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4"/>
  </p:notesMasterIdLst>
  <p:sldIdLst>
    <p:sldId id="372" r:id="rId2"/>
    <p:sldId id="346" r:id="rId3"/>
    <p:sldId id="354" r:id="rId4"/>
    <p:sldId id="361" r:id="rId5"/>
    <p:sldId id="362" r:id="rId6"/>
    <p:sldId id="363" r:id="rId7"/>
    <p:sldId id="355" r:id="rId8"/>
    <p:sldId id="365" r:id="rId9"/>
    <p:sldId id="366" r:id="rId10"/>
    <p:sldId id="367" r:id="rId11"/>
    <p:sldId id="370" r:id="rId12"/>
    <p:sldId id="3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A20A2-28ED-43EE-91FE-9941F47D8FD5}" type="datetimeFigureOut">
              <a:rPr lang="vi-VN" smtClean="0"/>
              <a:pPr/>
              <a:t>07/12/2020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CAF30-A083-4DA4-AEB2-5A0C2A988EA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751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FE19-8A81-48D9-8A97-299083E0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FDB5-ED6F-48EA-AAB6-5F2BD46C5BE6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9403D-5223-481F-9D39-17288865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A0B6-0DF7-4C37-8499-377B680F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60953-DC03-4F4D-B560-39551A1081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401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FE0F-3968-47F0-9E0A-D223808B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71F2-3D7D-417C-86CC-EDF245112C5C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2CE7-49E3-459E-9BF5-A87B646A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19FD-30CE-4109-A52F-FC97CB84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49C3-8310-4932-8ADB-9C396C526C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24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1DC1C-0654-4E01-AB55-9C873C38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041D-BF43-4AB7-9803-C7BDC019458F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B5519-3384-4AE0-8330-2C65EE7F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86FD-208D-4DF1-BE56-C5FCB13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11081-B183-45CB-842D-C89BF76476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272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D6B55-2E28-4C6B-99B6-554F337E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35B6-12B7-4FB1-B81E-BB2ACB63C2B5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CD937-3508-4DE4-A057-082E0AB6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3036B-094C-4106-86C7-D38D5CBA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54DA-FC0B-445B-962B-56346A9106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78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F70670-9717-4A8A-8244-8EB95902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FEBA-0D31-4646-BC3F-52470DF669ED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043853-DB09-488D-8F81-B7DA229A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277096-9BEE-46EF-884B-56E0FD1C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11748-C718-4082-AC2D-AC9B4995D3B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64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8BEC-073D-497C-98EA-3536A7C7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D834-6AC6-4D32-9830-98E892E3F33D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C313-17B1-4F89-BB42-3795E0BC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4C489-DF84-4939-A8F4-5BE03BDE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67EE-8EED-4751-A2D9-264891C4DA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844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45C7-EDA1-4C2A-A769-AF86C822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4EB1-0FA7-4A8E-AABB-0C1487C4A714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627B-7F5B-4B0A-AF73-B99E91EA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588E6-1AB9-4C9E-8C72-97D619B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C54B-8029-438C-BAC2-F01AF8A832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90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FD1F9E-2569-421F-8ABC-6CE92FBF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9FDE-3903-468E-95E9-82C6B55E91B1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07BAA1-3F9A-4D64-A500-1C8ABE65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F6E174-E6C8-4885-91DA-5778D29B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23ECA-4E2F-450F-A867-F37C240765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03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71E3D7-43FD-4033-AB72-109A6D28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D934-7DCE-45B5-AFA7-33DCB08D081D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329E5B-1F3C-4861-B2B0-D7FA906C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0F8C95-668A-4F75-8A01-231079A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CE7F-F7AD-4304-BEA9-A128435F99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173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1FA5AA-BD7B-4A74-9111-BFDBFDBA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5C49-209B-4E39-93DD-76C2A8858C0E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DCBFC9-B448-4351-8DC0-A827DF99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F327D3-A7FD-44BD-88F3-8A01728D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0A69-1FFC-4231-AEB7-458FCE0974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720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74E968-7CBD-4F77-90AA-1E2CB635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5C5A-BA4C-4657-BB61-00EF3374B9F0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7EBF42-C48F-4DD4-9958-04EBFA72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5B90CD-199D-489B-B375-3F755EE7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5BFF4-B113-4D80-83A8-22952CDEBF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798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540E0D-FE62-4839-9781-F45B084A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FFD9-6AB1-42D8-8F94-DA78FC4B06BD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1ACF69-F023-4E4A-82B9-BAEB37DA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47DF30-E2D7-48A9-9BFE-ACA098CB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63B4-6C2C-4D5D-A8E0-669B915288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635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58D53-C68E-439F-9482-A710332C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3B65-966C-4027-ADA5-537F614F2A2F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57DEA-F620-4B93-9A05-027544CF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929190-8B23-43D2-B93E-7E1A8358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0EDA0-5DF8-4627-A872-B078232CEE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475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722DD2-BBC8-47E6-BDB2-BA9E4C9EA3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6CCD0C-17FA-46DF-92DF-33C3590AE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7652-A070-4612-A350-A46E5FFE0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CA6E4-449B-45CA-9B78-971E8285D84C}" type="datetimeFigureOut">
              <a:rPr lang="en-US"/>
              <a:pPr>
                <a:defRPr/>
              </a:pPr>
              <a:t>07-12-20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D5F5-47C8-4E9B-B909-D9ADD4ADD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0597-E8EC-49E6-9A77-8D17DFFA0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FA3A3B-8EA4-4429-8D39-974CAEA14D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43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" y="83820"/>
            <a:ext cx="761047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" y="1722120"/>
            <a:ext cx="4048125" cy="436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327" y="1706880"/>
            <a:ext cx="7934326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" y="331470"/>
            <a:ext cx="10412730" cy="565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3503521"/>
            <a:ext cx="1920240" cy="431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0" y="4227422"/>
            <a:ext cx="1653540" cy="401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130" y="4921568"/>
            <a:ext cx="2823210" cy="47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680" y="3574082"/>
            <a:ext cx="1885950" cy="4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92387"/>
            <a:ext cx="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552" y="257166"/>
            <a:ext cx="115023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OpenSans"/>
              </a:rPr>
              <a:t>2. </a:t>
            </a:r>
            <a:r>
              <a:rPr lang="en-US" sz="2000" b="1" dirty="0">
                <a:solidFill>
                  <a:srgbClr val="0000CC"/>
                </a:solidFill>
                <a:latin typeface="OpenSans"/>
              </a:rPr>
              <a:t>Match the beginnings in A with the ends in B. Put the verbs within brackets in the present simple or the present perfect.</a:t>
            </a:r>
            <a:br>
              <a:rPr lang="en-US" sz="2000" b="1" dirty="0">
                <a:solidFill>
                  <a:srgbClr val="0000CC"/>
                </a:solidFill>
                <a:latin typeface="OpenSans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154" y="1008347"/>
            <a:ext cx="466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b="1" dirty="0"/>
              <a:t>1. </a:t>
            </a:r>
            <a:r>
              <a:rPr lang="en-US" sz="3200" dirty="0"/>
              <a:t>Kim </a:t>
            </a:r>
            <a:r>
              <a:rPr lang="en-US" sz="3200" b="1" u="sng" dirty="0"/>
              <a:t>has broken</a:t>
            </a:r>
            <a:r>
              <a:rPr lang="en-US" sz="3200" dirty="0"/>
              <a:t> her arm</a:t>
            </a:r>
            <a:r>
              <a:rPr lang="en-US" dirty="0"/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097" y="1857785"/>
            <a:ext cx="3604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b="1" dirty="0"/>
              <a:t>2.</a:t>
            </a:r>
            <a:r>
              <a:rPr lang="en-US" sz="3200" dirty="0"/>
              <a:t> He </a:t>
            </a:r>
            <a:r>
              <a:rPr lang="en-US" sz="3200" b="1" u="sng" dirty="0"/>
              <a:t>looks</a:t>
            </a:r>
            <a:r>
              <a:rPr lang="en-US" sz="3200" dirty="0"/>
              <a:t> unhappy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577" y="2622540"/>
            <a:ext cx="5356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b="1" dirty="0"/>
              <a:t>3.</a:t>
            </a:r>
            <a:r>
              <a:rPr lang="en-US" sz="3200" dirty="0"/>
              <a:t> ‘</a:t>
            </a:r>
            <a:r>
              <a:rPr lang="en-US" sz="3200" b="1" u="sng" dirty="0"/>
              <a:t>Do you know</a:t>
            </a:r>
            <a:r>
              <a:rPr lang="en-US" sz="3200" dirty="0"/>
              <a:t> that woman?’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070" y="4225707"/>
            <a:ext cx="740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3200" b="1" dirty="0"/>
              <a:t>4.</a:t>
            </a:r>
            <a:r>
              <a:rPr lang="en-US" sz="3200" dirty="0"/>
              <a:t> ‘I </a:t>
            </a:r>
            <a:r>
              <a:rPr lang="en-US" sz="3200" b="1" u="sng" dirty="0"/>
              <a:t>have asked</a:t>
            </a:r>
            <a:r>
              <a:rPr lang="en-US" sz="3200" dirty="0"/>
              <a:t> for help from the teacher.’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552" y="5114812"/>
            <a:ext cx="4940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b="1" dirty="0"/>
              <a:t>5.</a:t>
            </a:r>
            <a:r>
              <a:rPr lang="en-US" sz="3200" dirty="0"/>
              <a:t> He </a:t>
            </a:r>
            <a:r>
              <a:rPr lang="en-US" sz="3200" b="1" u="sng" dirty="0"/>
              <a:t>left </a:t>
            </a:r>
            <a:r>
              <a:rPr lang="en-US" sz="3200" dirty="0"/>
              <a:t>the desk unlocked,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0222" y="1040273"/>
            <a:ext cx="5391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vi-VN" dirty="0"/>
              <a:t> </a:t>
            </a:r>
            <a:r>
              <a:rPr lang="vi-VN" sz="3200" dirty="0"/>
              <a:t>so she can’t play badminton</a:t>
            </a:r>
            <a:r>
              <a:rPr lang="vi-VN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6995" y="1823563"/>
            <a:ext cx="6860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dirty="0"/>
              <a:t> </a:t>
            </a:r>
            <a:r>
              <a:rPr lang="en-US" sz="3200" dirty="0"/>
              <a:t>because he </a:t>
            </a:r>
            <a:r>
              <a:rPr lang="en-US" sz="3200" b="1" u="sng" dirty="0"/>
              <a:t>lost / has lost</a:t>
            </a:r>
            <a:r>
              <a:rPr lang="en-US" sz="3200" dirty="0"/>
              <a:t> all his money.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412" y="3363211"/>
            <a:ext cx="849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vi-VN" sz="3200" dirty="0"/>
              <a:t>‘I do, but I </a:t>
            </a:r>
            <a:r>
              <a:rPr lang="vi-VN" sz="3200" b="1" u="sng" dirty="0"/>
              <a:t>have forgotten / forget</a:t>
            </a:r>
            <a:r>
              <a:rPr lang="vi-VN" sz="3200" dirty="0"/>
              <a:t> her name.’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66307" y="4225706"/>
            <a:ext cx="1731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dirty="0"/>
              <a:t> </a:t>
            </a:r>
            <a:r>
              <a:rPr lang="en-US" sz="3200" dirty="0"/>
              <a:t>‘Me too.’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1708" y="5114812"/>
            <a:ext cx="7284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dirty="0"/>
              <a:t> </a:t>
            </a:r>
            <a:r>
              <a:rPr lang="en-US" sz="3200" dirty="0"/>
              <a:t>so all the valuables in it </a:t>
            </a:r>
            <a:r>
              <a:rPr lang="en-US" sz="3200" b="1" u="sng" dirty="0"/>
              <a:t>have disappeared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4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348741"/>
            <a:ext cx="10972800" cy="4525963"/>
          </a:xfrm>
        </p:spPr>
        <p:txBody>
          <a:bodyPr/>
          <a:lstStyle/>
          <a:p>
            <a:r>
              <a:rPr lang="en-US" dirty="0"/>
              <a:t>Life without computers (1)_______ simply impossible now. Computers(2)___________  every aspect of our lives. Since the time they(3)_________  invented, computers (4)______________ great technological progress in different fields. Along with computers, the Internet(5)__________  the developments in technology. However, many people argue that computers(6)_________  physical contact between people. For example, teenagers now (7)_______ chatting on the computer to meeting face to face. Do you agree?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" y="160020"/>
            <a:ext cx="11132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OpenSans"/>
              </a:rPr>
              <a:t>3. The following paragraph is about the importance of computers. Choose the correct verb tense.</a:t>
            </a:r>
            <a:br>
              <a:rPr lang="en-US" sz="2800" b="1" dirty="0">
                <a:solidFill>
                  <a:srgbClr val="0000CC"/>
                </a:solidFill>
                <a:latin typeface="OpenSans"/>
              </a:rPr>
            </a:b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	</a:t>
            </a:r>
            <a:br>
              <a:rPr lang="en-US" sz="2800" b="1" dirty="0">
                <a:solidFill>
                  <a:srgbClr val="0000CC"/>
                </a:solidFill>
                <a:latin typeface="OpenSans"/>
              </a:rPr>
            </a:b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0154" y="1325882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seems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117693" y="1822163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have affected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186623" y="2318444"/>
            <a:ext cx="155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were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083053" y="2814725"/>
            <a:ext cx="3081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have encouraged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786667" y="3807287"/>
            <a:ext cx="2196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has aided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117693" y="4771665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have killed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602669" y="5208635"/>
            <a:ext cx="1317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prefer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1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4101D6-7837-4DEF-8337-5C4C7594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362" y="171449"/>
            <a:ext cx="8229600" cy="713229"/>
          </a:xfrm>
        </p:spPr>
        <p:txBody>
          <a:bodyPr/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</a:rPr>
              <a:t>WARM UP</a:t>
            </a:r>
            <a:br>
              <a:rPr lang="en-US" altLang="vi-VN" sz="2800" b="1" dirty="0">
                <a:solidFill>
                  <a:srgbClr val="FF0000"/>
                </a:solidFill>
              </a:rPr>
            </a:br>
            <a:r>
              <a:rPr lang="en-US" altLang="vi-VN" sz="2800" b="1" dirty="0">
                <a:solidFill>
                  <a:srgbClr val="FF0000"/>
                </a:solidFill>
              </a:rPr>
              <a:t> Give name to each invention in the pictures</a:t>
            </a:r>
          </a:p>
        </p:txBody>
      </p:sp>
      <p:sp>
        <p:nvSpPr>
          <p:cNvPr id="112655" name="Rectangle 15">
            <a:extLst>
              <a:ext uri="{FF2B5EF4-FFF2-40B4-BE49-F238E27FC236}">
                <a16:creationId xmlns:a16="http://schemas.microsoft.com/office/drawing/2014/main" id="{03B5554B-87F8-40CD-AA7B-7725D8707C47}"/>
              </a:ext>
            </a:extLst>
          </p:cNvPr>
          <p:cNvSpPr>
            <a:spLocks/>
          </p:cNvSpPr>
          <p:nvPr/>
        </p:nvSpPr>
        <p:spPr bwMode="auto">
          <a:xfrm>
            <a:off x="543677" y="2562476"/>
            <a:ext cx="2550694" cy="59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rgbClr val="0000FF"/>
                </a:solidFill>
                <a:latin typeface="Calibri" panose="020F0502020204030204" pitchFamily="34" charset="0"/>
              </a:rPr>
              <a:t>Video game</a:t>
            </a:r>
          </a:p>
        </p:txBody>
      </p:sp>
      <p:sp>
        <p:nvSpPr>
          <p:cNvPr id="112656" name="Rectangle 16">
            <a:extLst>
              <a:ext uri="{FF2B5EF4-FFF2-40B4-BE49-F238E27FC236}">
                <a16:creationId xmlns:a16="http://schemas.microsoft.com/office/drawing/2014/main" id="{3815B24E-83EC-4908-BCAC-2FD09147C0A1}"/>
              </a:ext>
            </a:extLst>
          </p:cNvPr>
          <p:cNvSpPr>
            <a:spLocks/>
          </p:cNvSpPr>
          <p:nvPr/>
        </p:nvSpPr>
        <p:spPr bwMode="auto">
          <a:xfrm>
            <a:off x="8767512" y="2860259"/>
            <a:ext cx="2209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Calibri" panose="020F0502020204030204" pitchFamily="34" charset="0"/>
              </a:rPr>
              <a:t>ebook</a:t>
            </a:r>
            <a:endParaRPr lang="en-US" altLang="vi-VN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2657" name="Rectangle 17">
            <a:extLst>
              <a:ext uri="{FF2B5EF4-FFF2-40B4-BE49-F238E27FC236}">
                <a16:creationId xmlns:a16="http://schemas.microsoft.com/office/drawing/2014/main" id="{32BE7149-C07A-4212-B107-7E4CEC8459B6}"/>
              </a:ext>
            </a:extLst>
          </p:cNvPr>
          <p:cNvSpPr>
            <a:spLocks/>
          </p:cNvSpPr>
          <p:nvPr/>
        </p:nvSpPr>
        <p:spPr bwMode="auto">
          <a:xfrm>
            <a:off x="721394" y="5298575"/>
            <a:ext cx="2209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rgbClr val="0000FF"/>
                </a:solidFill>
                <a:latin typeface="Calibri" panose="020F0502020204030204" pitchFamily="34" charset="0"/>
              </a:rPr>
              <a:t>email</a:t>
            </a:r>
          </a:p>
        </p:txBody>
      </p:sp>
      <p:sp>
        <p:nvSpPr>
          <p:cNvPr id="112660" name="Rectangle 20">
            <a:extLst>
              <a:ext uri="{FF2B5EF4-FFF2-40B4-BE49-F238E27FC236}">
                <a16:creationId xmlns:a16="http://schemas.microsoft.com/office/drawing/2014/main" id="{2D6E006E-2A6B-4558-8671-83B0F0934B52}"/>
              </a:ext>
            </a:extLst>
          </p:cNvPr>
          <p:cNvSpPr>
            <a:spLocks/>
          </p:cNvSpPr>
          <p:nvPr/>
        </p:nvSpPr>
        <p:spPr bwMode="auto">
          <a:xfrm>
            <a:off x="5146006" y="5102058"/>
            <a:ext cx="2209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rgbClr val="0000FF"/>
                </a:solidFill>
                <a:latin typeface="Calibri" panose="020F0502020204030204" pitchFamily="34" charset="0"/>
              </a:rPr>
              <a:t>smartphone</a:t>
            </a:r>
          </a:p>
        </p:txBody>
      </p:sp>
      <p:pic>
        <p:nvPicPr>
          <p:cNvPr id="12" name="Content Placeholder 11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82" y="885366"/>
            <a:ext cx="2857500" cy="1600200"/>
          </a:xfrm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26" y="884679"/>
            <a:ext cx="2659624" cy="1514475"/>
          </a:xfrm>
          <a:prstGeom prst="rect">
            <a:avLst/>
          </a:prstGeom>
        </p:spPr>
      </p:pic>
      <p:pic>
        <p:nvPicPr>
          <p:cNvPr id="14" name="Picture 13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638" y="867991"/>
            <a:ext cx="2466975" cy="1847850"/>
          </a:xfrm>
          <a:prstGeom prst="rect">
            <a:avLst/>
          </a:prstGeom>
        </p:spPr>
      </p:pic>
      <p:pic>
        <p:nvPicPr>
          <p:cNvPr id="15" name="Picture 14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634" y="3133041"/>
            <a:ext cx="2543175" cy="1800225"/>
          </a:xfrm>
          <a:prstGeom prst="rect">
            <a:avLst/>
          </a:prstGeom>
        </p:spPr>
      </p:pic>
      <p:pic>
        <p:nvPicPr>
          <p:cNvPr id="16" name="Picture 15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74" y="3218373"/>
            <a:ext cx="2314575" cy="19716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14913" y="2423612"/>
            <a:ext cx="234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laptop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5" grpId="0" autoUpdateAnimBg="0"/>
      <p:bldP spid="112656" grpId="0" autoUpdateAnimBg="0"/>
      <p:bldP spid="112657" grpId="0" autoUpdateAnimBg="0"/>
      <p:bldP spid="112660" grpId="0" autoUpdateAnimBg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4101D6-7837-4DEF-8337-5C4C7594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093" y="492273"/>
            <a:ext cx="9544050" cy="487362"/>
          </a:xfrm>
        </p:spPr>
        <p:txBody>
          <a:bodyPr/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altLang="vi-VN" sz="2800" b="1" dirty="0">
                <a:solidFill>
                  <a:srgbClr val="FF0000"/>
                </a:solidFill>
              </a:rPr>
              <a:t>.a Give meaning of the first and second part of each word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65352"/>
              </p:ext>
            </p:extLst>
          </p:nvPr>
        </p:nvGraphicFramePr>
        <p:xfrm>
          <a:off x="457201" y="1171575"/>
          <a:ext cx="2673350" cy="482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6913">
                <a:tc>
                  <a:txBody>
                    <a:bodyPr/>
                    <a:lstStyle/>
                    <a:p>
                      <a:pPr marL="457200" indent="-457200" algn="ctr">
                        <a:buAutoNum type="arabicPeriod"/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Video game: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0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 smartphone: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 laptop: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9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4.e-book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9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5. email: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57563" y="1328738"/>
            <a:ext cx="239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</a:t>
            </a:r>
            <a:r>
              <a:rPr lang="en-US" sz="2800" b="1" dirty="0"/>
              <a:t>video</a:t>
            </a:r>
            <a:r>
              <a:rPr lang="en-US" sz="2800" dirty="0"/>
              <a:t> + game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7875" y="900113"/>
            <a:ext cx="633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Video: </a:t>
            </a:r>
            <a:r>
              <a:rPr lang="en-US" sz="2400" dirty="0" err="1"/>
              <a:t>băng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(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)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72163" y="1685925"/>
            <a:ext cx="237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Game: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5636418" y="1150146"/>
            <a:ext cx="37147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5563865" y="1665610"/>
            <a:ext cx="430858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71863" y="2457450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= </a:t>
            </a:r>
            <a:r>
              <a:rPr lang="en-US" sz="2800" b="1" dirty="0"/>
              <a:t>smart</a:t>
            </a:r>
            <a:r>
              <a:rPr lang="en-US" b="1" dirty="0"/>
              <a:t> + </a:t>
            </a:r>
            <a:r>
              <a:rPr lang="en-US" sz="2800" b="1" dirty="0"/>
              <a:t>phone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43576" y="2357438"/>
            <a:ext cx="614362" cy="31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700713" y="2786063"/>
            <a:ext cx="585787" cy="38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29375" y="2114550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Smart : </a:t>
            </a:r>
            <a:r>
              <a:rPr lang="en-US" sz="2400" dirty="0" err="1"/>
              <a:t>thông</a:t>
            </a:r>
            <a:r>
              <a:rPr lang="en-US" sz="2400" dirty="0"/>
              <a:t> minh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00813" y="3000375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Phone: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386138" y="3671888"/>
            <a:ext cx="248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Lap + top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29212" y="3429001"/>
            <a:ext cx="477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Lap: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lòng</a:t>
            </a:r>
            <a:r>
              <a:rPr lang="en-US" sz="2400" dirty="0"/>
              <a:t> (</a:t>
            </a:r>
            <a:r>
              <a:rPr lang="en-US" sz="2400" dirty="0" err="1"/>
              <a:t>lòng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,….</a:t>
            </a:r>
          </a:p>
          <a:p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129213" y="3886200"/>
            <a:ext cx="25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429000" y="4529138"/>
            <a:ext cx="254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  </a:t>
            </a:r>
            <a:r>
              <a:rPr lang="en-US" sz="2400" b="1" dirty="0" err="1"/>
              <a:t>eletronic</a:t>
            </a:r>
            <a:r>
              <a:rPr lang="en-US" sz="2400" b="1" dirty="0"/>
              <a:t> + book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29025" y="5357813"/>
            <a:ext cx="2582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</a:t>
            </a:r>
            <a:r>
              <a:rPr lang="en-US" sz="2400" b="1" dirty="0"/>
              <a:t>electronic</a:t>
            </a:r>
            <a:r>
              <a:rPr lang="en-US" sz="2400" dirty="0"/>
              <a:t> +  </a:t>
            </a:r>
            <a:r>
              <a:rPr lang="en-US" sz="2400" b="1" dirty="0"/>
              <a:t>mail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4829175" y="3714750"/>
            <a:ext cx="371475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4" idx="1"/>
          </p:cNvCxnSpPr>
          <p:nvPr/>
        </p:nvCxnSpPr>
        <p:spPr>
          <a:xfrm>
            <a:off x="4829175" y="3971925"/>
            <a:ext cx="300038" cy="14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3"/>
          </p:cNvCxnSpPr>
          <p:nvPr/>
        </p:nvCxnSpPr>
        <p:spPr>
          <a:xfrm flipV="1">
            <a:off x="5970593" y="4400551"/>
            <a:ext cx="973132" cy="359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3"/>
          </p:cNvCxnSpPr>
          <p:nvPr/>
        </p:nvCxnSpPr>
        <p:spPr>
          <a:xfrm>
            <a:off x="5970593" y="4759971"/>
            <a:ext cx="1101720" cy="269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9" idx="1"/>
          </p:cNvCxnSpPr>
          <p:nvPr/>
        </p:nvCxnSpPr>
        <p:spPr>
          <a:xfrm>
            <a:off x="6122194" y="5655168"/>
            <a:ext cx="1011017" cy="276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78" idx="1"/>
          </p:cNvCxnSpPr>
          <p:nvPr/>
        </p:nvCxnSpPr>
        <p:spPr>
          <a:xfrm flipV="1">
            <a:off x="6042510" y="5488633"/>
            <a:ext cx="1044090" cy="128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72300" y="4214812"/>
            <a:ext cx="248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Electronic: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00888" y="484346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Book: </a:t>
            </a:r>
            <a:r>
              <a:rPr lang="en-US" sz="2400" dirty="0" err="1"/>
              <a:t>sách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7086600" y="5257800"/>
            <a:ext cx="248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Electronic: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7133211" y="570054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Book: </a:t>
            </a:r>
            <a:r>
              <a:rPr lang="en-US" sz="2400" dirty="0" err="1"/>
              <a:t>sách</a:t>
            </a:r>
            <a:endParaRPr lang="en-US" sz="2400" dirty="0"/>
          </a:p>
        </p:txBody>
      </p:sp>
      <p:sp>
        <p:nvSpPr>
          <p:cNvPr id="82" name="Right Brace 81"/>
          <p:cNvSpPr/>
          <p:nvPr/>
        </p:nvSpPr>
        <p:spPr>
          <a:xfrm>
            <a:off x="9258300" y="1000125"/>
            <a:ext cx="385762" cy="5543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9401236" y="1371600"/>
            <a:ext cx="27907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Danh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từ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ghép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danh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từ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được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tạo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bởi</a:t>
            </a:r>
            <a:r>
              <a:rPr lang="en-US" b="1" dirty="0">
                <a:solidFill>
                  <a:srgbClr val="C00000"/>
                </a:solidFill>
              </a:rPr>
              <a:t> 2 </a:t>
            </a:r>
            <a:r>
              <a:rPr lang="en-US" b="1" dirty="0" err="1">
                <a:solidFill>
                  <a:srgbClr val="C00000"/>
                </a:solidFill>
              </a:rPr>
              <a:t>yếu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tố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Ý </a:t>
            </a:r>
            <a:r>
              <a:rPr lang="en-US" b="1" dirty="0" err="1">
                <a:solidFill>
                  <a:srgbClr val="C00000"/>
                </a:solidFill>
              </a:rPr>
              <a:t>nghĩa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của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từ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Có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thể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quan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từng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Từ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cấu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thành</a:t>
            </a:r>
            <a:r>
              <a:rPr lang="en-US" b="1" dirty="0">
                <a:solidFill>
                  <a:srgbClr val="C00000"/>
                </a:solidFill>
              </a:rPr>
              <a:t> (1,2,4,5) </a:t>
            </a:r>
            <a:r>
              <a:rPr lang="en-US" b="1" dirty="0" err="1">
                <a:solidFill>
                  <a:srgbClr val="C00000"/>
                </a:solidFill>
              </a:rPr>
              <a:t>hoặc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Không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hề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quan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tới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từ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Gốc</a:t>
            </a:r>
            <a:r>
              <a:rPr lang="en-US" b="1" dirty="0">
                <a:solidFill>
                  <a:srgbClr val="C00000"/>
                </a:solidFill>
              </a:rPr>
              <a:t> (2)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7024" y="3701534"/>
            <a:ext cx="18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máy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tính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xách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tay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840" y="1590348"/>
            <a:ext cx="170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trò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chơi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tử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121" y="2487096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thoại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minh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344" y="4621471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sách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tử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479" y="5491788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thư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tử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Rectangle 2">
            <a:extLst/>
          </p:cNvPr>
          <p:cNvSpPr txBox="1">
            <a:spLocks/>
          </p:cNvSpPr>
          <p:nvPr/>
        </p:nvSpPr>
        <p:spPr bwMode="auto">
          <a:xfrm>
            <a:off x="-216074" y="6379826"/>
            <a:ext cx="1203469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altLang="vi-VN" sz="2800" b="1" dirty="0">
                <a:solidFill>
                  <a:srgbClr val="FF0000"/>
                </a:solidFill>
              </a:rPr>
              <a:t>.b. Is the meaning of each compound noun a combination of the meanings of its parts?</a:t>
            </a:r>
          </a:p>
        </p:txBody>
      </p:sp>
      <p:sp>
        <p:nvSpPr>
          <p:cNvPr id="38" name="Rectangle 2">
            <a:extLst/>
          </p:cNvPr>
          <p:cNvSpPr txBox="1">
            <a:spLocks/>
          </p:cNvSpPr>
          <p:nvPr/>
        </p:nvSpPr>
        <p:spPr bwMode="auto">
          <a:xfrm>
            <a:off x="3471863" y="-24986"/>
            <a:ext cx="3521868" cy="71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70C0"/>
                </a:solidFill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  <p:bldP spid="43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73" grpId="0"/>
      <p:bldP spid="74" grpId="0"/>
      <p:bldP spid="78" grpId="0"/>
      <p:bldP spid="79" grpId="0"/>
      <p:bldP spid="83" grpId="0"/>
      <p:bldP spid="84" grpId="0"/>
      <p:bldP spid="2" grpId="0"/>
      <p:bldP spid="3" grpId="0"/>
      <p:bldP spid="4" grpId="0"/>
      <p:bldP spid="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</a:rPr>
              <a:t>2.Match the first parts of the words with the second ones</a:t>
            </a:r>
            <a:r>
              <a:rPr lang="en-US" altLang="en-US" sz="4000" dirty="0"/>
              <a:t>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en-US" sz="4800" dirty="0"/>
              <a:t>1. pencil case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en-US" sz="4800" dirty="0"/>
              <a:t>2. blackboard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en-US" sz="4800" dirty="0"/>
              <a:t>3. Washing machine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en-US" sz="4800" dirty="0"/>
              <a:t>4. headphones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en-US" sz="4800" dirty="0"/>
              <a:t>5. food processor</a:t>
            </a:r>
          </a:p>
        </p:txBody>
      </p:sp>
    </p:spTree>
    <p:extLst>
      <p:ext uri="{BB962C8B-B14F-4D97-AF65-F5344CB8AC3E}">
        <p14:creationId xmlns:p14="http://schemas.microsoft.com/office/powerpoint/2010/main" val="801330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121175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Listen and repeat these words or phrases. Pay attention to their stressed syllables.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34-track-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5840" y="43839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2288318"/>
            <a:ext cx="10187354" cy="41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Pronunciation</a:t>
            </a:r>
            <a:br>
              <a:rPr lang="en-US" altLang="en-US" sz="2400" dirty="0"/>
            </a:br>
            <a:r>
              <a:rPr lang="en-US" altLang="en-US" sz="2400" dirty="0"/>
              <a:t> 2.Listen and tick the word you hear </a:t>
            </a:r>
          </a:p>
        </p:txBody>
      </p:sp>
      <p:pic>
        <p:nvPicPr>
          <p:cNvPr id="8" name="Picture 9" descr="TICKB_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09800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TICKB_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124200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ICKB_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003675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ICKB_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4953000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TICKB_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821364"/>
            <a:ext cx="457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5-track-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4086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07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4101D6-7837-4DEF-8337-5C4C7594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489" y="75776"/>
            <a:ext cx="4717732" cy="762000"/>
          </a:xfrm>
        </p:spPr>
        <p:txBody>
          <a:bodyPr/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  <a:t>GRAMMAR</a:t>
            </a:r>
            <a:b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  <a:t>I. GERUNDS AND INFINITIVES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42976" y="4134379"/>
          <a:ext cx="10772774" cy="55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9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97230" y="838200"/>
            <a:ext cx="10709910" cy="537972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/>
              <a:t> Gerunds and infinitives: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Dùng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để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chỉ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mục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đích</a:t>
            </a:r>
            <a:endParaRPr lang="en-US" altLang="en-US" sz="2800" b="1" i="1" dirty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800" i="1" dirty="0"/>
              <a:t>Ta dung V- </a:t>
            </a:r>
            <a:r>
              <a:rPr lang="en-US" altLang="en-US" sz="2800" i="1" dirty="0" err="1"/>
              <a:t>ing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sau</a:t>
            </a:r>
            <a:r>
              <a:rPr lang="en-US" altLang="en-US" sz="2800" i="1" dirty="0"/>
              <a:t> for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800" i="1" dirty="0"/>
              <a:t>Ta dung To </a:t>
            </a:r>
            <a:r>
              <a:rPr lang="en-US" altLang="en-US" sz="2800" i="1" dirty="0" err="1"/>
              <a:t>inf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sau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một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mệnh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đề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để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chỉ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mục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đích</a:t>
            </a:r>
            <a:endParaRPr lang="en-US" altLang="en-US" sz="2800" b="1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=&gt; S + use + </a:t>
            </a:r>
            <a:r>
              <a:rPr lang="en-US" altLang="en-US" sz="2800" b="1" dirty="0" err="1">
                <a:solidFill>
                  <a:srgbClr val="FF0000"/>
                </a:solidFill>
              </a:rPr>
              <a:t>sth</a:t>
            </a:r>
            <a:r>
              <a:rPr lang="en-US" altLang="en-US" sz="2800" b="1" dirty="0">
                <a:solidFill>
                  <a:srgbClr val="FF0000"/>
                </a:solidFill>
              </a:rPr>
              <a:t>+ to-V/for </a:t>
            </a:r>
            <a:r>
              <a:rPr lang="en-US" altLang="en-US" sz="2800" b="1" dirty="0" err="1">
                <a:solidFill>
                  <a:srgbClr val="FF0000"/>
                </a:solidFill>
              </a:rPr>
              <a:t>Ving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     S + is used +to-V/ for –</a:t>
            </a:r>
            <a:r>
              <a:rPr lang="en-US" altLang="en-US" sz="2800" b="1" dirty="0" err="1">
                <a:solidFill>
                  <a:srgbClr val="FF0000"/>
                </a:solidFill>
              </a:rPr>
              <a:t>Ving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800" b="1" dirty="0" err="1"/>
              <a:t>Eg</a:t>
            </a:r>
            <a:r>
              <a:rPr lang="en-US" altLang="en-US" sz="2800" b="1" dirty="0"/>
              <a:t> 1. </a:t>
            </a:r>
            <a:r>
              <a:rPr lang="en-US" dirty="0"/>
              <a:t> A laptop or a smartphone can be used for </a:t>
            </a:r>
            <a:r>
              <a:rPr lang="en-US" b="1" u="sng" dirty="0"/>
              <a:t>getting</a:t>
            </a:r>
            <a:r>
              <a:rPr lang="en-US" dirty="0"/>
              <a:t> access to the Internet or </a:t>
            </a:r>
            <a:r>
              <a:rPr lang="en-US" b="1" u="sng" dirty="0"/>
              <a:t>sending</a:t>
            </a:r>
            <a:r>
              <a:rPr lang="en-US" dirty="0"/>
              <a:t> messages.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US" alt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42976" y="3528060"/>
            <a:ext cx="10892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</a:rPr>
              <a:t>Danh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động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từ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luôn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theo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sau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từ</a:t>
            </a:r>
            <a:r>
              <a:rPr lang="en-US" sz="2800" dirty="0">
                <a:solidFill>
                  <a:srgbClr val="0000CC"/>
                </a:solidFill>
              </a:rPr>
              <a:t> : for + V-</a:t>
            </a:r>
            <a:r>
              <a:rPr lang="en-US" sz="2800" dirty="0" err="1">
                <a:solidFill>
                  <a:srgbClr val="0000CC"/>
                </a:solidFill>
              </a:rPr>
              <a:t>ing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động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từ</a:t>
            </a:r>
            <a:r>
              <a:rPr lang="en-US" sz="2800" dirty="0">
                <a:solidFill>
                  <a:srgbClr val="0000CC"/>
                </a:solidFill>
              </a:rPr>
              <a:t> sending </a:t>
            </a:r>
            <a:r>
              <a:rPr lang="en-US" sz="2800" dirty="0" err="1">
                <a:solidFill>
                  <a:srgbClr val="0000CC"/>
                </a:solidFill>
              </a:rPr>
              <a:t>phải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đồng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với</a:t>
            </a:r>
            <a:r>
              <a:rPr lang="en-US" sz="2800" dirty="0">
                <a:solidFill>
                  <a:srgbClr val="0000CC"/>
                </a:solidFill>
              </a:rPr>
              <a:t> getting </a:t>
            </a:r>
            <a:r>
              <a:rPr lang="en-US" sz="2800" dirty="0" err="1">
                <a:solidFill>
                  <a:srgbClr val="0000CC"/>
                </a:solidFill>
              </a:rPr>
              <a:t>vì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có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từ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nối</a:t>
            </a:r>
            <a:r>
              <a:rPr lang="en-US" sz="2800" dirty="0">
                <a:solidFill>
                  <a:srgbClr val="0000CC"/>
                </a:solidFill>
              </a:rPr>
              <a:t> "or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9180" y="5349773"/>
            <a:ext cx="87706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OpenSans"/>
              </a:rPr>
              <a:t>- use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sth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to do: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sử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cái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gì</a:t>
            </a:r>
            <a:endParaRPr lang="en-US" sz="2800" dirty="0">
              <a:solidFill>
                <a:srgbClr val="0000CC"/>
              </a:solidFill>
              <a:latin typeface="OpenSans"/>
            </a:endParaRPr>
          </a:p>
          <a:p>
            <a:r>
              <a:rPr lang="en-US" sz="2800" dirty="0">
                <a:solidFill>
                  <a:srgbClr val="0000CC"/>
                </a:solidFill>
                <a:latin typeface="OpenSans"/>
              </a:rPr>
              <a:t>- contact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OpenSans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OpenSans"/>
              </a:rPr>
              <a:t> to create</a:t>
            </a:r>
          </a:p>
          <a:p>
            <a:br>
              <a:rPr lang="en-US" sz="2800" dirty="0">
                <a:solidFill>
                  <a:srgbClr val="0000CC"/>
                </a:solidFill>
                <a:latin typeface="OpenSans"/>
              </a:rPr>
            </a:br>
            <a:br>
              <a:rPr lang="en-US" sz="2800" dirty="0">
                <a:solidFill>
                  <a:srgbClr val="0000CC"/>
                </a:solidFill>
                <a:latin typeface="OpenSans"/>
              </a:rPr>
            </a:b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976" y="4423135"/>
            <a:ext cx="11031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/>
              <a:t>Eg</a:t>
            </a:r>
            <a:r>
              <a:rPr lang="en-US" altLang="en-US" sz="2800" b="1" dirty="0"/>
              <a:t> 2.</a:t>
            </a:r>
            <a:r>
              <a:rPr lang="en-US" sz="2800" dirty="0"/>
              <a:t> You can use social networking sites </a:t>
            </a:r>
            <a:r>
              <a:rPr lang="en-US" sz="2800" b="1" u="sng" dirty="0"/>
              <a:t>to create</a:t>
            </a:r>
            <a:r>
              <a:rPr lang="en-US" sz="2800" dirty="0"/>
              <a:t> your personal profile and </a:t>
            </a:r>
            <a:r>
              <a:rPr lang="en-US" sz="2800" b="1" u="sng" dirty="0"/>
              <a:t>to contact </a:t>
            </a:r>
            <a:r>
              <a:rPr lang="en-US" sz="2800" dirty="0"/>
              <a:t>other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1510"/>
            <a:ext cx="10972800" cy="480060"/>
          </a:xfrm>
        </p:spPr>
        <p:txBody>
          <a:bodyPr/>
          <a:lstStyle/>
          <a:p>
            <a:r>
              <a:rPr lang="en-US" sz="2800" dirty="0">
                <a:solidFill>
                  <a:srgbClr val="0000CC"/>
                </a:solidFill>
              </a:rPr>
              <a:t>1. Complete the definitions or uses of the inventions using the correct forms of the verbs given (V-</a:t>
            </a:r>
            <a:r>
              <a:rPr lang="en-US" sz="2800" dirty="0" err="1">
                <a:solidFill>
                  <a:srgbClr val="0000CC"/>
                </a:solidFill>
              </a:rPr>
              <a:t>ing</a:t>
            </a:r>
            <a:r>
              <a:rPr lang="en-US" sz="2800" dirty="0">
                <a:solidFill>
                  <a:srgbClr val="0000CC"/>
                </a:solidFill>
              </a:rPr>
              <a:t> or to-infinitive</a:t>
            </a:r>
            <a:r>
              <a:rPr lang="en-US" sz="2800" dirty="0"/>
              <a:t>).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891540"/>
            <a:ext cx="10972800" cy="59664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</a:t>
            </a:r>
            <a:r>
              <a:rPr lang="en-US" sz="2400" dirty="0"/>
              <a:t> A laptop or a smartphone can be used for </a:t>
            </a:r>
            <a:r>
              <a:rPr lang="en-US" sz="2400" b="1" u="sng" dirty="0"/>
              <a:t>getting</a:t>
            </a:r>
            <a:r>
              <a:rPr lang="en-US" sz="2400" dirty="0"/>
              <a:t> access to the Internet or </a:t>
            </a:r>
            <a:r>
              <a:rPr lang="en-US" sz="2400" b="1" u="sng" dirty="0"/>
              <a:t>sending</a:t>
            </a:r>
            <a:r>
              <a:rPr lang="en-US" sz="2400" dirty="0"/>
              <a:t> messages.</a:t>
            </a:r>
            <a:br>
              <a:rPr lang="en-US" sz="2400" dirty="0"/>
            </a:br>
            <a:r>
              <a:rPr lang="en-US" sz="2400" b="1" dirty="0"/>
              <a:t>2.</a:t>
            </a:r>
            <a:r>
              <a:rPr lang="en-US" sz="2400" dirty="0"/>
              <a:t> You can use social networking sites </a:t>
            </a:r>
            <a:r>
              <a:rPr lang="en-US" sz="2400" b="1" u="sng" dirty="0"/>
              <a:t>to create</a:t>
            </a:r>
            <a:r>
              <a:rPr lang="en-US" sz="2400" dirty="0"/>
              <a:t> your personal profile and </a:t>
            </a:r>
            <a:r>
              <a:rPr lang="en-US" sz="2400" b="1" u="sng" dirty="0"/>
              <a:t>to contact/contact</a:t>
            </a:r>
            <a:r>
              <a:rPr lang="en-US" sz="2400" dirty="0"/>
              <a:t> other people.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3.</a:t>
            </a:r>
            <a:r>
              <a:rPr lang="en-US" sz="2400" dirty="0"/>
              <a:t> When you're tired of carrying lots of books or novels when you travel, an e-book reader may help - it is used </a:t>
            </a:r>
            <a:r>
              <a:rPr lang="en-US" sz="2400" b="1" u="sng" dirty="0"/>
              <a:t>to read</a:t>
            </a:r>
            <a:r>
              <a:rPr lang="en-US" sz="2400" dirty="0"/>
              <a:t> electronic books, newspapers or magazines.</a:t>
            </a:r>
          </a:p>
          <a:p>
            <a:pPr marL="0" indent="0">
              <a:buNone/>
            </a:pPr>
            <a:r>
              <a:rPr lang="en-US" sz="2400" dirty="0"/>
              <a:t> - </a:t>
            </a:r>
            <a:r>
              <a:rPr lang="en-US" sz="2400" dirty="0">
                <a:solidFill>
                  <a:srgbClr val="FF0000"/>
                </a:solidFill>
              </a:rPr>
              <a:t>be used to V</a:t>
            </a:r>
            <a:r>
              <a:rPr lang="en-US" sz="2400" dirty="0"/>
              <a:t>: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br>
              <a:rPr lang="en-US" dirty="0"/>
            </a:br>
            <a:r>
              <a:rPr lang="en-US" sz="2400" b="1" dirty="0"/>
              <a:t>4.</a:t>
            </a:r>
            <a:r>
              <a:rPr lang="en-US" sz="2400" dirty="0"/>
              <a:t> If you want to relax without using a smartphone with a small screen or a bulky laptop, you can use a handheld video game device </a:t>
            </a:r>
            <a:r>
              <a:rPr lang="en-US" sz="2400" b="1" u="sng" dirty="0"/>
              <a:t>to play</a:t>
            </a:r>
            <a:r>
              <a:rPr lang="en-US" sz="2400" dirty="0"/>
              <a:t> computer games.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use </a:t>
            </a:r>
            <a:r>
              <a:rPr lang="en-US" sz="2400" dirty="0" err="1">
                <a:solidFill>
                  <a:srgbClr val="FF0000"/>
                </a:solidFill>
              </a:rPr>
              <a:t>sth</a:t>
            </a:r>
            <a:r>
              <a:rPr lang="en-US" sz="2400" dirty="0">
                <a:solidFill>
                  <a:srgbClr val="FF0000"/>
                </a:solidFill>
              </a:rPr>
              <a:t> to do: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5</a:t>
            </a:r>
            <a:r>
              <a:rPr lang="en-US" sz="2400" dirty="0"/>
              <a:t>. A food processor is used for </a:t>
            </a:r>
            <a:r>
              <a:rPr lang="en-US" sz="2400" b="1" u="sng" dirty="0"/>
              <a:t>chopping</a:t>
            </a:r>
            <a:r>
              <a:rPr lang="en-US" sz="2400" dirty="0"/>
              <a:t> up or </a:t>
            </a:r>
            <a:r>
              <a:rPr lang="en-US" sz="2400" b="1" u="sng" dirty="0"/>
              <a:t>mixing </a:t>
            </a:r>
            <a:r>
              <a:rPr lang="en-US" sz="2400" dirty="0"/>
              <a:t>food.</a:t>
            </a:r>
          </a:p>
          <a:p>
            <a:pPr marL="0" indent="0">
              <a:buNone/>
            </a:pPr>
            <a:r>
              <a:rPr lang="en-US" sz="2400" dirty="0"/>
              <a:t> - </a:t>
            </a:r>
            <a:r>
              <a:rPr lang="en-US" sz="2400" dirty="0">
                <a:solidFill>
                  <a:srgbClr val="FF0000"/>
                </a:solidFill>
              </a:rPr>
              <a:t>be used for </a:t>
            </a:r>
            <a:r>
              <a:rPr lang="en-US" sz="2400" dirty="0"/>
              <a:t>+ V-</a:t>
            </a:r>
            <a:r>
              <a:rPr lang="en-US" sz="2400" dirty="0" err="1"/>
              <a:t>ing</a:t>
            </a:r>
            <a:r>
              <a:rPr lang="en-US" sz="2400" dirty="0"/>
              <a:t>: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6.</a:t>
            </a:r>
            <a:r>
              <a:rPr lang="en-US" sz="2400" dirty="0"/>
              <a:t> We can use a USB stick </a:t>
            </a:r>
            <a:r>
              <a:rPr lang="en-US" sz="2400" b="1" u="sng" dirty="0"/>
              <a:t>to store</a:t>
            </a:r>
            <a:r>
              <a:rPr lang="en-US" sz="2400" dirty="0"/>
              <a:t> a lot of music or video files.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0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1108711"/>
            <a:ext cx="10972800" cy="5657849"/>
          </a:xfrm>
        </p:spPr>
        <p:txBody>
          <a:bodyPr/>
          <a:lstStyle/>
          <a:p>
            <a:pPr marL="0" indent="0">
              <a:buNone/>
            </a:pPr>
            <a:r>
              <a:rPr lang="vi-VN" sz="2400" b="1" dirty="0"/>
              <a:t>Diễn tả một sự việc đã xảy ra và kết thúc tại một thời điểm trong quá khứ nhưng kết quả vẫn còn ở hiện tại</a:t>
            </a:r>
            <a:br>
              <a:rPr lang="vi-VN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Eg</a:t>
            </a:r>
            <a:r>
              <a:rPr lang="en-US" sz="2400" dirty="0"/>
              <a:t> 1.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vi-VN" sz="2400" b="1" dirty="0"/>
              <a:t>My mom has tidied up my room. It looks neat now. </a:t>
            </a:r>
            <a:endParaRPr lang="en-US" sz="2400" b="1" dirty="0"/>
          </a:p>
          <a:p>
            <a:pPr marL="0" indent="0">
              <a:buNone/>
            </a:pPr>
            <a:br>
              <a:rPr lang="vi-VN" sz="2400" b="1" dirty="0"/>
            </a:br>
            <a:r>
              <a:rPr lang="vi-VN" sz="2400" i="1" dirty="0"/>
              <a:t>(Mẹ tôi vừa mới dọn phòng của tôi. Bây giờ trông nó rất gọn gàng.)</a:t>
            </a:r>
            <a:r>
              <a:rPr lang="vi-VN" sz="2400" dirty="0"/>
              <a:t> </a:t>
            </a:r>
            <a:br>
              <a:rPr lang="vi-VN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Eg</a:t>
            </a:r>
            <a:r>
              <a:rPr lang="en-US" sz="2400" dirty="0"/>
              <a:t> 2.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vi-VN" sz="2400" b="1" dirty="0"/>
              <a:t>I have finished my homework. I feel really tired now. </a:t>
            </a:r>
            <a:endParaRPr lang="en-US" sz="2400" b="1" dirty="0"/>
          </a:p>
          <a:p>
            <a:pPr marL="0" indent="0">
              <a:buNone/>
            </a:pPr>
            <a:br>
              <a:rPr lang="vi-VN" sz="2400" b="1" dirty="0"/>
            </a:br>
            <a:r>
              <a:rPr lang="vi-VN" sz="2400" i="1" dirty="0"/>
              <a:t>(Tớ vừa hoàn thành xong bài tập về nhà. Bây giờ tớ thực sự cảm thấy rất mệt mỏi.)</a:t>
            </a:r>
            <a:endParaRPr lang="vi-VN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4072890" y="148908"/>
            <a:ext cx="4511040" cy="788352"/>
          </a:xfrm>
        </p:spPr>
        <p:txBody>
          <a:bodyPr/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  <a:t>GRAMMAR</a:t>
            </a:r>
            <a:b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vi-VN" sz="2800" b="1" dirty="0">
                <a:solidFill>
                  <a:srgbClr val="FF0000"/>
                </a:solidFill>
                <a:sym typeface="Wingdings" pitchFamily="2" charset="2"/>
              </a:rPr>
              <a:t>II. THE PRESENT PERFECT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2031</TotalTime>
  <Words>410</Words>
  <Application>Microsoft Office PowerPoint</Application>
  <PresentationFormat>Widescreen</PresentationFormat>
  <Paragraphs>101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OpenSans</vt:lpstr>
      <vt:lpstr>Times New Roman</vt:lpstr>
      <vt:lpstr>Wingdings</vt:lpstr>
      <vt:lpstr>1_Office Theme</vt:lpstr>
      <vt:lpstr>PowerPoint Presentation</vt:lpstr>
      <vt:lpstr>WARM UP  Give name to each invention in the pictures</vt:lpstr>
      <vt:lpstr>1.a Give meaning of the first and second part of each word</vt:lpstr>
      <vt:lpstr>2.Match the first parts of the words with the second ones.</vt:lpstr>
      <vt:lpstr>PRONUNCIATION</vt:lpstr>
      <vt:lpstr>Pronunciation  2.Listen and tick the word you hear </vt:lpstr>
      <vt:lpstr>GRAMMAR I. GERUNDS AND INFINITIVES</vt:lpstr>
      <vt:lpstr>1. Complete the definitions or uses of the inventions using the correct forms of the verbs given (V-ing or to-infinitive).  </vt:lpstr>
      <vt:lpstr>GRAMMAR II. THE PRESENT PERFECT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THIEN</dc:creator>
  <cp:lastModifiedBy>Admin</cp:lastModifiedBy>
  <cp:revision>171</cp:revision>
  <dcterms:created xsi:type="dcterms:W3CDTF">2018-11-02T06:44:57Z</dcterms:created>
  <dcterms:modified xsi:type="dcterms:W3CDTF">2020-12-07T17:33:18Z</dcterms:modified>
</cp:coreProperties>
</file>