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media2.wav" ContentType="audio/x-wav"/>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8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84" r:id="rId23"/>
    <p:sldId id="285" r:id="rId24"/>
    <p:sldId id="286" r:id="rId25"/>
    <p:sldId id="287" r:id="rId26"/>
    <p:sldId id="288" r:id="rId27"/>
    <p:sldId id="289" r:id="rId28"/>
    <p:sldId id="290" r:id="rId29"/>
    <p:sldId id="291" r:id="rId30"/>
    <p:sldId id="276" r:id="rId31"/>
    <p:sldId id="277" r:id="rId32"/>
    <p:sldId id="278" r:id="rId33"/>
    <p:sldId id="279" r:id="rId34"/>
    <p:sldId id="280" r:id="rId35"/>
    <p:sldId id="281" r:id="rId36"/>
  </p:sldIdLst>
  <p:sldSz cx="12192000" cy="6858000"/>
  <p:notesSz cx="6858000" cy="9144000"/>
  <p:embeddedFontLst>
    <p:embeddedFont>
      <p:font typeface="Bookman Old Style" panose="02050604050505020204" pitchFamily="18" charset="0"/>
      <p:regular r:id="rId38"/>
      <p:bold r:id="rId39"/>
      <p:italic r:id="rId40"/>
      <p:boldItalic r:id="rId41"/>
    </p:embeddedFont>
    <p:embeddedFont>
      <p:font typeface="Open Sans" panose="020B060402020202020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h+KYd4T2hj6jzj3ZFBYoI+yx6G3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6DC428-3349-428E-8D2A-B04853FD37CD}">
  <a:tblStyle styleId="{CA6DC428-3349-428E-8D2A-B04853FD37CD}" styleName="Table_0">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7DF67088-88FB-4156-8B73-ED56646A51C3}" styleName="Table_1">
    <a:wholeTbl>
      <a:tcTxStyle b="off" i="off">
        <a:font>
          <a:latin typeface="Calibri"/>
          <a:ea typeface="Calibri"/>
          <a:cs typeface="Calibri"/>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8EBF5"/>
          </a:solidFill>
        </a:fill>
      </a:tcStyle>
    </a:band1H>
    <a:band2H>
      <a:tcTxStyle/>
      <a:tcStyle>
        <a:tcBdr/>
      </a:tcStyle>
    </a:band2H>
    <a:band1V>
      <a:tcTxStyle/>
      <a:tcStyle>
        <a:tcBdr/>
        <a:fill>
          <a:solidFill>
            <a:srgbClr val="E8EBF5"/>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5"/>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40" autoAdjust="0"/>
  </p:normalViewPr>
  <p:slideViewPr>
    <p:cSldViewPr snapToGrid="0">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UdE-W30oOX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933973-E75C-46C2-B7FD-4F5E88BC6D17}" type="slidenum">
              <a:rPr lang="en-US" smtClean="0"/>
              <a:t>23</a:t>
            </a:fld>
            <a:endParaRPr lang="en-US"/>
          </a:p>
        </p:txBody>
      </p:sp>
    </p:spTree>
    <p:extLst>
      <p:ext uri="{BB962C8B-B14F-4D97-AF65-F5344CB8AC3E}">
        <p14:creationId xmlns:p14="http://schemas.microsoft.com/office/powerpoint/2010/main" val="876116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u="sng">
                <a:solidFill>
                  <a:schemeClr val="dk1"/>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https://www.youtube.com/watch?v=UdE-W30oOXo</a:t>
            </a:r>
            <a:endParaRPr sz="1200">
              <a:solidFill>
                <a:schemeClr val="dk1"/>
              </a:solidFill>
              <a:latin typeface="Calibri"/>
              <a:ea typeface="Calibri"/>
              <a:cs typeface="Calibri"/>
              <a:sym typeface="Calibri"/>
            </a:endParaRPr>
          </a:p>
        </p:txBody>
      </p:sp>
      <p:sp>
        <p:nvSpPr>
          <p:cNvPr id="156" name="Google Shape;15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6"/>
          <p:cNvSpPr>
            <a:spLocks noGrp="1"/>
          </p:cNvSpPr>
          <p:nvPr>
            <p:ph type="pic" idx="2"/>
          </p:nvPr>
        </p:nvSpPr>
        <p:spPr>
          <a:xfrm>
            <a:off x="5183188" y="987425"/>
            <a:ext cx="6172200" cy="4873625"/>
          </a:xfrm>
          <a:prstGeom prst="rect">
            <a:avLst/>
          </a:prstGeom>
          <a:noFill/>
          <a:ln>
            <a:noFill/>
          </a:ln>
        </p:spPr>
      </p:sp>
      <p:sp>
        <p:nvSpPr>
          <p:cNvPr id="68" name="Google Shape;68;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5.gif"/></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audio" Target="../media/audio2.wav"/><Relationship Id="rId7" Type="http://schemas.openxmlformats.org/officeDocument/2006/relationships/image" Target="../media/image16.jpg"/><Relationship Id="rId12"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8.png"/><Relationship Id="rId14" Type="http://schemas.openxmlformats.org/officeDocument/2006/relationships/image" Target="../media/image23.jpg"/></Relationships>
</file>

<file path=ppt/slides/_rels/slide24.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29.gif"/><Relationship Id="rId5" Type="http://schemas.openxmlformats.org/officeDocument/2006/relationships/audio" Target="../media/audio4.wav"/><Relationship Id="rId10" Type="http://schemas.openxmlformats.org/officeDocument/2006/relationships/image" Target="../media/image28.jpg"/><Relationship Id="rId4" Type="http://schemas.openxmlformats.org/officeDocument/2006/relationships/audio" Target="../media/audio3.wav"/><Relationship Id="rId9" Type="http://schemas.openxmlformats.org/officeDocument/2006/relationships/image" Target="../media/image22.jpeg"/></Relationships>
</file>

<file path=ppt/slides/_rels/slide25.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image" Target="../media/image36.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1.jpg"/><Relationship Id="rId11" Type="http://schemas.openxmlformats.org/officeDocument/2006/relationships/image" Target="../media/image22.jpeg"/><Relationship Id="rId5" Type="http://schemas.openxmlformats.org/officeDocument/2006/relationships/audio" Target="../media/audio4.wav"/><Relationship Id="rId10" Type="http://schemas.openxmlformats.org/officeDocument/2006/relationships/image" Target="../media/image35.gif"/><Relationship Id="rId4" Type="http://schemas.openxmlformats.org/officeDocument/2006/relationships/audio" Target="../media/audio3.wav"/><Relationship Id="rId9" Type="http://schemas.openxmlformats.org/officeDocument/2006/relationships/image" Target="../media/image34.gif"/></Relationships>
</file>

<file path=ppt/slides/_rels/slide26.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1.wav"/><Relationship Id="rId7" Type="http://schemas.openxmlformats.org/officeDocument/2006/relationships/image" Target="../media/image39.png"/><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8.jpg"/><Relationship Id="rId11" Type="http://schemas.openxmlformats.org/officeDocument/2006/relationships/image" Target="../media/image42.png"/><Relationship Id="rId5" Type="http://schemas.openxmlformats.org/officeDocument/2006/relationships/audio" Target="../media/audio4.wav"/><Relationship Id="rId10" Type="http://schemas.openxmlformats.org/officeDocument/2006/relationships/image" Target="../media/image41.jpeg"/><Relationship Id="rId4" Type="http://schemas.openxmlformats.org/officeDocument/2006/relationships/audio" Target="../media/audio3.wav"/><Relationship Id="rId9" Type="http://schemas.openxmlformats.org/officeDocument/2006/relationships/image" Target="../media/image22.jpeg"/></Relationships>
</file>

<file path=ppt/slides/_rels/slide27.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50.png"/><Relationship Id="rId1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3.png"/><Relationship Id="rId2" Type="http://schemas.openxmlformats.org/officeDocument/2006/relationships/audio" Target="../media/audio2.wav"/><Relationship Id="rId16" Type="http://schemas.openxmlformats.org/officeDocument/2006/relationships/image" Target="../media/image52.gif"/><Relationship Id="rId1" Type="http://schemas.openxmlformats.org/officeDocument/2006/relationships/slideLayout" Target="../slideLayouts/slideLayout1.xml"/><Relationship Id="rId6" Type="http://schemas.openxmlformats.org/officeDocument/2006/relationships/image" Target="../media/image43.jpg"/><Relationship Id="rId11" Type="http://schemas.openxmlformats.org/officeDocument/2006/relationships/image" Target="../media/image48.png"/><Relationship Id="rId5" Type="http://schemas.openxmlformats.org/officeDocument/2006/relationships/audio" Target="../media/audio4.wav"/><Relationship Id="rId15" Type="http://schemas.openxmlformats.org/officeDocument/2006/relationships/image" Target="../media/image22.jpeg"/><Relationship Id="rId10" Type="http://schemas.openxmlformats.org/officeDocument/2006/relationships/image" Target="../media/image47.png"/><Relationship Id="rId4" Type="http://schemas.openxmlformats.org/officeDocument/2006/relationships/audio" Target="../media/audio3.wav"/><Relationship Id="rId9" Type="http://schemas.openxmlformats.org/officeDocument/2006/relationships/image" Target="../media/image46.png"/><Relationship Id="rId14" Type="http://schemas.openxmlformats.org/officeDocument/2006/relationships/image" Target="../media/image51.gif"/></Relationships>
</file>

<file path=ppt/slides/_rels/slide2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1.wav"/><Relationship Id="rId7" Type="http://schemas.openxmlformats.org/officeDocument/2006/relationships/image" Target="../media/image55.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audio" Target="../media/audio4.wav"/><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2193" y="6858"/>
            <a:ext cx="12179808" cy="68511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
          <p:cNvSpPr txBox="1"/>
          <p:nvPr/>
        </p:nvSpPr>
        <p:spPr>
          <a:xfrm>
            <a:off x="1594232" y="986283"/>
            <a:ext cx="1024814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Look at the pictures of Asimo and Sophia and discuss the questions below in pairs.</a:t>
            </a:r>
            <a:endParaRPr sz="2400">
              <a:solidFill>
                <a:schemeClr val="dk1"/>
              </a:solidFill>
              <a:latin typeface="Arial"/>
              <a:ea typeface="Arial"/>
              <a:cs typeface="Arial"/>
              <a:sym typeface="Arial"/>
            </a:endParaRPr>
          </a:p>
        </p:txBody>
      </p:sp>
      <p:pic>
        <p:nvPicPr>
          <p:cNvPr id="192" name="Google Shape;192;p9"/>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193" name="Google Shape;193;p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PRE-READING</a:t>
            </a:r>
            <a:endParaRPr/>
          </a:p>
        </p:txBody>
      </p:sp>
      <p:sp>
        <p:nvSpPr>
          <p:cNvPr id="194" name="Google Shape;194;p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195" name="Google Shape;195;p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1</a:t>
            </a:r>
            <a:endParaRPr sz="4000" b="1">
              <a:solidFill>
                <a:schemeClr val="lt1"/>
              </a:solidFill>
              <a:latin typeface="Open Sans"/>
              <a:ea typeface="Open Sans"/>
              <a:cs typeface="Open Sans"/>
              <a:sym typeface="Open Sans"/>
            </a:endParaRPr>
          </a:p>
        </p:txBody>
      </p:sp>
      <p:sp>
        <p:nvSpPr>
          <p:cNvPr id="196" name="Google Shape;196;p9"/>
          <p:cNvSpPr/>
          <p:nvPr/>
        </p:nvSpPr>
        <p:spPr>
          <a:xfrm>
            <a:off x="963512" y="2547371"/>
            <a:ext cx="4813833" cy="323165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a:solidFill>
                  <a:schemeClr val="dk1"/>
                </a:solidFill>
                <a:latin typeface="Calibri"/>
                <a:ea typeface="Calibri"/>
                <a:cs typeface="Calibri"/>
                <a:sym typeface="Calibri"/>
              </a:rPr>
              <a:t>1. What are they? </a:t>
            </a:r>
            <a:endParaRPr/>
          </a:p>
          <a:p>
            <a:pPr marL="0" marR="0" lvl="0" indent="0" algn="l" rtl="0">
              <a:lnSpc>
                <a:spcPct val="150000"/>
              </a:lnSpc>
              <a:spcBef>
                <a:spcPts val="0"/>
              </a:spcBef>
              <a:spcAft>
                <a:spcPts val="0"/>
              </a:spcAft>
              <a:buNone/>
            </a:pPr>
            <a:r>
              <a:rPr lang="en-US" sz="2400" i="1">
                <a:solidFill>
                  <a:srgbClr val="00B050"/>
                </a:solidFill>
                <a:latin typeface="Calibri"/>
                <a:ea typeface="Calibri"/>
                <a:cs typeface="Calibri"/>
                <a:sym typeface="Calibri"/>
              </a:rPr>
              <a:t>They are robots.</a:t>
            </a:r>
            <a:endParaRPr sz="24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n-US" sz="2400">
                <a:solidFill>
                  <a:schemeClr val="dk1"/>
                </a:solidFill>
                <a:latin typeface="Calibri"/>
                <a:ea typeface="Calibri"/>
                <a:cs typeface="Calibri"/>
                <a:sym typeface="Calibri"/>
              </a:rPr>
              <a:t>2. What do you think they can do?</a:t>
            </a:r>
            <a:endParaRPr/>
          </a:p>
          <a:p>
            <a:pPr marL="0" marR="0" lvl="0" indent="0" algn="l" rtl="0">
              <a:lnSpc>
                <a:spcPct val="150000"/>
              </a:lnSpc>
              <a:spcBef>
                <a:spcPts val="0"/>
              </a:spcBef>
              <a:spcAft>
                <a:spcPts val="0"/>
              </a:spcAft>
              <a:buNone/>
            </a:pPr>
            <a:r>
              <a:rPr lang="en-US" sz="2400" i="1">
                <a:solidFill>
                  <a:srgbClr val="00B050"/>
                </a:solidFill>
                <a:latin typeface="Calibri"/>
                <a:ea typeface="Calibri"/>
                <a:cs typeface="Calibri"/>
                <a:sym typeface="Calibri"/>
              </a:rPr>
              <a:t>They can walk, talk, show emotions, and do household chores.</a:t>
            </a:r>
            <a:endParaRPr sz="2400">
              <a:solidFill>
                <a:srgbClr val="00B050"/>
              </a:solidFill>
              <a:latin typeface="Calibri"/>
              <a:ea typeface="Calibri"/>
              <a:cs typeface="Calibri"/>
              <a:sym typeface="Calibri"/>
            </a:endParaRPr>
          </a:p>
          <a:p>
            <a:pPr marL="514350" marR="0" lvl="0" indent="-361950" algn="just"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pic>
        <p:nvPicPr>
          <p:cNvPr id="197" name="Google Shape;197;p9"/>
          <p:cNvPicPr preferRelativeResize="0"/>
          <p:nvPr/>
        </p:nvPicPr>
        <p:blipFill rotWithShape="1">
          <a:blip r:embed="rId4">
            <a:alphaModFix/>
          </a:blip>
          <a:srcRect/>
          <a:stretch/>
        </p:blipFill>
        <p:spPr>
          <a:xfrm>
            <a:off x="4788910" y="1363710"/>
            <a:ext cx="7403090" cy="5598976"/>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0"/>
          <p:cNvPicPr preferRelativeResize="0"/>
          <p:nvPr/>
        </p:nvPicPr>
        <p:blipFill rotWithShape="1">
          <a:blip r:embed="rId3">
            <a:alphaModFix/>
          </a:blip>
          <a:srcRect/>
          <a:stretch/>
        </p:blipFill>
        <p:spPr>
          <a:xfrm>
            <a:off x="0" y="-33370"/>
            <a:ext cx="12192000" cy="880278"/>
          </a:xfrm>
          <a:prstGeom prst="rect">
            <a:avLst/>
          </a:prstGeom>
          <a:noFill/>
          <a:ln>
            <a:noFill/>
          </a:ln>
        </p:spPr>
      </p:pic>
      <p:sp>
        <p:nvSpPr>
          <p:cNvPr id="204" name="Google Shape;204;p10"/>
          <p:cNvSpPr txBox="1"/>
          <p:nvPr/>
        </p:nvSpPr>
        <p:spPr>
          <a:xfrm>
            <a:off x="806003" y="83603"/>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VOCABULARY</a:t>
            </a:r>
            <a:endParaRPr/>
          </a:p>
        </p:txBody>
      </p:sp>
      <p:sp>
        <p:nvSpPr>
          <p:cNvPr id="205" name="Google Shape;205;p10"/>
          <p:cNvSpPr txBox="1"/>
          <p:nvPr/>
        </p:nvSpPr>
        <p:spPr>
          <a:xfrm>
            <a:off x="1007138" y="1517934"/>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chemeClr val="dk1"/>
              </a:buClr>
              <a:buSzPts val="5400"/>
              <a:buFont typeface="Arial"/>
              <a:buNone/>
            </a:pPr>
            <a:r>
              <a:rPr lang="en-US" sz="5400" b="1">
                <a:solidFill>
                  <a:schemeClr val="dk1"/>
                </a:solidFill>
                <a:latin typeface="Calibri"/>
                <a:ea typeface="Calibri"/>
                <a:cs typeface="Calibri"/>
                <a:sym typeface="Calibri"/>
              </a:rPr>
              <a:t>robot (n)</a:t>
            </a:r>
            <a:endParaRPr sz="8800" b="1">
              <a:solidFill>
                <a:schemeClr val="dk1"/>
              </a:solidFill>
              <a:latin typeface="Calibri"/>
              <a:ea typeface="Calibri"/>
              <a:cs typeface="Calibri"/>
              <a:sym typeface="Calibri"/>
            </a:endParaRPr>
          </a:p>
        </p:txBody>
      </p:sp>
      <p:sp>
        <p:nvSpPr>
          <p:cNvPr id="206" name="Google Shape;206;p10"/>
          <p:cNvSpPr/>
          <p:nvPr/>
        </p:nvSpPr>
        <p:spPr>
          <a:xfrm>
            <a:off x="1007138" y="4204909"/>
            <a:ext cx="6313074"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Calibri"/>
                <a:ea typeface="Calibri"/>
                <a:cs typeface="Calibri"/>
                <a:sym typeface="Calibri"/>
              </a:rPr>
              <a:t>a machine that can perform a complicated series of tasks by itself</a:t>
            </a:r>
            <a:endParaRPr sz="2800">
              <a:solidFill>
                <a:schemeClr val="dk1"/>
              </a:solidFill>
              <a:latin typeface="Calibri"/>
              <a:ea typeface="Calibri"/>
              <a:cs typeface="Calibri"/>
              <a:sym typeface="Calibri"/>
            </a:endParaRPr>
          </a:p>
        </p:txBody>
      </p:sp>
      <p:sp>
        <p:nvSpPr>
          <p:cNvPr id="207" name="Google Shape;207;p10"/>
          <p:cNvSpPr/>
          <p:nvPr/>
        </p:nvSpPr>
        <p:spPr>
          <a:xfrm>
            <a:off x="2494625" y="2783700"/>
            <a:ext cx="18921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5A0B8"/>
                </a:solidFill>
                <a:latin typeface="Calibri"/>
                <a:ea typeface="Calibri"/>
                <a:cs typeface="Calibri"/>
                <a:sym typeface="Calibri"/>
              </a:rPr>
              <a:t>/ˈrəʊbɒt/</a:t>
            </a:r>
            <a:endParaRPr sz="2800" b="1">
              <a:solidFill>
                <a:srgbClr val="05A0B8"/>
              </a:solidFill>
              <a:latin typeface="Calibri"/>
              <a:ea typeface="Calibri"/>
              <a:cs typeface="Calibri"/>
              <a:sym typeface="Calibri"/>
            </a:endParaRPr>
          </a:p>
        </p:txBody>
      </p:sp>
      <p:pic>
        <p:nvPicPr>
          <p:cNvPr id="208" name="Google Shape;208;p10"/>
          <p:cNvPicPr preferRelativeResize="0"/>
          <p:nvPr/>
        </p:nvPicPr>
        <p:blipFill rotWithShape="1">
          <a:blip r:embed="rId4">
            <a:alphaModFix/>
          </a:blip>
          <a:srcRect/>
          <a:stretch/>
        </p:blipFill>
        <p:spPr>
          <a:xfrm>
            <a:off x="3092003" y="3429000"/>
            <a:ext cx="561041" cy="549592"/>
          </a:xfrm>
          <a:prstGeom prst="rect">
            <a:avLst/>
          </a:prstGeom>
          <a:noFill/>
          <a:ln>
            <a:noFill/>
          </a:ln>
        </p:spPr>
      </p:pic>
      <p:pic>
        <p:nvPicPr>
          <p:cNvPr id="209" name="Google Shape;209;p10" descr="A picture containing automaton&#10;&#10;Description automatically generated"/>
          <p:cNvPicPr preferRelativeResize="0"/>
          <p:nvPr/>
        </p:nvPicPr>
        <p:blipFill rotWithShape="1">
          <a:blip r:embed="rId5">
            <a:alphaModFix/>
          </a:blip>
          <a:srcRect/>
          <a:stretch/>
        </p:blipFill>
        <p:spPr>
          <a:xfrm>
            <a:off x="7620000" y="1554257"/>
            <a:ext cx="3833731" cy="37858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500"/>
                                        <p:tgtEl>
                                          <p:spTgt spid="2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
                                        </p:tgtEl>
                                        <p:attrNameLst>
                                          <p:attrName>style.visibility</p:attrName>
                                        </p:attrNameLst>
                                      </p:cBhvr>
                                      <p:to>
                                        <p:strVal val="visible"/>
                                      </p:to>
                                    </p:set>
                                    <p:animEffect transition="in" filter="fade">
                                      <p:cBhvr>
                                        <p:cTn id="12" dur="500"/>
                                        <p:tgtEl>
                                          <p:spTgt spid="2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8"/>
                                        </p:tgtEl>
                                        <p:attrNameLst>
                                          <p:attrName>style.visibility</p:attrName>
                                        </p:attrNameLst>
                                      </p:cBhvr>
                                      <p:to>
                                        <p:strVal val="visible"/>
                                      </p:to>
                                    </p:set>
                                    <p:animEffect transition="in" filter="fade">
                                      <p:cBhvr>
                                        <p:cTn id="17" dur="1123"/>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1"/>
          <p:cNvPicPr preferRelativeResize="0"/>
          <p:nvPr/>
        </p:nvPicPr>
        <p:blipFill rotWithShape="1">
          <a:blip r:embed="rId3">
            <a:alphaModFix/>
          </a:blip>
          <a:srcRect/>
          <a:stretch/>
        </p:blipFill>
        <p:spPr>
          <a:xfrm>
            <a:off x="0" y="0"/>
            <a:ext cx="12192000" cy="880278"/>
          </a:xfrm>
          <a:prstGeom prst="rect">
            <a:avLst/>
          </a:prstGeom>
          <a:noFill/>
          <a:ln>
            <a:noFill/>
          </a:ln>
        </p:spPr>
      </p:pic>
      <p:sp>
        <p:nvSpPr>
          <p:cNvPr id="216" name="Google Shape;216;p11"/>
          <p:cNvSpPr txBox="1"/>
          <p:nvPr/>
        </p:nvSpPr>
        <p:spPr>
          <a:xfrm>
            <a:off x="1033349" y="5250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VOCABULARY</a:t>
            </a:r>
            <a:endParaRPr/>
          </a:p>
        </p:txBody>
      </p:sp>
      <p:sp>
        <p:nvSpPr>
          <p:cNvPr id="217" name="Google Shape;217;p11"/>
          <p:cNvSpPr txBox="1"/>
          <p:nvPr/>
        </p:nvSpPr>
        <p:spPr>
          <a:xfrm>
            <a:off x="419819" y="1683511"/>
            <a:ext cx="5960921" cy="104853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chemeClr val="dk1"/>
              </a:buClr>
              <a:buSzPts val="5400"/>
              <a:buFont typeface="Arial"/>
              <a:buNone/>
            </a:pPr>
            <a:r>
              <a:rPr lang="en-US" sz="5400" b="1">
                <a:solidFill>
                  <a:schemeClr val="dk1"/>
                </a:solidFill>
                <a:latin typeface="Calibri"/>
                <a:ea typeface="Calibri"/>
                <a:cs typeface="Calibri"/>
                <a:sym typeface="Calibri"/>
              </a:rPr>
              <a:t> communicate (v) </a:t>
            </a:r>
            <a:endParaRPr sz="5400" b="1">
              <a:solidFill>
                <a:schemeClr val="dk1"/>
              </a:solidFill>
              <a:latin typeface="Calibri"/>
              <a:ea typeface="Calibri"/>
              <a:cs typeface="Calibri"/>
              <a:sym typeface="Calibri"/>
            </a:endParaRPr>
          </a:p>
        </p:txBody>
      </p:sp>
      <p:sp>
        <p:nvSpPr>
          <p:cNvPr id="218" name="Google Shape;218;p11"/>
          <p:cNvSpPr/>
          <p:nvPr/>
        </p:nvSpPr>
        <p:spPr>
          <a:xfrm>
            <a:off x="708514" y="4507132"/>
            <a:ext cx="512162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to share or exchange information, news, ideas, feelings, etc</a:t>
            </a:r>
            <a:endParaRPr sz="2800">
              <a:solidFill>
                <a:schemeClr val="dk1"/>
              </a:solidFill>
              <a:latin typeface="Calibri"/>
              <a:ea typeface="Calibri"/>
              <a:cs typeface="Calibri"/>
              <a:sym typeface="Calibri"/>
            </a:endParaRPr>
          </a:p>
        </p:txBody>
      </p:sp>
      <p:sp>
        <p:nvSpPr>
          <p:cNvPr id="219" name="Google Shape;219;p11"/>
          <p:cNvSpPr/>
          <p:nvPr/>
        </p:nvSpPr>
        <p:spPr>
          <a:xfrm>
            <a:off x="2139453" y="2704001"/>
            <a:ext cx="252165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5A0B8"/>
                </a:solidFill>
                <a:latin typeface="Calibri"/>
                <a:ea typeface="Calibri"/>
                <a:cs typeface="Calibri"/>
                <a:sym typeface="Calibri"/>
              </a:rPr>
              <a:t>/kəˈmjuːnɪkeɪt/</a:t>
            </a:r>
            <a:endParaRPr sz="2800" b="1">
              <a:solidFill>
                <a:srgbClr val="05A0B8"/>
              </a:solidFill>
              <a:latin typeface="Calibri"/>
              <a:ea typeface="Calibri"/>
              <a:cs typeface="Calibri"/>
              <a:sym typeface="Calibri"/>
            </a:endParaRPr>
          </a:p>
        </p:txBody>
      </p:sp>
      <p:pic>
        <p:nvPicPr>
          <p:cNvPr id="220" name="Google Shape;220;p11"/>
          <p:cNvPicPr preferRelativeResize="0"/>
          <p:nvPr/>
        </p:nvPicPr>
        <p:blipFill rotWithShape="1">
          <a:blip r:embed="rId4">
            <a:alphaModFix/>
          </a:blip>
          <a:srcRect/>
          <a:stretch/>
        </p:blipFill>
        <p:spPr>
          <a:xfrm>
            <a:off x="3006024" y="3429000"/>
            <a:ext cx="526603" cy="526603"/>
          </a:xfrm>
          <a:prstGeom prst="rect">
            <a:avLst/>
          </a:prstGeom>
          <a:noFill/>
          <a:ln>
            <a:noFill/>
          </a:ln>
        </p:spPr>
      </p:pic>
      <p:pic>
        <p:nvPicPr>
          <p:cNvPr id="221" name="Google Shape;221;p11" descr="A group of people standing in a line&#10;&#10;Description automatically generated with low confidence"/>
          <p:cNvPicPr preferRelativeResize="0"/>
          <p:nvPr/>
        </p:nvPicPr>
        <p:blipFill rotWithShape="1">
          <a:blip r:embed="rId5">
            <a:alphaModFix/>
          </a:blip>
          <a:srcRect/>
          <a:stretch/>
        </p:blipFill>
        <p:spPr>
          <a:xfrm>
            <a:off x="6271846" y="2732045"/>
            <a:ext cx="5485986" cy="22521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8"/>
                                        </p:tgtEl>
                                        <p:attrNameLst>
                                          <p:attrName>style.visibility</p:attrName>
                                        </p:attrNameLst>
                                      </p:cBhvr>
                                      <p:to>
                                        <p:strVal val="visible"/>
                                      </p:to>
                                    </p:set>
                                    <p:animEffect transition="in" filter="fade">
                                      <p:cBhvr>
                                        <p:cTn id="12" dur="500"/>
                                        <p:tgtEl>
                                          <p:spTgt spid="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0"/>
                                        </p:tgtEl>
                                        <p:attrNameLst>
                                          <p:attrName>style.visibility</p:attrName>
                                        </p:attrNameLst>
                                      </p:cBhvr>
                                      <p:to>
                                        <p:strVal val="visible"/>
                                      </p:to>
                                    </p:set>
                                    <p:animEffect transition="in" filter="fade">
                                      <p:cBhvr>
                                        <p:cTn id="17" dur="1384"/>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2"/>
          <p:cNvSpPr txBox="1"/>
          <p:nvPr/>
        </p:nvSpPr>
        <p:spPr>
          <a:xfrm>
            <a:off x="1454412" y="1723229"/>
            <a:ext cx="5231128" cy="104853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chemeClr val="dk1"/>
              </a:buClr>
              <a:buSzPts val="5400"/>
              <a:buFont typeface="Arial"/>
              <a:buNone/>
            </a:pPr>
            <a:r>
              <a:rPr lang="en-US" sz="5400" b="1" dirty="0">
                <a:solidFill>
                  <a:schemeClr val="dk1"/>
                </a:solidFill>
                <a:latin typeface="Calibri"/>
                <a:ea typeface="Calibri"/>
                <a:cs typeface="Calibri"/>
                <a:sym typeface="Calibri"/>
              </a:rPr>
              <a:t>emotion (n)</a:t>
            </a:r>
            <a:endParaRPr sz="5400" b="1" dirty="0">
              <a:solidFill>
                <a:schemeClr val="dk1"/>
              </a:solidFill>
              <a:latin typeface="Calibri"/>
              <a:ea typeface="Calibri"/>
              <a:cs typeface="Calibri"/>
              <a:sym typeface="Calibri"/>
            </a:endParaRPr>
          </a:p>
        </p:txBody>
      </p:sp>
      <p:sp>
        <p:nvSpPr>
          <p:cNvPr id="228" name="Google Shape;228;p12"/>
          <p:cNvSpPr/>
          <p:nvPr/>
        </p:nvSpPr>
        <p:spPr>
          <a:xfrm>
            <a:off x="418934" y="4319374"/>
            <a:ext cx="6530330"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a strong feeling such as love, fear or anger; the part of a person’s character that consists of feelings</a:t>
            </a:r>
            <a:endParaRPr sz="2800">
              <a:solidFill>
                <a:schemeClr val="dk1"/>
              </a:solidFill>
              <a:latin typeface="Calibri"/>
              <a:ea typeface="Calibri"/>
              <a:cs typeface="Calibri"/>
              <a:sym typeface="Calibri"/>
            </a:endParaRPr>
          </a:p>
        </p:txBody>
      </p:sp>
      <p:sp>
        <p:nvSpPr>
          <p:cNvPr id="229" name="Google Shape;229;p12"/>
          <p:cNvSpPr/>
          <p:nvPr/>
        </p:nvSpPr>
        <p:spPr>
          <a:xfrm>
            <a:off x="2935598" y="2800322"/>
            <a:ext cx="167545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5A0B8"/>
                </a:solidFill>
                <a:latin typeface="Calibri"/>
                <a:ea typeface="Calibri"/>
                <a:cs typeface="Calibri"/>
                <a:sym typeface="Calibri"/>
              </a:rPr>
              <a:t>/ɪˈməʊʃn/</a:t>
            </a:r>
            <a:endParaRPr sz="2800" b="1">
              <a:solidFill>
                <a:srgbClr val="05A0B8"/>
              </a:solidFill>
              <a:latin typeface="Calibri"/>
              <a:ea typeface="Calibri"/>
              <a:cs typeface="Calibri"/>
              <a:sym typeface="Calibri"/>
            </a:endParaRPr>
          </a:p>
        </p:txBody>
      </p:sp>
      <p:pic>
        <p:nvPicPr>
          <p:cNvPr id="230" name="Google Shape;230;p12"/>
          <p:cNvPicPr preferRelativeResize="0"/>
          <p:nvPr/>
        </p:nvPicPr>
        <p:blipFill rotWithShape="1">
          <a:blip r:embed="rId3">
            <a:alphaModFix/>
          </a:blip>
          <a:srcRect/>
          <a:stretch/>
        </p:blipFill>
        <p:spPr>
          <a:xfrm>
            <a:off x="0" y="0"/>
            <a:ext cx="12192000" cy="880278"/>
          </a:xfrm>
          <a:prstGeom prst="rect">
            <a:avLst/>
          </a:prstGeom>
          <a:noFill/>
          <a:ln>
            <a:noFill/>
          </a:ln>
        </p:spPr>
      </p:pic>
      <p:sp>
        <p:nvSpPr>
          <p:cNvPr id="231" name="Google Shape;231;p12"/>
          <p:cNvSpPr txBox="1"/>
          <p:nvPr/>
        </p:nvSpPr>
        <p:spPr>
          <a:xfrm>
            <a:off x="1033349" y="5250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VOCABULARY</a:t>
            </a:r>
            <a:endParaRPr/>
          </a:p>
        </p:txBody>
      </p:sp>
      <p:pic>
        <p:nvPicPr>
          <p:cNvPr id="232" name="Google Shape;232;p12" descr="A collage of people&#10;&#10;Description automatically generated with low confidence"/>
          <p:cNvPicPr preferRelativeResize="0"/>
          <p:nvPr/>
        </p:nvPicPr>
        <p:blipFill rotWithShape="1">
          <a:blip r:embed="rId4">
            <a:alphaModFix/>
          </a:blip>
          <a:srcRect/>
          <a:stretch/>
        </p:blipFill>
        <p:spPr>
          <a:xfrm>
            <a:off x="7102929" y="2046515"/>
            <a:ext cx="5012871" cy="3341914"/>
          </a:xfrm>
          <a:prstGeom prst="rect">
            <a:avLst/>
          </a:prstGeom>
          <a:noFill/>
          <a:ln>
            <a:noFill/>
          </a:ln>
        </p:spPr>
      </p:pic>
      <p:pic>
        <p:nvPicPr>
          <p:cNvPr id="233" name="Google Shape;233;p12"/>
          <p:cNvPicPr preferRelativeResize="0"/>
          <p:nvPr/>
        </p:nvPicPr>
        <p:blipFill rotWithShape="1">
          <a:blip r:embed="rId5">
            <a:alphaModFix/>
          </a:blip>
          <a:srcRect/>
          <a:stretch/>
        </p:blipFill>
        <p:spPr>
          <a:xfrm>
            <a:off x="3480899" y="3429454"/>
            <a:ext cx="708478" cy="7084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500"/>
                                        <p:tgtEl>
                                          <p:spTgt spid="2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
                                        </p:tgtEl>
                                        <p:attrNameLst>
                                          <p:attrName>style.visibility</p:attrName>
                                        </p:attrNameLst>
                                      </p:cBhvr>
                                      <p:to>
                                        <p:strVal val="visible"/>
                                      </p:to>
                                    </p:set>
                                    <p:animEffect transition="in" filter="fade">
                                      <p:cBhvr>
                                        <p:cTn id="12" dur="500"/>
                                        <p:tgtEl>
                                          <p:spTgt spid="2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3"/>
                                        </p:tgtEl>
                                        <p:attrNameLst>
                                          <p:attrName>style.visibility</p:attrName>
                                        </p:attrNameLst>
                                      </p:cBhvr>
                                      <p:to>
                                        <p:strVal val="visible"/>
                                      </p:to>
                                    </p:set>
                                    <p:animEffect transition="in" filter="fade">
                                      <p:cBhvr>
                                        <p:cTn id="17" dur="888"/>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3"/>
          <p:cNvSpPr txBox="1"/>
          <p:nvPr/>
        </p:nvSpPr>
        <p:spPr>
          <a:xfrm>
            <a:off x="691662" y="1358738"/>
            <a:ext cx="6511749" cy="104853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dk1"/>
              </a:buClr>
              <a:buSzPts val="4400"/>
              <a:buFont typeface="Arial"/>
              <a:buNone/>
            </a:pPr>
            <a:r>
              <a:rPr lang="en-US" sz="4400" b="1">
                <a:solidFill>
                  <a:schemeClr val="dk1"/>
                </a:solidFill>
                <a:latin typeface="Calibri"/>
                <a:ea typeface="Calibri"/>
                <a:cs typeface="Calibri"/>
                <a:sym typeface="Calibri"/>
              </a:rPr>
              <a:t>artificial intelligence (AI) </a:t>
            </a:r>
            <a:endParaRPr sz="4400" b="1">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4400"/>
              <a:buFont typeface="Arial"/>
              <a:buNone/>
            </a:pPr>
            <a:r>
              <a:rPr lang="en-US" sz="4400" b="1">
                <a:solidFill>
                  <a:schemeClr val="dk1"/>
                </a:solidFill>
                <a:latin typeface="Calibri"/>
                <a:ea typeface="Calibri"/>
                <a:cs typeface="Calibri"/>
                <a:sym typeface="Calibri"/>
              </a:rPr>
              <a:t>(n)</a:t>
            </a:r>
            <a:endParaRPr sz="4400" b="1">
              <a:solidFill>
                <a:schemeClr val="dk1"/>
              </a:solidFill>
              <a:latin typeface="Calibri"/>
              <a:ea typeface="Calibri"/>
              <a:cs typeface="Calibri"/>
              <a:sym typeface="Calibri"/>
            </a:endParaRPr>
          </a:p>
        </p:txBody>
      </p:sp>
      <p:sp>
        <p:nvSpPr>
          <p:cNvPr id="240" name="Google Shape;240;p13"/>
          <p:cNvSpPr/>
          <p:nvPr/>
        </p:nvSpPr>
        <p:spPr>
          <a:xfrm>
            <a:off x="257033" y="4990089"/>
            <a:ext cx="762466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the study and development of computer systems that can copy intelligent human behaviour</a:t>
            </a:r>
            <a:endParaRPr sz="2800">
              <a:solidFill>
                <a:schemeClr val="dk1"/>
              </a:solidFill>
              <a:latin typeface="Calibri"/>
              <a:ea typeface="Calibri"/>
              <a:cs typeface="Calibri"/>
              <a:sym typeface="Calibri"/>
            </a:endParaRPr>
          </a:p>
        </p:txBody>
      </p:sp>
      <p:sp>
        <p:nvSpPr>
          <p:cNvPr id="241" name="Google Shape;241;p13"/>
          <p:cNvSpPr/>
          <p:nvPr/>
        </p:nvSpPr>
        <p:spPr>
          <a:xfrm>
            <a:off x="2080805" y="3032970"/>
            <a:ext cx="33879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5A0B8"/>
                </a:solidFill>
                <a:latin typeface="Calibri"/>
                <a:ea typeface="Calibri"/>
                <a:cs typeface="Calibri"/>
                <a:sym typeface="Calibri"/>
              </a:rPr>
              <a:t>/ɑːtɪfɪʃl ɪnˈtelɪdʒəns/</a:t>
            </a:r>
            <a:endParaRPr sz="2800" b="1">
              <a:solidFill>
                <a:srgbClr val="05A0B8"/>
              </a:solidFill>
              <a:latin typeface="Calibri"/>
              <a:ea typeface="Calibri"/>
              <a:cs typeface="Calibri"/>
              <a:sym typeface="Calibri"/>
            </a:endParaRPr>
          </a:p>
        </p:txBody>
      </p:sp>
      <p:pic>
        <p:nvPicPr>
          <p:cNvPr id="242" name="Google Shape;242;p13"/>
          <p:cNvPicPr preferRelativeResize="0"/>
          <p:nvPr/>
        </p:nvPicPr>
        <p:blipFill rotWithShape="1">
          <a:blip r:embed="rId3">
            <a:alphaModFix/>
          </a:blip>
          <a:srcRect/>
          <a:stretch/>
        </p:blipFill>
        <p:spPr>
          <a:xfrm>
            <a:off x="0" y="0"/>
            <a:ext cx="12192000" cy="880278"/>
          </a:xfrm>
          <a:prstGeom prst="rect">
            <a:avLst/>
          </a:prstGeom>
          <a:noFill/>
          <a:ln>
            <a:noFill/>
          </a:ln>
        </p:spPr>
      </p:pic>
      <p:sp>
        <p:nvSpPr>
          <p:cNvPr id="243" name="Google Shape;243;p13"/>
          <p:cNvSpPr txBox="1"/>
          <p:nvPr/>
        </p:nvSpPr>
        <p:spPr>
          <a:xfrm>
            <a:off x="1033349" y="5250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VOCABULARY</a:t>
            </a:r>
            <a:endParaRPr/>
          </a:p>
        </p:txBody>
      </p:sp>
      <p:pic>
        <p:nvPicPr>
          <p:cNvPr id="244" name="Google Shape;244;p13"/>
          <p:cNvPicPr preferRelativeResize="0"/>
          <p:nvPr/>
        </p:nvPicPr>
        <p:blipFill rotWithShape="1">
          <a:blip r:embed="rId4">
            <a:alphaModFix/>
          </a:blip>
          <a:srcRect/>
          <a:stretch/>
        </p:blipFill>
        <p:spPr>
          <a:xfrm>
            <a:off x="3319349" y="3809944"/>
            <a:ext cx="750019" cy="750019"/>
          </a:xfrm>
          <a:prstGeom prst="rect">
            <a:avLst/>
          </a:prstGeom>
          <a:noFill/>
          <a:ln>
            <a:noFill/>
          </a:ln>
        </p:spPr>
      </p:pic>
      <p:pic>
        <p:nvPicPr>
          <p:cNvPr id="245" name="Google Shape;245;p13" descr="A picture containing diagram&#10;&#10;Description automatically generated"/>
          <p:cNvPicPr preferRelativeResize="0"/>
          <p:nvPr/>
        </p:nvPicPr>
        <p:blipFill rotWithShape="1">
          <a:blip r:embed="rId5">
            <a:alphaModFix/>
          </a:blip>
          <a:srcRect/>
          <a:stretch/>
        </p:blipFill>
        <p:spPr>
          <a:xfrm>
            <a:off x="7367534" y="1883005"/>
            <a:ext cx="4491195" cy="24813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fade">
                                      <p:cBhvr>
                                        <p:cTn id="12" dur="500"/>
                                        <p:tgtEl>
                                          <p:spTgt spid="2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fade">
                                      <p:cBhvr>
                                        <p:cTn id="17" dur="188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4"/>
          <p:cNvSpPr txBox="1"/>
          <p:nvPr/>
        </p:nvSpPr>
        <p:spPr>
          <a:xfrm>
            <a:off x="1454412" y="1723229"/>
            <a:ext cx="5231128" cy="104853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chemeClr val="dk1"/>
              </a:buClr>
              <a:buSzPts val="5400"/>
              <a:buFont typeface="Arial"/>
              <a:buNone/>
            </a:pPr>
            <a:r>
              <a:rPr lang="en-US" sz="5400" b="1">
                <a:solidFill>
                  <a:schemeClr val="dk1"/>
                </a:solidFill>
                <a:latin typeface="Calibri"/>
                <a:ea typeface="Calibri"/>
                <a:cs typeface="Calibri"/>
                <a:sym typeface="Calibri"/>
              </a:rPr>
              <a:t>measure (v)</a:t>
            </a:r>
            <a:endParaRPr sz="5400" b="1">
              <a:solidFill>
                <a:schemeClr val="dk1"/>
              </a:solidFill>
              <a:latin typeface="Calibri"/>
              <a:ea typeface="Calibri"/>
              <a:cs typeface="Calibri"/>
              <a:sym typeface="Calibri"/>
            </a:endParaRPr>
          </a:p>
        </p:txBody>
      </p:sp>
      <p:sp>
        <p:nvSpPr>
          <p:cNvPr id="252" name="Google Shape;252;p14"/>
          <p:cNvSpPr/>
          <p:nvPr/>
        </p:nvSpPr>
        <p:spPr>
          <a:xfrm>
            <a:off x="1607000" y="4286717"/>
            <a:ext cx="4925952"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Calibri"/>
                <a:ea typeface="Calibri"/>
                <a:cs typeface="Calibri"/>
                <a:sym typeface="Calibri"/>
              </a:rPr>
              <a:t>to find the size, quantity, etc. of something in standard units</a:t>
            </a:r>
            <a:endParaRPr sz="2800">
              <a:solidFill>
                <a:schemeClr val="dk1"/>
              </a:solidFill>
              <a:latin typeface="Calibri"/>
              <a:ea typeface="Calibri"/>
              <a:cs typeface="Calibri"/>
              <a:sym typeface="Calibri"/>
            </a:endParaRPr>
          </a:p>
        </p:txBody>
      </p:sp>
      <p:sp>
        <p:nvSpPr>
          <p:cNvPr id="253" name="Google Shape;253;p14"/>
          <p:cNvSpPr/>
          <p:nvPr/>
        </p:nvSpPr>
        <p:spPr>
          <a:xfrm>
            <a:off x="2935598" y="2800322"/>
            <a:ext cx="176683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5A0B8"/>
                </a:solidFill>
                <a:latin typeface="Calibri"/>
                <a:ea typeface="Calibri"/>
                <a:cs typeface="Calibri"/>
                <a:sym typeface="Calibri"/>
              </a:rPr>
              <a:t>/ˈmeʒə(r)/</a:t>
            </a:r>
            <a:endParaRPr sz="2800" b="1">
              <a:solidFill>
                <a:srgbClr val="05A0B8"/>
              </a:solidFill>
              <a:latin typeface="Calibri"/>
              <a:ea typeface="Calibri"/>
              <a:cs typeface="Calibri"/>
              <a:sym typeface="Calibri"/>
            </a:endParaRPr>
          </a:p>
        </p:txBody>
      </p:sp>
      <p:pic>
        <p:nvPicPr>
          <p:cNvPr id="254" name="Google Shape;254;p14"/>
          <p:cNvPicPr preferRelativeResize="0"/>
          <p:nvPr/>
        </p:nvPicPr>
        <p:blipFill rotWithShape="1">
          <a:blip r:embed="rId3">
            <a:alphaModFix/>
          </a:blip>
          <a:srcRect/>
          <a:stretch/>
        </p:blipFill>
        <p:spPr>
          <a:xfrm>
            <a:off x="0" y="0"/>
            <a:ext cx="12192000" cy="880278"/>
          </a:xfrm>
          <a:prstGeom prst="rect">
            <a:avLst/>
          </a:prstGeom>
          <a:noFill/>
          <a:ln>
            <a:noFill/>
          </a:ln>
        </p:spPr>
      </p:pic>
      <p:sp>
        <p:nvSpPr>
          <p:cNvPr id="255" name="Google Shape;255;p14"/>
          <p:cNvSpPr txBox="1"/>
          <p:nvPr/>
        </p:nvSpPr>
        <p:spPr>
          <a:xfrm>
            <a:off x="1033349" y="5250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VOCABULARY</a:t>
            </a:r>
            <a:endParaRPr/>
          </a:p>
        </p:txBody>
      </p:sp>
      <p:pic>
        <p:nvPicPr>
          <p:cNvPr id="256" name="Google Shape;256;p14" descr="Diagram&#10;&#10;Description automatically generated"/>
          <p:cNvPicPr preferRelativeResize="0"/>
          <p:nvPr/>
        </p:nvPicPr>
        <p:blipFill rotWithShape="1">
          <a:blip r:embed="rId4">
            <a:alphaModFix/>
          </a:blip>
          <a:srcRect/>
          <a:stretch/>
        </p:blipFill>
        <p:spPr>
          <a:xfrm>
            <a:off x="7202992" y="1766478"/>
            <a:ext cx="4433391" cy="3325043"/>
          </a:xfrm>
          <a:prstGeom prst="rect">
            <a:avLst/>
          </a:prstGeom>
          <a:noFill/>
          <a:ln>
            <a:noFill/>
          </a:ln>
        </p:spPr>
      </p:pic>
      <p:pic>
        <p:nvPicPr>
          <p:cNvPr id="257" name="Google Shape;257;p14"/>
          <p:cNvPicPr preferRelativeResize="0"/>
          <p:nvPr/>
        </p:nvPicPr>
        <p:blipFill rotWithShape="1">
          <a:blip r:embed="rId5">
            <a:alphaModFix/>
          </a:blip>
          <a:srcRect/>
          <a:stretch/>
        </p:blipFill>
        <p:spPr>
          <a:xfrm>
            <a:off x="3530599" y="3411512"/>
            <a:ext cx="692401" cy="692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
                                        </p:tgtEl>
                                        <p:attrNameLst>
                                          <p:attrName>style.visibility</p:attrName>
                                        </p:attrNameLst>
                                      </p:cBhvr>
                                      <p:to>
                                        <p:strVal val="visible"/>
                                      </p:to>
                                    </p:set>
                                    <p:animEffect transition="in" filter="fade">
                                      <p:cBhvr>
                                        <p:cTn id="12" dur="500"/>
                                        <p:tgtEl>
                                          <p:spTgt spid="2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7"/>
                                        </p:tgtEl>
                                        <p:attrNameLst>
                                          <p:attrName>style.visibility</p:attrName>
                                        </p:attrNameLst>
                                      </p:cBhvr>
                                      <p:to>
                                        <p:strVal val="visible"/>
                                      </p:to>
                                    </p:set>
                                    <p:animEffect transition="in" filter="fade">
                                      <p:cBhvr>
                                        <p:cTn id="17" dur="914"/>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5"/>
          <p:cNvPicPr preferRelativeResize="0"/>
          <p:nvPr/>
        </p:nvPicPr>
        <p:blipFill rotWithShape="1">
          <a:blip r:embed="rId3">
            <a:alphaModFix/>
          </a:blip>
          <a:srcRect/>
          <a:stretch/>
        </p:blipFill>
        <p:spPr>
          <a:xfrm>
            <a:off x="0" y="0"/>
            <a:ext cx="12192000" cy="880278"/>
          </a:xfrm>
          <a:prstGeom prst="rect">
            <a:avLst/>
          </a:prstGeom>
          <a:noFill/>
          <a:ln>
            <a:noFill/>
          </a:ln>
        </p:spPr>
      </p:pic>
      <p:sp>
        <p:nvSpPr>
          <p:cNvPr id="264" name="Google Shape;264;p15"/>
          <p:cNvSpPr txBox="1"/>
          <p:nvPr/>
        </p:nvSpPr>
        <p:spPr>
          <a:xfrm>
            <a:off x="1033349" y="5250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VOCABULARY</a:t>
            </a:r>
            <a:endParaRPr/>
          </a:p>
        </p:txBody>
      </p:sp>
      <p:graphicFrame>
        <p:nvGraphicFramePr>
          <p:cNvPr id="265" name="Google Shape;265;p15"/>
          <p:cNvGraphicFramePr/>
          <p:nvPr/>
        </p:nvGraphicFramePr>
        <p:xfrm>
          <a:off x="892629" y="1405721"/>
          <a:ext cx="10504700" cy="4807500"/>
        </p:xfrm>
        <a:graphic>
          <a:graphicData uri="http://schemas.openxmlformats.org/drawingml/2006/table">
            <a:tbl>
              <a:tblPr firstRow="1" bandRow="1">
                <a:noFill/>
                <a:tableStyleId>{CA6DC428-3349-428E-8D2A-B04853FD37CD}</a:tableStyleId>
              </a:tblPr>
              <a:tblGrid>
                <a:gridCol w="2601625">
                  <a:extLst>
                    <a:ext uri="{9D8B030D-6E8A-4147-A177-3AD203B41FA5}">
                      <a16:colId xmlns:a16="http://schemas.microsoft.com/office/drawing/2014/main" val="20000"/>
                    </a:ext>
                  </a:extLst>
                </a:gridCol>
                <a:gridCol w="2472075">
                  <a:extLst>
                    <a:ext uri="{9D8B030D-6E8A-4147-A177-3AD203B41FA5}">
                      <a16:colId xmlns:a16="http://schemas.microsoft.com/office/drawing/2014/main" val="20001"/>
                    </a:ext>
                  </a:extLst>
                </a:gridCol>
                <a:gridCol w="5431000">
                  <a:extLst>
                    <a:ext uri="{9D8B030D-6E8A-4147-A177-3AD203B41FA5}">
                      <a16:colId xmlns:a16="http://schemas.microsoft.com/office/drawing/2014/main" val="20002"/>
                    </a:ext>
                  </a:extLst>
                </a:gridCol>
              </a:tblGrid>
              <a:tr h="623150">
                <a:tc>
                  <a:txBody>
                    <a:bodyPr/>
                    <a:lstStyle/>
                    <a:p>
                      <a:pPr marL="0" marR="0" lvl="0" indent="0" algn="ctr" rtl="0">
                        <a:spcBef>
                          <a:spcPts val="0"/>
                        </a:spcBef>
                        <a:spcAft>
                          <a:spcPts val="0"/>
                        </a:spcAft>
                        <a:buNone/>
                      </a:pPr>
                      <a:r>
                        <a:rPr lang="en-US" sz="2000" u="none" strike="noStrike" cap="none" dirty="0">
                          <a:latin typeface="Calibri"/>
                          <a:ea typeface="Calibri"/>
                          <a:cs typeface="Calibri"/>
                          <a:sym typeface="Calibri"/>
                        </a:rPr>
                        <a:t>New words</a:t>
                      </a:r>
                      <a:endParaRPr sz="2000" b="1" u="none" strike="noStrike" cap="none" dirty="0">
                        <a:solidFill>
                          <a:srgbClr val="F26532"/>
                        </a:solidFill>
                        <a:latin typeface="Calibri"/>
                        <a:ea typeface="Calibri"/>
                        <a:cs typeface="Calibri"/>
                        <a:sym typeface="Calibri"/>
                      </a:endParaRPr>
                    </a:p>
                  </a:txBody>
                  <a:tcPr marL="91450" marR="91450" marT="45725" marB="45725"/>
                </a:tc>
                <a:tc>
                  <a:txBody>
                    <a:bodyPr/>
                    <a:lstStyle/>
                    <a:p>
                      <a:pPr marL="0" marR="0" lvl="0" indent="0" algn="ctr" rtl="0">
                        <a:spcBef>
                          <a:spcPts val="0"/>
                        </a:spcBef>
                        <a:spcAft>
                          <a:spcPts val="0"/>
                        </a:spcAft>
                        <a:buNone/>
                      </a:pPr>
                      <a:r>
                        <a:rPr lang="en-US" sz="2000" u="none" strike="noStrike" cap="none">
                          <a:latin typeface="Calibri"/>
                          <a:ea typeface="Calibri"/>
                          <a:cs typeface="Calibri"/>
                          <a:sym typeface="Calibri"/>
                        </a:rPr>
                        <a:t>Pronunciation</a:t>
                      </a:r>
                      <a:endParaRPr sz="2000" b="1" u="none" strike="noStrike" cap="none">
                        <a:solidFill>
                          <a:srgbClr val="F26532"/>
                        </a:solidFill>
                        <a:latin typeface="Calibri"/>
                        <a:ea typeface="Calibri"/>
                        <a:cs typeface="Calibri"/>
                        <a:sym typeface="Calibri"/>
                      </a:endParaRPr>
                    </a:p>
                  </a:txBody>
                  <a:tcPr marL="91450" marR="91450" marT="45725" marB="45725"/>
                </a:tc>
                <a:tc>
                  <a:txBody>
                    <a:bodyPr/>
                    <a:lstStyle/>
                    <a:p>
                      <a:pPr marL="0" marR="0" lvl="0" indent="0" algn="ctr" rtl="0">
                        <a:spcBef>
                          <a:spcPts val="0"/>
                        </a:spcBef>
                        <a:spcAft>
                          <a:spcPts val="0"/>
                        </a:spcAft>
                        <a:buNone/>
                      </a:pPr>
                      <a:r>
                        <a:rPr lang="en-US" sz="2000" u="none" strike="noStrike" cap="none">
                          <a:latin typeface="Calibri"/>
                          <a:ea typeface="Calibri"/>
                          <a:cs typeface="Calibri"/>
                          <a:sym typeface="Calibri"/>
                        </a:rPr>
                        <a:t>Meaning</a:t>
                      </a:r>
                      <a:endParaRPr sz="2000" b="1" u="none" strike="noStrike" cap="none">
                        <a:solidFill>
                          <a:srgbClr val="F26532"/>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768750">
                <a:tc>
                  <a:txBody>
                    <a:bodyPr/>
                    <a:lstStyle/>
                    <a:p>
                      <a:pPr marL="144145" marR="0" lvl="0" indent="-144145" algn="l" rtl="0">
                        <a:spcBef>
                          <a:spcPts val="0"/>
                        </a:spcBef>
                        <a:spcAft>
                          <a:spcPts val="0"/>
                        </a:spcAft>
                        <a:buNone/>
                      </a:pPr>
                      <a:r>
                        <a:rPr lang="en-US" sz="2000" u="none" strike="noStrike" cap="none">
                          <a:latin typeface="Calibri"/>
                          <a:ea typeface="Calibri"/>
                          <a:cs typeface="Calibri"/>
                          <a:sym typeface="Calibri"/>
                        </a:rPr>
                        <a:t>1. robot (n)</a:t>
                      </a:r>
                      <a:endParaRPr sz="2000" u="none" strike="noStrike" cap="none">
                        <a:latin typeface="Calibri"/>
                        <a:ea typeface="Calibri"/>
                        <a:cs typeface="Calibri"/>
                        <a:sym typeface="Calibri"/>
                      </a:endParaRPr>
                    </a:p>
                  </a:txBody>
                  <a:tcPr marL="71750" marR="71750" marT="71750" marB="71750"/>
                </a:tc>
                <a:tc>
                  <a:txBody>
                    <a:bodyPr/>
                    <a:lstStyle/>
                    <a:p>
                      <a:pPr marL="0" marR="0" lvl="0" indent="0" algn="l" rtl="0">
                        <a:spcBef>
                          <a:spcPts val="0"/>
                        </a:spcBef>
                        <a:spcAft>
                          <a:spcPts val="0"/>
                        </a:spcAft>
                        <a:buNone/>
                      </a:pPr>
                      <a:r>
                        <a:rPr lang="en-US" sz="2000" u="none" strike="noStrike" cap="none">
                          <a:latin typeface="Calibri"/>
                          <a:ea typeface="Calibri"/>
                          <a:cs typeface="Calibri"/>
                          <a:sym typeface="Calibri"/>
                        </a:rPr>
                        <a:t>/ˈrəʊbɒt/</a:t>
                      </a:r>
                      <a:endParaRPr sz="20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en-US" sz="2000" u="none" strike="noStrike" cap="none">
                          <a:latin typeface="Calibri"/>
                          <a:ea typeface="Calibri"/>
                          <a:cs typeface="Calibri"/>
                          <a:sym typeface="Calibri"/>
                        </a:rPr>
                        <a:t>a machine that can perform a complicated series of tasks by itself</a:t>
                      </a:r>
                      <a:endParaRPr sz="2000" u="none" strike="noStrike" cap="none">
                        <a:latin typeface="Calibri"/>
                        <a:ea typeface="Calibri"/>
                        <a:cs typeface="Calibri"/>
                        <a:sym typeface="Calibri"/>
                      </a:endParaRPr>
                    </a:p>
                  </a:txBody>
                  <a:tcPr marL="71750" marR="71750" marT="71750" marB="71750"/>
                </a:tc>
                <a:extLst>
                  <a:ext uri="{0D108BD9-81ED-4DB2-BD59-A6C34878D82A}">
                    <a16:rowId xmlns:a16="http://schemas.microsoft.com/office/drawing/2014/main" val="10001"/>
                  </a:ext>
                </a:extLst>
              </a:tr>
              <a:tr h="776700">
                <a:tc>
                  <a:txBody>
                    <a:bodyPr/>
                    <a:lstStyle/>
                    <a:p>
                      <a:pPr marL="144145" marR="0" lvl="0" indent="-144145" algn="l" rtl="0">
                        <a:spcBef>
                          <a:spcPts val="0"/>
                        </a:spcBef>
                        <a:spcAft>
                          <a:spcPts val="0"/>
                        </a:spcAft>
                        <a:buNone/>
                      </a:pPr>
                      <a:r>
                        <a:rPr lang="en-US" sz="2000" u="none" strike="noStrike" cap="none">
                          <a:latin typeface="Calibri"/>
                          <a:ea typeface="Calibri"/>
                          <a:cs typeface="Calibri"/>
                          <a:sym typeface="Calibri"/>
                        </a:rPr>
                        <a:t>2. communicate (v)</a:t>
                      </a:r>
                      <a:endParaRPr sz="2000" u="none" strike="noStrike" cap="none">
                        <a:latin typeface="Calibri"/>
                        <a:ea typeface="Calibri"/>
                        <a:cs typeface="Calibri"/>
                        <a:sym typeface="Calibri"/>
                      </a:endParaRPr>
                    </a:p>
                  </a:txBody>
                  <a:tcPr marL="71750" marR="71750" marT="71750" marB="71750"/>
                </a:tc>
                <a:tc>
                  <a:txBody>
                    <a:bodyPr/>
                    <a:lstStyle/>
                    <a:p>
                      <a:pPr marL="0" marR="0" lvl="0" indent="0" algn="l" rtl="0">
                        <a:spcBef>
                          <a:spcPts val="0"/>
                        </a:spcBef>
                        <a:spcAft>
                          <a:spcPts val="0"/>
                        </a:spcAft>
                        <a:buNone/>
                      </a:pPr>
                      <a:r>
                        <a:rPr lang="en-US" sz="2000" u="none" strike="noStrike" cap="none" dirty="0">
                          <a:latin typeface="Calibri"/>
                          <a:ea typeface="Calibri"/>
                          <a:cs typeface="Calibri"/>
                          <a:sym typeface="Calibri"/>
                        </a:rPr>
                        <a:t>/</a:t>
                      </a:r>
                      <a:r>
                        <a:rPr lang="en-US" sz="2000" u="none" strike="noStrike" cap="none" dirty="0" err="1">
                          <a:latin typeface="Calibri"/>
                          <a:ea typeface="Calibri"/>
                          <a:cs typeface="Calibri"/>
                          <a:sym typeface="Calibri"/>
                        </a:rPr>
                        <a:t>kəˈmjuːnɪkeɪt</a:t>
                      </a:r>
                      <a:r>
                        <a:rPr lang="en-US" sz="2000" u="none" strike="noStrike" cap="none" dirty="0">
                          <a:latin typeface="Calibri"/>
                          <a:ea typeface="Calibri"/>
                          <a:cs typeface="Calibri"/>
                          <a:sym typeface="Calibri"/>
                        </a:rPr>
                        <a:t>/</a:t>
                      </a:r>
                      <a:endParaRPr sz="2000" u="none" strike="noStrike" cap="none" dirty="0">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en-US" sz="2000" u="none" strike="noStrike" cap="none">
                          <a:latin typeface="Calibri"/>
                          <a:ea typeface="Calibri"/>
                          <a:cs typeface="Calibri"/>
                          <a:sym typeface="Calibri"/>
                        </a:rPr>
                        <a:t>to share or exchange information, news, ideas, feelings, etc.</a:t>
                      </a:r>
                      <a:endParaRPr sz="2000" u="none" strike="noStrike" cap="none">
                        <a:latin typeface="Calibri"/>
                        <a:ea typeface="Calibri"/>
                        <a:cs typeface="Calibri"/>
                        <a:sym typeface="Calibri"/>
                      </a:endParaRPr>
                    </a:p>
                  </a:txBody>
                  <a:tcPr marL="71750" marR="71750" marT="71750" marB="71750"/>
                </a:tc>
                <a:extLst>
                  <a:ext uri="{0D108BD9-81ED-4DB2-BD59-A6C34878D82A}">
                    <a16:rowId xmlns:a16="http://schemas.microsoft.com/office/drawing/2014/main" val="10002"/>
                  </a:ext>
                </a:extLst>
              </a:tr>
              <a:tr h="1058850">
                <a:tc>
                  <a:txBody>
                    <a:bodyPr/>
                    <a:lstStyle/>
                    <a:p>
                      <a:pPr marL="144145" marR="0" lvl="0" indent="-144145" algn="l" rtl="0">
                        <a:spcBef>
                          <a:spcPts val="0"/>
                        </a:spcBef>
                        <a:spcAft>
                          <a:spcPts val="0"/>
                        </a:spcAft>
                        <a:buNone/>
                      </a:pPr>
                      <a:r>
                        <a:rPr lang="en-US" sz="2000" u="none" strike="noStrike" cap="none">
                          <a:latin typeface="Calibri"/>
                          <a:ea typeface="Calibri"/>
                          <a:cs typeface="Calibri"/>
                          <a:sym typeface="Calibri"/>
                        </a:rPr>
                        <a:t>3. emotion (n)</a:t>
                      </a:r>
                      <a:endParaRPr sz="2000" u="none" strike="noStrike" cap="none">
                        <a:latin typeface="Calibri"/>
                        <a:ea typeface="Calibri"/>
                        <a:cs typeface="Calibri"/>
                        <a:sym typeface="Calibri"/>
                      </a:endParaRPr>
                    </a:p>
                  </a:txBody>
                  <a:tcPr marL="71750" marR="71750" marT="71750" marB="71750"/>
                </a:tc>
                <a:tc>
                  <a:txBody>
                    <a:bodyPr/>
                    <a:lstStyle/>
                    <a:p>
                      <a:pPr marL="0" marR="0" lvl="0" indent="0" algn="l" rtl="0">
                        <a:spcBef>
                          <a:spcPts val="0"/>
                        </a:spcBef>
                        <a:spcAft>
                          <a:spcPts val="0"/>
                        </a:spcAft>
                        <a:buNone/>
                      </a:pPr>
                      <a:r>
                        <a:rPr lang="en-US" sz="2000" u="none" strike="noStrike" cap="none" dirty="0">
                          <a:latin typeface="Calibri"/>
                          <a:ea typeface="Calibri"/>
                          <a:cs typeface="Calibri"/>
                          <a:sym typeface="Calibri"/>
                        </a:rPr>
                        <a:t>/</a:t>
                      </a:r>
                      <a:r>
                        <a:rPr lang="en-US" sz="2000" u="none" strike="noStrike" cap="none" dirty="0" err="1">
                          <a:latin typeface="Calibri"/>
                          <a:ea typeface="Calibri"/>
                          <a:cs typeface="Calibri"/>
                          <a:sym typeface="Calibri"/>
                        </a:rPr>
                        <a:t>ɪˈməʊʃn</a:t>
                      </a:r>
                      <a:r>
                        <a:rPr lang="en-US" sz="2000" u="none" strike="noStrike" cap="none" dirty="0">
                          <a:latin typeface="Calibri"/>
                          <a:ea typeface="Calibri"/>
                          <a:cs typeface="Calibri"/>
                          <a:sym typeface="Calibri"/>
                        </a:rPr>
                        <a:t>/</a:t>
                      </a:r>
                      <a:endParaRPr sz="2000" u="none" strike="noStrike" cap="none" dirty="0">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en-US" sz="2000" u="none" strike="noStrike" cap="none">
                          <a:latin typeface="Calibri"/>
                          <a:ea typeface="Calibri"/>
                          <a:cs typeface="Calibri"/>
                          <a:sym typeface="Calibri"/>
                        </a:rPr>
                        <a:t>a strong feeling such as love, fear or anger; the part of a person’s character that consists of feelings</a:t>
                      </a:r>
                      <a:endParaRPr sz="2000" u="none" strike="noStrike" cap="none">
                        <a:latin typeface="Calibri"/>
                        <a:ea typeface="Calibri"/>
                        <a:cs typeface="Calibri"/>
                        <a:sym typeface="Calibri"/>
                      </a:endParaRPr>
                    </a:p>
                  </a:txBody>
                  <a:tcPr marL="71750" marR="71750" marT="71750" marB="71750"/>
                </a:tc>
                <a:extLst>
                  <a:ext uri="{0D108BD9-81ED-4DB2-BD59-A6C34878D82A}">
                    <a16:rowId xmlns:a16="http://schemas.microsoft.com/office/drawing/2014/main" val="10003"/>
                  </a:ext>
                </a:extLst>
              </a:tr>
              <a:tr h="755250">
                <a:tc>
                  <a:txBody>
                    <a:bodyPr/>
                    <a:lstStyle/>
                    <a:p>
                      <a:pPr marL="144145" marR="0" lvl="0" indent="-144145" algn="l" rtl="0">
                        <a:spcBef>
                          <a:spcPts val="0"/>
                        </a:spcBef>
                        <a:spcAft>
                          <a:spcPts val="0"/>
                        </a:spcAft>
                        <a:buNone/>
                      </a:pPr>
                      <a:r>
                        <a:rPr lang="en-US" sz="2000" u="none" strike="noStrike" cap="none">
                          <a:latin typeface="Calibri"/>
                          <a:ea typeface="Calibri"/>
                          <a:cs typeface="Calibri"/>
                          <a:sym typeface="Calibri"/>
                        </a:rPr>
                        <a:t>4. artificial intelligence </a:t>
                      </a:r>
                      <a:endParaRPr/>
                    </a:p>
                    <a:p>
                      <a:pPr marL="144145" marR="0" lvl="0" indent="-144145" algn="l" rtl="0">
                        <a:spcBef>
                          <a:spcPts val="0"/>
                        </a:spcBef>
                        <a:spcAft>
                          <a:spcPts val="0"/>
                        </a:spcAft>
                        <a:buNone/>
                      </a:pPr>
                      <a:r>
                        <a:rPr lang="en-US" sz="2000" u="none" strike="noStrike" cap="none">
                          <a:latin typeface="Calibri"/>
                          <a:ea typeface="Calibri"/>
                          <a:cs typeface="Calibri"/>
                          <a:sym typeface="Calibri"/>
                        </a:rPr>
                        <a:t>(AI) (n)</a:t>
                      </a:r>
                      <a:endParaRPr sz="2000" u="none" strike="noStrike" cap="none">
                        <a:latin typeface="Calibri"/>
                        <a:ea typeface="Calibri"/>
                        <a:cs typeface="Calibri"/>
                        <a:sym typeface="Calibri"/>
                      </a:endParaRPr>
                    </a:p>
                  </a:txBody>
                  <a:tcPr marL="71750" marR="71750" marT="71750" marB="71750"/>
                </a:tc>
                <a:tc>
                  <a:txBody>
                    <a:bodyPr/>
                    <a:lstStyle/>
                    <a:p>
                      <a:pPr marL="0" marR="0" lvl="0" indent="0" algn="l" rtl="0">
                        <a:spcBef>
                          <a:spcPts val="0"/>
                        </a:spcBef>
                        <a:spcAft>
                          <a:spcPts val="0"/>
                        </a:spcAft>
                        <a:buNone/>
                      </a:pPr>
                      <a:r>
                        <a:rPr lang="en-US" sz="2000" u="none" strike="noStrike" cap="none">
                          <a:latin typeface="Calibri"/>
                          <a:ea typeface="Calibri"/>
                          <a:cs typeface="Calibri"/>
                          <a:sym typeface="Calibri"/>
                        </a:rPr>
                        <a:t>/ˌɑːtɪfɪʃl ɪnˈtelɪdʒəns/</a:t>
                      </a:r>
                      <a:endParaRPr sz="20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en-US" sz="2000" u="none" strike="noStrike" cap="none">
                          <a:latin typeface="Calibri"/>
                          <a:ea typeface="Calibri"/>
                          <a:cs typeface="Calibri"/>
                          <a:sym typeface="Calibri"/>
                        </a:rPr>
                        <a:t>the study and development of computer systems that can copy intelligent human behaviour</a:t>
                      </a:r>
                      <a:endParaRPr sz="2000" u="none" strike="noStrike" cap="none">
                        <a:latin typeface="Calibri"/>
                        <a:ea typeface="Calibri"/>
                        <a:cs typeface="Calibri"/>
                        <a:sym typeface="Calibri"/>
                      </a:endParaRPr>
                    </a:p>
                  </a:txBody>
                  <a:tcPr marL="71750" marR="71750" marT="71750" marB="71750"/>
                </a:tc>
                <a:extLst>
                  <a:ext uri="{0D108BD9-81ED-4DB2-BD59-A6C34878D82A}">
                    <a16:rowId xmlns:a16="http://schemas.microsoft.com/office/drawing/2014/main" val="10004"/>
                  </a:ext>
                </a:extLst>
              </a:tr>
              <a:tr h="824800">
                <a:tc>
                  <a:txBody>
                    <a:bodyPr/>
                    <a:lstStyle/>
                    <a:p>
                      <a:pPr marL="144145" marR="0" lvl="0" indent="-144145" algn="l" rtl="0">
                        <a:spcBef>
                          <a:spcPts val="0"/>
                        </a:spcBef>
                        <a:spcAft>
                          <a:spcPts val="0"/>
                        </a:spcAft>
                        <a:buNone/>
                      </a:pPr>
                      <a:r>
                        <a:rPr lang="en-US" sz="2000" u="none" strike="noStrike" cap="none" dirty="0">
                          <a:latin typeface="Calibri"/>
                          <a:ea typeface="Calibri"/>
                          <a:cs typeface="Calibri"/>
                          <a:sym typeface="Calibri"/>
                        </a:rPr>
                        <a:t>5. measure (v)</a:t>
                      </a:r>
                      <a:endParaRPr sz="2000" u="none" strike="noStrike" cap="none" dirty="0">
                        <a:latin typeface="Calibri"/>
                        <a:ea typeface="Calibri"/>
                        <a:cs typeface="Calibri"/>
                        <a:sym typeface="Calibri"/>
                      </a:endParaRPr>
                    </a:p>
                  </a:txBody>
                  <a:tcPr marL="71750" marR="71750" marT="71750" marB="71750"/>
                </a:tc>
                <a:tc>
                  <a:txBody>
                    <a:bodyPr/>
                    <a:lstStyle/>
                    <a:p>
                      <a:pPr marL="0" marR="0" lvl="0" indent="0" algn="l" rtl="0">
                        <a:spcBef>
                          <a:spcPts val="0"/>
                        </a:spcBef>
                        <a:spcAft>
                          <a:spcPts val="0"/>
                        </a:spcAft>
                        <a:buNone/>
                      </a:pPr>
                      <a:r>
                        <a:rPr lang="en-US" sz="2000" u="none" strike="noStrike" cap="none" dirty="0">
                          <a:latin typeface="Calibri"/>
                          <a:ea typeface="Calibri"/>
                          <a:cs typeface="Calibri"/>
                          <a:sym typeface="Calibri"/>
                        </a:rPr>
                        <a:t>/ˈ</a:t>
                      </a:r>
                      <a:r>
                        <a:rPr lang="en-US" sz="2000" u="none" strike="noStrike" cap="none" dirty="0" err="1">
                          <a:latin typeface="Calibri"/>
                          <a:ea typeface="Calibri"/>
                          <a:cs typeface="Calibri"/>
                          <a:sym typeface="Calibri"/>
                        </a:rPr>
                        <a:t>meʒə</a:t>
                      </a:r>
                      <a:r>
                        <a:rPr lang="en-US" sz="2000" u="none" strike="noStrike" cap="none" dirty="0">
                          <a:latin typeface="Calibri"/>
                          <a:ea typeface="Calibri"/>
                          <a:cs typeface="Calibri"/>
                          <a:sym typeface="Calibri"/>
                        </a:rPr>
                        <a:t>(r)/</a:t>
                      </a:r>
                      <a:endParaRPr sz="2000" u="none" strike="noStrike" cap="none" dirty="0">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en-US" sz="2000" u="none" strike="noStrike" cap="none" dirty="0">
                          <a:latin typeface="Calibri"/>
                          <a:ea typeface="Calibri"/>
                          <a:cs typeface="Calibri"/>
                          <a:sym typeface="Calibri"/>
                        </a:rPr>
                        <a:t>to find the size, quantity, etc. of something in standard units</a:t>
                      </a:r>
                      <a:endParaRPr sz="2000" u="none" strike="noStrike" cap="none" dirty="0">
                        <a:latin typeface="Calibri"/>
                        <a:ea typeface="Calibri"/>
                        <a:cs typeface="Calibri"/>
                        <a:sym typeface="Calibri"/>
                      </a:endParaRPr>
                    </a:p>
                  </a:txBody>
                  <a:tcPr marL="71750" marR="71750" marT="71750" marB="71750"/>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6"/>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Google Shape;272;p16"/>
          <p:cNvSpPr/>
          <p:nvPr/>
        </p:nvSpPr>
        <p:spPr>
          <a:xfrm>
            <a:off x="5271218" y="218823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273" name="Google Shape;273;p16"/>
          <p:cNvSpPr/>
          <p:nvPr/>
        </p:nvSpPr>
        <p:spPr>
          <a:xfrm>
            <a:off x="1254425" y="1144091"/>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WARM-UP</a:t>
            </a:r>
            <a:endParaRPr sz="1800" b="1">
              <a:solidFill>
                <a:srgbClr val="006673"/>
              </a:solidFill>
              <a:latin typeface="Calibri"/>
              <a:ea typeface="Calibri"/>
              <a:cs typeface="Calibri"/>
              <a:sym typeface="Calibri"/>
            </a:endParaRPr>
          </a:p>
        </p:txBody>
      </p:sp>
      <p:sp>
        <p:nvSpPr>
          <p:cNvPr id="274" name="Google Shape;274;p16"/>
          <p:cNvSpPr/>
          <p:nvPr/>
        </p:nvSpPr>
        <p:spPr>
          <a:xfrm>
            <a:off x="2731745" y="2222102"/>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PRE-READING</a:t>
            </a:r>
            <a:endParaRPr sz="1800" b="1">
              <a:solidFill>
                <a:srgbClr val="006673"/>
              </a:solidFill>
              <a:latin typeface="Calibri"/>
              <a:ea typeface="Calibri"/>
              <a:cs typeface="Calibri"/>
              <a:sym typeface="Calibri"/>
            </a:endParaRPr>
          </a:p>
        </p:txBody>
      </p:sp>
      <p:sp>
        <p:nvSpPr>
          <p:cNvPr id="275" name="Google Shape;275;p16"/>
          <p:cNvSpPr/>
          <p:nvPr/>
        </p:nvSpPr>
        <p:spPr>
          <a:xfrm>
            <a:off x="1106619" y="3480765"/>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WHILE-READING</a:t>
            </a:r>
            <a:endParaRPr sz="1800" b="1">
              <a:solidFill>
                <a:srgbClr val="006673"/>
              </a:solidFill>
              <a:latin typeface="Calibri"/>
              <a:ea typeface="Calibri"/>
              <a:cs typeface="Calibri"/>
              <a:sym typeface="Calibri"/>
            </a:endParaRPr>
          </a:p>
        </p:txBody>
      </p:sp>
      <p:sp>
        <p:nvSpPr>
          <p:cNvPr id="276" name="Google Shape;276;p16"/>
          <p:cNvSpPr/>
          <p:nvPr/>
        </p:nvSpPr>
        <p:spPr>
          <a:xfrm>
            <a:off x="5177303" y="1158143"/>
            <a:ext cx="5748605" cy="69927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rgbClr val="006673"/>
                </a:solidFill>
                <a:latin typeface="Calibri"/>
                <a:ea typeface="Calibri"/>
                <a:cs typeface="Calibri"/>
                <a:sym typeface="Calibri"/>
              </a:rPr>
              <a:t>Video watching</a:t>
            </a:r>
            <a:endParaRPr sz="1800">
              <a:solidFill>
                <a:srgbClr val="006673"/>
              </a:solidFill>
              <a:latin typeface="Calibri"/>
              <a:ea typeface="Calibri"/>
              <a:cs typeface="Calibri"/>
              <a:sym typeface="Calibri"/>
            </a:endParaRPr>
          </a:p>
        </p:txBody>
      </p:sp>
      <p:sp>
        <p:nvSpPr>
          <p:cNvPr id="277" name="Google Shape;277;p16"/>
          <p:cNvSpPr/>
          <p:nvPr/>
        </p:nvSpPr>
        <p:spPr>
          <a:xfrm>
            <a:off x="5177303" y="2069424"/>
            <a:ext cx="5748605" cy="848719"/>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1: Discuss the questions.</a:t>
            </a:r>
            <a:endParaRPr sz="1800">
              <a:solidFill>
                <a:srgbClr val="006673"/>
              </a:solidFill>
              <a:latin typeface="Calibri"/>
              <a:ea typeface="Calibri"/>
              <a:cs typeface="Calibri"/>
              <a:sym typeface="Calibri"/>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Vocabulary</a:t>
            </a:r>
            <a:endParaRPr/>
          </a:p>
        </p:txBody>
      </p:sp>
      <p:sp>
        <p:nvSpPr>
          <p:cNvPr id="278" name="Google Shape;278;p16"/>
          <p:cNvSpPr/>
          <p:nvPr/>
        </p:nvSpPr>
        <p:spPr>
          <a:xfrm>
            <a:off x="5177303" y="3246147"/>
            <a:ext cx="5748606" cy="1147192"/>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2: Choose the best title.</a:t>
            </a:r>
            <a:endParaRPr sz="1800">
              <a:solidFill>
                <a:srgbClr val="006673"/>
              </a:solidFill>
              <a:latin typeface="Calibri"/>
              <a:ea typeface="Calibri"/>
              <a:cs typeface="Calibri"/>
              <a:sym typeface="Calibri"/>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3: Match the pictures with the uses of AI.</a:t>
            </a:r>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4: True or false.</a:t>
            </a:r>
            <a:endParaRPr sz="1800">
              <a:solidFill>
                <a:srgbClr val="006673"/>
              </a:solidFill>
              <a:latin typeface="Calibri"/>
              <a:ea typeface="Calibri"/>
              <a:cs typeface="Calibri"/>
              <a:sym typeface="Calibri"/>
            </a:endParaRPr>
          </a:p>
        </p:txBody>
      </p:sp>
      <p:cxnSp>
        <p:nvCxnSpPr>
          <p:cNvPr id="279" name="Google Shape;279;p16"/>
          <p:cNvCxnSpPr>
            <a:stCxn id="273" idx="3"/>
            <a:endCxn id="274" idx="0"/>
          </p:cNvCxnSpPr>
          <p:nvPr/>
        </p:nvCxnSpPr>
        <p:spPr>
          <a:xfrm>
            <a:off x="3138192" y="1471793"/>
            <a:ext cx="568800" cy="750300"/>
          </a:xfrm>
          <a:prstGeom prst="curvedConnector2">
            <a:avLst/>
          </a:prstGeom>
          <a:noFill/>
          <a:ln w="57150" cap="flat" cmpd="sng">
            <a:solidFill>
              <a:srgbClr val="006673"/>
            </a:solidFill>
            <a:prstDash val="solid"/>
            <a:miter lim="800000"/>
            <a:headEnd type="none" w="sm" len="sm"/>
            <a:tailEnd type="triangle" w="med" len="med"/>
          </a:ln>
        </p:spPr>
      </p:cxnSp>
      <p:cxnSp>
        <p:nvCxnSpPr>
          <p:cNvPr id="280" name="Google Shape;280;p16"/>
          <p:cNvCxnSpPr>
            <a:stCxn id="274" idx="1"/>
            <a:endCxn id="275" idx="0"/>
          </p:cNvCxnSpPr>
          <p:nvPr/>
        </p:nvCxnSpPr>
        <p:spPr>
          <a:xfrm flipH="1">
            <a:off x="2081945" y="2549803"/>
            <a:ext cx="649800" cy="930900"/>
          </a:xfrm>
          <a:prstGeom prst="curvedConnector2">
            <a:avLst/>
          </a:prstGeom>
          <a:noFill/>
          <a:ln w="57150" cap="flat" cmpd="sng">
            <a:solidFill>
              <a:srgbClr val="006673"/>
            </a:solidFill>
            <a:prstDash val="solid"/>
            <a:miter lim="800000"/>
            <a:headEnd type="none" w="sm" len="sm"/>
            <a:tailEnd type="triangle" w="med" len="med"/>
          </a:ln>
        </p:spPr>
      </p:cxnSp>
      <p:sp>
        <p:nvSpPr>
          <p:cNvPr id="281" name="Google Shape;281;p16"/>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048DA4"/>
                </a:solidFill>
                <a:latin typeface="Bookman Old Style"/>
                <a:ea typeface="Bookman Old Style"/>
                <a:cs typeface="Bookman Old Style"/>
                <a:sym typeface="Bookman Old Style"/>
              </a:rPr>
              <a:t>LESSON 3</a:t>
            </a:r>
            <a:endParaRPr/>
          </a:p>
        </p:txBody>
      </p:sp>
      <p:sp>
        <p:nvSpPr>
          <p:cNvPr id="282" name="Google Shape;282;p16"/>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3" name="Google Shape;283;p16"/>
          <p:cNvSpPr/>
          <p:nvPr/>
        </p:nvSpPr>
        <p:spPr>
          <a:xfrm>
            <a:off x="6623907" y="361497"/>
            <a:ext cx="220727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smtClean="0">
                <a:solidFill>
                  <a:schemeClr val="lt1"/>
                </a:solidFill>
                <a:latin typeface="Arial"/>
                <a:ea typeface="Arial"/>
                <a:cs typeface="Arial"/>
                <a:sym typeface="Arial"/>
              </a:rPr>
              <a:t>READING</a:t>
            </a:r>
            <a:endParaRP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7"/>
          <p:cNvSpPr txBox="1"/>
          <p:nvPr/>
        </p:nvSpPr>
        <p:spPr>
          <a:xfrm>
            <a:off x="1523999" y="1164832"/>
            <a:ext cx="692075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Read the text and choose the main idea.</a:t>
            </a:r>
            <a:endParaRPr sz="2800" b="1">
              <a:solidFill>
                <a:schemeClr val="dk1"/>
              </a:solidFill>
              <a:latin typeface="Calibri"/>
              <a:ea typeface="Calibri"/>
              <a:cs typeface="Calibri"/>
              <a:sym typeface="Calibri"/>
            </a:endParaRPr>
          </a:p>
        </p:txBody>
      </p:sp>
      <p:pic>
        <p:nvPicPr>
          <p:cNvPr id="290" name="Google Shape;290;p17"/>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291" name="Google Shape;291;p17"/>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WHILE-READING</a:t>
            </a:r>
            <a:endParaRPr/>
          </a:p>
        </p:txBody>
      </p:sp>
      <p:sp>
        <p:nvSpPr>
          <p:cNvPr id="292" name="Google Shape;292;p17"/>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293" name="Google Shape;293;p17"/>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2</a:t>
            </a:r>
            <a:endParaRPr sz="4000" b="1">
              <a:solidFill>
                <a:schemeClr val="lt1"/>
              </a:solidFill>
              <a:latin typeface="Open Sans"/>
              <a:ea typeface="Open Sans"/>
              <a:cs typeface="Open Sans"/>
              <a:sym typeface="Open Sans"/>
            </a:endParaRPr>
          </a:p>
        </p:txBody>
      </p:sp>
      <p:sp>
        <p:nvSpPr>
          <p:cNvPr id="294" name="Google Shape;294;p17"/>
          <p:cNvSpPr txBox="1"/>
          <p:nvPr/>
        </p:nvSpPr>
        <p:spPr>
          <a:xfrm>
            <a:off x="746747" y="1688052"/>
            <a:ext cx="11008659" cy="461664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100">
                <a:solidFill>
                  <a:schemeClr val="dk1"/>
                </a:solidFill>
                <a:latin typeface="Calibri"/>
                <a:ea typeface="Calibri"/>
                <a:cs typeface="Calibri"/>
                <a:sym typeface="Calibri"/>
              </a:rPr>
              <a:t>In 2000, Asimo, a robot created by Honda, amazed everyone by just walking down the stairs.</a:t>
            </a:r>
            <a:endParaRPr/>
          </a:p>
          <a:p>
            <a:pPr marL="0" marR="0" lvl="0" indent="0" algn="just" rtl="0">
              <a:spcBef>
                <a:spcPts val="0"/>
              </a:spcBef>
              <a:spcAft>
                <a:spcPts val="0"/>
              </a:spcAft>
              <a:buNone/>
            </a:pPr>
            <a:r>
              <a:rPr lang="en-US" sz="2100">
                <a:solidFill>
                  <a:schemeClr val="dk1"/>
                </a:solidFill>
                <a:latin typeface="Calibri"/>
                <a:ea typeface="Calibri"/>
                <a:cs typeface="Calibri"/>
                <a:sym typeface="Calibri"/>
              </a:rPr>
              <a:t>Twenty years later, a robot named Sophia can even communicate with people by using human</a:t>
            </a:r>
            <a:endParaRPr/>
          </a:p>
          <a:p>
            <a:pPr marL="0" marR="0" lvl="0" indent="0" algn="just" rtl="0">
              <a:spcBef>
                <a:spcPts val="0"/>
              </a:spcBef>
              <a:spcAft>
                <a:spcPts val="0"/>
              </a:spcAft>
              <a:buNone/>
            </a:pPr>
            <a:r>
              <a:rPr lang="en-US" sz="2100">
                <a:solidFill>
                  <a:schemeClr val="dk1"/>
                </a:solidFill>
                <a:latin typeface="Calibri"/>
                <a:ea typeface="Calibri"/>
                <a:cs typeface="Calibri"/>
                <a:sym typeface="Calibri"/>
              </a:rPr>
              <a:t>language and expressing emotions.</a:t>
            </a:r>
            <a:endParaRPr/>
          </a:p>
          <a:p>
            <a:pPr marL="0" marR="0" lvl="0" indent="0" algn="just" rtl="0">
              <a:spcBef>
                <a:spcPts val="0"/>
              </a:spcBef>
              <a:spcAft>
                <a:spcPts val="0"/>
              </a:spcAft>
              <a:buNone/>
            </a:pPr>
            <a:r>
              <a:rPr lang="en-US" sz="2100">
                <a:solidFill>
                  <a:schemeClr val="dk1"/>
                </a:solidFill>
                <a:latin typeface="Calibri"/>
                <a:ea typeface="Calibri"/>
                <a:cs typeface="Calibri"/>
                <a:sym typeface="Calibri"/>
              </a:rPr>
              <a:t>However, robots are just one example of Artificial Intelligence (AI) – the study and development of</a:t>
            </a:r>
            <a:endParaRPr/>
          </a:p>
          <a:p>
            <a:pPr marL="0" marR="0" lvl="0" indent="0" algn="just" rtl="0">
              <a:spcBef>
                <a:spcPts val="0"/>
              </a:spcBef>
              <a:spcAft>
                <a:spcPts val="0"/>
              </a:spcAft>
              <a:buNone/>
            </a:pPr>
            <a:r>
              <a:rPr lang="en-US" sz="2100">
                <a:solidFill>
                  <a:schemeClr val="dk1"/>
                </a:solidFill>
                <a:latin typeface="Calibri"/>
                <a:ea typeface="Calibri"/>
                <a:cs typeface="Calibri"/>
                <a:sym typeface="Calibri"/>
              </a:rPr>
              <a:t>machines that can copy human intelligence. Nowadays, AI has been applied to various areas of life.</a:t>
            </a:r>
            <a:endParaRPr/>
          </a:p>
          <a:p>
            <a:pPr marL="0" marR="0" lvl="0" indent="0" algn="just" rtl="0">
              <a:spcBef>
                <a:spcPts val="0"/>
              </a:spcBef>
              <a:spcAft>
                <a:spcPts val="0"/>
              </a:spcAft>
              <a:buNone/>
            </a:pPr>
            <a:r>
              <a:rPr lang="en-US" sz="2100">
                <a:solidFill>
                  <a:schemeClr val="dk1"/>
                </a:solidFill>
                <a:latin typeface="Calibri"/>
                <a:ea typeface="Calibri"/>
                <a:cs typeface="Calibri"/>
                <a:sym typeface="Calibri"/>
              </a:rPr>
              <a:t>At home, devices such as vacuum cleaners can now use AI to measure the room size and recognise</a:t>
            </a:r>
            <a:endParaRPr sz="2100">
              <a:solidFill>
                <a:schemeClr val="dk1"/>
              </a:solidFill>
              <a:latin typeface="Calibri"/>
              <a:ea typeface="Calibri"/>
              <a:cs typeface="Calibri"/>
              <a:sym typeface="Calibri"/>
            </a:endParaRPr>
          </a:p>
          <a:p>
            <a:pPr marL="0" marR="0" lvl="0" indent="0" algn="just" rtl="0">
              <a:spcBef>
                <a:spcPts val="0"/>
              </a:spcBef>
              <a:spcAft>
                <a:spcPts val="0"/>
              </a:spcAft>
              <a:buNone/>
            </a:pPr>
            <a:r>
              <a:rPr lang="en-US" sz="2100">
                <a:solidFill>
                  <a:schemeClr val="dk1"/>
                </a:solidFill>
                <a:latin typeface="Calibri"/>
                <a:ea typeface="Calibri"/>
                <a:cs typeface="Calibri"/>
                <a:sym typeface="Calibri"/>
              </a:rPr>
              <a:t>any furniture. They can then decide on the most effective way to clean the house.</a:t>
            </a:r>
            <a:endParaRPr/>
          </a:p>
          <a:p>
            <a:pPr marL="0" marR="0" lvl="0" indent="0" algn="just" rtl="0">
              <a:spcBef>
                <a:spcPts val="0"/>
              </a:spcBef>
              <a:spcAft>
                <a:spcPts val="0"/>
              </a:spcAft>
              <a:buNone/>
            </a:pPr>
            <a:r>
              <a:rPr lang="en-US" sz="2100">
                <a:solidFill>
                  <a:schemeClr val="dk1"/>
                </a:solidFill>
                <a:latin typeface="Calibri"/>
                <a:ea typeface="Calibri"/>
                <a:cs typeface="Calibri"/>
                <a:sym typeface="Calibri"/>
              </a:rPr>
              <a:t>In transport, AI can be used on many smartphones to collect information about traffic. This can then</a:t>
            </a:r>
            <a:endParaRPr/>
          </a:p>
          <a:p>
            <a:pPr marL="0" marR="0" lvl="0" indent="0" algn="just" rtl="0">
              <a:spcBef>
                <a:spcPts val="0"/>
              </a:spcBef>
              <a:spcAft>
                <a:spcPts val="0"/>
              </a:spcAft>
              <a:buNone/>
            </a:pPr>
            <a:r>
              <a:rPr lang="en-US" sz="2100">
                <a:solidFill>
                  <a:schemeClr val="dk1"/>
                </a:solidFill>
                <a:latin typeface="Calibri"/>
                <a:ea typeface="Calibri"/>
                <a:cs typeface="Calibri"/>
                <a:sym typeface="Calibri"/>
              </a:rPr>
              <a:t>help drivers find the most suitable route. Travelling has become much more convenient thanks to AI.</a:t>
            </a:r>
            <a:endParaRPr/>
          </a:p>
          <a:p>
            <a:pPr marL="0" marR="0" lvl="0" indent="0" algn="just" rtl="0">
              <a:spcBef>
                <a:spcPts val="0"/>
              </a:spcBef>
              <a:spcAft>
                <a:spcPts val="0"/>
              </a:spcAft>
              <a:buNone/>
            </a:pPr>
            <a:r>
              <a:rPr lang="en-US" sz="2100">
                <a:solidFill>
                  <a:schemeClr val="dk1"/>
                </a:solidFill>
                <a:latin typeface="Calibri"/>
                <a:ea typeface="Calibri"/>
                <a:cs typeface="Calibri"/>
                <a:sym typeface="Calibri"/>
              </a:rPr>
              <a:t>At work, the uses of AI are even more useful and exciting. Computer programs, such as AI software or chatbots, can help customers plan their holidays, book flights and hotels, and answer questions.</a:t>
            </a:r>
            <a:endParaRPr/>
          </a:p>
          <a:p>
            <a:pPr marL="0" marR="0" lvl="0" indent="0" algn="just" rtl="0">
              <a:spcBef>
                <a:spcPts val="0"/>
              </a:spcBef>
              <a:spcAft>
                <a:spcPts val="0"/>
              </a:spcAft>
              <a:buNone/>
            </a:pPr>
            <a:r>
              <a:rPr lang="en-US" sz="2100">
                <a:solidFill>
                  <a:schemeClr val="dk1"/>
                </a:solidFill>
                <a:latin typeface="Calibri"/>
                <a:ea typeface="Calibri"/>
                <a:cs typeface="Calibri"/>
                <a:sym typeface="Calibri"/>
              </a:rPr>
              <a:t>AI is one of the most important inventions of the 21st century. It has completely changed our daily</a:t>
            </a:r>
            <a:endParaRPr/>
          </a:p>
          <a:p>
            <a:pPr marL="0" marR="0" lvl="0" indent="0" algn="just" rtl="0">
              <a:spcBef>
                <a:spcPts val="0"/>
              </a:spcBef>
              <a:spcAft>
                <a:spcPts val="0"/>
              </a:spcAft>
              <a:buNone/>
            </a:pPr>
            <a:r>
              <a:rPr lang="en-US" sz="2100">
                <a:solidFill>
                  <a:schemeClr val="dk1"/>
                </a:solidFill>
                <a:latin typeface="Calibri"/>
                <a:ea typeface="Calibri"/>
                <a:cs typeface="Calibri"/>
                <a:sym typeface="Calibri"/>
              </a:rPr>
              <a:t>work and life.</a:t>
            </a:r>
            <a:endParaRPr sz="21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8"/>
          <p:cNvSpPr txBox="1"/>
          <p:nvPr/>
        </p:nvSpPr>
        <p:spPr>
          <a:xfrm>
            <a:off x="1523999" y="1164832"/>
            <a:ext cx="88827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Read the text and choose the best title for it.</a:t>
            </a:r>
            <a:endParaRPr sz="2400" b="1">
              <a:solidFill>
                <a:schemeClr val="dk1"/>
              </a:solidFill>
              <a:latin typeface="Arial"/>
              <a:ea typeface="Arial"/>
              <a:cs typeface="Arial"/>
              <a:sym typeface="Arial"/>
            </a:endParaRPr>
          </a:p>
        </p:txBody>
      </p:sp>
      <p:pic>
        <p:nvPicPr>
          <p:cNvPr id="301" name="Google Shape;301;p18"/>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02" name="Google Shape;302;p18"/>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WHILE-READING</a:t>
            </a:r>
            <a:endParaRPr/>
          </a:p>
        </p:txBody>
      </p:sp>
      <p:sp>
        <p:nvSpPr>
          <p:cNvPr id="303" name="Google Shape;303;p18"/>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04" name="Google Shape;304;p18"/>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2</a:t>
            </a:r>
            <a:endParaRPr sz="4000" b="1">
              <a:solidFill>
                <a:schemeClr val="lt1"/>
              </a:solidFill>
              <a:latin typeface="Open Sans"/>
              <a:ea typeface="Open Sans"/>
              <a:cs typeface="Open Sans"/>
              <a:sym typeface="Open Sans"/>
            </a:endParaRPr>
          </a:p>
        </p:txBody>
      </p:sp>
      <p:sp>
        <p:nvSpPr>
          <p:cNvPr id="305" name="Google Shape;305;p18"/>
          <p:cNvSpPr/>
          <p:nvPr/>
        </p:nvSpPr>
        <p:spPr>
          <a:xfrm>
            <a:off x="3309524" y="1934186"/>
            <a:ext cx="6420630" cy="88027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91425" rIns="91425" bIns="91425" anchor="t" anchorCtr="0">
            <a:noAutofit/>
          </a:bodyPr>
          <a:lstStyle/>
          <a:p>
            <a:pPr marL="139700" marR="0" lvl="0" indent="0" algn="l" rtl="0">
              <a:spcBef>
                <a:spcPts val="0"/>
              </a:spcBef>
              <a:spcAft>
                <a:spcPts val="0"/>
              </a:spcAft>
              <a:buNone/>
            </a:pPr>
            <a:r>
              <a:rPr lang="en-US" sz="2800">
                <a:solidFill>
                  <a:schemeClr val="dk1"/>
                </a:solidFill>
                <a:latin typeface="Calibri"/>
                <a:ea typeface="Calibri"/>
                <a:cs typeface="Calibri"/>
                <a:sym typeface="Calibri"/>
              </a:rPr>
              <a:t>A. AI development over time</a:t>
            </a:r>
            <a:endParaRPr sz="2800">
              <a:solidFill>
                <a:schemeClr val="dk1"/>
              </a:solidFill>
              <a:latin typeface="Calibri"/>
              <a:ea typeface="Calibri"/>
              <a:cs typeface="Calibri"/>
              <a:sym typeface="Calibri"/>
            </a:endParaRPr>
          </a:p>
        </p:txBody>
      </p:sp>
      <p:sp>
        <p:nvSpPr>
          <p:cNvPr id="306" name="Google Shape;306;p18"/>
          <p:cNvSpPr/>
          <p:nvPr/>
        </p:nvSpPr>
        <p:spPr>
          <a:xfrm>
            <a:off x="3309523" y="3122154"/>
            <a:ext cx="6420629" cy="763468"/>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B. Robots: The best AI inventions</a:t>
            </a:r>
            <a:endParaRPr sz="2800">
              <a:solidFill>
                <a:schemeClr val="dk1"/>
              </a:solidFill>
              <a:latin typeface="Calibri"/>
              <a:ea typeface="Calibri"/>
              <a:cs typeface="Calibri"/>
              <a:sym typeface="Calibri"/>
            </a:endParaRPr>
          </a:p>
        </p:txBody>
      </p:sp>
      <p:sp>
        <p:nvSpPr>
          <p:cNvPr id="307" name="Google Shape;307;p18"/>
          <p:cNvSpPr/>
          <p:nvPr/>
        </p:nvSpPr>
        <p:spPr>
          <a:xfrm>
            <a:off x="3309524" y="4127990"/>
            <a:ext cx="6403636" cy="99541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C. AI in use today</a:t>
            </a:r>
            <a:endParaRPr sz="2800">
              <a:solidFill>
                <a:schemeClr val="dk1"/>
              </a:solidFill>
              <a:latin typeface="Calibri"/>
              <a:ea typeface="Calibri"/>
              <a:cs typeface="Calibri"/>
              <a:sym typeface="Calibri"/>
            </a:endParaRPr>
          </a:p>
        </p:txBody>
      </p:sp>
      <p:sp>
        <p:nvSpPr>
          <p:cNvPr id="308" name="Google Shape;308;p18"/>
          <p:cNvSpPr/>
          <p:nvPr/>
        </p:nvSpPr>
        <p:spPr>
          <a:xfrm>
            <a:off x="3309523" y="5315959"/>
            <a:ext cx="6403636" cy="1014503"/>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D. AI in education</a:t>
            </a:r>
            <a:endParaRPr sz="2800">
              <a:solidFill>
                <a:schemeClr val="dk1"/>
              </a:solidFill>
              <a:latin typeface="Calibri"/>
              <a:ea typeface="Calibri"/>
              <a:cs typeface="Calibri"/>
              <a:sym typeface="Calibri"/>
            </a:endParaRPr>
          </a:p>
        </p:txBody>
      </p:sp>
      <p:sp>
        <p:nvSpPr>
          <p:cNvPr id="309" name="Google Shape;309;p18"/>
          <p:cNvSpPr/>
          <p:nvPr/>
        </p:nvSpPr>
        <p:spPr>
          <a:xfrm>
            <a:off x="3309523" y="4435195"/>
            <a:ext cx="415467" cy="381000"/>
          </a:xfrm>
          <a:prstGeom prst="ellipse">
            <a:avLst/>
          </a:prstGeom>
          <a:noFill/>
          <a:ln w="38100" cap="flat" cmpd="sng">
            <a:solidFill>
              <a:srgbClr val="F265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5225168" y="2805341"/>
            <a:ext cx="4506662" cy="627454"/>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2"/>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chemeClr val="lt1"/>
                </a:solidFill>
                <a:latin typeface="Open Sans"/>
                <a:ea typeface="Open Sans"/>
                <a:cs typeface="Open Sans"/>
                <a:sym typeface="Open Sans"/>
              </a:rPr>
              <a:t>Unit</a:t>
            </a:r>
            <a:endParaRPr/>
          </a:p>
        </p:txBody>
      </p:sp>
      <p:sp>
        <p:nvSpPr>
          <p:cNvPr id="95" name="Google Shape;95;p2"/>
          <p:cNvSpPr txBox="1"/>
          <p:nvPr/>
        </p:nvSpPr>
        <p:spPr>
          <a:xfrm>
            <a:off x="3193475" y="381699"/>
            <a:ext cx="118258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i="0" u="none" strike="noStrike" cap="none">
                <a:solidFill>
                  <a:schemeClr val="lt1"/>
                </a:solidFill>
                <a:latin typeface="Open Sans"/>
                <a:ea typeface="Open Sans"/>
                <a:cs typeface="Open Sans"/>
                <a:sym typeface="Open Sans"/>
              </a:rPr>
              <a:t>1</a:t>
            </a:r>
            <a:endParaRPr/>
          </a:p>
        </p:txBody>
      </p:sp>
      <p:sp>
        <p:nvSpPr>
          <p:cNvPr id="96" name="Google Shape;96;p2"/>
          <p:cNvSpPr txBox="1"/>
          <p:nvPr/>
        </p:nvSpPr>
        <p:spPr>
          <a:xfrm>
            <a:off x="4772892" y="627919"/>
            <a:ext cx="495893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a:solidFill>
                  <a:schemeClr val="lt1"/>
                </a:solidFill>
                <a:latin typeface="Open Sans"/>
                <a:ea typeface="Open Sans"/>
                <a:cs typeface="Open Sans"/>
                <a:sym typeface="Open Sans"/>
              </a:rPr>
              <a:t>FAMILY LIFE</a:t>
            </a:r>
            <a:endParaRPr/>
          </a:p>
        </p:txBody>
      </p:sp>
      <p:sp>
        <p:nvSpPr>
          <p:cNvPr id="97" name="Google Shape;97;p2"/>
          <p:cNvSpPr txBox="1"/>
          <p:nvPr/>
        </p:nvSpPr>
        <p:spPr>
          <a:xfrm>
            <a:off x="3696419" y="3781323"/>
            <a:ext cx="756415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48DA4"/>
                </a:solidFill>
                <a:latin typeface="Calibri"/>
                <a:ea typeface="Calibri"/>
                <a:cs typeface="Calibri"/>
                <a:sym typeface="Calibri"/>
              </a:rPr>
              <a:t>Artificial intelligence</a:t>
            </a:r>
            <a:endParaRPr sz="3600">
              <a:solidFill>
                <a:srgbClr val="048DA4"/>
              </a:solidFill>
              <a:latin typeface="Calibri"/>
              <a:ea typeface="Calibri"/>
              <a:cs typeface="Calibri"/>
              <a:sym typeface="Calibri"/>
            </a:endParaRPr>
          </a:p>
        </p:txBody>
      </p:sp>
      <p:pic>
        <p:nvPicPr>
          <p:cNvPr id="98" name="Google Shape;98;p2"/>
          <p:cNvPicPr preferRelativeResize="0"/>
          <p:nvPr/>
        </p:nvPicPr>
        <p:blipFill rotWithShape="1">
          <a:blip r:embed="rId3">
            <a:alphaModFix/>
          </a:blip>
          <a:srcRect r="37480"/>
          <a:stretch/>
        </p:blipFill>
        <p:spPr>
          <a:xfrm>
            <a:off x="0" y="0"/>
            <a:ext cx="12192000" cy="2188296"/>
          </a:xfrm>
          <a:prstGeom prst="rect">
            <a:avLst/>
          </a:prstGeom>
          <a:noFill/>
          <a:ln>
            <a:noFill/>
          </a:ln>
        </p:spPr>
      </p:pic>
      <p:sp>
        <p:nvSpPr>
          <p:cNvPr id="99" name="Google Shape;99;p2"/>
          <p:cNvSpPr txBox="1"/>
          <p:nvPr/>
        </p:nvSpPr>
        <p:spPr>
          <a:xfrm>
            <a:off x="1027615" y="401650"/>
            <a:ext cx="1478856" cy="138499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Unit</a:t>
            </a:r>
            <a:endParaRPr/>
          </a:p>
          <a:p>
            <a:pPr marL="0" marR="0" lvl="0" indent="0" algn="ctr" rtl="0">
              <a:spcBef>
                <a:spcPts val="0"/>
              </a:spcBef>
              <a:spcAft>
                <a:spcPts val="0"/>
              </a:spcAft>
              <a:buNone/>
            </a:pPr>
            <a:r>
              <a:rPr lang="en-US" sz="6600" b="1">
                <a:solidFill>
                  <a:schemeClr val="lt1"/>
                </a:solidFill>
                <a:latin typeface="Arial"/>
                <a:ea typeface="Arial"/>
                <a:cs typeface="Arial"/>
                <a:sym typeface="Arial"/>
              </a:rPr>
              <a:t>5</a:t>
            </a:r>
            <a:endParaRPr/>
          </a:p>
        </p:txBody>
      </p:sp>
      <p:sp>
        <p:nvSpPr>
          <p:cNvPr id="100" name="Google Shape;100;p2"/>
          <p:cNvSpPr txBox="1"/>
          <p:nvPr/>
        </p:nvSpPr>
        <p:spPr>
          <a:xfrm>
            <a:off x="3244105" y="716817"/>
            <a:ext cx="578542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Arial"/>
                <a:ea typeface="Arial"/>
                <a:cs typeface="Arial"/>
                <a:sym typeface="Arial"/>
              </a:rPr>
              <a:t>INVENTIONS</a:t>
            </a:r>
            <a:endParaRPr/>
          </a:p>
        </p:txBody>
      </p:sp>
      <p:sp>
        <p:nvSpPr>
          <p:cNvPr id="101" name="Google Shape;101;p2"/>
          <p:cNvSpPr txBox="1"/>
          <p:nvPr/>
        </p:nvSpPr>
        <p:spPr>
          <a:xfrm>
            <a:off x="6519377" y="2826680"/>
            <a:ext cx="410399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READING</a:t>
            </a:r>
            <a:endParaRPr/>
          </a:p>
        </p:txBody>
      </p:sp>
      <p:sp>
        <p:nvSpPr>
          <p:cNvPr id="102" name="Google Shape;102;p2"/>
          <p:cNvSpPr/>
          <p:nvPr/>
        </p:nvSpPr>
        <p:spPr>
          <a:xfrm>
            <a:off x="2167671" y="2805341"/>
            <a:ext cx="2878040" cy="627454"/>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2"/>
          <p:cNvSpPr txBox="1"/>
          <p:nvPr/>
        </p:nvSpPr>
        <p:spPr>
          <a:xfrm>
            <a:off x="2027861" y="2823227"/>
            <a:ext cx="320824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48DA4"/>
                </a:solidFill>
                <a:latin typeface="Bookman Old Style"/>
                <a:ea typeface="Bookman Old Style"/>
                <a:cs typeface="Bookman Old Style"/>
                <a:sym typeface="Bookman Old Style"/>
              </a:rPr>
              <a:t>LESSON 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p:nvPr/>
        </p:nvSpPr>
        <p:spPr>
          <a:xfrm>
            <a:off x="1466118" y="1136915"/>
            <a:ext cx="982980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Arial"/>
                <a:ea typeface="Arial"/>
                <a:cs typeface="Arial"/>
                <a:sym typeface="Arial"/>
              </a:rPr>
              <a:t>Match the pictures with the uses of AI.</a:t>
            </a:r>
            <a:endParaRPr sz="2800">
              <a:solidFill>
                <a:schemeClr val="dk1"/>
              </a:solidFill>
              <a:latin typeface="Arial"/>
              <a:ea typeface="Arial"/>
              <a:cs typeface="Arial"/>
              <a:sym typeface="Arial"/>
            </a:endParaRPr>
          </a:p>
        </p:txBody>
      </p:sp>
      <p:pic>
        <p:nvPicPr>
          <p:cNvPr id="316" name="Google Shape;316;p19"/>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17" name="Google Shape;317;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WHILE-READING</a:t>
            </a:r>
            <a:endParaRPr/>
          </a:p>
        </p:txBody>
      </p:sp>
      <p:sp>
        <p:nvSpPr>
          <p:cNvPr id="318" name="Google Shape;318;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19" name="Google Shape;319;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3</a:t>
            </a:r>
            <a:endParaRPr/>
          </a:p>
        </p:txBody>
      </p:sp>
      <p:pic>
        <p:nvPicPr>
          <p:cNvPr id="320" name="Google Shape;320;p19"/>
          <p:cNvPicPr preferRelativeResize="0"/>
          <p:nvPr/>
        </p:nvPicPr>
        <p:blipFill rotWithShape="1">
          <a:blip r:embed="rId4">
            <a:alphaModFix/>
          </a:blip>
          <a:srcRect t="4027"/>
          <a:stretch/>
        </p:blipFill>
        <p:spPr>
          <a:xfrm>
            <a:off x="4844143" y="2086708"/>
            <a:ext cx="6572250" cy="2733280"/>
          </a:xfrm>
          <a:prstGeom prst="rect">
            <a:avLst/>
          </a:prstGeom>
          <a:noFill/>
          <a:ln>
            <a:noFill/>
          </a:ln>
        </p:spPr>
      </p:pic>
      <p:sp>
        <p:nvSpPr>
          <p:cNvPr id="321" name="Google Shape;321;p19"/>
          <p:cNvSpPr txBox="1"/>
          <p:nvPr/>
        </p:nvSpPr>
        <p:spPr>
          <a:xfrm>
            <a:off x="746747" y="2548933"/>
            <a:ext cx="3298780"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Calibri"/>
                <a:ea typeface="Calibri"/>
                <a:cs typeface="Calibri"/>
                <a:sym typeface="Calibri"/>
              </a:rPr>
              <a:t>a. Uses of AI at home</a:t>
            </a:r>
            <a:endParaRPr sz="2800">
              <a:solidFill>
                <a:schemeClr val="dk1"/>
              </a:solidFill>
              <a:latin typeface="Calibri"/>
              <a:ea typeface="Calibri"/>
              <a:cs typeface="Calibri"/>
              <a:sym typeface="Calibri"/>
            </a:endParaRPr>
          </a:p>
        </p:txBody>
      </p:sp>
      <p:sp>
        <p:nvSpPr>
          <p:cNvPr id="322" name="Google Shape;322;p19"/>
          <p:cNvSpPr txBox="1"/>
          <p:nvPr/>
        </p:nvSpPr>
        <p:spPr>
          <a:xfrm>
            <a:off x="746747" y="3053732"/>
            <a:ext cx="3298780"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Calibri"/>
                <a:ea typeface="Calibri"/>
                <a:cs typeface="Calibri"/>
                <a:sym typeface="Calibri"/>
              </a:rPr>
              <a:t>b. Uses of AI at work</a:t>
            </a:r>
            <a:endParaRPr sz="2800">
              <a:solidFill>
                <a:schemeClr val="dk1"/>
              </a:solidFill>
              <a:latin typeface="Calibri"/>
              <a:ea typeface="Calibri"/>
              <a:cs typeface="Calibri"/>
              <a:sym typeface="Calibri"/>
            </a:endParaRPr>
          </a:p>
        </p:txBody>
      </p:sp>
      <p:sp>
        <p:nvSpPr>
          <p:cNvPr id="323" name="Google Shape;323;p19"/>
          <p:cNvSpPr txBox="1"/>
          <p:nvPr/>
        </p:nvSpPr>
        <p:spPr>
          <a:xfrm>
            <a:off x="746747" y="3536678"/>
            <a:ext cx="2582607"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c. Uses of AI in transport</a:t>
            </a:r>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0"/>
          <p:cNvSpPr txBox="1"/>
          <p:nvPr/>
        </p:nvSpPr>
        <p:spPr>
          <a:xfrm>
            <a:off x="1783976" y="80809"/>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PRACTICE</a:t>
            </a:r>
            <a:endParaRPr/>
          </a:p>
        </p:txBody>
      </p:sp>
      <p:sp>
        <p:nvSpPr>
          <p:cNvPr id="330" name="Google Shape;330;p20"/>
          <p:cNvSpPr txBox="1"/>
          <p:nvPr/>
        </p:nvSpPr>
        <p:spPr>
          <a:xfrm>
            <a:off x="1466118" y="1099747"/>
            <a:ext cx="1009335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Arial"/>
                <a:ea typeface="Arial"/>
                <a:cs typeface="Arial"/>
                <a:sym typeface="Arial"/>
              </a:rPr>
              <a:t>True or false</a:t>
            </a:r>
            <a:endParaRPr sz="2800">
              <a:solidFill>
                <a:schemeClr val="dk1"/>
              </a:solidFill>
              <a:latin typeface="Arial"/>
              <a:ea typeface="Arial"/>
              <a:cs typeface="Arial"/>
              <a:sym typeface="Arial"/>
            </a:endParaRPr>
          </a:p>
        </p:txBody>
      </p:sp>
      <p:pic>
        <p:nvPicPr>
          <p:cNvPr id="331" name="Google Shape;331;p20"/>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32" name="Google Shape;332;p20"/>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WHILE-READING</a:t>
            </a:r>
            <a:endParaRPr/>
          </a:p>
        </p:txBody>
      </p:sp>
      <p:sp>
        <p:nvSpPr>
          <p:cNvPr id="333" name="Google Shape;333;p20"/>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34" name="Google Shape;334;p20"/>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4</a:t>
            </a:r>
            <a:endParaRPr sz="4000" b="1">
              <a:solidFill>
                <a:schemeClr val="lt1"/>
              </a:solidFill>
              <a:latin typeface="Open Sans"/>
              <a:ea typeface="Open Sans"/>
              <a:cs typeface="Open Sans"/>
              <a:sym typeface="Open Sans"/>
            </a:endParaRPr>
          </a:p>
        </p:txBody>
      </p:sp>
      <p:graphicFrame>
        <p:nvGraphicFramePr>
          <p:cNvPr id="335" name="Google Shape;335;p20"/>
          <p:cNvGraphicFramePr/>
          <p:nvPr/>
        </p:nvGraphicFramePr>
        <p:xfrm>
          <a:off x="937120" y="2253307"/>
          <a:ext cx="10483900" cy="3123775"/>
        </p:xfrm>
        <a:graphic>
          <a:graphicData uri="http://schemas.openxmlformats.org/drawingml/2006/table">
            <a:tbl>
              <a:tblPr firstRow="1" bandRow="1">
                <a:noFill/>
                <a:tableStyleId>{7DF67088-88FB-4156-8B73-ED56646A51C3}</a:tableStyleId>
              </a:tblPr>
              <a:tblGrid>
                <a:gridCol w="8017100">
                  <a:extLst>
                    <a:ext uri="{9D8B030D-6E8A-4147-A177-3AD203B41FA5}">
                      <a16:colId xmlns:a16="http://schemas.microsoft.com/office/drawing/2014/main" val="20000"/>
                    </a:ext>
                  </a:extLst>
                </a:gridCol>
                <a:gridCol w="1202575">
                  <a:extLst>
                    <a:ext uri="{9D8B030D-6E8A-4147-A177-3AD203B41FA5}">
                      <a16:colId xmlns:a16="http://schemas.microsoft.com/office/drawing/2014/main" val="20001"/>
                    </a:ext>
                  </a:extLst>
                </a:gridCol>
                <a:gridCol w="1264225">
                  <a:extLst>
                    <a:ext uri="{9D8B030D-6E8A-4147-A177-3AD203B41FA5}">
                      <a16:colId xmlns:a16="http://schemas.microsoft.com/office/drawing/2014/main" val="20002"/>
                    </a:ext>
                  </a:extLst>
                </a:gridCol>
              </a:tblGrid>
              <a:tr h="686950">
                <a:tc>
                  <a:txBody>
                    <a:bodyPr/>
                    <a:lstStyle/>
                    <a:p>
                      <a:pPr marL="0" marR="0" lvl="0" indent="0" algn="ctr" rtl="0">
                        <a:spcBef>
                          <a:spcPts val="0"/>
                        </a:spcBef>
                        <a:spcAft>
                          <a:spcPts val="0"/>
                        </a:spcAft>
                        <a:buNone/>
                      </a:pPr>
                      <a:endParaRPr sz="2800" u="none" strike="noStrike" cap="none"/>
                    </a:p>
                  </a:txBody>
                  <a:tcPr marL="91450" marR="91450" marT="45725" marB="45725"/>
                </a:tc>
                <a:tc>
                  <a:txBody>
                    <a:bodyPr/>
                    <a:lstStyle/>
                    <a:p>
                      <a:pPr marL="0" marR="0" lvl="0" indent="0" algn="ctr" rtl="0">
                        <a:spcBef>
                          <a:spcPts val="0"/>
                        </a:spcBef>
                        <a:spcAft>
                          <a:spcPts val="0"/>
                        </a:spcAft>
                        <a:buNone/>
                      </a:pPr>
                      <a:r>
                        <a:rPr lang="en-US" sz="2800" u="none" strike="noStrike" cap="none"/>
                        <a:t>T</a:t>
                      </a:r>
                      <a:endParaRPr/>
                    </a:p>
                  </a:txBody>
                  <a:tcPr marL="91450" marR="91450" marT="45725" marB="45725"/>
                </a:tc>
                <a:tc>
                  <a:txBody>
                    <a:bodyPr/>
                    <a:lstStyle/>
                    <a:p>
                      <a:pPr marL="0" marR="0" lvl="0" indent="0" algn="ctr" rtl="0">
                        <a:spcBef>
                          <a:spcPts val="0"/>
                        </a:spcBef>
                        <a:spcAft>
                          <a:spcPts val="0"/>
                        </a:spcAft>
                        <a:buNone/>
                      </a:pPr>
                      <a:r>
                        <a:rPr lang="en-US" sz="2800" u="none" strike="noStrike" cap="none"/>
                        <a:t>F</a:t>
                      </a:r>
                      <a:endParaRPr/>
                    </a:p>
                  </a:txBody>
                  <a:tcPr marL="91450" marR="91450" marT="45725" marB="45725"/>
                </a:tc>
                <a:extLst>
                  <a:ext uri="{0D108BD9-81ED-4DB2-BD59-A6C34878D82A}">
                    <a16:rowId xmlns:a16="http://schemas.microsoft.com/office/drawing/2014/main" val="10000"/>
                  </a:ext>
                </a:extLst>
              </a:tr>
              <a:tr h="812275">
                <a:tc>
                  <a:txBody>
                    <a:bodyPr/>
                    <a:lstStyle/>
                    <a:p>
                      <a:pPr marL="0" marR="0" lvl="0" indent="0" algn="l" rtl="0">
                        <a:spcBef>
                          <a:spcPts val="0"/>
                        </a:spcBef>
                        <a:spcAft>
                          <a:spcPts val="0"/>
                        </a:spcAft>
                        <a:buNone/>
                      </a:pPr>
                      <a:r>
                        <a:rPr lang="en-US" sz="2200" u="none" strike="noStrike" cap="none"/>
                        <a:t>1. Sophia can show emotions when talking to humans.</a:t>
                      </a:r>
                      <a:endParaRPr sz="2200"/>
                    </a:p>
                  </a:txBody>
                  <a:tcPr marL="91450" marR="91450" marT="45725" marB="45725"/>
                </a:tc>
                <a:tc>
                  <a:txBody>
                    <a:bodyPr/>
                    <a:lstStyle/>
                    <a:p>
                      <a:pPr marL="0" marR="0" lvl="0" indent="0" algn="l" rtl="0">
                        <a:spcBef>
                          <a:spcPts val="0"/>
                        </a:spcBef>
                        <a:spcAft>
                          <a:spcPts val="0"/>
                        </a:spcAft>
                        <a:buNone/>
                      </a:pPr>
                      <a:endParaRPr sz="2200"/>
                    </a:p>
                  </a:txBody>
                  <a:tcPr marL="91450" marR="91450" marT="45725" marB="45725"/>
                </a:tc>
                <a:tc>
                  <a:txBody>
                    <a:bodyPr/>
                    <a:lstStyle/>
                    <a:p>
                      <a:pPr marL="0" marR="0" lvl="0" indent="0" algn="l" rtl="0">
                        <a:spcBef>
                          <a:spcPts val="0"/>
                        </a:spcBef>
                        <a:spcAft>
                          <a:spcPts val="0"/>
                        </a:spcAft>
                        <a:buNone/>
                      </a:pPr>
                      <a:endParaRPr sz="2200"/>
                    </a:p>
                  </a:txBody>
                  <a:tcPr marL="91450" marR="91450" marT="45725" marB="45725"/>
                </a:tc>
                <a:extLst>
                  <a:ext uri="{0D108BD9-81ED-4DB2-BD59-A6C34878D82A}">
                    <a16:rowId xmlns:a16="http://schemas.microsoft.com/office/drawing/2014/main" val="10001"/>
                  </a:ext>
                </a:extLst>
              </a:tr>
              <a:tr h="812275">
                <a:tc>
                  <a:txBody>
                    <a:bodyPr/>
                    <a:lstStyle/>
                    <a:p>
                      <a:pPr marL="0" marR="0" lvl="0" indent="0" algn="l" rtl="0">
                        <a:spcBef>
                          <a:spcPts val="0"/>
                        </a:spcBef>
                        <a:spcAft>
                          <a:spcPts val="0"/>
                        </a:spcAft>
                        <a:buNone/>
                      </a:pPr>
                      <a:r>
                        <a:rPr lang="en-US" sz="2200"/>
                        <a:t>2. AI helps to make machines that think and act like humans. </a:t>
                      </a:r>
                      <a:endParaRPr sz="2200"/>
                    </a:p>
                  </a:txBody>
                  <a:tcPr marL="91450" marR="91450" marT="45725" marB="45725"/>
                </a:tc>
                <a:tc>
                  <a:txBody>
                    <a:bodyPr/>
                    <a:lstStyle/>
                    <a:p>
                      <a:pPr marL="0" marR="0" lvl="0" indent="0" algn="l" rtl="0">
                        <a:spcBef>
                          <a:spcPts val="0"/>
                        </a:spcBef>
                        <a:spcAft>
                          <a:spcPts val="0"/>
                        </a:spcAft>
                        <a:buNone/>
                      </a:pPr>
                      <a:endParaRPr sz="2200"/>
                    </a:p>
                  </a:txBody>
                  <a:tcPr marL="91450" marR="91450" marT="45725" marB="45725"/>
                </a:tc>
                <a:tc>
                  <a:txBody>
                    <a:bodyPr/>
                    <a:lstStyle/>
                    <a:p>
                      <a:pPr marL="0" marR="0" lvl="0" indent="0" algn="l" rtl="0">
                        <a:spcBef>
                          <a:spcPts val="0"/>
                        </a:spcBef>
                        <a:spcAft>
                          <a:spcPts val="0"/>
                        </a:spcAft>
                        <a:buNone/>
                      </a:pPr>
                      <a:endParaRPr sz="2200"/>
                    </a:p>
                  </a:txBody>
                  <a:tcPr marL="91450" marR="91450" marT="45725" marB="45725"/>
                </a:tc>
                <a:extLst>
                  <a:ext uri="{0D108BD9-81ED-4DB2-BD59-A6C34878D82A}">
                    <a16:rowId xmlns:a16="http://schemas.microsoft.com/office/drawing/2014/main" val="10002"/>
                  </a:ext>
                </a:extLst>
              </a:tr>
              <a:tr h="812275">
                <a:tc>
                  <a:txBody>
                    <a:bodyPr/>
                    <a:lstStyle/>
                    <a:p>
                      <a:pPr marL="0" marR="0" lvl="0" indent="0" algn="l" rtl="0">
                        <a:spcBef>
                          <a:spcPts val="0"/>
                        </a:spcBef>
                        <a:spcAft>
                          <a:spcPts val="0"/>
                        </a:spcAft>
                        <a:buNone/>
                      </a:pPr>
                      <a:r>
                        <a:rPr lang="en-US" sz="2200"/>
                        <a:t>3. AI is one of the most important inventions of the 20th century.</a:t>
                      </a:r>
                      <a:endParaRPr sz="2200"/>
                    </a:p>
                  </a:txBody>
                  <a:tcPr marL="91450" marR="91450" marT="45725" marB="45725"/>
                </a:tc>
                <a:tc>
                  <a:txBody>
                    <a:bodyPr/>
                    <a:lstStyle/>
                    <a:p>
                      <a:pPr marL="0" marR="0" lvl="0" indent="0" algn="l" rtl="0">
                        <a:spcBef>
                          <a:spcPts val="0"/>
                        </a:spcBef>
                        <a:spcAft>
                          <a:spcPts val="0"/>
                        </a:spcAft>
                        <a:buNone/>
                      </a:pPr>
                      <a:endParaRPr sz="2200"/>
                    </a:p>
                  </a:txBody>
                  <a:tcPr marL="91450" marR="91450" marT="45725" marB="45725"/>
                </a:tc>
                <a:tc>
                  <a:txBody>
                    <a:bodyPr/>
                    <a:lstStyle/>
                    <a:p>
                      <a:pPr marL="0" marR="0" lvl="0" indent="0" algn="l" rtl="0">
                        <a:spcBef>
                          <a:spcPts val="0"/>
                        </a:spcBef>
                        <a:spcAft>
                          <a:spcPts val="0"/>
                        </a:spcAft>
                        <a:buNone/>
                      </a:pPr>
                      <a:endParaRPr sz="2200"/>
                    </a:p>
                  </a:txBody>
                  <a:tcPr marL="91450" marR="91450" marT="45725" marB="45725"/>
                </a:tc>
                <a:extLst>
                  <a:ext uri="{0D108BD9-81ED-4DB2-BD59-A6C34878D82A}">
                    <a16:rowId xmlns:a16="http://schemas.microsoft.com/office/drawing/2014/main" val="10003"/>
                  </a:ext>
                </a:extLst>
              </a:tr>
            </a:tbl>
          </a:graphicData>
        </a:graphic>
      </p:graphicFrame>
      <p:sp>
        <p:nvSpPr>
          <p:cNvPr id="336" name="Google Shape;336;p20"/>
          <p:cNvSpPr txBox="1"/>
          <p:nvPr/>
        </p:nvSpPr>
        <p:spPr>
          <a:xfrm>
            <a:off x="9308141" y="2972054"/>
            <a:ext cx="54694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00B050"/>
                </a:solidFill>
                <a:latin typeface="Calibri"/>
                <a:ea typeface="Calibri"/>
                <a:cs typeface="Calibri"/>
                <a:sym typeface="Calibri"/>
              </a:rPr>
              <a:t>✔</a:t>
            </a:r>
            <a:endParaRPr sz="3600">
              <a:solidFill>
                <a:srgbClr val="00B050"/>
              </a:solidFill>
              <a:latin typeface="Calibri"/>
              <a:ea typeface="Calibri"/>
              <a:cs typeface="Calibri"/>
              <a:sym typeface="Calibri"/>
            </a:endParaRPr>
          </a:p>
        </p:txBody>
      </p:sp>
      <p:sp>
        <p:nvSpPr>
          <p:cNvPr id="337" name="Google Shape;337;p20"/>
          <p:cNvSpPr txBox="1"/>
          <p:nvPr/>
        </p:nvSpPr>
        <p:spPr>
          <a:xfrm>
            <a:off x="9308141" y="3847777"/>
            <a:ext cx="54694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00B050"/>
                </a:solidFill>
                <a:latin typeface="Calibri"/>
                <a:ea typeface="Calibri"/>
                <a:cs typeface="Calibri"/>
                <a:sym typeface="Calibri"/>
              </a:rPr>
              <a:t>✔</a:t>
            </a:r>
            <a:endParaRPr sz="3600">
              <a:solidFill>
                <a:srgbClr val="00B050"/>
              </a:solidFill>
              <a:latin typeface="Calibri"/>
              <a:ea typeface="Calibri"/>
              <a:cs typeface="Calibri"/>
              <a:sym typeface="Calibri"/>
            </a:endParaRPr>
          </a:p>
        </p:txBody>
      </p:sp>
      <p:sp>
        <p:nvSpPr>
          <p:cNvPr id="338" name="Google Shape;338;p20"/>
          <p:cNvSpPr txBox="1"/>
          <p:nvPr/>
        </p:nvSpPr>
        <p:spPr>
          <a:xfrm>
            <a:off x="10646790" y="4636951"/>
            <a:ext cx="54694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00B050"/>
                </a:solidFill>
                <a:latin typeface="Calibri"/>
                <a:ea typeface="Calibri"/>
                <a:cs typeface="Calibri"/>
                <a:sym typeface="Calibri"/>
              </a:rPr>
              <a:t>✔</a:t>
            </a:r>
            <a:endParaRPr sz="3600">
              <a:solidFill>
                <a:srgbClr val="00B05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649265">
            <a:off x="2063416" y="3098220"/>
            <a:ext cx="6384537" cy="1766459"/>
          </a:xfrm>
        </p:spPr>
        <p:txBody>
          <a:bodyPr>
            <a:prstTxWarp prst="textCurveDown">
              <a:avLst/>
            </a:prstTxWarp>
          </a:bodyPr>
          <a:lstStyle/>
          <a:p>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Travelling with Doraemon</a:t>
            </a:r>
            <a:endParaRPr lang="en-US" b="1" dirty="0">
              <a:ln w="18000">
                <a:solidFill>
                  <a:srgbClr val="FFC000"/>
                </a:solidFill>
                <a:prstDash val="solid"/>
                <a:miter lim="800000"/>
              </a:ln>
              <a:solidFill>
                <a:srgbClr val="FF0000"/>
              </a:solidFill>
              <a:effectLst>
                <a:outerShdw blurRad="25500" dist="23000" dir="7020000" algn="tl">
                  <a:srgbClr val="000000">
                    <a:alpha val="50000"/>
                  </a:srgbClr>
                </a:outerShdw>
              </a:effectLst>
            </a:endParaRPr>
          </a:p>
        </p:txBody>
      </p:sp>
      <p:pic>
        <p:nvPicPr>
          <p:cNvPr id="2050" name="Picture 2" descr="D:\background\character\pintuajaib.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44958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168621"/>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20000" b="-20000"/>
          </a:stretch>
        </a:blipFill>
        <a:effectLst/>
      </p:bgPr>
    </p:bg>
    <p:spTree>
      <p:nvGrpSpPr>
        <p:cNvPr id="1" name=""/>
        <p:cNvGrpSpPr/>
        <p:nvPr/>
      </p:nvGrpSpPr>
      <p:grpSpPr>
        <a:xfrm>
          <a:off x="0" y="0"/>
          <a:ext cx="0" cy="0"/>
          <a:chOff x="0" y="0"/>
          <a:chExt cx="0" cy="0"/>
        </a:xfrm>
      </p:grpSpPr>
      <p:pic>
        <p:nvPicPr>
          <p:cNvPr id="7170" name="Picture 2" descr="D:\background\character\Winnie_the_Pooh_and_Tiger_PNG_Free_Clipar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4133" y="3304252"/>
            <a:ext cx="2090244" cy="14401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background\character\picnic-logo-large-9082de3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7074" y="5179773"/>
            <a:ext cx="3949970" cy="13428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flipH="1">
            <a:off x="3251804" y="4420799"/>
            <a:ext cx="1822512" cy="181643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866972"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6" name="Snip"/>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Group 8"/>
          <p:cNvGrpSpPr/>
          <p:nvPr/>
        </p:nvGrpSpPr>
        <p:grpSpPr>
          <a:xfrm>
            <a:off x="3251805" y="3823819"/>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pic>
        <p:nvPicPr>
          <p:cNvPr id="7173" name="Picture 5" descr="D:\background\character\1503790005_photoshop-kopona.com_children-playing-4.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19601" y="4950294"/>
            <a:ext cx="1210647" cy="131110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879758" y="3413053"/>
            <a:ext cx="2389909" cy="3194844"/>
            <a:chOff x="2334491" y="533400"/>
            <a:chExt cx="3990109" cy="5334000"/>
          </a:xfrm>
        </p:grpSpPr>
        <p:sp>
          <p:nvSpPr>
            <p:cNvPr id="12" name="Snip e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7264591" y="3823819"/>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9" name="YEs"/>
          <p:cNvSpPr txBox="1">
            <a:spLocks/>
          </p:cNvSpPr>
          <p:nvPr/>
        </p:nvSpPr>
        <p:spPr>
          <a:xfrm>
            <a:off x="2861215" y="2681612"/>
            <a:ext cx="2379068"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 True</a:t>
            </a:r>
          </a:p>
        </p:txBody>
      </p:sp>
      <p:sp>
        <p:nvSpPr>
          <p:cNvPr id="20" name="No"/>
          <p:cNvSpPr txBox="1">
            <a:spLocks/>
          </p:cNvSpPr>
          <p:nvPr/>
        </p:nvSpPr>
        <p:spPr>
          <a:xfrm>
            <a:off x="6879758" y="2681612"/>
            <a:ext cx="2431211"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 False</a:t>
            </a:r>
          </a:p>
        </p:txBody>
      </p:sp>
      <p:pic>
        <p:nvPicPr>
          <p:cNvPr id="7171" name="Picture 3" descr="D:\background\character\0b30fd9d511893ac55ac1e16fc739631_happy-children-clipart-99543-kids-playing-clipart-transparent_594-399.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72722" y="3760536"/>
            <a:ext cx="1431157" cy="961333"/>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1"/>
          <p:cNvSpPr txBox="1">
            <a:spLocks/>
          </p:cNvSpPr>
          <p:nvPr/>
        </p:nvSpPr>
        <p:spPr>
          <a:xfrm>
            <a:off x="2237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FF0000"/>
                </a:solidFill>
              </a:rPr>
              <a:t>Question 1</a:t>
            </a:r>
          </a:p>
          <a:p>
            <a:pPr algn="l"/>
            <a:r>
              <a:rPr lang="en-US" b="1" dirty="0">
                <a:solidFill>
                  <a:srgbClr val="002060"/>
                </a:solidFill>
              </a:rPr>
              <a:t>Sophia can show emotions when talking to humans.</a:t>
            </a:r>
            <a:r>
              <a:rPr lang="en-US" dirty="0"/>
              <a:t/>
            </a:r>
            <a:br>
              <a:rPr lang="en-US" dirty="0"/>
            </a:br>
            <a:endParaRPr lang="en-US" dirty="0"/>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D:\background\character\57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12192000" y="136980"/>
            <a:ext cx="10051879" cy="6689068"/>
            <a:chOff x="-68298" y="145218"/>
            <a:chExt cx="10051879" cy="6689068"/>
          </a:xfrm>
        </p:grpSpPr>
        <p:pic>
          <p:nvPicPr>
            <p:cNvPr id="5" name="Picture 3"/>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68298" y="145218"/>
              <a:ext cx="10051879" cy="66890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919343" y="4404851"/>
              <a:ext cx="1218442" cy="139895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186316" y="533074"/>
              <a:ext cx="2951469" cy="1398951"/>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b="1"/>
                <a:t>Banh xeo</a:t>
              </a:r>
              <a:endParaRPr lang="en-US" sz="8000" dirty="0"/>
            </a:p>
          </p:txBody>
        </p:sp>
      </p:grpSp>
    </p:spTree>
    <p:extLst>
      <p:ext uri="{BB962C8B-B14F-4D97-AF65-F5344CB8AC3E}">
        <p14:creationId xmlns:p14="http://schemas.microsoft.com/office/powerpoint/2010/main" val="1511545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2.77778E-6 -1.11111E-6 L -1.00798 -0.01111 " pathEditMode="relative" rAng="0" ptsTypes="AA">
                                      <p:cBhvr>
                                        <p:cTn id="16" dur="2000" fill="hold"/>
                                        <p:tgtEl>
                                          <p:spTgt spid="26"/>
                                        </p:tgtEl>
                                        <p:attrNameLst>
                                          <p:attrName>ppt_x</p:attrName>
                                          <p:attrName>ppt_y</p:attrName>
                                        </p:attrNameLst>
                                      </p:cBhvr>
                                      <p:rCtr x="-50399" y="-556"/>
                                    </p:animMotion>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5"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6"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098" name="Picture 2" descr="D:\background\character\art-school-easels-clipart-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9611" y="4047770"/>
            <a:ext cx="1717540" cy="23510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flipH="1">
            <a:off x="3317403" y="4038601"/>
            <a:ext cx="1785834" cy="215853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866972"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6" name="Snip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ĐÚng"/>
          <p:cNvGrpSpPr/>
          <p:nvPr/>
        </p:nvGrpSpPr>
        <p:grpSpPr>
          <a:xfrm>
            <a:off x="3251805" y="3823819"/>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1" name="Group 10"/>
          <p:cNvGrpSpPr/>
          <p:nvPr/>
        </p:nvGrpSpPr>
        <p:grpSpPr>
          <a:xfrm>
            <a:off x="6879758" y="3413053"/>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5" name="Sai"/>
          <p:cNvGrpSpPr/>
          <p:nvPr/>
        </p:nvGrpSpPr>
        <p:grpSpPr>
          <a:xfrm>
            <a:off x="7264591" y="3823819"/>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9" name="YEs"/>
          <p:cNvSpPr txBox="1">
            <a:spLocks/>
          </p:cNvSpPr>
          <p:nvPr/>
        </p:nvSpPr>
        <p:spPr>
          <a:xfrm>
            <a:off x="2866970" y="2681612"/>
            <a:ext cx="2373313"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 True</a:t>
            </a:r>
          </a:p>
        </p:txBody>
      </p:sp>
      <p:sp>
        <p:nvSpPr>
          <p:cNvPr id="20" name="No"/>
          <p:cNvSpPr txBox="1">
            <a:spLocks/>
          </p:cNvSpPr>
          <p:nvPr/>
        </p:nvSpPr>
        <p:spPr>
          <a:xfrm>
            <a:off x="6896354" y="2681612"/>
            <a:ext cx="2373313"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 False</a:t>
            </a:r>
          </a:p>
        </p:txBody>
      </p:sp>
      <p:sp>
        <p:nvSpPr>
          <p:cNvPr id="29" name="Title 1"/>
          <p:cNvSpPr txBox="1">
            <a:spLocks/>
          </p:cNvSpPr>
          <p:nvPr/>
        </p:nvSpPr>
        <p:spPr>
          <a:xfrm>
            <a:off x="2302888" y="251112"/>
            <a:ext cx="80772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FF0000"/>
                </a:solidFill>
              </a:rPr>
              <a:t>Question 2</a:t>
            </a:r>
          </a:p>
          <a:p>
            <a:pPr algn="l"/>
            <a:r>
              <a:rPr lang="en-US" sz="4000" b="1" dirty="0">
                <a:solidFill>
                  <a:srgbClr val="002060"/>
                </a:solidFill>
              </a:rPr>
              <a:t>AI helps to make machines that think and act like humans</a:t>
            </a:r>
            <a:r>
              <a:rPr lang="en-US" dirty="0"/>
              <a:t/>
            </a:r>
            <a:br>
              <a:rPr lang="en-US" dirty="0"/>
            </a:br>
            <a:endParaRPr lang="en-US" dirty="0"/>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2344400" y="2"/>
            <a:ext cx="10134600" cy="6857999"/>
            <a:chOff x="9680602" y="845813"/>
            <a:chExt cx="8448402" cy="5410123"/>
          </a:xfrm>
        </p:grpSpPr>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680602" y="845813"/>
              <a:ext cx="8448402" cy="54101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5468475" y="2058557"/>
              <a:ext cx="579865" cy="96644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background\character\cac-nhan-vat-chinh-trong-truyen-va-phim-doraemon-cho-be-yeu-tham-kha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4513313" y="1602128"/>
              <a:ext cx="859386" cy="912859"/>
            </a:xfrm>
            <a:prstGeom prst="rect">
              <a:avLst/>
            </a:prstGeom>
            <a:noFill/>
            <a:extLst>
              <a:ext uri="{909E8E84-426E-40DD-AFC4-6F175D3DCCD1}">
                <a14:hiddenFill xmlns:a14="http://schemas.microsoft.com/office/drawing/2010/main">
                  <a:solidFill>
                    <a:srgbClr val="FFFFFF"/>
                  </a:solidFill>
                </a14:hiddenFill>
              </a:ext>
            </a:extLst>
          </p:spPr>
        </p:pic>
        <p:sp>
          <p:nvSpPr>
            <p:cNvPr id="28" name="Cloud 27"/>
            <p:cNvSpPr/>
            <p:nvPr/>
          </p:nvSpPr>
          <p:spPr>
            <a:xfrm>
              <a:off x="9901659" y="979609"/>
              <a:ext cx="4390597" cy="1811085"/>
            </a:xfrm>
            <a:prstGeom prst="cloud">
              <a:avLst/>
            </a:prstGeom>
            <a:solidFill>
              <a:srgbClr val="B7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ysClr val="windowText" lastClr="000000"/>
                  </a:solidFill>
                </a:rPr>
                <a:t>Da Nang Beach</a:t>
              </a:r>
              <a:endParaRPr lang="en-US" sz="4800" dirty="0">
                <a:solidFill>
                  <a:sysClr val="windowText" lastClr="000000"/>
                </a:solidFill>
              </a:endParaRPr>
            </a:p>
          </p:txBody>
        </p:sp>
      </p:grpSp>
    </p:spTree>
    <p:extLst>
      <p:ext uri="{BB962C8B-B14F-4D97-AF65-F5344CB8AC3E}">
        <p14:creationId xmlns:p14="http://schemas.microsoft.com/office/powerpoint/2010/main" val="1920009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61111E-6 -2.22222E-6 L -1.029 -0.00347 " pathEditMode="relative" rAng="0" ptsTypes="AA">
                                      <p:cBhvr>
                                        <p:cTn id="16" dur="2000" fill="hold"/>
                                        <p:tgtEl>
                                          <p:spTgt spid="3"/>
                                        </p:tgtEl>
                                        <p:attrNameLst>
                                          <p:attrName>ppt_x</p:attrName>
                                          <p:attrName>ppt_y</p:attrName>
                                        </p:attrNameLst>
                                      </p:cBhvr>
                                      <p:rCtr x="-51458" y="-185"/>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347908" y="4085274"/>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89726" y="3101378"/>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056181" y="3112150"/>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8" name="Đúng"/>
          <p:cNvGrpSpPr/>
          <p:nvPr/>
        </p:nvGrpSpPr>
        <p:grpSpPr>
          <a:xfrm>
            <a:off x="7441014" y="3522916"/>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3097313" y="310137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5" name="Sai"/>
          <p:cNvGrpSpPr/>
          <p:nvPr/>
        </p:nvGrpSpPr>
        <p:grpSpPr>
          <a:xfrm>
            <a:off x="3482146" y="3512145"/>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9" name="No"/>
          <p:cNvSpPr txBox="1">
            <a:spLocks/>
          </p:cNvSpPr>
          <p:nvPr/>
        </p:nvSpPr>
        <p:spPr>
          <a:xfrm>
            <a:off x="3097313" y="2369938"/>
            <a:ext cx="2389909"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 True</a:t>
            </a:r>
          </a:p>
        </p:txBody>
      </p:sp>
      <p:pic>
        <p:nvPicPr>
          <p:cNvPr id="5123" name="Picture 3" descr="D:\background\water\sddfffdg.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1200" y="3402266"/>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757266"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txBox="1">
            <a:spLocks/>
          </p:cNvSpPr>
          <p:nvPr/>
        </p:nvSpPr>
        <p:spPr>
          <a:xfrm>
            <a:off x="2383980" y="152401"/>
            <a:ext cx="7772400" cy="2213523"/>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FF0000"/>
                </a:solidFill>
              </a:rPr>
              <a:t>Question 3</a:t>
            </a:r>
          </a:p>
          <a:p>
            <a:pPr algn="l"/>
            <a:r>
              <a:rPr lang="en-US" sz="4000" b="1" dirty="0">
                <a:solidFill>
                  <a:srgbClr val="002060"/>
                </a:solidFill>
              </a:rPr>
              <a:t>AI is one of the most important inventions of the 20</a:t>
            </a:r>
            <a:r>
              <a:rPr lang="en-US" sz="4000" b="1" baseline="30000" dirty="0">
                <a:solidFill>
                  <a:srgbClr val="002060"/>
                </a:solidFill>
              </a:rPr>
              <a:t>th</a:t>
            </a:r>
            <a:r>
              <a:rPr lang="en-US" sz="4000" b="1" dirty="0">
                <a:solidFill>
                  <a:srgbClr val="002060"/>
                </a:solidFill>
              </a:rPr>
              <a:t> century.</a:t>
            </a:r>
          </a:p>
        </p:txBody>
      </p:sp>
      <p:sp>
        <p:nvSpPr>
          <p:cNvPr id="18" name="YEs"/>
          <p:cNvSpPr txBox="1">
            <a:spLocks/>
          </p:cNvSpPr>
          <p:nvPr/>
        </p:nvSpPr>
        <p:spPr>
          <a:xfrm>
            <a:off x="7072778" y="2380709"/>
            <a:ext cx="2356714"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 False</a:t>
            </a:r>
          </a:p>
        </p:txBody>
      </p:sp>
      <p:grpSp>
        <p:nvGrpSpPr>
          <p:cNvPr id="20" name="Group 19"/>
          <p:cNvGrpSpPr/>
          <p:nvPr/>
        </p:nvGrpSpPr>
        <p:grpSpPr>
          <a:xfrm>
            <a:off x="-9677400" y="0"/>
            <a:ext cx="9525000" cy="6858000"/>
            <a:chOff x="-4038600" y="93915"/>
            <a:chExt cx="9144000"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 name="Picture 5" descr="D:\background\character\57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227169" y="0"/>
            <a:ext cx="11547232" cy="6942420"/>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2">
              <a:extLst>
                <a:ext uri="{28A0092B-C50C-407E-A947-70E740481C1C}">
                  <a14:useLocalDpi xmlns:a14="http://schemas.microsoft.com/office/drawing/2010/main" val="0"/>
                </a:ext>
              </a:extLst>
            </a:blip>
            <a:srcRect r="12677"/>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a:solidFill>
                    <a:srgbClr val="002060"/>
                  </a:solidFill>
                </a:rPr>
                <a:t>Son Tra Coral reef</a:t>
              </a:r>
            </a:p>
            <a:p>
              <a:pPr algn="ctr"/>
              <a:r>
                <a:rPr lang="en-US" sz="2400" b="1">
                  <a:solidFill>
                    <a:schemeClr val="bg1"/>
                  </a:solidFill>
                </a:rPr>
                <a:t>Danang Vietnam</a:t>
              </a:r>
              <a:endParaRPr lang="en-US" sz="4800" b="1">
                <a:solidFill>
                  <a:schemeClr val="bg1"/>
                </a:solidFill>
              </a:endParaRPr>
            </a:p>
          </p:txBody>
        </p:sp>
        <p:pic>
          <p:nvPicPr>
            <p:cNvPr id="1028" name="Picture 4" descr="D:\background\character\Dora-Character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28939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1857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333761" y="3890972"/>
            <a:ext cx="1987358" cy="195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124188" y="2964522"/>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8" name="Đúng"/>
          <p:cNvGrpSpPr/>
          <p:nvPr/>
        </p:nvGrpSpPr>
        <p:grpSpPr>
          <a:xfrm>
            <a:off x="7509021" y="3375288"/>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3165320" y="2953751"/>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5" name="Sai"/>
          <p:cNvGrpSpPr/>
          <p:nvPr/>
        </p:nvGrpSpPr>
        <p:grpSpPr>
          <a:xfrm>
            <a:off x="3550153" y="3364517"/>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8" name="YEs"/>
          <p:cNvSpPr txBox="1">
            <a:spLocks/>
          </p:cNvSpPr>
          <p:nvPr/>
        </p:nvSpPr>
        <p:spPr>
          <a:xfrm>
            <a:off x="7140785" y="2233081"/>
            <a:ext cx="2395866"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 False</a:t>
            </a:r>
          </a:p>
        </p:txBody>
      </p:sp>
      <p:sp>
        <p:nvSpPr>
          <p:cNvPr id="19" name="No"/>
          <p:cNvSpPr txBox="1">
            <a:spLocks/>
          </p:cNvSpPr>
          <p:nvPr/>
        </p:nvSpPr>
        <p:spPr>
          <a:xfrm>
            <a:off x="3181916" y="2222310"/>
            <a:ext cx="2356716"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 True</a:t>
            </a:r>
          </a:p>
        </p:txBody>
      </p:sp>
      <p:sp>
        <p:nvSpPr>
          <p:cNvPr id="28" name="Title 1"/>
          <p:cNvSpPr txBox="1">
            <a:spLocks/>
          </p:cNvSpPr>
          <p:nvPr/>
        </p:nvSpPr>
        <p:spPr>
          <a:xfrm>
            <a:off x="2237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FF0000"/>
                </a:solidFill>
              </a:rPr>
              <a:t>Question 4</a:t>
            </a:r>
          </a:p>
          <a:p>
            <a:pPr algn="l"/>
            <a:r>
              <a:rPr lang="en-US" sz="3100" b="1" dirty="0">
                <a:solidFill>
                  <a:srgbClr val="002060"/>
                </a:solidFill>
              </a:rPr>
              <a:t>In transport, AI can’t be used on many smartphones to collect </a:t>
            </a:r>
            <a:r>
              <a:rPr lang="en-US" sz="3100" b="1" dirty="0" err="1">
                <a:solidFill>
                  <a:srgbClr val="002060"/>
                </a:solidFill>
              </a:rPr>
              <a:t>ìnprmation</a:t>
            </a:r>
            <a:r>
              <a:rPr lang="en-US" sz="3100" b="1" dirty="0">
                <a:solidFill>
                  <a:srgbClr val="002060"/>
                </a:solidFill>
              </a:rPr>
              <a:t> about traffic</a:t>
            </a:r>
          </a:p>
        </p:txBody>
      </p:sp>
      <p:pic>
        <p:nvPicPr>
          <p:cNvPr id="1026" name="Picture 2" descr="D:\background\christmas\animated-santa-claus-image-0420.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536134" y="1579310"/>
            <a:ext cx="3219450" cy="10731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9677400" y="0"/>
            <a:ext cx="9525000" cy="6858000"/>
            <a:chOff x="-4038600" y="93915"/>
            <a:chExt cx="9144000"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362724" y="-190193"/>
            <a:ext cx="9525422" cy="7109420"/>
            <a:chOff x="-253389" y="1"/>
            <a:chExt cx="9397390" cy="6858000"/>
          </a:xfrm>
        </p:grpSpPr>
        <p:pic>
          <p:nvPicPr>
            <p:cNvPr id="6148" name="Picture 4" descr="D:\pp game\doraemon\1521687812415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4134" t="2122" r="1177"/>
            <a:stretch/>
          </p:blipFill>
          <p:spPr bwMode="auto">
            <a:xfrm>
              <a:off x="-253389" y="1"/>
              <a:ext cx="9397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p:cNvSpPr/>
            <p:nvPr/>
          </p:nvSpPr>
          <p:spPr>
            <a:xfrm>
              <a:off x="4912543" y="193262"/>
              <a:ext cx="3764706" cy="1651793"/>
            </a:xfrm>
            <a:prstGeom prst="cloud">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a:t>Ba Na Hills</a:t>
              </a:r>
            </a:p>
            <a:p>
              <a:pPr algn="ctr"/>
              <a:r>
                <a:rPr lang="en-US" sz="2400" b="1">
                  <a:solidFill>
                    <a:schemeClr val="bg1"/>
                  </a:solidFill>
                </a:rPr>
                <a:t>Danang Vietnam</a:t>
              </a:r>
              <a:endParaRPr lang="en-US" sz="4800" b="1">
                <a:solidFill>
                  <a:schemeClr val="bg1"/>
                </a:solidFill>
              </a:endParaRPr>
            </a:p>
          </p:txBody>
        </p:sp>
        <p:pic>
          <p:nvPicPr>
            <p:cNvPr id="6149" name="Picture 5" descr="D:\background\character\jhsbhsdbv.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66" b="97835" l="0" r="97706">
                          <a14:foregroundMark x1="22936" y1="19048" x2="22936" y2="19048"/>
                          <a14:foregroundMark x1="38991" y1="12987" x2="38991" y2="12987"/>
                          <a14:foregroundMark x1="24771" y1="14286" x2="24771" y2="14286"/>
                          <a14:foregroundMark x1="46789" y1="32900" x2="46789" y2="32900"/>
                          <a14:foregroundMark x1="27064" y1="39827" x2="27064" y2="39827"/>
                          <a14:foregroundMark x1="24771" y1="31169" x2="24771" y2="31169"/>
                          <a14:foregroundMark x1="32110" y1="32035" x2="32110" y2="32035"/>
                          <a14:foregroundMark x1="38073" y1="35931" x2="38073" y2="35931"/>
                          <a14:foregroundMark x1="88073" y1="67100" x2="88073" y2="67100"/>
                          <a14:foregroundMark x1="86239" y1="59307" x2="86239" y2="59307"/>
                          <a14:foregroundMark x1="67890" y1="90476" x2="67890" y2="90476"/>
                          <a14:foregroundMark x1="68807" y1="83117" x2="68807" y2="83117"/>
                          <a14:foregroundMark x1="28899" y1="70996" x2="28899" y2="70996"/>
                          <a14:foregroundMark x1="50917" y1="81385" x2="50917" y2="81385"/>
                          <a14:foregroundMark x1="26147" y1="55844" x2="26147" y2="55844"/>
                          <a14:foregroundMark x1="17890" y1="48052" x2="17890" y2="48052"/>
                          <a14:foregroundMark x1="59174" y1="43290" x2="59174" y2="43290"/>
                          <a14:foregroundMark x1="5505" y1="34199" x2="5505" y2="34199"/>
                          <a14:foregroundMark x1="12385" y1="47186" x2="12385" y2="47186"/>
                          <a14:foregroundMark x1="16972" y1="53247" x2="16972" y2="53247"/>
                          <a14:foregroundMark x1="75688" y1="85714" x2="75688" y2="85714"/>
                          <a14:foregroundMark x1="67431" y1="96537" x2="67431" y2="96537"/>
                          <a14:foregroundMark x1="75688" y1="89177" x2="75688" y2="89177"/>
                          <a14:foregroundMark x1="92202" y1="60606" x2="92202" y2="60606"/>
                          <a14:foregroundMark x1="83486" y1="57143" x2="83486" y2="57143"/>
                          <a14:foregroundMark x1="85780" y1="57143" x2="85780" y2="57143"/>
                          <a14:foregroundMark x1="95413" y1="67100" x2="95413" y2="67100"/>
                          <a14:foregroundMark x1="50459" y1="5628" x2="50459" y2="5628"/>
                          <a14:foregroundMark x1="38991" y1="5628" x2="38991" y2="5628"/>
                          <a14:foregroundMark x1="74771" y1="33766" x2="74771" y2="33766"/>
                          <a14:foregroundMark x1="74771" y1="36364" x2="74771" y2="36364"/>
                          <a14:foregroundMark x1="73853" y1="39827" x2="73853" y2="39827"/>
                          <a14:foregroundMark x1="83486" y1="49351" x2="83486" y2="49351"/>
                          <a14:foregroundMark x1="81193" y1="50649" x2="81193" y2="50649"/>
                          <a14:foregroundMark x1="85780" y1="38528" x2="85780" y2="38528"/>
                          <a14:foregroundMark x1="75229" y1="41126" x2="75229" y2="41126"/>
                        </a14:backgroundRemoval>
                      </a14:imgEffect>
                    </a14:imgLayer>
                  </a14:imgProps>
                </a:ext>
                <a:ext uri="{28A0092B-C50C-407E-A947-70E740481C1C}">
                  <a14:useLocalDpi xmlns:a14="http://schemas.microsoft.com/office/drawing/2010/main" val="0"/>
                </a:ext>
              </a:extLst>
            </a:blip>
            <a:srcRect/>
            <a:stretch>
              <a:fillRect/>
            </a:stretch>
          </p:blipFill>
          <p:spPr bwMode="auto">
            <a:xfrm>
              <a:off x="5684622" y="1877666"/>
              <a:ext cx="2227040" cy="23598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8481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1.11111E-6 2.22222E-6 L -1.02222 0.00347 " pathEditMode="relative" rAng="0" ptsTypes="AA">
                                      <p:cBhvr>
                                        <p:cTn id="16" dur="2000" fill="hold"/>
                                        <p:tgtEl>
                                          <p:spTgt spid="23"/>
                                        </p:tgtEl>
                                        <p:attrNameLst>
                                          <p:attrName>ppt_x</p:attrName>
                                          <p:attrName>ppt_y</p:attrName>
                                        </p:attrNameLst>
                                      </p:cBhvr>
                                      <p:rCtr x="-51111"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237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FF0000"/>
                </a:solidFill>
              </a:rPr>
              <a:t>Question 5</a:t>
            </a:r>
          </a:p>
          <a:p>
            <a:pPr algn="l"/>
            <a:r>
              <a:rPr lang="en-US" sz="4000" b="1" dirty="0">
                <a:solidFill>
                  <a:srgbClr val="002060"/>
                </a:solidFill>
              </a:rPr>
              <a:t>At work, the uses of AI aren’t even more useful and exciting</a:t>
            </a:r>
            <a:r>
              <a:rPr lang="en-US" sz="4000" dirty="0"/>
              <a:t/>
            </a:r>
            <a:br>
              <a:rPr lang="en-US" sz="4000" dirty="0"/>
            </a:br>
            <a:endParaRPr lang="en-US" sz="4000" dirty="0"/>
          </a:p>
        </p:txBody>
      </p:sp>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234275" y="394751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056181" y="3112150"/>
            <a:ext cx="2389909" cy="3194844"/>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8" name="đúng"/>
          <p:cNvGrpSpPr/>
          <p:nvPr/>
        </p:nvGrpSpPr>
        <p:grpSpPr>
          <a:xfrm>
            <a:off x="7441014" y="3522916"/>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pic>
        <p:nvPicPr>
          <p:cNvPr id="3084" name="Picture 12" descr="D:\background\character\snake.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290113" y="4271225"/>
            <a:ext cx="1987711" cy="180597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097313" y="3101379"/>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5" name="sai"/>
          <p:cNvGrpSpPr/>
          <p:nvPr/>
        </p:nvGrpSpPr>
        <p:grpSpPr>
          <a:xfrm>
            <a:off x="3482146" y="3512145"/>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8" name="YEs"/>
          <p:cNvSpPr txBox="1">
            <a:spLocks/>
          </p:cNvSpPr>
          <p:nvPr/>
        </p:nvSpPr>
        <p:spPr>
          <a:xfrm>
            <a:off x="7072778" y="2380709"/>
            <a:ext cx="2356714"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 False</a:t>
            </a:r>
          </a:p>
        </p:txBody>
      </p:sp>
      <p:sp>
        <p:nvSpPr>
          <p:cNvPr id="19" name="No"/>
          <p:cNvSpPr txBox="1">
            <a:spLocks/>
          </p:cNvSpPr>
          <p:nvPr/>
        </p:nvSpPr>
        <p:spPr>
          <a:xfrm>
            <a:off x="3097312" y="2369938"/>
            <a:ext cx="2298628"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 True</a:t>
            </a:r>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36516" y="1656440"/>
            <a:ext cx="942271" cy="9188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background\character\Monkey-PN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27220" y="3202600"/>
            <a:ext cx="1636839" cy="163683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background\character\giraffe-clipart-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3659" y="2636409"/>
            <a:ext cx="2995782" cy="299578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background\character\anima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3507" y="4402053"/>
            <a:ext cx="1135708" cy="1544323"/>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D:\background\character\178186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72469" y="5322404"/>
            <a:ext cx="1392038" cy="139203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D:\background\character\mouse-clipart-mouse-clipart-free-clip-art-images-image-cliparting-plant-clipart.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65090" y="5882206"/>
            <a:ext cx="1298968" cy="4866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9677400" y="0"/>
            <a:ext cx="9525000" cy="6858000"/>
            <a:chOff x="-4038600" y="93915"/>
            <a:chExt cx="9144000"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077" name="Picture 5" descr="D:\background\character\577.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12198926" y="-1719986"/>
            <a:ext cx="15309273" cy="8654186"/>
            <a:chOff x="9150927" y="66643"/>
            <a:chExt cx="12131814" cy="6857999"/>
          </a:xfrm>
        </p:grpSpPr>
        <p:grpSp>
          <p:nvGrpSpPr>
            <p:cNvPr id="23" name="Group 22"/>
            <p:cNvGrpSpPr/>
            <p:nvPr/>
          </p:nvGrpSpPr>
          <p:grpSpPr>
            <a:xfrm>
              <a:off x="9150927" y="66643"/>
              <a:ext cx="12131814" cy="6857999"/>
              <a:chOff x="9150927" y="66643"/>
              <a:chExt cx="12131814" cy="6857999"/>
            </a:xfrm>
          </p:grpSpPr>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562095" y="94189"/>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schemeClr val="bg1"/>
                    </a:solidFill>
                  </a:rPr>
                  <a:t>Han River bridge</a:t>
                </a:r>
              </a:p>
              <a:p>
                <a:r>
                  <a:rPr lang="en-US" sz="2400" b="1"/>
                  <a:t>Danang Vietnam</a:t>
                </a:r>
                <a:endParaRPr lang="en-US" sz="2400" b="1">
                  <a:solidFill>
                    <a:schemeClr val="bg1"/>
                  </a:solidFill>
                </a:endParaRPr>
              </a:p>
            </p:txBody>
          </p:sp>
        </p:grpSp>
        <p:pic>
          <p:nvPicPr>
            <p:cNvPr id="2050" name="Picture 2" descr="D:\background\character\maxresdefault.jpg"/>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70139" b="99583" l="32656" r="64844"/>
                      </a14:imgEffect>
                    </a14:imgLayer>
                  </a14:imgProps>
                </a:ext>
                <a:ext uri="{28A0092B-C50C-407E-A947-70E740481C1C}">
                  <a14:useLocalDpi xmlns:a14="http://schemas.microsoft.com/office/drawing/2010/main" val="0"/>
                </a:ext>
              </a:extLst>
            </a:blip>
            <a:srcRect l="32603" t="56743" r="34793"/>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9092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2.77778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221769" y="4413575"/>
            <a:ext cx="1666875" cy="17835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866972"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6" name="Snip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9" name="ĐÚng"/>
          <p:cNvGrpSpPr/>
          <p:nvPr/>
        </p:nvGrpSpPr>
        <p:grpSpPr>
          <a:xfrm>
            <a:off x="3251805" y="3823819"/>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1" name="Group 10"/>
          <p:cNvGrpSpPr/>
          <p:nvPr/>
        </p:nvGrpSpPr>
        <p:grpSpPr>
          <a:xfrm>
            <a:off x="6879758" y="3413053"/>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5" name="Sai"/>
          <p:cNvGrpSpPr/>
          <p:nvPr/>
        </p:nvGrpSpPr>
        <p:grpSpPr>
          <a:xfrm>
            <a:off x="7264591" y="3823819"/>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9" name="YEs"/>
          <p:cNvSpPr txBox="1">
            <a:spLocks/>
          </p:cNvSpPr>
          <p:nvPr/>
        </p:nvSpPr>
        <p:spPr>
          <a:xfrm>
            <a:off x="2883568" y="2681612"/>
            <a:ext cx="235671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 True</a:t>
            </a:r>
          </a:p>
        </p:txBody>
      </p:sp>
      <p:sp>
        <p:nvSpPr>
          <p:cNvPr id="20" name="No"/>
          <p:cNvSpPr txBox="1">
            <a:spLocks/>
          </p:cNvSpPr>
          <p:nvPr/>
        </p:nvSpPr>
        <p:spPr>
          <a:xfrm>
            <a:off x="6879758" y="2681612"/>
            <a:ext cx="2389909"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 False</a:t>
            </a:r>
          </a:p>
        </p:txBody>
      </p:sp>
      <p:sp>
        <p:nvSpPr>
          <p:cNvPr id="27" name="Title 1"/>
          <p:cNvSpPr txBox="1">
            <a:spLocks/>
          </p:cNvSpPr>
          <p:nvPr/>
        </p:nvSpPr>
        <p:spPr>
          <a:xfrm>
            <a:off x="2237509" y="304800"/>
            <a:ext cx="7772400" cy="2025382"/>
          </a:xfrm>
          <a:prstGeom prst="rect">
            <a:avLst/>
          </a:prstGeom>
          <a:solidFill>
            <a:schemeClr val="bg1">
              <a:lumMod val="95000"/>
              <a:alpha val="58039"/>
            </a:schemeClr>
          </a:solidFill>
          <a:ln>
            <a:solidFill>
              <a:schemeClr val="bg1"/>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FF0000"/>
                </a:solidFill>
              </a:rPr>
              <a:t>Question 6</a:t>
            </a:r>
          </a:p>
          <a:p>
            <a:pPr algn="l"/>
            <a:r>
              <a:rPr lang="en-US" sz="2800" b="1" dirty="0"/>
              <a:t>AI software or </a:t>
            </a:r>
            <a:r>
              <a:rPr lang="en-US" sz="2800" b="1" dirty="0" err="1"/>
              <a:t>chatbots</a:t>
            </a:r>
            <a:r>
              <a:rPr lang="en-US" sz="2800" b="1" dirty="0"/>
              <a:t>, can help customers plan their holidays, book flights and hotels, and answer questions.</a:t>
            </a:r>
            <a:r>
              <a:rPr lang="en-US" sz="2800" dirty="0"/>
              <a:t/>
            </a:r>
            <a:br>
              <a:rPr lang="en-US" sz="2800" dirty="0"/>
            </a:br>
            <a:endParaRPr lang="en-US" sz="2800" dirty="0"/>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2219709" y="-28955"/>
            <a:ext cx="10120745" cy="6884013"/>
            <a:chOff x="9171709" y="-28955"/>
            <a:chExt cx="10120745" cy="6884013"/>
          </a:xfrm>
        </p:grpSpPr>
        <p:pic>
          <p:nvPicPr>
            <p:cNvPr id="4099" name="Picture 3" descr="D:\pp game\doraemon\toan_canh_asia_park_ve_de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1709" y="-28955"/>
              <a:ext cx="10120745" cy="68840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background\character\5827730-doraemon-images.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35616">
              <a:off x="16821263" y="697671"/>
              <a:ext cx="1491907" cy="2486511"/>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9601200" y="304800"/>
              <a:ext cx="3886200" cy="21089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t>Asia Park </a:t>
              </a:r>
            </a:p>
            <a:p>
              <a:r>
                <a:rPr lang="en-US" sz="2400" b="1"/>
                <a:t>Danang Vietnam</a:t>
              </a:r>
              <a:endParaRPr lang="en-US" sz="4800" b="1"/>
            </a:p>
          </p:txBody>
        </p:sp>
      </p:grpSp>
    </p:spTree>
    <p:extLst>
      <p:ext uri="{BB962C8B-B14F-4D97-AF65-F5344CB8AC3E}">
        <p14:creationId xmlns:p14="http://schemas.microsoft.com/office/powerpoint/2010/main" val="71617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61111E-6 4.81481E-6 L -1.03975 0.00231 " pathEditMode="relative" rAng="0" ptsTypes="AA">
                                      <p:cBhvr>
                                        <p:cTn id="16" dur="2000" fill="hold"/>
                                        <p:tgtEl>
                                          <p:spTgt spid="3"/>
                                        </p:tgtEl>
                                        <p:attrNameLst>
                                          <p:attrName>ppt_x</p:attrName>
                                          <p:attrName>ppt_y</p:attrName>
                                        </p:attrNameLst>
                                      </p:cBhvr>
                                      <p:rCtr x="-51997" y="116"/>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29400" y="3276601"/>
            <a:ext cx="2514600" cy="860425"/>
          </a:xfrm>
          <a:prstGeom prst="wedgeRoundRectCallout">
            <a:avLst>
              <a:gd name="adj1" fmla="val 36629"/>
              <a:gd name="adj2" fmla="val 109505"/>
              <a:gd name="adj3" fmla="val 16667"/>
            </a:avLst>
          </a:prstGeom>
        </p:spPr>
        <p:style>
          <a:lnRef idx="2">
            <a:schemeClr val="accent6"/>
          </a:lnRef>
          <a:fillRef idx="1">
            <a:schemeClr val="lt1"/>
          </a:fillRef>
          <a:effectRef idx="0">
            <a:schemeClr val="accent6"/>
          </a:effectRef>
          <a:fontRef idx="minor">
            <a:schemeClr val="dk1"/>
          </a:fontRef>
        </p:style>
        <p:txBody>
          <a:bodyPr>
            <a:normAutofit fontScale="90000"/>
          </a:bodyPr>
          <a:lstStyle/>
          <a:p>
            <a:r>
              <a:rPr lang="en-US" b="1" dirty="0">
                <a:solidFill>
                  <a:srgbClr val="7030A0"/>
                </a:solidFill>
              </a:rPr>
              <a:t>Bye bye!</a:t>
            </a:r>
          </a:p>
        </p:txBody>
      </p:sp>
      <p:pic>
        <p:nvPicPr>
          <p:cNvPr id="8195" name="Picture 3" descr="D:\background\character\58c110d88eb6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42672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Doraemon Theme Song (LYRICS)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8400" y="0"/>
            <a:ext cx="609600" cy="609600"/>
          </a:xfrm>
          <a:prstGeom prst="rect">
            <a:avLst/>
          </a:prstGeom>
        </p:spPr>
      </p:pic>
      <p:sp>
        <p:nvSpPr>
          <p:cNvPr id="5" name="Subtitle 4"/>
          <p:cNvSpPr>
            <a:spLocks noGrp="1"/>
          </p:cNvSpPr>
          <p:nvPr>
            <p:ph type="subTitle" idx="1"/>
          </p:nvPr>
        </p:nvSpPr>
        <p:spPr/>
        <p:txBody>
          <a:bodyPr/>
          <a:lstStyle/>
          <a:p>
            <a:endParaRPr lang="en-US"/>
          </a:p>
        </p:txBody>
      </p:sp>
      <p:pic>
        <p:nvPicPr>
          <p:cNvPr id="7" name="Doraemon Theme Song (LYRICS)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0" y="152400"/>
            <a:ext cx="609600" cy="609600"/>
          </a:xfrm>
          <a:prstGeom prst="rect">
            <a:avLst/>
          </a:prstGeom>
        </p:spPr>
      </p:pic>
    </p:spTree>
    <p:extLst>
      <p:ext uri="{BB962C8B-B14F-4D97-AF65-F5344CB8AC3E}">
        <p14:creationId xmlns:p14="http://schemas.microsoft.com/office/powerpoint/2010/main" val="19068840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52500" fill="hold"/>
                                        <p:tgtEl>
                                          <p:spTgt spid="4"/>
                                        </p:tgtEl>
                                      </p:cBhvr>
                                    </p:cmd>
                                  </p:childTnLst>
                                </p:cTn>
                              </p:par>
                              <p:par>
                                <p:cTn id="10" presetID="1" presetClass="mediacall" presetSubtype="0" fill="hold" nodeType="withEffect">
                                  <p:stCondLst>
                                    <p:cond delay="0"/>
                                  </p:stCondLst>
                                  <p:childTnLst>
                                    <p:cmd type="call" cmd="playFrom(0.0)">
                                      <p:cBhvr>
                                        <p:cTn id="11" dur="52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p:cTn id="13"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lt1"/>
                </a:solidFill>
                <a:latin typeface="Open Sans"/>
                <a:ea typeface="Open Sans"/>
                <a:cs typeface="Open Sans"/>
                <a:sym typeface="Open Sans"/>
              </a:rPr>
              <a:t>Unit</a:t>
            </a:r>
            <a:endParaRPr/>
          </a:p>
        </p:txBody>
      </p:sp>
      <p:sp>
        <p:nvSpPr>
          <p:cNvPr id="109" name="Google Shape;109;p3"/>
          <p:cNvSpPr txBox="1"/>
          <p:nvPr/>
        </p:nvSpPr>
        <p:spPr>
          <a:xfrm>
            <a:off x="3193475" y="381699"/>
            <a:ext cx="118258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a:solidFill>
                  <a:schemeClr val="lt1"/>
                </a:solidFill>
                <a:latin typeface="Open Sans"/>
                <a:ea typeface="Open Sans"/>
                <a:cs typeface="Open Sans"/>
                <a:sym typeface="Open Sans"/>
              </a:rPr>
              <a:t>1</a:t>
            </a:r>
            <a:endParaRPr/>
          </a:p>
        </p:txBody>
      </p:sp>
      <p:sp>
        <p:nvSpPr>
          <p:cNvPr id="110" name="Google Shape;110;p3"/>
          <p:cNvSpPr txBox="1"/>
          <p:nvPr/>
        </p:nvSpPr>
        <p:spPr>
          <a:xfrm>
            <a:off x="4772892" y="627919"/>
            <a:ext cx="495893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Open Sans"/>
                <a:ea typeface="Open Sans"/>
                <a:cs typeface="Open Sans"/>
                <a:sym typeface="Open Sans"/>
              </a:rPr>
              <a:t>FAMILY LIFE</a:t>
            </a:r>
            <a:endParaRPr/>
          </a:p>
        </p:txBody>
      </p:sp>
      <p:sp>
        <p:nvSpPr>
          <p:cNvPr id="111" name="Google Shape;111;p3"/>
          <p:cNvSpPr txBox="1"/>
          <p:nvPr/>
        </p:nvSpPr>
        <p:spPr>
          <a:xfrm>
            <a:off x="2167672" y="347869"/>
            <a:ext cx="1267591" cy="138499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Unit</a:t>
            </a:r>
            <a:endParaRPr/>
          </a:p>
          <a:p>
            <a:pPr marL="0" marR="0" lvl="0" indent="0" algn="ctr" rtl="0">
              <a:spcBef>
                <a:spcPts val="0"/>
              </a:spcBef>
              <a:spcAft>
                <a:spcPts val="0"/>
              </a:spcAft>
              <a:buNone/>
            </a:pPr>
            <a:r>
              <a:rPr lang="en-US" sz="6600" b="1">
                <a:solidFill>
                  <a:schemeClr val="lt1"/>
                </a:solidFill>
                <a:latin typeface="Arial"/>
                <a:ea typeface="Arial"/>
                <a:cs typeface="Arial"/>
                <a:sym typeface="Arial"/>
              </a:rPr>
              <a:t>1</a:t>
            </a:r>
            <a:endParaRPr/>
          </a:p>
        </p:txBody>
      </p:sp>
      <p:sp>
        <p:nvSpPr>
          <p:cNvPr id="112" name="Google Shape;112;p3"/>
          <p:cNvSpPr txBox="1"/>
          <p:nvPr/>
        </p:nvSpPr>
        <p:spPr>
          <a:xfrm>
            <a:off x="3843380" y="627920"/>
            <a:ext cx="495893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Arial"/>
                <a:ea typeface="Arial"/>
                <a:cs typeface="Arial"/>
                <a:sym typeface="Arial"/>
              </a:rPr>
              <a:t>Family Life</a:t>
            </a:r>
            <a:endParaRPr/>
          </a:p>
        </p:txBody>
      </p:sp>
      <p:grpSp>
        <p:nvGrpSpPr>
          <p:cNvPr id="113" name="Google Shape;113;p3"/>
          <p:cNvGrpSpPr/>
          <p:nvPr/>
        </p:nvGrpSpPr>
        <p:grpSpPr>
          <a:xfrm>
            <a:off x="1119197" y="265737"/>
            <a:ext cx="6513725" cy="1548490"/>
            <a:chOff x="144635" y="1191561"/>
            <a:chExt cx="5167790" cy="1145834"/>
          </a:xfrm>
        </p:grpSpPr>
        <p:sp>
          <p:nvSpPr>
            <p:cNvPr id="114" name="Google Shape;114;p3"/>
            <p:cNvSpPr/>
            <p:nvPr/>
          </p:nvSpPr>
          <p:spPr>
            <a:xfrm>
              <a:off x="479471" y="1496280"/>
              <a:ext cx="4832954" cy="647205"/>
            </a:xfrm>
            <a:prstGeom prst="roundRect">
              <a:avLst>
                <a:gd name="adj" fmla="val 42661"/>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
            <p:cNvSpPr txBox="1"/>
            <p:nvPr/>
          </p:nvSpPr>
          <p:spPr>
            <a:xfrm>
              <a:off x="1276664" y="1519800"/>
              <a:ext cx="3741812" cy="5693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lt1"/>
                  </a:solidFill>
                  <a:latin typeface="Arial"/>
                  <a:ea typeface="Arial"/>
                  <a:cs typeface="Arial"/>
                  <a:sym typeface="Arial"/>
                </a:rPr>
                <a:t>OBJECTIVES</a:t>
              </a:r>
              <a:endParaRPr/>
            </a:p>
          </p:txBody>
        </p:sp>
        <p:pic>
          <p:nvPicPr>
            <p:cNvPr id="116" name="Google Shape;116;p3"/>
            <p:cNvPicPr preferRelativeResize="0"/>
            <p:nvPr/>
          </p:nvPicPr>
          <p:blipFill rotWithShape="1">
            <a:blip r:embed="rId3">
              <a:alphaModFix/>
            </a:blip>
            <a:srcRect/>
            <a:stretch/>
          </p:blipFill>
          <p:spPr>
            <a:xfrm>
              <a:off x="144635" y="1191561"/>
              <a:ext cx="1096339" cy="1145834"/>
            </a:xfrm>
            <a:prstGeom prst="rect">
              <a:avLst/>
            </a:prstGeom>
            <a:noFill/>
            <a:ln>
              <a:noFill/>
            </a:ln>
          </p:spPr>
        </p:pic>
      </p:grpSp>
      <p:sp>
        <p:nvSpPr>
          <p:cNvPr id="117" name="Google Shape;117;p3"/>
          <p:cNvSpPr txBox="1"/>
          <p:nvPr/>
        </p:nvSpPr>
        <p:spPr>
          <a:xfrm>
            <a:off x="1119197" y="2524837"/>
            <a:ext cx="9403898" cy="954107"/>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Courier New"/>
              <a:buChar char="o"/>
            </a:pPr>
            <a:r>
              <a:rPr lang="en-US" sz="2800">
                <a:solidFill>
                  <a:schemeClr val="dk1"/>
                </a:solidFill>
                <a:latin typeface="Calibri"/>
                <a:ea typeface="Calibri"/>
                <a:cs typeface="Calibri"/>
                <a:sym typeface="Calibri"/>
              </a:rPr>
              <a:t>Develop reading skills for </a:t>
            </a:r>
            <a:r>
              <a:rPr lang="en-US" sz="2800" b="0" i="0">
                <a:solidFill>
                  <a:srgbClr val="231F20"/>
                </a:solidFill>
                <a:latin typeface="Calibri"/>
                <a:ea typeface="Calibri"/>
                <a:cs typeface="Calibri"/>
                <a:sym typeface="Calibri"/>
              </a:rPr>
              <a:t>main ideas and </a:t>
            </a:r>
            <a:r>
              <a:rPr lang="en-US" sz="2800">
                <a:solidFill>
                  <a:schemeClr val="dk1"/>
                </a:solidFill>
                <a:latin typeface="Calibri"/>
                <a:ea typeface="Calibri"/>
                <a:cs typeface="Calibri"/>
                <a:sym typeface="Calibri"/>
              </a:rPr>
              <a:t>specific information about </a:t>
            </a:r>
            <a:r>
              <a:rPr lang="en-US" sz="2800" b="0" i="0">
                <a:solidFill>
                  <a:srgbClr val="231F20"/>
                </a:solidFill>
                <a:latin typeface="Calibri"/>
                <a:ea typeface="Calibri"/>
                <a:cs typeface="Calibri"/>
                <a:sym typeface="Calibri"/>
              </a:rPr>
              <a:t>artificial intelligence</a:t>
            </a:r>
            <a:r>
              <a:rPr lang="en-US"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1"/>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21"/>
          <p:cNvSpPr/>
          <p:nvPr/>
        </p:nvSpPr>
        <p:spPr>
          <a:xfrm>
            <a:off x="5271218" y="218823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346" name="Google Shape;346;p21"/>
          <p:cNvSpPr/>
          <p:nvPr/>
        </p:nvSpPr>
        <p:spPr>
          <a:xfrm>
            <a:off x="1254425" y="1144091"/>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WARM-UP</a:t>
            </a:r>
            <a:endParaRPr sz="1800" b="1">
              <a:solidFill>
                <a:srgbClr val="006673"/>
              </a:solidFill>
              <a:latin typeface="Calibri"/>
              <a:ea typeface="Calibri"/>
              <a:cs typeface="Calibri"/>
              <a:sym typeface="Calibri"/>
            </a:endParaRPr>
          </a:p>
        </p:txBody>
      </p:sp>
      <p:sp>
        <p:nvSpPr>
          <p:cNvPr id="347" name="Google Shape;347;p21"/>
          <p:cNvSpPr/>
          <p:nvPr/>
        </p:nvSpPr>
        <p:spPr>
          <a:xfrm>
            <a:off x="2731745" y="2222102"/>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PRE-READING</a:t>
            </a:r>
            <a:endParaRPr sz="1800" b="1">
              <a:solidFill>
                <a:srgbClr val="006673"/>
              </a:solidFill>
              <a:latin typeface="Calibri"/>
              <a:ea typeface="Calibri"/>
              <a:cs typeface="Calibri"/>
              <a:sym typeface="Calibri"/>
            </a:endParaRPr>
          </a:p>
        </p:txBody>
      </p:sp>
      <p:sp>
        <p:nvSpPr>
          <p:cNvPr id="348" name="Google Shape;348;p21"/>
          <p:cNvSpPr/>
          <p:nvPr/>
        </p:nvSpPr>
        <p:spPr>
          <a:xfrm>
            <a:off x="1106619" y="3480765"/>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WHILE-READING</a:t>
            </a:r>
            <a:endParaRPr sz="1800" b="1">
              <a:solidFill>
                <a:srgbClr val="006673"/>
              </a:solidFill>
              <a:latin typeface="Calibri"/>
              <a:ea typeface="Calibri"/>
              <a:cs typeface="Calibri"/>
              <a:sym typeface="Calibri"/>
            </a:endParaRPr>
          </a:p>
        </p:txBody>
      </p:sp>
      <p:sp>
        <p:nvSpPr>
          <p:cNvPr id="349" name="Google Shape;349;p21"/>
          <p:cNvSpPr/>
          <p:nvPr/>
        </p:nvSpPr>
        <p:spPr>
          <a:xfrm>
            <a:off x="5177303" y="1158143"/>
            <a:ext cx="5748605" cy="69927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rgbClr val="006673"/>
                </a:solidFill>
                <a:latin typeface="Calibri"/>
                <a:ea typeface="Calibri"/>
                <a:cs typeface="Calibri"/>
                <a:sym typeface="Calibri"/>
              </a:rPr>
              <a:t>Video watching</a:t>
            </a:r>
            <a:endParaRPr sz="1800">
              <a:solidFill>
                <a:srgbClr val="006673"/>
              </a:solidFill>
              <a:latin typeface="Calibri"/>
              <a:ea typeface="Calibri"/>
              <a:cs typeface="Calibri"/>
              <a:sym typeface="Calibri"/>
            </a:endParaRPr>
          </a:p>
        </p:txBody>
      </p:sp>
      <p:sp>
        <p:nvSpPr>
          <p:cNvPr id="350" name="Google Shape;350;p21"/>
          <p:cNvSpPr/>
          <p:nvPr/>
        </p:nvSpPr>
        <p:spPr>
          <a:xfrm>
            <a:off x="5177303" y="2069424"/>
            <a:ext cx="5748605" cy="848719"/>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1: Discuss the questions.</a:t>
            </a:r>
            <a:endParaRPr sz="1800">
              <a:solidFill>
                <a:srgbClr val="006673"/>
              </a:solidFill>
              <a:latin typeface="Calibri"/>
              <a:ea typeface="Calibri"/>
              <a:cs typeface="Calibri"/>
              <a:sym typeface="Calibri"/>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Vocabulary</a:t>
            </a:r>
            <a:endParaRPr/>
          </a:p>
        </p:txBody>
      </p:sp>
      <p:sp>
        <p:nvSpPr>
          <p:cNvPr id="351" name="Google Shape;351;p21"/>
          <p:cNvSpPr/>
          <p:nvPr/>
        </p:nvSpPr>
        <p:spPr>
          <a:xfrm>
            <a:off x="5177303" y="3246147"/>
            <a:ext cx="5748606" cy="1147192"/>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2: Choose the best title.</a:t>
            </a:r>
            <a:endParaRPr sz="1800">
              <a:solidFill>
                <a:srgbClr val="006673"/>
              </a:solidFill>
              <a:latin typeface="Calibri"/>
              <a:ea typeface="Calibri"/>
              <a:cs typeface="Calibri"/>
              <a:sym typeface="Calibri"/>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3: Match the pictures with the uses of AI.</a:t>
            </a:r>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4: True or false.</a:t>
            </a:r>
            <a:endParaRPr sz="1800">
              <a:solidFill>
                <a:srgbClr val="006673"/>
              </a:solidFill>
              <a:latin typeface="Calibri"/>
              <a:ea typeface="Calibri"/>
              <a:cs typeface="Calibri"/>
              <a:sym typeface="Calibri"/>
            </a:endParaRPr>
          </a:p>
        </p:txBody>
      </p:sp>
      <p:cxnSp>
        <p:nvCxnSpPr>
          <p:cNvPr id="352" name="Google Shape;352;p21"/>
          <p:cNvCxnSpPr>
            <a:stCxn id="346" idx="3"/>
            <a:endCxn id="347" idx="0"/>
          </p:cNvCxnSpPr>
          <p:nvPr/>
        </p:nvCxnSpPr>
        <p:spPr>
          <a:xfrm>
            <a:off x="3138192" y="1471793"/>
            <a:ext cx="568800" cy="750300"/>
          </a:xfrm>
          <a:prstGeom prst="curvedConnector2">
            <a:avLst/>
          </a:prstGeom>
          <a:noFill/>
          <a:ln w="57150" cap="flat" cmpd="sng">
            <a:solidFill>
              <a:srgbClr val="006673"/>
            </a:solidFill>
            <a:prstDash val="solid"/>
            <a:miter lim="800000"/>
            <a:headEnd type="none" w="sm" len="sm"/>
            <a:tailEnd type="triangle" w="med" len="med"/>
          </a:ln>
        </p:spPr>
      </p:cxnSp>
      <p:cxnSp>
        <p:nvCxnSpPr>
          <p:cNvPr id="353" name="Google Shape;353;p21"/>
          <p:cNvCxnSpPr>
            <a:stCxn id="347" idx="1"/>
            <a:endCxn id="348" idx="0"/>
          </p:cNvCxnSpPr>
          <p:nvPr/>
        </p:nvCxnSpPr>
        <p:spPr>
          <a:xfrm flipH="1">
            <a:off x="2081945" y="2549803"/>
            <a:ext cx="649800" cy="930900"/>
          </a:xfrm>
          <a:prstGeom prst="curvedConnector2">
            <a:avLst/>
          </a:prstGeom>
          <a:noFill/>
          <a:ln w="57150" cap="flat" cmpd="sng">
            <a:solidFill>
              <a:srgbClr val="006673"/>
            </a:solidFill>
            <a:prstDash val="solid"/>
            <a:miter lim="800000"/>
            <a:headEnd type="none" w="sm" len="sm"/>
            <a:tailEnd type="triangle" w="med" len="med"/>
          </a:ln>
        </p:spPr>
      </p:cxnSp>
      <p:cxnSp>
        <p:nvCxnSpPr>
          <p:cNvPr id="354" name="Google Shape;354;p21"/>
          <p:cNvCxnSpPr>
            <a:stCxn id="348" idx="3"/>
            <a:endCxn id="355" idx="0"/>
          </p:cNvCxnSpPr>
          <p:nvPr/>
        </p:nvCxnSpPr>
        <p:spPr>
          <a:xfrm>
            <a:off x="3057352" y="3835868"/>
            <a:ext cx="732600" cy="945000"/>
          </a:xfrm>
          <a:prstGeom prst="curvedConnector2">
            <a:avLst/>
          </a:prstGeom>
          <a:noFill/>
          <a:ln w="57150" cap="flat" cmpd="sng">
            <a:solidFill>
              <a:srgbClr val="006673"/>
            </a:solidFill>
            <a:prstDash val="solid"/>
            <a:miter lim="800000"/>
            <a:headEnd type="none" w="sm" len="sm"/>
            <a:tailEnd type="triangle" w="med" len="med"/>
          </a:ln>
        </p:spPr>
      </p:cxnSp>
      <p:sp>
        <p:nvSpPr>
          <p:cNvPr id="355" name="Google Shape;355;p21"/>
          <p:cNvSpPr/>
          <p:nvPr/>
        </p:nvSpPr>
        <p:spPr>
          <a:xfrm>
            <a:off x="2698414" y="4780742"/>
            <a:ext cx="2183000" cy="666149"/>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POST-READING</a:t>
            </a:r>
            <a:endParaRPr sz="1800" b="1">
              <a:solidFill>
                <a:srgbClr val="006673"/>
              </a:solidFill>
              <a:latin typeface="Calibri"/>
              <a:ea typeface="Calibri"/>
              <a:cs typeface="Calibri"/>
              <a:sym typeface="Calibri"/>
            </a:endParaRPr>
          </a:p>
        </p:txBody>
      </p:sp>
      <p:sp>
        <p:nvSpPr>
          <p:cNvPr id="356" name="Google Shape;356;p21"/>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048DA4"/>
                </a:solidFill>
                <a:latin typeface="Bookman Old Style"/>
                <a:ea typeface="Bookman Old Style"/>
                <a:cs typeface="Bookman Old Style"/>
                <a:sym typeface="Bookman Old Style"/>
              </a:rPr>
              <a:t>LESSON 3</a:t>
            </a:r>
            <a:endParaRPr/>
          </a:p>
        </p:txBody>
      </p:sp>
      <p:sp>
        <p:nvSpPr>
          <p:cNvPr id="357" name="Google Shape;357;p21"/>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21"/>
          <p:cNvSpPr/>
          <p:nvPr/>
        </p:nvSpPr>
        <p:spPr>
          <a:xfrm>
            <a:off x="6623907" y="361497"/>
            <a:ext cx="1701806"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smtClean="0">
                <a:solidFill>
                  <a:schemeClr val="lt1"/>
                </a:solidFill>
                <a:latin typeface="Arial"/>
                <a:ea typeface="Arial"/>
                <a:cs typeface="Arial"/>
                <a:sym typeface="Arial"/>
              </a:rPr>
              <a:t>READINGgG</a:t>
            </a:r>
            <a:endParaRPr dirty="0"/>
          </a:p>
        </p:txBody>
      </p:sp>
      <p:sp>
        <p:nvSpPr>
          <p:cNvPr id="359" name="Google Shape;359;p21"/>
          <p:cNvSpPr/>
          <p:nvPr/>
        </p:nvSpPr>
        <p:spPr>
          <a:xfrm>
            <a:off x="5159431" y="4805865"/>
            <a:ext cx="5766478" cy="69927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rgbClr val="006673"/>
                </a:solidFill>
                <a:latin typeface="Calibri"/>
                <a:ea typeface="Calibri"/>
                <a:cs typeface="Calibri"/>
                <a:sym typeface="Calibri"/>
              </a:rPr>
              <a:t>Task 5: Discussion.</a:t>
            </a:r>
            <a:endParaRPr sz="1800">
              <a:solidFill>
                <a:srgbClr val="006673"/>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2"/>
          <p:cNvSpPr txBox="1"/>
          <p:nvPr/>
        </p:nvSpPr>
        <p:spPr>
          <a:xfrm>
            <a:off x="1466118" y="1183961"/>
            <a:ext cx="102434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Discussion</a:t>
            </a:r>
            <a:endParaRPr sz="2400">
              <a:solidFill>
                <a:schemeClr val="dk1"/>
              </a:solidFill>
              <a:latin typeface="Arial"/>
              <a:ea typeface="Arial"/>
              <a:cs typeface="Arial"/>
              <a:sym typeface="Arial"/>
            </a:endParaRPr>
          </a:p>
        </p:txBody>
      </p:sp>
      <p:pic>
        <p:nvPicPr>
          <p:cNvPr id="365" name="Google Shape;365;p22"/>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66" name="Google Shape;366;p22"/>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POST-READING</a:t>
            </a:r>
            <a:endParaRPr/>
          </a:p>
        </p:txBody>
      </p:sp>
      <p:sp>
        <p:nvSpPr>
          <p:cNvPr id="367" name="Google Shape;367;p22"/>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368" name="Google Shape;368;p22"/>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5</a:t>
            </a:r>
            <a:endParaRPr/>
          </a:p>
        </p:txBody>
      </p:sp>
      <p:sp>
        <p:nvSpPr>
          <p:cNvPr id="369" name="Google Shape;369;p22"/>
          <p:cNvSpPr/>
          <p:nvPr/>
        </p:nvSpPr>
        <p:spPr>
          <a:xfrm>
            <a:off x="590533" y="2017757"/>
            <a:ext cx="5437288" cy="267761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FontTx/>
              <a:buChar char="-"/>
            </a:pPr>
            <a:r>
              <a:rPr lang="en-US" sz="2800" dirty="0" smtClean="0">
                <a:solidFill>
                  <a:schemeClr val="dk1"/>
                </a:solidFill>
                <a:latin typeface="Calibri"/>
                <a:ea typeface="Calibri"/>
                <a:cs typeface="Calibri"/>
                <a:sym typeface="Calibri"/>
              </a:rPr>
              <a:t>Work </a:t>
            </a:r>
            <a:r>
              <a:rPr lang="en-US" sz="2800" dirty="0">
                <a:solidFill>
                  <a:schemeClr val="dk1"/>
                </a:solidFill>
                <a:latin typeface="Calibri"/>
                <a:ea typeface="Calibri"/>
                <a:cs typeface="Calibri"/>
                <a:sym typeface="Calibri"/>
              </a:rPr>
              <a:t>in groups and brainstorm possible uses of AI in schools</a:t>
            </a:r>
            <a:r>
              <a:rPr lang="en-US" sz="2800" dirty="0" smtClean="0">
                <a:solidFill>
                  <a:schemeClr val="dk1"/>
                </a:solidFill>
                <a:latin typeface="Calibri"/>
                <a:ea typeface="Calibri"/>
                <a:cs typeface="Calibri"/>
                <a:sym typeface="Calibri"/>
              </a:rPr>
              <a:t>.</a:t>
            </a:r>
          </a:p>
          <a:p>
            <a:pPr marL="457200" marR="0" lvl="0" indent="-457200" algn="l" rtl="0">
              <a:spcBef>
                <a:spcPts val="0"/>
              </a:spcBef>
              <a:spcAft>
                <a:spcPts val="0"/>
              </a:spcAft>
              <a:buFontTx/>
              <a:buChar char="-"/>
            </a:pPr>
            <a:r>
              <a:rPr lang="en-US" sz="2800" dirty="0" smtClean="0">
                <a:solidFill>
                  <a:schemeClr val="dk1"/>
                </a:solidFill>
                <a:latin typeface="Calibri"/>
                <a:ea typeface="Calibri"/>
                <a:cs typeface="Calibri"/>
                <a:sym typeface="Calibri"/>
              </a:rPr>
              <a:t>Present group’s ideas.</a:t>
            </a:r>
          </a:p>
          <a:p>
            <a:pPr marL="457200" marR="0" lvl="0" indent="-457200" algn="l" rtl="0">
              <a:spcBef>
                <a:spcPts val="0"/>
              </a:spcBef>
              <a:spcAft>
                <a:spcPts val="0"/>
              </a:spcAft>
              <a:buFontTx/>
              <a:buChar char="-"/>
            </a:pPr>
            <a:r>
              <a:rPr lang="en-US" sz="2800" dirty="0" smtClean="0">
                <a:solidFill>
                  <a:schemeClr val="dk1"/>
                </a:solidFill>
                <a:latin typeface="Calibri"/>
                <a:ea typeface="Calibri"/>
                <a:cs typeface="Calibri"/>
                <a:sym typeface="Calibri"/>
              </a:rPr>
              <a:t>Give comments for friends’ groups and vote for the most interesting presentation.</a:t>
            </a:r>
            <a:endParaRPr sz="2800" dirty="0">
              <a:solidFill>
                <a:schemeClr val="dk1"/>
              </a:solidFill>
              <a:latin typeface="Calibri"/>
              <a:ea typeface="Calibri"/>
              <a:cs typeface="Calibri"/>
              <a:sym typeface="Calibri"/>
            </a:endParaRPr>
          </a:p>
        </p:txBody>
      </p:sp>
      <p:pic>
        <p:nvPicPr>
          <p:cNvPr id="370" name="Google Shape;370;p22" descr="Text&#10;&#10;Description automatically generated"/>
          <p:cNvPicPr preferRelativeResize="0"/>
          <p:nvPr/>
        </p:nvPicPr>
        <p:blipFill rotWithShape="1">
          <a:blip r:embed="rId4">
            <a:alphaModFix/>
          </a:blip>
          <a:srcRect/>
          <a:stretch/>
        </p:blipFill>
        <p:spPr>
          <a:xfrm>
            <a:off x="6462615" y="1953389"/>
            <a:ext cx="5246914" cy="3497942"/>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3"/>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7" name="Google Shape;377;p23"/>
          <p:cNvSpPr/>
          <p:nvPr/>
        </p:nvSpPr>
        <p:spPr>
          <a:xfrm>
            <a:off x="5271218" y="218823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378" name="Google Shape;378;p23"/>
          <p:cNvSpPr/>
          <p:nvPr/>
        </p:nvSpPr>
        <p:spPr>
          <a:xfrm>
            <a:off x="1254425" y="1144091"/>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WARM-UP</a:t>
            </a:r>
            <a:endParaRPr sz="1800" b="1">
              <a:solidFill>
                <a:srgbClr val="006673"/>
              </a:solidFill>
              <a:latin typeface="Calibri"/>
              <a:ea typeface="Calibri"/>
              <a:cs typeface="Calibri"/>
              <a:sym typeface="Calibri"/>
            </a:endParaRPr>
          </a:p>
        </p:txBody>
      </p:sp>
      <p:sp>
        <p:nvSpPr>
          <p:cNvPr id="379" name="Google Shape;379;p23"/>
          <p:cNvSpPr/>
          <p:nvPr/>
        </p:nvSpPr>
        <p:spPr>
          <a:xfrm>
            <a:off x="2731745" y="2222102"/>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PRE-READING</a:t>
            </a:r>
            <a:endParaRPr sz="1800" b="1">
              <a:solidFill>
                <a:srgbClr val="006673"/>
              </a:solidFill>
              <a:latin typeface="Calibri"/>
              <a:ea typeface="Calibri"/>
              <a:cs typeface="Calibri"/>
              <a:sym typeface="Calibri"/>
            </a:endParaRPr>
          </a:p>
        </p:txBody>
      </p:sp>
      <p:sp>
        <p:nvSpPr>
          <p:cNvPr id="380" name="Google Shape;380;p23"/>
          <p:cNvSpPr/>
          <p:nvPr/>
        </p:nvSpPr>
        <p:spPr>
          <a:xfrm>
            <a:off x="1106619" y="3480765"/>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WHILE-READING</a:t>
            </a:r>
            <a:endParaRPr sz="1800" b="1">
              <a:solidFill>
                <a:srgbClr val="006673"/>
              </a:solidFill>
              <a:latin typeface="Calibri"/>
              <a:ea typeface="Calibri"/>
              <a:cs typeface="Calibri"/>
              <a:sym typeface="Calibri"/>
            </a:endParaRPr>
          </a:p>
        </p:txBody>
      </p:sp>
      <p:sp>
        <p:nvSpPr>
          <p:cNvPr id="381" name="Google Shape;381;p23"/>
          <p:cNvSpPr/>
          <p:nvPr/>
        </p:nvSpPr>
        <p:spPr>
          <a:xfrm>
            <a:off x="5177303" y="1158143"/>
            <a:ext cx="5748605" cy="69927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rgbClr val="006673"/>
                </a:solidFill>
                <a:latin typeface="Calibri"/>
                <a:ea typeface="Calibri"/>
                <a:cs typeface="Calibri"/>
                <a:sym typeface="Calibri"/>
              </a:rPr>
              <a:t>Video watching</a:t>
            </a:r>
            <a:endParaRPr sz="1800">
              <a:solidFill>
                <a:srgbClr val="006673"/>
              </a:solidFill>
              <a:latin typeface="Calibri"/>
              <a:ea typeface="Calibri"/>
              <a:cs typeface="Calibri"/>
              <a:sym typeface="Calibri"/>
            </a:endParaRPr>
          </a:p>
        </p:txBody>
      </p:sp>
      <p:sp>
        <p:nvSpPr>
          <p:cNvPr id="382" name="Google Shape;382;p23"/>
          <p:cNvSpPr/>
          <p:nvPr/>
        </p:nvSpPr>
        <p:spPr>
          <a:xfrm>
            <a:off x="5177303" y="2069424"/>
            <a:ext cx="5748605" cy="848719"/>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1: Discuss the questions.</a:t>
            </a:r>
            <a:endParaRPr sz="1800">
              <a:solidFill>
                <a:srgbClr val="006673"/>
              </a:solidFill>
              <a:latin typeface="Calibri"/>
              <a:ea typeface="Calibri"/>
              <a:cs typeface="Calibri"/>
              <a:sym typeface="Calibri"/>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Vocabulary</a:t>
            </a:r>
            <a:endParaRPr/>
          </a:p>
        </p:txBody>
      </p:sp>
      <p:sp>
        <p:nvSpPr>
          <p:cNvPr id="383" name="Google Shape;383;p23"/>
          <p:cNvSpPr/>
          <p:nvPr/>
        </p:nvSpPr>
        <p:spPr>
          <a:xfrm>
            <a:off x="5177303" y="3246147"/>
            <a:ext cx="5748606" cy="1147192"/>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2: Choose the best title.</a:t>
            </a:r>
            <a:endParaRPr sz="1800">
              <a:solidFill>
                <a:srgbClr val="006673"/>
              </a:solidFill>
              <a:latin typeface="Calibri"/>
              <a:ea typeface="Calibri"/>
              <a:cs typeface="Calibri"/>
              <a:sym typeface="Calibri"/>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3: Match the pictures with the uses of AI.</a:t>
            </a:r>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4: True or false.</a:t>
            </a:r>
            <a:endParaRPr sz="1800">
              <a:solidFill>
                <a:srgbClr val="006673"/>
              </a:solidFill>
              <a:latin typeface="Calibri"/>
              <a:ea typeface="Calibri"/>
              <a:cs typeface="Calibri"/>
              <a:sym typeface="Calibri"/>
            </a:endParaRPr>
          </a:p>
        </p:txBody>
      </p:sp>
      <p:cxnSp>
        <p:nvCxnSpPr>
          <p:cNvPr id="384" name="Google Shape;384;p23"/>
          <p:cNvCxnSpPr>
            <a:stCxn id="378" idx="3"/>
            <a:endCxn id="379" idx="0"/>
          </p:cNvCxnSpPr>
          <p:nvPr/>
        </p:nvCxnSpPr>
        <p:spPr>
          <a:xfrm>
            <a:off x="3138192" y="1471793"/>
            <a:ext cx="568800" cy="750300"/>
          </a:xfrm>
          <a:prstGeom prst="curvedConnector2">
            <a:avLst/>
          </a:prstGeom>
          <a:noFill/>
          <a:ln w="57150" cap="flat" cmpd="sng">
            <a:solidFill>
              <a:srgbClr val="006673"/>
            </a:solidFill>
            <a:prstDash val="solid"/>
            <a:miter lim="800000"/>
            <a:headEnd type="none" w="sm" len="sm"/>
            <a:tailEnd type="triangle" w="med" len="med"/>
          </a:ln>
        </p:spPr>
      </p:cxnSp>
      <p:cxnSp>
        <p:nvCxnSpPr>
          <p:cNvPr id="385" name="Google Shape;385;p23"/>
          <p:cNvCxnSpPr>
            <a:stCxn id="379" idx="1"/>
            <a:endCxn id="380" idx="0"/>
          </p:cNvCxnSpPr>
          <p:nvPr/>
        </p:nvCxnSpPr>
        <p:spPr>
          <a:xfrm flipH="1">
            <a:off x="2081945" y="2549803"/>
            <a:ext cx="649800" cy="930900"/>
          </a:xfrm>
          <a:prstGeom prst="curvedConnector2">
            <a:avLst/>
          </a:prstGeom>
          <a:noFill/>
          <a:ln w="57150" cap="flat" cmpd="sng">
            <a:solidFill>
              <a:srgbClr val="006673"/>
            </a:solidFill>
            <a:prstDash val="solid"/>
            <a:miter lim="800000"/>
            <a:headEnd type="none" w="sm" len="sm"/>
            <a:tailEnd type="triangle" w="med" len="med"/>
          </a:ln>
        </p:spPr>
      </p:cxnSp>
      <p:cxnSp>
        <p:nvCxnSpPr>
          <p:cNvPr id="386" name="Google Shape;386;p23"/>
          <p:cNvCxnSpPr>
            <a:stCxn id="380" idx="3"/>
            <a:endCxn id="387" idx="0"/>
          </p:cNvCxnSpPr>
          <p:nvPr/>
        </p:nvCxnSpPr>
        <p:spPr>
          <a:xfrm>
            <a:off x="3057352" y="3835868"/>
            <a:ext cx="732600" cy="945000"/>
          </a:xfrm>
          <a:prstGeom prst="curvedConnector2">
            <a:avLst/>
          </a:prstGeom>
          <a:noFill/>
          <a:ln w="57150" cap="flat" cmpd="sng">
            <a:solidFill>
              <a:srgbClr val="006673"/>
            </a:solidFill>
            <a:prstDash val="solid"/>
            <a:miter lim="800000"/>
            <a:headEnd type="none" w="sm" len="sm"/>
            <a:tailEnd type="triangle" w="med" len="med"/>
          </a:ln>
        </p:spPr>
      </p:cxnSp>
      <p:sp>
        <p:nvSpPr>
          <p:cNvPr id="387" name="Google Shape;387;p23"/>
          <p:cNvSpPr/>
          <p:nvPr/>
        </p:nvSpPr>
        <p:spPr>
          <a:xfrm>
            <a:off x="2698414" y="4780742"/>
            <a:ext cx="2183000" cy="666149"/>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POST-READING</a:t>
            </a:r>
            <a:endParaRPr sz="1800" b="1">
              <a:solidFill>
                <a:srgbClr val="006673"/>
              </a:solidFill>
              <a:latin typeface="Calibri"/>
              <a:ea typeface="Calibri"/>
              <a:cs typeface="Calibri"/>
              <a:sym typeface="Calibri"/>
            </a:endParaRPr>
          </a:p>
        </p:txBody>
      </p:sp>
      <p:sp>
        <p:nvSpPr>
          <p:cNvPr id="388" name="Google Shape;388;p23"/>
          <p:cNvSpPr/>
          <p:nvPr/>
        </p:nvSpPr>
        <p:spPr>
          <a:xfrm>
            <a:off x="5177303" y="5849265"/>
            <a:ext cx="5748606" cy="684962"/>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Wrap-up</a:t>
            </a:r>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Homework</a:t>
            </a:r>
            <a:endParaRPr sz="1800">
              <a:solidFill>
                <a:srgbClr val="006673"/>
              </a:solidFill>
              <a:latin typeface="Calibri"/>
              <a:ea typeface="Calibri"/>
              <a:cs typeface="Calibri"/>
              <a:sym typeface="Calibri"/>
            </a:endParaRPr>
          </a:p>
        </p:txBody>
      </p:sp>
      <p:sp>
        <p:nvSpPr>
          <p:cNvPr id="389" name="Google Shape;389;p23"/>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048DA4"/>
                </a:solidFill>
                <a:latin typeface="Bookman Old Style"/>
                <a:ea typeface="Bookman Old Style"/>
                <a:cs typeface="Bookman Old Style"/>
                <a:sym typeface="Bookman Old Style"/>
              </a:rPr>
              <a:t>LESSON 3</a:t>
            </a:r>
            <a:endParaRPr/>
          </a:p>
        </p:txBody>
      </p:sp>
      <p:sp>
        <p:nvSpPr>
          <p:cNvPr id="390" name="Google Shape;390;p23"/>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1" name="Google Shape;391;p23"/>
          <p:cNvSpPr/>
          <p:nvPr/>
        </p:nvSpPr>
        <p:spPr>
          <a:xfrm>
            <a:off x="6623907" y="361497"/>
            <a:ext cx="13639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READING</a:t>
            </a:r>
            <a:endParaRPr/>
          </a:p>
        </p:txBody>
      </p:sp>
      <p:sp>
        <p:nvSpPr>
          <p:cNvPr id="392" name="Google Shape;392;p23"/>
          <p:cNvSpPr/>
          <p:nvPr/>
        </p:nvSpPr>
        <p:spPr>
          <a:xfrm>
            <a:off x="1127622" y="5824022"/>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CONSOLIDATION</a:t>
            </a:r>
            <a:endParaRPr sz="1800" b="1">
              <a:solidFill>
                <a:srgbClr val="006673"/>
              </a:solidFill>
              <a:latin typeface="Calibri"/>
              <a:ea typeface="Calibri"/>
              <a:cs typeface="Calibri"/>
              <a:sym typeface="Calibri"/>
            </a:endParaRPr>
          </a:p>
        </p:txBody>
      </p:sp>
      <p:cxnSp>
        <p:nvCxnSpPr>
          <p:cNvPr id="393" name="Google Shape;393;p23"/>
          <p:cNvCxnSpPr>
            <a:stCxn id="387" idx="1"/>
            <a:endCxn id="392" idx="0"/>
          </p:cNvCxnSpPr>
          <p:nvPr/>
        </p:nvCxnSpPr>
        <p:spPr>
          <a:xfrm flipH="1">
            <a:off x="2102914" y="5113817"/>
            <a:ext cx="595500" cy="710100"/>
          </a:xfrm>
          <a:prstGeom prst="curvedConnector2">
            <a:avLst/>
          </a:prstGeom>
          <a:noFill/>
          <a:ln w="57150" cap="flat" cmpd="sng">
            <a:solidFill>
              <a:srgbClr val="006673"/>
            </a:solidFill>
            <a:prstDash val="solid"/>
            <a:miter lim="800000"/>
            <a:headEnd type="none" w="sm" len="sm"/>
            <a:tailEnd type="triangle" w="med" len="med"/>
          </a:ln>
        </p:spPr>
      </p:cxnSp>
      <p:sp>
        <p:nvSpPr>
          <p:cNvPr id="394" name="Google Shape;394;p23"/>
          <p:cNvSpPr/>
          <p:nvPr/>
        </p:nvSpPr>
        <p:spPr>
          <a:xfrm>
            <a:off x="5159431" y="4805865"/>
            <a:ext cx="5766478" cy="69927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rgbClr val="006673"/>
                </a:solidFill>
                <a:latin typeface="Calibri"/>
                <a:ea typeface="Calibri"/>
                <a:cs typeface="Calibri"/>
                <a:sym typeface="Calibri"/>
              </a:rPr>
              <a:t>Task 5: Discussion.</a:t>
            </a:r>
            <a:endParaRPr sz="1800">
              <a:solidFill>
                <a:srgbClr val="006673"/>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24"/>
          <p:cNvPicPr preferRelativeResize="0"/>
          <p:nvPr/>
        </p:nvPicPr>
        <p:blipFill rotWithShape="1">
          <a:blip r:embed="rId3">
            <a:alphaModFix/>
          </a:blip>
          <a:srcRect/>
          <a:stretch/>
        </p:blipFill>
        <p:spPr>
          <a:xfrm>
            <a:off x="0" y="6962"/>
            <a:ext cx="12192000" cy="880278"/>
          </a:xfrm>
          <a:prstGeom prst="rect">
            <a:avLst/>
          </a:prstGeom>
          <a:noFill/>
          <a:ln>
            <a:noFill/>
          </a:ln>
        </p:spPr>
      </p:pic>
      <p:sp>
        <p:nvSpPr>
          <p:cNvPr id="400" name="Google Shape;400;p24"/>
          <p:cNvSpPr/>
          <p:nvPr/>
        </p:nvSpPr>
        <p:spPr>
          <a:xfrm>
            <a:off x="702927" y="110763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401" name="Google Shape;401;p24"/>
          <p:cNvSpPr txBox="1"/>
          <p:nvPr/>
        </p:nvSpPr>
        <p:spPr>
          <a:xfrm>
            <a:off x="733099" y="1039279"/>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1</a:t>
            </a:r>
            <a:endParaRPr sz="4000" b="1">
              <a:solidFill>
                <a:schemeClr val="lt1"/>
              </a:solidFill>
              <a:latin typeface="Open Sans"/>
              <a:ea typeface="Open Sans"/>
              <a:cs typeface="Open Sans"/>
              <a:sym typeface="Open Sans"/>
            </a:endParaRPr>
          </a:p>
        </p:txBody>
      </p:sp>
      <p:sp>
        <p:nvSpPr>
          <p:cNvPr id="402" name="Google Shape;402;p24"/>
          <p:cNvSpPr txBox="1"/>
          <p:nvPr/>
        </p:nvSpPr>
        <p:spPr>
          <a:xfrm>
            <a:off x="432847" y="13718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CONSOLIDATION</a:t>
            </a:r>
            <a:endParaRPr/>
          </a:p>
        </p:txBody>
      </p:sp>
      <p:sp>
        <p:nvSpPr>
          <p:cNvPr id="403" name="Google Shape;403;p24"/>
          <p:cNvSpPr/>
          <p:nvPr/>
        </p:nvSpPr>
        <p:spPr>
          <a:xfrm>
            <a:off x="1358390" y="1107630"/>
            <a:ext cx="4572000"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F26532"/>
                </a:solidFill>
                <a:latin typeface="Arial"/>
                <a:ea typeface="Arial"/>
                <a:cs typeface="Arial"/>
                <a:sym typeface="Arial"/>
              </a:rPr>
              <a:t>Wrap-up</a:t>
            </a:r>
            <a:endParaRPr/>
          </a:p>
        </p:txBody>
      </p:sp>
      <p:sp>
        <p:nvSpPr>
          <p:cNvPr id="404" name="Google Shape;404;p24"/>
          <p:cNvSpPr txBox="1"/>
          <p:nvPr/>
        </p:nvSpPr>
        <p:spPr>
          <a:xfrm>
            <a:off x="1803959" y="2721114"/>
            <a:ext cx="8584082" cy="1415772"/>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Courier New"/>
              <a:buChar char="o"/>
            </a:pPr>
            <a:r>
              <a:rPr lang="en-US" sz="3200">
                <a:solidFill>
                  <a:schemeClr val="dk1"/>
                </a:solidFill>
                <a:latin typeface="Calibri"/>
                <a:ea typeface="Calibri"/>
                <a:cs typeface="Calibri"/>
                <a:sym typeface="Calibri"/>
              </a:rPr>
              <a:t>Reading for general and specific information about artificial intelligence.</a:t>
            </a:r>
            <a:r>
              <a:rPr lang="en-US" sz="5400">
                <a:solidFill>
                  <a:schemeClr val="dk1"/>
                </a:solidFill>
                <a:latin typeface="Calibri"/>
                <a:ea typeface="Calibri"/>
                <a:cs typeface="Calibri"/>
                <a:sym typeface="Calibri"/>
              </a:rPr>
              <a:t> </a:t>
            </a:r>
            <a:endParaRPr sz="5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5"/>
          <p:cNvSpPr txBox="1"/>
          <p:nvPr/>
        </p:nvSpPr>
        <p:spPr>
          <a:xfrm>
            <a:off x="1803959" y="2493661"/>
            <a:ext cx="8584082" cy="2062103"/>
          </a:xfrm>
          <a:prstGeom prst="rect">
            <a:avLst/>
          </a:prstGeom>
          <a:noFill/>
          <a:ln>
            <a:noFill/>
          </a:ln>
        </p:spPr>
        <p:txBody>
          <a:bodyPr spcFirstLastPara="1" wrap="square" lIns="91425" tIns="45700" rIns="91425" bIns="45700" anchor="t" anchorCtr="0">
            <a:spAutoFit/>
          </a:bodyPr>
          <a:lstStyle/>
          <a:p>
            <a:pPr marL="342900" marR="0" lvl="0" indent="-342900" algn="l" rtl="0">
              <a:lnSpc>
                <a:spcPct val="200000"/>
              </a:lnSpc>
              <a:spcBef>
                <a:spcPts val="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Prepare for the next lesson: Unit 5 – Speaking </a:t>
            </a:r>
            <a:endParaRPr/>
          </a:p>
          <a:p>
            <a:pPr marL="0" marR="0" lvl="0" indent="0" algn="l" rtl="0">
              <a:lnSpc>
                <a:spcPct val="200000"/>
              </a:lnSpc>
              <a:spcBef>
                <a:spcPts val="0"/>
              </a:spcBef>
              <a:spcAft>
                <a:spcPts val="0"/>
              </a:spcAft>
              <a:buNone/>
            </a:pPr>
            <a:r>
              <a:rPr lang="en-US" sz="3200">
                <a:solidFill>
                  <a:schemeClr val="dk1"/>
                </a:solidFill>
                <a:latin typeface="Calibri"/>
                <a:ea typeface="Calibri"/>
                <a:cs typeface="Calibri"/>
                <a:sym typeface="Calibri"/>
              </a:rPr>
              <a:t>2. Do exercises in the workbook</a:t>
            </a:r>
            <a:endParaRPr/>
          </a:p>
        </p:txBody>
      </p:sp>
      <p:sp>
        <p:nvSpPr>
          <p:cNvPr id="410" name="Google Shape;410;p25"/>
          <p:cNvSpPr/>
          <p:nvPr/>
        </p:nvSpPr>
        <p:spPr>
          <a:xfrm>
            <a:off x="743871" y="111311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8DA4"/>
              </a:solidFill>
              <a:latin typeface="Calibri"/>
              <a:ea typeface="Calibri"/>
              <a:cs typeface="Calibri"/>
              <a:sym typeface="Calibri"/>
            </a:endParaRPr>
          </a:p>
        </p:txBody>
      </p:sp>
      <p:sp>
        <p:nvSpPr>
          <p:cNvPr id="411" name="Google Shape;411;p25"/>
          <p:cNvSpPr txBox="1"/>
          <p:nvPr/>
        </p:nvSpPr>
        <p:spPr>
          <a:xfrm>
            <a:off x="774043" y="1017463"/>
            <a:ext cx="4498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Open Sans"/>
                <a:ea typeface="Open Sans"/>
                <a:cs typeface="Open Sans"/>
                <a:sym typeface="Open Sans"/>
              </a:rPr>
              <a:t>2</a:t>
            </a:r>
            <a:endParaRPr/>
          </a:p>
        </p:txBody>
      </p:sp>
      <p:sp>
        <p:nvSpPr>
          <p:cNvPr id="412" name="Google Shape;412;p25"/>
          <p:cNvSpPr/>
          <p:nvPr/>
        </p:nvSpPr>
        <p:spPr>
          <a:xfrm>
            <a:off x="1399333" y="1093512"/>
            <a:ext cx="4572000"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F26532"/>
                </a:solidFill>
                <a:latin typeface="Arial"/>
                <a:ea typeface="Arial"/>
                <a:cs typeface="Arial"/>
                <a:sym typeface="Arial"/>
              </a:rPr>
              <a:t>Homework</a:t>
            </a:r>
            <a:endParaRPr/>
          </a:p>
        </p:txBody>
      </p:sp>
      <p:pic>
        <p:nvPicPr>
          <p:cNvPr id="413" name="Google Shape;413;p25"/>
          <p:cNvPicPr preferRelativeResize="0"/>
          <p:nvPr/>
        </p:nvPicPr>
        <p:blipFill rotWithShape="1">
          <a:blip r:embed="rId3">
            <a:alphaModFix/>
          </a:blip>
          <a:srcRect/>
          <a:stretch/>
        </p:blipFill>
        <p:spPr>
          <a:xfrm>
            <a:off x="0" y="6962"/>
            <a:ext cx="12192000" cy="880278"/>
          </a:xfrm>
          <a:prstGeom prst="rect">
            <a:avLst/>
          </a:prstGeom>
          <a:noFill/>
          <a:ln>
            <a:noFill/>
          </a:ln>
        </p:spPr>
      </p:pic>
      <p:sp>
        <p:nvSpPr>
          <p:cNvPr id="414" name="Google Shape;414;p25"/>
          <p:cNvSpPr txBox="1"/>
          <p:nvPr/>
        </p:nvSpPr>
        <p:spPr>
          <a:xfrm>
            <a:off x="432847" y="137185"/>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CONSOLIDATION</a:t>
            </a:r>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20" name="Google Shape;420;p2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21" name="Google Shape;421;p26"/>
          <p:cNvSpPr/>
          <p:nvPr/>
        </p:nvSpPr>
        <p:spPr>
          <a:xfrm>
            <a:off x="3157182" y="6078117"/>
            <a:ext cx="587763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FFFFFF"/>
                </a:solidFill>
                <a:latin typeface="Calibri"/>
                <a:ea typeface="Calibri"/>
                <a:cs typeface="Calibri"/>
                <a:sym typeface="Calibri"/>
              </a:rPr>
              <a:t>Website: </a:t>
            </a:r>
            <a:r>
              <a:rPr lang="en-US" sz="1600" b="1" i="1">
                <a:solidFill>
                  <a:srgbClr val="FFFFFF"/>
                </a:solidFill>
                <a:latin typeface="Calibri"/>
                <a:ea typeface="Calibri"/>
                <a:cs typeface="Calibri"/>
                <a:sym typeface="Calibri"/>
              </a:rPr>
              <a:t>sachmem.vn</a:t>
            </a:r>
            <a:endParaRPr sz="1600">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b="1">
                <a:solidFill>
                  <a:srgbClr val="FFFFFF"/>
                </a:solidFill>
                <a:latin typeface="Calibri"/>
                <a:ea typeface="Calibri"/>
                <a:cs typeface="Calibri"/>
                <a:sym typeface="Calibri"/>
              </a:rPr>
              <a:t>Fanpage:</a:t>
            </a:r>
            <a:r>
              <a:rPr lang="en-US" sz="1600" b="1" i="1">
                <a:solidFill>
                  <a:srgbClr val="FFFFFF"/>
                </a:solidFill>
                <a:latin typeface="Calibri"/>
                <a:ea typeface="Calibri"/>
                <a:cs typeface="Calibri"/>
                <a:sym typeface="Calibri"/>
              </a:rPr>
              <a:t> facebook.com/sachmem.vn/</a:t>
            </a:r>
            <a:endParaRPr sz="16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4"/>
          <p:cNvSpPr/>
          <p:nvPr/>
        </p:nvSpPr>
        <p:spPr>
          <a:xfrm>
            <a:off x="5271218" y="218823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125" name="Google Shape;125;p4"/>
          <p:cNvSpPr/>
          <p:nvPr/>
        </p:nvSpPr>
        <p:spPr>
          <a:xfrm>
            <a:off x="1254425" y="1144091"/>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WARM-UP</a:t>
            </a:r>
            <a:endParaRPr sz="1800" b="1">
              <a:solidFill>
                <a:srgbClr val="006673"/>
              </a:solidFill>
              <a:latin typeface="Calibri"/>
              <a:ea typeface="Calibri"/>
              <a:cs typeface="Calibri"/>
              <a:sym typeface="Calibri"/>
            </a:endParaRPr>
          </a:p>
        </p:txBody>
      </p:sp>
      <p:sp>
        <p:nvSpPr>
          <p:cNvPr id="126" name="Google Shape;126;p4"/>
          <p:cNvSpPr/>
          <p:nvPr/>
        </p:nvSpPr>
        <p:spPr>
          <a:xfrm>
            <a:off x="2731745" y="2222102"/>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PRE-READING</a:t>
            </a:r>
            <a:endParaRPr sz="1800" b="1">
              <a:solidFill>
                <a:srgbClr val="006673"/>
              </a:solidFill>
              <a:latin typeface="Calibri"/>
              <a:ea typeface="Calibri"/>
              <a:cs typeface="Calibri"/>
              <a:sym typeface="Calibri"/>
            </a:endParaRPr>
          </a:p>
        </p:txBody>
      </p:sp>
      <p:sp>
        <p:nvSpPr>
          <p:cNvPr id="127" name="Google Shape;127;p4"/>
          <p:cNvSpPr/>
          <p:nvPr/>
        </p:nvSpPr>
        <p:spPr>
          <a:xfrm>
            <a:off x="1106619" y="3480765"/>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WHILE-READING</a:t>
            </a:r>
            <a:endParaRPr sz="1800" b="1">
              <a:solidFill>
                <a:srgbClr val="006673"/>
              </a:solidFill>
              <a:latin typeface="Calibri"/>
              <a:ea typeface="Calibri"/>
              <a:cs typeface="Calibri"/>
              <a:sym typeface="Calibri"/>
            </a:endParaRPr>
          </a:p>
        </p:txBody>
      </p:sp>
      <p:sp>
        <p:nvSpPr>
          <p:cNvPr id="128" name="Google Shape;128;p4"/>
          <p:cNvSpPr/>
          <p:nvPr/>
        </p:nvSpPr>
        <p:spPr>
          <a:xfrm>
            <a:off x="5177303" y="1158143"/>
            <a:ext cx="5748605" cy="69927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rgbClr val="006673"/>
                </a:solidFill>
                <a:latin typeface="Calibri"/>
                <a:ea typeface="Calibri"/>
                <a:cs typeface="Calibri"/>
                <a:sym typeface="Calibri"/>
              </a:rPr>
              <a:t>Video watching</a:t>
            </a:r>
            <a:endParaRPr sz="1800">
              <a:solidFill>
                <a:srgbClr val="006673"/>
              </a:solidFill>
              <a:latin typeface="Calibri"/>
              <a:ea typeface="Calibri"/>
              <a:cs typeface="Calibri"/>
              <a:sym typeface="Calibri"/>
            </a:endParaRPr>
          </a:p>
        </p:txBody>
      </p:sp>
      <p:sp>
        <p:nvSpPr>
          <p:cNvPr id="129" name="Google Shape;129;p4"/>
          <p:cNvSpPr/>
          <p:nvPr/>
        </p:nvSpPr>
        <p:spPr>
          <a:xfrm>
            <a:off x="5177303" y="2069424"/>
            <a:ext cx="5748605" cy="848719"/>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1: Discuss the questions.</a:t>
            </a:r>
            <a:endParaRPr sz="1800">
              <a:solidFill>
                <a:srgbClr val="006673"/>
              </a:solidFill>
              <a:latin typeface="Calibri"/>
              <a:ea typeface="Calibri"/>
              <a:cs typeface="Calibri"/>
              <a:sym typeface="Calibri"/>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Vocabulary</a:t>
            </a:r>
            <a:endParaRPr/>
          </a:p>
        </p:txBody>
      </p:sp>
      <p:sp>
        <p:nvSpPr>
          <p:cNvPr id="130" name="Google Shape;130;p4"/>
          <p:cNvSpPr/>
          <p:nvPr/>
        </p:nvSpPr>
        <p:spPr>
          <a:xfrm>
            <a:off x="5177303" y="3246147"/>
            <a:ext cx="5748606" cy="1147192"/>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2: Choose the best title.</a:t>
            </a:r>
            <a:endParaRPr sz="1800">
              <a:solidFill>
                <a:srgbClr val="006673"/>
              </a:solidFill>
              <a:latin typeface="Calibri"/>
              <a:ea typeface="Calibri"/>
              <a:cs typeface="Calibri"/>
              <a:sym typeface="Calibri"/>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3: Match the pictures with the uses of AI.</a:t>
            </a:r>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4: True or false.</a:t>
            </a:r>
            <a:endParaRPr sz="1800">
              <a:solidFill>
                <a:srgbClr val="006673"/>
              </a:solidFill>
              <a:latin typeface="Calibri"/>
              <a:ea typeface="Calibri"/>
              <a:cs typeface="Calibri"/>
              <a:sym typeface="Calibri"/>
            </a:endParaRPr>
          </a:p>
        </p:txBody>
      </p:sp>
      <p:cxnSp>
        <p:nvCxnSpPr>
          <p:cNvPr id="131" name="Google Shape;131;p4"/>
          <p:cNvCxnSpPr>
            <a:stCxn id="125" idx="3"/>
            <a:endCxn id="126" idx="0"/>
          </p:cNvCxnSpPr>
          <p:nvPr/>
        </p:nvCxnSpPr>
        <p:spPr>
          <a:xfrm>
            <a:off x="3138192" y="1471793"/>
            <a:ext cx="568800" cy="750300"/>
          </a:xfrm>
          <a:prstGeom prst="curvedConnector2">
            <a:avLst/>
          </a:prstGeom>
          <a:noFill/>
          <a:ln w="57150" cap="flat" cmpd="sng">
            <a:solidFill>
              <a:srgbClr val="006673"/>
            </a:solidFill>
            <a:prstDash val="solid"/>
            <a:miter lim="800000"/>
            <a:headEnd type="none" w="sm" len="sm"/>
            <a:tailEnd type="triangle" w="med" len="med"/>
          </a:ln>
        </p:spPr>
      </p:cxnSp>
      <p:cxnSp>
        <p:nvCxnSpPr>
          <p:cNvPr id="132" name="Google Shape;132;p4"/>
          <p:cNvCxnSpPr>
            <a:stCxn id="126" idx="1"/>
            <a:endCxn id="127" idx="0"/>
          </p:cNvCxnSpPr>
          <p:nvPr/>
        </p:nvCxnSpPr>
        <p:spPr>
          <a:xfrm flipH="1">
            <a:off x="2081945" y="2549803"/>
            <a:ext cx="649800" cy="930900"/>
          </a:xfrm>
          <a:prstGeom prst="curvedConnector2">
            <a:avLst/>
          </a:prstGeom>
          <a:noFill/>
          <a:ln w="57150" cap="flat" cmpd="sng">
            <a:solidFill>
              <a:srgbClr val="006673"/>
            </a:solidFill>
            <a:prstDash val="solid"/>
            <a:miter lim="800000"/>
            <a:headEnd type="none" w="sm" len="sm"/>
            <a:tailEnd type="triangle" w="med" len="med"/>
          </a:ln>
        </p:spPr>
      </p:cxnSp>
      <p:cxnSp>
        <p:nvCxnSpPr>
          <p:cNvPr id="133" name="Google Shape;133;p4"/>
          <p:cNvCxnSpPr>
            <a:stCxn id="127" idx="3"/>
            <a:endCxn id="134" idx="0"/>
          </p:cNvCxnSpPr>
          <p:nvPr/>
        </p:nvCxnSpPr>
        <p:spPr>
          <a:xfrm>
            <a:off x="3057352" y="3835868"/>
            <a:ext cx="732600" cy="945000"/>
          </a:xfrm>
          <a:prstGeom prst="curvedConnector2">
            <a:avLst/>
          </a:prstGeom>
          <a:noFill/>
          <a:ln w="57150" cap="flat" cmpd="sng">
            <a:solidFill>
              <a:srgbClr val="006673"/>
            </a:solidFill>
            <a:prstDash val="solid"/>
            <a:miter lim="800000"/>
            <a:headEnd type="none" w="sm" len="sm"/>
            <a:tailEnd type="triangle" w="med" len="med"/>
          </a:ln>
        </p:spPr>
      </p:cxnSp>
      <p:sp>
        <p:nvSpPr>
          <p:cNvPr id="134" name="Google Shape;134;p4"/>
          <p:cNvSpPr/>
          <p:nvPr/>
        </p:nvSpPr>
        <p:spPr>
          <a:xfrm>
            <a:off x="2698414" y="4780742"/>
            <a:ext cx="2183000" cy="666149"/>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POST-READING</a:t>
            </a:r>
            <a:endParaRPr sz="1800" b="1">
              <a:solidFill>
                <a:srgbClr val="006673"/>
              </a:solidFill>
              <a:latin typeface="Calibri"/>
              <a:ea typeface="Calibri"/>
              <a:cs typeface="Calibri"/>
              <a:sym typeface="Calibri"/>
            </a:endParaRPr>
          </a:p>
        </p:txBody>
      </p:sp>
      <p:sp>
        <p:nvSpPr>
          <p:cNvPr id="135" name="Google Shape;135;p4"/>
          <p:cNvSpPr/>
          <p:nvPr/>
        </p:nvSpPr>
        <p:spPr>
          <a:xfrm>
            <a:off x="5177303" y="5849265"/>
            <a:ext cx="5748606" cy="684962"/>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Wrap-up</a:t>
            </a:r>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Homework</a:t>
            </a:r>
            <a:endParaRPr sz="1800">
              <a:solidFill>
                <a:srgbClr val="006673"/>
              </a:solidFill>
              <a:latin typeface="Calibri"/>
              <a:ea typeface="Calibri"/>
              <a:cs typeface="Calibri"/>
              <a:sym typeface="Calibri"/>
            </a:endParaRPr>
          </a:p>
        </p:txBody>
      </p: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048DA4"/>
                </a:solidFill>
                <a:latin typeface="Bookman Old Style"/>
                <a:ea typeface="Bookman Old Style"/>
                <a:cs typeface="Bookman Old Style"/>
                <a:sym typeface="Bookman Old Style"/>
              </a:rPr>
              <a:t>LESSON 3</a:t>
            </a:r>
            <a:endParaRPr/>
          </a:p>
        </p:txBody>
      </p:sp>
      <p:sp>
        <p:nvSpPr>
          <p:cNvPr id="137" name="Google Shape;137;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4"/>
          <p:cNvSpPr/>
          <p:nvPr/>
        </p:nvSpPr>
        <p:spPr>
          <a:xfrm>
            <a:off x="6623906" y="361497"/>
            <a:ext cx="200273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lt1"/>
                </a:solidFill>
                <a:latin typeface="Arial"/>
                <a:ea typeface="Arial"/>
                <a:cs typeface="Arial"/>
                <a:sym typeface="Arial"/>
              </a:rPr>
              <a:t>READING</a:t>
            </a:r>
            <a:endParaRPr dirty="0"/>
          </a:p>
        </p:txBody>
      </p:sp>
      <p:sp>
        <p:nvSpPr>
          <p:cNvPr id="139" name="Google Shape;139;p4"/>
          <p:cNvSpPr/>
          <p:nvPr/>
        </p:nvSpPr>
        <p:spPr>
          <a:xfrm>
            <a:off x="1127622" y="5824022"/>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CONSOLIDATION</a:t>
            </a:r>
            <a:endParaRPr sz="1800" b="1">
              <a:solidFill>
                <a:srgbClr val="006673"/>
              </a:solidFill>
              <a:latin typeface="Calibri"/>
              <a:ea typeface="Calibri"/>
              <a:cs typeface="Calibri"/>
              <a:sym typeface="Calibri"/>
            </a:endParaRPr>
          </a:p>
        </p:txBody>
      </p:sp>
      <p:cxnSp>
        <p:nvCxnSpPr>
          <p:cNvPr id="140" name="Google Shape;140;p4"/>
          <p:cNvCxnSpPr>
            <a:stCxn id="134" idx="1"/>
            <a:endCxn id="139" idx="0"/>
          </p:cNvCxnSpPr>
          <p:nvPr/>
        </p:nvCxnSpPr>
        <p:spPr>
          <a:xfrm flipH="1">
            <a:off x="2102914" y="5113817"/>
            <a:ext cx="595500" cy="710100"/>
          </a:xfrm>
          <a:prstGeom prst="curvedConnector2">
            <a:avLst/>
          </a:prstGeom>
          <a:noFill/>
          <a:ln w="57150" cap="flat" cmpd="sng">
            <a:solidFill>
              <a:srgbClr val="006673"/>
            </a:solidFill>
            <a:prstDash val="solid"/>
            <a:miter lim="800000"/>
            <a:headEnd type="none" w="sm" len="sm"/>
            <a:tailEnd type="triangle" w="med" len="med"/>
          </a:ln>
        </p:spPr>
      </p:cxnSp>
      <p:sp>
        <p:nvSpPr>
          <p:cNvPr id="141" name="Google Shape;141;p4"/>
          <p:cNvSpPr/>
          <p:nvPr/>
        </p:nvSpPr>
        <p:spPr>
          <a:xfrm>
            <a:off x="5159431" y="4805865"/>
            <a:ext cx="5766478" cy="69927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rgbClr val="006673"/>
                </a:solidFill>
                <a:latin typeface="Calibri"/>
                <a:ea typeface="Calibri"/>
                <a:cs typeface="Calibri"/>
                <a:sym typeface="Calibri"/>
              </a:rPr>
              <a:t>Task 5: Discussion.</a:t>
            </a:r>
            <a:endParaRPr sz="1800">
              <a:solidFill>
                <a:srgbClr val="006673"/>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5"/>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5"/>
          <p:cNvSpPr/>
          <p:nvPr/>
        </p:nvSpPr>
        <p:spPr>
          <a:xfrm>
            <a:off x="1254425" y="1144091"/>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WARM-UP</a:t>
            </a:r>
            <a:endParaRPr sz="1800" b="1">
              <a:solidFill>
                <a:srgbClr val="006673"/>
              </a:solidFill>
              <a:latin typeface="Calibri"/>
              <a:ea typeface="Calibri"/>
              <a:cs typeface="Calibri"/>
              <a:sym typeface="Calibri"/>
            </a:endParaRPr>
          </a:p>
        </p:txBody>
      </p:sp>
      <p:sp>
        <p:nvSpPr>
          <p:cNvPr id="149" name="Google Shape;149;p5"/>
          <p:cNvSpPr/>
          <p:nvPr/>
        </p:nvSpPr>
        <p:spPr>
          <a:xfrm>
            <a:off x="5177303" y="1158143"/>
            <a:ext cx="5748605" cy="69927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rgbClr val="006673"/>
                </a:solidFill>
                <a:latin typeface="Calibri"/>
                <a:ea typeface="Calibri"/>
                <a:cs typeface="Calibri"/>
                <a:sym typeface="Calibri"/>
              </a:rPr>
              <a:t>Video watching</a:t>
            </a:r>
            <a:endParaRPr sz="1800">
              <a:solidFill>
                <a:srgbClr val="006673"/>
              </a:solidFill>
              <a:latin typeface="Calibri"/>
              <a:ea typeface="Calibri"/>
              <a:cs typeface="Calibri"/>
              <a:sym typeface="Calibri"/>
            </a:endParaRPr>
          </a:p>
        </p:txBody>
      </p:sp>
      <p:sp>
        <p:nvSpPr>
          <p:cNvPr id="150" name="Google Shape;150;p5"/>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048DA4"/>
                </a:solidFill>
                <a:latin typeface="Bookman Old Style"/>
                <a:ea typeface="Bookman Old Style"/>
                <a:cs typeface="Bookman Old Style"/>
                <a:sym typeface="Bookman Old Style"/>
              </a:rPr>
              <a:t>LESSON 3</a:t>
            </a:r>
            <a:endParaRPr/>
          </a:p>
        </p:txBody>
      </p:sp>
      <p:sp>
        <p:nvSpPr>
          <p:cNvPr id="151" name="Google Shape;151;p5"/>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5"/>
          <p:cNvSpPr/>
          <p:nvPr/>
        </p:nvSpPr>
        <p:spPr>
          <a:xfrm>
            <a:off x="6623907" y="361497"/>
            <a:ext cx="197867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lt1"/>
                </a:solidFill>
                <a:latin typeface="Arial"/>
                <a:ea typeface="Arial"/>
                <a:cs typeface="Arial"/>
                <a:sym typeface="Arial"/>
              </a:rPr>
              <a:t>READING</a:t>
            </a:r>
            <a:endParaRP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6"/>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lt1"/>
                </a:solidFill>
                <a:latin typeface="Open Sans"/>
                <a:ea typeface="Open Sans"/>
                <a:cs typeface="Open Sans"/>
                <a:sym typeface="Open Sans"/>
              </a:rPr>
              <a:t>Unit</a:t>
            </a:r>
            <a:endParaRPr/>
          </a:p>
        </p:txBody>
      </p:sp>
      <p:sp>
        <p:nvSpPr>
          <p:cNvPr id="159" name="Google Shape;159;p6"/>
          <p:cNvSpPr/>
          <p:nvPr/>
        </p:nvSpPr>
        <p:spPr>
          <a:xfrm>
            <a:off x="4576036" y="2196674"/>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160" name="Google Shape;160;p6"/>
          <p:cNvSpPr/>
          <p:nvPr/>
        </p:nvSpPr>
        <p:spPr>
          <a:xfrm>
            <a:off x="6623907" y="361497"/>
            <a:ext cx="13639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READING</a:t>
            </a:r>
            <a:endParaRPr/>
          </a:p>
        </p:txBody>
      </p:sp>
      <p:sp>
        <p:nvSpPr>
          <p:cNvPr id="161" name="Google Shape;161;p6"/>
          <p:cNvSpPr/>
          <p:nvPr/>
        </p:nvSpPr>
        <p:spPr>
          <a:xfrm>
            <a:off x="1507492" y="1028896"/>
            <a:ext cx="8299939" cy="1200329"/>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  Work individually.</a:t>
            </a:r>
            <a:endParaRPr sz="2400" b="1" dirty="0">
              <a:solidFill>
                <a:schemeClr val="dk1"/>
              </a:solidFill>
              <a:latin typeface="Calibri"/>
              <a:ea typeface="Calibri"/>
              <a:cs typeface="Calibri"/>
              <a:sym typeface="Calibri"/>
            </a:endParaRPr>
          </a:p>
          <a:p>
            <a:pPr marL="0" marR="0" lvl="0" indent="-1524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  Watch a video about artificial intelligence (AI) and take notes.</a:t>
            </a:r>
            <a:endParaRPr dirty="0"/>
          </a:p>
          <a:p>
            <a:pPr marL="0" marR="0" lvl="0" indent="-1524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  Answer the questions using the notes.</a:t>
            </a:r>
            <a:endParaRPr sz="2400" dirty="0">
              <a:solidFill>
                <a:schemeClr val="dk1"/>
              </a:solidFill>
              <a:latin typeface="Calibri"/>
              <a:ea typeface="Calibri"/>
              <a:cs typeface="Calibri"/>
              <a:sym typeface="Calibri"/>
            </a:endParaRPr>
          </a:p>
        </p:txBody>
      </p:sp>
      <p:sp>
        <p:nvSpPr>
          <p:cNvPr id="163" name="Google Shape;163;p6"/>
          <p:cNvSpPr txBox="1"/>
          <p:nvPr/>
        </p:nvSpPr>
        <p:spPr>
          <a:xfrm>
            <a:off x="3816518" y="361497"/>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B0F0"/>
                </a:solidFill>
                <a:latin typeface="Arial"/>
                <a:ea typeface="Arial"/>
                <a:cs typeface="Arial"/>
                <a:sym typeface="Arial"/>
              </a:rPr>
              <a:t>VIDEO WATCHING</a:t>
            </a:r>
            <a:endParaRPr sz="3600" b="1">
              <a:solidFill>
                <a:srgbClr val="00B0F0"/>
              </a:solidFill>
              <a:latin typeface="Arial"/>
              <a:ea typeface="Arial"/>
              <a:cs typeface="Arial"/>
              <a:sym typeface="Arial"/>
            </a:endParaRPr>
          </a:p>
        </p:txBody>
      </p:sp>
      <p:pic>
        <p:nvPicPr>
          <p:cNvPr id="2" name="y2mate.com - Artificial intelligence explained in 2 minutes What exactly is AI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3891" y="2158710"/>
            <a:ext cx="9476509" cy="469928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7"/>
          <p:cNvSpPr/>
          <p:nvPr/>
        </p:nvSpPr>
        <p:spPr>
          <a:xfrm>
            <a:off x="4576036" y="2196674"/>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169" name="Google Shape;169;p7"/>
          <p:cNvSpPr/>
          <p:nvPr/>
        </p:nvSpPr>
        <p:spPr>
          <a:xfrm>
            <a:off x="447252" y="966100"/>
            <a:ext cx="10722439" cy="6001603"/>
          </a:xfrm>
          <a:prstGeom prst="rect">
            <a:avLst/>
          </a:prstGeom>
          <a:noFill/>
          <a:ln>
            <a:noFill/>
          </a:ln>
        </p:spPr>
        <p:txBody>
          <a:bodyPr spcFirstLastPara="1" wrap="square" lIns="91425" tIns="45700" rIns="91425" bIns="45700" anchor="t" anchorCtr="0">
            <a:spAutoFit/>
          </a:bodyPr>
          <a:lstStyle/>
          <a:p>
            <a:pPr marL="457200" marR="0" lvl="0" indent="-457200" algn="l" rtl="0">
              <a:lnSpc>
                <a:spcPct val="200000"/>
              </a:lnSpc>
              <a:spcBef>
                <a:spcPts val="0"/>
              </a:spcBef>
              <a:spcAft>
                <a:spcPts val="0"/>
              </a:spcAft>
              <a:buAutoNum type="arabicPeriod"/>
            </a:pPr>
            <a:r>
              <a:rPr lang="en-US" sz="2400" dirty="0" smtClean="0">
                <a:solidFill>
                  <a:schemeClr val="dk1"/>
                </a:solidFill>
                <a:latin typeface="Calibri"/>
                <a:ea typeface="Calibri"/>
                <a:cs typeface="Calibri"/>
                <a:sym typeface="Calibri"/>
              </a:rPr>
              <a:t>What </a:t>
            </a:r>
            <a:r>
              <a:rPr lang="en-US" sz="2400" dirty="0">
                <a:solidFill>
                  <a:schemeClr val="dk1"/>
                </a:solidFill>
                <a:latin typeface="Calibri"/>
                <a:ea typeface="Calibri"/>
                <a:cs typeface="Calibri"/>
                <a:sym typeface="Calibri"/>
              </a:rPr>
              <a:t>is artificial intelligence</a:t>
            </a:r>
            <a:r>
              <a:rPr lang="en-US" sz="2400" dirty="0" smtClean="0">
                <a:solidFill>
                  <a:schemeClr val="dk1"/>
                </a:solidFill>
                <a:latin typeface="Calibri"/>
                <a:ea typeface="Calibri"/>
                <a:cs typeface="Calibri"/>
                <a:sym typeface="Calibri"/>
              </a:rPr>
              <a:t>?</a:t>
            </a:r>
          </a:p>
          <a:p>
            <a:pPr marR="0" lvl="0" algn="l" rtl="0">
              <a:lnSpc>
                <a:spcPct val="200000"/>
              </a:lnSpc>
              <a:spcBef>
                <a:spcPts val="0"/>
              </a:spcBef>
              <a:spcAft>
                <a:spcPts val="0"/>
              </a:spcAft>
            </a:pPr>
            <a:r>
              <a:rPr lang="en-US" sz="2400" dirty="0" smtClean="0">
                <a:solidFill>
                  <a:srgbClr val="FF0000"/>
                </a:solidFill>
                <a:latin typeface="Calibri"/>
                <a:ea typeface="Calibri"/>
                <a:cs typeface="Calibri"/>
                <a:sym typeface="Calibri"/>
              </a:rPr>
              <a:t>AI is the development of computer systems that perform tasks requiring human intelligence such as recognizing images, making decision, or engaging in dialogues.</a:t>
            </a:r>
            <a:endParaRPr sz="2400" dirty="0">
              <a:solidFill>
                <a:srgbClr val="FF0000"/>
              </a:solidFill>
              <a:latin typeface="Calibri"/>
              <a:ea typeface="Calibri"/>
              <a:cs typeface="Calibri"/>
              <a:sym typeface="Calibri"/>
            </a:endParaRPr>
          </a:p>
          <a:p>
            <a:pPr marL="0" marR="0" lvl="0" indent="0" algn="l" rtl="0">
              <a:lnSpc>
                <a:spcPct val="200000"/>
              </a:lnSpc>
              <a:spcBef>
                <a:spcPts val="0"/>
              </a:spcBef>
              <a:spcAft>
                <a:spcPts val="0"/>
              </a:spcAft>
              <a:buNone/>
            </a:pPr>
            <a:r>
              <a:rPr lang="en-US" sz="2400" dirty="0">
                <a:solidFill>
                  <a:schemeClr val="dk1"/>
                </a:solidFill>
                <a:latin typeface="Calibri"/>
                <a:ea typeface="Calibri"/>
                <a:cs typeface="Calibri"/>
                <a:sym typeface="Calibri"/>
              </a:rPr>
              <a:t>2. What are some real-life cases in which we have probably dealt with AI</a:t>
            </a:r>
            <a:r>
              <a:rPr lang="en-US" sz="2400" dirty="0" smtClean="0">
                <a:solidFill>
                  <a:schemeClr val="dk1"/>
                </a:solidFill>
                <a:latin typeface="Calibri"/>
                <a:ea typeface="Calibri"/>
                <a:cs typeface="Calibri"/>
                <a:sym typeface="Calibri"/>
              </a:rPr>
              <a:t>?</a:t>
            </a:r>
          </a:p>
          <a:p>
            <a:pPr marL="342900" marR="0" lvl="0" indent="-342900" algn="l" rtl="0">
              <a:lnSpc>
                <a:spcPct val="200000"/>
              </a:lnSpc>
              <a:spcBef>
                <a:spcPts val="0"/>
              </a:spcBef>
              <a:spcAft>
                <a:spcPts val="0"/>
              </a:spcAft>
              <a:buFontTx/>
              <a:buChar char="-"/>
            </a:pPr>
            <a:r>
              <a:rPr lang="en-US" sz="2400" dirty="0" smtClean="0">
                <a:solidFill>
                  <a:srgbClr val="FF0000"/>
                </a:solidFill>
                <a:latin typeface="Calibri"/>
                <a:ea typeface="Calibri"/>
                <a:cs typeface="Calibri"/>
                <a:sym typeface="Calibri"/>
              </a:rPr>
              <a:t>When we watch films, listen to music, shop online, AI gives us recommendations about what we might like.</a:t>
            </a:r>
          </a:p>
          <a:p>
            <a:pPr marL="342900" marR="0" lvl="0" indent="-342900" algn="l" rtl="0">
              <a:lnSpc>
                <a:spcPct val="200000"/>
              </a:lnSpc>
              <a:spcBef>
                <a:spcPts val="0"/>
              </a:spcBef>
              <a:spcAft>
                <a:spcPts val="0"/>
              </a:spcAft>
              <a:buFontTx/>
              <a:buChar char="-"/>
            </a:pPr>
            <a:r>
              <a:rPr lang="en-US" sz="2400" dirty="0" smtClean="0">
                <a:solidFill>
                  <a:srgbClr val="FF0000"/>
                </a:solidFill>
                <a:latin typeface="Calibri"/>
                <a:ea typeface="Calibri"/>
                <a:cs typeface="Calibri"/>
                <a:sym typeface="Calibri"/>
              </a:rPr>
              <a:t>AI is capable of converting spoken language into text and translating it into other languages</a:t>
            </a:r>
            <a:endParaRPr sz="2400" dirty="0">
              <a:solidFill>
                <a:srgbClr val="FF0000"/>
              </a:solidFill>
              <a:latin typeface="Calibri"/>
              <a:ea typeface="Calibri"/>
              <a:cs typeface="Calibri"/>
              <a:sym typeface="Calibri"/>
            </a:endParaRPr>
          </a:p>
        </p:txBody>
      </p:sp>
      <p:sp>
        <p:nvSpPr>
          <p:cNvPr id="170" name="Google Shape;170;p7"/>
          <p:cNvSpPr txBox="1"/>
          <p:nvPr/>
        </p:nvSpPr>
        <p:spPr>
          <a:xfrm>
            <a:off x="3141772" y="642850"/>
            <a:ext cx="6865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B0F0"/>
                </a:solidFill>
                <a:latin typeface="Arial"/>
                <a:ea typeface="Arial"/>
                <a:cs typeface="Arial"/>
                <a:sym typeface="Arial"/>
              </a:rPr>
              <a:t>ANSWER THE QUESTIONS</a:t>
            </a:r>
            <a:endParaRPr sz="3600" b="1" dirty="0">
              <a:solidFill>
                <a:srgbClr val="00B0F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xEl>
                                              <p:pRg st="0" end="0"/>
                                            </p:txEl>
                                          </p:spTgt>
                                        </p:tgtEl>
                                        <p:attrNameLst>
                                          <p:attrName>style.visibility</p:attrName>
                                        </p:attrNameLst>
                                      </p:cBhvr>
                                      <p:to>
                                        <p:strVal val="visible"/>
                                      </p:to>
                                    </p:set>
                                    <p:animEffect transition="in" filter="fade">
                                      <p:cBhvr>
                                        <p:cTn id="7" dur="1000"/>
                                        <p:tgtEl>
                                          <p:spTgt spid="1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
                                            <p:txEl>
                                              <p:pRg st="1" end="1"/>
                                            </p:txEl>
                                          </p:spTgt>
                                        </p:tgtEl>
                                        <p:attrNameLst>
                                          <p:attrName>style.visibility</p:attrName>
                                        </p:attrNameLst>
                                      </p:cBhvr>
                                      <p:to>
                                        <p:strVal val="visible"/>
                                      </p:to>
                                    </p:set>
                                    <p:animEffect transition="in" filter="fade">
                                      <p:cBhvr>
                                        <p:cTn id="12" dur="1000"/>
                                        <p:tgtEl>
                                          <p:spTgt spid="1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
                                            <p:txEl>
                                              <p:pRg st="2" end="2"/>
                                            </p:txEl>
                                          </p:spTgt>
                                        </p:tgtEl>
                                        <p:attrNameLst>
                                          <p:attrName>style.visibility</p:attrName>
                                        </p:attrNameLst>
                                      </p:cBhvr>
                                      <p:to>
                                        <p:strVal val="visible"/>
                                      </p:to>
                                    </p:set>
                                    <p:animEffect transition="in" filter="fade">
                                      <p:cBhvr>
                                        <p:cTn id="17" dur="1000"/>
                                        <p:tgtEl>
                                          <p:spTgt spid="1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9">
                                            <p:txEl>
                                              <p:pRg st="3" end="3"/>
                                            </p:txEl>
                                          </p:spTgt>
                                        </p:tgtEl>
                                        <p:attrNameLst>
                                          <p:attrName>style.visibility</p:attrName>
                                        </p:attrNameLst>
                                      </p:cBhvr>
                                      <p:to>
                                        <p:strVal val="visible"/>
                                      </p:to>
                                    </p:set>
                                    <p:animEffect transition="in" filter="fade">
                                      <p:cBhvr>
                                        <p:cTn id="22" dur="1000"/>
                                        <p:tgtEl>
                                          <p:spTgt spid="1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9">
                                            <p:txEl>
                                              <p:pRg st="4" end="4"/>
                                            </p:txEl>
                                          </p:spTgt>
                                        </p:tgtEl>
                                        <p:attrNameLst>
                                          <p:attrName>style.visibility</p:attrName>
                                        </p:attrNameLst>
                                      </p:cBhvr>
                                      <p:to>
                                        <p:strVal val="visible"/>
                                      </p:to>
                                    </p:set>
                                    <p:animEffect transition="in" filter="fade">
                                      <p:cBhvr>
                                        <p:cTn id="27" dur="1000"/>
                                        <p:tgtEl>
                                          <p:spTgt spid="1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4581" y="228600"/>
            <a:ext cx="7784430" cy="1287379"/>
          </a:xfrm>
        </p:spPr>
        <p:txBody>
          <a:bodyPr>
            <a:normAutofit/>
          </a:bodyPr>
          <a:lstStyle/>
          <a:p>
            <a:pPr lvl="0"/>
            <a:r>
              <a:rPr lang="en-US" sz="3600" b="1" dirty="0">
                <a:solidFill>
                  <a:srgbClr val="00B0F0"/>
                </a:solidFill>
                <a:latin typeface="Arial"/>
                <a:ea typeface="Arial"/>
                <a:cs typeface="Arial"/>
                <a:sym typeface="Arial"/>
              </a:rPr>
              <a:t>ANSWER THE QUESTIONS</a:t>
            </a:r>
            <a:r>
              <a:rPr lang="en-US" sz="2800" b="1" dirty="0">
                <a:solidFill>
                  <a:srgbClr val="00B0F0"/>
                </a:solidFill>
                <a:latin typeface="Arial"/>
                <a:ea typeface="Arial"/>
                <a:cs typeface="Arial"/>
                <a:sym typeface="Arial"/>
              </a:rPr>
              <a:t/>
            </a:r>
            <a:br>
              <a:rPr lang="en-US" sz="2800" b="1" dirty="0">
                <a:solidFill>
                  <a:srgbClr val="00B0F0"/>
                </a:solidFill>
                <a:latin typeface="Arial"/>
                <a:ea typeface="Arial"/>
                <a:cs typeface="Arial"/>
                <a:sym typeface="Arial"/>
              </a:rPr>
            </a:br>
            <a:endParaRPr lang="en-US" sz="2800" dirty="0"/>
          </a:p>
        </p:txBody>
      </p:sp>
      <p:sp>
        <p:nvSpPr>
          <p:cNvPr id="3" name="Subtitle 2"/>
          <p:cNvSpPr>
            <a:spLocks noGrp="1"/>
          </p:cNvSpPr>
          <p:nvPr>
            <p:ph type="subTitle" idx="1"/>
          </p:nvPr>
        </p:nvSpPr>
        <p:spPr>
          <a:xfrm>
            <a:off x="577515" y="1171659"/>
            <a:ext cx="11285621" cy="5529930"/>
          </a:xfrm>
        </p:spPr>
        <p:txBody>
          <a:bodyPr>
            <a:normAutofit fontScale="92500"/>
          </a:bodyPr>
          <a:lstStyle/>
          <a:p>
            <a:pPr marL="0" lvl="0" indent="0" algn="l">
              <a:lnSpc>
                <a:spcPct val="200000"/>
              </a:lnSpc>
              <a:spcBef>
                <a:spcPts val="0"/>
              </a:spcBef>
            </a:pPr>
            <a:r>
              <a:rPr lang="en-US" dirty="0"/>
              <a:t>3. What benefits do robots/ AI bring to us</a:t>
            </a:r>
            <a:r>
              <a:rPr lang="en-US" dirty="0" smtClean="0"/>
              <a:t>?</a:t>
            </a:r>
          </a:p>
          <a:p>
            <a:pPr marL="342900" lvl="0" indent="-342900" algn="l">
              <a:lnSpc>
                <a:spcPct val="200000"/>
              </a:lnSpc>
              <a:spcBef>
                <a:spcPts val="0"/>
              </a:spcBef>
              <a:buFontTx/>
              <a:buChar char="-"/>
            </a:pPr>
            <a:r>
              <a:rPr lang="en-US" dirty="0" smtClean="0">
                <a:solidFill>
                  <a:srgbClr val="FF0000"/>
                </a:solidFill>
              </a:rPr>
              <a:t>Robots make our everyday lives easier or take on strenuous activities</a:t>
            </a:r>
          </a:p>
          <a:p>
            <a:pPr marL="342900" lvl="0" indent="-342900" algn="l">
              <a:lnSpc>
                <a:spcPct val="200000"/>
              </a:lnSpc>
              <a:spcBef>
                <a:spcPts val="0"/>
              </a:spcBef>
              <a:buFontTx/>
              <a:buChar char="-"/>
            </a:pPr>
            <a:r>
              <a:rPr lang="en-US" dirty="0" smtClean="0">
                <a:solidFill>
                  <a:srgbClr val="FF0000"/>
                </a:solidFill>
              </a:rPr>
              <a:t>Self driving vehicles recognize their environment through AI and can react to it.</a:t>
            </a:r>
          </a:p>
          <a:p>
            <a:pPr marL="342900" lvl="0" indent="-342900" algn="l">
              <a:lnSpc>
                <a:spcPct val="200000"/>
              </a:lnSpc>
              <a:spcBef>
                <a:spcPts val="0"/>
              </a:spcBef>
              <a:buFontTx/>
              <a:buChar char="-"/>
            </a:pPr>
            <a:r>
              <a:rPr lang="en-US" dirty="0" smtClean="0">
                <a:solidFill>
                  <a:srgbClr val="FF0000"/>
                </a:solidFill>
              </a:rPr>
              <a:t>In medicine, AI supports doctors when diagnosing diseases.</a:t>
            </a:r>
          </a:p>
          <a:p>
            <a:pPr marL="342900" lvl="0" indent="-342900" algn="l">
              <a:lnSpc>
                <a:spcPct val="200000"/>
              </a:lnSpc>
              <a:spcBef>
                <a:spcPts val="0"/>
              </a:spcBef>
              <a:buFontTx/>
              <a:buChar char="-"/>
            </a:pPr>
            <a:r>
              <a:rPr lang="en-US" dirty="0" smtClean="0">
                <a:solidFill>
                  <a:srgbClr val="FF0000"/>
                </a:solidFill>
              </a:rPr>
              <a:t>In education, AI helps to individualize learning activities</a:t>
            </a:r>
            <a:endParaRPr lang="en-US" dirty="0">
              <a:solidFill>
                <a:srgbClr val="FF0000"/>
              </a:solidFill>
            </a:endParaRPr>
          </a:p>
          <a:p>
            <a:pPr marL="0" lvl="0" indent="0" algn="l">
              <a:lnSpc>
                <a:spcPct val="200000"/>
              </a:lnSpc>
              <a:spcBef>
                <a:spcPts val="0"/>
              </a:spcBef>
            </a:pPr>
            <a:r>
              <a:rPr lang="en-US" dirty="0"/>
              <a:t>4. Can AI replace human</a:t>
            </a:r>
            <a:r>
              <a:rPr lang="en-US" dirty="0" smtClean="0"/>
              <a:t>?</a:t>
            </a:r>
          </a:p>
          <a:p>
            <a:pPr marL="0" lvl="0" indent="0" algn="l">
              <a:lnSpc>
                <a:spcPct val="200000"/>
              </a:lnSpc>
              <a:spcBef>
                <a:spcPts val="0"/>
              </a:spcBef>
            </a:pPr>
            <a:r>
              <a:rPr lang="en-US" dirty="0" smtClean="0">
                <a:solidFill>
                  <a:srgbClr val="FF0000"/>
                </a:solidFill>
              </a:rPr>
              <a:t>No, when we would rather make our own decision, AI will not replace humans . It is just getting better and better at supporting us</a:t>
            </a:r>
            <a:endParaRPr lang="en-US" dirty="0">
              <a:solidFill>
                <a:srgbClr val="FF0000"/>
              </a:solidFill>
            </a:endParaRPr>
          </a:p>
          <a:p>
            <a:endParaRPr lang="en-US" dirty="0"/>
          </a:p>
        </p:txBody>
      </p:sp>
    </p:spTree>
    <p:extLst>
      <p:ext uri="{BB962C8B-B14F-4D97-AF65-F5344CB8AC3E}">
        <p14:creationId xmlns:p14="http://schemas.microsoft.com/office/powerpoint/2010/main" val="77493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8"/>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8"/>
          <p:cNvSpPr/>
          <p:nvPr/>
        </p:nvSpPr>
        <p:spPr>
          <a:xfrm>
            <a:off x="5271218" y="218823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None/>
            </a:pPr>
            <a:endParaRPr sz="1800" b="1" i="0" u="none" strike="noStrike" cap="none">
              <a:solidFill>
                <a:schemeClr val="dk1"/>
              </a:solidFill>
              <a:latin typeface="Calibri"/>
              <a:ea typeface="Calibri"/>
              <a:cs typeface="Calibri"/>
              <a:sym typeface="Calibri"/>
            </a:endParaRPr>
          </a:p>
        </p:txBody>
      </p:sp>
      <p:sp>
        <p:nvSpPr>
          <p:cNvPr id="178" name="Google Shape;178;p8"/>
          <p:cNvSpPr/>
          <p:nvPr/>
        </p:nvSpPr>
        <p:spPr>
          <a:xfrm>
            <a:off x="1254425" y="1144091"/>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WARM-UP</a:t>
            </a:r>
            <a:endParaRPr sz="1800" b="1">
              <a:solidFill>
                <a:srgbClr val="006673"/>
              </a:solidFill>
              <a:latin typeface="Calibri"/>
              <a:ea typeface="Calibri"/>
              <a:cs typeface="Calibri"/>
              <a:sym typeface="Calibri"/>
            </a:endParaRPr>
          </a:p>
        </p:txBody>
      </p:sp>
      <p:sp>
        <p:nvSpPr>
          <p:cNvPr id="179" name="Google Shape;179;p8"/>
          <p:cNvSpPr/>
          <p:nvPr/>
        </p:nvSpPr>
        <p:spPr>
          <a:xfrm>
            <a:off x="2731745" y="2222102"/>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6673"/>
                </a:solidFill>
                <a:latin typeface="Calibri"/>
                <a:ea typeface="Calibri"/>
                <a:cs typeface="Calibri"/>
                <a:sym typeface="Calibri"/>
              </a:rPr>
              <a:t>PRE-READING</a:t>
            </a:r>
            <a:endParaRPr sz="1800" b="1">
              <a:solidFill>
                <a:srgbClr val="006673"/>
              </a:solidFill>
              <a:latin typeface="Calibri"/>
              <a:ea typeface="Calibri"/>
              <a:cs typeface="Calibri"/>
              <a:sym typeface="Calibri"/>
            </a:endParaRPr>
          </a:p>
        </p:txBody>
      </p:sp>
      <p:sp>
        <p:nvSpPr>
          <p:cNvPr id="180" name="Google Shape;180;p8"/>
          <p:cNvSpPr/>
          <p:nvPr/>
        </p:nvSpPr>
        <p:spPr>
          <a:xfrm>
            <a:off x="5177303" y="1158143"/>
            <a:ext cx="5748605" cy="69927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rgbClr val="006673"/>
                </a:solidFill>
                <a:latin typeface="Calibri"/>
                <a:ea typeface="Calibri"/>
                <a:cs typeface="Calibri"/>
                <a:sym typeface="Calibri"/>
              </a:rPr>
              <a:t>Video watching</a:t>
            </a:r>
            <a:endParaRPr sz="1800">
              <a:solidFill>
                <a:srgbClr val="006673"/>
              </a:solidFill>
              <a:latin typeface="Calibri"/>
              <a:ea typeface="Calibri"/>
              <a:cs typeface="Calibri"/>
              <a:sym typeface="Calibri"/>
            </a:endParaRPr>
          </a:p>
        </p:txBody>
      </p:sp>
      <p:sp>
        <p:nvSpPr>
          <p:cNvPr id="181" name="Google Shape;181;p8"/>
          <p:cNvSpPr/>
          <p:nvPr/>
        </p:nvSpPr>
        <p:spPr>
          <a:xfrm>
            <a:off x="5177303" y="2069424"/>
            <a:ext cx="5748605" cy="848719"/>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Task 1: Discuss the questions.</a:t>
            </a:r>
            <a:endParaRPr sz="1800">
              <a:solidFill>
                <a:srgbClr val="006673"/>
              </a:solidFill>
              <a:latin typeface="Calibri"/>
              <a:ea typeface="Calibri"/>
              <a:cs typeface="Calibri"/>
              <a:sym typeface="Calibri"/>
            </a:endParaRPr>
          </a:p>
          <a:p>
            <a:pPr marL="285750" marR="0" lvl="0" indent="-285750" algn="l" rtl="0">
              <a:spcBef>
                <a:spcPts val="0"/>
              </a:spcBef>
              <a:spcAft>
                <a:spcPts val="0"/>
              </a:spcAft>
              <a:buClr>
                <a:srgbClr val="006673"/>
              </a:buClr>
              <a:buSzPts val="1800"/>
              <a:buFont typeface="Arial"/>
              <a:buChar char="•"/>
            </a:pPr>
            <a:r>
              <a:rPr lang="en-US" sz="1800">
                <a:solidFill>
                  <a:srgbClr val="006673"/>
                </a:solidFill>
                <a:latin typeface="Calibri"/>
                <a:ea typeface="Calibri"/>
                <a:cs typeface="Calibri"/>
                <a:sym typeface="Calibri"/>
              </a:rPr>
              <a:t>Vocabulary</a:t>
            </a:r>
            <a:endParaRPr/>
          </a:p>
        </p:txBody>
      </p:sp>
      <p:cxnSp>
        <p:nvCxnSpPr>
          <p:cNvPr id="182" name="Google Shape;182;p8"/>
          <p:cNvCxnSpPr>
            <a:stCxn id="178" idx="3"/>
            <a:endCxn id="179" idx="0"/>
          </p:cNvCxnSpPr>
          <p:nvPr/>
        </p:nvCxnSpPr>
        <p:spPr>
          <a:xfrm>
            <a:off x="3138192" y="1471793"/>
            <a:ext cx="568800" cy="750300"/>
          </a:xfrm>
          <a:prstGeom prst="curvedConnector2">
            <a:avLst/>
          </a:prstGeom>
          <a:noFill/>
          <a:ln w="57150" cap="flat" cmpd="sng">
            <a:solidFill>
              <a:srgbClr val="006673"/>
            </a:solidFill>
            <a:prstDash val="solid"/>
            <a:miter lim="800000"/>
            <a:headEnd type="none" w="sm" len="sm"/>
            <a:tailEnd type="triangle" w="med" len="med"/>
          </a:ln>
        </p:spPr>
      </p:cxnSp>
      <p:sp>
        <p:nvSpPr>
          <p:cNvPr id="183" name="Google Shape;183;p8"/>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048DA4"/>
                </a:solidFill>
                <a:latin typeface="Bookman Old Style"/>
                <a:ea typeface="Bookman Old Style"/>
                <a:cs typeface="Bookman Old Style"/>
                <a:sym typeface="Bookman Old Style"/>
              </a:rPr>
              <a:t>LESSON 3</a:t>
            </a:r>
            <a:endParaRPr/>
          </a:p>
        </p:txBody>
      </p:sp>
      <p:sp>
        <p:nvSpPr>
          <p:cNvPr id="184" name="Google Shape;184;p8"/>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8"/>
          <p:cNvSpPr/>
          <p:nvPr/>
        </p:nvSpPr>
        <p:spPr>
          <a:xfrm>
            <a:off x="6623906" y="361497"/>
            <a:ext cx="189445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lt1"/>
                </a:solidFill>
                <a:latin typeface="Arial"/>
                <a:ea typeface="Arial"/>
                <a:cs typeface="Arial"/>
                <a:sym typeface="Arial"/>
              </a:rPr>
              <a:t>READING</a:t>
            </a:r>
            <a:endParaRP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1359</Words>
  <Application>Microsoft Office PowerPoint</Application>
  <PresentationFormat>Widescreen</PresentationFormat>
  <Paragraphs>265</Paragraphs>
  <Slides>35</Slides>
  <Notes>27</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Courier New</vt:lpstr>
      <vt:lpstr>Arial</vt:lpstr>
      <vt:lpstr>Bookman Old Style</vt:lpstr>
      <vt:lpstr>Open 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 THE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Travelling with Doraemon</vt:lpstr>
      <vt:lpstr>PowerPoint Presentation</vt:lpstr>
      <vt:lpstr>PowerPoint Presentation</vt:lpstr>
      <vt:lpstr>PowerPoint Presentation</vt:lpstr>
      <vt:lpstr>PowerPoint Presentation</vt:lpstr>
      <vt:lpstr>PowerPoint Presentation</vt:lpstr>
      <vt:lpstr>PowerPoint Presentation</vt:lpstr>
      <vt:lpstr>Bye bye!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10</cp:revision>
  <dcterms:created xsi:type="dcterms:W3CDTF">2020-12-09T02:04:09Z</dcterms:created>
  <dcterms:modified xsi:type="dcterms:W3CDTF">2023-11-21T16:03:11Z</dcterms:modified>
</cp:coreProperties>
</file>