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75" r:id="rId10"/>
    <p:sldId id="276" r:id="rId11"/>
    <p:sldId id="277" r:id="rId12"/>
    <p:sldId id="278" r:id="rId13"/>
    <p:sldId id="262" r:id="rId14"/>
    <p:sldId id="263" r:id="rId15"/>
    <p:sldId id="282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x="12192000" cy="6858000"/>
  <p:notesSz cx="6858000" cy="9144000"/>
  <p:embeddedFontLst>
    <p:embeddedFont>
      <p:font typeface="Bookman Old Style" panose="02050604050505020204" pitchFamily="18" charset="0"/>
      <p:regular r:id="rId26"/>
      <p:bold r:id="rId27"/>
      <p:italic r:id="rId28"/>
      <p:boldItalic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+b1ZvyulpcKKxtkiF3+4Hodzi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2C468D-54D6-4F80-B554-A523CB0C1925}">
  <a:tblStyle styleId="{592C468D-54D6-4F80-B554-A523CB0C192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062" y="1793881"/>
            <a:ext cx="4925894" cy="4540535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2243571" y="566948"/>
            <a:ext cx="763284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s-ES_tradnl" sz="72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</a:rPr>
              <a:t>robots</a:t>
            </a:r>
            <a:endParaRPr lang="es-ES" sz="72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1236330" y="-387424"/>
            <a:ext cx="4355614" cy="7416824"/>
            <a:chOff x="-307110" y="-387424"/>
            <a:chExt cx="3301033" cy="7416824"/>
          </a:xfrm>
        </p:grpSpPr>
        <p:sp>
          <p:nvSpPr>
            <p:cNvPr id="5" name="4 Forma libre"/>
            <p:cNvSpPr/>
            <p:nvPr/>
          </p:nvSpPr>
          <p:spPr>
            <a:xfrm>
              <a:off x="-252536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3" name="12 Grupo"/>
          <p:cNvGrpSpPr/>
          <p:nvPr/>
        </p:nvGrpSpPr>
        <p:grpSpPr>
          <a:xfrm rot="10800000">
            <a:off x="6672064" y="-214039"/>
            <a:ext cx="4355614" cy="7416824"/>
            <a:chOff x="-307110" y="-387424"/>
            <a:chExt cx="3301033" cy="7416824"/>
          </a:xfrm>
        </p:grpSpPr>
        <p:sp>
          <p:nvSpPr>
            <p:cNvPr id="14" name="13 Forma libre"/>
            <p:cNvSpPr/>
            <p:nvPr/>
          </p:nvSpPr>
          <p:spPr>
            <a:xfrm>
              <a:off x="-252536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1584325" y="-387424"/>
            <a:ext cx="9144000" cy="7416824"/>
          </a:xfrm>
          <a:prstGeom prst="rect">
            <a:avLst/>
          </a:prstGeom>
          <a:blipFill dpi="0"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Forma libre"/>
          <p:cNvSpPr/>
          <p:nvPr/>
        </p:nvSpPr>
        <p:spPr>
          <a:xfrm>
            <a:off x="5035344" y="-1611560"/>
            <a:ext cx="2126919" cy="1364329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360662" y="2708921"/>
            <a:ext cx="9412287" cy="646331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</a:rPr>
              <a:t>Click</a:t>
            </a:r>
            <a:r>
              <a:rPr lang="es-ES_tradnl" sz="3600" b="1" dirty="0">
                <a:solidFill>
                  <a:schemeClr val="bg1"/>
                </a:solidFill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</a:rPr>
              <a:t>here</a:t>
            </a:r>
            <a:r>
              <a:rPr lang="es-ES_tradnl" sz="3600" b="1" dirty="0">
                <a:solidFill>
                  <a:schemeClr val="bg1"/>
                </a:solidFill>
              </a:rPr>
              <a:t> to </a:t>
            </a:r>
            <a:r>
              <a:rPr lang="es-ES_tradnl" sz="3600" b="1" dirty="0" err="1">
                <a:solidFill>
                  <a:schemeClr val="bg1"/>
                </a:solidFill>
              </a:rPr>
              <a:t>guess</a:t>
            </a:r>
            <a:r>
              <a:rPr lang="es-ES_tradnl" sz="3600" b="1" dirty="0">
                <a:solidFill>
                  <a:schemeClr val="bg1"/>
                </a:solidFill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</a:rPr>
              <a:t>what’s</a:t>
            </a:r>
            <a:r>
              <a:rPr lang="es-ES_tradnl" sz="3600" b="1" dirty="0">
                <a:solidFill>
                  <a:schemeClr val="bg1"/>
                </a:solidFill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</a:rPr>
              <a:t>the</a:t>
            </a:r>
            <a:r>
              <a:rPr lang="es-ES_tradnl" sz="3600" b="1" dirty="0">
                <a:solidFill>
                  <a:schemeClr val="bg1"/>
                </a:solidFill>
              </a:rPr>
              <a:t> box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944" y="1845807"/>
            <a:ext cx="7374828" cy="4338613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2207568" y="620689"/>
            <a:ext cx="763284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s-ES_tradnl" sz="72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</a:rPr>
              <a:t>3D </a:t>
            </a:r>
            <a:r>
              <a:rPr lang="es-ES_tradnl" sz="7200" b="1" dirty="0" err="1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</a:rPr>
              <a:t>printing</a:t>
            </a:r>
            <a:endParaRPr lang="es-ES" sz="72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1236330" y="-387424"/>
            <a:ext cx="4355614" cy="7416824"/>
            <a:chOff x="-307110" y="-387424"/>
            <a:chExt cx="3301033" cy="7416824"/>
          </a:xfrm>
        </p:grpSpPr>
        <p:sp>
          <p:nvSpPr>
            <p:cNvPr id="5" name="4 Forma libre"/>
            <p:cNvSpPr/>
            <p:nvPr/>
          </p:nvSpPr>
          <p:spPr>
            <a:xfrm>
              <a:off x="-252536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3" name="12 Grupo"/>
          <p:cNvGrpSpPr/>
          <p:nvPr/>
        </p:nvGrpSpPr>
        <p:grpSpPr>
          <a:xfrm rot="10800000">
            <a:off x="6672064" y="-214039"/>
            <a:ext cx="4355614" cy="7416824"/>
            <a:chOff x="-307110" y="-387424"/>
            <a:chExt cx="3301033" cy="7416824"/>
          </a:xfrm>
        </p:grpSpPr>
        <p:sp>
          <p:nvSpPr>
            <p:cNvPr id="14" name="13 Forma libre"/>
            <p:cNvSpPr/>
            <p:nvPr/>
          </p:nvSpPr>
          <p:spPr>
            <a:xfrm>
              <a:off x="-252536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1584325" y="-283446"/>
            <a:ext cx="9144000" cy="7416824"/>
          </a:xfrm>
          <a:prstGeom prst="rect">
            <a:avLst/>
          </a:prstGeom>
          <a:blipFill dpi="0"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Forma libre"/>
          <p:cNvSpPr/>
          <p:nvPr/>
        </p:nvSpPr>
        <p:spPr>
          <a:xfrm>
            <a:off x="5035344" y="-1611560"/>
            <a:ext cx="2126919" cy="1364329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360662" y="2708921"/>
            <a:ext cx="9412287" cy="646331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</a:rPr>
              <a:t>Click</a:t>
            </a:r>
            <a:r>
              <a:rPr lang="es-ES_tradnl" sz="3600" b="1" dirty="0">
                <a:solidFill>
                  <a:schemeClr val="bg1"/>
                </a:solidFill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</a:rPr>
              <a:t>here</a:t>
            </a:r>
            <a:r>
              <a:rPr lang="es-ES_tradnl" sz="3600" b="1" dirty="0">
                <a:solidFill>
                  <a:schemeClr val="bg1"/>
                </a:solidFill>
              </a:rPr>
              <a:t> to </a:t>
            </a:r>
            <a:r>
              <a:rPr lang="es-ES_tradnl" sz="3600" b="1" dirty="0" err="1">
                <a:solidFill>
                  <a:schemeClr val="bg1"/>
                </a:solidFill>
              </a:rPr>
              <a:t>guess</a:t>
            </a:r>
            <a:r>
              <a:rPr lang="es-ES_tradnl" sz="3600" b="1" dirty="0">
                <a:solidFill>
                  <a:schemeClr val="bg1"/>
                </a:solidFill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</a:rPr>
              <a:t>what’s</a:t>
            </a:r>
            <a:r>
              <a:rPr lang="es-ES_tradnl" sz="3600" b="1" dirty="0">
                <a:solidFill>
                  <a:schemeClr val="bg1"/>
                </a:solidFill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</a:rPr>
              <a:t>the</a:t>
            </a:r>
            <a:r>
              <a:rPr lang="es-ES_tradnl" sz="3600" b="1" dirty="0">
                <a:solidFill>
                  <a:schemeClr val="bg1"/>
                </a:solidFill>
              </a:rPr>
              <a:t> box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7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898" y="1846245"/>
            <a:ext cx="7343193" cy="4324325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2207568" y="692697"/>
            <a:ext cx="763284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s-ES_tradnl" sz="7200" b="1" dirty="0" err="1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</a:rPr>
              <a:t>Driverless</a:t>
            </a:r>
            <a:r>
              <a:rPr lang="es-ES_tradnl" sz="72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</a:rPr>
              <a:t> cars</a:t>
            </a:r>
            <a:endParaRPr lang="es-ES" sz="72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1236330" y="-387424"/>
            <a:ext cx="4355614" cy="7416824"/>
            <a:chOff x="-307110" y="-387424"/>
            <a:chExt cx="3301033" cy="7416824"/>
          </a:xfrm>
        </p:grpSpPr>
        <p:sp>
          <p:nvSpPr>
            <p:cNvPr id="5" name="4 Forma libre"/>
            <p:cNvSpPr/>
            <p:nvPr/>
          </p:nvSpPr>
          <p:spPr>
            <a:xfrm>
              <a:off x="-252536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3" name="12 Grupo"/>
          <p:cNvGrpSpPr/>
          <p:nvPr/>
        </p:nvGrpSpPr>
        <p:grpSpPr>
          <a:xfrm rot="10800000">
            <a:off x="6672064" y="-214039"/>
            <a:ext cx="4355614" cy="7416824"/>
            <a:chOff x="-307110" y="-387424"/>
            <a:chExt cx="3301033" cy="7416824"/>
          </a:xfrm>
        </p:grpSpPr>
        <p:sp>
          <p:nvSpPr>
            <p:cNvPr id="14" name="13 Forma libre"/>
            <p:cNvSpPr/>
            <p:nvPr/>
          </p:nvSpPr>
          <p:spPr>
            <a:xfrm>
              <a:off x="-252536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1584325" y="-243408"/>
            <a:ext cx="9144000" cy="7416824"/>
          </a:xfrm>
          <a:prstGeom prst="rect">
            <a:avLst/>
          </a:prstGeom>
          <a:blipFill dpi="0"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Forma libre"/>
          <p:cNvSpPr/>
          <p:nvPr/>
        </p:nvSpPr>
        <p:spPr>
          <a:xfrm>
            <a:off x="5035344" y="-1611560"/>
            <a:ext cx="2126919" cy="1364329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360662" y="2708921"/>
            <a:ext cx="9412287" cy="646331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</a:rPr>
              <a:t>Click</a:t>
            </a:r>
            <a:r>
              <a:rPr lang="es-ES_tradnl" sz="3600" b="1" dirty="0">
                <a:solidFill>
                  <a:schemeClr val="bg1"/>
                </a:solidFill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</a:rPr>
              <a:t>here</a:t>
            </a:r>
            <a:r>
              <a:rPr lang="es-ES_tradnl" sz="3600" b="1" dirty="0">
                <a:solidFill>
                  <a:schemeClr val="bg1"/>
                </a:solidFill>
              </a:rPr>
              <a:t> to </a:t>
            </a:r>
            <a:r>
              <a:rPr lang="es-ES_tradnl" sz="3600" b="1" dirty="0" err="1">
                <a:solidFill>
                  <a:schemeClr val="bg1"/>
                </a:solidFill>
              </a:rPr>
              <a:t>guess</a:t>
            </a:r>
            <a:r>
              <a:rPr lang="es-ES_tradnl" sz="3600" b="1" dirty="0">
                <a:solidFill>
                  <a:schemeClr val="bg1"/>
                </a:solidFill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</a:rPr>
              <a:t>what’s</a:t>
            </a:r>
            <a:r>
              <a:rPr lang="es-ES_tradnl" sz="3600" b="1" dirty="0">
                <a:solidFill>
                  <a:schemeClr val="bg1"/>
                </a:solidFill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</a:rPr>
              <a:t>the</a:t>
            </a:r>
            <a:r>
              <a:rPr lang="es-ES_tradnl" sz="3600" b="1" dirty="0">
                <a:solidFill>
                  <a:schemeClr val="bg1"/>
                </a:solidFill>
              </a:rPr>
              <a:t> box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6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662204" y="13726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2272145" y="255731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5177303" y="1338809"/>
            <a:ext cx="6252159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Guessing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7"/>
          <p:cNvCxnSpPr>
            <a:stCxn id="166" idx="3"/>
            <a:endCxn id="167" idx="0"/>
          </p:cNvCxnSpPr>
          <p:nvPr/>
        </p:nvCxnSpPr>
        <p:spPr>
          <a:xfrm>
            <a:off x="2545971" y="1700379"/>
            <a:ext cx="701400" cy="856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0" name="Google Shape;170;p7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173" name="Google Shape;173;p7"/>
          <p:cNvSpPr/>
          <p:nvPr/>
        </p:nvSpPr>
        <p:spPr>
          <a:xfrm>
            <a:off x="5177303" y="2405864"/>
            <a:ext cx="6252159" cy="8487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Talk about the uses of these inventions.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746750" y="72225"/>
            <a:ext cx="640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CONTROLLED PRACTICE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1" name="Google Shape;181;p8"/>
          <p:cNvGraphicFramePr/>
          <p:nvPr>
            <p:extLst>
              <p:ext uri="{D42A27DB-BD31-4B8C-83A1-F6EECF244321}">
                <p14:modId xmlns:p14="http://schemas.microsoft.com/office/powerpoint/2010/main" val="2431280086"/>
              </p:ext>
            </p:extLst>
          </p:nvPr>
        </p:nvGraphicFramePr>
        <p:xfrm>
          <a:off x="963512" y="952504"/>
          <a:ext cx="10909833" cy="5356192"/>
        </p:xfrm>
        <a:graphic>
          <a:graphicData uri="http://schemas.openxmlformats.org/drawingml/2006/table">
            <a:tbl>
              <a:tblPr firstRow="1" bandRow="1">
                <a:noFill/>
                <a:tableStyleId>{592C468D-54D6-4F80-B554-A523CB0C1925}</a:tableStyleId>
              </a:tblPr>
              <a:tblGrid>
                <a:gridCol w="264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1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60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Functions</a:t>
                      </a:r>
                      <a:endParaRPr sz="2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Useful expressions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71750" marB="717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01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Uses of inventions</a:t>
                      </a:r>
                      <a:endParaRPr sz="2400" u="none" strike="noStrike" cap="none"/>
                    </a:p>
                  </a:txBody>
                  <a:tcPr marL="71750" marR="71750" marT="71750" marB="717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- … help(s)/ allow(s) us to do </a:t>
                      </a:r>
                      <a:r>
                        <a:rPr lang="en-US" sz="2400" u="none" strike="noStrike" cap="none" dirty="0" err="1"/>
                        <a:t>st</a:t>
                      </a:r>
                      <a:endParaRPr sz="24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u="none" strike="noStrike" cap="none" dirty="0"/>
                        <a:t>Example: The </a:t>
                      </a:r>
                      <a:r>
                        <a:rPr lang="en-US" sz="2400" i="1" dirty="0"/>
                        <a:t>I</a:t>
                      </a:r>
                      <a:r>
                        <a:rPr lang="en-US" sz="2400" i="1" u="none" strike="noStrike" cap="none" dirty="0"/>
                        <a:t>nternet helps us to communicate over long distances.</a:t>
                      </a:r>
                      <a:endParaRPr sz="2400" i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- We/ People (can) use </a:t>
                      </a:r>
                      <a:r>
                        <a:rPr lang="en-US" sz="2400" u="none" strike="noStrike" cap="none" dirty="0" err="1"/>
                        <a:t>st</a:t>
                      </a:r>
                      <a:r>
                        <a:rPr lang="en-US" sz="2400" u="none" strike="noStrike" cap="none" dirty="0"/>
                        <a:t> to do/ for </a:t>
                      </a:r>
                      <a:r>
                        <a:rPr lang="en-US" sz="2400" u="none" strike="noStrike" cap="none" dirty="0" err="1"/>
                        <a:t>st</a:t>
                      </a:r>
                      <a:endParaRPr sz="24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/>
                        <a:t>Example: People can use </a:t>
                      </a:r>
                      <a:r>
                        <a:rPr lang="en-US" sz="2400" i="1" u="none" strike="noStrike" cap="none" dirty="0"/>
                        <a:t>the </a:t>
                      </a:r>
                      <a:r>
                        <a:rPr lang="en-US" sz="2400" i="1" dirty="0"/>
                        <a:t>I</a:t>
                      </a:r>
                      <a:r>
                        <a:rPr lang="en-US" sz="2400" i="1" u="none" strike="noStrike" cap="none" dirty="0"/>
                        <a:t>nternet to communicate over long distances.</a:t>
                      </a:r>
                      <a:endParaRPr sz="2400" i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- … is/ are used for </a:t>
                      </a:r>
                      <a:r>
                        <a:rPr lang="en-US" sz="2400" u="none" strike="noStrike" cap="none" dirty="0" err="1"/>
                        <a:t>st</a:t>
                      </a:r>
                      <a:r>
                        <a:rPr lang="en-US" sz="2400" u="none" strike="noStrike" cap="none" dirty="0"/>
                        <a:t>/ doing </a:t>
                      </a:r>
                      <a:r>
                        <a:rPr lang="en-US" sz="2400" u="none" strike="noStrike" cap="none" dirty="0" err="1"/>
                        <a:t>st</a:t>
                      </a:r>
                      <a:endParaRPr sz="24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u="none" strike="noStrike" cap="none" dirty="0"/>
                        <a:t>Example: The </a:t>
                      </a:r>
                      <a:r>
                        <a:rPr lang="en-US" sz="2400" i="1" dirty="0"/>
                        <a:t>I</a:t>
                      </a:r>
                      <a:r>
                        <a:rPr lang="en-US" sz="2400" i="1" u="none" strike="noStrike" cap="none" dirty="0"/>
                        <a:t>nternet is used for communication/ communicating over long distances.</a:t>
                      </a:r>
                      <a:endParaRPr sz="24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177554"/>
              </p:ext>
            </p:extLst>
          </p:nvPr>
        </p:nvGraphicFramePr>
        <p:xfrm>
          <a:off x="1052946" y="858981"/>
          <a:ext cx="10571018" cy="5527963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6054436">
                  <a:extLst>
                    <a:ext uri="{9D8B030D-6E8A-4147-A177-3AD203B41FA5}">
                      <a16:colId xmlns:a16="http://schemas.microsoft.com/office/drawing/2014/main" val="558567264"/>
                    </a:ext>
                  </a:extLst>
                </a:gridCol>
                <a:gridCol w="4516582">
                  <a:extLst>
                    <a:ext uri="{9D8B030D-6E8A-4147-A177-3AD203B41FA5}">
                      <a16:colId xmlns:a16="http://schemas.microsoft.com/office/drawing/2014/main" val="82546892"/>
                    </a:ext>
                  </a:extLst>
                </a:gridCol>
              </a:tblGrid>
              <a:tr h="789709">
                <a:tc>
                  <a:txBody>
                    <a:bodyPr/>
                    <a:lstStyle/>
                    <a:p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E-readers</a:t>
                      </a:r>
                      <a:r>
                        <a:rPr lang="en-US" sz="2800" b="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 /</a:t>
                      </a:r>
                      <a:r>
                        <a:rPr lang="en-US" sz="2800" b="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i</a:t>
                      </a:r>
                      <a:r>
                        <a:rPr lang="en-US" sz="2800" b="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ː-ˈ</a:t>
                      </a:r>
                      <a:r>
                        <a:rPr lang="en-US" sz="2800" b="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riːdəz</a:t>
                      </a:r>
                      <a:r>
                        <a:rPr lang="en-US" sz="2800" b="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/ (</a:t>
                      </a:r>
                      <a:r>
                        <a:rPr lang="en-US" sz="2800" b="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n.phr</a:t>
                      </a:r>
                      <a:r>
                        <a:rPr lang="en-US" sz="2800" b="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):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thiết</a:t>
                      </a:r>
                      <a:r>
                        <a:rPr lang="en-US" sz="2800" b="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bị</a:t>
                      </a:r>
                      <a:r>
                        <a:rPr lang="en-US" sz="2800" b="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đọc</a:t>
                      </a:r>
                      <a:r>
                        <a:rPr lang="en-US" sz="2800" b="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sách</a:t>
                      </a:r>
                      <a:r>
                        <a:rPr lang="en-US" sz="2800" b="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điện</a:t>
                      </a:r>
                      <a:r>
                        <a:rPr lang="en-US" sz="2800" b="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tử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436494"/>
                  </a:ext>
                </a:extLst>
              </a:tr>
              <a:tr h="789709">
                <a:tc>
                  <a:txBody>
                    <a:bodyPr/>
                    <a:lstStyle/>
                    <a:p>
                      <a:r>
                        <a:rPr lang="en-US" sz="2800" b="1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3D printing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 /</a:t>
                      </a:r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θriːdi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ː ˈ</a:t>
                      </a:r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prɪntɪŋ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/ (</a:t>
                      </a:r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n.phr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):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In 3D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116382"/>
                  </a:ext>
                </a:extLst>
              </a:tr>
              <a:tr h="789709">
                <a:tc>
                  <a:txBody>
                    <a:bodyPr/>
                    <a:lstStyle/>
                    <a:p>
                      <a:r>
                        <a:rPr lang="en-US" sz="2800" b="1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driverless car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 /ˈ</a:t>
                      </a:r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draɪvləs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kɑ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ː/ (</a:t>
                      </a:r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n.phr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):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xe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không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người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lái</a:t>
                      </a:r>
                      <a:endParaRPr lang="en-US" sz="28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76720"/>
                  </a:ext>
                </a:extLst>
              </a:tr>
              <a:tr h="789709">
                <a:tc>
                  <a:txBody>
                    <a:bodyPr/>
                    <a:lstStyle/>
                    <a:p>
                      <a:r>
                        <a:rPr lang="en-US" sz="2800" b="1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distance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 /ˈ</a:t>
                      </a:r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dɪstəns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/ (n):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khoảng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cách</a:t>
                      </a:r>
                      <a:endParaRPr lang="en-US" sz="28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639953"/>
                  </a:ext>
                </a:extLst>
              </a:tr>
              <a:tr h="789709">
                <a:tc>
                  <a:txBody>
                    <a:bodyPr/>
                    <a:lstStyle/>
                    <a:p>
                      <a:r>
                        <a:rPr lang="en-US" sz="2800" b="1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be used for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 /biː </a:t>
                      </a:r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juːzd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fɔ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ː/ (</a:t>
                      </a:r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v.phr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):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được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sử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dụng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992896"/>
                  </a:ext>
                </a:extLst>
              </a:tr>
              <a:tr h="789709">
                <a:tc>
                  <a:txBody>
                    <a:bodyPr/>
                    <a:lstStyle/>
                    <a:p>
                      <a:r>
                        <a:rPr lang="en-US" sz="2800" b="1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development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 /</a:t>
                      </a:r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dɪˈveləpmənt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/ (n):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sự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phát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triển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901263"/>
                  </a:ext>
                </a:extLst>
              </a:tr>
              <a:tr h="789709">
                <a:tc>
                  <a:txBody>
                    <a:bodyPr/>
                    <a:lstStyle/>
                    <a:p>
                      <a:r>
                        <a:rPr lang="en-US" sz="2800" b="1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important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 /</a:t>
                      </a:r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ɪmˈpɔːtnt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/ (</a:t>
                      </a:r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adj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):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quan</a:t>
                      </a:r>
                      <a:r>
                        <a:rPr lang="en-US" sz="2800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trọng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93136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13164" y="212650"/>
            <a:ext cx="447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New words</a:t>
            </a:r>
            <a:endParaRPr lang="en-US" sz="3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0917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/>
          <p:nvPr/>
        </p:nvSpPr>
        <p:spPr>
          <a:xfrm>
            <a:off x="1654628" y="989693"/>
            <a:ext cx="888274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 pairs. Talk about the uses of these inventions. Use the expressions below to help you.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9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91" name="Google Shape;191;p9"/>
          <p:cNvSpPr txBox="1"/>
          <p:nvPr/>
        </p:nvSpPr>
        <p:spPr>
          <a:xfrm>
            <a:off x="746750" y="72225"/>
            <a:ext cx="612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CONTROLLED PRACTICE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174" y="2133600"/>
            <a:ext cx="5003543" cy="42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9925" y="1607354"/>
            <a:ext cx="4552950" cy="49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662204" y="13726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2272145" y="255731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508708" y="3878082"/>
            <a:ext cx="2190757" cy="84477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LESS 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5177303" y="1338809"/>
            <a:ext cx="6252159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Guessing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5177303" y="2405864"/>
            <a:ext cx="6252159" cy="8487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Talk about the uses of these inventions. </a:t>
            </a:r>
            <a:endParaRPr/>
          </a:p>
        </p:txBody>
      </p:sp>
      <p:sp>
        <p:nvSpPr>
          <p:cNvPr id="206" name="Google Shape;206;p10"/>
          <p:cNvSpPr/>
          <p:nvPr/>
        </p:nvSpPr>
        <p:spPr>
          <a:xfrm>
            <a:off x="5159430" y="3811043"/>
            <a:ext cx="6287903" cy="101509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Talk more about one of the inventions in task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Present your ideas to the whole class. </a:t>
            </a:r>
            <a:endParaRPr/>
          </a:p>
        </p:txBody>
      </p:sp>
      <p:cxnSp>
        <p:nvCxnSpPr>
          <p:cNvPr id="207" name="Google Shape;207;p10"/>
          <p:cNvCxnSpPr>
            <a:stCxn id="201" idx="3"/>
            <a:endCxn id="202" idx="0"/>
          </p:cNvCxnSpPr>
          <p:nvPr/>
        </p:nvCxnSpPr>
        <p:spPr>
          <a:xfrm>
            <a:off x="2545971" y="1700379"/>
            <a:ext cx="701400" cy="856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8" name="Google Shape;208;p10"/>
          <p:cNvCxnSpPr>
            <a:stCxn id="202" idx="1"/>
            <a:endCxn id="203" idx="0"/>
          </p:cNvCxnSpPr>
          <p:nvPr/>
        </p:nvCxnSpPr>
        <p:spPr>
          <a:xfrm flipH="1">
            <a:off x="1604045" y="2885020"/>
            <a:ext cx="668100" cy="993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9" name="Google Shape;209;p10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210" name="Google Shape;210;p10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6623900" y="361500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/>
          <p:nvPr/>
        </p:nvSpPr>
        <p:spPr>
          <a:xfrm>
            <a:off x="1654627" y="989693"/>
            <a:ext cx="100584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 groups. Talk more about one of the inventions in activity 1. Use the outline below to help you prepare a group presentation.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1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21" name="Google Shape;221;p11"/>
          <p:cNvSpPr txBox="1"/>
          <p:nvPr/>
        </p:nvSpPr>
        <p:spPr>
          <a:xfrm>
            <a:off x="746750" y="72225"/>
            <a:ext cx="7684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 CONTROLLED PRACTICE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9987" y="1934185"/>
            <a:ext cx="4772025" cy="48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 txBox="1"/>
          <p:nvPr/>
        </p:nvSpPr>
        <p:spPr>
          <a:xfrm>
            <a:off x="1466118" y="1002108"/>
            <a:ext cx="102434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 your ideas to the whole class. Then vote for the most interesting group presentation.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2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31" name="Google Shape;231;p12"/>
          <p:cNvSpPr/>
          <p:nvPr/>
        </p:nvSpPr>
        <p:spPr>
          <a:xfrm>
            <a:off x="637436" y="2635252"/>
            <a:ext cx="472971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 group’s ideas.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comments for friends’ groups and vote for the most interesting group presentation.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2" descr="A picture containing text, person, hand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4646" y="2232931"/>
            <a:ext cx="5475514" cy="307997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2"/>
          <p:cNvSpPr txBox="1"/>
          <p:nvPr/>
        </p:nvSpPr>
        <p:spPr>
          <a:xfrm>
            <a:off x="746750" y="72225"/>
            <a:ext cx="735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 CONTROLLED PRACTICE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2737297" y="3781323"/>
            <a:ext cx="75641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Inventions and how they are used</a:t>
            </a:r>
            <a:endParaRPr sz="36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0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INVENTIONS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6519377" y="2826680"/>
            <a:ext cx="41039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3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3"/>
          <p:cNvSpPr/>
          <p:nvPr/>
        </p:nvSpPr>
        <p:spPr>
          <a:xfrm>
            <a:off x="662204" y="13726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3"/>
          <p:cNvSpPr/>
          <p:nvPr/>
        </p:nvSpPr>
        <p:spPr>
          <a:xfrm>
            <a:off x="2272145" y="255731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3"/>
          <p:cNvSpPr/>
          <p:nvPr/>
        </p:nvSpPr>
        <p:spPr>
          <a:xfrm>
            <a:off x="508708" y="3878082"/>
            <a:ext cx="2190757" cy="84477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LESS 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3"/>
          <p:cNvSpPr/>
          <p:nvPr/>
        </p:nvSpPr>
        <p:spPr>
          <a:xfrm>
            <a:off x="5177303" y="1338809"/>
            <a:ext cx="6252159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Guessing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p13"/>
          <p:cNvCxnSpPr>
            <a:stCxn id="241" idx="3"/>
            <a:endCxn id="242" idx="0"/>
          </p:cNvCxnSpPr>
          <p:nvPr/>
        </p:nvCxnSpPr>
        <p:spPr>
          <a:xfrm>
            <a:off x="2545971" y="1700379"/>
            <a:ext cx="701400" cy="856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6" name="Google Shape;246;p13"/>
          <p:cNvCxnSpPr>
            <a:stCxn id="242" idx="1"/>
            <a:endCxn id="243" idx="0"/>
          </p:cNvCxnSpPr>
          <p:nvPr/>
        </p:nvCxnSpPr>
        <p:spPr>
          <a:xfrm flipH="1">
            <a:off x="1604045" y="2885020"/>
            <a:ext cx="668100" cy="993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7" name="Google Shape;247;p13"/>
          <p:cNvCxnSpPr>
            <a:stCxn id="243" idx="3"/>
            <a:endCxn id="248" idx="0"/>
          </p:cNvCxnSpPr>
          <p:nvPr/>
        </p:nvCxnSpPr>
        <p:spPr>
          <a:xfrm>
            <a:off x="2699465" y="4300472"/>
            <a:ext cx="786000" cy="10569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9" name="Google Shape;249;p13"/>
          <p:cNvSpPr/>
          <p:nvPr/>
        </p:nvSpPr>
        <p:spPr>
          <a:xfrm>
            <a:off x="5159429" y="5382598"/>
            <a:ext cx="6287903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3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6623897" y="361500"/>
            <a:ext cx="216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248" name="Google Shape;248;p13"/>
          <p:cNvSpPr/>
          <p:nvPr/>
        </p:nvSpPr>
        <p:spPr>
          <a:xfrm>
            <a:off x="2510109" y="5357355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5177303" y="2405864"/>
            <a:ext cx="6252159" cy="8487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Talk about the uses of these inventions. </a:t>
            </a:r>
            <a:endParaRPr/>
          </a:p>
        </p:txBody>
      </p:sp>
      <p:sp>
        <p:nvSpPr>
          <p:cNvPr id="254" name="Google Shape;254;p13"/>
          <p:cNvSpPr/>
          <p:nvPr/>
        </p:nvSpPr>
        <p:spPr>
          <a:xfrm>
            <a:off x="5159430" y="3811043"/>
            <a:ext cx="6287903" cy="101509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Talk more about one of the inventions in task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Present your ideas to the whole class.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4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4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  <p:sp>
        <p:nvSpPr>
          <p:cNvPr id="263" name="Google Shape;263;p14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264" name="Google Shape;264;p14"/>
          <p:cNvSpPr txBox="1"/>
          <p:nvPr/>
        </p:nvSpPr>
        <p:spPr>
          <a:xfrm>
            <a:off x="1358390" y="2392868"/>
            <a:ext cx="85840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 about inventions and how they are used.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"/>
          <p:cNvSpPr txBox="1"/>
          <p:nvPr/>
        </p:nvSpPr>
        <p:spPr>
          <a:xfrm>
            <a:off x="1399333" y="2141969"/>
            <a:ext cx="8584082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Unit 5 – Listening 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Do exercises in the workbook</a:t>
            </a:r>
            <a:endParaRPr/>
          </a:p>
        </p:txBody>
      </p:sp>
      <p:sp>
        <p:nvSpPr>
          <p:cNvPr id="270" name="Google Shape;270;p15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5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72" name="Google Shape;272;p15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pic>
        <p:nvPicPr>
          <p:cNvPr id="273" name="Google Shape;2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5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80" name="Google Shape;28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6"/>
          <p:cNvSpPr/>
          <p:nvPr/>
        </p:nvSpPr>
        <p:spPr>
          <a:xfrm>
            <a:off x="3157182" y="6078117"/>
            <a:ext cx="58776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Fanpage:</a:t>
            </a:r>
            <a:r>
              <a:rPr lang="en-US" sz="16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facebook.com/sachmem.vn/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Life</a:t>
            </a:r>
            <a:endParaRPr/>
          </a:p>
        </p:txBody>
      </p:sp>
      <p:grpSp>
        <p:nvGrpSpPr>
          <p:cNvPr id="114" name="Google Shape;114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5" name="Google Shape;115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OBJECTIVES</a:t>
              </a:r>
              <a:endParaRPr/>
            </a:p>
          </p:txBody>
        </p:sp>
        <p:pic>
          <p:nvPicPr>
            <p:cNvPr id="117" name="Google Shape;11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3"/>
          <p:cNvSpPr txBox="1"/>
          <p:nvPr/>
        </p:nvSpPr>
        <p:spPr>
          <a:xfrm>
            <a:off x="1119197" y="2524837"/>
            <a:ext cx="94038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Courier New"/>
              <a:buChar char="o"/>
            </a:pPr>
            <a:r>
              <a:rPr lang="en-US" sz="2800" b="0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Talk about inventions and how they are used.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662204" y="13726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2272145" y="255731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08708" y="3878082"/>
            <a:ext cx="2190757" cy="84477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LESS 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177303" y="1338809"/>
            <a:ext cx="6252159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Guessing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177303" y="2405864"/>
            <a:ext cx="6252159" cy="8487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Talk about the uses of these inventions. 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5159430" y="3811043"/>
            <a:ext cx="6287903" cy="101509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Talk more about one of the inventions in task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Present your ideas to the whole class. </a:t>
            </a:r>
            <a:endParaRPr/>
          </a:p>
        </p:txBody>
      </p:sp>
      <p:cxnSp>
        <p:nvCxnSpPr>
          <p:cNvPr id="132" name="Google Shape;132;p4"/>
          <p:cNvCxnSpPr>
            <a:stCxn id="126" idx="3"/>
            <a:endCxn id="127" idx="0"/>
          </p:cNvCxnSpPr>
          <p:nvPr/>
        </p:nvCxnSpPr>
        <p:spPr>
          <a:xfrm>
            <a:off x="2545971" y="1700379"/>
            <a:ext cx="701400" cy="856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3" name="Google Shape;133;p4"/>
          <p:cNvCxnSpPr>
            <a:stCxn id="127" idx="1"/>
            <a:endCxn id="128" idx="0"/>
          </p:cNvCxnSpPr>
          <p:nvPr/>
        </p:nvCxnSpPr>
        <p:spPr>
          <a:xfrm flipH="1">
            <a:off x="1604045" y="2885020"/>
            <a:ext cx="668100" cy="993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4" name="Google Shape;134;p4"/>
          <p:cNvCxnSpPr>
            <a:stCxn id="128" idx="3"/>
            <a:endCxn id="135" idx="0"/>
          </p:cNvCxnSpPr>
          <p:nvPr/>
        </p:nvCxnSpPr>
        <p:spPr>
          <a:xfrm>
            <a:off x="2699465" y="4300472"/>
            <a:ext cx="786000" cy="10569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6" name="Google Shape;136;p4"/>
          <p:cNvSpPr/>
          <p:nvPr/>
        </p:nvSpPr>
        <p:spPr>
          <a:xfrm>
            <a:off x="5159429" y="5382598"/>
            <a:ext cx="6287903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138" name="Google Shape;138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6623898" y="361500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2510109" y="5357355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662204" y="13726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5177303" y="1338809"/>
            <a:ext cx="6252159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Guessing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149" name="Google Shape;149;p5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6623898" y="361500"/>
            <a:ext cx="188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1007045" y="2306457"/>
            <a:ext cx="547018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Click in the box, It opens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partially of picture</a:t>
            </a: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Guessing What’s inventions in the box?</a:t>
            </a:r>
            <a:endParaRPr dirty="0" smtClean="0"/>
          </a:p>
        </p:txBody>
      </p:sp>
      <p:pic>
        <p:nvPicPr>
          <p:cNvPr id="157" name="Google Shape;157;p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6159" y="2479704"/>
            <a:ext cx="4237168" cy="254050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4023166" y="498306"/>
            <a:ext cx="471635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5A0B8"/>
                </a:solidFill>
                <a:latin typeface="Arial"/>
                <a:ea typeface="Arial"/>
                <a:cs typeface="Arial"/>
                <a:sym typeface="Arial"/>
              </a:rPr>
              <a:t>GUESSING GAME</a:t>
            </a:r>
            <a:endParaRPr sz="4400" b="1">
              <a:solidFill>
                <a:srgbClr val="05A0B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c03.deviantart.net/fs71/i/2012/184/4/3/paint_border_by_cesstrelle-d55t2sx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26" y="2132856"/>
            <a:ext cx="3888927" cy="4187606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52" name="Picture 4" descr="http://www.happyfrogapps.com/wp-content/uploads/2014/06/boy4settings1000@2x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60" r="29148"/>
          <a:stretch/>
        </p:blipFill>
        <p:spPr bwMode="auto">
          <a:xfrm>
            <a:off x="6140547" y="476673"/>
            <a:ext cx="3178629" cy="5698489"/>
          </a:xfrm>
          <a:prstGeom prst="rect">
            <a:avLst/>
          </a:prstGeom>
          <a:noFill/>
          <a:effectLst>
            <a:outerShdw blurRad="76200" dist="266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1664" y="1052737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GUESSING GAME</a:t>
            </a:r>
          </a:p>
        </p:txBody>
      </p:sp>
    </p:spTree>
    <p:extLst>
      <p:ext uri="{BB962C8B-B14F-4D97-AF65-F5344CB8AC3E}">
        <p14:creationId xmlns:p14="http://schemas.microsoft.com/office/powerpoint/2010/main" val="123008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1988840"/>
            <a:ext cx="6480720" cy="3888432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2207568" y="692696"/>
            <a:ext cx="7632848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s-ES_tradnl" sz="6600" b="1" dirty="0" err="1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</a:rPr>
              <a:t>The</a:t>
            </a:r>
            <a:r>
              <a:rPr lang="es-ES_tradnl" sz="66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</a:rPr>
              <a:t> internet</a:t>
            </a:r>
            <a:endParaRPr lang="es-ES" sz="66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1236330" y="-387424"/>
            <a:ext cx="4355614" cy="7416824"/>
            <a:chOff x="-307110" y="-387424"/>
            <a:chExt cx="3301033" cy="7416824"/>
          </a:xfrm>
        </p:grpSpPr>
        <p:sp>
          <p:nvSpPr>
            <p:cNvPr id="5" name="4 Forma libre"/>
            <p:cNvSpPr/>
            <p:nvPr/>
          </p:nvSpPr>
          <p:spPr>
            <a:xfrm>
              <a:off x="-252536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3" name="12 Grupo"/>
          <p:cNvGrpSpPr/>
          <p:nvPr/>
        </p:nvGrpSpPr>
        <p:grpSpPr>
          <a:xfrm rot="10800000">
            <a:off x="6672064" y="-214039"/>
            <a:ext cx="4355614" cy="7416824"/>
            <a:chOff x="-307110" y="-387424"/>
            <a:chExt cx="3301033" cy="7416824"/>
          </a:xfrm>
        </p:grpSpPr>
        <p:sp>
          <p:nvSpPr>
            <p:cNvPr id="14" name="13 Forma libre"/>
            <p:cNvSpPr/>
            <p:nvPr/>
          </p:nvSpPr>
          <p:spPr>
            <a:xfrm>
              <a:off x="-252536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1576626" y="-214039"/>
            <a:ext cx="9144000" cy="7416824"/>
          </a:xfrm>
          <a:prstGeom prst="rect">
            <a:avLst/>
          </a:prstGeom>
          <a:blipFill dpi="0"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Forma libre"/>
          <p:cNvSpPr/>
          <p:nvPr/>
        </p:nvSpPr>
        <p:spPr>
          <a:xfrm>
            <a:off x="5035344" y="-1611560"/>
            <a:ext cx="2126919" cy="1364329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360662" y="2708921"/>
            <a:ext cx="9412287" cy="646331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</a:rPr>
              <a:t>Click</a:t>
            </a:r>
            <a:r>
              <a:rPr lang="es-ES_tradnl" sz="3600" b="1" dirty="0">
                <a:solidFill>
                  <a:schemeClr val="bg1"/>
                </a:solidFill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</a:rPr>
              <a:t>here</a:t>
            </a:r>
            <a:r>
              <a:rPr lang="es-ES_tradnl" sz="3600" b="1" dirty="0">
                <a:solidFill>
                  <a:schemeClr val="bg1"/>
                </a:solidFill>
              </a:rPr>
              <a:t> to </a:t>
            </a:r>
            <a:r>
              <a:rPr lang="es-ES_tradnl" sz="3600" b="1" dirty="0" err="1">
                <a:solidFill>
                  <a:schemeClr val="bg1"/>
                </a:solidFill>
              </a:rPr>
              <a:t>guess</a:t>
            </a:r>
            <a:r>
              <a:rPr lang="es-ES_tradnl" sz="3600" b="1" dirty="0">
                <a:solidFill>
                  <a:schemeClr val="bg1"/>
                </a:solidFill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</a:rPr>
              <a:t>what’s</a:t>
            </a:r>
            <a:r>
              <a:rPr lang="es-ES_tradnl" sz="3600" b="1" dirty="0">
                <a:solidFill>
                  <a:schemeClr val="bg1"/>
                </a:solidFill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</a:rPr>
              <a:t>the</a:t>
            </a:r>
            <a:r>
              <a:rPr lang="es-ES_tradnl" sz="3600" b="1" dirty="0">
                <a:solidFill>
                  <a:schemeClr val="bg1"/>
                </a:solidFill>
              </a:rPr>
              <a:t> box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2060848"/>
            <a:ext cx="5105982" cy="4553768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2315580" y="614299"/>
            <a:ext cx="763284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s-ES_tradnl" sz="72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</a:rPr>
              <a:t>E-</a:t>
            </a:r>
            <a:r>
              <a:rPr lang="es-ES_tradnl" sz="7200" b="1" dirty="0" err="1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</a:rPr>
              <a:t>readers</a:t>
            </a:r>
            <a:endParaRPr lang="es-ES" sz="72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1236330" y="-387424"/>
            <a:ext cx="4355614" cy="7416824"/>
            <a:chOff x="-307110" y="-387424"/>
            <a:chExt cx="3301033" cy="7416824"/>
          </a:xfrm>
        </p:grpSpPr>
        <p:sp>
          <p:nvSpPr>
            <p:cNvPr id="5" name="4 Forma libre"/>
            <p:cNvSpPr/>
            <p:nvPr/>
          </p:nvSpPr>
          <p:spPr>
            <a:xfrm>
              <a:off x="-252536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3" name="12 Grupo"/>
          <p:cNvGrpSpPr/>
          <p:nvPr/>
        </p:nvGrpSpPr>
        <p:grpSpPr>
          <a:xfrm rot="10800000">
            <a:off x="6672064" y="-214039"/>
            <a:ext cx="4355614" cy="7416824"/>
            <a:chOff x="-307110" y="-387424"/>
            <a:chExt cx="3301033" cy="7416824"/>
          </a:xfrm>
        </p:grpSpPr>
        <p:sp>
          <p:nvSpPr>
            <p:cNvPr id="14" name="13 Forma libre"/>
            <p:cNvSpPr/>
            <p:nvPr/>
          </p:nvSpPr>
          <p:spPr>
            <a:xfrm>
              <a:off x="-252536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1628948" y="-263255"/>
            <a:ext cx="9144000" cy="7416824"/>
          </a:xfrm>
          <a:prstGeom prst="rect">
            <a:avLst/>
          </a:prstGeom>
          <a:blipFill dpi="0"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Forma libre"/>
          <p:cNvSpPr/>
          <p:nvPr/>
        </p:nvSpPr>
        <p:spPr>
          <a:xfrm>
            <a:off x="5035344" y="-1611560"/>
            <a:ext cx="2126919" cy="1364329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360662" y="2708921"/>
            <a:ext cx="9412287" cy="646331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</a:rPr>
              <a:t>Click</a:t>
            </a:r>
            <a:r>
              <a:rPr lang="es-ES_tradnl" sz="3600" b="1" dirty="0">
                <a:solidFill>
                  <a:schemeClr val="bg1"/>
                </a:solidFill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</a:rPr>
              <a:t>here</a:t>
            </a:r>
            <a:r>
              <a:rPr lang="es-ES_tradnl" sz="3600" b="1" dirty="0">
                <a:solidFill>
                  <a:schemeClr val="bg1"/>
                </a:solidFill>
              </a:rPr>
              <a:t> to </a:t>
            </a:r>
            <a:r>
              <a:rPr lang="es-ES_tradnl" sz="3600" b="1" dirty="0" err="1">
                <a:solidFill>
                  <a:schemeClr val="bg1"/>
                </a:solidFill>
              </a:rPr>
              <a:t>guess</a:t>
            </a:r>
            <a:r>
              <a:rPr lang="es-ES_tradnl" sz="3600" b="1" dirty="0">
                <a:solidFill>
                  <a:schemeClr val="bg1"/>
                </a:solidFill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</a:rPr>
              <a:t>what’s</a:t>
            </a:r>
            <a:r>
              <a:rPr lang="es-ES_tradnl" sz="3600" b="1" dirty="0">
                <a:solidFill>
                  <a:schemeClr val="bg1"/>
                </a:solidFill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</a:rPr>
              <a:t>the</a:t>
            </a:r>
            <a:r>
              <a:rPr lang="es-ES_tradnl" sz="3600" b="1" dirty="0">
                <a:solidFill>
                  <a:schemeClr val="bg1"/>
                </a:solidFill>
              </a:rPr>
              <a:t> box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5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535</Words>
  <Application>Microsoft Office PowerPoint</Application>
  <PresentationFormat>Widescreen</PresentationFormat>
  <Paragraphs>130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Courier New</vt:lpstr>
      <vt:lpstr>GROBOLD</vt:lpstr>
      <vt:lpstr>Arial</vt:lpstr>
      <vt:lpstr>Bookman Old Style</vt:lpstr>
      <vt:lpstr>Open Sans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4</cp:revision>
  <dcterms:created xsi:type="dcterms:W3CDTF">2020-12-09T02:04:09Z</dcterms:created>
  <dcterms:modified xsi:type="dcterms:W3CDTF">2023-11-21T15:55:32Z</dcterms:modified>
</cp:coreProperties>
</file>