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59"/>
  </p:notesMasterIdLst>
  <p:sldIdLst>
    <p:sldId id="266" r:id="rId4"/>
    <p:sldId id="256" r:id="rId5"/>
    <p:sldId id="282" r:id="rId6"/>
    <p:sldId id="258" r:id="rId7"/>
    <p:sldId id="283" r:id="rId8"/>
    <p:sldId id="284" r:id="rId9"/>
    <p:sldId id="285" r:id="rId10"/>
    <p:sldId id="286" r:id="rId11"/>
    <p:sldId id="259" r:id="rId12"/>
    <p:sldId id="287" r:id="rId13"/>
    <p:sldId id="269" r:id="rId14"/>
    <p:sldId id="288" r:id="rId15"/>
    <p:sldId id="289" r:id="rId16"/>
    <p:sldId id="290" r:id="rId17"/>
    <p:sldId id="291" r:id="rId18"/>
    <p:sldId id="292" r:id="rId19"/>
    <p:sldId id="294" r:id="rId20"/>
    <p:sldId id="295" r:id="rId21"/>
    <p:sldId id="296" r:id="rId22"/>
    <p:sldId id="297" r:id="rId23"/>
    <p:sldId id="298" r:id="rId24"/>
    <p:sldId id="299" r:id="rId25"/>
    <p:sldId id="300" r:id="rId26"/>
    <p:sldId id="302" r:id="rId27"/>
    <p:sldId id="303" r:id="rId28"/>
    <p:sldId id="304" r:id="rId29"/>
    <p:sldId id="305" r:id="rId30"/>
    <p:sldId id="307" r:id="rId31"/>
    <p:sldId id="306" r:id="rId32"/>
    <p:sldId id="318" r:id="rId33"/>
    <p:sldId id="319" r:id="rId34"/>
    <p:sldId id="320" r:id="rId35"/>
    <p:sldId id="321" r:id="rId36"/>
    <p:sldId id="322" r:id="rId37"/>
    <p:sldId id="323" r:id="rId38"/>
    <p:sldId id="270" r:id="rId39"/>
    <p:sldId id="271" r:id="rId40"/>
    <p:sldId id="324" r:id="rId41"/>
    <p:sldId id="325" r:id="rId42"/>
    <p:sldId id="273" r:id="rId43"/>
    <p:sldId id="274" r:id="rId44"/>
    <p:sldId id="326" r:id="rId45"/>
    <p:sldId id="327" r:id="rId46"/>
    <p:sldId id="328" r:id="rId47"/>
    <p:sldId id="329" r:id="rId48"/>
    <p:sldId id="330" r:id="rId49"/>
    <p:sldId id="331" r:id="rId50"/>
    <p:sldId id="332" r:id="rId51"/>
    <p:sldId id="260" r:id="rId52"/>
    <p:sldId id="262" r:id="rId53"/>
    <p:sldId id="333" r:id="rId54"/>
    <p:sldId id="277" r:id="rId55"/>
    <p:sldId id="279" r:id="rId56"/>
    <p:sldId id="267" r:id="rId57"/>
    <p:sldId id="281" r:id="rId58"/>
  </p:sldIdLst>
  <p:sldSz cx="12192000" cy="6858000"/>
  <p:notesSz cx="6858000" cy="9144000"/>
  <p:embeddedFontLst>
    <p:embeddedFont>
      <p:font typeface="Cambria Math" panose="02040503050406030204" pitchFamily="18" charset="0"/>
      <p:regular r:id="rId60"/>
    </p:embeddedFont>
    <p:embeddedFont>
      <p:font typeface="UTM Avo" panose="02040603050506020204" pitchFamily="18" charset="0"/>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0" d="100"/>
          <a:sy n="110" d="100"/>
        </p:scale>
        <p:origin x="63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2.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1.fntdata"/><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3397E9-A778-4B70-9F3F-9E315C2E4934}"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n-US"/>
        </a:p>
      </dgm:t>
    </dgm:pt>
    <dgm:pt modelId="{FEE1F215-5B6D-4A2A-A853-1560F3552A58}">
      <dgm:prSet phldrT="[Text]" custT="1"/>
      <dgm:spPr/>
      <dgm:t>
        <a:bodyPr/>
        <a:lstStyle/>
        <a:p>
          <a:r>
            <a:rPr lang="en-US" sz="2400" b="1" dirty="0">
              <a:latin typeface="UTM Avo" panose="02040603050506020204" pitchFamily="18" charset="0"/>
              <a:cs typeface="Arial" panose="020B0604020202020204" pitchFamily="34" charset="0"/>
            </a:rPr>
            <a:t>1</a:t>
          </a:r>
        </a:p>
      </dgm:t>
    </dgm:pt>
    <dgm:pt modelId="{E3320822-B97A-4B70-B973-29169852F17D}" type="parTrans" cxnId="{20E59291-F978-49DE-81DA-4763EEE28D49}">
      <dgm:prSet/>
      <dgm:spPr/>
      <dgm:t>
        <a:bodyPr/>
        <a:lstStyle/>
        <a:p>
          <a:endParaRPr lang="en-US" sz="4000">
            <a:latin typeface="Arial" panose="020B0604020202020204" pitchFamily="34" charset="0"/>
            <a:cs typeface="Arial" panose="020B0604020202020204" pitchFamily="34" charset="0"/>
          </a:endParaRPr>
        </a:p>
      </dgm:t>
    </dgm:pt>
    <dgm:pt modelId="{3353272B-711F-41E8-8628-5477D95B0516}" type="sibTrans" cxnId="{20E59291-F978-49DE-81DA-4763EEE28D49}">
      <dgm:prSet/>
      <dgm:spPr/>
      <dgm:t>
        <a:bodyPr/>
        <a:lstStyle/>
        <a:p>
          <a:endParaRPr lang="en-US" sz="4000">
            <a:latin typeface="Arial" panose="020B0604020202020204" pitchFamily="34" charset="0"/>
            <a:cs typeface="Arial" panose="020B0604020202020204" pitchFamily="34" charset="0"/>
          </a:endParaRPr>
        </a:p>
      </dgm:t>
    </dgm:pt>
    <dgm:pt modelId="{47AE6E22-B829-4AC0-A695-D3C079140F20}">
      <dgm:prSet phldrT="[Text]" custT="1"/>
      <dgm:spPr/>
      <dgm:t>
        <a:bodyPr/>
        <a:lstStyle/>
        <a:p>
          <a:r>
            <a:rPr lang="en-US" sz="2300" dirty="0" err="1">
              <a:latin typeface="UTM Avo" panose="02040603050506020204" pitchFamily="18" charset="0"/>
              <a:cs typeface="Arial" panose="020B0604020202020204" pitchFamily="34" charset="0"/>
            </a:rPr>
            <a:t>Đối</a:t>
          </a:r>
          <a:r>
            <a:rPr lang="en-US" sz="2300" dirty="0">
              <a:latin typeface="UTM Avo" panose="02040603050506020204" pitchFamily="18" charset="0"/>
              <a:cs typeface="Arial" panose="020B0604020202020204" pitchFamily="34" charset="0"/>
            </a:rPr>
            <a:t> </a:t>
          </a:r>
          <a:r>
            <a:rPr lang="en-US" sz="2300" dirty="0" err="1">
              <a:latin typeface="UTM Avo" panose="02040603050506020204" pitchFamily="18" charset="0"/>
              <a:cs typeface="Arial" panose="020B0604020202020204" pitchFamily="34" charset="0"/>
            </a:rPr>
            <a:t>tượng</a:t>
          </a:r>
          <a:r>
            <a:rPr lang="en-US" sz="2300" dirty="0">
              <a:latin typeface="UTM Avo" panose="02040603050506020204" pitchFamily="18" charset="0"/>
              <a:cs typeface="Arial" panose="020B0604020202020204" pitchFamily="34" charset="0"/>
            </a:rPr>
            <a:t> </a:t>
          </a:r>
          <a:r>
            <a:rPr lang="en-US" sz="2300" dirty="0" err="1">
              <a:latin typeface="UTM Avo" panose="02040603050506020204" pitchFamily="18" charset="0"/>
              <a:cs typeface="Arial" panose="020B0604020202020204" pitchFamily="34" charset="0"/>
            </a:rPr>
            <a:t>nghiên</a:t>
          </a:r>
          <a:r>
            <a:rPr lang="en-US" sz="2300" dirty="0">
              <a:latin typeface="UTM Avo" panose="02040603050506020204" pitchFamily="18" charset="0"/>
              <a:cs typeface="Arial" panose="020B0604020202020204" pitchFamily="34" charset="0"/>
            </a:rPr>
            <a:t> </a:t>
          </a:r>
          <a:r>
            <a:rPr lang="en-US" sz="2300" dirty="0" err="1">
              <a:latin typeface="UTM Avo" panose="02040603050506020204" pitchFamily="18" charset="0"/>
              <a:cs typeface="Arial" panose="020B0604020202020204" pitchFamily="34" charset="0"/>
            </a:rPr>
            <a:t>cứu</a:t>
          </a:r>
          <a:r>
            <a:rPr lang="en-US" sz="2300" dirty="0">
              <a:latin typeface="UTM Avo" panose="02040603050506020204" pitchFamily="18" charset="0"/>
              <a:cs typeface="Arial" panose="020B0604020202020204" pitchFamily="34" charset="0"/>
            </a:rPr>
            <a:t> của </a:t>
          </a:r>
          <a:r>
            <a:rPr lang="en-US" sz="2300" dirty="0" err="1">
              <a:latin typeface="UTM Avo" panose="02040603050506020204" pitchFamily="18" charset="0"/>
              <a:cs typeface="Arial" panose="020B0604020202020204" pitchFamily="34" charset="0"/>
            </a:rPr>
            <a:t>hóa</a:t>
          </a:r>
          <a:r>
            <a:rPr lang="en-US" sz="2300" dirty="0">
              <a:latin typeface="UTM Avo" panose="02040603050506020204" pitchFamily="18" charset="0"/>
              <a:cs typeface="Arial" panose="020B0604020202020204" pitchFamily="34" charset="0"/>
            </a:rPr>
            <a:t> </a:t>
          </a:r>
          <a:r>
            <a:rPr lang="en-US" sz="2300" dirty="0" err="1">
              <a:latin typeface="UTM Avo" panose="02040603050506020204" pitchFamily="18" charset="0"/>
              <a:cs typeface="Arial" panose="020B0604020202020204" pitchFamily="34" charset="0"/>
            </a:rPr>
            <a:t>học</a:t>
          </a:r>
          <a:endParaRPr lang="en-US" sz="2300" dirty="0">
            <a:latin typeface="UTM Avo" panose="02040603050506020204" pitchFamily="18" charset="0"/>
            <a:cs typeface="Arial" panose="020B0604020202020204" pitchFamily="34" charset="0"/>
          </a:endParaRPr>
        </a:p>
      </dgm:t>
    </dgm:pt>
    <dgm:pt modelId="{6E677CEE-85D0-4E23-85EF-480A87FC3039}" type="parTrans" cxnId="{3CB27B04-702D-4B45-84E8-50E2F683D7C7}">
      <dgm:prSet/>
      <dgm:spPr/>
      <dgm:t>
        <a:bodyPr/>
        <a:lstStyle/>
        <a:p>
          <a:endParaRPr lang="en-US" sz="4000">
            <a:latin typeface="Arial" panose="020B0604020202020204" pitchFamily="34" charset="0"/>
            <a:cs typeface="Arial" panose="020B0604020202020204" pitchFamily="34" charset="0"/>
          </a:endParaRPr>
        </a:p>
      </dgm:t>
    </dgm:pt>
    <dgm:pt modelId="{9EE7C84D-79BE-4F80-8097-70D4D67FE87C}" type="sibTrans" cxnId="{3CB27B04-702D-4B45-84E8-50E2F683D7C7}">
      <dgm:prSet/>
      <dgm:spPr/>
      <dgm:t>
        <a:bodyPr/>
        <a:lstStyle/>
        <a:p>
          <a:endParaRPr lang="en-US" sz="4000">
            <a:latin typeface="Arial" panose="020B0604020202020204" pitchFamily="34" charset="0"/>
            <a:cs typeface="Arial" panose="020B0604020202020204" pitchFamily="34" charset="0"/>
          </a:endParaRPr>
        </a:p>
      </dgm:t>
    </dgm:pt>
    <dgm:pt modelId="{9CED0D83-E6E4-4A4B-8B02-F8D0B3D3DFD9}">
      <dgm:prSet phldrT="[Text]" custT="1"/>
      <dgm:spPr/>
      <dgm:t>
        <a:bodyPr/>
        <a:lstStyle/>
        <a:p>
          <a:r>
            <a:rPr lang="en-US" sz="2400" b="1" dirty="0">
              <a:latin typeface="UTM Avo" panose="02040603050506020204" pitchFamily="18" charset="0"/>
              <a:cs typeface="Arial" panose="020B0604020202020204" pitchFamily="34" charset="0"/>
            </a:rPr>
            <a:t>2</a:t>
          </a:r>
        </a:p>
      </dgm:t>
    </dgm:pt>
    <dgm:pt modelId="{01B0BD14-CD8E-4F8F-A5E2-F5C537DD7B62}" type="parTrans" cxnId="{0C77103C-1B4C-4402-8931-6CF03CC4FEE5}">
      <dgm:prSet/>
      <dgm:spPr/>
      <dgm:t>
        <a:bodyPr/>
        <a:lstStyle/>
        <a:p>
          <a:endParaRPr lang="en-US" sz="4000">
            <a:latin typeface="Arial" panose="020B0604020202020204" pitchFamily="34" charset="0"/>
            <a:cs typeface="Arial" panose="020B0604020202020204" pitchFamily="34" charset="0"/>
          </a:endParaRPr>
        </a:p>
      </dgm:t>
    </dgm:pt>
    <dgm:pt modelId="{8B4768BE-B387-4626-BBE4-A7D5D7DA7683}" type="sibTrans" cxnId="{0C77103C-1B4C-4402-8931-6CF03CC4FEE5}">
      <dgm:prSet/>
      <dgm:spPr/>
      <dgm:t>
        <a:bodyPr/>
        <a:lstStyle/>
        <a:p>
          <a:endParaRPr lang="en-US" sz="4000">
            <a:latin typeface="Arial" panose="020B0604020202020204" pitchFamily="34" charset="0"/>
            <a:cs typeface="Arial" panose="020B0604020202020204" pitchFamily="34" charset="0"/>
          </a:endParaRPr>
        </a:p>
      </dgm:t>
    </dgm:pt>
    <dgm:pt modelId="{44CD3ABD-80E3-4821-8490-AD09F534CFBC}">
      <dgm:prSet phldrT="[Text]" custT="1"/>
      <dgm:spPr/>
      <dgm:t>
        <a:bodyPr/>
        <a:lstStyle/>
        <a:p>
          <a:r>
            <a:rPr lang="en-US" sz="2400" dirty="0" err="1">
              <a:latin typeface="UTM Avo" panose="02040603050506020204" pitchFamily="18" charset="0"/>
              <a:cs typeface="Arial" panose="020B0604020202020204" pitchFamily="34" charset="0"/>
            </a:rPr>
            <a:t>Phương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pháp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tập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nghiên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cứu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endParaRPr lang="en-US" sz="2400" dirty="0">
            <a:latin typeface="UTM Avo" panose="02040603050506020204" pitchFamily="18" charset="0"/>
            <a:cs typeface="Arial" panose="020B0604020202020204" pitchFamily="34" charset="0"/>
          </a:endParaRPr>
        </a:p>
      </dgm:t>
    </dgm:pt>
    <dgm:pt modelId="{E8C70062-D0C4-47A4-A634-F71F772608BC}" type="parTrans" cxnId="{361974CA-1E86-48A3-BA0A-E4928D006D85}">
      <dgm:prSet/>
      <dgm:spPr/>
      <dgm:t>
        <a:bodyPr/>
        <a:lstStyle/>
        <a:p>
          <a:endParaRPr lang="en-US" sz="4000">
            <a:latin typeface="Arial" panose="020B0604020202020204" pitchFamily="34" charset="0"/>
            <a:cs typeface="Arial" panose="020B0604020202020204" pitchFamily="34" charset="0"/>
          </a:endParaRPr>
        </a:p>
      </dgm:t>
    </dgm:pt>
    <dgm:pt modelId="{E55B1198-41F8-4383-97EE-04976CCF01A0}" type="sibTrans" cxnId="{361974CA-1E86-48A3-BA0A-E4928D006D85}">
      <dgm:prSet/>
      <dgm:spPr/>
      <dgm:t>
        <a:bodyPr/>
        <a:lstStyle/>
        <a:p>
          <a:endParaRPr lang="en-US" sz="4000">
            <a:latin typeface="Arial" panose="020B0604020202020204" pitchFamily="34" charset="0"/>
            <a:cs typeface="Arial" panose="020B0604020202020204" pitchFamily="34" charset="0"/>
          </a:endParaRPr>
        </a:p>
      </dgm:t>
    </dgm:pt>
    <dgm:pt modelId="{5E6A2EC0-C87A-4820-91C1-2DCC7CD1B8F6}">
      <dgm:prSet phldrT="[Text]" custT="1"/>
      <dgm:spPr/>
      <dgm:t>
        <a:bodyPr/>
        <a:lstStyle/>
        <a:p>
          <a:r>
            <a:rPr lang="en-US" sz="2400" b="1" dirty="0">
              <a:latin typeface="UTM Avo" panose="02040603050506020204" pitchFamily="18" charset="0"/>
              <a:cs typeface="Arial" panose="020B0604020202020204" pitchFamily="34" charset="0"/>
            </a:rPr>
            <a:t>3</a:t>
          </a:r>
        </a:p>
      </dgm:t>
    </dgm:pt>
    <dgm:pt modelId="{82A21310-6318-4A6E-9D44-A0A379648DD4}" type="parTrans" cxnId="{2C9B76D0-8F4D-4FD5-B998-F885328E7E39}">
      <dgm:prSet/>
      <dgm:spPr/>
      <dgm:t>
        <a:bodyPr/>
        <a:lstStyle/>
        <a:p>
          <a:endParaRPr lang="en-US" sz="4000">
            <a:latin typeface="Arial" panose="020B0604020202020204" pitchFamily="34" charset="0"/>
            <a:cs typeface="Arial" panose="020B0604020202020204" pitchFamily="34" charset="0"/>
          </a:endParaRPr>
        </a:p>
      </dgm:t>
    </dgm:pt>
    <dgm:pt modelId="{8AD29419-E10C-47C0-A3EC-66C7C5BD6BEA}" type="sibTrans" cxnId="{2C9B76D0-8F4D-4FD5-B998-F885328E7E39}">
      <dgm:prSet/>
      <dgm:spPr/>
      <dgm:t>
        <a:bodyPr/>
        <a:lstStyle/>
        <a:p>
          <a:endParaRPr lang="en-US" sz="4000">
            <a:latin typeface="Arial" panose="020B0604020202020204" pitchFamily="34" charset="0"/>
            <a:cs typeface="Arial" panose="020B0604020202020204" pitchFamily="34" charset="0"/>
          </a:endParaRPr>
        </a:p>
      </dgm:t>
    </dgm:pt>
    <dgm:pt modelId="{D7931D07-4CDC-4213-9562-FFC0C97E77A7}">
      <dgm:prSet phldrT="[Text]" custT="1"/>
      <dgm:spPr/>
      <dgm:t>
        <a:bodyPr/>
        <a:lstStyle/>
        <a:p>
          <a:r>
            <a:rPr lang="en-US" sz="2400" dirty="0">
              <a:latin typeface="UTM Avo" panose="02040603050506020204" pitchFamily="18" charset="0"/>
              <a:cs typeface="Arial" panose="020B0604020202020204" pitchFamily="34" charset="0"/>
            </a:rPr>
            <a:t>Vai </a:t>
          </a:r>
          <a:r>
            <a:rPr lang="en-US" sz="2400" dirty="0" err="1">
              <a:latin typeface="UTM Avo" panose="02040603050506020204" pitchFamily="18" charset="0"/>
              <a:cs typeface="Arial" panose="020B0604020202020204" pitchFamily="34" charset="0"/>
            </a:rPr>
            <a:t>trò</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thực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tiễn</a:t>
          </a:r>
          <a:endParaRPr lang="en-US" sz="2400" dirty="0">
            <a:latin typeface="UTM Avo" panose="02040603050506020204" pitchFamily="18" charset="0"/>
            <a:cs typeface="Arial" panose="020B0604020202020204" pitchFamily="34" charset="0"/>
          </a:endParaRPr>
        </a:p>
      </dgm:t>
    </dgm:pt>
    <dgm:pt modelId="{6128B2A4-140D-4FEB-BA6C-41FB441B208E}" type="parTrans" cxnId="{0F9266F2-DA89-42A6-8A93-74192F56583E}">
      <dgm:prSet/>
      <dgm:spPr/>
      <dgm:t>
        <a:bodyPr/>
        <a:lstStyle/>
        <a:p>
          <a:endParaRPr lang="en-US" sz="4000">
            <a:latin typeface="Arial" panose="020B0604020202020204" pitchFamily="34" charset="0"/>
            <a:cs typeface="Arial" panose="020B0604020202020204" pitchFamily="34" charset="0"/>
          </a:endParaRPr>
        </a:p>
      </dgm:t>
    </dgm:pt>
    <dgm:pt modelId="{FE215578-45E1-4F90-9A6E-0E03EA53468C}" type="sibTrans" cxnId="{0F9266F2-DA89-42A6-8A93-74192F56583E}">
      <dgm:prSet/>
      <dgm:spPr/>
      <dgm:t>
        <a:bodyPr/>
        <a:lstStyle/>
        <a:p>
          <a:endParaRPr lang="en-US" sz="4000">
            <a:latin typeface="Arial" panose="020B0604020202020204" pitchFamily="34" charset="0"/>
            <a:cs typeface="Arial" panose="020B0604020202020204" pitchFamily="34" charset="0"/>
          </a:endParaRPr>
        </a:p>
      </dgm:t>
    </dgm:pt>
    <dgm:pt modelId="{79DD7125-9885-48F1-BA66-D1C7103334A3}" type="pres">
      <dgm:prSet presAssocID="{6C3397E9-A778-4B70-9F3F-9E315C2E4934}" presName="linearFlow" presStyleCnt="0">
        <dgm:presLayoutVars>
          <dgm:dir/>
          <dgm:animLvl val="lvl"/>
          <dgm:resizeHandles val="exact"/>
        </dgm:presLayoutVars>
      </dgm:prSet>
      <dgm:spPr/>
    </dgm:pt>
    <dgm:pt modelId="{9FD4940A-1993-47D4-961F-6BD9CFDB3819}" type="pres">
      <dgm:prSet presAssocID="{FEE1F215-5B6D-4A2A-A853-1560F3552A58}" presName="composite" presStyleCnt="0"/>
      <dgm:spPr/>
    </dgm:pt>
    <dgm:pt modelId="{B1D54EFE-A6B3-4277-8C13-441B3B601CB3}" type="pres">
      <dgm:prSet presAssocID="{FEE1F215-5B6D-4A2A-A853-1560F3552A58}" presName="parentText" presStyleLbl="alignNode1" presStyleIdx="0" presStyleCnt="3">
        <dgm:presLayoutVars>
          <dgm:chMax val="1"/>
          <dgm:bulletEnabled val="1"/>
        </dgm:presLayoutVars>
      </dgm:prSet>
      <dgm:spPr/>
    </dgm:pt>
    <dgm:pt modelId="{3B2C8488-0F27-4037-BDFD-F63CDF3FA891}" type="pres">
      <dgm:prSet presAssocID="{FEE1F215-5B6D-4A2A-A853-1560F3552A58}" presName="descendantText" presStyleLbl="alignAcc1" presStyleIdx="0" presStyleCnt="3" custLinFactNeighborX="-361" custLinFactNeighborY="-115">
        <dgm:presLayoutVars>
          <dgm:bulletEnabled val="1"/>
        </dgm:presLayoutVars>
      </dgm:prSet>
      <dgm:spPr/>
    </dgm:pt>
    <dgm:pt modelId="{49918C2B-B950-46BF-BE38-1B579ACF64C3}" type="pres">
      <dgm:prSet presAssocID="{3353272B-711F-41E8-8628-5477D95B0516}" presName="sp" presStyleCnt="0"/>
      <dgm:spPr/>
    </dgm:pt>
    <dgm:pt modelId="{CBFAD428-418A-4053-B611-0028C3693DB6}" type="pres">
      <dgm:prSet presAssocID="{9CED0D83-E6E4-4A4B-8B02-F8D0B3D3DFD9}" presName="composite" presStyleCnt="0"/>
      <dgm:spPr/>
    </dgm:pt>
    <dgm:pt modelId="{B0ABEAE8-0891-4DC0-9561-DE1B735B9E06}" type="pres">
      <dgm:prSet presAssocID="{9CED0D83-E6E4-4A4B-8B02-F8D0B3D3DFD9}" presName="parentText" presStyleLbl="alignNode1" presStyleIdx="1" presStyleCnt="3">
        <dgm:presLayoutVars>
          <dgm:chMax val="1"/>
          <dgm:bulletEnabled val="1"/>
        </dgm:presLayoutVars>
      </dgm:prSet>
      <dgm:spPr/>
    </dgm:pt>
    <dgm:pt modelId="{8E0D3A47-42C0-4B31-8D06-042595E273DC}" type="pres">
      <dgm:prSet presAssocID="{9CED0D83-E6E4-4A4B-8B02-F8D0B3D3DFD9}" presName="descendantText" presStyleLbl="alignAcc1" presStyleIdx="1" presStyleCnt="3">
        <dgm:presLayoutVars>
          <dgm:bulletEnabled val="1"/>
        </dgm:presLayoutVars>
      </dgm:prSet>
      <dgm:spPr/>
    </dgm:pt>
    <dgm:pt modelId="{0DE1AEAB-380F-4B8B-A84C-FBF92385B214}" type="pres">
      <dgm:prSet presAssocID="{8B4768BE-B387-4626-BBE4-A7D5D7DA7683}" presName="sp" presStyleCnt="0"/>
      <dgm:spPr/>
    </dgm:pt>
    <dgm:pt modelId="{C2F3490C-C0C8-49E4-A32A-49010FCA3C66}" type="pres">
      <dgm:prSet presAssocID="{5E6A2EC0-C87A-4820-91C1-2DCC7CD1B8F6}" presName="composite" presStyleCnt="0"/>
      <dgm:spPr/>
    </dgm:pt>
    <dgm:pt modelId="{B589E0A8-0FBF-4341-9B2E-FF04238F812B}" type="pres">
      <dgm:prSet presAssocID="{5E6A2EC0-C87A-4820-91C1-2DCC7CD1B8F6}" presName="parentText" presStyleLbl="alignNode1" presStyleIdx="2" presStyleCnt="3">
        <dgm:presLayoutVars>
          <dgm:chMax val="1"/>
          <dgm:bulletEnabled val="1"/>
        </dgm:presLayoutVars>
      </dgm:prSet>
      <dgm:spPr/>
    </dgm:pt>
    <dgm:pt modelId="{01512458-4AEF-406A-868B-73B3A76B4B83}" type="pres">
      <dgm:prSet presAssocID="{5E6A2EC0-C87A-4820-91C1-2DCC7CD1B8F6}" presName="descendantText" presStyleLbl="alignAcc1" presStyleIdx="2" presStyleCnt="3">
        <dgm:presLayoutVars>
          <dgm:bulletEnabled val="1"/>
        </dgm:presLayoutVars>
      </dgm:prSet>
      <dgm:spPr/>
    </dgm:pt>
  </dgm:ptLst>
  <dgm:cxnLst>
    <dgm:cxn modelId="{3CB27B04-702D-4B45-84E8-50E2F683D7C7}" srcId="{FEE1F215-5B6D-4A2A-A853-1560F3552A58}" destId="{47AE6E22-B829-4AC0-A695-D3C079140F20}" srcOrd="0" destOrd="0" parTransId="{6E677CEE-85D0-4E23-85EF-480A87FC3039}" sibTransId="{9EE7C84D-79BE-4F80-8097-70D4D67FE87C}"/>
    <dgm:cxn modelId="{A3BFC11D-425E-4A89-9B3D-BD82DB064E74}" type="presOf" srcId="{6C3397E9-A778-4B70-9F3F-9E315C2E4934}" destId="{79DD7125-9885-48F1-BA66-D1C7103334A3}" srcOrd="0" destOrd="0" presId="urn:microsoft.com/office/officeart/2005/8/layout/chevron2"/>
    <dgm:cxn modelId="{B216F421-E1A3-4C6A-9A11-6AC1FA308AFD}" type="presOf" srcId="{5E6A2EC0-C87A-4820-91C1-2DCC7CD1B8F6}" destId="{B589E0A8-0FBF-4341-9B2E-FF04238F812B}" srcOrd="0" destOrd="0" presId="urn:microsoft.com/office/officeart/2005/8/layout/chevron2"/>
    <dgm:cxn modelId="{0C77103C-1B4C-4402-8931-6CF03CC4FEE5}" srcId="{6C3397E9-A778-4B70-9F3F-9E315C2E4934}" destId="{9CED0D83-E6E4-4A4B-8B02-F8D0B3D3DFD9}" srcOrd="1" destOrd="0" parTransId="{01B0BD14-CD8E-4F8F-A5E2-F5C537DD7B62}" sibTransId="{8B4768BE-B387-4626-BBE4-A7D5D7DA7683}"/>
    <dgm:cxn modelId="{0AFA7F65-A5D6-4D85-BA6A-1BB79979B89A}" type="presOf" srcId="{D7931D07-4CDC-4213-9562-FFC0C97E77A7}" destId="{01512458-4AEF-406A-868B-73B3A76B4B83}" srcOrd="0" destOrd="0" presId="urn:microsoft.com/office/officeart/2005/8/layout/chevron2"/>
    <dgm:cxn modelId="{C5A3976A-1C4F-40B6-8CD1-8CA0EFE1EDB6}" type="presOf" srcId="{FEE1F215-5B6D-4A2A-A853-1560F3552A58}" destId="{B1D54EFE-A6B3-4277-8C13-441B3B601CB3}" srcOrd="0" destOrd="0" presId="urn:microsoft.com/office/officeart/2005/8/layout/chevron2"/>
    <dgm:cxn modelId="{20E59291-F978-49DE-81DA-4763EEE28D49}" srcId="{6C3397E9-A778-4B70-9F3F-9E315C2E4934}" destId="{FEE1F215-5B6D-4A2A-A853-1560F3552A58}" srcOrd="0" destOrd="0" parTransId="{E3320822-B97A-4B70-B973-29169852F17D}" sibTransId="{3353272B-711F-41E8-8628-5477D95B0516}"/>
    <dgm:cxn modelId="{E91658AB-44CF-4CC2-B4BB-6EE5B1524B7B}" type="presOf" srcId="{44CD3ABD-80E3-4821-8490-AD09F534CFBC}" destId="{8E0D3A47-42C0-4B31-8D06-042595E273DC}" srcOrd="0" destOrd="0" presId="urn:microsoft.com/office/officeart/2005/8/layout/chevron2"/>
    <dgm:cxn modelId="{361974CA-1E86-48A3-BA0A-E4928D006D85}" srcId="{9CED0D83-E6E4-4A4B-8B02-F8D0B3D3DFD9}" destId="{44CD3ABD-80E3-4821-8490-AD09F534CFBC}" srcOrd="0" destOrd="0" parTransId="{E8C70062-D0C4-47A4-A634-F71F772608BC}" sibTransId="{E55B1198-41F8-4383-97EE-04976CCF01A0}"/>
    <dgm:cxn modelId="{2C9B76D0-8F4D-4FD5-B998-F885328E7E39}" srcId="{6C3397E9-A778-4B70-9F3F-9E315C2E4934}" destId="{5E6A2EC0-C87A-4820-91C1-2DCC7CD1B8F6}" srcOrd="2" destOrd="0" parTransId="{82A21310-6318-4A6E-9D44-A0A379648DD4}" sibTransId="{8AD29419-E10C-47C0-A3EC-66C7C5BD6BEA}"/>
    <dgm:cxn modelId="{0F9266F2-DA89-42A6-8A93-74192F56583E}" srcId="{5E6A2EC0-C87A-4820-91C1-2DCC7CD1B8F6}" destId="{D7931D07-4CDC-4213-9562-FFC0C97E77A7}" srcOrd="0" destOrd="0" parTransId="{6128B2A4-140D-4FEB-BA6C-41FB441B208E}" sibTransId="{FE215578-45E1-4F90-9A6E-0E03EA53468C}"/>
    <dgm:cxn modelId="{18C6B7F6-0B01-41BB-94EA-36649A15DF7F}" type="presOf" srcId="{47AE6E22-B829-4AC0-A695-D3C079140F20}" destId="{3B2C8488-0F27-4037-BDFD-F63CDF3FA891}" srcOrd="0" destOrd="0" presId="urn:microsoft.com/office/officeart/2005/8/layout/chevron2"/>
    <dgm:cxn modelId="{54C67FF8-70D9-4F8C-A9A0-4274A97D3748}" type="presOf" srcId="{9CED0D83-E6E4-4A4B-8B02-F8D0B3D3DFD9}" destId="{B0ABEAE8-0891-4DC0-9561-DE1B735B9E06}" srcOrd="0" destOrd="0" presId="urn:microsoft.com/office/officeart/2005/8/layout/chevron2"/>
    <dgm:cxn modelId="{AB4F8A5F-F2D4-487E-965E-44156ECADB21}" type="presParOf" srcId="{79DD7125-9885-48F1-BA66-D1C7103334A3}" destId="{9FD4940A-1993-47D4-961F-6BD9CFDB3819}" srcOrd="0" destOrd="0" presId="urn:microsoft.com/office/officeart/2005/8/layout/chevron2"/>
    <dgm:cxn modelId="{24410C2B-9793-4ED6-B1C1-CE3C508BDA6B}" type="presParOf" srcId="{9FD4940A-1993-47D4-961F-6BD9CFDB3819}" destId="{B1D54EFE-A6B3-4277-8C13-441B3B601CB3}" srcOrd="0" destOrd="0" presId="urn:microsoft.com/office/officeart/2005/8/layout/chevron2"/>
    <dgm:cxn modelId="{7832B602-FFC4-4F7C-8BB2-B83B4E7C8F34}" type="presParOf" srcId="{9FD4940A-1993-47D4-961F-6BD9CFDB3819}" destId="{3B2C8488-0F27-4037-BDFD-F63CDF3FA891}" srcOrd="1" destOrd="0" presId="urn:microsoft.com/office/officeart/2005/8/layout/chevron2"/>
    <dgm:cxn modelId="{E7F0C308-A6B0-4DBE-A0AC-061438429E49}" type="presParOf" srcId="{79DD7125-9885-48F1-BA66-D1C7103334A3}" destId="{49918C2B-B950-46BF-BE38-1B579ACF64C3}" srcOrd="1" destOrd="0" presId="urn:microsoft.com/office/officeart/2005/8/layout/chevron2"/>
    <dgm:cxn modelId="{07D52FA7-3C60-41BB-9CA2-1A514E6AD21A}" type="presParOf" srcId="{79DD7125-9885-48F1-BA66-D1C7103334A3}" destId="{CBFAD428-418A-4053-B611-0028C3693DB6}" srcOrd="2" destOrd="0" presId="urn:microsoft.com/office/officeart/2005/8/layout/chevron2"/>
    <dgm:cxn modelId="{C8A5B5CC-C53B-41DE-A9B5-EF9698667E7D}" type="presParOf" srcId="{CBFAD428-418A-4053-B611-0028C3693DB6}" destId="{B0ABEAE8-0891-4DC0-9561-DE1B735B9E06}" srcOrd="0" destOrd="0" presId="urn:microsoft.com/office/officeart/2005/8/layout/chevron2"/>
    <dgm:cxn modelId="{71FD1CEC-E19C-430B-A5E6-F9C9F30D41D2}" type="presParOf" srcId="{CBFAD428-418A-4053-B611-0028C3693DB6}" destId="{8E0D3A47-42C0-4B31-8D06-042595E273DC}" srcOrd="1" destOrd="0" presId="urn:microsoft.com/office/officeart/2005/8/layout/chevron2"/>
    <dgm:cxn modelId="{CF911222-C235-46BC-B951-804A9F9D3D3E}" type="presParOf" srcId="{79DD7125-9885-48F1-BA66-D1C7103334A3}" destId="{0DE1AEAB-380F-4B8B-A84C-FBF92385B214}" srcOrd="3" destOrd="0" presId="urn:microsoft.com/office/officeart/2005/8/layout/chevron2"/>
    <dgm:cxn modelId="{A0A65020-ABDB-4FAC-B454-42E0189F7375}" type="presParOf" srcId="{79DD7125-9885-48F1-BA66-D1C7103334A3}" destId="{C2F3490C-C0C8-49E4-A32A-49010FCA3C66}" srcOrd="4" destOrd="0" presId="urn:microsoft.com/office/officeart/2005/8/layout/chevron2"/>
    <dgm:cxn modelId="{B13A1084-064B-4384-8F01-0376A4E3AB04}" type="presParOf" srcId="{C2F3490C-C0C8-49E4-A32A-49010FCA3C66}" destId="{B589E0A8-0FBF-4341-9B2E-FF04238F812B}" srcOrd="0" destOrd="0" presId="urn:microsoft.com/office/officeart/2005/8/layout/chevron2"/>
    <dgm:cxn modelId="{49E10EFE-D17E-41AC-887F-BCBFDF39CB21}" type="presParOf" srcId="{C2F3490C-C0C8-49E4-A32A-49010FCA3C66}" destId="{01512458-4AEF-406A-868B-73B3A76B4B83}"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D54EFE-A6B3-4277-8C13-441B3B601CB3}">
      <dsp:nvSpPr>
        <dsp:cNvPr id="0" name=""/>
        <dsp:cNvSpPr/>
      </dsp:nvSpPr>
      <dsp:spPr>
        <a:xfrm rot="5400000">
          <a:off x="-175533" y="177412"/>
          <a:ext cx="1170226" cy="819158"/>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UTM Avo" panose="02040603050506020204" pitchFamily="18" charset="0"/>
              <a:cs typeface="Arial" panose="020B0604020202020204" pitchFamily="34" charset="0"/>
            </a:rPr>
            <a:t>1</a:t>
          </a:r>
        </a:p>
      </dsp:txBody>
      <dsp:txXfrm rot="-5400000">
        <a:off x="1" y="411457"/>
        <a:ext cx="819158" cy="351068"/>
      </dsp:txXfrm>
    </dsp:sp>
    <dsp:sp modelId="{3B2C8488-0F27-4037-BDFD-F63CDF3FA891}">
      <dsp:nvSpPr>
        <dsp:cNvPr id="0" name=""/>
        <dsp:cNvSpPr/>
      </dsp:nvSpPr>
      <dsp:spPr>
        <a:xfrm rot="5400000">
          <a:off x="3404734" y="-2606144"/>
          <a:ext cx="761046" cy="5975341"/>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576" tIns="14605" rIns="14605" bIns="1460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err="1">
              <a:latin typeface="UTM Avo" panose="02040603050506020204" pitchFamily="18" charset="0"/>
              <a:cs typeface="Arial" panose="020B0604020202020204" pitchFamily="34" charset="0"/>
            </a:rPr>
            <a:t>Đối</a:t>
          </a:r>
          <a:r>
            <a:rPr lang="en-US" sz="2300" kern="1200" dirty="0">
              <a:latin typeface="UTM Avo" panose="02040603050506020204" pitchFamily="18" charset="0"/>
              <a:cs typeface="Arial" panose="020B0604020202020204" pitchFamily="34" charset="0"/>
            </a:rPr>
            <a:t> </a:t>
          </a:r>
          <a:r>
            <a:rPr lang="en-US" sz="2300" kern="1200" dirty="0" err="1">
              <a:latin typeface="UTM Avo" panose="02040603050506020204" pitchFamily="18" charset="0"/>
              <a:cs typeface="Arial" panose="020B0604020202020204" pitchFamily="34" charset="0"/>
            </a:rPr>
            <a:t>tượng</a:t>
          </a:r>
          <a:r>
            <a:rPr lang="en-US" sz="2300" kern="1200" dirty="0">
              <a:latin typeface="UTM Avo" panose="02040603050506020204" pitchFamily="18" charset="0"/>
              <a:cs typeface="Arial" panose="020B0604020202020204" pitchFamily="34" charset="0"/>
            </a:rPr>
            <a:t> </a:t>
          </a:r>
          <a:r>
            <a:rPr lang="en-US" sz="2300" kern="1200" dirty="0" err="1">
              <a:latin typeface="UTM Avo" panose="02040603050506020204" pitchFamily="18" charset="0"/>
              <a:cs typeface="Arial" panose="020B0604020202020204" pitchFamily="34" charset="0"/>
            </a:rPr>
            <a:t>nghiên</a:t>
          </a:r>
          <a:r>
            <a:rPr lang="en-US" sz="2300" kern="1200" dirty="0">
              <a:latin typeface="UTM Avo" panose="02040603050506020204" pitchFamily="18" charset="0"/>
              <a:cs typeface="Arial" panose="020B0604020202020204" pitchFamily="34" charset="0"/>
            </a:rPr>
            <a:t> </a:t>
          </a:r>
          <a:r>
            <a:rPr lang="en-US" sz="2300" kern="1200" dirty="0" err="1">
              <a:latin typeface="UTM Avo" panose="02040603050506020204" pitchFamily="18" charset="0"/>
              <a:cs typeface="Arial" panose="020B0604020202020204" pitchFamily="34" charset="0"/>
            </a:rPr>
            <a:t>cứu</a:t>
          </a:r>
          <a:r>
            <a:rPr lang="en-US" sz="2300" kern="1200" dirty="0">
              <a:latin typeface="UTM Avo" panose="02040603050506020204" pitchFamily="18" charset="0"/>
              <a:cs typeface="Arial" panose="020B0604020202020204" pitchFamily="34" charset="0"/>
            </a:rPr>
            <a:t> của </a:t>
          </a:r>
          <a:r>
            <a:rPr lang="en-US" sz="2300" kern="1200" dirty="0" err="1">
              <a:latin typeface="UTM Avo" panose="02040603050506020204" pitchFamily="18" charset="0"/>
              <a:cs typeface="Arial" panose="020B0604020202020204" pitchFamily="34" charset="0"/>
            </a:rPr>
            <a:t>hóa</a:t>
          </a:r>
          <a:r>
            <a:rPr lang="en-US" sz="2300" kern="1200" dirty="0">
              <a:latin typeface="UTM Avo" panose="02040603050506020204" pitchFamily="18" charset="0"/>
              <a:cs typeface="Arial" panose="020B0604020202020204" pitchFamily="34" charset="0"/>
            </a:rPr>
            <a:t> </a:t>
          </a:r>
          <a:r>
            <a:rPr lang="en-US" sz="2300" kern="1200" dirty="0" err="1">
              <a:latin typeface="UTM Avo" panose="02040603050506020204" pitchFamily="18" charset="0"/>
              <a:cs typeface="Arial" panose="020B0604020202020204" pitchFamily="34" charset="0"/>
            </a:rPr>
            <a:t>học</a:t>
          </a:r>
          <a:endParaRPr lang="en-US" sz="2300" kern="1200" dirty="0">
            <a:latin typeface="UTM Avo" panose="02040603050506020204" pitchFamily="18" charset="0"/>
            <a:cs typeface="Arial" panose="020B0604020202020204" pitchFamily="34" charset="0"/>
          </a:endParaRPr>
        </a:p>
      </dsp:txBody>
      <dsp:txXfrm rot="-5400000">
        <a:off x="797587" y="38154"/>
        <a:ext cx="5938190" cy="686744"/>
      </dsp:txXfrm>
    </dsp:sp>
    <dsp:sp modelId="{B0ABEAE8-0891-4DC0-9561-DE1B735B9E06}">
      <dsp:nvSpPr>
        <dsp:cNvPr id="0" name=""/>
        <dsp:cNvSpPr/>
      </dsp:nvSpPr>
      <dsp:spPr>
        <a:xfrm rot="5400000">
          <a:off x="-175533" y="1146170"/>
          <a:ext cx="1170226" cy="819158"/>
        </a:xfrm>
        <a:prstGeom prst="chevron">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UTM Avo" panose="02040603050506020204" pitchFamily="18" charset="0"/>
              <a:cs typeface="Arial" panose="020B0604020202020204" pitchFamily="34" charset="0"/>
            </a:rPr>
            <a:t>2</a:t>
          </a:r>
        </a:p>
      </dsp:txBody>
      <dsp:txXfrm rot="-5400000">
        <a:off x="1" y="1380215"/>
        <a:ext cx="819158" cy="351068"/>
      </dsp:txXfrm>
    </dsp:sp>
    <dsp:sp modelId="{8E0D3A47-42C0-4B31-8D06-042595E273DC}">
      <dsp:nvSpPr>
        <dsp:cNvPr id="0" name=""/>
        <dsp:cNvSpPr/>
      </dsp:nvSpPr>
      <dsp:spPr>
        <a:xfrm rot="5400000">
          <a:off x="3426505" y="-1636710"/>
          <a:ext cx="760646" cy="5975341"/>
        </a:xfrm>
        <a:prstGeom prst="round2SameRect">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err="1">
              <a:latin typeface="UTM Avo" panose="02040603050506020204" pitchFamily="18" charset="0"/>
              <a:cs typeface="Arial" panose="020B0604020202020204" pitchFamily="34" charset="0"/>
            </a:rPr>
            <a:t>Phương</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pháp</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học</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tập</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và</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nghiên</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cứu</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hóa</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học</a:t>
          </a:r>
          <a:endParaRPr lang="en-US" sz="2400" kern="1200" dirty="0">
            <a:latin typeface="UTM Avo" panose="02040603050506020204" pitchFamily="18" charset="0"/>
            <a:cs typeface="Arial" panose="020B0604020202020204" pitchFamily="34" charset="0"/>
          </a:endParaRPr>
        </a:p>
      </dsp:txBody>
      <dsp:txXfrm rot="-5400000">
        <a:off x="819158" y="1007769"/>
        <a:ext cx="5938209" cy="686382"/>
      </dsp:txXfrm>
    </dsp:sp>
    <dsp:sp modelId="{B589E0A8-0FBF-4341-9B2E-FF04238F812B}">
      <dsp:nvSpPr>
        <dsp:cNvPr id="0" name=""/>
        <dsp:cNvSpPr/>
      </dsp:nvSpPr>
      <dsp:spPr>
        <a:xfrm rot="5400000">
          <a:off x="-175533" y="2114928"/>
          <a:ext cx="1170226" cy="819158"/>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UTM Avo" panose="02040603050506020204" pitchFamily="18" charset="0"/>
              <a:cs typeface="Arial" panose="020B0604020202020204" pitchFamily="34" charset="0"/>
            </a:rPr>
            <a:t>3</a:t>
          </a:r>
        </a:p>
      </dsp:txBody>
      <dsp:txXfrm rot="-5400000">
        <a:off x="1" y="2348973"/>
        <a:ext cx="819158" cy="351068"/>
      </dsp:txXfrm>
    </dsp:sp>
    <dsp:sp modelId="{01512458-4AEF-406A-868B-73B3A76B4B83}">
      <dsp:nvSpPr>
        <dsp:cNvPr id="0" name=""/>
        <dsp:cNvSpPr/>
      </dsp:nvSpPr>
      <dsp:spPr>
        <a:xfrm rot="5400000">
          <a:off x="3426505" y="-667952"/>
          <a:ext cx="760646" cy="5975341"/>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latin typeface="UTM Avo" panose="02040603050506020204" pitchFamily="18" charset="0"/>
              <a:cs typeface="Arial" panose="020B0604020202020204" pitchFamily="34" charset="0"/>
            </a:rPr>
            <a:t>Vai </a:t>
          </a:r>
          <a:r>
            <a:rPr lang="en-US" sz="2400" kern="1200" dirty="0" err="1">
              <a:latin typeface="UTM Avo" panose="02040603050506020204" pitchFamily="18" charset="0"/>
              <a:cs typeface="Arial" panose="020B0604020202020204" pitchFamily="34" charset="0"/>
            </a:rPr>
            <a:t>trò</a:t>
          </a:r>
          <a:r>
            <a:rPr lang="en-US" sz="2400" kern="1200" dirty="0">
              <a:latin typeface="UTM Avo" panose="02040603050506020204" pitchFamily="18" charset="0"/>
              <a:cs typeface="Arial" panose="020B0604020202020204" pitchFamily="34" charset="0"/>
            </a:rPr>
            <a:t> của </a:t>
          </a:r>
          <a:r>
            <a:rPr lang="en-US" sz="2400" kern="1200" dirty="0" err="1">
              <a:latin typeface="UTM Avo" panose="02040603050506020204" pitchFamily="18" charset="0"/>
              <a:cs typeface="Arial" panose="020B0604020202020204" pitchFamily="34" charset="0"/>
            </a:rPr>
            <a:t>hóa</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học</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trong</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thực</a:t>
          </a:r>
          <a:r>
            <a:rPr lang="en-US" sz="2400" kern="1200" dirty="0">
              <a:latin typeface="UTM Avo" panose="02040603050506020204" pitchFamily="18" charset="0"/>
              <a:cs typeface="Arial" panose="020B0604020202020204" pitchFamily="34" charset="0"/>
            </a:rPr>
            <a:t> </a:t>
          </a:r>
          <a:r>
            <a:rPr lang="en-US" sz="2400" kern="1200" dirty="0" err="1">
              <a:latin typeface="UTM Avo" panose="02040603050506020204" pitchFamily="18" charset="0"/>
              <a:cs typeface="Arial" panose="020B0604020202020204" pitchFamily="34" charset="0"/>
            </a:rPr>
            <a:t>tiễn</a:t>
          </a:r>
          <a:endParaRPr lang="en-US" sz="2400" kern="1200" dirty="0">
            <a:latin typeface="UTM Avo" panose="02040603050506020204" pitchFamily="18" charset="0"/>
            <a:cs typeface="Arial" panose="020B0604020202020204" pitchFamily="34" charset="0"/>
          </a:endParaRPr>
        </a:p>
      </dsp:txBody>
      <dsp:txXfrm rot="-5400000">
        <a:off x="819158" y="1976527"/>
        <a:ext cx="5938209" cy="686382"/>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4/23/2024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8" name="Google Shape;12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2179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7345589"/>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289344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561429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3745692"/>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3858930"/>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580200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3394179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851264"/>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338741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01110507"/>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822788"/>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4/23/2024</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4/23/2024</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265926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med">
    <p:fad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2.png"/><Relationship Id="rId7" Type="http://schemas.openxmlformats.org/officeDocument/2006/relationships/diagramQuickStyle" Target="../diagrams/quickStyle1.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3.svg"/><Relationship Id="rId9" Type="http://schemas.microsoft.com/office/2007/relationships/diagramDrawing" Target="../diagrams/drawing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hoc-10/1/166/6/"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hoc10.vn/doc-sach/hoa-hoc-10/1/166/10/" TargetMode="External"/><Relationship Id="rId2" Type="http://schemas.openxmlformats.org/officeDocument/2006/relationships/image" Target="../media/image4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40.xml.rels><?xml version="1.0" encoding="UTF-8" standalone="yes"?>
<Relationships xmlns="http://schemas.openxmlformats.org/package/2006/relationships"><Relationship Id="rId3" Type="http://schemas.openxmlformats.org/officeDocument/2006/relationships/hyperlink" Target="https://hoc10.vn/doc-sach/hoa-hoc-10/1/166/10/" TargetMode="External"/><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hoc10.vn/doc-sach/hoa-hoc-10/1/166/10/" TargetMode="External"/><Relationship Id="rId2" Type="http://schemas.openxmlformats.org/officeDocument/2006/relationships/image" Target="../media/image49.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hyperlink" Target="https://hoc10.vn/doc-sach/hoa-hoc-10/1/166/10/" TargetMode="External"/><Relationship Id="rId2" Type="http://schemas.openxmlformats.org/officeDocument/2006/relationships/image" Target="../media/image5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55.jp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2.wdp"/><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hoc10.vn/doc-sach/hoa-hoc-10/1/166/6/" TargetMode="External"/><Relationship Id="rId2" Type="http://schemas.openxmlformats.org/officeDocument/2006/relationships/image" Target="../media/image20.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292046" y="235131"/>
            <a:ext cx="28999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Hóa </a:t>
            </a:r>
            <a:r>
              <a:rPr kumimoji="0" lang="en-US" sz="36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học</a:t>
            </a: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10</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727107" y="3166396"/>
            <a:ext cx="10737785" cy="1299708"/>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en-US" sz="56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Bài</a:t>
            </a:r>
            <a:r>
              <a:rPr kumimoji="0" lang="en-US" sz="56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1: </a:t>
            </a:r>
            <a:r>
              <a:rPr kumimoji="0" lang="en-US" sz="56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Nhập</a:t>
            </a:r>
            <a:r>
              <a:rPr kumimoji="0" lang="en-US" sz="56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6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môn</a:t>
            </a:r>
            <a:r>
              <a:rPr kumimoji="0" lang="en-US" sz="56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6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hóa</a:t>
            </a:r>
            <a:r>
              <a:rPr kumimoji="0" lang="en-US" sz="56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600" b="1" i="0" u="none" strike="noStrike" kern="0" cap="none" spc="0" normalizeH="0" baseline="0" noProof="0" dirty="0" err="1">
                <a:ln>
                  <a:noFill/>
                </a:ln>
                <a:solidFill>
                  <a:srgbClr val="FF0000"/>
                </a:solidFill>
                <a:effectLst/>
                <a:uLnTx/>
                <a:uFillTx/>
                <a:latin typeface="UTM Avo" panose="02040603050506020204" pitchFamily="18" charset="0"/>
                <a:cs typeface="Arial" panose="020B0604020202020204" pitchFamily="34" charset="0"/>
                <a:sym typeface="Calibri"/>
              </a:rPr>
              <a:t>học</a:t>
            </a:r>
            <a:endParaRPr kumimoji="0" lang="en-US" sz="56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8">
            <a:extLst>
              <a:ext uri="{FF2B5EF4-FFF2-40B4-BE49-F238E27FC236}">
                <a16:creationId xmlns:a16="http://schemas.microsoft.com/office/drawing/2014/main" id="{B907A34A-8D36-8181-E75E-5D101DC9F4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70900" y="1903343"/>
            <a:ext cx="2743200" cy="4294257"/>
          </a:xfrm>
          <a:prstGeom prst="rect">
            <a:avLst/>
          </a:prstGeom>
        </p:spPr>
      </p:pic>
      <p:sp>
        <p:nvSpPr>
          <p:cNvPr id="3" name="TextBox 2">
            <a:extLst>
              <a:ext uri="{FF2B5EF4-FFF2-40B4-BE49-F238E27FC236}">
                <a16:creationId xmlns:a16="http://schemas.microsoft.com/office/drawing/2014/main" id="{57F0EF6D-17D2-E5B7-5599-D492C48DC223}"/>
              </a:ext>
            </a:extLst>
          </p:cNvPr>
          <p:cNvSpPr txBox="1"/>
          <p:nvPr/>
        </p:nvSpPr>
        <p:spPr>
          <a:xfrm>
            <a:off x="865345" y="1716817"/>
            <a:ext cx="5865655" cy="654731"/>
          </a:xfrm>
          <a:prstGeom prst="rect">
            <a:avLst/>
          </a:prstGeom>
          <a:noFill/>
        </p:spPr>
        <p:txBody>
          <a:bodyPr wrap="square" rtlCol="0">
            <a:spAutoFit/>
          </a:bodyPr>
          <a:lstStyle/>
          <a:p>
            <a:pPr>
              <a:lnSpc>
                <a:spcPct val="150000"/>
              </a:lnSpc>
            </a:pPr>
            <a:r>
              <a:rPr lang="en-US" sz="2800" b="1" dirty="0">
                <a:latin typeface="UTM Avo" panose="02040603050506020204" pitchFamily="18" charset="0"/>
                <a:cs typeface="Arial" panose="020B0604020202020204" pitchFamily="34" charset="0"/>
              </a:rPr>
              <a:t>NỘI DUNG BÀI HỌC</a:t>
            </a:r>
          </a:p>
        </p:txBody>
      </p:sp>
      <p:graphicFrame>
        <p:nvGraphicFramePr>
          <p:cNvPr id="4" name="Diagram 3">
            <a:extLst>
              <a:ext uri="{FF2B5EF4-FFF2-40B4-BE49-F238E27FC236}">
                <a16:creationId xmlns:a16="http://schemas.microsoft.com/office/drawing/2014/main" id="{E7E26388-DEF9-77C6-47CE-E74BE1FBCEA4}"/>
              </a:ext>
            </a:extLst>
          </p:cNvPr>
          <p:cNvGraphicFramePr/>
          <p:nvPr/>
        </p:nvGraphicFramePr>
        <p:xfrm>
          <a:off x="901700" y="2616201"/>
          <a:ext cx="6794500" cy="31114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868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graphicEl>
                                              <a:dgm id="{B1D54EFE-A6B3-4277-8C13-441B3B601CB3}"/>
                                            </p:graphicEl>
                                          </p:spTgt>
                                        </p:tgtEl>
                                        <p:attrNameLst>
                                          <p:attrName>style.visibility</p:attrName>
                                        </p:attrNameLst>
                                      </p:cBhvr>
                                      <p:to>
                                        <p:strVal val="visible"/>
                                      </p:to>
                                    </p:set>
                                    <p:animEffect transition="in" filter="fade">
                                      <p:cBhvr>
                                        <p:cTn id="13" dur="500"/>
                                        <p:tgtEl>
                                          <p:spTgt spid="4">
                                            <p:graphicEl>
                                              <a:dgm id="{B1D54EFE-A6B3-4277-8C13-441B3B601CB3}"/>
                                            </p:graphic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graphicEl>
                                              <a:dgm id="{B0ABEAE8-0891-4DC0-9561-DE1B735B9E06}"/>
                                            </p:graphicEl>
                                          </p:spTgt>
                                        </p:tgtEl>
                                        <p:attrNameLst>
                                          <p:attrName>style.visibility</p:attrName>
                                        </p:attrNameLst>
                                      </p:cBhvr>
                                      <p:to>
                                        <p:strVal val="visible"/>
                                      </p:to>
                                    </p:set>
                                    <p:animEffect transition="in" filter="fade">
                                      <p:cBhvr>
                                        <p:cTn id="16" dur="500"/>
                                        <p:tgtEl>
                                          <p:spTgt spid="4">
                                            <p:graphicEl>
                                              <a:dgm id="{B0ABEAE8-0891-4DC0-9561-DE1B735B9E06}"/>
                                            </p:graphic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graphicEl>
                                              <a:dgm id="{B589E0A8-0FBF-4341-9B2E-FF04238F812B}"/>
                                            </p:graphicEl>
                                          </p:spTgt>
                                        </p:tgtEl>
                                        <p:attrNameLst>
                                          <p:attrName>style.visibility</p:attrName>
                                        </p:attrNameLst>
                                      </p:cBhvr>
                                      <p:to>
                                        <p:strVal val="visible"/>
                                      </p:to>
                                    </p:set>
                                    <p:animEffect transition="in" filter="fade">
                                      <p:cBhvr>
                                        <p:cTn id="19" dur="500"/>
                                        <p:tgtEl>
                                          <p:spTgt spid="4">
                                            <p:graphicEl>
                                              <a:dgm id="{B589E0A8-0FBF-4341-9B2E-FF04238F812B}"/>
                                            </p:graphic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graphicEl>
                                              <a:dgm id="{3B2C8488-0F27-4037-BDFD-F63CDF3FA891}"/>
                                            </p:graphicEl>
                                          </p:spTgt>
                                        </p:tgtEl>
                                        <p:attrNameLst>
                                          <p:attrName>style.visibility</p:attrName>
                                        </p:attrNameLst>
                                      </p:cBhvr>
                                      <p:to>
                                        <p:strVal val="visible"/>
                                      </p:to>
                                    </p:set>
                                    <p:animEffect transition="in" filter="fade">
                                      <p:cBhvr>
                                        <p:cTn id="22" dur="500"/>
                                        <p:tgtEl>
                                          <p:spTgt spid="4">
                                            <p:graphicEl>
                                              <a:dgm id="{3B2C8488-0F27-4037-BDFD-F63CDF3FA891}"/>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graphicEl>
                                              <a:dgm id="{8E0D3A47-42C0-4B31-8D06-042595E273DC}"/>
                                            </p:graphicEl>
                                          </p:spTgt>
                                        </p:tgtEl>
                                        <p:attrNameLst>
                                          <p:attrName>style.visibility</p:attrName>
                                        </p:attrNameLst>
                                      </p:cBhvr>
                                      <p:to>
                                        <p:strVal val="visible"/>
                                      </p:to>
                                    </p:set>
                                    <p:animEffect transition="in" filter="fade">
                                      <p:cBhvr>
                                        <p:cTn id="25" dur="500"/>
                                        <p:tgtEl>
                                          <p:spTgt spid="4">
                                            <p:graphicEl>
                                              <a:dgm id="{8E0D3A47-42C0-4B31-8D06-042595E273DC}"/>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graphicEl>
                                              <a:dgm id="{01512458-4AEF-406A-868B-73B3A76B4B83}"/>
                                            </p:graphicEl>
                                          </p:spTgt>
                                        </p:tgtEl>
                                        <p:attrNameLst>
                                          <p:attrName>style.visibility</p:attrName>
                                        </p:attrNameLst>
                                      </p:cBhvr>
                                      <p:to>
                                        <p:strVal val="visible"/>
                                      </p:to>
                                    </p:set>
                                    <p:animEffect transition="in" filter="fade">
                                      <p:cBhvr>
                                        <p:cTn id="28" dur="500"/>
                                        <p:tgtEl>
                                          <p:spTgt spid="4">
                                            <p:graphicEl>
                                              <a:dgm id="{01512458-4AEF-406A-868B-73B3A76B4B8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uiExpand="1">
        <p:bldSub>
          <a:bldDgm bld="lvl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585880" y="2241464"/>
            <a:ext cx="10249759" cy="3873368"/>
          </a:xfrm>
          <a:prstGeom prst="rect">
            <a:avLst/>
          </a:prstGeom>
        </p:spPr>
        <p:txBody>
          <a:bodyPr wrap="square">
            <a:spAutoFit/>
          </a:bodyPr>
          <a:lstStyle/>
          <a:p>
            <a:pPr algn="just">
              <a:lnSpc>
                <a:spcPct val="130000"/>
              </a:lnSpc>
            </a:pPr>
            <a:r>
              <a:rPr lang="en-US" sz="2400" dirty="0">
                <a:latin typeface="UTM Avo" panose="02040603050506020204" pitchFamily="18" charset="0"/>
                <a:cs typeface="Arial" panose="020B0604020202020204" pitchFamily="34" charset="0"/>
              </a:rPr>
              <a:t>1) </a:t>
            </a:r>
            <a:r>
              <a:rPr lang="vi-VN" sz="2400" dirty="0">
                <a:latin typeface="UTM Avo" panose="02040603050506020204" pitchFamily="18" charset="0"/>
                <a:cs typeface="Arial" panose="020B0604020202020204" pitchFamily="34" charset="0"/>
              </a:rPr>
              <a:t>Những câu hỏi nghiên cứu cần được hóa học trả lời là: </a:t>
            </a:r>
          </a:p>
          <a:p>
            <a:pPr marL="381019" indent="-381019" algn="just">
              <a:lnSpc>
                <a:spcPct val="130000"/>
              </a:lnSpc>
              <a:buFontTx/>
              <a:buChar char="-"/>
            </a:pPr>
            <a:r>
              <a:rPr lang="vi-VN" sz="2400" dirty="0">
                <a:latin typeface="UTM Avo" panose="02040603050506020204" pitchFamily="18" charset="0"/>
                <a:cs typeface="Arial" panose="020B0604020202020204" pitchFamily="34" charset="0"/>
              </a:rPr>
              <a:t>Nguyên tử có cấu tạo như thế nào?</a:t>
            </a:r>
            <a:endParaRPr lang="en-US" sz="2400" dirty="0">
              <a:latin typeface="UTM Avo" panose="02040603050506020204" pitchFamily="18" charset="0"/>
              <a:cs typeface="Arial" panose="020B0604020202020204" pitchFamily="34" charset="0"/>
            </a:endParaRPr>
          </a:p>
          <a:p>
            <a:pPr marL="381019" indent="-381019" algn="just">
              <a:lnSpc>
                <a:spcPct val="130000"/>
              </a:lnSpc>
              <a:buFontTx/>
              <a:buChar char="-"/>
            </a:pPr>
            <a:r>
              <a:rPr lang="vi-VN" sz="2400" dirty="0">
                <a:latin typeface="UTM Avo" panose="02040603050506020204" pitchFamily="18" charset="0"/>
                <a:cs typeface="Arial" panose="020B0604020202020204" pitchFamily="34" charset="0"/>
              </a:rPr>
              <a:t>Bản chất của liên kết hóa học là gì? Có những loại liên kết nào?</a:t>
            </a:r>
            <a:endParaRPr lang="en-US" sz="2400" dirty="0">
              <a:latin typeface="UTM Avo" panose="02040603050506020204" pitchFamily="18" charset="0"/>
              <a:cs typeface="Arial" panose="020B0604020202020204" pitchFamily="34" charset="0"/>
            </a:endParaRPr>
          </a:p>
          <a:p>
            <a:pPr marL="381019" indent="-381019" algn="just">
              <a:lnSpc>
                <a:spcPct val="130000"/>
              </a:lnSpc>
              <a:buFontTx/>
              <a:buChar char="-"/>
            </a:pPr>
            <a:r>
              <a:rPr lang="vi-VN" sz="2400" dirty="0">
                <a:latin typeface="UTM Avo" panose="02040603050506020204" pitchFamily="18" charset="0"/>
                <a:cs typeface="Arial" panose="020B0604020202020204" pitchFamily="34" charset="0"/>
              </a:rPr>
              <a:t>Cấu tạo có quyết định đến tính chất của chất hay không? </a:t>
            </a:r>
            <a:endParaRPr lang="en-US" sz="2400" dirty="0">
              <a:latin typeface="UTM Avo" panose="02040603050506020204" pitchFamily="18" charset="0"/>
              <a:cs typeface="Arial" panose="020B0604020202020204" pitchFamily="34" charset="0"/>
            </a:endParaRPr>
          </a:p>
          <a:p>
            <a:pPr marL="381019" indent="-381019" algn="just">
              <a:lnSpc>
                <a:spcPct val="130000"/>
              </a:lnSpc>
              <a:buFontTx/>
              <a:buChar char="-"/>
            </a:pPr>
            <a:r>
              <a:rPr lang="vi-VN" sz="2400" dirty="0">
                <a:latin typeface="UTM Avo" panose="02040603050506020204" pitchFamily="18" charset="0"/>
                <a:cs typeface="Arial" panose="020B0604020202020204" pitchFamily="34" charset="0"/>
              </a:rPr>
              <a:t>Các chất phản ứng với nhau theo quy luật nào để tạo ra chất mới mong muốn?</a:t>
            </a:r>
            <a:endParaRPr lang="en-US" sz="2400" dirty="0">
              <a:latin typeface="UTM Avo" panose="02040603050506020204" pitchFamily="18" charset="0"/>
              <a:cs typeface="Arial" panose="020B0604020202020204" pitchFamily="34" charset="0"/>
            </a:endParaRPr>
          </a:p>
          <a:p>
            <a:pPr marL="381019" indent="-381019" algn="just">
              <a:lnSpc>
                <a:spcPct val="130000"/>
              </a:lnSpc>
              <a:buFontTx/>
              <a:buChar char="-"/>
            </a:pPr>
            <a:r>
              <a:rPr lang="vi-VN" sz="2400" dirty="0">
                <a:latin typeface="UTM Avo" panose="02040603050506020204" pitchFamily="18" charset="0"/>
                <a:cs typeface="Arial" panose="020B0604020202020204" pitchFamily="34" charset="0"/>
              </a:rPr>
              <a:t>Phản ứng xảy ra ở điều kiện nào? </a:t>
            </a:r>
            <a:endParaRPr lang="en-US" sz="2400" dirty="0">
              <a:latin typeface="UTM Avo" panose="02040603050506020204" pitchFamily="18" charset="0"/>
              <a:cs typeface="Arial" panose="020B0604020202020204" pitchFamily="34" charset="0"/>
            </a:endParaRPr>
          </a:p>
          <a:p>
            <a:pPr marL="381019" indent="-381019" algn="just">
              <a:lnSpc>
                <a:spcPct val="130000"/>
              </a:lnSpc>
              <a:buFontTx/>
              <a:buChar char="-"/>
            </a:pPr>
            <a:r>
              <a:rPr lang="vi-VN" sz="2400" dirty="0">
                <a:latin typeface="UTM Avo" panose="02040603050506020204" pitchFamily="18" charset="0"/>
                <a:cs typeface="Arial" panose="020B0604020202020204" pitchFamily="34" charset="0"/>
              </a:rPr>
              <a:t>Tốc độ phản ứng thay đổi ra sao</a:t>
            </a:r>
            <a:r>
              <a:rPr lang="en-US" sz="2400" dirty="0">
                <a:latin typeface="UTM Avo" panose="02040603050506020204" pitchFamily="18" charset="0"/>
                <a:cs typeface="Arial" panose="020B0604020202020204" pitchFamily="34" charset="0"/>
              </a:rPr>
              <a:t>?</a:t>
            </a:r>
            <a:endParaRPr lang="vi-VN" sz="2400" dirty="0">
              <a:latin typeface="UTM Avo" panose="0204060305050602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0497D71F-5E5A-C830-6DBA-FAC4D531110C}"/>
              </a:ext>
            </a:extLst>
          </p:cNvPr>
          <p:cNvSpPr/>
          <p:nvPr/>
        </p:nvSpPr>
        <p:spPr>
          <a:xfrm>
            <a:off x="584097" y="1706922"/>
            <a:ext cx="5989140" cy="573234"/>
          </a:xfrm>
          <a:prstGeom prst="rect">
            <a:avLst/>
          </a:prstGeom>
        </p:spPr>
        <p:txBody>
          <a:bodyPr wrap="none">
            <a:spAutoFit/>
          </a:bodyPr>
          <a:lstStyle/>
          <a:p>
            <a:pPr algn="ct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I. </a:t>
            </a:r>
            <a:r>
              <a:rPr lang="en-US" sz="2400" b="1" dirty="0" err="1">
                <a:latin typeface="UTM Avo" panose="02040603050506020204" pitchFamily="18" charset="0"/>
                <a:ea typeface="Calibri" panose="020F0502020204030204" pitchFamily="34" charset="0"/>
                <a:cs typeface="Arial" panose="020B0604020202020204" pitchFamily="34" charset="0"/>
              </a:rPr>
              <a:t>Đối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tượng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nghiên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cứu</a:t>
            </a:r>
            <a:r>
              <a:rPr lang="en-US" sz="2400" b="1" dirty="0">
                <a:latin typeface="UTM Avo" panose="02040603050506020204" pitchFamily="18" charset="0"/>
                <a:ea typeface="Calibri" panose="020F0502020204030204" pitchFamily="34" charset="0"/>
                <a:cs typeface="Arial" panose="020B0604020202020204" pitchFamily="34" charset="0"/>
              </a:rPr>
              <a:t> của </a:t>
            </a:r>
            <a:r>
              <a:rPr lang="en-US" sz="2400" b="1" dirty="0" err="1">
                <a:latin typeface="UTM Avo" panose="02040603050506020204" pitchFamily="18" charset="0"/>
                <a:ea typeface="Calibri" panose="020F0502020204030204" pitchFamily="34" charset="0"/>
                <a:cs typeface="Arial" panose="020B0604020202020204" pitchFamily="34" charset="0"/>
              </a:rPr>
              <a:t>hóa</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học</a:t>
            </a:r>
            <a:endParaRPr lang="en-US" sz="2400" dirty="0">
              <a:latin typeface="UTM Avo" panose="02040603050506020204" pitchFamily="18"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340310F-0A16-DC97-0988-7D5C7041C03C}"/>
              </a:ext>
            </a:extLst>
          </p:cNvPr>
          <p:cNvPicPr>
            <a:picLocks noChangeAspect="1"/>
          </p:cNvPicPr>
          <p:nvPr/>
        </p:nvPicPr>
        <p:blipFill>
          <a:blip r:embed="rId3"/>
          <a:stretch>
            <a:fillRect/>
          </a:stretch>
        </p:blipFill>
        <p:spPr>
          <a:xfrm>
            <a:off x="10147650" y="5054599"/>
            <a:ext cx="1631040" cy="1512223"/>
          </a:xfrm>
          <a:prstGeom prst="rect">
            <a:avLst/>
          </a:prstGeom>
        </p:spPr>
      </p:pic>
    </p:spTree>
    <p:extLst>
      <p:ext uri="{BB962C8B-B14F-4D97-AF65-F5344CB8AC3E}">
        <p14:creationId xmlns:p14="http://schemas.microsoft.com/office/powerpoint/2010/main" val="36323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500"/>
                                        <p:tgtEl>
                                          <p:spTgt spid="6">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xEl>
                                              <p:pRg st="4" end="4"/>
                                            </p:txEl>
                                          </p:spTgt>
                                        </p:tgtEl>
                                        <p:attrNameLst>
                                          <p:attrName>style.visibility</p:attrName>
                                        </p:attrNameLst>
                                      </p:cBhvr>
                                      <p:to>
                                        <p:strVal val="visible"/>
                                      </p:to>
                                    </p:set>
                                    <p:animEffect transition="in" filter="fade">
                                      <p:cBhvr>
                                        <p:cTn id="33" dur="500"/>
                                        <p:tgtEl>
                                          <p:spTgt spid="6">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xEl>
                                              <p:pRg st="5" end="5"/>
                                            </p:txEl>
                                          </p:spTgt>
                                        </p:tgtEl>
                                        <p:attrNameLst>
                                          <p:attrName>style.visibility</p:attrName>
                                        </p:attrNameLst>
                                      </p:cBhvr>
                                      <p:to>
                                        <p:strVal val="visible"/>
                                      </p:to>
                                    </p:set>
                                    <p:animEffect transition="in" filter="fade">
                                      <p:cBhvr>
                                        <p:cTn id="38" dur="500"/>
                                        <p:tgtEl>
                                          <p:spTgt spid="6">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Effect transition="in" filter="fade">
                                      <p:cBhvr>
                                        <p:cTn id="43"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4D847B-78B0-8B01-B2C0-929702A59A65}"/>
              </a:ext>
            </a:extLst>
          </p:cNvPr>
          <p:cNvPicPr>
            <a:picLocks noChangeAspect="1"/>
          </p:cNvPicPr>
          <p:nvPr/>
        </p:nvPicPr>
        <p:blipFill>
          <a:blip r:embed="rId3"/>
          <a:stretch>
            <a:fillRect/>
          </a:stretch>
        </p:blipFill>
        <p:spPr>
          <a:xfrm>
            <a:off x="10943261" y="828841"/>
            <a:ext cx="1100016" cy="1022184"/>
          </a:xfrm>
          <a:prstGeom prst="rect">
            <a:avLst/>
          </a:prstGeom>
        </p:spPr>
      </p:pic>
      <p:sp>
        <p:nvSpPr>
          <p:cNvPr id="3" name="Rectangle 2">
            <a:extLst>
              <a:ext uri="{FF2B5EF4-FFF2-40B4-BE49-F238E27FC236}">
                <a16:creationId xmlns:a16="http://schemas.microsoft.com/office/drawing/2014/main" id="{01627C66-7806-09F8-A498-78D9604E5323}"/>
              </a:ext>
            </a:extLst>
          </p:cNvPr>
          <p:cNvSpPr/>
          <p:nvPr/>
        </p:nvSpPr>
        <p:spPr>
          <a:xfrm>
            <a:off x="370974" y="1851025"/>
            <a:ext cx="11755314" cy="1036117"/>
          </a:xfrm>
          <a:prstGeom prst="rect">
            <a:avLst/>
          </a:prstGeom>
        </p:spPr>
        <p:txBody>
          <a:bodyPr wrap="square">
            <a:spAutoFit/>
          </a:bodyPr>
          <a:lstStyle/>
          <a:p>
            <a:pPr algn="just">
              <a:lnSpc>
                <a:spcPct val="150000"/>
              </a:lnSpc>
            </a:pPr>
            <a:r>
              <a:rPr lang="en-US" sz="2200" dirty="0">
                <a:latin typeface="UTM Avo" panose="02040603050506020204" pitchFamily="18" charset="0"/>
                <a:cs typeface="Arial" panose="020B0604020202020204" pitchFamily="34" charset="0"/>
              </a:rPr>
              <a:t>2) </a:t>
            </a:r>
            <a:r>
              <a:rPr lang="vi-VN" sz="2200" dirty="0">
                <a:latin typeface="UTM Avo" panose="02040603050506020204" pitchFamily="18" charset="0"/>
                <a:cs typeface="Arial" panose="020B0604020202020204" pitchFamily="34" charset="0"/>
              </a:rPr>
              <a:t>Các phân tử hợp chất hữu cơ có cùng công thức phân tử nhưng khác công thức cấu tạo thì chúng sẽ có những tính chất vật kí và tính chất hóa học khác nhau</a:t>
            </a:r>
            <a:r>
              <a:rPr lang="en-US" sz="2200" dirty="0">
                <a:latin typeface="UTM Avo" panose="02040603050506020204" pitchFamily="18" charset="0"/>
                <a:cs typeface="Arial" panose="020B0604020202020204" pitchFamily="34" charset="0"/>
              </a:rPr>
              <a:t>.</a:t>
            </a:r>
            <a:endParaRPr lang="vi-VN" sz="2200" dirty="0">
              <a:latin typeface="UTM Avo"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9B011492-76A3-50AB-6A2B-7BF556AB4035}"/>
              </a:ext>
            </a:extLst>
          </p:cNvPr>
          <p:cNvSpPr txBox="1"/>
          <p:nvPr/>
        </p:nvSpPr>
        <p:spPr>
          <a:xfrm>
            <a:off x="698731" y="4815269"/>
            <a:ext cx="10794538" cy="1543949"/>
          </a:xfrm>
          <a:prstGeom prst="rect">
            <a:avLst/>
          </a:prstGeom>
          <a:solidFill>
            <a:schemeClr val="accent2">
              <a:lumMod val="20000"/>
              <a:lumOff val="80000"/>
            </a:schemeClr>
          </a:solidFill>
        </p:spPr>
        <p:txBody>
          <a:bodyPr wrap="square">
            <a:spAutoFit/>
          </a:bodyPr>
          <a:lstStyle/>
          <a:p>
            <a:pPr algn="just">
              <a:lnSpc>
                <a:spcPct val="150000"/>
              </a:lnSpc>
            </a:pPr>
            <a:r>
              <a:rPr lang="vi-VN" sz="2200" dirty="0">
                <a:latin typeface="UTM Avo" panose="02040603050506020204" pitchFamily="18" charset="0"/>
              </a:rPr>
              <a:t>Như vậy, cấu tạo quyết định đến tính chất (vật lí và hoá học) của chất,</a:t>
            </a:r>
            <a:r>
              <a:rPr lang="en-US" sz="2200" dirty="0">
                <a:latin typeface="UTM Avo" panose="02040603050506020204" pitchFamily="18" charset="0"/>
              </a:rPr>
              <a:t> </a:t>
            </a:r>
            <a:r>
              <a:rPr lang="vi-VN" sz="2200" dirty="0">
                <a:latin typeface="UTM Avo" panose="02040603050506020204" pitchFamily="18" charset="0"/>
              </a:rPr>
              <a:t>nên những hiểu biết về cấu tạo hoá</a:t>
            </a:r>
            <a:r>
              <a:rPr lang="en-US" sz="2200" dirty="0">
                <a:latin typeface="UTM Avo" panose="02040603050506020204" pitchFamily="18" charset="0"/>
              </a:rPr>
              <a:t> </a:t>
            </a:r>
            <a:r>
              <a:rPr lang="vi-VN" sz="2200" dirty="0">
                <a:latin typeface="UTM Avo" panose="02040603050506020204" pitchFamily="18" charset="0"/>
              </a:rPr>
              <a:t>học là đặc biệt quan trọng, góp phần dự đoán và giải thích tính chất của các chất. </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B3C0A45-7D15-4310-790A-9B4539A061F2}"/>
                  </a:ext>
                </a:extLst>
              </p:cNvPr>
              <p:cNvSpPr txBox="1"/>
              <p:nvPr/>
            </p:nvSpPr>
            <p:spPr>
              <a:xfrm>
                <a:off x="370974" y="3004068"/>
                <a:ext cx="10972800" cy="1550168"/>
              </a:xfrm>
              <a:prstGeom prst="rect">
                <a:avLst/>
              </a:prstGeom>
              <a:noFill/>
            </p:spPr>
            <p:txBody>
              <a:bodyPr wrap="square">
                <a:spAutoFit/>
              </a:bodyPr>
              <a:lstStyle/>
              <a:p>
                <a:pPr marL="381019" indent="-381019" algn="just">
                  <a:lnSpc>
                    <a:spcPct val="150000"/>
                  </a:lnSpc>
                  <a:buFont typeface="Wingdings" panose="05000000000000000000" pitchFamily="2" charset="2"/>
                  <a:buChar char="v"/>
                </a:pPr>
                <a:r>
                  <a:rPr lang="vi-VN" sz="2200" b="1" dirty="0">
                    <a:latin typeface="UTM Avo" panose="02040603050506020204" pitchFamily="18" charset="0"/>
                    <a:cs typeface="Arial" panose="020B0604020202020204" pitchFamily="34" charset="0"/>
                  </a:rPr>
                  <a:t>V</a:t>
                </a:r>
                <a:r>
                  <a:rPr lang="en-US" sz="2200" b="1" dirty="0">
                    <a:latin typeface="UTM Avo" panose="02040603050506020204" pitchFamily="18" charset="0"/>
                    <a:cs typeface="Arial" panose="020B0604020202020204" pitchFamily="34" charset="0"/>
                  </a:rPr>
                  <a:t>í </a:t>
                </a:r>
                <a:r>
                  <a:rPr lang="en-US" sz="2200" b="1" dirty="0" err="1">
                    <a:latin typeface="UTM Avo" panose="02040603050506020204" pitchFamily="18" charset="0"/>
                    <a:cs typeface="Arial" panose="020B0604020202020204" pitchFamily="34" charset="0"/>
                  </a:rPr>
                  <a:t>dụ</a:t>
                </a:r>
                <a:r>
                  <a:rPr lang="vi-VN" sz="2200" b="1" dirty="0">
                    <a:latin typeface="UTM Avo" panose="02040603050506020204" pitchFamily="18" charset="0"/>
                    <a:cs typeface="Arial" panose="020B0604020202020204" pitchFamily="34" charset="0"/>
                  </a:rPr>
                  <a:t>: </a:t>
                </a:r>
                <a:r>
                  <a:rPr lang="vi-VN" sz="2200" dirty="0">
                    <a:latin typeface="UTM Avo" panose="02040603050506020204" pitchFamily="18" charset="0"/>
                    <a:cs typeface="Arial" panose="020B0604020202020204" pitchFamily="34" charset="0"/>
                  </a:rPr>
                  <a:t>Cùng công thức phân tử C</a:t>
                </a:r>
                <a:r>
                  <a:rPr lang="en-US"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H</a:t>
                </a:r>
                <a:r>
                  <a:rPr lang="en-US" sz="2200" baseline="-25000" dirty="0">
                    <a:latin typeface="UTM Avo" panose="02040603050506020204" pitchFamily="18" charset="0"/>
                    <a:cs typeface="Arial" panose="020B0604020202020204" pitchFamily="34" charset="0"/>
                  </a:rPr>
                  <a:t>6</a:t>
                </a:r>
                <a:r>
                  <a:rPr lang="vi-VN" sz="2200" dirty="0">
                    <a:latin typeface="UTM Avo" panose="02040603050506020204" pitchFamily="18" charset="0"/>
                    <a:cs typeface="Arial" panose="020B0604020202020204" pitchFamily="34" charset="0"/>
                  </a:rPr>
                  <a:t>O, nhưng ethanol (C</a:t>
                </a:r>
                <a:r>
                  <a:rPr lang="en-US"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H</a:t>
                </a:r>
                <a:r>
                  <a:rPr lang="en-US" sz="2200" baseline="-25000" dirty="0">
                    <a:latin typeface="UTM Avo" panose="02040603050506020204" pitchFamily="18" charset="0"/>
                    <a:cs typeface="Arial" panose="020B0604020202020204" pitchFamily="34" charset="0"/>
                  </a:rPr>
                  <a:t>5</a:t>
                </a:r>
                <a14:m>
                  <m:oMath xmlns:m="http://schemas.openxmlformats.org/officeDocument/2006/math">
                    <m:r>
                      <a:rPr lang="vi-VN" sz="2200" i="1" dirty="0" smtClean="0">
                        <a:latin typeface="Cambria Math" panose="02040503050406030204" pitchFamily="18" charset="0"/>
                        <a:cs typeface="Arial" panose="020B0604020202020204" pitchFamily="34" charset="0"/>
                      </a:rPr>
                      <m:t>−</m:t>
                    </m:r>
                  </m:oMath>
                </a14:m>
                <a:r>
                  <a:rPr lang="vi-VN" sz="2200" dirty="0">
                    <a:latin typeface="UTM Avo" panose="02040603050506020204" pitchFamily="18" charset="0"/>
                    <a:cs typeface="Arial" panose="020B0604020202020204" pitchFamily="34" charset="0"/>
                  </a:rPr>
                  <a:t>OH) hóa hơi ở 78,4 độ C và tác dụng được với Na; Trong khi dimethyl ether (CH</a:t>
                </a:r>
                <a:r>
                  <a:rPr lang="en-US" sz="2200" baseline="-25000" dirty="0">
                    <a:latin typeface="UTM Avo" panose="02040603050506020204" pitchFamily="18" charset="0"/>
                    <a:cs typeface="Arial" panose="020B0604020202020204" pitchFamily="34" charset="0"/>
                  </a:rPr>
                  <a:t>3</a:t>
                </a:r>
                <a14:m>
                  <m:oMath xmlns:m="http://schemas.openxmlformats.org/officeDocument/2006/math">
                    <m:r>
                      <a:rPr lang="vi-VN" sz="2200" i="1" dirty="0" smtClean="0">
                        <a:latin typeface="Cambria Math" panose="02040503050406030204" pitchFamily="18" charset="0"/>
                        <a:cs typeface="Arial" panose="020B0604020202020204" pitchFamily="34" charset="0"/>
                      </a:rPr>
                      <m:t>−</m:t>
                    </m:r>
                  </m:oMath>
                </a14:m>
                <a:r>
                  <a:rPr lang="vi-VN" sz="2200" dirty="0">
                    <a:latin typeface="UTM Avo" panose="02040603050506020204" pitchFamily="18" charset="0"/>
                    <a:cs typeface="Arial" panose="020B0604020202020204" pitchFamily="34" charset="0"/>
                  </a:rPr>
                  <a:t>O</a:t>
                </a:r>
                <a14:m>
                  <m:oMath xmlns:m="http://schemas.openxmlformats.org/officeDocument/2006/math">
                    <m:r>
                      <a:rPr lang="vi-VN" sz="2200" i="1" dirty="0" smtClean="0">
                        <a:latin typeface="Cambria Math" panose="02040503050406030204" pitchFamily="18" charset="0"/>
                        <a:cs typeface="Arial" panose="020B0604020202020204" pitchFamily="34" charset="0"/>
                      </a:rPr>
                      <m:t>−</m:t>
                    </m:r>
                  </m:oMath>
                </a14:m>
                <a:r>
                  <a:rPr lang="vi-VN" sz="2200" dirty="0">
                    <a:latin typeface="UTM Avo" panose="02040603050506020204" pitchFamily="18" charset="0"/>
                    <a:cs typeface="Arial" panose="020B0604020202020204" pitchFamily="34" charset="0"/>
                  </a:rPr>
                  <a:t>CH</a:t>
                </a:r>
                <a:r>
                  <a:rPr lang="en-US" sz="2200" baseline="-25000" dirty="0">
                    <a:latin typeface="UTM Avo" panose="02040603050506020204" pitchFamily="18" charset="0"/>
                    <a:cs typeface="Arial" panose="020B0604020202020204" pitchFamily="34" charset="0"/>
                  </a:rPr>
                  <a:t>3</a:t>
                </a:r>
                <a:r>
                  <a:rPr lang="vi-VN" sz="2200" dirty="0">
                    <a:latin typeface="UTM Avo" panose="02040603050506020204" pitchFamily="18" charset="0"/>
                    <a:cs typeface="Arial" panose="020B0604020202020204" pitchFamily="34" charset="0"/>
                  </a:rPr>
                  <a:t>) hóa hơi ở ngay nhiệt độ thấp, </a:t>
                </a:r>
                <a14:m>
                  <m:oMath xmlns:m="http://schemas.openxmlformats.org/officeDocument/2006/math">
                    <m:r>
                      <a:rPr lang="vi-VN" sz="2200" i="1" dirty="0" smtClean="0">
                        <a:latin typeface="Cambria Math" panose="02040503050406030204" pitchFamily="18" charset="0"/>
                        <a:cs typeface="Arial" panose="020B0604020202020204" pitchFamily="34" charset="0"/>
                      </a:rPr>
                      <m:t>−</m:t>
                    </m:r>
                  </m:oMath>
                </a14:m>
                <a:r>
                  <a:rPr lang="vi-VN" sz="2200" dirty="0">
                    <a:latin typeface="UTM Avo" panose="02040603050506020204" pitchFamily="18" charset="0"/>
                    <a:cs typeface="Arial" panose="020B0604020202020204" pitchFamily="34" charset="0"/>
                  </a:rPr>
                  <a:t>24 độ C và không tác dụng với Na.</a:t>
                </a:r>
              </a:p>
            </p:txBody>
          </p:sp>
        </mc:Choice>
        <mc:Fallback xmlns="">
          <p:sp>
            <p:nvSpPr>
              <p:cNvPr id="11" name="TextBox 10">
                <a:extLst>
                  <a:ext uri="{FF2B5EF4-FFF2-40B4-BE49-F238E27FC236}">
                    <a16:creationId xmlns:a16="http://schemas.microsoft.com/office/drawing/2014/main" id="{0B3C0A45-7D15-4310-790A-9B4539A061F2}"/>
                  </a:ext>
                </a:extLst>
              </p:cNvPr>
              <p:cNvSpPr txBox="1">
                <a:spLocks noRot="1" noChangeAspect="1" noMove="1" noResize="1" noEditPoints="1" noAdjustHandles="1" noChangeArrowheads="1" noChangeShapeType="1" noTextEdit="1"/>
              </p:cNvSpPr>
              <p:nvPr/>
            </p:nvSpPr>
            <p:spPr>
              <a:xfrm>
                <a:off x="370974" y="3004068"/>
                <a:ext cx="10972800" cy="1550168"/>
              </a:xfrm>
              <a:prstGeom prst="rect">
                <a:avLst/>
              </a:prstGeom>
              <a:blipFill>
                <a:blip r:embed="rId4"/>
                <a:stretch>
                  <a:fillRect l="-611" r="-722" b="-6693"/>
                </a:stretch>
              </a:blipFill>
            </p:spPr>
            <p:txBody>
              <a:bodyPr/>
              <a:lstStyle/>
              <a:p>
                <a:r>
                  <a:rPr lang="en-US">
                    <a:noFill/>
                  </a:rPr>
                  <a:t> </a:t>
                </a:r>
              </a:p>
            </p:txBody>
          </p:sp>
        </mc:Fallback>
      </mc:AlternateContent>
    </p:spTree>
    <p:extLst>
      <p:ext uri="{BB962C8B-B14F-4D97-AF65-F5344CB8AC3E}">
        <p14:creationId xmlns:p14="http://schemas.microsoft.com/office/powerpoint/2010/main" val="285320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3">
            <a:extLst>
              <a:ext uri="{FF2B5EF4-FFF2-40B4-BE49-F238E27FC236}">
                <a16:creationId xmlns:a16="http://schemas.microsoft.com/office/drawing/2014/main" id="{AC5A9A46-A21B-35C4-D4B7-4957474290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74300" y="3110582"/>
            <a:ext cx="1433241" cy="3366418"/>
          </a:xfrm>
          <a:prstGeom prst="rect">
            <a:avLst/>
          </a:prstGeom>
        </p:spPr>
      </p:pic>
      <p:sp>
        <p:nvSpPr>
          <p:cNvPr id="6" name="TextBox 5">
            <a:extLst>
              <a:ext uri="{FF2B5EF4-FFF2-40B4-BE49-F238E27FC236}">
                <a16:creationId xmlns:a16="http://schemas.microsoft.com/office/drawing/2014/main" id="{709A1A5C-F54E-2180-FDC5-B95FD9E73908}"/>
              </a:ext>
            </a:extLst>
          </p:cNvPr>
          <p:cNvSpPr txBox="1"/>
          <p:nvPr/>
        </p:nvSpPr>
        <p:spPr>
          <a:xfrm>
            <a:off x="533400" y="1703493"/>
            <a:ext cx="10628368" cy="1121846"/>
          </a:xfrm>
          <a:prstGeom prst="rect">
            <a:avLst/>
          </a:prstGeom>
          <a:noFill/>
        </p:spPr>
        <p:txBody>
          <a:bodyPr wrap="square" rtlCol="0">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Câu 1: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thông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quanh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em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được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từ</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a:t>
            </a:r>
          </a:p>
        </p:txBody>
      </p:sp>
      <p:sp>
        <p:nvSpPr>
          <p:cNvPr id="7" name="Rectangle 6">
            <a:extLst>
              <a:ext uri="{FF2B5EF4-FFF2-40B4-BE49-F238E27FC236}">
                <a16:creationId xmlns:a16="http://schemas.microsoft.com/office/drawing/2014/main" id="{849F48E3-5A97-15D4-8BFC-8C1540F5772F}"/>
              </a:ext>
            </a:extLst>
          </p:cNvPr>
          <p:cNvSpPr/>
          <p:nvPr/>
        </p:nvSpPr>
        <p:spPr>
          <a:xfrm>
            <a:off x="546099" y="2855525"/>
            <a:ext cx="9753601" cy="2229841"/>
          </a:xfrm>
          <a:prstGeom prst="rect">
            <a:avLst/>
          </a:prstGeom>
        </p:spPr>
        <p:txBody>
          <a:bodyPr wrap="square">
            <a:spAutoFit/>
          </a:bodyPr>
          <a:lstStyle/>
          <a:p>
            <a:pPr>
              <a:lnSpc>
                <a:spcPct val="150000"/>
              </a:lnSpc>
            </a:pP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a:t>
            </a:r>
          </a:p>
          <a:p>
            <a:pPr>
              <a:lnSpc>
                <a:spcPct val="150000"/>
              </a:lnSpc>
            </a:pPr>
            <a:r>
              <a:rPr lang="vi-VN" sz="2400" dirty="0">
                <a:latin typeface="UTM Avo" panose="02040603050506020204" pitchFamily="18" charset="0"/>
                <a:cs typeface="Arial" panose="020B0604020202020204" pitchFamily="34" charset="0"/>
              </a:rPr>
              <a:t>Muối ăn (NaCl): được tạo nên từ nguyên tử nguyên tố Na và Cl</a:t>
            </a:r>
            <a:r>
              <a:rPr lang="en-US" sz="2400" dirty="0">
                <a:latin typeface="UTM Avo" panose="02040603050506020204" pitchFamily="18" charset="0"/>
                <a:cs typeface="Arial" panose="020B0604020202020204" pitchFamily="34" charset="0"/>
              </a:rPr>
              <a:t>.</a:t>
            </a:r>
          </a:p>
          <a:p>
            <a:pPr>
              <a:lnSpc>
                <a:spcPct val="150000"/>
              </a:lnSpc>
            </a:pPr>
            <a:r>
              <a:rPr lang="vi-VN" sz="2400" dirty="0">
                <a:latin typeface="UTM Avo" panose="02040603050506020204" pitchFamily="18" charset="0"/>
                <a:cs typeface="Arial" panose="020B0604020202020204" pitchFamily="34" charset="0"/>
              </a:rPr>
              <a:t>Nước (</a:t>
            </a:r>
            <a:r>
              <a:rPr lang="en-US" sz="2400" dirty="0">
                <a:latin typeface="UTM Avo" panose="02040603050506020204" pitchFamily="18" charset="0"/>
                <a:cs typeface="Arial" panose="020B0604020202020204" pitchFamily="34" charset="0"/>
              </a:rPr>
              <a:t>H</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O</a:t>
            </a:r>
            <a:r>
              <a:rPr lang="vi-VN" sz="2400" dirty="0">
                <a:latin typeface="UTM Avo" panose="02040603050506020204" pitchFamily="18" charset="0"/>
                <a:cs typeface="Arial" panose="020B0604020202020204" pitchFamily="34" charset="0"/>
              </a:rPr>
              <a:t>): được tạo nên từ nguyên tử nguyên tố H và O</a:t>
            </a:r>
            <a:r>
              <a:rPr lang="en-US" sz="2400" dirty="0">
                <a:latin typeface="UTM Avo" panose="02040603050506020204" pitchFamily="18" charset="0"/>
                <a:cs typeface="Arial" panose="020B0604020202020204" pitchFamily="34" charset="0"/>
              </a:rPr>
              <a:t>.</a:t>
            </a:r>
          </a:p>
          <a:p>
            <a:pPr>
              <a:lnSpc>
                <a:spcPct val="150000"/>
              </a:lnSpc>
            </a:pPr>
            <a:r>
              <a:rPr lang="vi-VN" sz="2400" dirty="0">
                <a:latin typeface="UTM Avo" panose="02040603050506020204" pitchFamily="18" charset="0"/>
                <a:cs typeface="Arial" panose="020B0604020202020204" pitchFamily="34" charset="0"/>
              </a:rPr>
              <a:t>FeO: được tạo nên từ nguyên tố Fe và O</a:t>
            </a:r>
            <a:r>
              <a:rPr lang="en-US" sz="2400" dirty="0">
                <a:latin typeface="UTM Avo" panose="02040603050506020204" pitchFamily="18" charset="0"/>
                <a:cs typeface="Arial" panose="020B0604020202020204" pitchFamily="34" charset="0"/>
              </a:rPr>
              <a:t>.</a:t>
            </a:r>
            <a:endParaRPr lang="vi-VN" sz="24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41772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Effect transition="in" filter="fade">
                                      <p:cBhvr>
                                        <p:cTn id="13" dur="500"/>
                                        <p:tgtEl>
                                          <p:spTgt spid="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0BB132A-0E97-5D96-3178-D6179C20E98D}"/>
              </a:ext>
            </a:extLst>
          </p:cNvPr>
          <p:cNvPicPr>
            <a:picLocks noChangeAspect="1"/>
          </p:cNvPicPr>
          <p:nvPr/>
        </p:nvPicPr>
        <p:blipFill>
          <a:blip r:embed="rId3"/>
          <a:stretch>
            <a:fillRect/>
          </a:stretch>
        </p:blipFill>
        <p:spPr>
          <a:xfrm>
            <a:off x="9711727" y="2514601"/>
            <a:ext cx="1769073" cy="3877026"/>
          </a:xfrm>
          <a:prstGeom prst="rect">
            <a:avLst/>
          </a:prstGeom>
        </p:spPr>
      </p:pic>
      <p:sp>
        <p:nvSpPr>
          <p:cNvPr id="3" name="TextBox 2">
            <a:extLst>
              <a:ext uri="{FF2B5EF4-FFF2-40B4-BE49-F238E27FC236}">
                <a16:creationId xmlns:a16="http://schemas.microsoft.com/office/drawing/2014/main" id="{DB36925F-1511-72F8-B52C-E5C1CA4FD2B6}"/>
              </a:ext>
            </a:extLst>
          </p:cNvPr>
          <p:cNvSpPr txBox="1"/>
          <p:nvPr/>
        </p:nvSpPr>
        <p:spPr>
          <a:xfrm>
            <a:off x="558800" y="1739900"/>
            <a:ext cx="10871200" cy="573234"/>
          </a:xfrm>
          <a:prstGeom prst="rect">
            <a:avLst/>
          </a:prstGeom>
          <a:noFill/>
        </p:spPr>
        <p:txBody>
          <a:bodyPr wrap="square" rtlCol="0">
            <a:spAutoFit/>
          </a:bodyPr>
          <a:lstStyle/>
          <a:p>
            <a:pPr algn="ctr">
              <a:lnSpc>
                <a:spcPct val="150000"/>
              </a:lnSpc>
            </a:pPr>
            <a:r>
              <a:rPr lang="en-US" sz="2400" b="1" dirty="0">
                <a:solidFill>
                  <a:srgbClr val="FF0000"/>
                </a:solidFill>
                <a:latin typeface="UTM Avo" panose="02040603050506020204" pitchFamily="18" charset="0"/>
                <a:cs typeface="Arial" panose="020B0604020202020204" pitchFamily="34" charset="0"/>
              </a:rPr>
              <a:t>Câu 2: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loại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nước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muối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ăn</a:t>
            </a:r>
            <a:r>
              <a:rPr lang="en-US" sz="2400" dirty="0">
                <a:latin typeface="UTM Avo" panose="02040603050506020204" pitchFamily="18" charset="0"/>
                <a:cs typeface="Arial" panose="020B0604020202020204" pitchFamily="34" charset="0"/>
              </a:rPr>
              <a:t>.</a:t>
            </a:r>
          </a:p>
        </p:txBody>
      </p:sp>
      <p:sp>
        <p:nvSpPr>
          <p:cNvPr id="4" name="Rectangle 3">
            <a:extLst>
              <a:ext uri="{FF2B5EF4-FFF2-40B4-BE49-F238E27FC236}">
                <a16:creationId xmlns:a16="http://schemas.microsoft.com/office/drawing/2014/main" id="{7245141B-2F61-2998-8B82-C470019702DF}"/>
              </a:ext>
            </a:extLst>
          </p:cNvPr>
          <p:cNvSpPr/>
          <p:nvPr/>
        </p:nvSpPr>
        <p:spPr>
          <a:xfrm>
            <a:off x="698500" y="2263544"/>
            <a:ext cx="6096000" cy="1778436"/>
          </a:xfrm>
          <a:prstGeom prst="rect">
            <a:avLst/>
          </a:prstGeom>
        </p:spPr>
        <p:txBody>
          <a:bodyPr>
            <a:spAutoFit/>
          </a:bodyPr>
          <a:lstStyle/>
          <a:p>
            <a:pPr>
              <a:lnSpc>
                <a:spcPct val="150000"/>
              </a:lnSpc>
              <a:spcBef>
                <a:spcPts val="400"/>
              </a:spcBef>
            </a:pPr>
            <a:r>
              <a:rPr lang="en-US" sz="2400" b="1" dirty="0" err="1">
                <a:latin typeface="UTM Avo" panose="02040603050506020204" pitchFamily="18" charset="0"/>
                <a:ea typeface="Calibri" panose="020F0502020204030204" pitchFamily="34" charset="0"/>
                <a:cs typeface="Arial" panose="020B0604020202020204" pitchFamily="34" charset="0"/>
              </a:rPr>
              <a:t>Câu</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trả</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lời</a:t>
            </a:r>
            <a:r>
              <a:rPr lang="en-US" sz="2400" b="1" dirty="0">
                <a:latin typeface="UTM Avo" panose="02040603050506020204" pitchFamily="18" charset="0"/>
                <a:ea typeface="Calibri" panose="020F0502020204030204" pitchFamily="34" charset="0"/>
                <a:cs typeface="Arial" panose="020B0604020202020204" pitchFamily="34" charset="0"/>
              </a:rPr>
              <a:t>:</a:t>
            </a:r>
          </a:p>
          <a:p>
            <a:pPr marL="381019" indent="-381019">
              <a:lnSpc>
                <a:spcPct val="150000"/>
              </a:lnSpc>
              <a:spcBef>
                <a:spcPts val="400"/>
              </a:spcBef>
              <a:buFont typeface="Arial" panose="020B0604020202020204" pitchFamily="34" charset="0"/>
              <a:buChar char="•"/>
            </a:pPr>
            <a:r>
              <a:rPr lang="en-US" sz="2400" dirty="0" err="1">
                <a:latin typeface="UTM Avo" panose="02040603050506020204" pitchFamily="18" charset="0"/>
                <a:ea typeface="Calibri" panose="020F0502020204030204" pitchFamily="34" charset="0"/>
                <a:cs typeface="Arial" panose="020B0604020202020204" pitchFamily="34" charset="0"/>
              </a:rPr>
              <a:t>NaCl</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kết</a:t>
            </a:r>
            <a:r>
              <a:rPr lang="en-US" sz="2400" dirty="0">
                <a:latin typeface="UTM Avo" panose="02040603050506020204" pitchFamily="18" charset="0"/>
                <a:ea typeface="Calibri" panose="020F0502020204030204" pitchFamily="34" charset="0"/>
                <a:cs typeface="Arial" panose="020B0604020202020204" pitchFamily="34" charset="0"/>
              </a:rPr>
              <a:t> ion.</a:t>
            </a:r>
          </a:p>
          <a:p>
            <a:pPr marL="381019" indent="-381019">
              <a:lnSpc>
                <a:spcPct val="150000"/>
              </a:lnSpc>
              <a:spcBef>
                <a:spcPts val="400"/>
              </a:spcBef>
              <a:buFont typeface="Arial" panose="020B0604020202020204" pitchFamily="34" charset="0"/>
              <a:buChar char="•"/>
            </a:pPr>
            <a:r>
              <a:rPr lang="en-US" sz="2400" dirty="0">
                <a:latin typeface="UTM Avo" panose="02040603050506020204" pitchFamily="18" charset="0"/>
                <a:ea typeface="Calibri" panose="020F0502020204030204" pitchFamily="34" charset="0"/>
                <a:cs typeface="Arial" panose="020B0604020202020204" pitchFamily="34" charset="0"/>
              </a:rPr>
              <a:t>H</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O: Liên </a:t>
            </a:r>
            <a:r>
              <a:rPr lang="en-US" sz="2400" dirty="0" err="1">
                <a:latin typeface="UTM Avo" panose="02040603050506020204" pitchFamily="18" charset="0"/>
                <a:ea typeface="Calibri" panose="020F0502020204030204" pitchFamily="34" charset="0"/>
                <a:cs typeface="Arial" panose="020B0604020202020204" pitchFamily="34" charset="0"/>
              </a:rPr>
              <a:t>kết</a:t>
            </a:r>
            <a:r>
              <a:rPr lang="en-US" sz="2400" dirty="0">
                <a:latin typeface="UTM Avo" panose="02040603050506020204" pitchFamily="18" charset="0"/>
                <a:ea typeface="Calibri" panose="020F0502020204030204" pitchFamily="34" charset="0"/>
                <a:cs typeface="Arial" panose="020B0604020202020204" pitchFamily="34" charset="0"/>
              </a:rPr>
              <a:t> cộng </a:t>
            </a:r>
            <a:r>
              <a:rPr lang="en-US" sz="2400" dirty="0" err="1">
                <a:latin typeface="UTM Avo" panose="02040603050506020204" pitchFamily="18" charset="0"/>
                <a:ea typeface="Calibri" panose="020F0502020204030204" pitchFamily="34" charset="0"/>
                <a:cs typeface="Arial" panose="020B0604020202020204" pitchFamily="34" charset="0"/>
              </a:rPr>
              <a:t>hóa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trị</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phân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cực</a:t>
            </a:r>
            <a:r>
              <a:rPr lang="en-US" sz="2400" dirty="0">
                <a:latin typeface="UTM Avo" panose="02040603050506020204" pitchFamily="18" charset="0"/>
                <a:ea typeface="Calibri" panose="020F050202020403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AFEB1E08-E0C8-A8B2-08EA-033447546FDD}"/>
              </a:ext>
            </a:extLst>
          </p:cNvPr>
          <p:cNvPicPr>
            <a:picLocks noChangeAspect="1"/>
          </p:cNvPicPr>
          <p:nvPr/>
        </p:nvPicPr>
        <p:blipFill>
          <a:blip r:embed="rId4"/>
          <a:stretch>
            <a:fillRect/>
          </a:stretch>
        </p:blipFill>
        <p:spPr>
          <a:xfrm>
            <a:off x="2764436" y="4286251"/>
            <a:ext cx="1636591" cy="2089150"/>
          </a:xfrm>
          <a:prstGeom prst="rect">
            <a:avLst/>
          </a:prstGeom>
        </p:spPr>
      </p:pic>
      <p:pic>
        <p:nvPicPr>
          <p:cNvPr id="9" name="Picture 8">
            <a:extLst>
              <a:ext uri="{FF2B5EF4-FFF2-40B4-BE49-F238E27FC236}">
                <a16:creationId xmlns:a16="http://schemas.microsoft.com/office/drawing/2014/main" id="{16DF4F9C-0BF4-A56F-724E-B79DEEA173AE}"/>
              </a:ext>
            </a:extLst>
          </p:cNvPr>
          <p:cNvPicPr>
            <a:picLocks noChangeAspect="1"/>
          </p:cNvPicPr>
          <p:nvPr/>
        </p:nvPicPr>
        <p:blipFill>
          <a:blip r:embed="rId5"/>
          <a:stretch>
            <a:fillRect/>
          </a:stretch>
        </p:blipFill>
        <p:spPr>
          <a:xfrm>
            <a:off x="4889500" y="4286250"/>
            <a:ext cx="3281386" cy="2089149"/>
          </a:xfrm>
          <a:prstGeom prst="rect">
            <a:avLst/>
          </a:prstGeom>
        </p:spPr>
      </p:pic>
    </p:spTree>
    <p:extLst>
      <p:ext uri="{BB962C8B-B14F-4D97-AF65-F5344CB8AC3E}">
        <p14:creationId xmlns:p14="http://schemas.microsoft.com/office/powerpoint/2010/main" val="558629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3">
            <a:extLst>
              <a:ext uri="{FF2B5EF4-FFF2-40B4-BE49-F238E27FC236}">
                <a16:creationId xmlns:a16="http://schemas.microsoft.com/office/drawing/2014/main" id="{377BCA18-44B0-60B2-8EC5-6841F0674CAA}"/>
              </a:ext>
            </a:extLst>
          </p:cNvPr>
          <p:cNvSpPr/>
          <p:nvPr/>
        </p:nvSpPr>
        <p:spPr>
          <a:xfrm>
            <a:off x="2049612" y="1916616"/>
            <a:ext cx="8788400" cy="360788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6" name="Picture 13">
            <a:extLst>
              <a:ext uri="{FF2B5EF4-FFF2-40B4-BE49-F238E27FC236}">
                <a16:creationId xmlns:a16="http://schemas.microsoft.com/office/drawing/2014/main" id="{2BD28AA4-2225-4AE5-8BBC-F9DF4901F6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4000" y="1935141"/>
            <a:ext cx="1955800" cy="4593814"/>
          </a:xfrm>
          <a:prstGeom prst="rect">
            <a:avLst/>
          </a:prstGeom>
        </p:spPr>
      </p:pic>
      <p:pic>
        <p:nvPicPr>
          <p:cNvPr id="7" name="Picture 6">
            <a:extLst>
              <a:ext uri="{FF2B5EF4-FFF2-40B4-BE49-F238E27FC236}">
                <a16:creationId xmlns:a16="http://schemas.microsoft.com/office/drawing/2014/main" id="{AEA7CB5F-5E06-688D-B6F5-71BE5CCA00D9}"/>
              </a:ext>
            </a:extLst>
          </p:cNvPr>
          <p:cNvPicPr>
            <a:picLocks noChangeAspect="1"/>
          </p:cNvPicPr>
          <p:nvPr/>
        </p:nvPicPr>
        <p:blipFill>
          <a:blip r:embed="rId5"/>
          <a:stretch>
            <a:fillRect/>
          </a:stretch>
        </p:blipFill>
        <p:spPr>
          <a:xfrm>
            <a:off x="8669609" y="4758885"/>
            <a:ext cx="2900091" cy="1334962"/>
          </a:xfrm>
          <a:prstGeom prst="rect">
            <a:avLst/>
          </a:prstGeom>
        </p:spPr>
      </p:pic>
      <p:sp>
        <p:nvSpPr>
          <p:cNvPr id="10" name="TextBox 9">
            <a:extLst>
              <a:ext uri="{FF2B5EF4-FFF2-40B4-BE49-F238E27FC236}">
                <a16:creationId xmlns:a16="http://schemas.microsoft.com/office/drawing/2014/main" id="{F9DE98E3-6BEE-D7C6-DAD3-816065C6D359}"/>
              </a:ext>
            </a:extLst>
          </p:cNvPr>
          <p:cNvSpPr txBox="1"/>
          <p:nvPr/>
        </p:nvSpPr>
        <p:spPr>
          <a:xfrm>
            <a:off x="2456212" y="2213713"/>
            <a:ext cx="7678189" cy="2783839"/>
          </a:xfrm>
          <a:prstGeom prst="rect">
            <a:avLst/>
          </a:prstGeom>
          <a:noFill/>
        </p:spPr>
        <p:txBody>
          <a:bodyPr wrap="square" rtlCol="0">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Câu 3: </a:t>
            </a:r>
            <a:r>
              <a:rPr lang="en-US" sz="2400" dirty="0">
                <a:latin typeface="UTM Avo" panose="02040603050506020204" pitchFamily="18" charset="0"/>
                <a:cs typeface="Arial" panose="020B0604020202020204" pitchFamily="34" charset="0"/>
              </a:rPr>
              <a:t>Do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kim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cương</a:t>
            </a:r>
            <a:r>
              <a:rPr lang="en-US" sz="2400" dirty="0">
                <a:latin typeface="UTM Avo" panose="02040603050506020204" pitchFamily="18" charset="0"/>
                <a:cs typeface="Arial" panose="020B0604020202020204" pitchFamily="34" charset="0"/>
              </a:rPr>
              <a:t>, than </a:t>
            </a:r>
            <a:r>
              <a:rPr lang="en-US" sz="2400" dirty="0" err="1">
                <a:latin typeface="UTM Avo" panose="02040603050506020204" pitchFamily="18" charset="0"/>
                <a:cs typeface="Arial" panose="020B0604020202020204" pitchFamily="34" charset="0"/>
              </a:rPr>
              <a:t>chì</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than </a:t>
            </a:r>
            <a:r>
              <a:rPr lang="en-US" sz="2400" dirty="0" err="1">
                <a:latin typeface="UTM Avo" panose="02040603050506020204" pitchFamily="18" charset="0"/>
                <a:cs typeface="Arial" panose="020B0604020202020204" pitchFamily="34" charset="0"/>
              </a:rPr>
              <a:t>đá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dù</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đều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từ</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nguyên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tử</a:t>
            </a:r>
            <a:r>
              <a:rPr lang="en-US" sz="2400" dirty="0">
                <a:latin typeface="UTM Avo" panose="02040603050506020204" pitchFamily="18" charset="0"/>
                <a:cs typeface="Arial" panose="020B0604020202020204" pitchFamily="34" charset="0"/>
              </a:rPr>
              <a:t> carbon </a:t>
            </a:r>
            <a:r>
              <a:rPr lang="en-US" sz="2400" dirty="0" err="1">
                <a:latin typeface="UTM Avo" panose="02040603050506020204" pitchFamily="18" charset="0"/>
                <a:cs typeface="Arial" panose="020B0604020202020204" pitchFamily="34" charset="0"/>
              </a:rPr>
              <a:t>nhưng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tính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vật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nêu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tính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của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chúng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em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biết</a:t>
            </a: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0318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E8C73-99CA-5604-417B-DCA090DA816F}"/>
              </a:ext>
            </a:extLst>
          </p:cNvPr>
          <p:cNvSpPr/>
          <p:nvPr/>
        </p:nvSpPr>
        <p:spPr>
          <a:xfrm>
            <a:off x="571500" y="1714500"/>
            <a:ext cx="5943600" cy="3953518"/>
          </a:xfrm>
          <a:prstGeom prst="rect">
            <a:avLst/>
          </a:prstGeom>
        </p:spPr>
        <p:txBody>
          <a:bodyPr wrap="square">
            <a:spAutoFit/>
          </a:bodyPr>
          <a:lstStyle/>
          <a:p>
            <a:pPr algn="just">
              <a:lnSpc>
                <a:spcPct val="150000"/>
              </a:lnSpc>
            </a:pPr>
            <a:r>
              <a:rPr lang="en-US" sz="2667" b="1" dirty="0" err="1">
                <a:latin typeface="UTM Avo" panose="02040603050506020204" pitchFamily="18" charset="0"/>
                <a:cs typeface="Arial" panose="020B0604020202020204" pitchFamily="34" charset="0"/>
              </a:rPr>
              <a:t>Câu</a:t>
            </a:r>
            <a:r>
              <a:rPr lang="en-US" sz="2667" b="1" dirty="0">
                <a:latin typeface="UTM Avo" panose="02040603050506020204" pitchFamily="18" charset="0"/>
                <a:cs typeface="Arial" panose="020B0604020202020204" pitchFamily="34" charset="0"/>
              </a:rPr>
              <a:t> </a:t>
            </a:r>
            <a:r>
              <a:rPr lang="en-US" sz="2667" b="1" dirty="0" err="1">
                <a:latin typeface="UTM Avo" panose="02040603050506020204" pitchFamily="18" charset="0"/>
                <a:cs typeface="Arial" panose="020B0604020202020204" pitchFamily="34" charset="0"/>
              </a:rPr>
              <a:t>trả</a:t>
            </a:r>
            <a:r>
              <a:rPr lang="en-US" sz="2667" b="1" dirty="0">
                <a:latin typeface="UTM Avo" panose="02040603050506020204" pitchFamily="18" charset="0"/>
                <a:cs typeface="Arial" panose="020B0604020202020204" pitchFamily="34" charset="0"/>
              </a:rPr>
              <a:t> </a:t>
            </a:r>
            <a:r>
              <a:rPr lang="en-US" sz="2667" b="1" dirty="0" err="1">
                <a:latin typeface="UTM Avo" panose="02040603050506020204" pitchFamily="18" charset="0"/>
                <a:cs typeface="Arial" panose="020B0604020202020204" pitchFamily="34" charset="0"/>
              </a:rPr>
              <a:t>lời</a:t>
            </a:r>
            <a:r>
              <a:rPr lang="en-US" sz="2667" b="1" dirty="0">
                <a:latin typeface="UTM Avo" panose="02040603050506020204" pitchFamily="18" charset="0"/>
                <a:cs typeface="Arial" panose="020B0604020202020204" pitchFamily="34" charset="0"/>
              </a:rPr>
              <a:t>:</a:t>
            </a:r>
          </a:p>
          <a:p>
            <a:pPr marL="381019" indent="-381019"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Kim cương cứng và rắn, lấp lánh không dẫn điện.</a:t>
            </a:r>
          </a:p>
          <a:p>
            <a:pPr marL="381019" indent="-381019"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Than chì mềm hơn, dễ bị bẻ vụn, đốt cháy, có tính dẫn điện.</a:t>
            </a:r>
          </a:p>
          <a:p>
            <a:pPr marL="381019" indent="-381019" algn="just">
              <a:lnSpc>
                <a:spcPct val="150000"/>
              </a:lnSpc>
              <a:buFont typeface="Wingdings" panose="05000000000000000000" pitchFamily="2" charset="2"/>
              <a:buChar char="Ø"/>
            </a:pPr>
            <a:r>
              <a:rPr lang="vi-VN" sz="2400" dirty="0">
                <a:latin typeface="UTM Avo" panose="02040603050506020204" pitchFamily="18" charset="0"/>
                <a:cs typeface="Arial" panose="020B0604020202020204" pitchFamily="34" charset="0"/>
              </a:rPr>
              <a:t>Cấu tạo quyết định đến tính chất (vật lí và hóa học) của chất.</a:t>
            </a:r>
          </a:p>
        </p:txBody>
      </p:sp>
      <p:pic>
        <p:nvPicPr>
          <p:cNvPr id="3" name="Picture 2">
            <a:extLst>
              <a:ext uri="{FF2B5EF4-FFF2-40B4-BE49-F238E27FC236}">
                <a16:creationId xmlns:a16="http://schemas.microsoft.com/office/drawing/2014/main" id="{4CF37241-FAB6-53E4-F08C-E2FA959378E6}"/>
              </a:ext>
            </a:extLst>
          </p:cNvPr>
          <p:cNvPicPr>
            <a:picLocks noChangeAspect="1"/>
          </p:cNvPicPr>
          <p:nvPr/>
        </p:nvPicPr>
        <p:blipFill>
          <a:blip r:embed="rId3"/>
          <a:stretch>
            <a:fillRect/>
          </a:stretch>
        </p:blipFill>
        <p:spPr>
          <a:xfrm>
            <a:off x="6934200" y="2243380"/>
            <a:ext cx="4365626" cy="3255720"/>
          </a:xfrm>
          <a:prstGeom prst="rect">
            <a:avLst/>
          </a:prstGeom>
        </p:spPr>
      </p:pic>
    </p:spTree>
    <p:extLst>
      <p:ext uri="{BB962C8B-B14F-4D97-AF65-F5344CB8AC3E}">
        <p14:creationId xmlns:p14="http://schemas.microsoft.com/office/powerpoint/2010/main" val="1437627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498794" y="2324517"/>
            <a:ext cx="11519034" cy="1675843"/>
          </a:xfrm>
          <a:prstGeom prst="rect">
            <a:avLst/>
          </a:prstGeom>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Hóa học nghiên cứu về các phản ứng xảy ra trong tự nhiên, chẳng hạn như trong khí quyển, trong nguồn nước, trong cơ thể động vật và thực vật cũng như trong sản xuất hóa học… nhằm phục vụ mục đích của con người.</a:t>
            </a:r>
          </a:p>
        </p:txBody>
      </p:sp>
      <p:sp>
        <p:nvSpPr>
          <p:cNvPr id="7" name="Rectangle 6">
            <a:extLst>
              <a:ext uri="{FF2B5EF4-FFF2-40B4-BE49-F238E27FC236}">
                <a16:creationId xmlns:a16="http://schemas.microsoft.com/office/drawing/2014/main" id="{0497D71F-5E5A-C830-6DBA-FAC4D531110C}"/>
              </a:ext>
            </a:extLst>
          </p:cNvPr>
          <p:cNvSpPr/>
          <p:nvPr/>
        </p:nvSpPr>
        <p:spPr>
          <a:xfrm>
            <a:off x="602711" y="1706922"/>
            <a:ext cx="3945311" cy="574388"/>
          </a:xfrm>
          <a:prstGeom prst="rect">
            <a:avLst/>
          </a:prstGeom>
        </p:spPr>
        <p:txBody>
          <a:bodyPr wrap="none">
            <a:spAutoFit/>
          </a:bodyPr>
          <a:lstStyle/>
          <a:p>
            <a:pP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2. </a:t>
            </a:r>
            <a:r>
              <a:rPr lang="en-US" sz="2400" b="1" dirty="0" err="1">
                <a:latin typeface="UTM Avo" panose="02040603050506020204" pitchFamily="18" charset="0"/>
                <a:ea typeface="Calibri" panose="020F0502020204030204" pitchFamily="34" charset="0"/>
                <a:cs typeface="Arial" panose="020B0604020202020204" pitchFamily="34" charset="0"/>
              </a:rPr>
              <a:t>Sự</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biến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đổi</a:t>
            </a:r>
            <a:r>
              <a:rPr lang="en-US" sz="2400" b="1" dirty="0">
                <a:latin typeface="UTM Avo" panose="02040603050506020204" pitchFamily="18" charset="0"/>
                <a:ea typeface="Calibri" panose="020F0502020204030204" pitchFamily="34" charset="0"/>
                <a:cs typeface="Arial" panose="020B0604020202020204" pitchFamily="34" charset="0"/>
              </a:rPr>
              <a:t> của </a:t>
            </a:r>
            <a:r>
              <a:rPr lang="en-US" sz="2400" b="1" dirty="0" err="1">
                <a:latin typeface="UTM Avo" panose="02040603050506020204" pitchFamily="18" charset="0"/>
                <a:ea typeface="Calibri" panose="020F0502020204030204" pitchFamily="34" charset="0"/>
                <a:cs typeface="Arial" panose="020B0604020202020204" pitchFamily="34" charset="0"/>
              </a:rPr>
              <a:t>chất</a:t>
            </a:r>
            <a:r>
              <a:rPr lang="en-US" sz="2400" b="1" dirty="0">
                <a:latin typeface="UTM Avo" panose="02040603050506020204" pitchFamily="18" charset="0"/>
                <a:ea typeface="Calibri" panose="020F050202020403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4340310F-0A16-DC97-0988-7D5C7041C03C}"/>
              </a:ext>
            </a:extLst>
          </p:cNvPr>
          <p:cNvPicPr>
            <a:picLocks noChangeAspect="1"/>
          </p:cNvPicPr>
          <p:nvPr/>
        </p:nvPicPr>
        <p:blipFill>
          <a:blip r:embed="rId3"/>
          <a:stretch>
            <a:fillRect/>
          </a:stretch>
        </p:blipFill>
        <p:spPr>
          <a:xfrm>
            <a:off x="10147650" y="5054599"/>
            <a:ext cx="1631040" cy="1512223"/>
          </a:xfrm>
          <a:prstGeom prst="rect">
            <a:avLst/>
          </a:prstGeom>
        </p:spPr>
      </p:pic>
      <p:sp>
        <p:nvSpPr>
          <p:cNvPr id="2" name="Rectangle 1">
            <a:extLst>
              <a:ext uri="{FF2B5EF4-FFF2-40B4-BE49-F238E27FC236}">
                <a16:creationId xmlns:a16="http://schemas.microsoft.com/office/drawing/2014/main" id="{864D170F-D0B0-EE9A-F679-5FF4A8D718E1}"/>
              </a:ext>
            </a:extLst>
          </p:cNvPr>
          <p:cNvSpPr/>
          <p:nvPr/>
        </p:nvSpPr>
        <p:spPr>
          <a:xfrm>
            <a:off x="498794" y="4136684"/>
            <a:ext cx="10869520" cy="2229841"/>
          </a:xfrm>
          <a:prstGeom prst="rect">
            <a:avLst/>
          </a:prstGeom>
        </p:spPr>
        <p:txBody>
          <a:bodyPr wrap="square">
            <a:spAutoFit/>
          </a:bodyPr>
          <a:lstStyle/>
          <a:p>
            <a:pPr algn="just">
              <a:lnSpc>
                <a:spcPct val="150000"/>
              </a:lnSpc>
            </a:pPr>
            <a:r>
              <a:rPr lang="vi-VN" sz="2400" b="1" dirty="0">
                <a:latin typeface="UTM Avo" panose="02040603050506020204" pitchFamily="18" charset="0"/>
                <a:cs typeface="Arial" panose="020B0604020202020204" pitchFamily="34" charset="0"/>
              </a:rPr>
              <a:t>Ví dụ:</a:t>
            </a:r>
            <a:r>
              <a:rPr lang="en-US" sz="2400" b="1"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Các chất phản ứng với nhau theo quy luật nào để tạo ra chất mới mong muốn?</a:t>
            </a:r>
            <a:endParaRPr lang="en-US" sz="2400" dirty="0">
              <a:latin typeface="UTM Avo" panose="02040603050506020204" pitchFamily="18" charset="0"/>
              <a:cs typeface="Arial" panose="020B0604020202020204" pitchFamily="34" charset="0"/>
            </a:endParaRPr>
          </a:p>
          <a:p>
            <a:pPr algn="just">
              <a:lnSpc>
                <a:spcPct val="150000"/>
              </a:lnSpc>
            </a:pPr>
            <a:r>
              <a:rPr lang="vi-VN" sz="2400" dirty="0">
                <a:latin typeface="UTM Avo" panose="02040603050506020204" pitchFamily="18" charset="0"/>
                <a:cs typeface="Arial" panose="020B0604020202020204" pitchFamily="34" charset="0"/>
              </a:rPr>
              <a:t>Phản ứng xảy ra ở điều kiện nào?</a:t>
            </a:r>
            <a:endParaRPr lang="en-US" sz="2400" dirty="0">
              <a:latin typeface="UTM Avo" panose="02040603050506020204" pitchFamily="18" charset="0"/>
              <a:cs typeface="Arial" panose="020B0604020202020204" pitchFamily="34" charset="0"/>
            </a:endParaRPr>
          </a:p>
          <a:p>
            <a:pPr algn="just">
              <a:lnSpc>
                <a:spcPct val="150000"/>
              </a:lnSpc>
            </a:pPr>
            <a:r>
              <a:rPr lang="vi-VN" sz="2400" dirty="0">
                <a:latin typeface="UTM Avo" panose="02040603050506020204" pitchFamily="18" charset="0"/>
                <a:cs typeface="Arial" panose="020B0604020202020204" pitchFamily="34" charset="0"/>
              </a:rPr>
              <a:t>Tốc độ phản ứng thay đổi ra sao?... </a:t>
            </a:r>
          </a:p>
        </p:txBody>
      </p:sp>
    </p:spTree>
    <p:extLst>
      <p:ext uri="{BB962C8B-B14F-4D97-AF65-F5344CB8AC3E}">
        <p14:creationId xmlns:p14="http://schemas.microsoft.com/office/powerpoint/2010/main" val="128866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500"/>
                                        <p:tgtEl>
                                          <p:spTgt spid="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585880" y="2241464"/>
            <a:ext cx="10894920" cy="2783839"/>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400" dirty="0">
                <a:latin typeface="UTM Avo" panose="02040603050506020204" pitchFamily="18" charset="0"/>
                <a:cs typeface="Arial" panose="020B0604020202020204" pitchFamily="34" charset="0"/>
              </a:rPr>
              <a:t>Có nhiều phương pháp khác nhau để giúp học tốt môn Hóa học, sau đây là một vài điều cốt lõi cần thiết: </a:t>
            </a:r>
          </a:p>
          <a:p>
            <a:pPr marL="342900" indent="-342900"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Cần nắm vững nội dung chính của các vấn đề lý thuyết hóa học bằng cách chủ động tự học tại nhà, đồng thời tham gia tích cự vào các hoạt động trên lớp.</a:t>
            </a:r>
          </a:p>
        </p:txBody>
      </p:sp>
      <p:sp>
        <p:nvSpPr>
          <p:cNvPr id="7" name="Rectangle 6">
            <a:extLst>
              <a:ext uri="{FF2B5EF4-FFF2-40B4-BE49-F238E27FC236}">
                <a16:creationId xmlns:a16="http://schemas.microsoft.com/office/drawing/2014/main" id="{0497D71F-5E5A-C830-6DBA-FAC4D531110C}"/>
              </a:ext>
            </a:extLst>
          </p:cNvPr>
          <p:cNvSpPr/>
          <p:nvPr/>
        </p:nvSpPr>
        <p:spPr>
          <a:xfrm>
            <a:off x="602711" y="1706922"/>
            <a:ext cx="7890302"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II. Phương pháp học tập và nghiên cứu hóa học.</a:t>
            </a:r>
          </a:p>
        </p:txBody>
      </p:sp>
      <p:pic>
        <p:nvPicPr>
          <p:cNvPr id="3" name="Picture 2">
            <a:extLst>
              <a:ext uri="{FF2B5EF4-FFF2-40B4-BE49-F238E27FC236}">
                <a16:creationId xmlns:a16="http://schemas.microsoft.com/office/drawing/2014/main" id="{52A6BCFE-18EE-67BF-B51F-40EEB6A255DD}"/>
              </a:ext>
            </a:extLst>
          </p:cNvPr>
          <p:cNvPicPr>
            <a:picLocks noChangeAspect="1"/>
          </p:cNvPicPr>
          <p:nvPr/>
        </p:nvPicPr>
        <p:blipFill>
          <a:blip r:embed="rId3"/>
          <a:stretch>
            <a:fillRect/>
          </a:stretch>
        </p:blipFill>
        <p:spPr>
          <a:xfrm>
            <a:off x="316577" y="4728514"/>
            <a:ext cx="2045623" cy="1900886"/>
          </a:xfrm>
          <a:prstGeom prst="rect">
            <a:avLst/>
          </a:prstGeom>
        </p:spPr>
      </p:pic>
      <p:pic>
        <p:nvPicPr>
          <p:cNvPr id="4" name="Picture 3">
            <a:extLst>
              <a:ext uri="{FF2B5EF4-FFF2-40B4-BE49-F238E27FC236}">
                <a16:creationId xmlns:a16="http://schemas.microsoft.com/office/drawing/2014/main" id="{68331811-D7D6-589F-A6EE-E7F60FC0AEA6}"/>
              </a:ext>
            </a:extLst>
          </p:cNvPr>
          <p:cNvPicPr>
            <a:picLocks noChangeAspect="1"/>
          </p:cNvPicPr>
          <p:nvPr/>
        </p:nvPicPr>
        <p:blipFill>
          <a:blip r:embed="rId4"/>
          <a:stretch>
            <a:fillRect/>
          </a:stretch>
        </p:blipFill>
        <p:spPr>
          <a:xfrm>
            <a:off x="8873661" y="5253909"/>
            <a:ext cx="2988139" cy="1375492"/>
          </a:xfrm>
          <a:prstGeom prst="rect">
            <a:avLst/>
          </a:prstGeom>
        </p:spPr>
      </p:pic>
    </p:spTree>
    <p:extLst>
      <p:ext uri="{BB962C8B-B14F-4D97-AF65-F5344CB8AC3E}">
        <p14:creationId xmlns:p14="http://schemas.microsoft.com/office/powerpoint/2010/main" val="63810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547780" y="1784264"/>
            <a:ext cx="11060020" cy="4445832"/>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Cần chủ động tìm hiểu thế giới tự nhiên thông qua các hoạt động khám phá. Từ đó rèn luyện được kĩ năng tiến trình khám phá: </a:t>
            </a:r>
          </a:p>
          <a:p>
            <a:pPr algn="just">
              <a:lnSpc>
                <a:spcPct val="150000"/>
              </a:lnSpc>
            </a:pPr>
            <a:r>
              <a:rPr lang="vi-VN" sz="2400" dirty="0">
                <a:latin typeface="UTM Avo" panose="02040603050506020204" pitchFamily="18" charset="0"/>
                <a:cs typeface="Arial" panose="020B0604020202020204" pitchFamily="34" charset="0"/>
              </a:rPr>
              <a:t>(1) Đề xuất v</a:t>
            </a:r>
            <a:r>
              <a:rPr lang="en-US" sz="2400" dirty="0">
                <a:latin typeface="UTM Avo" panose="02040603050506020204" pitchFamily="18" charset="0"/>
                <a:cs typeface="Arial" panose="020B0604020202020204" pitchFamily="34" charset="0"/>
              </a:rPr>
              <a:t>ấ</a:t>
            </a:r>
            <a:r>
              <a:rPr lang="vi-VN" sz="2400" dirty="0">
                <a:latin typeface="UTM Avo" panose="02040603050506020204" pitchFamily="18" charset="0"/>
                <a:cs typeface="Arial" panose="020B0604020202020204" pitchFamily="34" charset="0"/>
              </a:rPr>
              <a:t>n đề;</a:t>
            </a:r>
          </a:p>
          <a:p>
            <a:pPr algn="just">
              <a:lnSpc>
                <a:spcPct val="150000"/>
              </a:lnSpc>
            </a:pPr>
            <a:r>
              <a:rPr lang="vi-VN" sz="2400" dirty="0">
                <a:latin typeface="UTM Avo" panose="02040603050506020204" pitchFamily="18" charset="0"/>
                <a:cs typeface="Arial" panose="020B0604020202020204" pitchFamily="34" charset="0"/>
              </a:rPr>
              <a:t>(2) Đưa ra phán đoán và xây dựng giả thuyết nghiên cứu về vấn đề;</a:t>
            </a:r>
          </a:p>
          <a:p>
            <a:pPr algn="just">
              <a:lnSpc>
                <a:spcPct val="150000"/>
              </a:lnSpc>
            </a:pPr>
            <a:r>
              <a:rPr lang="vi-VN" sz="2400" dirty="0">
                <a:latin typeface="UTM Avo" panose="02040603050506020204" pitchFamily="18" charset="0"/>
                <a:cs typeface="Arial" panose="020B0604020202020204" pitchFamily="34" charset="0"/>
              </a:rPr>
              <a:t>(3) Lập kế hoạch thực hiện quá trinh khám phá;</a:t>
            </a:r>
          </a:p>
          <a:p>
            <a:pPr algn="just">
              <a:lnSpc>
                <a:spcPct val="150000"/>
              </a:lnSpc>
            </a:pPr>
            <a:r>
              <a:rPr lang="vi-VN" sz="2400" dirty="0">
                <a:latin typeface="UTM Avo" panose="02040603050506020204" pitchFamily="18" charset="0"/>
                <a:cs typeface="Arial" panose="020B0604020202020204" pitchFamily="34" charset="0"/>
              </a:rPr>
              <a:t>(4) Thực hiện kế hoạch khám phá;</a:t>
            </a:r>
          </a:p>
          <a:p>
            <a:pPr algn="just">
              <a:lnSpc>
                <a:spcPct val="150000"/>
              </a:lnSpc>
            </a:pPr>
            <a:r>
              <a:rPr lang="vi-VN" sz="2400" dirty="0">
                <a:latin typeface="UTM Avo" panose="02040603050506020204" pitchFamily="18" charset="0"/>
                <a:cs typeface="Arial" panose="020B0604020202020204" pitchFamily="34" charset="0"/>
              </a:rPr>
              <a:t>(5) Viết, trình bày báo cáo, thảo luận, tiếp thu phản biện và kết luận về kết quả khám phá.</a:t>
            </a:r>
          </a:p>
        </p:txBody>
      </p:sp>
      <p:pic>
        <p:nvPicPr>
          <p:cNvPr id="2" name="Picture 1">
            <a:extLst>
              <a:ext uri="{FF2B5EF4-FFF2-40B4-BE49-F238E27FC236}">
                <a16:creationId xmlns:a16="http://schemas.microsoft.com/office/drawing/2014/main" id="{04A4AAEE-5DB7-1644-C6BD-B370BB0D8FE0}"/>
              </a:ext>
            </a:extLst>
          </p:cNvPr>
          <p:cNvPicPr>
            <a:picLocks noChangeAspect="1"/>
          </p:cNvPicPr>
          <p:nvPr/>
        </p:nvPicPr>
        <p:blipFill>
          <a:blip r:embed="rId3"/>
          <a:stretch>
            <a:fillRect/>
          </a:stretch>
        </p:blipFill>
        <p:spPr>
          <a:xfrm>
            <a:off x="9335588" y="5622984"/>
            <a:ext cx="2682966" cy="1235016"/>
          </a:xfrm>
          <a:prstGeom prst="rect">
            <a:avLst/>
          </a:prstGeom>
        </p:spPr>
      </p:pic>
    </p:spTree>
    <p:extLst>
      <p:ext uri="{BB962C8B-B14F-4D97-AF65-F5344CB8AC3E}">
        <p14:creationId xmlns:p14="http://schemas.microsoft.com/office/powerpoint/2010/main" val="177084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877732" y="3200400"/>
            <a:ext cx="2736543" cy="1558939"/>
            <a:chOff x="309542" y="967667"/>
            <a:chExt cx="2878585" cy="155893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lowchart: Alternate Process 2">
            <a:extLst>
              <a:ext uri="{FF2B5EF4-FFF2-40B4-BE49-F238E27FC236}">
                <a16:creationId xmlns:a16="http://schemas.microsoft.com/office/drawing/2014/main" id="{E7E4CA75-BFA6-29BE-C307-F76E390678D3}"/>
              </a:ext>
            </a:extLst>
          </p:cNvPr>
          <p:cNvSpPr/>
          <p:nvPr/>
        </p:nvSpPr>
        <p:spPr>
          <a:xfrm>
            <a:off x="965200" y="2044700"/>
            <a:ext cx="8126153" cy="3467100"/>
          </a:xfrm>
          <a:prstGeom prst="flowChartAlternateProcess">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4" name="Picture 3">
            <a:extLst>
              <a:ext uri="{FF2B5EF4-FFF2-40B4-BE49-F238E27FC236}">
                <a16:creationId xmlns:a16="http://schemas.microsoft.com/office/drawing/2014/main" id="{FD4F9657-D747-D1D6-83DE-B20AA7B2A3B1}"/>
              </a:ext>
            </a:extLst>
          </p:cNvPr>
          <p:cNvPicPr>
            <a:picLocks noChangeAspect="1"/>
          </p:cNvPicPr>
          <p:nvPr/>
        </p:nvPicPr>
        <p:blipFill>
          <a:blip r:embed="rId3"/>
          <a:stretch>
            <a:fillRect/>
          </a:stretch>
        </p:blipFill>
        <p:spPr>
          <a:xfrm>
            <a:off x="9459653" y="1984574"/>
            <a:ext cx="2084647" cy="4568626"/>
          </a:xfrm>
          <a:prstGeom prst="rect">
            <a:avLst/>
          </a:prstGeom>
        </p:spPr>
      </p:pic>
      <p:sp>
        <p:nvSpPr>
          <p:cNvPr id="5" name="Rectangle 4">
            <a:extLst>
              <a:ext uri="{FF2B5EF4-FFF2-40B4-BE49-F238E27FC236}">
                <a16:creationId xmlns:a16="http://schemas.microsoft.com/office/drawing/2014/main" id="{1547FF43-3DC0-A243-E631-57CE408B620F}"/>
              </a:ext>
            </a:extLst>
          </p:cNvPr>
          <p:cNvSpPr/>
          <p:nvPr/>
        </p:nvSpPr>
        <p:spPr>
          <a:xfrm>
            <a:off x="1422400" y="2273301"/>
            <a:ext cx="7112000" cy="2783839"/>
          </a:xfrm>
          <a:prstGeom prst="rect">
            <a:avLst/>
          </a:prstGeom>
        </p:spPr>
        <p:txBody>
          <a:bodyPr wrap="square">
            <a:spAutoFit/>
          </a:bodyPr>
          <a:lstStyle/>
          <a:p>
            <a:pPr algn="just">
              <a:lnSpc>
                <a:spcPct val="150000"/>
              </a:lnSpc>
            </a:pPr>
            <a:r>
              <a:rPr lang="vi-VN" sz="2400" dirty="0">
                <a:latin typeface="UTM Avo" panose="02040603050506020204" pitchFamily="18" charset="0"/>
                <a:cs typeface="Arial" panose="020B0604020202020204" pitchFamily="34" charset="0"/>
              </a:rPr>
              <a:t>Chủ động liên hệ, gắn kết những nội dung kiến thức đã học và kinh nghiệm đã được tích lũy trong quá trình tìm hiểu khám phá để phát hiện, giải thích các hiện tượng tự nhiên, vận dụng vào các tình huống thực tiễn…</a:t>
            </a:r>
            <a:endParaRPr lang="en-US" sz="24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1107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2179119-69FE-4E72-F9D3-39FC69A51DF9}"/>
              </a:ext>
            </a:extLst>
          </p:cNvPr>
          <p:cNvSpPr txBox="1"/>
          <p:nvPr/>
        </p:nvSpPr>
        <p:spPr>
          <a:xfrm>
            <a:off x="660401" y="2209800"/>
            <a:ext cx="3934363" cy="723147"/>
          </a:xfrm>
          <a:prstGeom prst="rect">
            <a:avLst/>
          </a:prstGeom>
        </p:spPr>
        <p:txBody>
          <a:bodyPr lIns="0" tIns="0" rIns="0" bIns="0" rtlCol="0" anchor="t">
            <a:spAutoFit/>
          </a:bodyPr>
          <a:lstStyle/>
          <a:p>
            <a:pPr algn="ctr">
              <a:lnSpc>
                <a:spcPct val="150000"/>
              </a:lnSpc>
            </a:pPr>
            <a:r>
              <a:rPr lang="en-US" sz="3600" b="1" dirty="0">
                <a:solidFill>
                  <a:srgbClr val="000000"/>
                </a:solidFill>
                <a:latin typeface="UTM Avo" panose="02040603050506020204" pitchFamily="18" charset="0"/>
                <a:cs typeface="Arial" panose="020B0604020202020204" pitchFamily="34" charset="0"/>
              </a:rPr>
              <a:t>KẾT LUẬN</a:t>
            </a:r>
          </a:p>
        </p:txBody>
      </p:sp>
      <p:pic>
        <p:nvPicPr>
          <p:cNvPr id="6" name="Picture 25">
            <a:extLst>
              <a:ext uri="{FF2B5EF4-FFF2-40B4-BE49-F238E27FC236}">
                <a16:creationId xmlns:a16="http://schemas.microsoft.com/office/drawing/2014/main" id="{2325DACD-3BD9-EDC6-FF45-9C610D7144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7400" y="3479801"/>
            <a:ext cx="3632200" cy="2522728"/>
          </a:xfrm>
          <a:prstGeom prst="rect">
            <a:avLst/>
          </a:prstGeom>
        </p:spPr>
      </p:pic>
      <p:pic>
        <p:nvPicPr>
          <p:cNvPr id="7" name="Picture 6">
            <a:extLst>
              <a:ext uri="{FF2B5EF4-FFF2-40B4-BE49-F238E27FC236}">
                <a16:creationId xmlns:a16="http://schemas.microsoft.com/office/drawing/2014/main" id="{1A0C40B8-DE2F-AFFA-BEFE-76510619D2AC}"/>
              </a:ext>
            </a:extLst>
          </p:cNvPr>
          <p:cNvPicPr>
            <a:picLocks noChangeAspect="1"/>
          </p:cNvPicPr>
          <p:nvPr/>
        </p:nvPicPr>
        <p:blipFill>
          <a:blip r:embed="rId5"/>
          <a:stretch>
            <a:fillRect/>
          </a:stretch>
        </p:blipFill>
        <p:spPr>
          <a:xfrm>
            <a:off x="11226801" y="5595046"/>
            <a:ext cx="956887" cy="1268957"/>
          </a:xfrm>
          <a:prstGeom prst="rect">
            <a:avLst/>
          </a:prstGeom>
        </p:spPr>
      </p:pic>
      <p:sp>
        <p:nvSpPr>
          <p:cNvPr id="8" name="Rectangle 7">
            <a:extLst>
              <a:ext uri="{FF2B5EF4-FFF2-40B4-BE49-F238E27FC236}">
                <a16:creationId xmlns:a16="http://schemas.microsoft.com/office/drawing/2014/main" id="{6CD060C4-75C2-AB51-2058-CCC71641533F}"/>
              </a:ext>
            </a:extLst>
          </p:cNvPr>
          <p:cNvSpPr/>
          <p:nvPr/>
        </p:nvSpPr>
        <p:spPr>
          <a:xfrm>
            <a:off x="4953000" y="1583294"/>
            <a:ext cx="6892689" cy="4445832"/>
          </a:xfrm>
          <a:prstGeom prst="rect">
            <a:avLst/>
          </a:prstGeom>
        </p:spPr>
        <p:txBody>
          <a:bodyPr wrap="square" anchor="ctr">
            <a:spAutoFit/>
          </a:bodyPr>
          <a:lstStyle/>
          <a:p>
            <a:pPr>
              <a:lnSpc>
                <a:spcPct val="150000"/>
              </a:lnSpc>
            </a:pPr>
            <a:r>
              <a:rPr lang="en-US" sz="2400" b="1" dirty="0" err="1">
                <a:solidFill>
                  <a:srgbClr val="FF0000"/>
                </a:solidFill>
                <a:latin typeface="UTM Avo" panose="02040603050506020204" pitchFamily="18" charset="0"/>
                <a:cs typeface="Arial" panose="020B0604020202020204" pitchFamily="34" charset="0"/>
              </a:rPr>
              <a:t>Để</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học</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tập</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tốt</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môn</a:t>
            </a:r>
            <a:r>
              <a:rPr lang="en-US" sz="2400" b="1" dirty="0">
                <a:solidFill>
                  <a:srgbClr val="FF0000"/>
                </a:solidFill>
                <a:latin typeface="UTM Avo" panose="02040603050506020204" pitchFamily="18" charset="0"/>
                <a:cs typeface="Arial" panose="020B0604020202020204" pitchFamily="34" charset="0"/>
              </a:rPr>
              <a:t> Hóa </a:t>
            </a:r>
            <a:r>
              <a:rPr lang="en-US" sz="2400" b="1" dirty="0" err="1">
                <a:solidFill>
                  <a:srgbClr val="FF0000"/>
                </a:solidFill>
                <a:latin typeface="UTM Avo" panose="02040603050506020204" pitchFamily="18" charset="0"/>
                <a:cs typeface="Arial" panose="020B0604020202020204" pitchFamily="34" charset="0"/>
              </a:rPr>
              <a:t>học</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cần</a:t>
            </a:r>
            <a:r>
              <a:rPr lang="en-US" sz="2400" b="1" dirty="0">
                <a:solidFill>
                  <a:srgbClr val="FF0000"/>
                </a:solidFill>
                <a:latin typeface="UTM Avo" panose="02040603050506020204" pitchFamily="18" charset="0"/>
                <a:cs typeface="Arial" panose="020B0604020202020204" pitchFamily="34" charset="0"/>
              </a:rPr>
              <a:t>: </a:t>
            </a:r>
          </a:p>
          <a:p>
            <a:pPr marL="381019" indent="-381019">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Nắm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nội</a:t>
            </a:r>
            <a:r>
              <a:rPr lang="en-US" sz="2400" dirty="0">
                <a:latin typeface="UTM Avo" panose="02040603050506020204" pitchFamily="18" charset="0"/>
                <a:cs typeface="Arial" panose="020B0604020202020204" pitchFamily="34" charset="0"/>
              </a:rPr>
              <a:t> dung </a:t>
            </a:r>
            <a:r>
              <a:rPr lang="en-US" sz="2400" dirty="0" err="1">
                <a:latin typeface="UTM Avo" panose="02040603050506020204" pitchFamily="18" charset="0"/>
                <a:cs typeface="Arial" panose="020B0604020202020204" pitchFamily="34" charset="0"/>
              </a:rPr>
              <a:t>chính</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vấn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đề</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thuyết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a:t>
            </a:r>
          </a:p>
          <a:p>
            <a:pPr marL="381019" indent="-381019">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Chủ</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tìm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hiều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thế</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thông</a:t>
            </a:r>
            <a:r>
              <a:rPr lang="en-US" sz="2400" dirty="0">
                <a:latin typeface="UTM Avo" panose="02040603050506020204" pitchFamily="18" charset="0"/>
                <a:cs typeface="Arial" panose="020B0604020202020204" pitchFamily="34" charset="0"/>
              </a:rPr>
              <a:t> qua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hoạt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môn</a:t>
            </a:r>
            <a:r>
              <a:rPr lang="en-US" sz="2400" dirty="0">
                <a:latin typeface="UTM Avo" panose="02040603050506020204" pitchFamily="18" charset="0"/>
                <a:cs typeface="Arial" panose="020B0604020202020204" pitchFamily="34" charset="0"/>
              </a:rPr>
              <a:t> Hóa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a:t>
            </a:r>
          </a:p>
          <a:p>
            <a:pPr marL="381019" indent="-381019">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Chủ</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hệ</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gắn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nội</a:t>
            </a:r>
            <a:r>
              <a:rPr lang="en-US" sz="2400" dirty="0">
                <a:latin typeface="UTM Avo" panose="02040603050506020204" pitchFamily="18" charset="0"/>
                <a:cs typeface="Arial" panose="020B0604020202020204" pitchFamily="34" charset="0"/>
              </a:rPr>
              <a:t> dung </a:t>
            </a:r>
            <a:r>
              <a:rPr lang="en-US" sz="2400" dirty="0" err="1">
                <a:latin typeface="UTM Avo" panose="02040603050506020204" pitchFamily="18" charset="0"/>
                <a:cs typeface="Arial" panose="020B0604020202020204" pitchFamily="34" charset="0"/>
              </a:rPr>
              <a:t>kiến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thức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đã</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thực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tiễn</a:t>
            </a: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83553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additive="base">
                                        <p:cTn id="2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additive="base">
                                        <p:cTn id="2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additive="base">
                                        <p:cTn id="33"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E4B346-11FE-C373-47DB-81F291F73611}"/>
              </a:ext>
            </a:extLst>
          </p:cNvPr>
          <p:cNvPicPr>
            <a:picLocks noChangeAspect="1"/>
          </p:cNvPicPr>
          <p:nvPr/>
        </p:nvPicPr>
        <p:blipFill>
          <a:blip r:embed="rId3"/>
          <a:stretch>
            <a:fillRect/>
          </a:stretch>
        </p:blipFill>
        <p:spPr>
          <a:xfrm>
            <a:off x="8471203" y="5054601"/>
            <a:ext cx="3310758" cy="1523999"/>
          </a:xfrm>
          <a:prstGeom prst="rect">
            <a:avLst/>
          </a:prstGeom>
        </p:spPr>
      </p:pic>
      <p:sp>
        <p:nvSpPr>
          <p:cNvPr id="4" name="TextBox 3">
            <a:extLst>
              <a:ext uri="{FF2B5EF4-FFF2-40B4-BE49-F238E27FC236}">
                <a16:creationId xmlns:a16="http://schemas.microsoft.com/office/drawing/2014/main" id="{F47FA19A-AEAB-A2E0-8F86-76309EC8655E}"/>
              </a:ext>
            </a:extLst>
          </p:cNvPr>
          <p:cNvSpPr txBox="1"/>
          <p:nvPr/>
        </p:nvSpPr>
        <p:spPr>
          <a:xfrm>
            <a:off x="619267" y="1714500"/>
            <a:ext cx="11572733" cy="573234"/>
          </a:xfrm>
          <a:prstGeom prst="rect">
            <a:avLst/>
          </a:prstGeom>
          <a:noFill/>
        </p:spPr>
        <p:txBody>
          <a:bodyPr wrap="square" rtlCol="0">
            <a:spAutoFit/>
          </a:bodyPr>
          <a:lstStyle/>
          <a:p>
            <a:pPr>
              <a:lnSpc>
                <a:spcPct val="150000"/>
              </a:lnSpc>
            </a:pPr>
            <a:r>
              <a:rPr lang="en-US" sz="2400" b="1" dirty="0">
                <a:solidFill>
                  <a:srgbClr val="FF0000"/>
                </a:solidFill>
                <a:latin typeface="UTM Avo" panose="02040603050506020204" pitchFamily="18" charset="0"/>
                <a:cs typeface="Arial" panose="020B0604020202020204" pitchFamily="34" charset="0"/>
              </a:rPr>
              <a:t>Câu 4: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giữa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đổi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đổi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vật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lí</a:t>
            </a:r>
            <a:r>
              <a:rPr lang="en-US" sz="2400" dirty="0">
                <a:latin typeface="UTM Avo" panose="02040603050506020204" pitchFamily="18" charset="0"/>
                <a:cs typeface="Arial" panose="020B0604020202020204" pitchFamily="34" charset="0"/>
              </a:rPr>
              <a:t>.</a:t>
            </a:r>
          </a:p>
        </p:txBody>
      </p:sp>
      <p:sp>
        <p:nvSpPr>
          <p:cNvPr id="5" name="Rectangle 4">
            <a:extLst>
              <a:ext uri="{FF2B5EF4-FFF2-40B4-BE49-F238E27FC236}">
                <a16:creationId xmlns:a16="http://schemas.microsoft.com/office/drawing/2014/main" id="{F1F34730-875B-5E61-4699-4A1E71C62193}"/>
              </a:ext>
            </a:extLst>
          </p:cNvPr>
          <p:cNvSpPr/>
          <p:nvPr/>
        </p:nvSpPr>
        <p:spPr>
          <a:xfrm>
            <a:off x="609600" y="2264132"/>
            <a:ext cx="9334500" cy="2229841"/>
          </a:xfrm>
          <a:prstGeom prst="rect">
            <a:avLst/>
          </a:prstGeom>
        </p:spPr>
        <p:txBody>
          <a:bodyPr wrap="square">
            <a:spAutoFit/>
          </a:bodyPr>
          <a:lstStyle/>
          <a:p>
            <a:pPr>
              <a:lnSpc>
                <a:spcPct val="150000"/>
              </a:lnSpc>
            </a:pPr>
            <a:r>
              <a:rPr lang="en-US" sz="2400" b="1" dirty="0" err="1">
                <a:latin typeface="UTM Avo" panose="02040603050506020204" pitchFamily="18" charset="0"/>
                <a:cs typeface="Arial" panose="020B0604020202020204" pitchFamily="34" charset="0"/>
              </a:rPr>
              <a:t>Câu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a:t>
            </a:r>
          </a:p>
          <a:p>
            <a:pPr marL="381019" indent="-381019">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Biến đổi vật lí: chất biến đổi tính chất vật lí nhưng vẫn giữ nguyên là chất ban đầu.</a:t>
            </a:r>
          </a:p>
          <a:p>
            <a:pPr marL="381019" indent="-381019">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Biến đổi hóa học: chất biến đổi có tạo ra chất mới.</a:t>
            </a:r>
          </a:p>
        </p:txBody>
      </p:sp>
    </p:spTree>
    <p:extLst>
      <p:ext uri="{BB962C8B-B14F-4D97-AF65-F5344CB8AC3E}">
        <p14:creationId xmlns:p14="http://schemas.microsoft.com/office/powerpoint/2010/main" val="255058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31FFCB-1CBD-A00D-40E8-12079ECEC032}"/>
              </a:ext>
            </a:extLst>
          </p:cNvPr>
          <p:cNvSpPr txBox="1"/>
          <p:nvPr/>
        </p:nvSpPr>
        <p:spPr>
          <a:xfrm>
            <a:off x="481962" y="1735738"/>
            <a:ext cx="10261600" cy="573234"/>
          </a:xfrm>
          <a:prstGeom prst="rect">
            <a:avLst/>
          </a:prstGeom>
          <a:noFill/>
        </p:spPr>
        <p:txBody>
          <a:bodyPr wrap="square" rtlCol="0">
            <a:spAutoFit/>
          </a:bodyPr>
          <a:lstStyle/>
          <a:p>
            <a:pPr algn="ctr">
              <a:lnSpc>
                <a:spcPct val="150000"/>
              </a:lnSpc>
            </a:pPr>
            <a:r>
              <a:rPr lang="en-US" sz="2400" b="1" dirty="0">
                <a:solidFill>
                  <a:srgbClr val="FF0000"/>
                </a:solidFill>
                <a:latin typeface="UTM Avo" panose="02040603050506020204" pitchFamily="18" charset="0"/>
                <a:cs typeface="Arial" panose="020B0604020202020204" pitchFamily="34" charset="0"/>
              </a:rPr>
              <a:t>Câu 5: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nêu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vai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trò</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nước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oxygen </a:t>
            </a:r>
            <a:r>
              <a:rPr lang="en-US" sz="2400" dirty="0" err="1">
                <a:latin typeface="UTM Avo" panose="02040603050506020204" pitchFamily="18" charset="0"/>
                <a:cs typeface="Arial" panose="020B0604020202020204" pitchFamily="34" charset="0"/>
              </a:rPr>
              <a:t>mà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em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biết</a:t>
            </a:r>
            <a:r>
              <a:rPr lang="en-US" sz="2400" dirty="0">
                <a:latin typeface="UTM Avo" panose="02040603050506020204" pitchFamily="18" charset="0"/>
                <a:cs typeface="Arial" panose="020B0604020202020204" pitchFamily="34" charset="0"/>
              </a:rPr>
              <a:t>.</a:t>
            </a:r>
          </a:p>
        </p:txBody>
      </p:sp>
      <p:sp>
        <p:nvSpPr>
          <p:cNvPr id="7" name="Rectangle 6">
            <a:extLst>
              <a:ext uri="{FF2B5EF4-FFF2-40B4-BE49-F238E27FC236}">
                <a16:creationId xmlns:a16="http://schemas.microsoft.com/office/drawing/2014/main" id="{A9096432-9340-D18E-95D4-63677E1E88CE}"/>
              </a:ext>
            </a:extLst>
          </p:cNvPr>
          <p:cNvSpPr/>
          <p:nvPr/>
        </p:nvSpPr>
        <p:spPr>
          <a:xfrm>
            <a:off x="481962" y="2308972"/>
            <a:ext cx="7872549" cy="2783839"/>
          </a:xfrm>
          <a:prstGeom prst="rect">
            <a:avLst/>
          </a:prstGeom>
        </p:spPr>
        <p:txBody>
          <a:bodyPr wrap="square">
            <a:spAutoFit/>
          </a:bodyPr>
          <a:lstStyle/>
          <a:p>
            <a:pPr algn="just">
              <a:lnSpc>
                <a:spcPct val="150000"/>
              </a:lnSpc>
              <a:spcBef>
                <a:spcPts val="400"/>
              </a:spcBef>
            </a:pPr>
            <a:r>
              <a:rPr lang="en-US" sz="2400" b="1" dirty="0">
                <a:latin typeface="UTM Avo" panose="02040603050506020204" pitchFamily="18" charset="0"/>
                <a:ea typeface="Calibri" panose="020F0502020204030204" pitchFamily="34" charset="0"/>
                <a:cs typeface="Arial" panose="020B0604020202020204" pitchFamily="34" charset="0"/>
              </a:rPr>
              <a:t>Nước:</a:t>
            </a:r>
            <a:r>
              <a:rPr lang="en-US" sz="2400" dirty="0">
                <a:latin typeface="UTM Avo" panose="02040603050506020204" pitchFamily="18" charset="0"/>
                <a:ea typeface="Calibri" panose="020F0502020204030204" pitchFamily="34" charset="0"/>
                <a:cs typeface="Arial" panose="020B0604020202020204" pitchFamily="34" charset="0"/>
              </a:rPr>
              <a:t> Nước </a:t>
            </a:r>
            <a:r>
              <a:rPr lang="en-US" sz="2400" dirty="0" err="1">
                <a:latin typeface="UTM Avo" panose="02040603050506020204" pitchFamily="18" charset="0"/>
                <a:ea typeface="Calibri" panose="020F0502020204030204" pitchFamily="34" charset="0"/>
                <a:cs typeface="Arial" panose="020B0604020202020204" pitchFamily="34" charset="0"/>
              </a:rPr>
              <a:t>chiếm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tỉ</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lệ</a:t>
            </a:r>
            <a:r>
              <a:rPr lang="en-US" sz="2400" dirty="0">
                <a:latin typeface="UTM Avo" panose="02040603050506020204" pitchFamily="18" charset="0"/>
                <a:ea typeface="Calibri" panose="020F0502020204030204" pitchFamily="34" charset="0"/>
                <a:cs typeface="Arial" panose="020B0604020202020204" pitchFamily="34" charset="0"/>
              </a:rPr>
              <a:t> 70 – 80% </a:t>
            </a:r>
            <a:r>
              <a:rPr lang="en-US" sz="2400" dirty="0" err="1">
                <a:latin typeface="UTM Avo" panose="02040603050506020204" pitchFamily="18" charset="0"/>
                <a:ea typeface="Calibri" panose="020F0502020204030204" pitchFamily="34" charset="0"/>
                <a:cs typeface="Arial" panose="020B0604020202020204" pitchFamily="34" charset="0"/>
              </a:rPr>
              <a:t>trọng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lượng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thể</a:t>
            </a:r>
            <a:r>
              <a:rPr lang="en-US" sz="2400" dirty="0">
                <a:latin typeface="UTM Avo" panose="02040603050506020204" pitchFamily="18" charset="0"/>
                <a:ea typeface="Calibri" panose="020F0502020204030204" pitchFamily="34" charset="0"/>
                <a:cs typeface="Arial" panose="020B0604020202020204" pitchFamily="34" charset="0"/>
              </a:rPr>
              <a:t>. Nước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khả</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năng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cung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cấp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nguồn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khoáng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vận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chuyển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dưỡng</a:t>
            </a:r>
            <a:r>
              <a:rPr lang="en-US" sz="2400" dirty="0">
                <a:latin typeface="UTM Avo" panose="02040603050506020204" pitchFamily="18" charset="0"/>
                <a:ea typeface="Calibri" panose="020F0502020204030204" pitchFamily="34" charset="0"/>
                <a:cs typeface="Arial" panose="020B0604020202020204" pitchFamily="34" charset="0"/>
              </a:rPr>
              <a:t>, oxy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thiết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tế</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bào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nuôi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dưỡng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tế</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bào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mọi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hoạt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động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thể</a:t>
            </a:r>
            <a:r>
              <a:rPr lang="en-US" sz="2400" dirty="0">
                <a:latin typeface="UTM Avo" panose="02040603050506020204" pitchFamily="18" charset="0"/>
                <a:ea typeface="Calibri" panose="020F050202020403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040A9426-6092-6E01-1BA8-420545662F29}"/>
              </a:ext>
            </a:extLst>
          </p:cNvPr>
          <p:cNvPicPr>
            <a:picLocks noChangeAspect="1"/>
          </p:cNvPicPr>
          <p:nvPr/>
        </p:nvPicPr>
        <p:blipFill>
          <a:blip r:embed="rId3"/>
          <a:stretch>
            <a:fillRect/>
          </a:stretch>
        </p:blipFill>
        <p:spPr>
          <a:xfrm>
            <a:off x="8450305" y="2525446"/>
            <a:ext cx="3602357" cy="1973894"/>
          </a:xfrm>
          <a:prstGeom prst="rect">
            <a:avLst/>
          </a:prstGeom>
        </p:spPr>
      </p:pic>
      <p:pic>
        <p:nvPicPr>
          <p:cNvPr id="10" name="Picture 9">
            <a:extLst>
              <a:ext uri="{FF2B5EF4-FFF2-40B4-BE49-F238E27FC236}">
                <a16:creationId xmlns:a16="http://schemas.microsoft.com/office/drawing/2014/main" id="{24F1E135-2CCB-BA76-BB55-BCCA1B12E7E4}"/>
              </a:ext>
            </a:extLst>
          </p:cNvPr>
          <p:cNvPicPr>
            <a:picLocks noChangeAspect="1"/>
          </p:cNvPicPr>
          <p:nvPr/>
        </p:nvPicPr>
        <p:blipFill>
          <a:blip r:embed="rId4"/>
          <a:stretch>
            <a:fillRect/>
          </a:stretch>
        </p:blipFill>
        <p:spPr>
          <a:xfrm flipH="1">
            <a:off x="9816177" y="4715814"/>
            <a:ext cx="2045623" cy="1900886"/>
          </a:xfrm>
          <a:prstGeom prst="rect">
            <a:avLst/>
          </a:prstGeom>
        </p:spPr>
      </p:pic>
    </p:spTree>
    <p:extLst>
      <p:ext uri="{BB962C8B-B14F-4D97-AF65-F5344CB8AC3E}">
        <p14:creationId xmlns:p14="http://schemas.microsoft.com/office/powerpoint/2010/main" val="135314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31FFCB-1CBD-A00D-40E8-12079ECEC032}"/>
              </a:ext>
            </a:extLst>
          </p:cNvPr>
          <p:cNvSpPr txBox="1"/>
          <p:nvPr/>
        </p:nvSpPr>
        <p:spPr>
          <a:xfrm>
            <a:off x="599691" y="1735738"/>
            <a:ext cx="10261600" cy="573234"/>
          </a:xfrm>
          <a:prstGeom prst="rect">
            <a:avLst/>
          </a:prstGeom>
          <a:noFill/>
        </p:spPr>
        <p:txBody>
          <a:bodyPr wrap="square" rtlCol="0">
            <a:spAutoFit/>
          </a:bodyPr>
          <a:lstStyle/>
          <a:p>
            <a:pPr algn="ctr">
              <a:lnSpc>
                <a:spcPct val="150000"/>
              </a:lnSpc>
            </a:pPr>
            <a:r>
              <a:rPr lang="en-US" sz="2400" b="1" dirty="0">
                <a:solidFill>
                  <a:srgbClr val="FF0000"/>
                </a:solidFill>
                <a:latin typeface="UTM Avo" panose="02040603050506020204" pitchFamily="18" charset="0"/>
                <a:cs typeface="Arial" panose="020B0604020202020204" pitchFamily="34" charset="0"/>
              </a:rPr>
              <a:t>Câu 5: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nêu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vai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trò</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nước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oxygen </a:t>
            </a:r>
            <a:r>
              <a:rPr lang="en-US" sz="2400" dirty="0" err="1">
                <a:latin typeface="UTM Avo" panose="02040603050506020204" pitchFamily="18" charset="0"/>
                <a:cs typeface="Arial" panose="020B0604020202020204" pitchFamily="34" charset="0"/>
              </a:rPr>
              <a:t>mà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em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biết</a:t>
            </a:r>
            <a:r>
              <a:rPr lang="en-US" sz="2400" dirty="0">
                <a:latin typeface="UTM Avo" panose="02040603050506020204" pitchFamily="18" charset="0"/>
                <a:cs typeface="Arial" panose="020B0604020202020204" pitchFamily="34" charset="0"/>
              </a:rPr>
              <a:t>.</a:t>
            </a:r>
          </a:p>
        </p:txBody>
      </p:sp>
      <p:sp>
        <p:nvSpPr>
          <p:cNvPr id="7" name="Rectangle 6">
            <a:extLst>
              <a:ext uri="{FF2B5EF4-FFF2-40B4-BE49-F238E27FC236}">
                <a16:creationId xmlns:a16="http://schemas.microsoft.com/office/drawing/2014/main" id="{A9096432-9340-D18E-95D4-63677E1E88CE}"/>
              </a:ext>
            </a:extLst>
          </p:cNvPr>
          <p:cNvSpPr/>
          <p:nvPr/>
        </p:nvSpPr>
        <p:spPr>
          <a:xfrm>
            <a:off x="599691" y="2308972"/>
            <a:ext cx="7213600" cy="1682384"/>
          </a:xfrm>
          <a:prstGeom prst="rect">
            <a:avLst/>
          </a:prstGeom>
        </p:spPr>
        <p:txBody>
          <a:bodyPr wrap="square">
            <a:spAutoFit/>
          </a:bodyPr>
          <a:lstStyle/>
          <a:p>
            <a:pPr algn="just">
              <a:lnSpc>
                <a:spcPct val="150000"/>
              </a:lnSpc>
              <a:spcBef>
                <a:spcPts val="400"/>
              </a:spcBef>
            </a:pPr>
            <a:r>
              <a:rPr lang="vi-VN" sz="2400" b="1" dirty="0">
                <a:latin typeface="UTM Avo" panose="02040603050506020204" pitchFamily="18" charset="0"/>
                <a:ea typeface="Calibri" panose="020F0502020204030204" pitchFamily="34" charset="0"/>
                <a:cs typeface="Arial" panose="020B0604020202020204" pitchFamily="34" charset="0"/>
              </a:rPr>
              <a:t>Oxygen: </a:t>
            </a:r>
            <a:r>
              <a:rPr lang="vi-VN" sz="2400" dirty="0">
                <a:latin typeface="UTM Avo" panose="02040603050506020204" pitchFamily="18" charset="0"/>
                <a:ea typeface="Calibri" panose="020F0502020204030204" pitchFamily="34" charset="0"/>
                <a:cs typeface="Arial" panose="020B0604020202020204" pitchFamily="34" charset="0"/>
              </a:rPr>
              <a:t>mỗi người, mỗi ngày cần oxi để thở. Ngoài ra oxi phục vụ ngành công nghiệp hóa chất, luyện gang thép, y học…</a:t>
            </a:r>
          </a:p>
        </p:txBody>
      </p:sp>
      <p:pic>
        <p:nvPicPr>
          <p:cNvPr id="10" name="Picture 9">
            <a:extLst>
              <a:ext uri="{FF2B5EF4-FFF2-40B4-BE49-F238E27FC236}">
                <a16:creationId xmlns:a16="http://schemas.microsoft.com/office/drawing/2014/main" id="{24F1E135-2CCB-BA76-BB55-BCCA1B12E7E4}"/>
              </a:ext>
            </a:extLst>
          </p:cNvPr>
          <p:cNvPicPr>
            <a:picLocks noChangeAspect="1"/>
          </p:cNvPicPr>
          <p:nvPr/>
        </p:nvPicPr>
        <p:blipFill>
          <a:blip r:embed="rId3"/>
          <a:stretch>
            <a:fillRect/>
          </a:stretch>
        </p:blipFill>
        <p:spPr>
          <a:xfrm flipH="1">
            <a:off x="9816177" y="4715814"/>
            <a:ext cx="2045623" cy="1900886"/>
          </a:xfrm>
          <a:prstGeom prst="rect">
            <a:avLst/>
          </a:prstGeom>
        </p:spPr>
      </p:pic>
      <p:pic>
        <p:nvPicPr>
          <p:cNvPr id="1026" name="Picture 2">
            <a:extLst>
              <a:ext uri="{FF2B5EF4-FFF2-40B4-BE49-F238E27FC236}">
                <a16:creationId xmlns:a16="http://schemas.microsoft.com/office/drawing/2014/main" id="{703C74C9-4C96-1F4B-E576-E4EE6031A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6400" y="2400300"/>
            <a:ext cx="2832100" cy="283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214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623980" y="2635164"/>
            <a:ext cx="10894920" cy="2239652"/>
          </a:xfrm>
          <a:prstGeom prst="rect">
            <a:avLst/>
          </a:prstGeom>
        </p:spPr>
        <p:txBody>
          <a:bodyPr wrap="square">
            <a:spAutoFit/>
          </a:bodyPr>
          <a:lstStyle/>
          <a:p>
            <a:pPr algn="just">
              <a:lnSpc>
                <a:spcPct val="150000"/>
              </a:lnSpc>
            </a:pPr>
            <a:r>
              <a:rPr lang="vi-VN" sz="2400" b="1" dirty="0">
                <a:latin typeface="UTM Avo" panose="02040603050506020204" pitchFamily="18" charset="0"/>
                <a:cs typeface="Arial" panose="020B0604020202020204" pitchFamily="34" charset="0"/>
              </a:rPr>
              <a:t>Hóa học về lương thực – thực phẩm: </a:t>
            </a:r>
            <a:r>
              <a:rPr lang="vi-VN" sz="2400" dirty="0">
                <a:latin typeface="UTM Avo" panose="02040603050506020204" pitchFamily="18" charset="0"/>
                <a:cs typeface="Arial" panose="020B0604020202020204" pitchFamily="34" charset="0"/>
              </a:rPr>
              <a:t>Trong cơ thể con người luôn diễn ra các phản ứng hóa học, như phản ứng chuyển hóa thức ăn (là lương thực, thực phẩm) thành các dạng mà cơ thể có thể hấp thu, phản ứng oxi hóa – khử cung cấp năng lượng cho cơ thể.</a:t>
            </a:r>
          </a:p>
        </p:txBody>
      </p:sp>
      <p:sp>
        <p:nvSpPr>
          <p:cNvPr id="7" name="Rectangle 6">
            <a:extLst>
              <a:ext uri="{FF2B5EF4-FFF2-40B4-BE49-F238E27FC236}">
                <a16:creationId xmlns:a16="http://schemas.microsoft.com/office/drawing/2014/main" id="{0497D71F-5E5A-C830-6DBA-FAC4D531110C}"/>
              </a:ext>
            </a:extLst>
          </p:cNvPr>
          <p:cNvSpPr/>
          <p:nvPr/>
        </p:nvSpPr>
        <p:spPr>
          <a:xfrm>
            <a:off x="602711" y="1706922"/>
            <a:ext cx="6208879"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III. Vai trò của hóa học trong thực tiễn</a:t>
            </a:r>
          </a:p>
        </p:txBody>
      </p:sp>
      <p:pic>
        <p:nvPicPr>
          <p:cNvPr id="3" name="Picture 2">
            <a:extLst>
              <a:ext uri="{FF2B5EF4-FFF2-40B4-BE49-F238E27FC236}">
                <a16:creationId xmlns:a16="http://schemas.microsoft.com/office/drawing/2014/main" id="{52A6BCFE-18EE-67BF-B51F-40EEB6A255DD}"/>
              </a:ext>
            </a:extLst>
          </p:cNvPr>
          <p:cNvPicPr>
            <a:picLocks noChangeAspect="1"/>
          </p:cNvPicPr>
          <p:nvPr/>
        </p:nvPicPr>
        <p:blipFill>
          <a:blip r:embed="rId3"/>
          <a:stretch>
            <a:fillRect/>
          </a:stretch>
        </p:blipFill>
        <p:spPr>
          <a:xfrm>
            <a:off x="316577" y="4728514"/>
            <a:ext cx="2045623" cy="1900886"/>
          </a:xfrm>
          <a:prstGeom prst="rect">
            <a:avLst/>
          </a:prstGeom>
        </p:spPr>
      </p:pic>
      <p:pic>
        <p:nvPicPr>
          <p:cNvPr id="4" name="Picture 3">
            <a:extLst>
              <a:ext uri="{FF2B5EF4-FFF2-40B4-BE49-F238E27FC236}">
                <a16:creationId xmlns:a16="http://schemas.microsoft.com/office/drawing/2014/main" id="{68331811-D7D6-589F-A6EE-E7F60FC0AEA6}"/>
              </a:ext>
            </a:extLst>
          </p:cNvPr>
          <p:cNvPicPr>
            <a:picLocks noChangeAspect="1"/>
          </p:cNvPicPr>
          <p:nvPr/>
        </p:nvPicPr>
        <p:blipFill>
          <a:blip r:embed="rId4"/>
          <a:stretch>
            <a:fillRect/>
          </a:stretch>
        </p:blipFill>
        <p:spPr>
          <a:xfrm>
            <a:off x="8873661" y="5253909"/>
            <a:ext cx="2988139" cy="1375492"/>
          </a:xfrm>
          <a:prstGeom prst="rect">
            <a:avLst/>
          </a:prstGeom>
        </p:spPr>
      </p:pic>
      <p:sp>
        <p:nvSpPr>
          <p:cNvPr id="2" name="Rectangle 1">
            <a:extLst>
              <a:ext uri="{FF2B5EF4-FFF2-40B4-BE49-F238E27FC236}">
                <a16:creationId xmlns:a16="http://schemas.microsoft.com/office/drawing/2014/main" id="{4ABCF623-E819-1D2D-F53A-1303DEB43D68}"/>
              </a:ext>
            </a:extLst>
          </p:cNvPr>
          <p:cNvSpPr/>
          <p:nvPr/>
        </p:nvSpPr>
        <p:spPr>
          <a:xfrm>
            <a:off x="590011" y="2126022"/>
            <a:ext cx="4304383"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1. Hóa học trong đời sống</a:t>
            </a:r>
          </a:p>
        </p:txBody>
      </p:sp>
    </p:spTree>
    <p:extLst>
      <p:ext uri="{BB962C8B-B14F-4D97-AF65-F5344CB8AC3E}">
        <p14:creationId xmlns:p14="http://schemas.microsoft.com/office/powerpoint/2010/main" val="78203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31FFCB-1CBD-A00D-40E8-12079ECEC032}"/>
              </a:ext>
            </a:extLst>
          </p:cNvPr>
          <p:cNvSpPr txBox="1"/>
          <p:nvPr/>
        </p:nvSpPr>
        <p:spPr>
          <a:xfrm>
            <a:off x="599690" y="1735738"/>
            <a:ext cx="11071609" cy="1121846"/>
          </a:xfrm>
          <a:prstGeom prst="rect">
            <a:avLst/>
          </a:prstGeom>
          <a:noFill/>
        </p:spPr>
        <p:txBody>
          <a:bodyPr wrap="square" rtlCol="0">
            <a:spAutoFit/>
          </a:bodyPr>
          <a:lstStyle/>
          <a:p>
            <a:pPr>
              <a:lnSpc>
                <a:spcPct val="150000"/>
              </a:lnSpc>
            </a:pPr>
            <a:r>
              <a:rPr lang="en-US" sz="2400" b="1" dirty="0">
                <a:solidFill>
                  <a:srgbClr val="FF0000"/>
                </a:solidFill>
                <a:latin typeface="UTM Avo" panose="02040603050506020204" pitchFamily="18" charset="0"/>
                <a:cs typeface="Arial" panose="020B0604020202020204" pitchFamily="34" charset="0"/>
              </a:rPr>
              <a:t>Câu 6: </a:t>
            </a:r>
            <a:r>
              <a:rPr lang="en-US" sz="2400" dirty="0" err="1">
                <a:latin typeface="UTM Avo" panose="02040603050506020204" pitchFamily="18" charset="0"/>
                <a:cs typeface="Arial" panose="020B0604020202020204" pitchFamily="34" charset="0"/>
              </a:rPr>
              <a:t>Mỗi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thực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phẩm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nhóm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dinh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dưỡng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chủ</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yếu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thịt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sữa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xanh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cây</a:t>
            </a:r>
            <a:r>
              <a:rPr lang="en-US" sz="2400" dirty="0">
                <a:latin typeface="UTM Avo" panose="02040603050506020204" pitchFamily="18" charset="0"/>
                <a:cs typeface="Arial" panose="020B0604020202020204" pitchFamily="34" charset="0"/>
              </a:rPr>
              <a:t>?</a:t>
            </a:r>
          </a:p>
        </p:txBody>
      </p:sp>
      <p:sp>
        <p:nvSpPr>
          <p:cNvPr id="7" name="Rectangle 6">
            <a:extLst>
              <a:ext uri="{FF2B5EF4-FFF2-40B4-BE49-F238E27FC236}">
                <a16:creationId xmlns:a16="http://schemas.microsoft.com/office/drawing/2014/main" id="{A9096432-9340-D18E-95D4-63677E1E88CE}"/>
              </a:ext>
            </a:extLst>
          </p:cNvPr>
          <p:cNvSpPr/>
          <p:nvPr/>
        </p:nvSpPr>
        <p:spPr>
          <a:xfrm>
            <a:off x="609600" y="2835617"/>
            <a:ext cx="11049000" cy="1675843"/>
          </a:xfrm>
          <a:prstGeom prst="rect">
            <a:avLst/>
          </a:prstGeom>
        </p:spPr>
        <p:txBody>
          <a:bodyPr wrap="square">
            <a:spAutoFit/>
          </a:bodyPr>
          <a:lstStyle/>
          <a:p>
            <a:pPr>
              <a:lnSpc>
                <a:spcPct val="150000"/>
              </a:lnSpc>
            </a:pPr>
            <a:r>
              <a:rPr lang="en-US" sz="2400" b="1" dirty="0">
                <a:latin typeface="UTM Avo" panose="02040603050506020204" pitchFamily="18" charset="0"/>
                <a:cs typeface="Arial" panose="020B0604020202020204" pitchFamily="34" charset="0"/>
              </a:rPr>
              <a:t>Câu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a:t>
            </a:r>
          </a:p>
          <a:p>
            <a:pPr>
              <a:lnSpc>
                <a:spcPct val="150000"/>
              </a:lnSpc>
            </a:pPr>
            <a:r>
              <a:rPr lang="en-US" sz="2400" dirty="0" err="1">
                <a:latin typeface="UTM Avo" panose="02040603050506020204" pitchFamily="18" charset="0"/>
                <a:cs typeface="Arial" panose="020B0604020202020204" pitchFamily="34" charset="0"/>
              </a:rPr>
              <a:t>Thịt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sữa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đạm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carbonhydrat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xanh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cây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cấp</a:t>
            </a:r>
            <a:r>
              <a:rPr lang="en-US" sz="2400" dirty="0">
                <a:latin typeface="UTM Avo" panose="02040603050506020204" pitchFamily="18" charset="0"/>
                <a:cs typeface="Arial" panose="020B0604020202020204" pitchFamily="34" charset="0"/>
              </a:rPr>
              <a:t> vitamin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khoáng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24F1E135-2CCB-BA76-BB55-BCCA1B12E7E4}"/>
              </a:ext>
            </a:extLst>
          </p:cNvPr>
          <p:cNvPicPr>
            <a:picLocks noChangeAspect="1"/>
          </p:cNvPicPr>
          <p:nvPr/>
        </p:nvPicPr>
        <p:blipFill>
          <a:blip r:embed="rId3"/>
          <a:stretch>
            <a:fillRect/>
          </a:stretch>
        </p:blipFill>
        <p:spPr>
          <a:xfrm flipH="1">
            <a:off x="9816177" y="4715814"/>
            <a:ext cx="2045623" cy="1900886"/>
          </a:xfrm>
          <a:prstGeom prst="rect">
            <a:avLst/>
          </a:prstGeom>
        </p:spPr>
      </p:pic>
    </p:spTree>
    <p:extLst>
      <p:ext uri="{BB962C8B-B14F-4D97-AF65-F5344CB8AC3E}">
        <p14:creationId xmlns:p14="http://schemas.microsoft.com/office/powerpoint/2010/main" val="35300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31FFCB-1CBD-A00D-40E8-12079ECEC032}"/>
              </a:ext>
            </a:extLst>
          </p:cNvPr>
          <p:cNvSpPr txBox="1"/>
          <p:nvPr/>
        </p:nvSpPr>
        <p:spPr>
          <a:xfrm>
            <a:off x="599690" y="1735738"/>
            <a:ext cx="11071609" cy="2236381"/>
          </a:xfrm>
          <a:prstGeom prst="rect">
            <a:avLst/>
          </a:prstGeom>
          <a:noFill/>
        </p:spPr>
        <p:txBody>
          <a:bodyPr wrap="square" rtlCol="0">
            <a:spAutoFit/>
          </a:bodyPr>
          <a:lstStyle/>
          <a:p>
            <a:pPr algn="just">
              <a:lnSpc>
                <a:spcPct val="150000"/>
              </a:lnSpc>
            </a:pPr>
            <a:r>
              <a:rPr lang="vi-VN" sz="2400" b="1" dirty="0">
                <a:latin typeface="UTM Avo" panose="02040603050506020204" pitchFamily="18" charset="0"/>
                <a:cs typeface="Arial" panose="020B0604020202020204" pitchFamily="34" charset="0"/>
              </a:rPr>
              <a:t>Hóa học về thuốc</a:t>
            </a:r>
            <a:r>
              <a:rPr lang="vi-VN" sz="2400" dirty="0">
                <a:latin typeface="UTM Avo" panose="02040603050506020204" pitchFamily="18" charset="0"/>
                <a:cs typeface="Arial" panose="020B0604020202020204" pitchFamily="34" charset="0"/>
              </a:rPr>
              <a:t>: Thuốc là những chất hóa học, trong cơ thể chúng gây ra các phản ứng hóa sinh có tác dụng chuẩn đoán, phòng ngừa hoặc điều trị bệnh. Hóa học giúp chúng ta sản xuất được các loại thuốc có hiệu quả cao hơn, an toàn hơn và rẻ tiền hơn.</a:t>
            </a:r>
          </a:p>
        </p:txBody>
      </p:sp>
      <p:pic>
        <p:nvPicPr>
          <p:cNvPr id="2" name="Picture 1">
            <a:extLst>
              <a:ext uri="{FF2B5EF4-FFF2-40B4-BE49-F238E27FC236}">
                <a16:creationId xmlns:a16="http://schemas.microsoft.com/office/drawing/2014/main" id="{974596FB-FC31-DC35-CF2E-3709E8B179EB}"/>
              </a:ext>
            </a:extLst>
          </p:cNvPr>
          <p:cNvPicPr>
            <a:picLocks noChangeAspect="1"/>
          </p:cNvPicPr>
          <p:nvPr/>
        </p:nvPicPr>
        <p:blipFill>
          <a:blip r:embed="rId3"/>
          <a:stretch>
            <a:fillRect/>
          </a:stretch>
        </p:blipFill>
        <p:spPr>
          <a:xfrm>
            <a:off x="4051300" y="4051300"/>
            <a:ext cx="4070350" cy="2474773"/>
          </a:xfrm>
          <a:prstGeom prst="rect">
            <a:avLst/>
          </a:prstGeom>
        </p:spPr>
      </p:pic>
    </p:spTree>
    <p:extLst>
      <p:ext uri="{BB962C8B-B14F-4D97-AF65-F5344CB8AC3E}">
        <p14:creationId xmlns:p14="http://schemas.microsoft.com/office/powerpoint/2010/main" val="2408462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31FFCB-1CBD-A00D-40E8-12079ECEC032}"/>
              </a:ext>
            </a:extLst>
          </p:cNvPr>
          <p:cNvSpPr txBox="1"/>
          <p:nvPr/>
        </p:nvSpPr>
        <p:spPr>
          <a:xfrm>
            <a:off x="599690" y="1735738"/>
            <a:ext cx="11071609" cy="2790379"/>
          </a:xfrm>
          <a:prstGeom prst="rect">
            <a:avLst/>
          </a:prstGeom>
          <a:noFill/>
        </p:spPr>
        <p:txBody>
          <a:bodyPr wrap="square" rtlCol="0">
            <a:spAutoFit/>
          </a:bodyPr>
          <a:lstStyle/>
          <a:p>
            <a:pPr algn="just">
              <a:lnSpc>
                <a:spcPct val="150000"/>
              </a:lnSpc>
            </a:pPr>
            <a:r>
              <a:rPr lang="vi-VN" sz="2400" b="1" dirty="0">
                <a:latin typeface="UTM Avo" panose="02040603050506020204" pitchFamily="18" charset="0"/>
                <a:cs typeface="Arial" panose="020B0604020202020204" pitchFamily="34" charset="0"/>
              </a:rPr>
              <a:t>Hóa học về mĩ phẩm: </a:t>
            </a:r>
            <a:r>
              <a:rPr lang="vi-VN" sz="2400" dirty="0">
                <a:latin typeface="UTM Avo" panose="02040603050506020204" pitchFamily="18" charset="0"/>
                <a:cs typeface="Arial" panose="020B0604020202020204" pitchFamily="34" charset="0"/>
              </a:rPr>
              <a:t>Son môi, kem chống nắng, kem dưỡng da, nước hoa … là những ví dụ về việc sử dụng các loại hóa chất trong mĩ phẩm. Nghiên cứu hóa học giúp chúng ta biết cách lựa chon hoặc tạo ra những chất có màu sắc đẹp, an toàn, có mùi hương thích hợp và tồn lại lâu hơn…</a:t>
            </a:r>
          </a:p>
        </p:txBody>
      </p:sp>
      <p:pic>
        <p:nvPicPr>
          <p:cNvPr id="3" name="Picture 2">
            <a:extLst>
              <a:ext uri="{FF2B5EF4-FFF2-40B4-BE49-F238E27FC236}">
                <a16:creationId xmlns:a16="http://schemas.microsoft.com/office/drawing/2014/main" id="{5CDAB949-6321-F746-20DE-2AAF342327BF}"/>
              </a:ext>
            </a:extLst>
          </p:cNvPr>
          <p:cNvPicPr>
            <a:picLocks noChangeAspect="1"/>
          </p:cNvPicPr>
          <p:nvPr/>
        </p:nvPicPr>
        <p:blipFill>
          <a:blip r:embed="rId3"/>
          <a:stretch>
            <a:fillRect/>
          </a:stretch>
        </p:blipFill>
        <p:spPr>
          <a:xfrm>
            <a:off x="4241800" y="4064001"/>
            <a:ext cx="3581400" cy="2546596"/>
          </a:xfrm>
          <a:prstGeom prst="rect">
            <a:avLst/>
          </a:prstGeom>
        </p:spPr>
      </p:pic>
    </p:spTree>
    <p:extLst>
      <p:ext uri="{BB962C8B-B14F-4D97-AF65-F5344CB8AC3E}">
        <p14:creationId xmlns:p14="http://schemas.microsoft.com/office/powerpoint/2010/main" val="177096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31FFCB-1CBD-A00D-40E8-12079ECEC032}"/>
              </a:ext>
            </a:extLst>
          </p:cNvPr>
          <p:cNvSpPr txBox="1"/>
          <p:nvPr/>
        </p:nvSpPr>
        <p:spPr>
          <a:xfrm>
            <a:off x="599690" y="1773838"/>
            <a:ext cx="11071609" cy="1682384"/>
          </a:xfrm>
          <a:prstGeom prst="rect">
            <a:avLst/>
          </a:prstGeom>
          <a:noFill/>
        </p:spPr>
        <p:txBody>
          <a:bodyPr wrap="square" rtlCol="0">
            <a:spAutoFit/>
          </a:bodyPr>
          <a:lstStyle/>
          <a:p>
            <a:pPr algn="just">
              <a:lnSpc>
                <a:spcPct val="150000"/>
              </a:lnSpc>
            </a:pPr>
            <a:r>
              <a:rPr lang="vi-VN" sz="2400" b="1" dirty="0">
                <a:latin typeface="UTM Avo" panose="02040603050506020204" pitchFamily="18" charset="0"/>
                <a:cs typeface="Arial" panose="020B0604020202020204" pitchFamily="34" charset="0"/>
              </a:rPr>
              <a:t>Hóa học về chất tẩy rửa: </a:t>
            </a:r>
            <a:r>
              <a:rPr lang="vi-VN" sz="2400" dirty="0">
                <a:latin typeface="UTM Avo" panose="02040603050506020204" pitchFamily="18" charset="0"/>
                <a:cs typeface="Arial" panose="020B0604020202020204" pitchFamily="34" charset="0"/>
              </a:rPr>
              <a:t>Xà phòng; bột giặt; nước rửa chén bát, nhà vệ sinh;... là những ví dụ về việc sử dụng các chất hoá học với mục đích tẩy rửa trong gia đình. </a:t>
            </a:r>
          </a:p>
        </p:txBody>
      </p:sp>
      <p:pic>
        <p:nvPicPr>
          <p:cNvPr id="4" name="Picture 3">
            <a:extLst>
              <a:ext uri="{FF2B5EF4-FFF2-40B4-BE49-F238E27FC236}">
                <a16:creationId xmlns:a16="http://schemas.microsoft.com/office/drawing/2014/main" id="{C00A0F19-F198-5951-32C8-D3F74531B6C7}"/>
              </a:ext>
            </a:extLst>
          </p:cNvPr>
          <p:cNvPicPr>
            <a:picLocks noChangeAspect="1"/>
          </p:cNvPicPr>
          <p:nvPr/>
        </p:nvPicPr>
        <p:blipFill>
          <a:blip r:embed="rId3"/>
          <a:stretch>
            <a:fillRect/>
          </a:stretch>
        </p:blipFill>
        <p:spPr>
          <a:xfrm>
            <a:off x="3874823" y="3644900"/>
            <a:ext cx="3990109" cy="2743200"/>
          </a:xfrm>
          <a:prstGeom prst="rect">
            <a:avLst/>
          </a:prstGeom>
        </p:spPr>
      </p:pic>
    </p:spTree>
    <p:extLst>
      <p:ext uri="{BB962C8B-B14F-4D97-AF65-F5344CB8AC3E}">
        <p14:creationId xmlns:p14="http://schemas.microsoft.com/office/powerpoint/2010/main" val="398338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3">
            <a:extLst>
              <a:ext uri="{FF2B5EF4-FFF2-40B4-BE49-F238E27FC236}">
                <a16:creationId xmlns:a16="http://schemas.microsoft.com/office/drawing/2014/main" id="{BD485B93-9907-5D89-832F-62423D0C883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7516" y="3152394"/>
            <a:ext cx="1533484" cy="3601871"/>
          </a:xfrm>
          <a:prstGeom prst="rect">
            <a:avLst/>
          </a:prstGeom>
        </p:spPr>
      </p:pic>
      <p:pic>
        <p:nvPicPr>
          <p:cNvPr id="3" name="Picture 2">
            <a:extLst>
              <a:ext uri="{FF2B5EF4-FFF2-40B4-BE49-F238E27FC236}">
                <a16:creationId xmlns:a16="http://schemas.microsoft.com/office/drawing/2014/main" id="{25C869CA-6EAE-4C4B-33DD-3AB725B0A635}"/>
              </a:ext>
            </a:extLst>
          </p:cNvPr>
          <p:cNvPicPr>
            <a:picLocks noChangeAspect="1"/>
          </p:cNvPicPr>
          <p:nvPr/>
        </p:nvPicPr>
        <p:blipFill>
          <a:blip r:embed="rId5"/>
          <a:stretch>
            <a:fillRect/>
          </a:stretch>
        </p:blipFill>
        <p:spPr>
          <a:xfrm>
            <a:off x="1854201" y="2611736"/>
            <a:ext cx="2463800" cy="1575685"/>
          </a:xfrm>
          <a:prstGeom prst="rect">
            <a:avLst/>
          </a:prstGeom>
        </p:spPr>
      </p:pic>
      <p:pic>
        <p:nvPicPr>
          <p:cNvPr id="4" name="Picture 3">
            <a:extLst>
              <a:ext uri="{FF2B5EF4-FFF2-40B4-BE49-F238E27FC236}">
                <a16:creationId xmlns:a16="http://schemas.microsoft.com/office/drawing/2014/main" id="{E2B342DD-FAEC-A2B2-1C68-287062FF7BEB}"/>
              </a:ext>
            </a:extLst>
          </p:cNvPr>
          <p:cNvPicPr/>
          <p:nvPr/>
        </p:nvPicPr>
        <p:blipFill>
          <a:blip r:embed="rId6"/>
          <a:stretch>
            <a:fillRect/>
          </a:stretch>
        </p:blipFill>
        <p:spPr>
          <a:xfrm>
            <a:off x="5172985" y="2611736"/>
            <a:ext cx="2444124" cy="1575685"/>
          </a:xfrm>
          <a:prstGeom prst="rect">
            <a:avLst/>
          </a:prstGeom>
        </p:spPr>
      </p:pic>
      <p:pic>
        <p:nvPicPr>
          <p:cNvPr id="5" name="Picture 4">
            <a:extLst>
              <a:ext uri="{FF2B5EF4-FFF2-40B4-BE49-F238E27FC236}">
                <a16:creationId xmlns:a16="http://schemas.microsoft.com/office/drawing/2014/main" id="{31D2C374-BC96-699C-46BD-A6305A00ECFF}"/>
              </a:ext>
            </a:extLst>
          </p:cNvPr>
          <p:cNvPicPr/>
          <p:nvPr/>
        </p:nvPicPr>
        <p:blipFill>
          <a:blip r:embed="rId7"/>
          <a:stretch>
            <a:fillRect/>
          </a:stretch>
        </p:blipFill>
        <p:spPr>
          <a:xfrm>
            <a:off x="8468680" y="2611736"/>
            <a:ext cx="2444124" cy="1575685"/>
          </a:xfrm>
          <a:prstGeom prst="rect">
            <a:avLst/>
          </a:prstGeom>
        </p:spPr>
      </p:pic>
      <p:pic>
        <p:nvPicPr>
          <p:cNvPr id="6" name="Picture 5">
            <a:extLst>
              <a:ext uri="{FF2B5EF4-FFF2-40B4-BE49-F238E27FC236}">
                <a16:creationId xmlns:a16="http://schemas.microsoft.com/office/drawing/2014/main" id="{0D2EEE34-65F3-9235-2B58-4E2CD687CE82}"/>
              </a:ext>
            </a:extLst>
          </p:cNvPr>
          <p:cNvPicPr/>
          <p:nvPr/>
        </p:nvPicPr>
        <p:blipFill>
          <a:blip r:embed="rId8"/>
          <a:stretch>
            <a:fillRect/>
          </a:stretch>
        </p:blipFill>
        <p:spPr>
          <a:xfrm>
            <a:off x="3098800" y="4788235"/>
            <a:ext cx="2561183" cy="1637965"/>
          </a:xfrm>
          <a:prstGeom prst="rect">
            <a:avLst/>
          </a:prstGeom>
        </p:spPr>
      </p:pic>
      <p:pic>
        <p:nvPicPr>
          <p:cNvPr id="7" name="Picture 6">
            <a:extLst>
              <a:ext uri="{FF2B5EF4-FFF2-40B4-BE49-F238E27FC236}">
                <a16:creationId xmlns:a16="http://schemas.microsoft.com/office/drawing/2014/main" id="{B1130D50-0E9D-C798-B547-45FF7ECAB741}"/>
              </a:ext>
            </a:extLst>
          </p:cNvPr>
          <p:cNvPicPr/>
          <p:nvPr/>
        </p:nvPicPr>
        <p:blipFill>
          <a:blip r:embed="rId9"/>
          <a:stretch>
            <a:fillRect/>
          </a:stretch>
        </p:blipFill>
        <p:spPr>
          <a:xfrm>
            <a:off x="6709817" y="4788235"/>
            <a:ext cx="2561183" cy="1637965"/>
          </a:xfrm>
          <a:prstGeom prst="rect">
            <a:avLst/>
          </a:prstGeom>
        </p:spPr>
      </p:pic>
      <p:sp>
        <p:nvSpPr>
          <p:cNvPr id="8" name="Rectangle 7">
            <a:extLst>
              <a:ext uri="{FF2B5EF4-FFF2-40B4-BE49-F238E27FC236}">
                <a16:creationId xmlns:a16="http://schemas.microsoft.com/office/drawing/2014/main" id="{6799EA90-D036-8F94-24C8-0F10F9A44BD3}"/>
              </a:ext>
            </a:extLst>
          </p:cNvPr>
          <p:cNvSpPr/>
          <p:nvPr/>
        </p:nvSpPr>
        <p:spPr>
          <a:xfrm>
            <a:off x="2044700" y="1744445"/>
            <a:ext cx="8858202" cy="830997"/>
          </a:xfrm>
          <a:prstGeom prst="rect">
            <a:avLst/>
          </a:prstGeom>
        </p:spPr>
        <p:txBody>
          <a:bodyPr wrap="square">
            <a:spAutoFit/>
          </a:bodyPr>
          <a:lstStyle/>
          <a:p>
            <a:pPr algn="ctr"/>
            <a:r>
              <a:rPr lang="vi-VN" sz="2400" dirty="0">
                <a:latin typeface="UTM Avo" panose="02040603050506020204" pitchFamily="18" charset="0"/>
                <a:cs typeface="Arial" panose="020B0604020202020204" pitchFamily="34" charset="0"/>
              </a:rPr>
              <a:t>Nêu những điều em đã biết về các lĩnh vực chủ yếu của khoa học tự nhiên; đối tượng của từng lĩnh vực.</a:t>
            </a:r>
          </a:p>
        </p:txBody>
      </p:sp>
      <p:sp>
        <p:nvSpPr>
          <p:cNvPr id="9" name="TextBox 8">
            <a:extLst>
              <a:ext uri="{FF2B5EF4-FFF2-40B4-BE49-F238E27FC236}">
                <a16:creationId xmlns:a16="http://schemas.microsoft.com/office/drawing/2014/main" id="{DC2E5659-BEC9-14FC-6B80-3A784AED95A3}"/>
              </a:ext>
            </a:extLst>
          </p:cNvPr>
          <p:cNvSpPr txBox="1"/>
          <p:nvPr/>
        </p:nvSpPr>
        <p:spPr>
          <a:xfrm>
            <a:off x="2741091" y="4168775"/>
            <a:ext cx="660400" cy="567848"/>
          </a:xfrm>
          <a:prstGeom prst="rect">
            <a:avLst/>
          </a:prstGeom>
          <a:noFill/>
        </p:spPr>
        <p:txBody>
          <a:bodyPr wrap="square" rtlCol="0">
            <a:spAutoFit/>
          </a:bodyPr>
          <a:lstStyle/>
          <a:p>
            <a:pPr algn="ctr">
              <a:lnSpc>
                <a:spcPct val="150000"/>
              </a:lnSpc>
            </a:pPr>
            <a:r>
              <a:rPr lang="en-US" sz="2400" dirty="0">
                <a:latin typeface="UTM Avo" panose="02040603050506020204" pitchFamily="18" charset="0"/>
                <a:cs typeface="Arial" panose="020B0604020202020204" pitchFamily="34" charset="0"/>
              </a:rPr>
              <a:t>a)</a:t>
            </a:r>
          </a:p>
        </p:txBody>
      </p:sp>
      <p:sp>
        <p:nvSpPr>
          <p:cNvPr id="10" name="TextBox 9">
            <a:extLst>
              <a:ext uri="{FF2B5EF4-FFF2-40B4-BE49-F238E27FC236}">
                <a16:creationId xmlns:a16="http://schemas.microsoft.com/office/drawing/2014/main" id="{F3A5AF46-6B40-25CB-AEB4-7C5DB127CD93}"/>
              </a:ext>
            </a:extLst>
          </p:cNvPr>
          <p:cNvSpPr txBox="1"/>
          <p:nvPr/>
        </p:nvSpPr>
        <p:spPr>
          <a:xfrm>
            <a:off x="6048331" y="4202867"/>
            <a:ext cx="660400" cy="567848"/>
          </a:xfrm>
          <a:prstGeom prst="rect">
            <a:avLst/>
          </a:prstGeom>
          <a:noFill/>
        </p:spPr>
        <p:txBody>
          <a:bodyPr wrap="square" rtlCol="0">
            <a:spAutoFit/>
          </a:bodyPr>
          <a:lstStyle/>
          <a:p>
            <a:pPr algn="ctr">
              <a:lnSpc>
                <a:spcPct val="150000"/>
              </a:lnSpc>
            </a:pPr>
            <a:r>
              <a:rPr lang="en-US" sz="2400" dirty="0">
                <a:latin typeface="UTM Avo" panose="02040603050506020204" pitchFamily="18" charset="0"/>
                <a:cs typeface="Arial" panose="020B0604020202020204" pitchFamily="34" charset="0"/>
              </a:rPr>
              <a:t>b)</a:t>
            </a:r>
          </a:p>
        </p:txBody>
      </p:sp>
      <p:sp>
        <p:nvSpPr>
          <p:cNvPr id="11" name="TextBox 10">
            <a:extLst>
              <a:ext uri="{FF2B5EF4-FFF2-40B4-BE49-F238E27FC236}">
                <a16:creationId xmlns:a16="http://schemas.microsoft.com/office/drawing/2014/main" id="{47AA98A2-DDAE-AD52-DCAE-AB527F68A67D}"/>
              </a:ext>
            </a:extLst>
          </p:cNvPr>
          <p:cNvSpPr txBox="1"/>
          <p:nvPr/>
        </p:nvSpPr>
        <p:spPr>
          <a:xfrm>
            <a:off x="9499600" y="4168775"/>
            <a:ext cx="660400" cy="567848"/>
          </a:xfrm>
          <a:prstGeom prst="rect">
            <a:avLst/>
          </a:prstGeom>
          <a:noFill/>
        </p:spPr>
        <p:txBody>
          <a:bodyPr wrap="square" rtlCol="0">
            <a:spAutoFit/>
          </a:bodyPr>
          <a:lstStyle/>
          <a:p>
            <a:pPr algn="ctr">
              <a:lnSpc>
                <a:spcPct val="150000"/>
              </a:lnSpc>
            </a:pPr>
            <a:r>
              <a:rPr lang="en-US" sz="2400" dirty="0">
                <a:latin typeface="UTM Avo" panose="02040603050506020204" pitchFamily="18" charset="0"/>
                <a:cs typeface="Arial" panose="020B0604020202020204" pitchFamily="34" charset="0"/>
              </a:rPr>
              <a:t>c)</a:t>
            </a:r>
          </a:p>
        </p:txBody>
      </p:sp>
      <p:sp>
        <p:nvSpPr>
          <p:cNvPr id="12" name="TextBox 11">
            <a:extLst>
              <a:ext uri="{FF2B5EF4-FFF2-40B4-BE49-F238E27FC236}">
                <a16:creationId xmlns:a16="http://schemas.microsoft.com/office/drawing/2014/main" id="{CEB527BA-C211-1598-4E28-536030DEA994}"/>
              </a:ext>
            </a:extLst>
          </p:cNvPr>
          <p:cNvSpPr txBox="1"/>
          <p:nvPr/>
        </p:nvSpPr>
        <p:spPr>
          <a:xfrm>
            <a:off x="4186783" y="6291833"/>
            <a:ext cx="660400" cy="567848"/>
          </a:xfrm>
          <a:prstGeom prst="rect">
            <a:avLst/>
          </a:prstGeom>
          <a:noFill/>
        </p:spPr>
        <p:txBody>
          <a:bodyPr wrap="square" rtlCol="0">
            <a:spAutoFit/>
          </a:bodyPr>
          <a:lstStyle/>
          <a:p>
            <a:pPr algn="ctr">
              <a:lnSpc>
                <a:spcPct val="150000"/>
              </a:lnSpc>
            </a:pPr>
            <a:r>
              <a:rPr lang="en-US" sz="2400" dirty="0">
                <a:latin typeface="UTM Avo" panose="02040603050506020204" pitchFamily="18" charset="0"/>
                <a:cs typeface="Arial" panose="020B0604020202020204" pitchFamily="34" charset="0"/>
              </a:rPr>
              <a:t>d)</a:t>
            </a:r>
          </a:p>
        </p:txBody>
      </p:sp>
      <p:sp>
        <p:nvSpPr>
          <p:cNvPr id="13" name="TextBox 12">
            <a:extLst>
              <a:ext uri="{FF2B5EF4-FFF2-40B4-BE49-F238E27FC236}">
                <a16:creationId xmlns:a16="http://schemas.microsoft.com/office/drawing/2014/main" id="{353F3B85-21C8-4798-9589-0D48B4AFB3D5}"/>
              </a:ext>
            </a:extLst>
          </p:cNvPr>
          <p:cNvSpPr txBox="1"/>
          <p:nvPr/>
        </p:nvSpPr>
        <p:spPr>
          <a:xfrm>
            <a:off x="7645400" y="6290152"/>
            <a:ext cx="660400" cy="567848"/>
          </a:xfrm>
          <a:prstGeom prst="rect">
            <a:avLst/>
          </a:prstGeom>
          <a:noFill/>
        </p:spPr>
        <p:txBody>
          <a:bodyPr wrap="square" rtlCol="0">
            <a:spAutoFit/>
          </a:bodyPr>
          <a:lstStyle/>
          <a:p>
            <a:pPr algn="ctr">
              <a:lnSpc>
                <a:spcPct val="150000"/>
              </a:lnSpc>
            </a:pPr>
            <a:r>
              <a:rPr lang="en-US" sz="2400" dirty="0">
                <a:latin typeface="UTM Avo" panose="02040603050506020204" pitchFamily="18" charset="0"/>
                <a:cs typeface="Arial" panose="020B0604020202020204" pitchFamily="34" charset="0"/>
              </a:rPr>
              <a:t>e)</a:t>
            </a:r>
          </a:p>
        </p:txBody>
      </p:sp>
    </p:spTree>
    <p:extLst>
      <p:ext uri="{BB962C8B-B14F-4D97-AF65-F5344CB8AC3E}">
        <p14:creationId xmlns:p14="http://schemas.microsoft.com/office/powerpoint/2010/main" val="832890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down)">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500"/>
                                        <p:tgtEl>
                                          <p:spTgt spid="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down)">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4AD023-9B90-4985-C775-15361D472D2A}"/>
              </a:ext>
            </a:extLst>
          </p:cNvPr>
          <p:cNvSpPr txBox="1"/>
          <p:nvPr/>
        </p:nvSpPr>
        <p:spPr>
          <a:xfrm>
            <a:off x="3048000" y="2383697"/>
            <a:ext cx="6096000" cy="338554"/>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br>
              <a:rPr kumimoji="0" lang="vi-VN"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83F64BF2-9AA6-B7CB-A957-89E23D04BB3E}"/>
              </a:ext>
            </a:extLst>
          </p:cNvPr>
          <p:cNvSpPr txBox="1"/>
          <p:nvPr/>
        </p:nvSpPr>
        <p:spPr>
          <a:xfrm>
            <a:off x="520700" y="1689100"/>
            <a:ext cx="11163300" cy="2229841"/>
          </a:xfrm>
          <a:prstGeom prst="rect">
            <a:avLst/>
          </a:prstGeom>
          <a:noFill/>
        </p:spPr>
        <p:txBody>
          <a:bodyPr wrap="square">
            <a:spAutoFit/>
          </a:bodyPr>
          <a:lstStyle/>
          <a:p>
            <a:pPr marL="0" marR="0" lvl="0" indent="0" algn="just" defTabSz="609539" rtl="0" eaLnBrk="1" fontAlgn="auto" latinLnBrk="0" hangingPunct="1">
              <a:lnSpc>
                <a:spcPct val="15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rPr>
              <a:t>Cisplatin [PtCl</a:t>
            </a:r>
            <a:r>
              <a:rPr kumimoji="0" lang="vi-VN" sz="2400" b="0" i="0" u="none" strike="noStrike" kern="1200" cap="none" spc="0" normalizeH="0" baseline="-25000" noProof="0" dirty="0">
                <a:ln>
                  <a:noFill/>
                </a:ln>
                <a:solidFill>
                  <a:prstClr val="black"/>
                </a:solidFill>
                <a:effectLst/>
                <a:uLnTx/>
                <a:uFillTx/>
                <a:latin typeface="UTM Avo" panose="02040603050506020204" pitchFamily="18" charset="0"/>
              </a:rPr>
              <a:t>2</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rPr>
              <a:t>(NH</a:t>
            </a:r>
            <a:r>
              <a:rPr kumimoji="0" lang="vi-VN" sz="2400" b="0" i="0" u="none" strike="noStrike" kern="1200" cap="none" spc="0" normalizeH="0" baseline="-25000" noProof="0" dirty="0">
                <a:ln>
                  <a:noFill/>
                </a:ln>
                <a:solidFill>
                  <a:prstClr val="black"/>
                </a:solidFill>
                <a:effectLst/>
                <a:uLnTx/>
                <a:uFillTx/>
                <a:latin typeface="UTM Avo" panose="02040603050506020204" pitchFamily="18" charset="0"/>
              </a:rPr>
              <a:t>3</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rPr>
              <a:t>)</a:t>
            </a:r>
            <a:r>
              <a:rPr kumimoji="0" lang="vi-VN" sz="2400" b="0" i="0" u="none" strike="noStrike" kern="1200" cap="none" spc="0" normalizeH="0" baseline="-25000" noProof="0" dirty="0">
                <a:ln>
                  <a:noFill/>
                </a:ln>
                <a:solidFill>
                  <a:prstClr val="black"/>
                </a:solidFill>
                <a:effectLst/>
                <a:uLnTx/>
                <a:uFillTx/>
                <a:latin typeface="UTM Avo" panose="02040603050506020204" pitchFamily="18" charset="0"/>
              </a:rPr>
              <a:t>2</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rPr>
              <a:t>] thường được sử dụng để điều trị nhiều bệnh ung thư như: ung thư tinh hoàn, ung thư buồng trứng, ung thư cổ tử cung, ung thư vú, ung thư bàng quang, ung thư đầu cổ, ung thư thực quản, ung thư phổi, u trung biểu mô, u não,... </a:t>
            </a:r>
          </a:p>
        </p:txBody>
      </p:sp>
    </p:spTree>
    <p:extLst>
      <p:ext uri="{BB962C8B-B14F-4D97-AF65-F5344CB8AC3E}">
        <p14:creationId xmlns:p14="http://schemas.microsoft.com/office/powerpoint/2010/main" val="3438528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623980" y="2228764"/>
            <a:ext cx="10894920" cy="2439514"/>
          </a:xfrm>
          <a:prstGeom prst="rect">
            <a:avLst/>
          </a:prstGeom>
        </p:spPr>
        <p:txBody>
          <a:bodyPr wrap="square">
            <a:spAutoFit/>
          </a:bodyPr>
          <a:lstStyle/>
          <a:p>
            <a:pPr algn="just">
              <a:lnSpc>
                <a:spcPct val="130000"/>
              </a:lnSpc>
            </a:pPr>
            <a:r>
              <a:rPr lang="vi-VN" sz="2400" b="1" dirty="0">
                <a:latin typeface="UTM Avo" panose="02040603050506020204" pitchFamily="18" charset="0"/>
                <a:cs typeface="Arial" panose="020B0604020202020204" pitchFamily="34" charset="0"/>
              </a:rPr>
              <a:t>Hóa học về năng lượng: </a:t>
            </a:r>
            <a:r>
              <a:rPr lang="vi-VN" sz="2400" dirty="0">
                <a:latin typeface="UTM Avo" panose="02040603050506020204" pitchFamily="18" charset="0"/>
                <a:cs typeface="Arial" panose="020B0604020202020204" pitchFamily="34" charset="0"/>
              </a:rPr>
              <a:t>Có rất nhiều phản ứng hóa học xảy ra kèm theo sự giải phóng năng lượng ví dụ các quá trình đốt chay nhiên liệu. Hiểu biết về hóa học giúp chúng ta lựa chọn được nhiên liệu phù hợp với từng quá trinh sản xuất và đặc biệt là xu hướng sử dụng nhiên liệu sạch, nhiên liệu tái tạo.</a:t>
            </a:r>
          </a:p>
        </p:txBody>
      </p:sp>
      <p:sp>
        <p:nvSpPr>
          <p:cNvPr id="2" name="Rectangle 1">
            <a:extLst>
              <a:ext uri="{FF2B5EF4-FFF2-40B4-BE49-F238E27FC236}">
                <a16:creationId xmlns:a16="http://schemas.microsoft.com/office/drawing/2014/main" id="{4ABCF623-E819-1D2D-F53A-1303DEB43D68}"/>
              </a:ext>
            </a:extLst>
          </p:cNvPr>
          <p:cNvSpPr/>
          <p:nvPr/>
        </p:nvSpPr>
        <p:spPr>
          <a:xfrm>
            <a:off x="590011" y="1719622"/>
            <a:ext cx="2905988"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2. Trong sản xuất</a:t>
            </a:r>
          </a:p>
        </p:txBody>
      </p:sp>
      <p:pic>
        <p:nvPicPr>
          <p:cNvPr id="5" name="Picture 4">
            <a:extLst>
              <a:ext uri="{FF2B5EF4-FFF2-40B4-BE49-F238E27FC236}">
                <a16:creationId xmlns:a16="http://schemas.microsoft.com/office/drawing/2014/main" id="{B9E0D3D6-F00C-9681-E070-9BCE8FD13621}"/>
              </a:ext>
            </a:extLst>
          </p:cNvPr>
          <p:cNvPicPr>
            <a:picLocks noChangeAspect="1"/>
          </p:cNvPicPr>
          <p:nvPr/>
        </p:nvPicPr>
        <p:blipFill>
          <a:blip r:embed="rId3"/>
          <a:stretch>
            <a:fillRect/>
          </a:stretch>
        </p:blipFill>
        <p:spPr>
          <a:xfrm>
            <a:off x="4730230" y="4328111"/>
            <a:ext cx="3960581" cy="2263189"/>
          </a:xfrm>
          <a:prstGeom prst="rect">
            <a:avLst/>
          </a:prstGeom>
        </p:spPr>
      </p:pic>
      <p:pic>
        <p:nvPicPr>
          <p:cNvPr id="8" name="Picture 7">
            <a:extLst>
              <a:ext uri="{FF2B5EF4-FFF2-40B4-BE49-F238E27FC236}">
                <a16:creationId xmlns:a16="http://schemas.microsoft.com/office/drawing/2014/main" id="{529EF4E9-C1DD-C550-10E4-5D83E7EC8B1B}"/>
              </a:ext>
            </a:extLst>
          </p:cNvPr>
          <p:cNvPicPr>
            <a:picLocks noChangeAspect="1"/>
          </p:cNvPicPr>
          <p:nvPr/>
        </p:nvPicPr>
        <p:blipFill>
          <a:blip r:embed="rId4"/>
          <a:stretch>
            <a:fillRect/>
          </a:stretch>
        </p:blipFill>
        <p:spPr>
          <a:xfrm>
            <a:off x="9365969" y="5563038"/>
            <a:ext cx="2330732" cy="1072876"/>
          </a:xfrm>
          <a:prstGeom prst="rect">
            <a:avLst/>
          </a:prstGeom>
        </p:spPr>
      </p:pic>
    </p:spTree>
    <p:extLst>
      <p:ext uri="{BB962C8B-B14F-4D97-AF65-F5344CB8AC3E}">
        <p14:creationId xmlns:p14="http://schemas.microsoft.com/office/powerpoint/2010/main" val="17388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623980" y="2228764"/>
            <a:ext cx="10894920" cy="1682384"/>
          </a:xfrm>
          <a:prstGeom prst="rect">
            <a:avLst/>
          </a:prstGeom>
        </p:spPr>
        <p:txBody>
          <a:bodyPr wrap="square">
            <a:spAutoFit/>
          </a:bodyPr>
          <a:lstStyle/>
          <a:p>
            <a:pPr algn="just">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Hóa học về sản xuất hóa chất: </a:t>
            </a:r>
            <a:r>
              <a:rPr lang="vi-VN" sz="2400" dirty="0">
                <a:latin typeface="UTM Avo" panose="02040603050506020204" pitchFamily="18" charset="0"/>
                <a:ea typeface="Calibri" panose="020F0502020204030204" pitchFamily="34" charset="0"/>
                <a:cs typeface="Arial" panose="020B0604020202020204" pitchFamily="34" charset="0"/>
              </a:rPr>
              <a:t>Các hóa chất cơ bản như NH</a:t>
            </a:r>
            <a:r>
              <a:rPr lang="en-US" sz="2400" baseline="-25000" dirty="0">
                <a:latin typeface="UTM Avo" panose="02040603050506020204" pitchFamily="18" charset="0"/>
                <a:ea typeface="Calibri" panose="020F0502020204030204" pitchFamily="34" charset="0"/>
                <a:cs typeface="Arial" panose="020B0604020202020204" pitchFamily="34" charset="0"/>
              </a:rPr>
              <a:t>3</a:t>
            </a:r>
            <a:r>
              <a:rPr lang="vi-VN" sz="2400" dirty="0">
                <a:latin typeface="UTM Avo" panose="02040603050506020204" pitchFamily="18" charset="0"/>
                <a:ea typeface="Calibri" panose="020F0502020204030204" pitchFamily="34" charset="0"/>
                <a:cs typeface="Arial" panose="020B0604020202020204" pitchFamily="34" charset="0"/>
              </a:rPr>
              <a:t>, H</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SO</a:t>
            </a:r>
            <a:r>
              <a:rPr lang="en-US" sz="2400" baseline="-25000" dirty="0">
                <a:latin typeface="UTM Avo" panose="02040603050506020204" pitchFamily="18" charset="0"/>
                <a:ea typeface="Calibri" panose="020F0502020204030204" pitchFamily="34" charset="0"/>
                <a:cs typeface="Arial" panose="020B0604020202020204" pitchFamily="34" charset="0"/>
              </a:rPr>
              <a:t>4</a:t>
            </a:r>
            <a:r>
              <a:rPr lang="vi-VN" sz="2400" dirty="0">
                <a:latin typeface="UTM Avo" panose="02040603050506020204" pitchFamily="18" charset="0"/>
                <a:ea typeface="Calibri" panose="020F0502020204030204" pitchFamily="34" charset="0"/>
                <a:cs typeface="Arial" panose="020B0604020202020204" pitchFamily="34" charset="0"/>
              </a:rPr>
              <a:t>, HCl, HNO</a:t>
            </a:r>
            <a:r>
              <a:rPr lang="en-US" sz="2400" baseline="-25000" dirty="0">
                <a:latin typeface="UTM Avo" panose="02040603050506020204" pitchFamily="18" charset="0"/>
                <a:ea typeface="Calibri" panose="020F0502020204030204" pitchFamily="34" charset="0"/>
                <a:cs typeface="Arial" panose="020B0604020202020204" pitchFamily="34" charset="0"/>
              </a:rPr>
              <a:t>3</a:t>
            </a:r>
            <a:r>
              <a:rPr lang="vi-VN" sz="2400" dirty="0">
                <a:latin typeface="UTM Avo" panose="02040603050506020204" pitchFamily="18" charset="0"/>
                <a:ea typeface="Calibri" panose="020F0502020204030204" pitchFamily="34" charset="0"/>
                <a:cs typeface="Arial" panose="020B0604020202020204" pitchFamily="34" charset="0"/>
              </a:rPr>
              <a:t> … có vai trò quan trọng vì là nguyên liệu cho các ngành sản xuất khác.</a:t>
            </a:r>
            <a:endParaRPr lang="en-US" sz="2400" dirty="0">
              <a:latin typeface="UTM Avo" panose="02040603050506020204" pitchFamily="18" charset="0"/>
              <a:ea typeface="Calibri" panose="020F050202020403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4ABCF623-E819-1D2D-F53A-1303DEB43D68}"/>
              </a:ext>
            </a:extLst>
          </p:cNvPr>
          <p:cNvSpPr/>
          <p:nvPr/>
        </p:nvSpPr>
        <p:spPr>
          <a:xfrm>
            <a:off x="590011" y="1719622"/>
            <a:ext cx="2905988"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2. Trong sản xuất</a:t>
            </a:r>
          </a:p>
        </p:txBody>
      </p:sp>
      <p:pic>
        <p:nvPicPr>
          <p:cNvPr id="3" name="Picture 2">
            <a:extLst>
              <a:ext uri="{FF2B5EF4-FFF2-40B4-BE49-F238E27FC236}">
                <a16:creationId xmlns:a16="http://schemas.microsoft.com/office/drawing/2014/main" id="{0951CFC1-FF6A-E6E2-C285-8E155E2BE832}"/>
              </a:ext>
            </a:extLst>
          </p:cNvPr>
          <p:cNvPicPr>
            <a:picLocks noChangeAspect="1"/>
          </p:cNvPicPr>
          <p:nvPr/>
        </p:nvPicPr>
        <p:blipFill>
          <a:blip r:embed="rId3"/>
          <a:stretch>
            <a:fillRect/>
          </a:stretch>
        </p:blipFill>
        <p:spPr>
          <a:xfrm>
            <a:off x="5156200" y="3619500"/>
            <a:ext cx="5146387" cy="2684699"/>
          </a:xfrm>
          <a:prstGeom prst="rect">
            <a:avLst/>
          </a:prstGeom>
        </p:spPr>
      </p:pic>
    </p:spTree>
    <p:extLst>
      <p:ext uri="{BB962C8B-B14F-4D97-AF65-F5344CB8AC3E}">
        <p14:creationId xmlns:p14="http://schemas.microsoft.com/office/powerpoint/2010/main" val="14753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623980" y="2228764"/>
            <a:ext cx="10894920" cy="2236381"/>
          </a:xfrm>
          <a:prstGeom prst="rect">
            <a:avLst/>
          </a:prstGeom>
        </p:spPr>
        <p:txBody>
          <a:bodyPr wrap="square">
            <a:spAutoFit/>
          </a:bodyPr>
          <a:lstStyle/>
          <a:p>
            <a:pPr algn="just">
              <a:lnSpc>
                <a:spcPct val="150000"/>
              </a:lnSpc>
            </a:pPr>
            <a:r>
              <a:rPr lang="vi-VN" sz="2400" b="1" dirty="0">
                <a:latin typeface="UTM Avo" panose="02040603050506020204" pitchFamily="18" charset="0"/>
                <a:ea typeface="Calibri" panose="020F0502020204030204" pitchFamily="34" charset="0"/>
                <a:cs typeface="Arial" panose="020B0604020202020204" pitchFamily="34" charset="0"/>
              </a:rPr>
              <a:t>Hóa học về vật liệu: </a:t>
            </a:r>
            <a:r>
              <a:rPr lang="vi-VN" sz="2400" dirty="0">
                <a:latin typeface="UTM Avo" panose="02040603050506020204" pitchFamily="18" charset="0"/>
                <a:ea typeface="Calibri" panose="020F0502020204030204" pitchFamily="34" charset="0"/>
                <a:cs typeface="Arial" panose="020B0604020202020204" pitchFamily="34" charset="0"/>
              </a:rPr>
              <a:t>nhiều loại vật liệu mới, tiên tiến đã ra đời: vật liệu xúc tác, vật liệu chịu nhiệt, chịu áp suất, vật liệu chống dính, vật liệu cách điện… Các loại vật liệu như sắt, thép, xi măng, nhựa… đều được tạo ra từ các quá trình hóa học</a:t>
            </a:r>
          </a:p>
        </p:txBody>
      </p:sp>
      <p:sp>
        <p:nvSpPr>
          <p:cNvPr id="2" name="Rectangle 1">
            <a:extLst>
              <a:ext uri="{FF2B5EF4-FFF2-40B4-BE49-F238E27FC236}">
                <a16:creationId xmlns:a16="http://schemas.microsoft.com/office/drawing/2014/main" id="{4ABCF623-E819-1D2D-F53A-1303DEB43D68}"/>
              </a:ext>
            </a:extLst>
          </p:cNvPr>
          <p:cNvSpPr/>
          <p:nvPr/>
        </p:nvSpPr>
        <p:spPr>
          <a:xfrm>
            <a:off x="590011" y="1719622"/>
            <a:ext cx="2905988"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2. Trong sản xuất</a:t>
            </a:r>
          </a:p>
        </p:txBody>
      </p:sp>
      <p:pic>
        <p:nvPicPr>
          <p:cNvPr id="4" name="Picture 3">
            <a:extLst>
              <a:ext uri="{FF2B5EF4-FFF2-40B4-BE49-F238E27FC236}">
                <a16:creationId xmlns:a16="http://schemas.microsoft.com/office/drawing/2014/main" id="{80B14619-4065-75CB-665A-EDB717B6ABA1}"/>
              </a:ext>
            </a:extLst>
          </p:cNvPr>
          <p:cNvPicPr>
            <a:picLocks noChangeAspect="1"/>
          </p:cNvPicPr>
          <p:nvPr/>
        </p:nvPicPr>
        <p:blipFill>
          <a:blip r:embed="rId3"/>
          <a:stretch>
            <a:fillRect/>
          </a:stretch>
        </p:blipFill>
        <p:spPr>
          <a:xfrm>
            <a:off x="6526552" y="4038599"/>
            <a:ext cx="3442948" cy="2535139"/>
          </a:xfrm>
          <a:prstGeom prst="rect">
            <a:avLst/>
          </a:prstGeom>
        </p:spPr>
      </p:pic>
    </p:spTree>
    <p:extLst>
      <p:ext uri="{BB962C8B-B14F-4D97-AF65-F5344CB8AC3E}">
        <p14:creationId xmlns:p14="http://schemas.microsoft.com/office/powerpoint/2010/main" val="223361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913A35-D7CE-18BC-97AA-976BE137A79E}"/>
              </a:ext>
            </a:extLst>
          </p:cNvPr>
          <p:cNvSpPr/>
          <p:nvPr/>
        </p:nvSpPr>
        <p:spPr>
          <a:xfrm>
            <a:off x="623980" y="2228764"/>
            <a:ext cx="10894920" cy="1675843"/>
          </a:xfrm>
          <a:prstGeom prst="rect">
            <a:avLst/>
          </a:prstGeom>
        </p:spPr>
        <p:txBody>
          <a:bodyPr wrap="square">
            <a:spAutoFit/>
          </a:bodyPr>
          <a:lstStyle/>
          <a:p>
            <a:pPr algn="just">
              <a:lnSpc>
                <a:spcPct val="150000"/>
              </a:lnSpc>
              <a:spcBef>
                <a:spcPts val="400"/>
              </a:spcBef>
            </a:pPr>
            <a:r>
              <a:rPr lang="en-US" sz="2400" b="1" dirty="0">
                <a:latin typeface="UTM Avo" panose="02040603050506020204" pitchFamily="18" charset="0"/>
                <a:ea typeface="Calibri" panose="020F0502020204030204" pitchFamily="34" charset="0"/>
                <a:cs typeface="Arial" panose="020B0604020202020204" pitchFamily="34" charset="0"/>
              </a:rPr>
              <a:t>Hóa </a:t>
            </a:r>
            <a:r>
              <a:rPr lang="en-US" sz="2400" b="1" dirty="0" err="1">
                <a:latin typeface="UTM Avo" panose="02040603050506020204" pitchFamily="18" charset="0"/>
                <a:ea typeface="Calibri" panose="020F0502020204030204" pitchFamily="34" charset="0"/>
                <a:cs typeface="Arial" panose="020B0604020202020204" pitchFamily="34" charset="0"/>
              </a:rPr>
              <a:t>học</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về</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môi</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trường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Calibri" panose="020F0502020204030204" pitchFamily="34" charset="0"/>
                <a:cs typeface="Arial" panose="020B0604020202020204" pitchFamily="34" charset="0"/>
              </a:rPr>
              <a:t>Nước </a:t>
            </a:r>
            <a:r>
              <a:rPr lang="en-US" sz="2400" dirty="0" err="1">
                <a:latin typeface="UTM Avo" panose="02040603050506020204" pitchFamily="18" charset="0"/>
                <a:ea typeface="Calibri" panose="020F0502020204030204" pitchFamily="34" charset="0"/>
                <a:cs typeface="Arial" panose="020B0604020202020204" pitchFamily="34" charset="0"/>
              </a:rPr>
              <a:t>thải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trước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xảy</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ra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ngoài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môi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trường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xử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một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hợp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kiến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thức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hóa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giúp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chúng</a:t>
            </a:r>
            <a:r>
              <a:rPr lang="en-US" sz="2400" dirty="0">
                <a:latin typeface="UTM Avo" panose="02040603050506020204" pitchFamily="18" charset="0"/>
                <a:ea typeface="Calibri" panose="020F0502020204030204" pitchFamily="34" charset="0"/>
                <a:cs typeface="Arial" panose="020B0604020202020204" pitchFamily="34" charset="0"/>
              </a:rPr>
              <a:t> ta </a:t>
            </a:r>
            <a:r>
              <a:rPr lang="en-US" sz="2400" dirty="0" err="1">
                <a:latin typeface="UTM Avo" panose="02040603050506020204" pitchFamily="18" charset="0"/>
                <a:ea typeface="Calibri" panose="020F0502020204030204" pitchFamily="34" charset="0"/>
                <a:cs typeface="Arial" panose="020B0604020202020204" pitchFamily="34" charset="0"/>
              </a:rPr>
              <a:t>giữ</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gìn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môi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trường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xanh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sạch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đẹp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an </a:t>
            </a:r>
            <a:r>
              <a:rPr lang="en-US" sz="2400" dirty="0" err="1">
                <a:latin typeface="UTM Avo" panose="02040603050506020204" pitchFamily="18" charset="0"/>
                <a:ea typeface="Calibri" panose="020F0502020204030204" pitchFamily="34" charset="0"/>
                <a:cs typeface="Arial" panose="020B0604020202020204" pitchFamily="34" charset="0"/>
              </a:rPr>
              <a:t>toàn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a:t>
            </a:r>
          </a:p>
        </p:txBody>
      </p:sp>
      <p:sp>
        <p:nvSpPr>
          <p:cNvPr id="2" name="Rectangle 1">
            <a:extLst>
              <a:ext uri="{FF2B5EF4-FFF2-40B4-BE49-F238E27FC236}">
                <a16:creationId xmlns:a16="http://schemas.microsoft.com/office/drawing/2014/main" id="{4ABCF623-E819-1D2D-F53A-1303DEB43D68}"/>
              </a:ext>
            </a:extLst>
          </p:cNvPr>
          <p:cNvSpPr/>
          <p:nvPr/>
        </p:nvSpPr>
        <p:spPr>
          <a:xfrm>
            <a:off x="590011" y="1719622"/>
            <a:ext cx="2905988" cy="574388"/>
          </a:xfrm>
          <a:prstGeom prst="rect">
            <a:avLst/>
          </a:prstGeom>
        </p:spPr>
        <p:txBody>
          <a:bodyPr wrap="none">
            <a:spAutoFit/>
          </a:bodyPr>
          <a:lstStyle/>
          <a:p>
            <a:pPr>
              <a:lnSpc>
                <a:spcPct val="150000"/>
              </a:lnSpc>
              <a:spcBef>
                <a:spcPts val="400"/>
              </a:spcBef>
              <a:spcAft>
                <a:spcPts val="533"/>
              </a:spcAft>
            </a:pPr>
            <a:r>
              <a:rPr lang="vi-VN" sz="2400" b="1" dirty="0">
                <a:latin typeface="UTM Avo" panose="02040603050506020204" pitchFamily="18" charset="0"/>
                <a:ea typeface="Calibri" panose="020F0502020204030204" pitchFamily="34" charset="0"/>
                <a:cs typeface="Arial" panose="020B0604020202020204" pitchFamily="34" charset="0"/>
              </a:rPr>
              <a:t>2. Trong sản xuất</a:t>
            </a:r>
          </a:p>
        </p:txBody>
      </p:sp>
      <p:pic>
        <p:nvPicPr>
          <p:cNvPr id="3" name="Picture 2">
            <a:extLst>
              <a:ext uri="{FF2B5EF4-FFF2-40B4-BE49-F238E27FC236}">
                <a16:creationId xmlns:a16="http://schemas.microsoft.com/office/drawing/2014/main" id="{0E2E7FF3-A837-7E7F-D92B-2B9DAACEAE51}"/>
              </a:ext>
            </a:extLst>
          </p:cNvPr>
          <p:cNvPicPr>
            <a:picLocks noChangeAspect="1"/>
          </p:cNvPicPr>
          <p:nvPr/>
        </p:nvPicPr>
        <p:blipFill>
          <a:blip r:embed="rId3"/>
          <a:stretch>
            <a:fillRect/>
          </a:stretch>
        </p:blipFill>
        <p:spPr>
          <a:xfrm>
            <a:off x="3644900" y="4000500"/>
            <a:ext cx="4635500" cy="2569477"/>
          </a:xfrm>
          <a:prstGeom prst="rect">
            <a:avLst/>
          </a:prstGeom>
        </p:spPr>
      </p:pic>
    </p:spTree>
    <p:extLst>
      <p:ext uri="{BB962C8B-B14F-4D97-AF65-F5344CB8AC3E}">
        <p14:creationId xmlns:p14="http://schemas.microsoft.com/office/powerpoint/2010/main" val="3320193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A31FFCB-1CBD-A00D-40E8-12079ECEC032}"/>
              </a:ext>
            </a:extLst>
          </p:cNvPr>
          <p:cNvSpPr txBox="1"/>
          <p:nvPr/>
        </p:nvSpPr>
        <p:spPr>
          <a:xfrm>
            <a:off x="599690" y="1735738"/>
            <a:ext cx="11071609" cy="1121846"/>
          </a:xfrm>
          <a:prstGeom prst="rect">
            <a:avLst/>
          </a:prstGeom>
          <a:noFill/>
        </p:spPr>
        <p:txBody>
          <a:bodyPr wrap="square" rtlCol="0">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Câu 7: </a:t>
            </a:r>
            <a:r>
              <a:rPr lang="en-US" sz="2400" dirty="0">
                <a:latin typeface="UTM Avo" panose="02040603050506020204" pitchFamily="18" charset="0"/>
                <a:cs typeface="Arial" panose="020B0604020202020204" pitchFamily="34" charset="0"/>
              </a:rPr>
              <a:t>Một </a:t>
            </a:r>
            <a:r>
              <a:rPr lang="en-US" sz="2400" dirty="0" err="1">
                <a:latin typeface="UTM Avo" panose="02040603050506020204" pitchFamily="18" charset="0"/>
                <a:cs typeface="Arial" panose="020B0604020202020204" pitchFamily="34" charset="0"/>
              </a:rPr>
              <a:t>lượng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lớn</a:t>
            </a:r>
            <a:r>
              <a:rPr lang="en-US" sz="2400" dirty="0">
                <a:latin typeface="UTM Avo" panose="02040603050506020204" pitchFamily="18" charset="0"/>
                <a:cs typeface="Arial" panose="020B0604020202020204" pitchFamily="34" charset="0"/>
              </a:rPr>
              <a:t> NH</a:t>
            </a:r>
            <a:r>
              <a:rPr lang="en-US" sz="2400" baseline="-25000" dirty="0">
                <a:latin typeface="UTM Avo" panose="02040603050506020204" pitchFamily="18" charset="0"/>
                <a:cs typeface="Arial" panose="020B0604020202020204" pitchFamily="34" charset="0"/>
              </a:rPr>
              <a:t>3 </a:t>
            </a:r>
            <a:r>
              <a:rPr lang="en-US" sz="2400" dirty="0" err="1">
                <a:latin typeface="UTM Avo" panose="02040603050506020204" pitchFamily="18" charset="0"/>
                <a:cs typeface="Arial" panose="020B0604020202020204" pitchFamily="34" charset="0"/>
              </a:rPr>
              <a:t>tổng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hợp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từ</a:t>
            </a:r>
            <a:r>
              <a:rPr lang="en-US" sz="2400" dirty="0">
                <a:latin typeface="UTM Avo" panose="02040603050506020204" pitchFamily="18" charset="0"/>
                <a:cs typeface="Arial" panose="020B0604020202020204" pitchFamily="34" charset="0"/>
              </a:rPr>
              <a:t> N</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H</a:t>
            </a:r>
            <a:r>
              <a:rPr lang="en-US" sz="2400" baseline="-25000" dirty="0">
                <a:latin typeface="UTM Avo" panose="02040603050506020204" pitchFamily="18" charset="0"/>
                <a:cs typeface="Arial" panose="020B0604020202020204" pitchFamily="34" charset="0"/>
              </a:rPr>
              <a:t>3</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sẽ</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được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xuất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bón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loại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bón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đạm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lân</a:t>
            </a:r>
            <a:r>
              <a:rPr lang="en-US" sz="2400" dirty="0">
                <a:latin typeface="UTM Avo" panose="02040603050506020204" pitchFamily="18" charset="0"/>
                <a:cs typeface="Arial" panose="020B0604020202020204" pitchFamily="34" charset="0"/>
              </a:rPr>
              <a:t> hay kali?</a:t>
            </a:r>
          </a:p>
        </p:txBody>
      </p:sp>
      <p:sp>
        <p:nvSpPr>
          <p:cNvPr id="7" name="Rectangle 6">
            <a:extLst>
              <a:ext uri="{FF2B5EF4-FFF2-40B4-BE49-F238E27FC236}">
                <a16:creationId xmlns:a16="http://schemas.microsoft.com/office/drawing/2014/main" id="{A9096432-9340-D18E-95D4-63677E1E88CE}"/>
              </a:ext>
            </a:extLst>
          </p:cNvPr>
          <p:cNvSpPr/>
          <p:nvPr/>
        </p:nvSpPr>
        <p:spPr>
          <a:xfrm>
            <a:off x="3924300" y="5502617"/>
            <a:ext cx="4051300" cy="1121846"/>
          </a:xfrm>
          <a:prstGeom prst="rect">
            <a:avLst/>
          </a:prstGeom>
        </p:spPr>
        <p:txBody>
          <a:bodyPr wrap="square">
            <a:spAutoFit/>
          </a:bodyPr>
          <a:lstStyle/>
          <a:p>
            <a:pPr algn="ctr">
              <a:lnSpc>
                <a:spcPct val="150000"/>
              </a:lnSpc>
            </a:pPr>
            <a:r>
              <a:rPr lang="en-US" sz="2400" b="1" dirty="0">
                <a:latin typeface="UTM Avo" panose="02040603050506020204" pitchFamily="18" charset="0"/>
                <a:cs typeface="Arial" panose="020B0604020202020204" pitchFamily="34" charset="0"/>
              </a:rPr>
              <a:t>Câu </a:t>
            </a:r>
            <a:r>
              <a:rPr lang="en-US" sz="2400" b="1" dirty="0" err="1">
                <a:latin typeface="UTM Avo" panose="02040603050506020204" pitchFamily="18" charset="0"/>
                <a:cs typeface="Arial" panose="020B0604020202020204" pitchFamily="34" charset="0"/>
              </a:rPr>
              <a:t>trả</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lời</a:t>
            </a:r>
            <a:r>
              <a:rPr lang="en-US" sz="2400" b="1" dirty="0">
                <a:latin typeface="UTM Avo" panose="02040603050506020204" pitchFamily="18" charset="0"/>
                <a:cs typeface="Arial" panose="020B0604020202020204" pitchFamily="34" charset="0"/>
              </a:rPr>
              <a:t>:</a:t>
            </a:r>
          </a:p>
          <a:p>
            <a:pPr algn="ctr">
              <a:lnSpc>
                <a:spcPct val="150000"/>
              </a:lnSpc>
            </a:pP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phân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đạm</a:t>
            </a:r>
            <a:r>
              <a:rPr lang="en-US" sz="2400" dirty="0">
                <a:latin typeface="UTM Avo" panose="02040603050506020204" pitchFamily="18" charset="0"/>
                <a:cs typeface="Arial" panose="020B0604020202020204" pitchFamily="34" charset="0"/>
              </a:rPr>
              <a:t>. </a:t>
            </a:r>
          </a:p>
        </p:txBody>
      </p:sp>
      <p:pic>
        <p:nvPicPr>
          <p:cNvPr id="2" name="Picture 1">
            <a:extLst>
              <a:ext uri="{FF2B5EF4-FFF2-40B4-BE49-F238E27FC236}">
                <a16:creationId xmlns:a16="http://schemas.microsoft.com/office/drawing/2014/main" id="{0A14BBDC-96D3-F604-3B45-C18C8DBBFA9F}"/>
              </a:ext>
            </a:extLst>
          </p:cNvPr>
          <p:cNvPicPr>
            <a:picLocks noChangeAspect="1"/>
          </p:cNvPicPr>
          <p:nvPr/>
        </p:nvPicPr>
        <p:blipFill>
          <a:blip r:embed="rId3"/>
          <a:stretch>
            <a:fillRect/>
          </a:stretch>
        </p:blipFill>
        <p:spPr>
          <a:xfrm>
            <a:off x="3997960" y="3009900"/>
            <a:ext cx="4003040" cy="2501900"/>
          </a:xfrm>
          <a:prstGeom prst="rect">
            <a:avLst/>
          </a:prstGeom>
        </p:spPr>
      </p:pic>
    </p:spTree>
    <p:extLst>
      <p:ext uri="{BB962C8B-B14F-4D97-AF65-F5344CB8AC3E}">
        <p14:creationId xmlns:p14="http://schemas.microsoft.com/office/powerpoint/2010/main" val="234805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EFFCF8-65F0-385C-90CB-FCEE32C2FA6A}"/>
              </a:ext>
            </a:extLst>
          </p:cNvPr>
          <p:cNvGrpSpPr/>
          <p:nvPr/>
        </p:nvGrpSpPr>
        <p:grpSpPr>
          <a:xfrm>
            <a:off x="4943541" y="3149600"/>
            <a:ext cx="2736543" cy="1558939"/>
            <a:chOff x="309542" y="967667"/>
            <a:chExt cx="2878585" cy="1558939"/>
          </a:xfrm>
        </p:grpSpPr>
        <p:pic>
          <p:nvPicPr>
            <p:cNvPr id="5" name="Picture 4">
              <a:hlinkClick r:id="rId3"/>
              <a:extLst>
                <a:ext uri="{FF2B5EF4-FFF2-40B4-BE49-F238E27FC236}">
                  <a16:creationId xmlns:a16="http://schemas.microsoft.com/office/drawing/2014/main" id="{46D7394D-0094-16EB-3F7A-43F3E1A6419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28CB4D83-36F2-78F0-8317-251ED59425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5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91C0B2-EF9A-8AB9-822B-3AD5C9950C15}"/>
              </a:ext>
            </a:extLst>
          </p:cNvPr>
          <p:cNvSpPr txBox="1"/>
          <p:nvPr/>
        </p:nvSpPr>
        <p:spPr>
          <a:xfrm>
            <a:off x="609600" y="1700387"/>
            <a:ext cx="10947400" cy="1675843"/>
          </a:xfrm>
          <a:prstGeom prst="rect">
            <a:avLst/>
          </a:prstGeom>
          <a:noFill/>
        </p:spPr>
        <p:txBody>
          <a:bodyPr wrap="square">
            <a:spAutoFit/>
          </a:bodyPr>
          <a:lstStyle/>
          <a:p>
            <a:pPr algn="just">
              <a:lnSpc>
                <a:spcPct val="150000"/>
              </a:lnSpc>
            </a:pPr>
            <a:r>
              <a:rPr lang="en-US" sz="2400" b="1" dirty="0">
                <a:solidFill>
                  <a:srgbClr val="FF0000"/>
                </a:solidFill>
                <a:latin typeface="UTM Avo" panose="02040603050506020204" pitchFamily="18" charset="0"/>
                <a:cs typeface="Arial" panose="020B0604020202020204" pitchFamily="34" charset="0"/>
              </a:rPr>
              <a:t>Câu </a:t>
            </a:r>
            <a:r>
              <a:rPr lang="en-US" sz="2400" b="1" dirty="0" err="1">
                <a:solidFill>
                  <a:srgbClr val="FF0000"/>
                </a:solidFill>
                <a:latin typeface="UTM Avo" panose="02040603050506020204" pitchFamily="18" charset="0"/>
                <a:cs typeface="Arial" panose="020B0604020202020204" pitchFamily="34" charset="0"/>
              </a:rPr>
              <a:t>hỏi</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luyện</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tập</a:t>
            </a:r>
            <a:r>
              <a:rPr lang="en-US" sz="2400" b="1" dirty="0">
                <a:solidFill>
                  <a:srgbClr val="FF0000"/>
                </a:solidFill>
                <a:latin typeface="UTM Avo" panose="02040603050506020204" pitchFamily="18" charset="0"/>
                <a:cs typeface="Arial" panose="020B0604020202020204" pitchFamily="34" charset="0"/>
              </a:rPr>
              <a:t>: </a:t>
            </a:r>
            <a:r>
              <a:rPr lang="en-US" sz="2400" dirty="0">
                <a:latin typeface="UTM Avo" panose="02040603050506020204" pitchFamily="18" charset="0"/>
                <a:cs typeface="Arial" panose="020B0604020202020204" pitchFamily="34" charset="0"/>
              </a:rPr>
              <a:t>Vì </a:t>
            </a:r>
            <a:r>
              <a:rPr lang="en-US" sz="2400" dirty="0" err="1">
                <a:latin typeface="UTM Avo" panose="02040603050506020204" pitchFamily="18" charset="0"/>
                <a:cs typeface="Arial" panose="020B0604020202020204" pitchFamily="34" charset="0"/>
              </a:rPr>
              <a:t>sao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thải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chứa</a:t>
            </a:r>
            <a:r>
              <a:rPr lang="en-US" sz="2400" dirty="0">
                <a:latin typeface="UTM Avo" panose="02040603050506020204" pitchFamily="18" charset="0"/>
                <a:cs typeface="Arial" panose="020B0604020202020204" pitchFamily="34" charset="0"/>
              </a:rPr>
              <a:t> SO</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NO</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 </a:t>
            </a:r>
            <a:r>
              <a:rPr lang="en-US" sz="2400" dirty="0" err="1">
                <a:latin typeface="UTM Avo" panose="02040603050506020204" pitchFamily="18" charset="0"/>
                <a:cs typeface="Arial" panose="020B0604020202020204" pitchFamily="34" charset="0"/>
              </a:rPr>
              <a:t>cũng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nước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thải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chứa</a:t>
            </a:r>
            <a:r>
              <a:rPr lang="en-US" sz="2400" dirty="0">
                <a:latin typeface="UTM Avo" panose="02040603050506020204" pitchFamily="18" charset="0"/>
                <a:cs typeface="Arial" panose="020B0604020202020204" pitchFamily="34" charset="0"/>
              </a:rPr>
              <a:t> ion </a:t>
            </a:r>
            <a:r>
              <a:rPr lang="en-US" sz="2400" dirty="0" err="1">
                <a:latin typeface="UTM Avo" panose="02040603050506020204" pitchFamily="18" charset="0"/>
                <a:cs typeface="Arial" panose="020B0604020202020204" pitchFamily="34" charset="0"/>
              </a:rPr>
              <a:t>kim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loại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nặng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Fe</a:t>
            </a:r>
            <a:r>
              <a:rPr lang="en-US" sz="2400" baseline="30000" dirty="0">
                <a:latin typeface="UTM Avo" panose="02040603050506020204" pitchFamily="18" charset="0"/>
                <a:cs typeface="Arial" panose="020B0604020202020204" pitchFamily="34" charset="0"/>
              </a:rPr>
              <a:t>3+</a:t>
            </a:r>
            <a:r>
              <a:rPr lang="en-US" sz="2400" dirty="0">
                <a:latin typeface="UTM Avo" panose="02040603050506020204" pitchFamily="18" charset="0"/>
                <a:cs typeface="Arial" panose="020B0604020202020204" pitchFamily="34" charset="0"/>
              </a:rPr>
              <a:t>, Cu</a:t>
            </a:r>
            <a:r>
              <a:rPr lang="en-US" sz="2400" baseline="30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 ở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máy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thường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được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bằng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sữa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vôi</a:t>
            </a:r>
            <a:r>
              <a:rPr lang="en-US" sz="2400" dirty="0">
                <a:latin typeface="UTM Avo" panose="02040603050506020204" pitchFamily="18" charset="0"/>
                <a:cs typeface="Arial" panose="020B0604020202020204" pitchFamily="34" charset="0"/>
              </a:rPr>
              <a:t> (Ca(OH)</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72000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FA9B2D-7624-07B3-7F32-2909BD3657CF}"/>
              </a:ext>
            </a:extLst>
          </p:cNvPr>
          <p:cNvSpPr txBox="1"/>
          <p:nvPr/>
        </p:nvSpPr>
        <p:spPr>
          <a:xfrm>
            <a:off x="596900" y="1733143"/>
            <a:ext cx="10934700" cy="4312014"/>
          </a:xfrm>
          <a:prstGeom prst="rect">
            <a:avLst/>
          </a:prstGeom>
          <a:noFill/>
        </p:spPr>
        <p:txBody>
          <a:bodyPr wrap="square">
            <a:spAutoFit/>
          </a:bodyPr>
          <a:lstStyle/>
          <a:p>
            <a:pPr algn="just">
              <a:lnSpc>
                <a:spcPct val="150000"/>
              </a:lnSpc>
              <a:spcBef>
                <a:spcPts val="400"/>
              </a:spcBef>
              <a:spcAft>
                <a:spcPts val="533"/>
              </a:spcAft>
            </a:pP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Câu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trả</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lời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Calibri" panose="020F0502020204030204" pitchFamily="34" charset="0"/>
                <a:cs typeface="Arial" panose="020B0604020202020204" pitchFamily="34" charset="0"/>
              </a:rPr>
              <a:t>Dùng Ca(OH)</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để</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xử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bộ</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hoặc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nước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vì</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chuyển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hóa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dạng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muối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nước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độc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hại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dễ</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gom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xử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hơn</a:t>
            </a:r>
            <a:r>
              <a:rPr lang="en-US" sz="2400" dirty="0">
                <a:latin typeface="UTM Avo" panose="02040603050506020204" pitchFamily="18" charset="0"/>
                <a:ea typeface="Calibri" panose="020F0502020204030204" pitchFamily="34" charset="0"/>
                <a:cs typeface="Arial" panose="020B0604020202020204" pitchFamily="34" charset="0"/>
              </a:rPr>
              <a:t>.</a:t>
            </a:r>
          </a:p>
          <a:p>
            <a:pPr algn="just">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SO</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 Ca(OH)</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 CaSO</a:t>
            </a:r>
            <a:r>
              <a:rPr lang="en-US" sz="2400" baseline="-25000" dirty="0">
                <a:latin typeface="UTM Avo" panose="02040603050506020204" pitchFamily="18" charset="0"/>
                <a:ea typeface="Calibri" panose="020F0502020204030204" pitchFamily="34" charset="0"/>
                <a:cs typeface="Arial" panose="020B0604020202020204" pitchFamily="34" charset="0"/>
              </a:rPr>
              <a:t>3</a:t>
            </a:r>
            <a:r>
              <a:rPr lang="en-US" sz="2400" dirty="0">
                <a:latin typeface="UTM Avo" panose="02040603050506020204" pitchFamily="18" charset="0"/>
                <a:ea typeface="Calibri" panose="020F0502020204030204" pitchFamily="34" charset="0"/>
                <a:cs typeface="Arial" panose="020B0604020202020204" pitchFamily="34" charset="0"/>
              </a:rPr>
              <a:t> + H</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O</a:t>
            </a:r>
          </a:p>
          <a:p>
            <a:pPr algn="just">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4NO</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 Ca(OH)</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 Ca(NO</a:t>
            </a:r>
            <a:r>
              <a:rPr lang="en-US" sz="2400" baseline="-25000" dirty="0">
                <a:latin typeface="UTM Avo" panose="02040603050506020204" pitchFamily="18" charset="0"/>
                <a:ea typeface="Calibri" panose="020F0502020204030204" pitchFamily="34" charset="0"/>
                <a:cs typeface="Arial" panose="020B0604020202020204" pitchFamily="34" charset="0"/>
              </a:rPr>
              <a:t>3</a:t>
            </a:r>
            <a:r>
              <a:rPr lang="en-US" sz="2400" dirty="0">
                <a:latin typeface="UTM Avo" panose="02040603050506020204" pitchFamily="18" charset="0"/>
                <a:ea typeface="Calibri" panose="020F0502020204030204" pitchFamily="34" charset="0"/>
                <a:cs typeface="Arial" panose="020B0604020202020204" pitchFamily="34" charset="0"/>
              </a:rPr>
              <a:t>)</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 Ca(NO</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 H</a:t>
            </a:r>
            <a:r>
              <a:rPr lang="en-US" sz="2400" baseline="-25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O</a:t>
            </a:r>
          </a:p>
          <a:p>
            <a:pPr algn="just">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Fe</a:t>
            </a:r>
            <a:r>
              <a:rPr lang="en-US" sz="2400" baseline="30000" dirty="0">
                <a:latin typeface="UTM Avo" panose="02040603050506020204" pitchFamily="18" charset="0"/>
                <a:ea typeface="Calibri" panose="020F0502020204030204" pitchFamily="34" charset="0"/>
                <a:cs typeface="Arial" panose="020B0604020202020204" pitchFamily="34" charset="0"/>
              </a:rPr>
              <a:t>3+</a:t>
            </a:r>
            <a:r>
              <a:rPr lang="en-US" sz="2400" dirty="0">
                <a:latin typeface="UTM Avo" panose="02040603050506020204" pitchFamily="18" charset="0"/>
                <a:ea typeface="Calibri" panose="020F0502020204030204" pitchFamily="34" charset="0"/>
                <a:cs typeface="Arial" panose="020B0604020202020204" pitchFamily="34" charset="0"/>
              </a:rPr>
              <a:t> + OH</a:t>
            </a:r>
            <a:r>
              <a:rPr lang="en-US" sz="2400" baseline="30000" dirty="0">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Calibri" panose="020F0502020204030204" pitchFamily="34" charset="0"/>
                <a:cs typeface="Arial" panose="020B0604020202020204" pitchFamily="34" charset="0"/>
              </a:rPr>
              <a:t>→ Fe(OH)</a:t>
            </a:r>
            <a:r>
              <a:rPr lang="en-US" sz="2400" baseline="-25000" dirty="0">
                <a:latin typeface="UTM Avo" panose="02040603050506020204" pitchFamily="18" charset="0"/>
                <a:ea typeface="Calibri" panose="020F0502020204030204" pitchFamily="34" charset="0"/>
                <a:cs typeface="Arial" panose="020B0604020202020204" pitchFamily="34" charset="0"/>
              </a:rPr>
              <a:t>3</a:t>
            </a:r>
            <a:endParaRPr lang="en-US" sz="2400" dirty="0">
              <a:latin typeface="UTM Avo" panose="02040603050506020204" pitchFamily="18" charset="0"/>
              <a:ea typeface="Calibri" panose="020F0502020204030204" pitchFamily="34" charset="0"/>
              <a:cs typeface="Arial" panose="020B0604020202020204" pitchFamily="34" charset="0"/>
            </a:endParaRPr>
          </a:p>
          <a:p>
            <a:pPr algn="just">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Cu</a:t>
            </a:r>
            <a:r>
              <a:rPr lang="en-US" sz="2400" baseline="30000" dirty="0">
                <a:latin typeface="UTM Avo" panose="02040603050506020204" pitchFamily="18" charset="0"/>
                <a:ea typeface="Calibri" panose="020F0502020204030204" pitchFamily="34" charset="0"/>
                <a:cs typeface="Arial" panose="020B0604020202020204" pitchFamily="34" charset="0"/>
              </a:rPr>
              <a:t>2+</a:t>
            </a:r>
            <a:r>
              <a:rPr lang="en-US" sz="2400" dirty="0">
                <a:latin typeface="UTM Avo" panose="02040603050506020204" pitchFamily="18" charset="0"/>
                <a:ea typeface="Calibri" panose="020F0502020204030204" pitchFamily="34" charset="0"/>
                <a:cs typeface="Arial" panose="020B0604020202020204" pitchFamily="34" charset="0"/>
              </a:rPr>
              <a:t> + OH</a:t>
            </a:r>
            <a:r>
              <a:rPr lang="en-US" sz="2400" baseline="30000" dirty="0">
                <a:latin typeface="UTM Avo" panose="02040603050506020204" pitchFamily="18" charset="0"/>
                <a:ea typeface="Calibri" panose="020F0502020204030204" pitchFamily="34" charset="0"/>
                <a:cs typeface="Arial" panose="020B0604020202020204" pitchFamily="34" charset="0"/>
              </a:rPr>
              <a:t>-</a:t>
            </a:r>
            <a:r>
              <a:rPr lang="en-US" sz="2400" dirty="0">
                <a:latin typeface="UTM Avo" panose="02040603050506020204" pitchFamily="18" charset="0"/>
                <a:ea typeface="Calibri" panose="020F0502020204030204" pitchFamily="34" charset="0"/>
                <a:cs typeface="Arial" panose="020B0604020202020204" pitchFamily="34" charset="0"/>
              </a:rPr>
              <a:t> → Cu(OH)</a:t>
            </a:r>
            <a:r>
              <a:rPr lang="en-US" sz="2400" baseline="-25000" dirty="0">
                <a:latin typeface="UTM Avo" panose="02040603050506020204" pitchFamily="18" charset="0"/>
                <a:ea typeface="Calibri" panose="020F0502020204030204" pitchFamily="34" charset="0"/>
                <a:cs typeface="Arial" panose="020B0604020202020204" pitchFamily="34" charset="0"/>
              </a:rPr>
              <a:t>2</a:t>
            </a:r>
            <a:endParaRPr lang="en-US" sz="24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101075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FA9B2D-7624-07B3-7F32-2909BD3657CF}"/>
              </a:ext>
            </a:extLst>
          </p:cNvPr>
          <p:cNvSpPr txBox="1"/>
          <p:nvPr/>
        </p:nvSpPr>
        <p:spPr>
          <a:xfrm>
            <a:off x="533400" y="1758543"/>
            <a:ext cx="11226800" cy="1128386"/>
          </a:xfrm>
          <a:prstGeom prst="rect">
            <a:avLst/>
          </a:prstGeom>
          <a:noFill/>
        </p:spPr>
        <p:txBody>
          <a:bodyPr wrap="square">
            <a:spAutoFit/>
          </a:bodyPr>
          <a:lstStyle/>
          <a:p>
            <a:pPr>
              <a:lnSpc>
                <a:spcPct val="150000"/>
              </a:lnSpc>
            </a:pPr>
            <a:r>
              <a:rPr lang="en-US" sz="2400" b="1" dirty="0">
                <a:solidFill>
                  <a:srgbClr val="FF0000"/>
                </a:solidFill>
                <a:latin typeface="UTM Avo" panose="02040603050506020204" pitchFamily="18" charset="0"/>
                <a:cs typeface="Arial" panose="020B0604020202020204" pitchFamily="34" charset="0"/>
              </a:rPr>
              <a:t>Câu </a:t>
            </a:r>
            <a:r>
              <a:rPr lang="en-US" sz="2400" b="1" dirty="0" err="1">
                <a:solidFill>
                  <a:srgbClr val="FF0000"/>
                </a:solidFill>
                <a:latin typeface="UTM Avo" panose="02040603050506020204" pitchFamily="18" charset="0"/>
                <a:cs typeface="Arial" panose="020B0604020202020204" pitchFamily="34" charset="0"/>
              </a:rPr>
              <a:t>hỏi</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luyện</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tập</a:t>
            </a:r>
            <a:r>
              <a:rPr lang="en-US" sz="2400" b="1" dirty="0">
                <a:solidFill>
                  <a:srgbClr val="FF0000"/>
                </a:solidFill>
                <a:latin typeface="UTM Avo" panose="02040603050506020204" pitchFamily="18" charset="0"/>
                <a:cs typeface="Arial" panose="020B0604020202020204" pitchFamily="34" charset="0"/>
              </a:rPr>
              <a:t> 1: </a:t>
            </a:r>
            <a:r>
              <a:rPr lang="vi-VN" sz="2400" dirty="0">
                <a:latin typeface="UTM Avo" panose="02040603050506020204" pitchFamily="18" charset="0"/>
                <a:cs typeface="Arial" panose="020B0604020202020204" pitchFamily="34" charset="0"/>
              </a:rPr>
              <a:t>Nội dung nào dưới đây không phải là đối tượng nghiên cứu của môn </a:t>
            </a:r>
            <a:r>
              <a:rPr lang="en-US" sz="2400" dirty="0">
                <a:latin typeface="UTM Avo" panose="02040603050506020204" pitchFamily="18" charset="0"/>
                <a:cs typeface="Arial" panose="020B0604020202020204" pitchFamily="34" charset="0"/>
              </a:rPr>
              <a:t>H</a:t>
            </a:r>
            <a:r>
              <a:rPr lang="vi-VN" sz="2400" dirty="0">
                <a:latin typeface="UTM Avo" panose="02040603050506020204" pitchFamily="18" charset="0"/>
                <a:cs typeface="Arial" panose="020B0604020202020204" pitchFamily="34" charset="0"/>
              </a:rPr>
              <a:t>óa học?</a:t>
            </a:r>
          </a:p>
        </p:txBody>
      </p:sp>
      <p:sp>
        <p:nvSpPr>
          <p:cNvPr id="2" name="Rectangle 1">
            <a:extLst>
              <a:ext uri="{FF2B5EF4-FFF2-40B4-BE49-F238E27FC236}">
                <a16:creationId xmlns:a16="http://schemas.microsoft.com/office/drawing/2014/main" id="{49D5529C-E3D1-9A70-DA9F-F1690EF994C5}"/>
              </a:ext>
            </a:extLst>
          </p:cNvPr>
          <p:cNvSpPr/>
          <p:nvPr/>
        </p:nvSpPr>
        <p:spPr>
          <a:xfrm>
            <a:off x="604583" y="2989853"/>
            <a:ext cx="5911720" cy="567848"/>
          </a:xfrm>
          <a:prstGeom prst="rect">
            <a:avLst/>
          </a:prstGeom>
          <a:solidFill>
            <a:schemeClr val="accent4">
              <a:lumMod val="40000"/>
              <a:lumOff val="60000"/>
            </a:schemeClr>
          </a:solidFill>
        </p:spPr>
        <p:txBody>
          <a:bodyPr wrap="square" anchor="ctr">
            <a:spAutoFit/>
          </a:bodyPr>
          <a:lstStyle/>
          <a:p>
            <a:pPr>
              <a:lnSpc>
                <a:spcPct val="150000"/>
              </a:lnSpc>
            </a:pPr>
            <a:r>
              <a:rPr lang="en-US" sz="2400" dirty="0">
                <a:latin typeface="UTM Avo" panose="02040603050506020204" pitchFamily="18" charset="0"/>
                <a:cs typeface="Arial" panose="020B0604020202020204" pitchFamily="34" charset="0"/>
              </a:rPr>
              <a:t>A. Thành </a:t>
            </a:r>
            <a:r>
              <a:rPr lang="en-US" sz="2400" dirty="0" err="1">
                <a:latin typeface="UTM Avo" panose="02040603050506020204" pitchFamily="18" charset="0"/>
                <a:cs typeface="Arial" panose="020B0604020202020204" pitchFamily="34" charset="0"/>
              </a:rPr>
              <a:t>phần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trúc</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a:t>
            </a:r>
          </a:p>
        </p:txBody>
      </p:sp>
      <p:sp>
        <p:nvSpPr>
          <p:cNvPr id="3" name="Rectangle 2">
            <a:extLst>
              <a:ext uri="{FF2B5EF4-FFF2-40B4-BE49-F238E27FC236}">
                <a16:creationId xmlns:a16="http://schemas.microsoft.com/office/drawing/2014/main" id="{3A88A925-73DE-1294-841C-826A3320D740}"/>
              </a:ext>
            </a:extLst>
          </p:cNvPr>
          <p:cNvSpPr/>
          <p:nvPr/>
        </p:nvSpPr>
        <p:spPr>
          <a:xfrm>
            <a:off x="633928" y="3739153"/>
            <a:ext cx="5870416" cy="567848"/>
          </a:xfrm>
          <a:prstGeom prst="rect">
            <a:avLst/>
          </a:prstGeom>
          <a:solidFill>
            <a:schemeClr val="accent4">
              <a:lumMod val="40000"/>
              <a:lumOff val="60000"/>
            </a:schemeClr>
          </a:solidFill>
        </p:spPr>
        <p:txBody>
          <a:bodyPr wrap="square" anchor="ctr">
            <a:spAutoFit/>
          </a:bodyPr>
          <a:lstStyle/>
          <a:p>
            <a:pPr>
              <a:lnSpc>
                <a:spcPct val="150000"/>
              </a:lnSpc>
            </a:pPr>
            <a:r>
              <a:rPr lang="en-US" sz="2400" dirty="0">
                <a:latin typeface="UTM Avo" panose="02040603050506020204" pitchFamily="18" charset="0"/>
                <a:cs typeface="Arial" panose="020B0604020202020204" pitchFamily="34" charset="0"/>
              </a:rPr>
              <a:t>B. Tính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đổi</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a:t>
            </a:r>
          </a:p>
        </p:txBody>
      </p:sp>
      <p:sp>
        <p:nvSpPr>
          <p:cNvPr id="5" name="Rectangle 4">
            <a:extLst>
              <a:ext uri="{FF2B5EF4-FFF2-40B4-BE49-F238E27FC236}">
                <a16:creationId xmlns:a16="http://schemas.microsoft.com/office/drawing/2014/main" id="{824E8C4A-3C3C-4678-6690-C26202BAF8DF}"/>
              </a:ext>
            </a:extLst>
          </p:cNvPr>
          <p:cNvSpPr/>
          <p:nvPr/>
        </p:nvSpPr>
        <p:spPr>
          <a:xfrm>
            <a:off x="639525" y="4496164"/>
            <a:ext cx="5861303" cy="567848"/>
          </a:xfrm>
          <a:prstGeom prst="rect">
            <a:avLst/>
          </a:prstGeom>
          <a:solidFill>
            <a:schemeClr val="accent4">
              <a:lumMod val="40000"/>
              <a:lumOff val="60000"/>
            </a:schemeClr>
          </a:solidFill>
        </p:spPr>
        <p:txBody>
          <a:bodyPr wrap="square" anchor="ctr">
            <a:spAutoFit/>
          </a:bodyPr>
          <a:lstStyle/>
          <a:p>
            <a:pPr>
              <a:lnSpc>
                <a:spcPct val="150000"/>
              </a:lnSpc>
            </a:pPr>
            <a:r>
              <a:rPr lang="en-US" sz="2400" dirty="0">
                <a:latin typeface="UTM Avo" panose="02040603050506020204" pitchFamily="18" charset="0"/>
                <a:cs typeface="Arial" panose="020B0604020202020204" pitchFamily="34" charset="0"/>
              </a:rPr>
              <a:t>C.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a:t>
            </a:r>
          </a:p>
        </p:txBody>
      </p:sp>
      <p:sp>
        <p:nvSpPr>
          <p:cNvPr id="6" name="Rectangle 5">
            <a:extLst>
              <a:ext uri="{FF2B5EF4-FFF2-40B4-BE49-F238E27FC236}">
                <a16:creationId xmlns:a16="http://schemas.microsoft.com/office/drawing/2014/main" id="{49D1615A-7B23-99E0-B08F-4BF431EF500E}"/>
              </a:ext>
            </a:extLst>
          </p:cNvPr>
          <p:cNvSpPr/>
          <p:nvPr/>
        </p:nvSpPr>
        <p:spPr>
          <a:xfrm>
            <a:off x="642610" y="5270864"/>
            <a:ext cx="5858212" cy="567848"/>
          </a:xfrm>
          <a:prstGeom prst="rect">
            <a:avLst/>
          </a:prstGeom>
          <a:solidFill>
            <a:schemeClr val="accent4">
              <a:lumMod val="40000"/>
              <a:lumOff val="60000"/>
            </a:schemeClr>
          </a:solidFill>
        </p:spPr>
        <p:txBody>
          <a:bodyPr wrap="square" anchor="ctr">
            <a:spAutoFit/>
          </a:bodyPr>
          <a:lstStyle/>
          <a:p>
            <a:pPr>
              <a:lnSpc>
                <a:spcPct val="150000"/>
              </a:lnSpc>
            </a:pPr>
            <a:r>
              <a:rPr lang="en-US" sz="2400" dirty="0">
                <a:latin typeface="UTM Avo" panose="02040603050506020204" pitchFamily="18" charset="0"/>
                <a:cs typeface="Arial" panose="020B0604020202020204" pitchFamily="34" charset="0"/>
              </a:rPr>
              <a:t>D. </a:t>
            </a:r>
            <a:r>
              <a:rPr lang="en-US" sz="2400" dirty="0" err="1">
                <a:latin typeface="UTM Avo" panose="02040603050506020204" pitchFamily="18" charset="0"/>
                <a:cs typeface="Arial" panose="020B0604020202020204" pitchFamily="34" charset="0"/>
              </a:rPr>
              <a:t>Sự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lớn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sinh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sản</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tế</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bào</a:t>
            </a: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51376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mph" presetSubtype="2" fill="hold" nodeType="clickEffect">
                                  <p:stCondLst>
                                    <p:cond delay="0"/>
                                  </p:stCondLst>
                                  <p:childTnLst>
                                    <p:animClr clrSpc="rgb" dir="cw">
                                      <p:cBhvr>
                                        <p:cTn id="23" dur="500" fill="hold"/>
                                        <p:tgtEl>
                                          <p:spTgt spid="6"/>
                                        </p:tgtEl>
                                        <p:attrNameLst>
                                          <p:attrName>fillcolor</p:attrName>
                                        </p:attrNameLst>
                                      </p:cBhvr>
                                      <p:to>
                                        <a:srgbClr val="70AD47"/>
                                      </p:to>
                                    </p:animClr>
                                    <p:set>
                                      <p:cBhvr>
                                        <p:cTn id="24" dur="500" fill="hold"/>
                                        <p:tgtEl>
                                          <p:spTgt spid="6"/>
                                        </p:tgtEl>
                                        <p:attrNameLst>
                                          <p:attrName>fill.type</p:attrName>
                                        </p:attrNameLst>
                                      </p:cBhvr>
                                      <p:to>
                                        <p:strVal val="solid"/>
                                      </p:to>
                                    </p:set>
                                    <p:set>
                                      <p:cBhvr>
                                        <p:cTn id="25" dur="5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6">
            <a:extLst>
              <a:ext uri="{FF2B5EF4-FFF2-40B4-BE49-F238E27FC236}">
                <a16:creationId xmlns:a16="http://schemas.microsoft.com/office/drawing/2014/main" id="{87519578-07D3-528C-35DD-0BC0B6DABC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424894">
            <a:off x="10096356" y="5185110"/>
            <a:ext cx="1822565" cy="1513264"/>
          </a:xfrm>
          <a:prstGeom prst="rect">
            <a:avLst/>
          </a:prstGeom>
        </p:spPr>
      </p:pic>
      <p:sp>
        <p:nvSpPr>
          <p:cNvPr id="15" name="Rectangle 14">
            <a:extLst>
              <a:ext uri="{FF2B5EF4-FFF2-40B4-BE49-F238E27FC236}">
                <a16:creationId xmlns:a16="http://schemas.microsoft.com/office/drawing/2014/main" id="{0CF91A09-C19C-8024-C800-C9F20B350508}"/>
              </a:ext>
            </a:extLst>
          </p:cNvPr>
          <p:cNvSpPr/>
          <p:nvPr/>
        </p:nvSpPr>
        <p:spPr>
          <a:xfrm>
            <a:off x="660400" y="1828800"/>
            <a:ext cx="11176001" cy="3914918"/>
          </a:xfrm>
          <a:prstGeom prst="rect">
            <a:avLst/>
          </a:prstGeom>
        </p:spPr>
        <p:txBody>
          <a:bodyPr wrap="square">
            <a:spAutoFit/>
          </a:bodyPr>
          <a:lstStyle/>
          <a:p>
            <a:pPr>
              <a:lnSpc>
                <a:spcPct val="150000"/>
              </a:lnSpc>
              <a:spcBef>
                <a:spcPts val="400"/>
              </a:spcBef>
              <a:spcAft>
                <a:spcPts val="533"/>
              </a:spcAft>
            </a:pP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Các</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lĩnh</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vực</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chủ</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yếu</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và</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đối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tượng</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nghiên</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cứu</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của</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KHTN: </a:t>
            </a:r>
          </a:p>
          <a:p>
            <a:pPr>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a) </a:t>
            </a:r>
            <a:r>
              <a:rPr lang="en-US" sz="2400" dirty="0" err="1">
                <a:latin typeface="UTM Avo" panose="02040603050506020204" pitchFamily="18" charset="0"/>
                <a:ea typeface="Calibri" panose="020F0502020204030204" pitchFamily="34" charset="0"/>
                <a:cs typeface="Arial" panose="020B0604020202020204" pitchFamily="34" charset="0"/>
              </a:rPr>
              <a:t>Thiên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văn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cứu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vũ</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trụ</a:t>
            </a:r>
            <a:r>
              <a:rPr lang="en-US" sz="2400" dirty="0">
                <a:latin typeface="UTM Avo" panose="02040603050506020204" pitchFamily="18" charset="0"/>
                <a:ea typeface="Calibri" panose="020F0502020204030204" pitchFamily="34" charset="0"/>
                <a:cs typeface="Arial" panose="020B0604020202020204" pitchFamily="34" charset="0"/>
              </a:rPr>
              <a:t>.</a:t>
            </a:r>
          </a:p>
          <a:p>
            <a:pPr>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b) </a:t>
            </a:r>
            <a:r>
              <a:rPr lang="en-US" sz="2400" dirty="0" err="1">
                <a:latin typeface="UTM Avo" panose="02040603050506020204" pitchFamily="18" charset="0"/>
                <a:ea typeface="Calibri" panose="020F0502020204030204" pitchFamily="34" charset="0"/>
                <a:cs typeface="Arial" panose="020B0604020202020204" pitchFamily="34" charset="0"/>
              </a:rPr>
              <a:t>Khoa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Trái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cứu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Trái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Đất</a:t>
            </a:r>
            <a:r>
              <a:rPr lang="en-US" sz="2400" dirty="0">
                <a:latin typeface="UTM Avo" panose="02040603050506020204" pitchFamily="18" charset="0"/>
                <a:ea typeface="Calibri" panose="020F0502020204030204" pitchFamily="34" charset="0"/>
                <a:cs typeface="Arial" panose="020B0604020202020204" pitchFamily="34" charset="0"/>
              </a:rPr>
              <a:t>.</a:t>
            </a:r>
          </a:p>
          <a:p>
            <a:pPr>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c) </a:t>
            </a:r>
            <a:r>
              <a:rPr lang="en-US" sz="2400" dirty="0" err="1">
                <a:latin typeface="UTM Avo" panose="02040603050506020204" pitchFamily="18" charset="0"/>
                <a:ea typeface="Calibri" panose="020F0502020204030204" pitchFamily="34" charset="0"/>
                <a:cs typeface="Arial" panose="020B0604020202020204" pitchFamily="34" charset="0"/>
              </a:rPr>
              <a:t>Vật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cứu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năng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lượng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sự</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vận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động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của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chúng</a:t>
            </a:r>
            <a:r>
              <a:rPr lang="en-US" sz="2400" dirty="0">
                <a:latin typeface="UTM Avo" panose="02040603050506020204" pitchFamily="18" charset="0"/>
                <a:ea typeface="Calibri" panose="020F0502020204030204" pitchFamily="34" charset="0"/>
                <a:cs typeface="Arial" panose="020B0604020202020204" pitchFamily="34" charset="0"/>
              </a:rPr>
              <a:t>.</a:t>
            </a:r>
          </a:p>
          <a:p>
            <a:pPr>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d) Hóa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cứu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sự</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biến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đổi</a:t>
            </a:r>
            <a:r>
              <a:rPr lang="en-US" sz="2400" dirty="0">
                <a:latin typeface="UTM Avo" panose="02040603050506020204" pitchFamily="18" charset="0"/>
                <a:ea typeface="Calibri" panose="020F0502020204030204" pitchFamily="34" charset="0"/>
                <a:cs typeface="Arial" panose="020B0604020202020204" pitchFamily="34" charset="0"/>
              </a:rPr>
              <a:t> của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a:t>
            </a:r>
          </a:p>
          <a:p>
            <a:pPr>
              <a:lnSpc>
                <a:spcPct val="150000"/>
              </a:lnSpc>
              <a:spcBef>
                <a:spcPts val="400"/>
              </a:spcBef>
              <a:spcAft>
                <a:spcPts val="533"/>
              </a:spcAft>
            </a:pPr>
            <a:r>
              <a:rPr lang="en-US" sz="2400" dirty="0">
                <a:latin typeface="UTM Avo" panose="02040603050506020204" pitchFamily="18" charset="0"/>
                <a:ea typeface="Calibri" panose="020F0502020204030204" pitchFamily="34" charset="0"/>
                <a:cs typeface="Arial" panose="020B0604020202020204" pitchFamily="34" charset="0"/>
              </a:rPr>
              <a:t>e)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cứu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sự</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sống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Trái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Đất</a:t>
            </a:r>
            <a:r>
              <a:rPr lang="en-US" sz="2400" dirty="0">
                <a:latin typeface="UTM Avo" panose="02040603050506020204" pitchFamily="18"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240848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fade">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fade">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fade">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fade">
                                      <p:cBhvr>
                                        <p:cTn id="27" dur="500"/>
                                        <p:tgtEl>
                                          <p:spTgt spid="1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xEl>
                                              <p:pRg st="5" end="5"/>
                                            </p:txEl>
                                          </p:spTgt>
                                        </p:tgtEl>
                                        <p:attrNameLst>
                                          <p:attrName>style.visibility</p:attrName>
                                        </p:attrNameLst>
                                      </p:cBhvr>
                                      <p:to>
                                        <p:strVal val="visible"/>
                                      </p:to>
                                    </p:set>
                                    <p:animEffect transition="in" filter="fade">
                                      <p:cBhvr>
                                        <p:cTn id="32" dur="500"/>
                                        <p:tgtEl>
                                          <p:spTgt spid="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29289C-ABAD-8C60-8228-F5624D3C0F19}"/>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906B8C61-27C0-2BE0-9B3E-B496EB96DCD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C444611D-96F1-678A-005E-0BC808D8FEE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72212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C00465-6E77-ECB3-8166-354C69E29FF0}"/>
              </a:ext>
            </a:extLst>
          </p:cNvPr>
          <p:cNvSpPr/>
          <p:nvPr/>
        </p:nvSpPr>
        <p:spPr>
          <a:xfrm>
            <a:off x="643377" y="1854200"/>
            <a:ext cx="660490" cy="440267"/>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rPr>
              <a:t>01</a:t>
            </a:r>
          </a:p>
        </p:txBody>
      </p:sp>
      <p:sp>
        <p:nvSpPr>
          <p:cNvPr id="4" name="TextBox 3">
            <a:extLst>
              <a:ext uri="{FF2B5EF4-FFF2-40B4-BE49-F238E27FC236}">
                <a16:creationId xmlns:a16="http://schemas.microsoft.com/office/drawing/2014/main" id="{AEBAABEF-AD55-0E42-F547-7EC55F5679C5}"/>
              </a:ext>
            </a:extLst>
          </p:cNvPr>
          <p:cNvSpPr txBox="1"/>
          <p:nvPr/>
        </p:nvSpPr>
        <p:spPr>
          <a:xfrm>
            <a:off x="516466" y="1722184"/>
            <a:ext cx="11167534" cy="1121846"/>
          </a:xfrm>
          <a:prstGeom prst="rect">
            <a:avLst/>
          </a:prstGeom>
          <a:noFill/>
        </p:spPr>
        <p:txBody>
          <a:bodyPr wrap="square">
            <a:spAutoFit/>
          </a:bodyPr>
          <a:lstStyle/>
          <a:p>
            <a:pPr algn="just">
              <a:lnSpc>
                <a:spcPct val="150000"/>
              </a:lnSpc>
            </a:pP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nêu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về</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xuất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Vai </a:t>
            </a:r>
            <a:r>
              <a:rPr lang="en-US" sz="2400" dirty="0" err="1">
                <a:latin typeface="UTM Avo" panose="02040603050506020204" pitchFamily="18" charset="0"/>
                <a:cs typeface="Arial" panose="020B0604020202020204" pitchFamily="34" charset="0"/>
              </a:rPr>
              <a:t>trò</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chúng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gì</a:t>
            </a:r>
            <a:r>
              <a:rPr lang="en-US" sz="2400" dirty="0">
                <a:latin typeface="UTM Avo" panose="02040603050506020204" pitchFamily="18" charset="0"/>
                <a:cs typeface="Arial" panose="020B0604020202020204" pitchFamily="34" charset="0"/>
              </a:rPr>
              <a:t>? </a:t>
            </a:r>
          </a:p>
        </p:txBody>
      </p:sp>
      <p:pic>
        <p:nvPicPr>
          <p:cNvPr id="5" name="Picture 4">
            <a:extLst>
              <a:ext uri="{FF2B5EF4-FFF2-40B4-BE49-F238E27FC236}">
                <a16:creationId xmlns:a16="http://schemas.microsoft.com/office/drawing/2014/main" id="{0BFC7FCD-962E-A869-17C6-B7E85A71EA59}"/>
              </a:ext>
            </a:extLst>
          </p:cNvPr>
          <p:cNvPicPr>
            <a:picLocks noChangeAspect="1"/>
          </p:cNvPicPr>
          <p:nvPr/>
        </p:nvPicPr>
        <p:blipFill>
          <a:blip r:embed="rId3"/>
          <a:stretch>
            <a:fillRect/>
          </a:stretch>
        </p:blipFill>
        <p:spPr>
          <a:xfrm>
            <a:off x="9972676" y="2667000"/>
            <a:ext cx="1732803" cy="3797539"/>
          </a:xfrm>
          <a:prstGeom prst="rect">
            <a:avLst/>
          </a:prstGeom>
        </p:spPr>
      </p:pic>
    </p:spTree>
    <p:extLst>
      <p:ext uri="{BB962C8B-B14F-4D97-AF65-F5344CB8AC3E}">
        <p14:creationId xmlns:p14="http://schemas.microsoft.com/office/powerpoint/2010/main" val="28279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C00465-6E77-ECB3-8166-354C69E29FF0}"/>
              </a:ext>
            </a:extLst>
          </p:cNvPr>
          <p:cNvSpPr/>
          <p:nvPr/>
        </p:nvSpPr>
        <p:spPr>
          <a:xfrm>
            <a:off x="643377" y="1854200"/>
            <a:ext cx="660490" cy="440267"/>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rPr>
              <a:t>01</a:t>
            </a:r>
          </a:p>
        </p:txBody>
      </p:sp>
      <p:sp>
        <p:nvSpPr>
          <p:cNvPr id="3" name="Rectangle 2">
            <a:extLst>
              <a:ext uri="{FF2B5EF4-FFF2-40B4-BE49-F238E27FC236}">
                <a16:creationId xmlns:a16="http://schemas.microsoft.com/office/drawing/2014/main" id="{DF43C8A4-14A7-C09C-F9BF-429BD02FDE40}"/>
              </a:ext>
            </a:extLst>
          </p:cNvPr>
          <p:cNvSpPr/>
          <p:nvPr/>
        </p:nvSpPr>
        <p:spPr>
          <a:xfrm>
            <a:off x="533399" y="2273301"/>
            <a:ext cx="11493137" cy="3347648"/>
          </a:xfrm>
          <a:prstGeom prst="rect">
            <a:avLst/>
          </a:prstGeom>
        </p:spPr>
        <p:txBody>
          <a:bodyPr wrap="square">
            <a:spAutoFit/>
          </a:bodyPr>
          <a:lstStyle/>
          <a:p>
            <a:pPr>
              <a:lnSpc>
                <a:spcPct val="150000"/>
              </a:lnSpc>
            </a:pPr>
            <a:r>
              <a:rPr lang="vi-VN" sz="2400" b="1" dirty="0">
                <a:latin typeface="UTM Avo" panose="02040603050506020204" pitchFamily="18" charset="0"/>
                <a:cs typeface="Arial" panose="020B0604020202020204" pitchFamily="34" charset="0"/>
              </a:rPr>
              <a:t>Phản ứng quang hợp: </a:t>
            </a:r>
            <a:r>
              <a:rPr lang="vi-VN" sz="2400" dirty="0">
                <a:latin typeface="UTM Avo" panose="02040603050506020204" pitchFamily="18" charset="0"/>
                <a:cs typeface="Arial" panose="020B0604020202020204" pitchFamily="34" charset="0"/>
              </a:rPr>
              <a:t>thực vật gây ra một phản ứng hóa học gọi là quang hợp nhằm chuyển Ca</a:t>
            </a:r>
            <a:r>
              <a:rPr lang="en-US" sz="2400" dirty="0">
                <a:latin typeface="UTM Avo" panose="02040603050506020204" pitchFamily="18" charset="0"/>
                <a:cs typeface="Arial" panose="020B0604020202020204" pitchFamily="34" charset="0"/>
              </a:rPr>
              <a:t>r</a:t>
            </a:r>
            <a:r>
              <a:rPr lang="vi-VN" sz="2400" dirty="0">
                <a:latin typeface="UTM Avo" panose="02040603050506020204" pitchFamily="18" charset="0"/>
                <a:cs typeface="Arial" panose="020B0604020202020204" pitchFamily="34" charset="0"/>
              </a:rPr>
              <a:t>bon diox</a:t>
            </a:r>
            <a:r>
              <a:rPr lang="en-US" sz="2400" dirty="0">
                <a:latin typeface="UTM Avo" panose="02040603050506020204" pitchFamily="18" charset="0"/>
                <a:cs typeface="Arial" panose="020B0604020202020204" pitchFamily="34" charset="0"/>
              </a:rPr>
              <a:t>ide</a:t>
            </a:r>
            <a:r>
              <a:rPr lang="vi-VN" sz="2400" dirty="0">
                <a:latin typeface="UTM Avo" panose="02040603050506020204" pitchFamily="18" charset="0"/>
                <a:cs typeface="Arial" panose="020B0604020202020204" pitchFamily="34" charset="0"/>
              </a:rPr>
              <a:t> và nước thành dinh dưỡng và oxy</a:t>
            </a:r>
            <a:r>
              <a:rPr lang="en-US" sz="2400" dirty="0">
                <a:latin typeface="UTM Avo" panose="02040603050506020204" pitchFamily="18" charset="0"/>
                <a:cs typeface="Arial" panose="020B0604020202020204" pitchFamily="34" charset="0"/>
              </a:rPr>
              <a:t>gen</a:t>
            </a:r>
            <a:r>
              <a:rPr lang="vi-VN" sz="2400" dirty="0">
                <a:latin typeface="UTM Avo" panose="02040603050506020204" pitchFamily="18" charset="0"/>
                <a:cs typeface="Arial" panose="020B0604020202020204" pitchFamily="34" charset="0"/>
              </a:rPr>
              <a:t>.</a:t>
            </a:r>
          </a:p>
          <a:p>
            <a:pPr algn="ctr">
              <a:lnSpc>
                <a:spcPct val="150000"/>
              </a:lnSpc>
            </a:pPr>
            <a:r>
              <a:rPr lang="vi-VN" sz="2400" dirty="0">
                <a:latin typeface="UTM Avo" panose="02040603050506020204" pitchFamily="18" charset="0"/>
                <a:cs typeface="Arial" panose="020B0604020202020204" pitchFamily="34" charset="0"/>
              </a:rPr>
              <a:t>6CO</a:t>
            </a:r>
            <a:r>
              <a:rPr lang="en-US"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 + 6H</a:t>
            </a:r>
            <a:r>
              <a:rPr lang="en-US"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O + ánh sáng → C</a:t>
            </a:r>
            <a:r>
              <a:rPr lang="en-US" sz="2400" baseline="-25000" dirty="0">
                <a:latin typeface="UTM Avo" panose="02040603050506020204" pitchFamily="18" charset="0"/>
                <a:cs typeface="Arial" panose="020B0604020202020204" pitchFamily="34" charset="0"/>
              </a:rPr>
              <a:t>6</a:t>
            </a:r>
            <a:r>
              <a:rPr lang="vi-VN" sz="2400" dirty="0">
                <a:latin typeface="UTM Avo" panose="02040603050506020204" pitchFamily="18" charset="0"/>
                <a:cs typeface="Arial" panose="020B0604020202020204" pitchFamily="34" charset="0"/>
              </a:rPr>
              <a:t>H</a:t>
            </a:r>
            <a:r>
              <a:rPr lang="en-US" sz="2400" baseline="-25000" dirty="0">
                <a:latin typeface="UTM Avo" panose="02040603050506020204" pitchFamily="18" charset="0"/>
                <a:cs typeface="Arial" panose="020B0604020202020204" pitchFamily="34" charset="0"/>
              </a:rPr>
              <a:t>12</a:t>
            </a:r>
            <a:r>
              <a:rPr lang="vi-VN" sz="2400" dirty="0">
                <a:latin typeface="UTM Avo" panose="02040603050506020204" pitchFamily="18" charset="0"/>
                <a:cs typeface="Arial" panose="020B0604020202020204" pitchFamily="34" charset="0"/>
              </a:rPr>
              <a:t>O</a:t>
            </a:r>
            <a:r>
              <a:rPr lang="en-US" sz="2400" baseline="-25000" dirty="0">
                <a:latin typeface="UTM Avo" panose="02040603050506020204" pitchFamily="18" charset="0"/>
                <a:cs typeface="Arial" panose="020B0604020202020204" pitchFamily="34" charset="0"/>
              </a:rPr>
              <a:t>6</a:t>
            </a:r>
            <a:r>
              <a:rPr lang="vi-VN" sz="2400" dirty="0">
                <a:latin typeface="UTM Avo" panose="02040603050506020204" pitchFamily="18" charset="0"/>
                <a:cs typeface="Arial" panose="020B0604020202020204" pitchFamily="34" charset="0"/>
              </a:rPr>
              <a:t> + 6O</a:t>
            </a:r>
            <a:r>
              <a:rPr lang="en-US" sz="2400" baseline="-25000" dirty="0">
                <a:latin typeface="UTM Avo" panose="02040603050506020204" pitchFamily="18" charset="0"/>
                <a:cs typeface="Arial" panose="020B0604020202020204" pitchFamily="34" charset="0"/>
              </a:rPr>
              <a:t>2</a:t>
            </a:r>
            <a:endParaRPr lang="vi-VN" sz="2400" baseline="-25000" dirty="0">
              <a:latin typeface="UTM Avo" panose="02040603050506020204" pitchFamily="18" charset="0"/>
              <a:cs typeface="Arial" panose="020B0604020202020204" pitchFamily="34" charset="0"/>
            </a:endParaRPr>
          </a:p>
          <a:p>
            <a:pPr>
              <a:lnSpc>
                <a:spcPct val="150000"/>
              </a:lnSpc>
            </a:pPr>
            <a:r>
              <a:rPr lang="vi-VN" sz="2400" b="1" dirty="0">
                <a:latin typeface="UTM Avo" panose="02040603050506020204" pitchFamily="18" charset="0"/>
                <a:cs typeface="Arial" panose="020B0604020202020204" pitchFamily="34" charset="0"/>
              </a:rPr>
              <a:t>Sự cháy: </a:t>
            </a:r>
            <a:r>
              <a:rPr lang="vi-VN" sz="2400" dirty="0">
                <a:latin typeface="UTM Avo" panose="02040603050506020204" pitchFamily="18" charset="0"/>
                <a:cs typeface="Arial" panose="020B0604020202020204" pitchFamily="34" charset="0"/>
              </a:rPr>
              <a:t>ví dụ phản ứng cháy của propan, hình thành trong vỉ nướng ga và một số lò sưởi.</a:t>
            </a:r>
          </a:p>
          <a:p>
            <a:pPr algn="ctr">
              <a:lnSpc>
                <a:spcPct val="150000"/>
              </a:lnSpc>
            </a:pPr>
            <a:r>
              <a:rPr lang="vi-VN" sz="2400" dirty="0">
                <a:latin typeface="UTM Avo" panose="02040603050506020204" pitchFamily="18" charset="0"/>
                <a:cs typeface="Arial" panose="020B0604020202020204" pitchFamily="34" charset="0"/>
              </a:rPr>
              <a:t>C</a:t>
            </a:r>
            <a:r>
              <a:rPr lang="en-US" sz="2400" baseline="-25000" dirty="0">
                <a:latin typeface="UTM Avo" panose="02040603050506020204" pitchFamily="18" charset="0"/>
                <a:cs typeface="Arial" panose="020B0604020202020204" pitchFamily="34" charset="0"/>
              </a:rPr>
              <a:t>3</a:t>
            </a:r>
            <a:r>
              <a:rPr lang="vi-VN" sz="2400" dirty="0">
                <a:latin typeface="UTM Avo" panose="02040603050506020204" pitchFamily="18" charset="0"/>
                <a:cs typeface="Arial" panose="020B0604020202020204" pitchFamily="34" charset="0"/>
              </a:rPr>
              <a:t>H</a:t>
            </a:r>
            <a:r>
              <a:rPr lang="en-US" sz="2400" baseline="-25000" dirty="0">
                <a:latin typeface="UTM Avo" panose="02040603050506020204" pitchFamily="18" charset="0"/>
                <a:cs typeface="Arial" panose="020B0604020202020204" pitchFamily="34" charset="0"/>
              </a:rPr>
              <a:t>6</a:t>
            </a:r>
            <a:r>
              <a:rPr lang="vi-VN" sz="2400" dirty="0">
                <a:latin typeface="UTM Avo" panose="02040603050506020204" pitchFamily="18" charset="0"/>
                <a:cs typeface="Arial" panose="020B0604020202020204" pitchFamily="34" charset="0"/>
              </a:rPr>
              <a:t> + 5O</a:t>
            </a:r>
            <a:r>
              <a:rPr lang="en-US"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 → 4H</a:t>
            </a:r>
            <a:r>
              <a:rPr lang="en-US" sz="2400" baseline="-25000" dirty="0">
                <a:latin typeface="UTM Avo" panose="02040603050506020204" pitchFamily="18" charset="0"/>
                <a:cs typeface="Arial" panose="020B0604020202020204" pitchFamily="34" charset="0"/>
              </a:rPr>
              <a:t>2</a:t>
            </a:r>
            <a:r>
              <a:rPr lang="vi-VN" sz="2400" dirty="0">
                <a:latin typeface="UTM Avo" panose="02040603050506020204" pitchFamily="18" charset="0"/>
                <a:cs typeface="Arial" panose="020B0604020202020204" pitchFamily="34" charset="0"/>
              </a:rPr>
              <a:t>O +3CO</a:t>
            </a:r>
            <a:r>
              <a:rPr lang="en-US" sz="2400" baseline="-25000" dirty="0">
                <a:latin typeface="UTM Avo" panose="02040603050506020204" pitchFamily="18" charset="0"/>
                <a:cs typeface="Arial" panose="020B0604020202020204" pitchFamily="34" charset="0"/>
              </a:rPr>
              <a:t>6</a:t>
            </a:r>
            <a:r>
              <a:rPr lang="vi-VN" sz="2400" dirty="0">
                <a:latin typeface="UTM Avo" panose="02040603050506020204" pitchFamily="18" charset="0"/>
                <a:cs typeface="Arial" panose="020B0604020202020204" pitchFamily="34" charset="0"/>
              </a:rPr>
              <a:t> + năng lượng</a:t>
            </a:r>
          </a:p>
        </p:txBody>
      </p:sp>
      <p:sp>
        <p:nvSpPr>
          <p:cNvPr id="9" name="TextBox 8">
            <a:extLst>
              <a:ext uri="{FF2B5EF4-FFF2-40B4-BE49-F238E27FC236}">
                <a16:creationId xmlns:a16="http://schemas.microsoft.com/office/drawing/2014/main" id="{78E51F85-74E7-C0F0-7DD8-56782DC4DE0F}"/>
              </a:ext>
            </a:extLst>
          </p:cNvPr>
          <p:cNvSpPr txBox="1"/>
          <p:nvPr/>
        </p:nvSpPr>
        <p:spPr>
          <a:xfrm>
            <a:off x="1460500" y="1741547"/>
            <a:ext cx="2463800" cy="574388"/>
          </a:xfrm>
          <a:prstGeom prst="rect">
            <a:avLst/>
          </a:prstGeom>
          <a:noFill/>
        </p:spPr>
        <p:txBody>
          <a:bodyPr wrap="square">
            <a:spAutoFit/>
          </a:bodyPr>
          <a:lstStyle/>
          <a:p>
            <a:pPr>
              <a:lnSpc>
                <a:spcPct val="150000"/>
              </a:lnSpc>
            </a:pPr>
            <a:r>
              <a:rPr lang="en-US" sz="2400" b="1" dirty="0">
                <a:solidFill>
                  <a:srgbClr val="FF0000"/>
                </a:solidFill>
                <a:latin typeface="UTM Avo" panose="02040603050506020204" pitchFamily="18" charset="0"/>
                <a:cs typeface="Arial" panose="020B0604020202020204" pitchFamily="34" charset="0"/>
              </a:rPr>
              <a:t>Câu </a:t>
            </a:r>
            <a:r>
              <a:rPr lang="en-US" sz="2400" b="1" dirty="0" err="1">
                <a:solidFill>
                  <a:srgbClr val="FF0000"/>
                </a:solidFill>
                <a:latin typeface="UTM Avo" panose="02040603050506020204" pitchFamily="18" charset="0"/>
                <a:cs typeface="Arial" panose="020B0604020202020204" pitchFamily="34" charset="0"/>
              </a:rPr>
              <a:t>trả</a:t>
            </a:r>
            <a:r>
              <a:rPr lang="en-US" sz="2400" b="1" dirty="0">
                <a:solidFill>
                  <a:srgbClr val="FF0000"/>
                </a:solidFill>
                <a:latin typeface="UTM Avo" panose="02040603050506020204" pitchFamily="18" charset="0"/>
                <a:cs typeface="Arial" panose="020B0604020202020204" pitchFamily="34" charset="0"/>
              </a:rPr>
              <a:t> </a:t>
            </a:r>
            <a:r>
              <a:rPr lang="en-US" sz="2400" b="1" dirty="0" err="1">
                <a:solidFill>
                  <a:srgbClr val="FF0000"/>
                </a:solidFill>
                <a:latin typeface="UTM Avo" panose="02040603050506020204" pitchFamily="18" charset="0"/>
                <a:cs typeface="Arial" panose="020B0604020202020204" pitchFamily="34" charset="0"/>
              </a:rPr>
              <a:t>lời</a:t>
            </a:r>
            <a:r>
              <a:rPr lang="en-US" sz="24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25936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4C00465-6E77-ECB3-8166-354C69E29FF0}"/>
              </a:ext>
            </a:extLst>
          </p:cNvPr>
          <p:cNvSpPr/>
          <p:nvPr/>
        </p:nvSpPr>
        <p:spPr>
          <a:xfrm>
            <a:off x="643377" y="1854200"/>
            <a:ext cx="660490" cy="440267"/>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rPr>
              <a:t>02</a:t>
            </a:r>
          </a:p>
        </p:txBody>
      </p:sp>
      <p:sp>
        <p:nvSpPr>
          <p:cNvPr id="4" name="TextBox 3">
            <a:extLst>
              <a:ext uri="{FF2B5EF4-FFF2-40B4-BE49-F238E27FC236}">
                <a16:creationId xmlns:a16="http://schemas.microsoft.com/office/drawing/2014/main" id="{AEBAABEF-AD55-0E42-F547-7EC55F5679C5}"/>
              </a:ext>
            </a:extLst>
          </p:cNvPr>
          <p:cNvSpPr txBox="1"/>
          <p:nvPr/>
        </p:nvSpPr>
        <p:spPr>
          <a:xfrm>
            <a:off x="546100" y="1747584"/>
            <a:ext cx="11112500" cy="1675843"/>
          </a:xfrm>
          <a:prstGeom prst="rect">
            <a:avLst/>
          </a:prstGeom>
          <a:noFill/>
        </p:spPr>
        <p:txBody>
          <a:bodyPr wrap="square">
            <a:spAutoFit/>
          </a:bodyPr>
          <a:lstStyle/>
          <a:p>
            <a:pPr algn="just">
              <a:lnSpc>
                <a:spcPct val="150000"/>
              </a:lnSpc>
            </a:pPr>
            <a:r>
              <a:rPr lang="en-US" sz="2400" dirty="0">
                <a:latin typeface="UTM Avo" panose="02040603050506020204" pitchFamily="18" charset="0"/>
                <a:cs typeface="Arial" panose="020B0604020202020204" pitchFamily="34" charset="0"/>
              </a:rPr>
              <a:t>	Vì </a:t>
            </a:r>
            <a:r>
              <a:rPr lang="en-US" sz="2400" dirty="0" err="1">
                <a:latin typeface="UTM Avo" panose="02040603050506020204" pitchFamily="18" charset="0"/>
                <a:cs typeface="Arial" panose="020B0604020202020204" pitchFamily="34" charset="0"/>
              </a:rPr>
              <a:t>sao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hệ</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nội</a:t>
            </a:r>
            <a:r>
              <a:rPr lang="en-US" sz="2400" dirty="0">
                <a:latin typeface="UTM Avo" panose="02040603050506020204" pitchFamily="18" charset="0"/>
                <a:cs typeface="Arial" panose="020B0604020202020204" pitchFamily="34" charset="0"/>
              </a:rPr>
              <a:t> dung </a:t>
            </a:r>
            <a:r>
              <a:rPr lang="en-US" sz="2400" dirty="0" err="1">
                <a:latin typeface="UTM Avo" panose="02040603050506020204" pitchFamily="18" charset="0"/>
                <a:cs typeface="Arial" panose="020B0604020202020204" pitchFamily="34" charset="0"/>
              </a:rPr>
              <a:t>bài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nội</a:t>
            </a:r>
            <a:r>
              <a:rPr lang="en-US" sz="2400" dirty="0">
                <a:latin typeface="UTM Avo" panose="02040603050506020204" pitchFamily="18" charset="0"/>
                <a:cs typeface="Arial" panose="020B0604020202020204" pitchFamily="34" charset="0"/>
              </a:rPr>
              <a:t> dung </a:t>
            </a:r>
            <a:r>
              <a:rPr lang="en-US" sz="2400" dirty="0" err="1">
                <a:latin typeface="UTM Avo" panose="02040603050506020204" pitchFamily="18" charset="0"/>
                <a:cs typeface="Arial" panose="020B0604020202020204" pitchFamily="34" charset="0"/>
              </a:rPr>
              <a:t>những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môn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nghiệm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quá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thực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tiễn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quan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Nêu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a:t>
            </a:r>
            <a:r>
              <a:rPr lang="en-US" sz="2400" dirty="0">
                <a:latin typeface="UTM Avo" panose="02040603050506020204" pitchFamily="18" charset="0"/>
                <a:cs typeface="Arial" panose="020B0604020202020204" pitchFamily="34" charset="0"/>
              </a:rPr>
              <a:t>.</a:t>
            </a:r>
          </a:p>
        </p:txBody>
      </p:sp>
      <p:sp>
        <p:nvSpPr>
          <p:cNvPr id="7" name="Rectangle 6">
            <a:extLst>
              <a:ext uri="{FF2B5EF4-FFF2-40B4-BE49-F238E27FC236}">
                <a16:creationId xmlns:a16="http://schemas.microsoft.com/office/drawing/2014/main" id="{CA7B5835-DC83-E6C3-FB03-67254D09B20F}"/>
              </a:ext>
            </a:extLst>
          </p:cNvPr>
          <p:cNvSpPr/>
          <p:nvPr/>
        </p:nvSpPr>
        <p:spPr>
          <a:xfrm>
            <a:off x="533400" y="3427586"/>
            <a:ext cx="11150600" cy="2229841"/>
          </a:xfrm>
          <a:prstGeom prst="rect">
            <a:avLst/>
          </a:prstGeom>
        </p:spPr>
        <p:txBody>
          <a:bodyPr wrap="square">
            <a:spAutoFit/>
          </a:bodyPr>
          <a:lstStyle/>
          <a:p>
            <a:pPr algn="just">
              <a:lnSpc>
                <a:spcPct val="150000"/>
              </a:lnSpc>
            </a:pP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Câu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trả</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lời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dirty="0">
                <a:latin typeface="UTM Avo" panose="02040603050506020204" pitchFamily="18" charset="0"/>
                <a:ea typeface="Calibri" panose="020F0502020204030204" pitchFamily="34" charset="0"/>
                <a:cs typeface="Arial" panose="020B0604020202020204" pitchFamily="34" charset="0"/>
              </a:rPr>
              <a:t>Hóa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môn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quan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sát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dự</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đoán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phân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giải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thích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hiện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tượng</a:t>
            </a:r>
            <a:r>
              <a:rPr lang="en-US" sz="2400" dirty="0">
                <a:latin typeface="UTM Avo" panose="02040603050506020204" pitchFamily="18" charset="0"/>
                <a:ea typeface="Calibri" panose="020F0502020204030204" pitchFamily="34" charset="0"/>
                <a:cs typeface="Arial" panose="020B0604020202020204" pitchFamily="34" charset="0"/>
              </a:rPr>
              <a:t> của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biến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đổi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hóa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trong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lý</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thuyết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tế</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hệ</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hóa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với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nội</a:t>
            </a:r>
            <a:r>
              <a:rPr lang="en-US" sz="2400" dirty="0">
                <a:latin typeface="UTM Avo" panose="02040603050506020204" pitchFamily="18" charset="0"/>
                <a:ea typeface="Calibri" panose="020F0502020204030204" pitchFamily="34" charset="0"/>
                <a:cs typeface="Arial" panose="020B0604020202020204" pitchFamily="34" charset="0"/>
              </a:rPr>
              <a:t> dung </a:t>
            </a:r>
            <a:r>
              <a:rPr lang="en-US" sz="2400" dirty="0" err="1">
                <a:latin typeface="UTM Avo" panose="02040603050506020204" pitchFamily="18" charset="0"/>
                <a:ea typeface="Calibri" panose="020F0502020204030204" pitchFamily="34" charset="0"/>
                <a:cs typeface="Arial" panose="020B0604020202020204" pitchFamily="34" charset="0"/>
              </a:rPr>
              <a:t>môn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như</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toán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lý</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quá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tế</a:t>
            </a:r>
            <a:r>
              <a:rPr lang="en-US" sz="2400" dirty="0">
                <a:latin typeface="UTM Avo" panose="02040603050506020204" pitchFamily="18" charset="0"/>
                <a:ea typeface="Calibri" panose="020F0502020204030204" pitchFamily="34" charset="0"/>
                <a:cs typeface="Arial" panose="020B0604020202020204" pitchFamily="34" charset="0"/>
              </a:rPr>
              <a:t>.</a:t>
            </a:r>
            <a:endParaRPr lang="en-US" sz="24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39500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AABEF-AD55-0E42-F547-7EC55F5679C5}"/>
              </a:ext>
            </a:extLst>
          </p:cNvPr>
          <p:cNvSpPr txBox="1"/>
          <p:nvPr/>
        </p:nvSpPr>
        <p:spPr>
          <a:xfrm>
            <a:off x="516466" y="1747584"/>
            <a:ext cx="11167534" cy="1121846"/>
          </a:xfrm>
          <a:prstGeom prst="rect">
            <a:avLst/>
          </a:prstGeom>
          <a:noFill/>
        </p:spPr>
        <p:txBody>
          <a:bodyPr wrap="square">
            <a:spAutoFit/>
          </a:bodyPr>
          <a:lstStyle/>
          <a:p>
            <a:pPr algn="just">
              <a:lnSpc>
                <a:spcPct val="150000"/>
              </a:lnSpc>
            </a:pPr>
            <a:r>
              <a:rPr lang="en-US" sz="2400"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Vì sao người ta thường dùng muối thuốc NaHCO</a:t>
            </a:r>
            <a:r>
              <a:rPr lang="vi-VN" sz="2400" baseline="-25000" dirty="0">
                <a:latin typeface="UTM Avo" panose="02040603050506020204" pitchFamily="18" charset="0"/>
                <a:cs typeface="Arial" panose="020B0604020202020204" pitchFamily="34" charset="0"/>
              </a:rPr>
              <a:t>3</a:t>
            </a:r>
            <a:r>
              <a:rPr lang="vi-VN" sz="2400" dirty="0">
                <a:latin typeface="UTM Avo" panose="02040603050506020204" pitchFamily="18" charset="0"/>
                <a:cs typeface="Arial" panose="020B0604020202020204" pitchFamily="34" charset="0"/>
              </a:rPr>
              <a:t> để làm giảm cơn đau dạ dày? </a:t>
            </a:r>
          </a:p>
        </p:txBody>
      </p:sp>
      <p:sp>
        <p:nvSpPr>
          <p:cNvPr id="7" name="Rectangle 6">
            <a:extLst>
              <a:ext uri="{FF2B5EF4-FFF2-40B4-BE49-F238E27FC236}">
                <a16:creationId xmlns:a16="http://schemas.microsoft.com/office/drawing/2014/main" id="{CA7B5835-DC83-E6C3-FB03-67254D09B20F}"/>
              </a:ext>
            </a:extLst>
          </p:cNvPr>
          <p:cNvSpPr/>
          <p:nvPr/>
        </p:nvSpPr>
        <p:spPr>
          <a:xfrm>
            <a:off x="546100" y="2830686"/>
            <a:ext cx="11150600" cy="1675843"/>
          </a:xfrm>
          <a:prstGeom prst="rect">
            <a:avLst/>
          </a:prstGeom>
        </p:spPr>
        <p:txBody>
          <a:bodyPr wrap="square">
            <a:spAutoFit/>
          </a:bodyPr>
          <a:lstStyle/>
          <a:p>
            <a:pPr algn="just">
              <a:lnSpc>
                <a:spcPct val="150000"/>
              </a:lnSpc>
            </a:pP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Câu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trả</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lời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Trong bệnh đau dạ dày, cơ thể thường tiết ra nhiều dịch vị (HCl). NaHCO</a:t>
            </a:r>
            <a:r>
              <a:rPr lang="vi-VN" sz="2400" baseline="-25000" dirty="0">
                <a:latin typeface="UTM Avo" panose="02040603050506020204" pitchFamily="18" charset="0"/>
                <a:ea typeface="Calibri" panose="020F0502020204030204" pitchFamily="34" charset="0"/>
                <a:cs typeface="Arial" panose="020B0604020202020204" pitchFamily="34" charset="0"/>
              </a:rPr>
              <a:t>3</a:t>
            </a:r>
            <a:r>
              <a:rPr lang="vi-VN" sz="2400" dirty="0">
                <a:latin typeface="UTM Avo" panose="02040603050506020204" pitchFamily="18" charset="0"/>
                <a:ea typeface="Calibri" panose="020F0502020204030204" pitchFamily="34" charset="0"/>
                <a:cs typeface="Arial" panose="020B0604020202020204" pitchFamily="34" charset="0"/>
              </a:rPr>
              <a:t> trực tiếp tác dụng với với HCl tạo thành muối NaCl , nước, khí CO</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 làm cho môi trường dạ dày bớt acid nên làm giảm cơn đau.</a:t>
            </a:r>
          </a:p>
        </p:txBody>
      </p:sp>
      <p:sp>
        <p:nvSpPr>
          <p:cNvPr id="2" name="Rectangle: Rounded Corners 1">
            <a:extLst>
              <a:ext uri="{FF2B5EF4-FFF2-40B4-BE49-F238E27FC236}">
                <a16:creationId xmlns:a16="http://schemas.microsoft.com/office/drawing/2014/main" id="{E4C00465-6E77-ECB3-8166-354C69E29FF0}"/>
              </a:ext>
            </a:extLst>
          </p:cNvPr>
          <p:cNvSpPr/>
          <p:nvPr/>
        </p:nvSpPr>
        <p:spPr>
          <a:xfrm>
            <a:off x="643377" y="1854200"/>
            <a:ext cx="660490" cy="440267"/>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rPr>
              <a:t>03</a:t>
            </a:r>
          </a:p>
        </p:txBody>
      </p:sp>
    </p:spTree>
    <p:extLst>
      <p:ext uri="{BB962C8B-B14F-4D97-AF65-F5344CB8AC3E}">
        <p14:creationId xmlns:p14="http://schemas.microsoft.com/office/powerpoint/2010/main" val="2538991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AABEF-AD55-0E42-F547-7EC55F5679C5}"/>
              </a:ext>
            </a:extLst>
          </p:cNvPr>
          <p:cNvSpPr txBox="1"/>
          <p:nvPr/>
        </p:nvSpPr>
        <p:spPr>
          <a:xfrm>
            <a:off x="452966" y="1747584"/>
            <a:ext cx="11167534" cy="567848"/>
          </a:xfrm>
          <a:prstGeom prst="rect">
            <a:avLst/>
          </a:prstGeom>
          <a:noFill/>
        </p:spPr>
        <p:txBody>
          <a:bodyPr wrap="square">
            <a:spAutoFit/>
          </a:bodyPr>
          <a:lstStyle/>
          <a:p>
            <a:pPr algn="just">
              <a:lnSpc>
                <a:spcPct val="150000"/>
              </a:lnSpc>
            </a:pPr>
            <a:r>
              <a:rPr lang="en-US" sz="2400"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Vì sao không được đốt than, củi trong phòng kín?</a:t>
            </a:r>
          </a:p>
        </p:txBody>
      </p:sp>
      <p:sp>
        <p:nvSpPr>
          <p:cNvPr id="7" name="Rectangle 6">
            <a:extLst>
              <a:ext uri="{FF2B5EF4-FFF2-40B4-BE49-F238E27FC236}">
                <a16:creationId xmlns:a16="http://schemas.microsoft.com/office/drawing/2014/main" id="{CA7B5835-DC83-E6C3-FB03-67254D09B20F}"/>
              </a:ext>
            </a:extLst>
          </p:cNvPr>
          <p:cNvSpPr/>
          <p:nvPr/>
        </p:nvSpPr>
        <p:spPr>
          <a:xfrm>
            <a:off x="546100" y="2373486"/>
            <a:ext cx="11150600" cy="3337837"/>
          </a:xfrm>
          <a:prstGeom prst="rect">
            <a:avLst/>
          </a:prstGeom>
        </p:spPr>
        <p:txBody>
          <a:bodyPr wrap="square">
            <a:spAutoFit/>
          </a:bodyPr>
          <a:lstStyle/>
          <a:p>
            <a:pPr algn="just">
              <a:lnSpc>
                <a:spcPct val="150000"/>
              </a:lnSpc>
            </a:pP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Câu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trả</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lời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Khi đốt than, chúng ta có nguy cơ bị ngạt khí CO, CO</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 ảnh hưởng trực tiếp đến sức khỏe của con người nhất là người già, phụ nữ và trẻ em. Khí CO, CO</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 tỏa ra từ bếp than, củi dần dần chiếm trọn không gian phòng kín, rút hết khí oxygen, khiến chúng ta không có khí oxygen để thở; khí CO là một khí độc, khi đi vào trong cơ thể khiến các tế bào nhanh chóng mất đi oxygen dẫ đến nguy cơ tử vong cao.</a:t>
            </a:r>
          </a:p>
        </p:txBody>
      </p:sp>
      <p:sp>
        <p:nvSpPr>
          <p:cNvPr id="2" name="Rectangle: Rounded Corners 1">
            <a:extLst>
              <a:ext uri="{FF2B5EF4-FFF2-40B4-BE49-F238E27FC236}">
                <a16:creationId xmlns:a16="http://schemas.microsoft.com/office/drawing/2014/main" id="{E4C00465-6E77-ECB3-8166-354C69E29FF0}"/>
              </a:ext>
            </a:extLst>
          </p:cNvPr>
          <p:cNvSpPr/>
          <p:nvPr/>
        </p:nvSpPr>
        <p:spPr>
          <a:xfrm>
            <a:off x="643377" y="1854200"/>
            <a:ext cx="660490" cy="440267"/>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rPr>
              <a:t>04</a:t>
            </a:r>
          </a:p>
        </p:txBody>
      </p:sp>
    </p:spTree>
    <p:extLst>
      <p:ext uri="{BB962C8B-B14F-4D97-AF65-F5344CB8AC3E}">
        <p14:creationId xmlns:p14="http://schemas.microsoft.com/office/powerpoint/2010/main" val="742361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AABEF-AD55-0E42-F547-7EC55F5679C5}"/>
              </a:ext>
            </a:extLst>
          </p:cNvPr>
          <p:cNvSpPr txBox="1"/>
          <p:nvPr/>
        </p:nvSpPr>
        <p:spPr>
          <a:xfrm>
            <a:off x="452966" y="1747584"/>
            <a:ext cx="11167534" cy="567848"/>
          </a:xfrm>
          <a:prstGeom prst="rect">
            <a:avLst/>
          </a:prstGeom>
          <a:noFill/>
        </p:spPr>
        <p:txBody>
          <a:bodyPr wrap="square">
            <a:spAutoFit/>
          </a:bodyPr>
          <a:lstStyle/>
          <a:p>
            <a:pPr algn="just">
              <a:lnSpc>
                <a:spcPct val="150000"/>
              </a:lnSpc>
            </a:pPr>
            <a:r>
              <a:rPr lang="en-US" sz="2400" dirty="0">
                <a:latin typeface="UTM Avo" panose="02040603050506020204" pitchFamily="18" charset="0"/>
                <a:cs typeface="Arial" panose="020B0604020202020204" pitchFamily="34" charset="0"/>
              </a:rPr>
              <a:t>	Vì </a:t>
            </a:r>
            <a:r>
              <a:rPr lang="en-US" sz="2400" dirty="0" err="1">
                <a:latin typeface="UTM Avo" panose="02040603050506020204" pitchFamily="18" charset="0"/>
                <a:cs typeface="Arial" panose="020B0604020202020204" pitchFamily="34" charset="0"/>
              </a:rPr>
              <a:t>sao</a:t>
            </a:r>
            <a:r>
              <a:rPr lang="en-US" sz="2400" dirty="0">
                <a:latin typeface="UTM Avo" panose="02040603050506020204" pitchFamily="18" charset="0"/>
                <a:cs typeface="Arial" panose="020B0604020202020204" pitchFamily="34" charset="0"/>
              </a:rPr>
              <a:t> hydrogen (H</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a:t>
            </a:r>
            <a:r>
              <a:rPr lang="en-US" sz="2400" baseline="-250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được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coi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nhiên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liệu</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tương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lai</a:t>
            </a:r>
            <a:r>
              <a:rPr lang="en-US" sz="2400" dirty="0">
                <a:latin typeface="UTM Avo" panose="02040603050506020204" pitchFamily="18" charset="0"/>
                <a:cs typeface="Arial" panose="020B0604020202020204" pitchFamily="34" charset="0"/>
              </a:rPr>
              <a:t>?</a:t>
            </a:r>
          </a:p>
        </p:txBody>
      </p:sp>
      <p:sp>
        <p:nvSpPr>
          <p:cNvPr id="7" name="Rectangle 6">
            <a:extLst>
              <a:ext uri="{FF2B5EF4-FFF2-40B4-BE49-F238E27FC236}">
                <a16:creationId xmlns:a16="http://schemas.microsoft.com/office/drawing/2014/main" id="{CA7B5835-DC83-E6C3-FB03-67254D09B20F}"/>
              </a:ext>
            </a:extLst>
          </p:cNvPr>
          <p:cNvSpPr/>
          <p:nvPr/>
        </p:nvSpPr>
        <p:spPr>
          <a:xfrm>
            <a:off x="546100" y="2373486"/>
            <a:ext cx="11150600" cy="2783839"/>
          </a:xfrm>
          <a:prstGeom prst="rect">
            <a:avLst/>
          </a:prstGeom>
        </p:spPr>
        <p:txBody>
          <a:bodyPr wrap="square">
            <a:spAutoFit/>
          </a:bodyPr>
          <a:lstStyle/>
          <a:p>
            <a:pPr algn="just">
              <a:lnSpc>
                <a:spcPct val="150000"/>
              </a:lnSpc>
            </a:pP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Câu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trả</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lời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H</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 được coi là một dạng năng lượng hóa học có nhiều ưu điểm vì sản phẩm của quá trình này chỉ là nước tinh khiết mà không có chất thải nào gây hại đến môi trường, không phát thải khí CO</a:t>
            </a:r>
            <a:r>
              <a:rPr lang="vi-VN" sz="2400" baseline="-25000" dirty="0">
                <a:latin typeface="UTM Avo" panose="02040603050506020204" pitchFamily="18" charset="0"/>
                <a:ea typeface="Calibri" panose="020F0502020204030204" pitchFamily="34" charset="0"/>
                <a:cs typeface="Arial" panose="020B0604020202020204" pitchFamily="34" charset="0"/>
              </a:rPr>
              <a:t>2</a:t>
            </a:r>
            <a:r>
              <a:rPr lang="vi-VN" sz="2400" dirty="0">
                <a:latin typeface="UTM Avo" panose="02040603050506020204" pitchFamily="18" charset="0"/>
                <a:ea typeface="Calibri" panose="020F0502020204030204" pitchFamily="34" charset="0"/>
                <a:cs typeface="Arial" panose="020B0604020202020204" pitchFamily="34" charset="0"/>
              </a:rPr>
              <a:t> gây biến đổi khí hậu toàn cầu, là nguồn năng lượng gần như vô tận và có thể tái sinh được.</a:t>
            </a:r>
          </a:p>
        </p:txBody>
      </p:sp>
      <p:sp>
        <p:nvSpPr>
          <p:cNvPr id="2" name="Rectangle: Rounded Corners 1">
            <a:extLst>
              <a:ext uri="{FF2B5EF4-FFF2-40B4-BE49-F238E27FC236}">
                <a16:creationId xmlns:a16="http://schemas.microsoft.com/office/drawing/2014/main" id="{E4C00465-6E77-ECB3-8166-354C69E29FF0}"/>
              </a:ext>
            </a:extLst>
          </p:cNvPr>
          <p:cNvSpPr/>
          <p:nvPr/>
        </p:nvSpPr>
        <p:spPr>
          <a:xfrm>
            <a:off x="643377" y="1854200"/>
            <a:ext cx="660490" cy="440267"/>
          </a:xfrm>
          <a:prstGeom prst="roundRect">
            <a:avLst/>
          </a:prstGeom>
          <a:solidFill>
            <a:schemeClr val="accent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charset="0"/>
              </a:rPr>
              <a:t>05</a:t>
            </a:r>
          </a:p>
        </p:txBody>
      </p:sp>
    </p:spTree>
    <p:extLst>
      <p:ext uri="{BB962C8B-B14F-4D97-AF65-F5344CB8AC3E}">
        <p14:creationId xmlns:p14="http://schemas.microsoft.com/office/powerpoint/2010/main" val="305085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A7B5835-DC83-E6C3-FB03-67254D09B20F}"/>
              </a:ext>
            </a:extLst>
          </p:cNvPr>
          <p:cNvSpPr/>
          <p:nvPr/>
        </p:nvSpPr>
        <p:spPr>
          <a:xfrm>
            <a:off x="546100" y="1878186"/>
            <a:ext cx="11150600" cy="1128386"/>
          </a:xfrm>
          <a:prstGeom prst="rect">
            <a:avLst/>
          </a:prstGeom>
        </p:spPr>
        <p:txBody>
          <a:bodyPr wrap="square">
            <a:spAutoFit/>
          </a:bodyPr>
          <a:lstStyle/>
          <a:p>
            <a:pPr algn="ctr">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Em cùng các bạn trong nhóm hãy tự chế tạo son môi từ dầu gấc hoặc củ dền theo hướng dẫn trong </a:t>
            </a:r>
            <a:r>
              <a:rPr lang="en-US" sz="2400" dirty="0">
                <a:latin typeface="UTM Avo" panose="02040603050506020204" pitchFamily="18" charset="0"/>
                <a:ea typeface="Calibri" panose="020F0502020204030204" pitchFamily="34" charset="0"/>
                <a:cs typeface="Arial" panose="020B0604020202020204" pitchFamily="34" charset="0"/>
              </a:rPr>
              <a:t>SGK</a:t>
            </a:r>
            <a:r>
              <a:rPr lang="vi-VN" sz="2400" dirty="0">
                <a:latin typeface="UTM Avo" panose="02040603050506020204" pitchFamily="18" charset="0"/>
                <a:ea typeface="Calibri" panose="020F0502020204030204" pitchFamily="34" charset="0"/>
                <a:cs typeface="Arial" panose="020B0604020202020204" pitchFamily="34" charset="0"/>
              </a:rPr>
              <a:t> trang 10.</a:t>
            </a:r>
          </a:p>
        </p:txBody>
      </p:sp>
      <p:pic>
        <p:nvPicPr>
          <p:cNvPr id="3" name="Picture 2">
            <a:extLst>
              <a:ext uri="{FF2B5EF4-FFF2-40B4-BE49-F238E27FC236}">
                <a16:creationId xmlns:a16="http://schemas.microsoft.com/office/drawing/2014/main" id="{B3E9CDCC-FE9E-B088-2AAE-5AF100B0CC5E}"/>
              </a:ext>
            </a:extLst>
          </p:cNvPr>
          <p:cNvPicPr>
            <a:picLocks noChangeAspect="1"/>
          </p:cNvPicPr>
          <p:nvPr/>
        </p:nvPicPr>
        <p:blipFill>
          <a:blip r:embed="rId3"/>
          <a:stretch>
            <a:fillRect/>
          </a:stretch>
        </p:blipFill>
        <p:spPr>
          <a:xfrm>
            <a:off x="1123293" y="3279588"/>
            <a:ext cx="4796071" cy="2371391"/>
          </a:xfrm>
          <a:prstGeom prst="rect">
            <a:avLst/>
          </a:prstGeom>
        </p:spPr>
      </p:pic>
      <p:pic>
        <p:nvPicPr>
          <p:cNvPr id="5" name="Picture 4">
            <a:extLst>
              <a:ext uri="{FF2B5EF4-FFF2-40B4-BE49-F238E27FC236}">
                <a16:creationId xmlns:a16="http://schemas.microsoft.com/office/drawing/2014/main" id="{D106051B-F161-F3E4-3AA1-768C2F2B3B94}"/>
              </a:ext>
            </a:extLst>
          </p:cNvPr>
          <p:cNvPicPr>
            <a:picLocks noChangeAspect="1"/>
          </p:cNvPicPr>
          <p:nvPr/>
        </p:nvPicPr>
        <p:blipFill>
          <a:blip r:embed="rId4"/>
          <a:stretch>
            <a:fillRect/>
          </a:stretch>
        </p:blipFill>
        <p:spPr>
          <a:xfrm>
            <a:off x="6455300" y="3279588"/>
            <a:ext cx="4235561" cy="2371391"/>
          </a:xfrm>
          <a:prstGeom prst="rect">
            <a:avLst/>
          </a:prstGeom>
        </p:spPr>
      </p:pic>
    </p:spTree>
    <p:extLst>
      <p:ext uri="{BB962C8B-B14F-4D97-AF65-F5344CB8AC3E}">
        <p14:creationId xmlns:p14="http://schemas.microsoft.com/office/powerpoint/2010/main" val="113045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34B2F0-FBE1-924E-2F1F-D199227BA4CF}"/>
              </a:ext>
            </a:extLst>
          </p:cNvPr>
          <p:cNvSpPr/>
          <p:nvPr/>
        </p:nvSpPr>
        <p:spPr>
          <a:xfrm>
            <a:off x="457200" y="1816100"/>
            <a:ext cx="11163300" cy="4833631"/>
          </a:xfrm>
          <a:prstGeom prst="rect">
            <a:avLst/>
          </a:prstGeom>
        </p:spPr>
        <p:txBody>
          <a:bodyPr wrap="square">
            <a:spAutoFit/>
          </a:bodyPr>
          <a:lstStyle/>
          <a:p>
            <a:pPr marL="381019" indent="-381019" algn="just">
              <a:lnSpc>
                <a:spcPct val="130000"/>
              </a:lnSpc>
              <a:buFont typeface="Wingdings" panose="05000000000000000000" pitchFamily="2" charset="2"/>
              <a:buChar char="v"/>
            </a:pPr>
            <a:r>
              <a:rPr lang="vi-VN" sz="2400" b="1" dirty="0">
                <a:latin typeface="UTM Avo" panose="02040603050506020204" pitchFamily="18" charset="0"/>
                <a:cs typeface="Arial" panose="020B0604020202020204" pitchFamily="34" charset="0"/>
              </a:rPr>
              <a:t>Nguyên liệu: </a:t>
            </a:r>
            <a:r>
              <a:rPr lang="vi-VN" sz="2400" dirty="0">
                <a:latin typeface="UTM Avo" panose="02040603050506020204" pitchFamily="18" charset="0"/>
                <a:cs typeface="Arial" panose="020B0604020202020204" pitchFamily="34" charset="0"/>
              </a:rPr>
              <a:t>1 thìa dầu dừa, 1 thìa sáp ong, 1 thì bơ trắng, vài giọt tinh dầu thơm để tạo hương, một thìa tinh dầu gấc (hoặc nước ép củ dền), vitamin E.</a:t>
            </a:r>
            <a:endParaRPr lang="en-US" sz="2400" dirty="0">
              <a:latin typeface="UTM Avo" panose="02040603050506020204" pitchFamily="18" charset="0"/>
              <a:cs typeface="Arial" panose="020B0604020202020204" pitchFamily="34" charset="0"/>
            </a:endParaRPr>
          </a:p>
          <a:p>
            <a:pPr marL="381019" indent="-381019" algn="just">
              <a:lnSpc>
                <a:spcPct val="130000"/>
              </a:lnSpc>
              <a:buFont typeface="Wingdings" panose="05000000000000000000" pitchFamily="2" charset="2"/>
              <a:buChar char="v"/>
            </a:pPr>
            <a:r>
              <a:rPr lang="vi-VN" sz="2400" b="1" dirty="0">
                <a:latin typeface="UTM Avo" panose="02040603050506020204" pitchFamily="18" charset="0"/>
                <a:cs typeface="Arial" panose="020B0604020202020204" pitchFamily="34" charset="0"/>
              </a:rPr>
              <a:t>Quy trình thực hiện: </a:t>
            </a:r>
          </a:p>
          <a:p>
            <a:pPr marL="381019" indent="-381019" algn="just">
              <a:lnSpc>
                <a:spcPct val="13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B</a:t>
            </a:r>
            <a:r>
              <a:rPr lang="en-US" sz="2400" dirty="0" err="1">
                <a:latin typeface="UTM Avo" panose="02040603050506020204" pitchFamily="18" charset="0"/>
                <a:cs typeface="Arial" panose="020B0604020202020204" pitchFamily="34" charset="0"/>
              </a:rPr>
              <a:t>ước</a:t>
            </a:r>
            <a:r>
              <a:rPr lang="en-US" sz="2400"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1: Cho dầu dừa, sáp ong, bơ và vitamin E vào bát hoặc cốc thủy tinh rồi đun cách thủy. </a:t>
            </a:r>
          </a:p>
          <a:p>
            <a:pPr marL="381019" indent="-381019" algn="just">
              <a:lnSpc>
                <a:spcPct val="13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B</a:t>
            </a:r>
            <a:r>
              <a:rPr lang="en-US" sz="2400" dirty="0" err="1">
                <a:latin typeface="UTM Avo" panose="02040603050506020204" pitchFamily="18" charset="0"/>
                <a:cs typeface="Arial" panose="020B0604020202020204" pitchFamily="34" charset="0"/>
              </a:rPr>
              <a:t>ước</a:t>
            </a:r>
            <a:r>
              <a:rPr lang="en-US" sz="2400"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2: Đảo đều đến khi tạo thành hỗn hợp đồng nhất. Tắt bếp rồi thêm dầu gấc và tinh dầu, trộn đều. </a:t>
            </a:r>
          </a:p>
          <a:p>
            <a:pPr marL="381019" indent="-381019" algn="just">
              <a:lnSpc>
                <a:spcPct val="13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B</a:t>
            </a:r>
            <a:r>
              <a:rPr lang="en-US" sz="2400" dirty="0" err="1">
                <a:latin typeface="UTM Avo" panose="02040603050506020204" pitchFamily="18" charset="0"/>
                <a:cs typeface="Arial" panose="020B0604020202020204" pitchFamily="34" charset="0"/>
              </a:rPr>
              <a:t>ước</a:t>
            </a:r>
            <a:r>
              <a:rPr lang="en-US" sz="2400" dirty="0">
                <a:latin typeface="UTM Avo" panose="02040603050506020204" pitchFamily="18" charset="0"/>
                <a:cs typeface="Arial" panose="020B0604020202020204" pitchFamily="34" charset="0"/>
              </a:rPr>
              <a:t> </a:t>
            </a:r>
            <a:r>
              <a:rPr lang="vi-VN" sz="2400" dirty="0">
                <a:latin typeface="UTM Avo" panose="02040603050506020204" pitchFamily="18" charset="0"/>
                <a:cs typeface="Arial" panose="020B0604020202020204" pitchFamily="34" charset="0"/>
              </a:rPr>
              <a:t>3: Đổ hỗn hợp khi còn đang nóng vào ống đựng son và tiến hành làm nguội.</a:t>
            </a:r>
          </a:p>
        </p:txBody>
      </p:sp>
    </p:spTree>
    <p:extLst>
      <p:ext uri="{BB962C8B-B14F-4D97-AF65-F5344CB8AC3E}">
        <p14:creationId xmlns:p14="http://schemas.microsoft.com/office/powerpoint/2010/main" val="222593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41C824-01CF-5247-3758-6A932EC758D8}"/>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DC0B08EA-7F1D-2A45-108A-8DB8E60F3D0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40C25F1-BB79-C5AA-2C42-043947324257}"/>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9460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CF51B38-D537-0A25-AB20-4D83740F41D1}"/>
              </a:ext>
            </a:extLst>
          </p:cNvPr>
          <p:cNvPicPr>
            <a:picLocks noChangeAspect="1"/>
          </p:cNvPicPr>
          <p:nvPr/>
        </p:nvPicPr>
        <p:blipFill>
          <a:blip r:embed="rId3"/>
          <a:stretch>
            <a:fillRect/>
          </a:stretch>
        </p:blipFill>
        <p:spPr>
          <a:xfrm>
            <a:off x="9702800" y="2417931"/>
            <a:ext cx="1915882" cy="4198769"/>
          </a:xfrm>
          <a:prstGeom prst="rect">
            <a:avLst/>
          </a:prstGeom>
        </p:spPr>
      </p:pic>
      <p:sp>
        <p:nvSpPr>
          <p:cNvPr id="3" name="Rectangle 2">
            <a:extLst>
              <a:ext uri="{FF2B5EF4-FFF2-40B4-BE49-F238E27FC236}">
                <a16:creationId xmlns:a16="http://schemas.microsoft.com/office/drawing/2014/main" id="{17278260-CD07-297B-BF2E-A7CCB6EA1513}"/>
              </a:ext>
            </a:extLst>
          </p:cNvPr>
          <p:cNvSpPr/>
          <p:nvPr/>
        </p:nvSpPr>
        <p:spPr>
          <a:xfrm>
            <a:off x="682409" y="1815269"/>
            <a:ext cx="10527241" cy="461665"/>
          </a:xfrm>
          <a:prstGeom prst="rect">
            <a:avLst/>
          </a:prstGeom>
        </p:spPr>
        <p:txBody>
          <a:bodyPr wrap="none">
            <a:spAutoFit/>
          </a:bodyPr>
          <a:lstStyle/>
          <a:p>
            <a:pPr marL="381019" indent="-381019" algn="just">
              <a:buFont typeface="Wingdings" panose="05000000000000000000" pitchFamily="2" charset="2"/>
              <a:buChar char="v"/>
            </a:pPr>
            <a:r>
              <a:rPr lang="vi-VN" sz="2400" dirty="0">
                <a:latin typeface="UTM Avo" panose="02040603050506020204" pitchFamily="18" charset="0"/>
                <a:ea typeface="Calibri" panose="020F0502020204030204" pitchFamily="34" charset="0"/>
                <a:cs typeface="Arial" panose="020B0604020202020204" pitchFamily="34" charset="0"/>
              </a:rPr>
              <a:t>Nội dung nào dưới đây thuộc đối tượng nghiên cứu của hóa học?</a:t>
            </a:r>
            <a:endParaRPr lang="en-US" sz="2400" dirty="0">
              <a:latin typeface="UTM Avo" panose="02040603050506020204" pitchFamily="18" charset="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A3047C9-434F-39BE-8AFF-01ABBF5B3987}"/>
              </a:ext>
            </a:extLst>
          </p:cNvPr>
          <p:cNvSpPr/>
          <p:nvPr/>
        </p:nvSpPr>
        <p:spPr>
          <a:xfrm>
            <a:off x="697005" y="2251278"/>
            <a:ext cx="6807200" cy="2229841"/>
          </a:xfrm>
          <a:prstGeom prst="rect">
            <a:avLst/>
          </a:prstGeom>
        </p:spPr>
        <p:txBody>
          <a:bodyPr wrap="square">
            <a:spAutoFit/>
          </a:bodyPr>
          <a:lstStyle/>
          <a:p>
            <a:pPr algn="just">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1) Sự hình thành hệ mặt trời.</a:t>
            </a:r>
          </a:p>
          <a:p>
            <a:pPr algn="just">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2) Cấu tạo của chất.</a:t>
            </a:r>
          </a:p>
          <a:p>
            <a:pPr algn="just">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3) Quá trình phát triển của loài người.</a:t>
            </a:r>
          </a:p>
          <a:p>
            <a:pPr algn="just">
              <a:lnSpc>
                <a:spcPct val="150000"/>
              </a:lnSpc>
            </a:pPr>
            <a:r>
              <a:rPr lang="vi-VN" sz="2400" dirty="0">
                <a:latin typeface="UTM Avo" panose="02040603050506020204" pitchFamily="18" charset="0"/>
                <a:ea typeface="Calibri" panose="020F0502020204030204" pitchFamily="34" charset="0"/>
                <a:cs typeface="Arial" panose="020B0604020202020204" pitchFamily="34" charset="0"/>
              </a:rPr>
              <a:t>4) Tốc độ của ánh sáng trong chân không.</a:t>
            </a:r>
          </a:p>
        </p:txBody>
      </p:sp>
      <p:sp>
        <p:nvSpPr>
          <p:cNvPr id="5" name="Rectangle 4">
            <a:extLst>
              <a:ext uri="{FF2B5EF4-FFF2-40B4-BE49-F238E27FC236}">
                <a16:creationId xmlns:a16="http://schemas.microsoft.com/office/drawing/2014/main" id="{328D064E-C994-3A7B-17F0-A8167EBB0A8B}"/>
              </a:ext>
            </a:extLst>
          </p:cNvPr>
          <p:cNvSpPr/>
          <p:nvPr/>
        </p:nvSpPr>
        <p:spPr>
          <a:xfrm>
            <a:off x="723901" y="4586886"/>
            <a:ext cx="7924800" cy="1121846"/>
          </a:xfrm>
          <a:prstGeom prst="rect">
            <a:avLst/>
          </a:prstGeom>
        </p:spPr>
        <p:txBody>
          <a:bodyPr wrap="square">
            <a:spAutoFit/>
          </a:bodyPr>
          <a:lstStyle/>
          <a:p>
            <a:pPr>
              <a:lnSpc>
                <a:spcPct val="150000"/>
              </a:lnSpc>
              <a:spcBef>
                <a:spcPts val="400"/>
              </a:spcBef>
              <a:spcAft>
                <a:spcPts val="533"/>
              </a:spcAft>
            </a:pP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Câu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trả</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lời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Nội</a:t>
            </a:r>
            <a:r>
              <a:rPr lang="en-US" sz="2400" dirty="0">
                <a:latin typeface="UTM Avo" panose="02040603050506020204" pitchFamily="18" charset="0"/>
                <a:ea typeface="Calibri" panose="020F0502020204030204" pitchFamily="34" charset="0"/>
                <a:cs typeface="Arial" panose="020B0604020202020204" pitchFamily="34" charset="0"/>
              </a:rPr>
              <a:t> dung “2) </a:t>
            </a:r>
            <a:r>
              <a:rPr lang="en-US" sz="2400" dirty="0" err="1">
                <a:latin typeface="UTM Avo" panose="02040603050506020204" pitchFamily="18" charset="0"/>
                <a:ea typeface="Calibri" panose="020F0502020204030204" pitchFamily="34" charset="0"/>
                <a:cs typeface="Arial" panose="020B0604020202020204" pitchFamily="34" charset="0"/>
              </a:rPr>
              <a:t>Cấu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tạo</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thuộc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tượng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cứu</a:t>
            </a:r>
            <a:r>
              <a:rPr lang="en-US" sz="2400" dirty="0">
                <a:latin typeface="UTM Avo" panose="02040603050506020204" pitchFamily="18" charset="0"/>
                <a:ea typeface="Calibri" panose="020F0502020204030204" pitchFamily="34" charset="0"/>
                <a:cs typeface="Arial" panose="020B0604020202020204" pitchFamily="34" charset="0"/>
              </a:rPr>
              <a:t> của </a:t>
            </a:r>
            <a:r>
              <a:rPr lang="en-US" sz="2400" dirty="0" err="1">
                <a:latin typeface="UTM Avo" panose="02040603050506020204" pitchFamily="18" charset="0"/>
                <a:ea typeface="Calibri" panose="020F0502020204030204" pitchFamily="34" charset="0"/>
                <a:cs typeface="Arial" panose="020B0604020202020204" pitchFamily="34" charset="0"/>
              </a:rPr>
              <a:t>hóa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373315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D227E-D2CB-187C-E096-EEBC3B4E9D83}"/>
              </a:ext>
            </a:extLst>
          </p:cNvPr>
          <p:cNvSpPr txBox="1"/>
          <p:nvPr/>
        </p:nvSpPr>
        <p:spPr>
          <a:xfrm>
            <a:off x="508000" y="1787849"/>
            <a:ext cx="11468100" cy="3337837"/>
          </a:xfrm>
          <a:prstGeom prst="rect">
            <a:avLst/>
          </a:prstGeom>
          <a:noFill/>
        </p:spPr>
        <p:txBody>
          <a:bodyPr wrap="square">
            <a:spAutoFit/>
          </a:bodyPr>
          <a:lstStyle/>
          <a:p>
            <a:pPr>
              <a:lnSpc>
                <a:spcPct val="150000"/>
              </a:lnSpc>
            </a:pPr>
            <a:r>
              <a:rPr lang="vi-VN" sz="2400" dirty="0">
                <a:latin typeface="UTM Avo" panose="02040603050506020204" pitchFamily="18" charset="0"/>
                <a:cs typeface="Arial" panose="020B0604020202020204" pitchFamily="34" charset="0"/>
              </a:rPr>
              <a:t>Đối tượng nghiên cứu của hoá học là chất và sự biến đổi</a:t>
            </a:r>
            <a:r>
              <a:rPr lang="en-US" sz="2400" dirty="0">
                <a:latin typeface="UTM Avo" panose="02040603050506020204" pitchFamily="18" charset="0"/>
                <a:cs typeface="Arial" panose="020B0604020202020204" pitchFamily="34" charset="0"/>
              </a:rPr>
              <a:t> c</a:t>
            </a:r>
            <a:r>
              <a:rPr lang="vi-VN" sz="2400" dirty="0">
                <a:latin typeface="UTM Avo" panose="02040603050506020204" pitchFamily="18" charset="0"/>
                <a:cs typeface="Arial" panose="020B0604020202020204" pitchFamily="34" charset="0"/>
              </a:rPr>
              <a:t>ủa chất.</a:t>
            </a:r>
            <a:br>
              <a:rPr lang="vi-VN" sz="2400" dirty="0">
                <a:latin typeface="UTM Avo" panose="02040603050506020204" pitchFamily="18" charset="0"/>
                <a:cs typeface="Arial" panose="020B0604020202020204" pitchFamily="34" charset="0"/>
              </a:rPr>
            </a:br>
            <a:r>
              <a:rPr lang="vi-VN" sz="2400" dirty="0">
                <a:latin typeface="UTM Avo" panose="02040603050506020204" pitchFamily="18" charset="0"/>
                <a:cs typeface="Arial" panose="020B0604020202020204" pitchFamily="34" charset="0"/>
              </a:rPr>
              <a:t>• Để học tập tốt môn Hoá học, cần:</a:t>
            </a:r>
            <a:br>
              <a:rPr lang="vi-VN" sz="2400" dirty="0">
                <a:latin typeface="UTM Avo" panose="02040603050506020204" pitchFamily="18" charset="0"/>
                <a:cs typeface="Arial" panose="020B0604020202020204" pitchFamily="34" charset="0"/>
              </a:rPr>
            </a:br>
            <a:r>
              <a:rPr lang="vi-VN" sz="2400" dirty="0">
                <a:latin typeface="UTM Avo" panose="02040603050506020204" pitchFamily="18" charset="0"/>
                <a:cs typeface="Arial" panose="020B0604020202020204" pitchFamily="34" charset="0"/>
              </a:rPr>
              <a:t>- Nắm vững nội dung chính của các vấn đề lí thuyết hoá học.</a:t>
            </a:r>
            <a:br>
              <a:rPr lang="vi-VN" sz="2400" dirty="0">
                <a:latin typeface="UTM Avo" panose="02040603050506020204" pitchFamily="18" charset="0"/>
                <a:cs typeface="Arial" panose="020B0604020202020204" pitchFamily="34" charset="0"/>
              </a:rPr>
            </a:br>
            <a:r>
              <a:rPr lang="vi-VN" sz="2400" dirty="0">
                <a:latin typeface="UTM Avo" panose="02040603050506020204" pitchFamily="18" charset="0"/>
                <a:cs typeface="Arial" panose="020B0604020202020204" pitchFamily="34" charset="0"/>
              </a:rPr>
              <a:t>- Chủ động tìm hiểu thế giới tự nhiên thông qua các hoạt động khám phá trong môn Hoá học.</a:t>
            </a:r>
            <a:br>
              <a:rPr lang="vi-VN" sz="2400" dirty="0">
                <a:latin typeface="UTM Avo" panose="02040603050506020204" pitchFamily="18" charset="0"/>
                <a:cs typeface="Arial" panose="020B0604020202020204" pitchFamily="34" charset="0"/>
              </a:rPr>
            </a:br>
            <a:r>
              <a:rPr lang="vi-VN" sz="2400" dirty="0">
                <a:latin typeface="UTM Avo" panose="02040603050506020204" pitchFamily="18" charset="0"/>
                <a:cs typeface="Arial" panose="020B0604020202020204" pitchFamily="34" charset="0"/>
              </a:rPr>
              <a:t>- Chủ động liên hệ, gắn kết những nội dung kiến thức đã học với thực tiễn</a:t>
            </a:r>
            <a:r>
              <a:rPr lang="en-US" sz="2400" dirty="0">
                <a:latin typeface="UTM Avo" panose="02040603050506020204" pitchFamily="18" charset="0"/>
                <a:cs typeface="Arial" panose="020B0604020202020204" pitchFamily="34" charset="0"/>
              </a:rPr>
              <a:t>.</a:t>
            </a:r>
            <a:endParaRPr lang="vi-VN" sz="2400"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020563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FD227E-D2CB-187C-E096-EEBC3B4E9D83}"/>
              </a:ext>
            </a:extLst>
          </p:cNvPr>
          <p:cNvSpPr txBox="1"/>
          <p:nvPr/>
        </p:nvSpPr>
        <p:spPr>
          <a:xfrm>
            <a:off x="533400" y="1724349"/>
            <a:ext cx="11468100" cy="577659"/>
          </a:xfrm>
          <a:prstGeom prst="rect">
            <a:avLst/>
          </a:prstGeom>
          <a:noFill/>
        </p:spPr>
        <p:txBody>
          <a:bodyPr wrap="square">
            <a:spAutoFit/>
          </a:bodyPr>
          <a:lstStyle/>
          <a:p>
            <a:pPr algn="ctr">
              <a:lnSpc>
                <a:spcPct val="150000"/>
              </a:lnSpc>
            </a:pPr>
            <a:r>
              <a:rPr lang="vi-VN" sz="2400" dirty="0">
                <a:latin typeface="UTM Avo" panose="02040603050506020204" pitchFamily="18" charset="0"/>
                <a:cs typeface="Arial" panose="020B0604020202020204" pitchFamily="34" charset="0"/>
              </a:rPr>
              <a:t>Hoá học luôn ở quanh ta, trong đời sống và sản xuất. </a:t>
            </a:r>
          </a:p>
        </p:txBody>
      </p:sp>
      <p:pic>
        <p:nvPicPr>
          <p:cNvPr id="3" name="Picture 2">
            <a:extLst>
              <a:ext uri="{FF2B5EF4-FFF2-40B4-BE49-F238E27FC236}">
                <a16:creationId xmlns:a16="http://schemas.microsoft.com/office/drawing/2014/main" id="{E06155CA-307A-6C16-0B53-D2008F600454}"/>
              </a:ext>
            </a:extLst>
          </p:cNvPr>
          <p:cNvPicPr>
            <a:picLocks noChangeAspect="1"/>
          </p:cNvPicPr>
          <p:nvPr/>
        </p:nvPicPr>
        <p:blipFill>
          <a:blip r:embed="rId3"/>
          <a:stretch>
            <a:fillRect/>
          </a:stretch>
        </p:blipFill>
        <p:spPr>
          <a:xfrm>
            <a:off x="3060936" y="2451100"/>
            <a:ext cx="6048328" cy="3556000"/>
          </a:xfrm>
          <a:prstGeom prst="rect">
            <a:avLst/>
          </a:prstGeom>
        </p:spPr>
      </p:pic>
    </p:spTree>
    <p:extLst>
      <p:ext uri="{BB962C8B-B14F-4D97-AF65-F5344CB8AC3E}">
        <p14:creationId xmlns:p14="http://schemas.microsoft.com/office/powerpoint/2010/main" val="226436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0D7408-0359-3A10-B800-FE1260E9B6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C3744527-3066-39E6-ECB5-249855028B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5928BA0-534C-1ECD-F6A6-38ECA3C29823}"/>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34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oogle Shape;2907;p52">
            <a:extLst>
              <a:ext uri="{FF2B5EF4-FFF2-40B4-BE49-F238E27FC236}">
                <a16:creationId xmlns:a16="http://schemas.microsoft.com/office/drawing/2014/main" id="{E20276B7-261D-A2DC-0E4D-59B6E42D7F51}"/>
              </a:ext>
            </a:extLst>
          </p:cNvPr>
          <p:cNvGrpSpPr/>
          <p:nvPr/>
        </p:nvGrpSpPr>
        <p:grpSpPr>
          <a:xfrm>
            <a:off x="2314493" y="2482873"/>
            <a:ext cx="465071" cy="622715"/>
            <a:chOff x="3601939" y="4161192"/>
            <a:chExt cx="275178" cy="388912"/>
          </a:xfrm>
        </p:grpSpPr>
        <p:sp>
          <p:nvSpPr>
            <p:cNvPr id="3" name="Google Shape;2908;p52">
              <a:extLst>
                <a:ext uri="{FF2B5EF4-FFF2-40B4-BE49-F238E27FC236}">
                  <a16:creationId xmlns:a16="http://schemas.microsoft.com/office/drawing/2014/main" id="{8CED00B4-ACD3-7074-25DD-1B71BC4E0B13}"/>
                </a:ext>
              </a:extLst>
            </p:cNvPr>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4" name="Google Shape;2909;p52">
              <a:extLst>
                <a:ext uri="{FF2B5EF4-FFF2-40B4-BE49-F238E27FC236}">
                  <a16:creationId xmlns:a16="http://schemas.microsoft.com/office/drawing/2014/main" id="{3D0FC25A-9DA2-F527-E55F-1F2EF301F3CB}"/>
                </a:ext>
              </a:extLst>
            </p:cNvPr>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5" name="Google Shape;2910;p52">
              <a:extLst>
                <a:ext uri="{FF2B5EF4-FFF2-40B4-BE49-F238E27FC236}">
                  <a16:creationId xmlns:a16="http://schemas.microsoft.com/office/drawing/2014/main" id="{E16CC032-D166-01F8-44A3-4DEE9F29E961}"/>
                </a:ext>
              </a:extLst>
            </p:cNvPr>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6" name="Google Shape;2911;p52">
              <a:extLst>
                <a:ext uri="{FF2B5EF4-FFF2-40B4-BE49-F238E27FC236}">
                  <a16:creationId xmlns:a16="http://schemas.microsoft.com/office/drawing/2014/main" id="{C987F913-C7B6-893C-73F4-0F7CE3C6A574}"/>
                </a:ext>
              </a:extLst>
            </p:cNvPr>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7" name="Google Shape;2912;p52">
              <a:extLst>
                <a:ext uri="{FF2B5EF4-FFF2-40B4-BE49-F238E27FC236}">
                  <a16:creationId xmlns:a16="http://schemas.microsoft.com/office/drawing/2014/main" id="{F9ECE11D-794F-780F-6813-A4F5DFEF1FC1}"/>
                </a:ext>
              </a:extLst>
            </p:cNvPr>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8" name="Google Shape;2913;p52">
              <a:extLst>
                <a:ext uri="{FF2B5EF4-FFF2-40B4-BE49-F238E27FC236}">
                  <a16:creationId xmlns:a16="http://schemas.microsoft.com/office/drawing/2014/main" id="{68D7C656-5A63-2635-8DA4-D87E1157440D}"/>
                </a:ext>
              </a:extLst>
            </p:cNvPr>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9" name="Google Shape;2914;p52">
              <a:extLst>
                <a:ext uri="{FF2B5EF4-FFF2-40B4-BE49-F238E27FC236}">
                  <a16:creationId xmlns:a16="http://schemas.microsoft.com/office/drawing/2014/main" id="{327D346D-424F-60B6-706C-72671A192DB6}"/>
                </a:ext>
              </a:extLst>
            </p:cNvPr>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0" name="Google Shape;2915;p52">
              <a:extLst>
                <a:ext uri="{FF2B5EF4-FFF2-40B4-BE49-F238E27FC236}">
                  <a16:creationId xmlns:a16="http://schemas.microsoft.com/office/drawing/2014/main" id="{58AFED09-DBB6-A152-6871-0AB3746F16D7}"/>
                </a:ext>
              </a:extLst>
            </p:cNvPr>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1" name="Google Shape;2916;p52">
              <a:extLst>
                <a:ext uri="{FF2B5EF4-FFF2-40B4-BE49-F238E27FC236}">
                  <a16:creationId xmlns:a16="http://schemas.microsoft.com/office/drawing/2014/main" id="{C02DA90A-3D80-EAA2-D73D-F450418BCF59}"/>
                </a:ext>
              </a:extLst>
            </p:cNvPr>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2" name="Google Shape;2917;p52">
              <a:extLst>
                <a:ext uri="{FF2B5EF4-FFF2-40B4-BE49-F238E27FC236}">
                  <a16:creationId xmlns:a16="http://schemas.microsoft.com/office/drawing/2014/main" id="{62CDBC6E-6BC6-E5E1-984E-FDC2E4E29A7C}"/>
                </a:ext>
              </a:extLst>
            </p:cNvPr>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nvGrpSpPr>
          <p:cNvPr id="13" name="Google Shape;2918;p52">
            <a:extLst>
              <a:ext uri="{FF2B5EF4-FFF2-40B4-BE49-F238E27FC236}">
                <a16:creationId xmlns:a16="http://schemas.microsoft.com/office/drawing/2014/main" id="{368594D7-41FA-D214-E44D-2D4F9E7A474E}"/>
              </a:ext>
            </a:extLst>
          </p:cNvPr>
          <p:cNvGrpSpPr/>
          <p:nvPr/>
        </p:nvGrpSpPr>
        <p:grpSpPr>
          <a:xfrm>
            <a:off x="5725495" y="2449578"/>
            <a:ext cx="666582" cy="607537"/>
            <a:chOff x="5812588" y="2708991"/>
            <a:chExt cx="612637" cy="597721"/>
          </a:xfrm>
        </p:grpSpPr>
        <p:sp>
          <p:nvSpPr>
            <p:cNvPr id="14" name="Google Shape;2919;p52">
              <a:extLst>
                <a:ext uri="{FF2B5EF4-FFF2-40B4-BE49-F238E27FC236}">
                  <a16:creationId xmlns:a16="http://schemas.microsoft.com/office/drawing/2014/main" id="{FEE06AF3-6E23-CD1C-E6D0-2881BFFBD30E}"/>
                </a:ext>
              </a:extLst>
            </p:cNvPr>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nvGrpSpPr>
            <p:cNvPr id="15" name="Google Shape;2920;p52">
              <a:extLst>
                <a:ext uri="{FF2B5EF4-FFF2-40B4-BE49-F238E27FC236}">
                  <a16:creationId xmlns:a16="http://schemas.microsoft.com/office/drawing/2014/main" id="{28F06577-4D08-7B5B-FF4C-E4CF84088584}"/>
                </a:ext>
              </a:extLst>
            </p:cNvPr>
            <p:cNvGrpSpPr/>
            <p:nvPr/>
          </p:nvGrpSpPr>
          <p:grpSpPr>
            <a:xfrm>
              <a:off x="5812588" y="2708991"/>
              <a:ext cx="612637" cy="597721"/>
              <a:chOff x="5802038" y="2708991"/>
              <a:chExt cx="612637" cy="597721"/>
            </a:xfrm>
          </p:grpSpPr>
          <p:sp>
            <p:nvSpPr>
              <p:cNvPr id="16" name="Google Shape;2921;p52">
                <a:extLst>
                  <a:ext uri="{FF2B5EF4-FFF2-40B4-BE49-F238E27FC236}">
                    <a16:creationId xmlns:a16="http://schemas.microsoft.com/office/drawing/2014/main" id="{F0FBF80F-485D-FAD4-941E-BC3EF18EB9DF}"/>
                  </a:ext>
                </a:extLst>
              </p:cNvPr>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7" name="Google Shape;2922;p52">
                <a:extLst>
                  <a:ext uri="{FF2B5EF4-FFF2-40B4-BE49-F238E27FC236}">
                    <a16:creationId xmlns:a16="http://schemas.microsoft.com/office/drawing/2014/main" id="{04E2EC29-E5AD-DC49-A5A5-ECA20A2795E9}"/>
                  </a:ext>
                </a:extLst>
              </p:cNvPr>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8" name="Google Shape;2923;p52">
                <a:extLst>
                  <a:ext uri="{FF2B5EF4-FFF2-40B4-BE49-F238E27FC236}">
                    <a16:creationId xmlns:a16="http://schemas.microsoft.com/office/drawing/2014/main" id="{AA03509A-F69A-7EEE-C32F-ECFA1770AA96}"/>
                  </a:ext>
                </a:extLst>
              </p:cNvPr>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19" name="Google Shape;2924;p52">
                <a:extLst>
                  <a:ext uri="{FF2B5EF4-FFF2-40B4-BE49-F238E27FC236}">
                    <a16:creationId xmlns:a16="http://schemas.microsoft.com/office/drawing/2014/main" id="{BCA5D9AE-1C3A-12B7-A6C2-8DE559B3FDFE}"/>
                  </a:ext>
                </a:extLst>
              </p:cNvPr>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0" name="Google Shape;2925;p52">
                <a:extLst>
                  <a:ext uri="{FF2B5EF4-FFF2-40B4-BE49-F238E27FC236}">
                    <a16:creationId xmlns:a16="http://schemas.microsoft.com/office/drawing/2014/main" id="{C43719CA-1C19-5DAB-7589-E29F4D32B54E}"/>
                  </a:ext>
                </a:extLst>
              </p:cNvPr>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1" name="Google Shape;2926;p52">
                <a:extLst>
                  <a:ext uri="{FF2B5EF4-FFF2-40B4-BE49-F238E27FC236}">
                    <a16:creationId xmlns:a16="http://schemas.microsoft.com/office/drawing/2014/main" id="{396CBF77-3F9C-50CA-1AF0-148F5FDDD3A3}"/>
                  </a:ext>
                </a:extLst>
              </p:cNvPr>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2" name="Google Shape;2927;p52">
                <a:extLst>
                  <a:ext uri="{FF2B5EF4-FFF2-40B4-BE49-F238E27FC236}">
                    <a16:creationId xmlns:a16="http://schemas.microsoft.com/office/drawing/2014/main" id="{3A93675A-864C-7292-A289-FF5698A24E70}"/>
                  </a:ext>
                </a:extLst>
              </p:cNvPr>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3" name="Google Shape;2928;p52">
                <a:extLst>
                  <a:ext uri="{FF2B5EF4-FFF2-40B4-BE49-F238E27FC236}">
                    <a16:creationId xmlns:a16="http://schemas.microsoft.com/office/drawing/2014/main" id="{A417A55D-4301-82F6-22A3-D938C95721B7}"/>
                  </a:ext>
                </a:extLst>
              </p:cNvPr>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4" name="Google Shape;2929;p52">
                <a:extLst>
                  <a:ext uri="{FF2B5EF4-FFF2-40B4-BE49-F238E27FC236}">
                    <a16:creationId xmlns:a16="http://schemas.microsoft.com/office/drawing/2014/main" id="{F01D5F3D-F317-B3AC-D05D-EB49CBFF25E4}"/>
                  </a:ext>
                </a:extLst>
              </p:cNvPr>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grpSp>
      <p:grpSp>
        <p:nvGrpSpPr>
          <p:cNvPr id="25" name="Google Shape;3053;p54">
            <a:extLst>
              <a:ext uri="{FF2B5EF4-FFF2-40B4-BE49-F238E27FC236}">
                <a16:creationId xmlns:a16="http://schemas.microsoft.com/office/drawing/2014/main" id="{51932AF4-743C-948C-4236-29A49B356330}"/>
              </a:ext>
            </a:extLst>
          </p:cNvPr>
          <p:cNvGrpSpPr/>
          <p:nvPr/>
        </p:nvGrpSpPr>
        <p:grpSpPr>
          <a:xfrm>
            <a:off x="8969009" y="2417786"/>
            <a:ext cx="666579" cy="622715"/>
            <a:chOff x="3508282" y="3810341"/>
            <a:chExt cx="351644" cy="351959"/>
          </a:xfrm>
        </p:grpSpPr>
        <p:sp>
          <p:nvSpPr>
            <p:cNvPr id="26" name="Google Shape;3054;p54">
              <a:extLst>
                <a:ext uri="{FF2B5EF4-FFF2-40B4-BE49-F238E27FC236}">
                  <a16:creationId xmlns:a16="http://schemas.microsoft.com/office/drawing/2014/main" id="{299D47D5-FEB0-36CE-7E61-5A75B7C91836}"/>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7" name="Google Shape;3055;p54">
              <a:extLst>
                <a:ext uri="{FF2B5EF4-FFF2-40B4-BE49-F238E27FC236}">
                  <a16:creationId xmlns:a16="http://schemas.microsoft.com/office/drawing/2014/main" id="{CF962AF4-27C4-77CD-DFED-8F9B805B39FD}"/>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8" name="Google Shape;3056;p54">
              <a:extLst>
                <a:ext uri="{FF2B5EF4-FFF2-40B4-BE49-F238E27FC236}">
                  <a16:creationId xmlns:a16="http://schemas.microsoft.com/office/drawing/2014/main" id="{EF0AE8F4-D1F7-088E-43E0-D97F268C0AB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29" name="Google Shape;3057;p54">
              <a:extLst>
                <a:ext uri="{FF2B5EF4-FFF2-40B4-BE49-F238E27FC236}">
                  <a16:creationId xmlns:a16="http://schemas.microsoft.com/office/drawing/2014/main" id="{B6D3D90E-1FB9-BBEE-B806-65CE0CD5EBC2}"/>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0" name="Google Shape;3058;p54">
              <a:extLst>
                <a:ext uri="{FF2B5EF4-FFF2-40B4-BE49-F238E27FC236}">
                  <a16:creationId xmlns:a16="http://schemas.microsoft.com/office/drawing/2014/main" id="{DF2D0267-A1E3-53FA-D192-B66F9963EEBE}"/>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1" name="Google Shape;3059;p54">
              <a:extLst>
                <a:ext uri="{FF2B5EF4-FFF2-40B4-BE49-F238E27FC236}">
                  <a16:creationId xmlns:a16="http://schemas.microsoft.com/office/drawing/2014/main" id="{EF4CB156-D589-1673-C9FE-829EE050298B}"/>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2" name="Google Shape;3060;p54">
              <a:extLst>
                <a:ext uri="{FF2B5EF4-FFF2-40B4-BE49-F238E27FC236}">
                  <a16:creationId xmlns:a16="http://schemas.microsoft.com/office/drawing/2014/main" id="{AE939102-428D-BEDC-F016-6F8FA36C106C}"/>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3" name="Google Shape;3061;p54">
              <a:extLst>
                <a:ext uri="{FF2B5EF4-FFF2-40B4-BE49-F238E27FC236}">
                  <a16:creationId xmlns:a16="http://schemas.microsoft.com/office/drawing/2014/main" id="{34F77324-A155-F775-EFE8-362C4ED3E6FC}"/>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4" name="Google Shape;3062;p54">
              <a:extLst>
                <a:ext uri="{FF2B5EF4-FFF2-40B4-BE49-F238E27FC236}">
                  <a16:creationId xmlns:a16="http://schemas.microsoft.com/office/drawing/2014/main" id="{7C91BED1-4D48-41F5-8409-6EC29AB36FE6}"/>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5" name="Google Shape;3063;p54">
              <a:extLst>
                <a:ext uri="{FF2B5EF4-FFF2-40B4-BE49-F238E27FC236}">
                  <a16:creationId xmlns:a16="http://schemas.microsoft.com/office/drawing/2014/main" id="{26F88431-EDFC-160C-8FEA-CC4DB885AD43}"/>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6" name="Google Shape;3064;p54">
              <a:extLst>
                <a:ext uri="{FF2B5EF4-FFF2-40B4-BE49-F238E27FC236}">
                  <a16:creationId xmlns:a16="http://schemas.microsoft.com/office/drawing/2014/main" id="{30A106BE-6E1C-677A-8975-ECDBB21CE604}"/>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7" name="Google Shape;3065;p54">
              <a:extLst>
                <a:ext uri="{FF2B5EF4-FFF2-40B4-BE49-F238E27FC236}">
                  <a16:creationId xmlns:a16="http://schemas.microsoft.com/office/drawing/2014/main" id="{17BDFB37-8B67-DD16-1F49-7D30CA5ABE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sp>
          <p:nvSpPr>
            <p:cNvPr id="38" name="Google Shape;3066;p54">
              <a:extLst>
                <a:ext uri="{FF2B5EF4-FFF2-40B4-BE49-F238E27FC236}">
                  <a16:creationId xmlns:a16="http://schemas.microsoft.com/office/drawing/2014/main" id="{8DDC0428-34DD-0262-3BB3-097ED0EB4507}"/>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60950" tIns="60950" rIns="60950" bIns="60950" anchor="ctr" anchorCtr="0">
              <a:noAutofit/>
            </a:bodyPr>
            <a:lstStyle/>
            <a:p>
              <a:endParaRPr sz="2667" dirty="0">
                <a:latin typeface="UTM Avo" panose="02040603050506020204" pitchFamily="18" charset="0"/>
                <a:cs typeface="Arial" panose="020B0604020202020204" pitchFamily="34" charset="0"/>
              </a:endParaRPr>
            </a:p>
          </p:txBody>
        </p:sp>
      </p:grpSp>
      <p:sp>
        <p:nvSpPr>
          <p:cNvPr id="39" name="Rectangle 38">
            <a:extLst>
              <a:ext uri="{FF2B5EF4-FFF2-40B4-BE49-F238E27FC236}">
                <a16:creationId xmlns:a16="http://schemas.microsoft.com/office/drawing/2014/main" id="{40F6E5EC-F013-C294-FC29-4A647D46D24F}"/>
              </a:ext>
            </a:extLst>
          </p:cNvPr>
          <p:cNvSpPr/>
          <p:nvPr/>
        </p:nvSpPr>
        <p:spPr>
          <a:xfrm>
            <a:off x="901700" y="3367421"/>
            <a:ext cx="3431487" cy="1236557"/>
          </a:xfrm>
          <a:prstGeom prst="rect">
            <a:avLst/>
          </a:prstGeom>
        </p:spPr>
        <p:txBody>
          <a:bodyPr wrap="square">
            <a:spAutoFit/>
          </a:bodyPr>
          <a:lstStyle/>
          <a:p>
            <a:pPr algn="ctr">
              <a:lnSpc>
                <a:spcPct val="150000"/>
              </a:lnSpc>
            </a:pPr>
            <a:r>
              <a:rPr lang="en-US" sz="2667" dirty="0" err="1">
                <a:latin typeface="UTM Avo" panose="02040603050506020204" pitchFamily="18" charset="0"/>
                <a:cs typeface="Arial" panose="020B0604020202020204" pitchFamily="34" charset="0"/>
              </a:rPr>
              <a:t>Ôn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tập</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và</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ghi</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nhớ</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kiến</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thức</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vừa</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học</a:t>
            </a:r>
            <a:endParaRPr lang="en-US" sz="2667" dirty="0">
              <a:latin typeface="UTM Avo" panose="020406030505060202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30F462F8-5FD8-EB2C-3804-57F124555290}"/>
              </a:ext>
            </a:extLst>
          </p:cNvPr>
          <p:cNvSpPr/>
          <p:nvPr/>
        </p:nvSpPr>
        <p:spPr>
          <a:xfrm>
            <a:off x="4495801" y="3363628"/>
            <a:ext cx="2898638" cy="1236557"/>
          </a:xfrm>
          <a:prstGeom prst="rect">
            <a:avLst/>
          </a:prstGeom>
        </p:spPr>
        <p:txBody>
          <a:bodyPr wrap="square">
            <a:spAutoFit/>
          </a:bodyPr>
          <a:lstStyle/>
          <a:p>
            <a:pPr algn="ctr">
              <a:lnSpc>
                <a:spcPct val="150000"/>
              </a:lnSpc>
            </a:pPr>
            <a:r>
              <a:rPr lang="en-US" sz="2667" dirty="0">
                <a:latin typeface="UTM Avo" panose="02040603050506020204" pitchFamily="18" charset="0"/>
                <a:cs typeface="Arial" panose="020B0604020202020204" pitchFamily="34" charset="0"/>
              </a:rPr>
              <a:t>Hoàn </a:t>
            </a:r>
            <a:r>
              <a:rPr lang="en-US" sz="2667" dirty="0" err="1">
                <a:latin typeface="UTM Avo" panose="02040603050506020204" pitchFamily="18" charset="0"/>
                <a:cs typeface="Arial" panose="020B0604020202020204" pitchFamily="34" charset="0"/>
              </a:rPr>
              <a:t>thành</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bài</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tập</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trong</a:t>
            </a:r>
            <a:r>
              <a:rPr lang="en-US" sz="2667" dirty="0">
                <a:latin typeface="UTM Avo" panose="02040603050506020204" pitchFamily="18" charset="0"/>
                <a:cs typeface="Arial" panose="020B0604020202020204" pitchFamily="34" charset="0"/>
              </a:rPr>
              <a:t> SBT</a:t>
            </a:r>
          </a:p>
        </p:txBody>
      </p:sp>
      <p:sp>
        <p:nvSpPr>
          <p:cNvPr id="41" name="Rectangle 40">
            <a:extLst>
              <a:ext uri="{FF2B5EF4-FFF2-40B4-BE49-F238E27FC236}">
                <a16:creationId xmlns:a16="http://schemas.microsoft.com/office/drawing/2014/main" id="{6A5E6E00-5B58-6064-C3FE-5C6D70A37FDB}"/>
              </a:ext>
            </a:extLst>
          </p:cNvPr>
          <p:cNvSpPr/>
          <p:nvPr/>
        </p:nvSpPr>
        <p:spPr>
          <a:xfrm>
            <a:off x="7661444" y="3341986"/>
            <a:ext cx="3552656" cy="1859483"/>
          </a:xfrm>
          <a:prstGeom prst="rect">
            <a:avLst/>
          </a:prstGeom>
        </p:spPr>
        <p:txBody>
          <a:bodyPr wrap="square">
            <a:spAutoFit/>
          </a:bodyPr>
          <a:lstStyle/>
          <a:p>
            <a:pPr algn="ctr">
              <a:lnSpc>
                <a:spcPct val="150000"/>
              </a:lnSpc>
            </a:pPr>
            <a:r>
              <a:rPr lang="en-US" sz="2667" dirty="0" err="1">
                <a:latin typeface="UTM Avo" panose="02040603050506020204" pitchFamily="18" charset="0"/>
                <a:cs typeface="Arial" panose="020B0604020202020204" pitchFamily="34" charset="0"/>
              </a:rPr>
              <a:t>Tìm</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hiểu</a:t>
            </a:r>
            <a:r>
              <a:rPr lang="en-US" sz="2667" dirty="0">
                <a:latin typeface="UTM Avo" panose="02040603050506020204" pitchFamily="18" charset="0"/>
                <a:cs typeface="Arial" panose="020B0604020202020204" pitchFamily="34" charset="0"/>
              </a:rPr>
              <a:t> </a:t>
            </a:r>
            <a:r>
              <a:rPr lang="en-US" sz="2667" dirty="0" err="1">
                <a:latin typeface="UTM Avo" panose="02040603050506020204" pitchFamily="18" charset="0"/>
                <a:cs typeface="Arial" panose="020B0604020202020204" pitchFamily="34" charset="0"/>
              </a:rPr>
              <a:t>nội</a:t>
            </a:r>
            <a:r>
              <a:rPr lang="en-US" sz="2667" dirty="0">
                <a:latin typeface="UTM Avo" panose="02040603050506020204" pitchFamily="18" charset="0"/>
                <a:cs typeface="Arial" panose="020B0604020202020204" pitchFamily="34" charset="0"/>
              </a:rPr>
              <a:t> dung </a:t>
            </a:r>
            <a:r>
              <a:rPr lang="en-US" sz="2667" b="1" dirty="0">
                <a:latin typeface="UTM Avo" panose="02040603050506020204" pitchFamily="18" charset="0"/>
                <a:cs typeface="Arial" panose="020B0604020202020204" pitchFamily="34" charset="0"/>
              </a:rPr>
              <a:t>Bài 2: Thành </a:t>
            </a:r>
            <a:r>
              <a:rPr lang="en-US" sz="2667" b="1" dirty="0" err="1">
                <a:latin typeface="UTM Avo" panose="02040603050506020204" pitchFamily="18" charset="0"/>
                <a:cs typeface="Arial" panose="020B0604020202020204" pitchFamily="34" charset="0"/>
              </a:rPr>
              <a:t>phần</a:t>
            </a:r>
            <a:r>
              <a:rPr lang="en-US" sz="2667" b="1" dirty="0">
                <a:latin typeface="UTM Avo" panose="02040603050506020204" pitchFamily="18" charset="0"/>
                <a:cs typeface="Arial" panose="020B0604020202020204" pitchFamily="34" charset="0"/>
              </a:rPr>
              <a:t> của </a:t>
            </a:r>
            <a:r>
              <a:rPr lang="en-US" sz="2667" b="1" dirty="0" err="1">
                <a:latin typeface="UTM Avo" panose="02040603050506020204" pitchFamily="18" charset="0"/>
                <a:cs typeface="Arial" panose="020B0604020202020204" pitchFamily="34" charset="0"/>
              </a:rPr>
              <a:t>nguyên</a:t>
            </a:r>
            <a:r>
              <a:rPr lang="en-US" sz="2667" b="1" dirty="0">
                <a:latin typeface="UTM Avo" panose="02040603050506020204" pitchFamily="18" charset="0"/>
                <a:cs typeface="Arial" panose="020B0604020202020204" pitchFamily="34" charset="0"/>
              </a:rPr>
              <a:t> </a:t>
            </a:r>
            <a:r>
              <a:rPr lang="en-US" sz="2667" b="1" dirty="0" err="1">
                <a:latin typeface="UTM Avo" panose="02040603050506020204" pitchFamily="18" charset="0"/>
                <a:cs typeface="Arial" panose="020B0604020202020204" pitchFamily="34" charset="0"/>
              </a:rPr>
              <a:t>tử</a:t>
            </a:r>
            <a:endParaRPr lang="en-US" sz="2667" b="1"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202262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4D23CF8-676B-4E6D-009D-42850C2D9CF8}"/>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3B57969-ADD1-68E7-0F5B-5CABFDD8C40B}"/>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dirty="0">
                <a:solidFill>
                  <a:schemeClr val="accent2">
                    <a:lumMod val="50000"/>
                  </a:schemeClr>
                </a:solidFill>
                <a:latin typeface="UTM Avo" panose="02040603050506020204" pitchFamily="18" charset="0"/>
              </a:rPr>
              <a:t>Like </a:t>
            </a:r>
            <a:r>
              <a:rPr lang="en-US" sz="2000" b="1" dirty="0" err="1">
                <a:solidFill>
                  <a:schemeClr val="accent2">
                    <a:lumMod val="50000"/>
                  </a:schemeClr>
                </a:solidFill>
                <a:latin typeface="UTM Avo" panose="02040603050506020204" pitchFamily="18" charset="0"/>
              </a:rPr>
              <a:t>fanpage</a:t>
            </a:r>
            <a:r>
              <a:rPr lang="en-US" sz="2000" b="1" dirty="0">
                <a:solidFill>
                  <a:schemeClr val="accent2">
                    <a:lumMod val="50000"/>
                  </a:schemeClr>
                </a:solidFill>
                <a:latin typeface="UTM Avo" panose="02040603050506020204" pitchFamily="18" charset="0"/>
              </a:rPr>
              <a:t> Hoc10 - </a:t>
            </a:r>
            <a:r>
              <a:rPr lang="en-US" sz="2000" b="1" dirty="0" err="1">
                <a:solidFill>
                  <a:schemeClr val="accent2">
                    <a:lumMod val="50000"/>
                  </a:schemeClr>
                </a:solidFill>
                <a:latin typeface="UTM Avo" panose="02040603050506020204" pitchFamily="18" charset="0"/>
              </a:rPr>
              <a:t>Học</a:t>
            </a:r>
            <a:r>
              <a:rPr lang="en-US" sz="2000" b="1" dirty="0">
                <a:solidFill>
                  <a:schemeClr val="accent2">
                    <a:lumMod val="50000"/>
                  </a:schemeClr>
                </a:solidFill>
                <a:latin typeface="UTM Avo" panose="02040603050506020204" pitchFamily="18" charset="0"/>
              </a:rPr>
              <a:t> 1 </a:t>
            </a:r>
            <a:r>
              <a:rPr lang="en-US" sz="2000" b="1" dirty="0" err="1">
                <a:solidFill>
                  <a:schemeClr val="accent2">
                    <a:lumMod val="50000"/>
                  </a:schemeClr>
                </a:solidFill>
                <a:latin typeface="UTM Avo" panose="02040603050506020204" pitchFamily="18" charset="0"/>
              </a:rPr>
              <a:t>biết</a:t>
            </a:r>
            <a:r>
              <a:rPr lang="en-US" sz="2000" b="1" dirty="0">
                <a:solidFill>
                  <a:schemeClr val="accent2">
                    <a:lumMod val="50000"/>
                  </a:schemeClr>
                </a:solidFill>
                <a:latin typeface="UTM Avo" panose="02040603050506020204" pitchFamily="18" charset="0"/>
              </a:rPr>
              <a:t> 10 </a:t>
            </a:r>
            <a:r>
              <a:rPr lang="en-US" sz="2000" b="1" dirty="0" err="1">
                <a:solidFill>
                  <a:schemeClr val="accent2">
                    <a:lumMod val="50000"/>
                  </a:schemeClr>
                </a:solidFill>
                <a:latin typeface="UTM Avo" panose="02040603050506020204" pitchFamily="18" charset="0"/>
              </a:rPr>
              <a:t>để</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nhận</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thêm</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nhiều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tài</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liệu</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giảng</a:t>
            </a:r>
            <a:r>
              <a:rPr lang="en-US" sz="2000" b="1" dirty="0">
                <a:solidFill>
                  <a:schemeClr val="accent2">
                    <a:lumMod val="50000"/>
                  </a:schemeClr>
                </a:solidFill>
                <a:latin typeface="UTM Avo" panose="02040603050506020204" pitchFamily="18" charset="0"/>
              </a:rPr>
              <a:t> </a:t>
            </a:r>
            <a:r>
              <a:rPr lang="en-US" sz="2000" b="1" dirty="0" err="1">
                <a:solidFill>
                  <a:schemeClr val="accent2">
                    <a:lumMod val="50000"/>
                  </a:schemeClr>
                </a:solidFill>
                <a:latin typeface="UTM Avo" panose="02040603050506020204" pitchFamily="18" charset="0"/>
              </a:rPr>
              <a:t>dạy</a:t>
            </a:r>
            <a:endParaRPr lang="en-US" sz="2000" b="1" dirty="0">
              <a:solidFill>
                <a:schemeClr val="accent2">
                  <a:lumMod val="50000"/>
                </a:schemeClr>
              </a:solidFill>
              <a:latin typeface="UTM Avo" panose="02040603050506020204" pitchFamily="18" charset="0"/>
            </a:endParaRPr>
          </a:p>
          <a:p>
            <a:pPr algn="ctr">
              <a:lnSpc>
                <a:spcPct val="150000"/>
              </a:lnSpc>
            </a:pPr>
            <a:r>
              <a:rPr lang="en-US" sz="2000" dirty="0" err="1">
                <a:solidFill>
                  <a:schemeClr val="accent2">
                    <a:lumMod val="50000"/>
                  </a:schemeClr>
                </a:solidFill>
                <a:latin typeface="UTM Avo" panose="02040603050506020204" pitchFamily="18" charset="0"/>
              </a:rPr>
              <a:t>theo</a:t>
            </a:r>
            <a:r>
              <a:rPr lang="en-US" sz="2000" dirty="0">
                <a:solidFill>
                  <a:schemeClr val="accent2">
                    <a:lumMod val="50000"/>
                  </a:schemeClr>
                </a:solidFill>
                <a:latin typeface="UTM Avo" panose="02040603050506020204" pitchFamily="18" charset="0"/>
              </a:rPr>
              <a:t> </a:t>
            </a:r>
            <a:r>
              <a:rPr lang="en-US" sz="2000" dirty="0" err="1">
                <a:solidFill>
                  <a:schemeClr val="accent2">
                    <a:lumMod val="50000"/>
                  </a:schemeClr>
                </a:solidFill>
                <a:latin typeface="UTM Avo" panose="02040603050506020204" pitchFamily="18" charset="0"/>
              </a:rPr>
              <a:t>đường</a:t>
            </a:r>
            <a:r>
              <a:rPr lang="en-US" sz="2000" dirty="0">
                <a:solidFill>
                  <a:schemeClr val="accent2">
                    <a:lumMod val="50000"/>
                  </a:schemeClr>
                </a:solidFill>
                <a:latin typeface="UTM Avo" panose="02040603050506020204" pitchFamily="18" charset="0"/>
              </a:rPr>
              <a:t> link:  </a:t>
            </a:r>
          </a:p>
        </p:txBody>
      </p:sp>
      <p:sp>
        <p:nvSpPr>
          <p:cNvPr id="6" name="Rectangle: Rounded Corners 5">
            <a:extLst>
              <a:ext uri="{FF2B5EF4-FFF2-40B4-BE49-F238E27FC236}">
                <a16:creationId xmlns:a16="http://schemas.microsoft.com/office/drawing/2014/main" id="{1265C779-9C1F-D7FB-628C-DEE982D96B4F}"/>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D3EAFB52-B0A2-F0EE-74C3-6EDCEF12C45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8" name="TextBox 7">
            <a:extLst>
              <a:ext uri="{FF2B5EF4-FFF2-40B4-BE49-F238E27FC236}">
                <a16:creationId xmlns:a16="http://schemas.microsoft.com/office/drawing/2014/main" id="{A6082F07-DC91-8538-744D-123C0BF9255C}"/>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9" name="Picture 2" descr="Ngón Trỏ, ngón tay, Máy tính Biểu tượng Tay - tay png tải về - Miễn phí  trong suốt Tay png Tải về.">
            <a:extLst>
              <a:ext uri="{FF2B5EF4-FFF2-40B4-BE49-F238E27FC236}">
                <a16:creationId xmlns:a16="http://schemas.microsoft.com/office/drawing/2014/main" id="{8B905591-11D6-AA7C-4F0B-7458D7C3F22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44E85B9-4865-03F5-FF6D-178C788CFD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1402119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6"/>
                                        </p:tgtEl>
                                        <p:attrNameLst>
                                          <p:attrName>fillcolor</p:attrName>
                                        </p:attrNameLst>
                                      </p:cBhvr>
                                      <p:to>
                                        <a:srgbClr val="C5E0B3"/>
                                      </p:to>
                                    </p:animClr>
                                    <p:set>
                                      <p:cBhvr>
                                        <p:cTn id="12" dur="1000" fill="hold"/>
                                        <p:tgtEl>
                                          <p:spTgt spid="6"/>
                                        </p:tgtEl>
                                        <p:attrNameLst>
                                          <p:attrName>fill.type</p:attrName>
                                        </p:attrNameLst>
                                      </p:cBhvr>
                                      <p:to>
                                        <p:strVal val="solid"/>
                                      </p:to>
                                    </p:set>
                                    <p:set>
                                      <p:cBhvr>
                                        <p:cTn id="13" dur="1000" fill="hold"/>
                                        <p:tgtEl>
                                          <p:spTgt spid="6"/>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4"/>
                                        </p:tgtEl>
                                        <p:attrNameLst>
                                          <p:attrName>style.color</p:attrName>
                                        </p:attrNameLst>
                                      </p:cBhvr>
                                      <p:by>
                                        <p:hsl h="7200000" s="0" l="0"/>
                                      </p:by>
                                    </p:animClr>
                                    <p:animClr clrSpc="hsl" dir="cw">
                                      <p:cBhvr>
                                        <p:cTn id="16" dur="1000" fill="hold"/>
                                        <p:tgtEl>
                                          <p:spTgt spid="4"/>
                                        </p:tgtEl>
                                        <p:attrNameLst>
                                          <p:attrName>fillcolor</p:attrName>
                                        </p:attrNameLst>
                                      </p:cBhvr>
                                      <p:by>
                                        <p:hsl h="7200000" s="0" l="0"/>
                                      </p:by>
                                    </p:animClr>
                                    <p:animClr clrSpc="hsl" dir="cw">
                                      <p:cBhvr>
                                        <p:cTn id="17" dur="1000" fill="hold"/>
                                        <p:tgtEl>
                                          <p:spTgt spid="4"/>
                                        </p:tgtEl>
                                        <p:attrNameLst>
                                          <p:attrName>stroke.color</p:attrName>
                                        </p:attrNameLst>
                                      </p:cBhvr>
                                      <p:by>
                                        <p:hsl h="7200000" s="0" l="0"/>
                                      </p:by>
                                    </p:animClr>
                                    <p:set>
                                      <p:cBhvr>
                                        <p:cTn id="18" dur="10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1698AC1-D196-CD3D-CCD0-F6EB4E0F3C9B}"/>
              </a:ext>
            </a:extLst>
          </p:cNvPr>
          <p:cNvSpPr/>
          <p:nvPr/>
        </p:nvSpPr>
        <p:spPr>
          <a:xfrm>
            <a:off x="1200575" y="2082800"/>
            <a:ext cx="7971443" cy="1968359"/>
          </a:xfrm>
          <a:prstGeom prst="rect">
            <a:avLst/>
          </a:prstGeom>
          <a:solidFill>
            <a:schemeClr val="accent5">
              <a:lumMod val="20000"/>
              <a:lumOff val="80000"/>
            </a:schemeClr>
          </a:solidFill>
        </p:spPr>
        <p:txBody>
          <a:bodyPr wrap="square">
            <a:spAutoFit/>
          </a:bodyPr>
          <a:lstStyle/>
          <a:p>
            <a:pPr marL="495325" indent="-495325" algn="just">
              <a:lnSpc>
                <a:spcPct val="150000"/>
              </a:lnSpc>
              <a:spcBef>
                <a:spcPts val="400"/>
              </a:spcBef>
              <a:spcAft>
                <a:spcPts val="533"/>
              </a:spcAft>
              <a:buFont typeface="+mj-lt"/>
              <a:buAutoNum type="arabicParenR"/>
            </a:pPr>
            <a:r>
              <a:rPr lang="vi-VN" sz="2400" dirty="0">
                <a:latin typeface="UTM Avo" panose="02040603050506020204" pitchFamily="18" charset="0"/>
                <a:ea typeface="Calibri" panose="020F0502020204030204" pitchFamily="34" charset="0"/>
                <a:cs typeface="Arial" panose="020B0604020202020204" pitchFamily="34" charset="0"/>
              </a:rPr>
              <a:t>Hóa</a:t>
            </a:r>
            <a:r>
              <a:rPr lang="vi-VN" sz="2667" dirty="0">
                <a:ea typeface="Calibri" panose="020F0502020204030204" pitchFamily="34" charset="0"/>
              </a:rPr>
              <a:t> </a:t>
            </a:r>
            <a:r>
              <a:rPr lang="vi-VN" sz="2400" dirty="0">
                <a:latin typeface="UTM Avo" panose="02040603050506020204" pitchFamily="18" charset="0"/>
                <a:ea typeface="Calibri" panose="020F0502020204030204" pitchFamily="34" charset="0"/>
                <a:cs typeface="Arial" panose="020B0604020202020204" pitchFamily="34" charset="0"/>
              </a:rPr>
              <a:t>học nghiên cứu cụ thể những nội dung gì?</a:t>
            </a:r>
            <a:endParaRPr lang="en-US" sz="2400" dirty="0">
              <a:latin typeface="UTM Avo" panose="02040603050506020204" pitchFamily="18" charset="0"/>
              <a:ea typeface="Calibri" panose="020F0502020204030204" pitchFamily="34" charset="0"/>
              <a:cs typeface="Arial" panose="020B0604020202020204" pitchFamily="34" charset="0"/>
            </a:endParaRPr>
          </a:p>
          <a:p>
            <a:pPr marL="495325" indent="-495325" algn="just">
              <a:lnSpc>
                <a:spcPct val="150000"/>
              </a:lnSpc>
              <a:spcBef>
                <a:spcPts val="400"/>
              </a:spcBef>
              <a:spcAft>
                <a:spcPts val="533"/>
              </a:spcAft>
              <a:buFont typeface="+mj-lt"/>
              <a:buAutoNum type="arabicParenR"/>
            </a:pPr>
            <a:r>
              <a:rPr lang="vi-VN" sz="2400" dirty="0">
                <a:latin typeface="UTM Avo" panose="02040603050506020204" pitchFamily="18" charset="0"/>
                <a:ea typeface="Calibri" panose="020F0502020204030204" pitchFamily="34" charset="0"/>
                <a:cs typeface="Arial" panose="020B0604020202020204" pitchFamily="34" charset="0"/>
              </a:rPr>
              <a:t>Đặc điểm của hóa học là gì?</a:t>
            </a:r>
            <a:endParaRPr lang="en-US" sz="2400" dirty="0">
              <a:latin typeface="UTM Avo" panose="02040603050506020204" pitchFamily="18" charset="0"/>
              <a:ea typeface="Calibri" panose="020F0502020204030204" pitchFamily="34" charset="0"/>
              <a:cs typeface="Arial" panose="020B0604020202020204" pitchFamily="34" charset="0"/>
            </a:endParaRPr>
          </a:p>
          <a:p>
            <a:pPr marL="495325" indent="-495325" algn="just">
              <a:lnSpc>
                <a:spcPct val="150000"/>
              </a:lnSpc>
              <a:spcBef>
                <a:spcPts val="400"/>
              </a:spcBef>
              <a:spcAft>
                <a:spcPts val="533"/>
              </a:spcAft>
              <a:buFont typeface="+mj-lt"/>
              <a:buAutoNum type="arabicParenR"/>
            </a:pPr>
            <a:r>
              <a:rPr lang="vi-VN" sz="2400" dirty="0">
                <a:latin typeface="UTM Avo" panose="02040603050506020204" pitchFamily="18" charset="0"/>
                <a:ea typeface="Calibri" panose="020F0502020204030204" pitchFamily="34" charset="0"/>
                <a:cs typeface="Arial" panose="020B0604020202020204" pitchFamily="34" charset="0"/>
              </a:rPr>
              <a:t>Hóa học có mấy nhánh nghiên cứu chính?</a:t>
            </a:r>
            <a:endParaRPr lang="en-US" sz="2400" dirty="0">
              <a:latin typeface="UTM Avo" panose="02040603050506020204" pitchFamily="18"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F71E998F-530B-9BFE-3453-49F07934CD71}"/>
              </a:ext>
            </a:extLst>
          </p:cNvPr>
          <p:cNvPicPr>
            <a:picLocks noChangeAspect="1"/>
          </p:cNvPicPr>
          <p:nvPr/>
        </p:nvPicPr>
        <p:blipFill>
          <a:blip r:embed="rId3"/>
          <a:stretch>
            <a:fillRect/>
          </a:stretch>
        </p:blipFill>
        <p:spPr>
          <a:xfrm>
            <a:off x="533400" y="5072850"/>
            <a:ext cx="3158966" cy="1459014"/>
          </a:xfrm>
          <a:prstGeom prst="rect">
            <a:avLst/>
          </a:prstGeom>
        </p:spPr>
      </p:pic>
      <p:pic>
        <p:nvPicPr>
          <p:cNvPr id="7" name="Picture 14">
            <a:extLst>
              <a:ext uri="{FF2B5EF4-FFF2-40B4-BE49-F238E27FC236}">
                <a16:creationId xmlns:a16="http://schemas.microsoft.com/office/drawing/2014/main" id="{219E5B1F-2933-4ECA-916D-E70C8253A3E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816418" y="2070100"/>
            <a:ext cx="2765982" cy="4652264"/>
          </a:xfrm>
          <a:prstGeom prst="rect">
            <a:avLst/>
          </a:prstGeom>
        </p:spPr>
      </p:pic>
    </p:spTree>
    <p:extLst>
      <p:ext uri="{BB962C8B-B14F-4D97-AF65-F5344CB8AC3E}">
        <p14:creationId xmlns:p14="http://schemas.microsoft.com/office/powerpoint/2010/main" val="2728352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F6637FFD-02B6-F591-DCBA-5350F64097D8}"/>
              </a:ext>
            </a:extLst>
          </p:cNvPr>
          <p:cNvSpPr/>
          <p:nvPr/>
        </p:nvSpPr>
        <p:spPr>
          <a:xfrm>
            <a:off x="474471" y="1986193"/>
            <a:ext cx="11277600" cy="4567007"/>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4" name="Picture 3">
            <a:extLst>
              <a:ext uri="{FF2B5EF4-FFF2-40B4-BE49-F238E27FC236}">
                <a16:creationId xmlns:a16="http://schemas.microsoft.com/office/drawing/2014/main" id="{D1AB4EDD-6A1C-AF2F-92A0-334506EFF981}"/>
              </a:ext>
            </a:extLst>
          </p:cNvPr>
          <p:cNvPicPr>
            <a:picLocks noChangeAspect="1"/>
          </p:cNvPicPr>
          <p:nvPr/>
        </p:nvPicPr>
        <p:blipFill>
          <a:blip r:embed="rId3"/>
          <a:stretch>
            <a:fillRect/>
          </a:stretch>
        </p:blipFill>
        <p:spPr>
          <a:xfrm>
            <a:off x="9957149" y="960895"/>
            <a:ext cx="1841151" cy="1707028"/>
          </a:xfrm>
          <a:prstGeom prst="rect">
            <a:avLst/>
          </a:prstGeom>
        </p:spPr>
      </p:pic>
      <p:sp>
        <p:nvSpPr>
          <p:cNvPr id="6" name="Rectangle 5">
            <a:extLst>
              <a:ext uri="{FF2B5EF4-FFF2-40B4-BE49-F238E27FC236}">
                <a16:creationId xmlns:a16="http://schemas.microsoft.com/office/drawing/2014/main" id="{313A3941-83DD-8EC7-0CBA-103170326BEB}"/>
              </a:ext>
            </a:extLst>
          </p:cNvPr>
          <p:cNvSpPr/>
          <p:nvPr/>
        </p:nvSpPr>
        <p:spPr>
          <a:xfrm>
            <a:off x="685800" y="2120900"/>
            <a:ext cx="10784917" cy="4122667"/>
          </a:xfrm>
          <a:prstGeom prst="rect">
            <a:avLst/>
          </a:prstGeom>
        </p:spPr>
        <p:txBody>
          <a:bodyPr wrap="square">
            <a:spAutoFit/>
          </a:bodyPr>
          <a:lstStyle/>
          <a:p>
            <a:pPr algn="ctr">
              <a:lnSpc>
                <a:spcPct val="150000"/>
              </a:lnSpc>
              <a:spcBef>
                <a:spcPts val="400"/>
              </a:spcBef>
              <a:spcAft>
                <a:spcPts val="533"/>
              </a:spcAft>
            </a:pP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Câu</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trả</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 </a:t>
            </a:r>
            <a:r>
              <a:rPr lang="en-US" sz="2400" b="1" dirty="0" err="1">
                <a:solidFill>
                  <a:srgbClr val="FF0000"/>
                </a:solidFill>
                <a:latin typeface="UTM Avo" panose="02040603050506020204" pitchFamily="18" charset="0"/>
                <a:ea typeface="Calibri" panose="020F0502020204030204" pitchFamily="34" charset="0"/>
                <a:cs typeface="Arial" panose="020B0604020202020204" pitchFamily="34" charset="0"/>
              </a:rPr>
              <a:t>lời</a:t>
            </a:r>
            <a:r>
              <a:rPr lang="en-US" sz="2400" b="1" dirty="0">
                <a:solidFill>
                  <a:srgbClr val="FF0000"/>
                </a:solidFill>
                <a:latin typeface="UTM Avo" panose="02040603050506020204" pitchFamily="18" charset="0"/>
                <a:ea typeface="Calibri" panose="020F0502020204030204" pitchFamily="34" charset="0"/>
                <a:cs typeface="Arial" panose="020B0604020202020204" pitchFamily="34" charset="0"/>
              </a:rPr>
              <a:t>:</a:t>
            </a:r>
          </a:p>
          <a:p>
            <a:pPr marL="495325" indent="-495325" algn="just">
              <a:lnSpc>
                <a:spcPct val="150000"/>
              </a:lnSpc>
              <a:spcBef>
                <a:spcPts val="400"/>
              </a:spcBef>
              <a:spcAft>
                <a:spcPts val="533"/>
              </a:spcAft>
              <a:buFont typeface="+mj-lt"/>
              <a:buAutoNum type="arabicParenR"/>
            </a:pPr>
            <a:r>
              <a:rPr lang="en-US" sz="2400" dirty="0">
                <a:latin typeface="UTM Avo" panose="02040603050506020204" pitchFamily="18" charset="0"/>
                <a:ea typeface="Calibri" panose="020F0502020204030204" pitchFamily="34" charset="0"/>
                <a:cs typeface="Arial" panose="020B0604020202020204" pitchFamily="34" charset="0"/>
              </a:rPr>
              <a:t>Hóa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cứu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về</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thành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phần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cấu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trúc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tính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sự</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biến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đổi</a:t>
            </a:r>
            <a:r>
              <a:rPr lang="en-US" sz="2400" dirty="0">
                <a:latin typeface="UTM Avo" panose="02040603050506020204" pitchFamily="18" charset="0"/>
                <a:ea typeface="Calibri" panose="020F0502020204030204" pitchFamily="34" charset="0"/>
                <a:cs typeface="Arial" panose="020B0604020202020204" pitchFamily="34" charset="0"/>
              </a:rPr>
              <a:t> của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đơn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hợp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năng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lượng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kèm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những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quá</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trình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biến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đổi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đó</a:t>
            </a:r>
            <a:r>
              <a:rPr lang="en-US" sz="2400" dirty="0">
                <a:latin typeface="UTM Avo" panose="02040603050506020204" pitchFamily="18" charset="0"/>
                <a:ea typeface="Calibri" panose="020F0502020204030204" pitchFamily="34" charset="0"/>
                <a:cs typeface="Arial" panose="020B0604020202020204" pitchFamily="34" charset="0"/>
              </a:rPr>
              <a:t>.</a:t>
            </a:r>
          </a:p>
          <a:p>
            <a:pPr marL="495325" indent="-495325" algn="just">
              <a:lnSpc>
                <a:spcPct val="150000"/>
              </a:lnSpc>
              <a:spcBef>
                <a:spcPts val="400"/>
              </a:spcBef>
              <a:spcAft>
                <a:spcPts val="533"/>
              </a:spcAft>
              <a:buFont typeface="+mj-lt"/>
              <a:buAutoNum type="arabicParenR"/>
            </a:pPr>
            <a:r>
              <a:rPr lang="en-US" sz="2400" dirty="0">
                <a:latin typeface="UTM Avo" panose="02040603050506020204" pitchFamily="18" charset="0"/>
                <a:ea typeface="Calibri" panose="020F0502020204030204" pitchFamily="34" charset="0"/>
                <a:cs typeface="Arial" panose="020B0604020202020204" pitchFamily="34" charset="0"/>
              </a:rPr>
              <a:t>Hóa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có</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đặc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điểm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hợp</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chặt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chẽ</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giữa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thuyết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thực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nghiệm</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là</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cầu</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nối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giữa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ngành</a:t>
            </a:r>
            <a:r>
              <a:rPr lang="en-US" sz="2400" dirty="0">
                <a:latin typeface="UTM Avo" panose="02040603050506020204" pitchFamily="18" charset="0"/>
                <a:ea typeface="Calibri" panose="020F0502020204030204" pitchFamily="34" charset="0"/>
                <a:cs typeface="Arial" panose="020B0604020202020204" pitchFamily="34" charset="0"/>
              </a:rPr>
              <a:t> khoa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tự</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nhiên</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khác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như</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vật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lí</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sinh</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 y </a:t>
            </a:r>
            <a:r>
              <a:rPr lang="en-US" sz="2400" dirty="0" err="1">
                <a:latin typeface="UTM Avo" panose="02040603050506020204" pitchFamily="18" charset="0"/>
                <a:ea typeface="Calibri" panose="020F0502020204030204" pitchFamily="34" charset="0"/>
                <a:cs typeface="Arial" panose="020B0604020202020204" pitchFamily="34" charset="0"/>
              </a:rPr>
              <a:t>dược</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môi</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trường</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địa</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chất</a:t>
            </a:r>
            <a:r>
              <a:rPr lang="en-US" sz="2400" dirty="0">
                <a:latin typeface="UTM Avo" panose="02040603050506020204" pitchFamily="18" charset="0"/>
                <a:ea typeface="Calibri" panose="020F0502020204030204" pitchFamily="34" charset="0"/>
                <a:cs typeface="Arial" panose="020B0604020202020204" pitchFamily="34" charset="0"/>
              </a:rPr>
              <a:t> </a:t>
            </a:r>
            <a:r>
              <a:rPr lang="en-US" sz="2400" dirty="0" err="1">
                <a:latin typeface="UTM Avo" panose="02040603050506020204" pitchFamily="18" charset="0"/>
                <a:ea typeface="Calibri" panose="020F0502020204030204" pitchFamily="34" charset="0"/>
                <a:cs typeface="Arial" panose="020B0604020202020204" pitchFamily="34" charset="0"/>
              </a:rPr>
              <a:t>học</a:t>
            </a:r>
            <a:r>
              <a:rPr lang="en-US" sz="2400" dirty="0">
                <a:latin typeface="UTM Avo" panose="02040603050506020204" pitchFamily="18"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45919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086C38E-0DD3-0E50-DE1C-AE8B4972F4DD}"/>
              </a:ext>
            </a:extLst>
          </p:cNvPr>
          <p:cNvSpPr/>
          <p:nvPr/>
        </p:nvSpPr>
        <p:spPr>
          <a:xfrm>
            <a:off x="2527300" y="1778000"/>
            <a:ext cx="6807200" cy="4076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4">
            <a:extLst>
              <a:ext uri="{FF2B5EF4-FFF2-40B4-BE49-F238E27FC236}">
                <a16:creationId xmlns:a16="http://schemas.microsoft.com/office/drawing/2014/main" id="{8CF5569D-EAE6-B260-E4C9-B2B226C21FF4}"/>
              </a:ext>
            </a:extLst>
          </p:cNvPr>
          <p:cNvPicPr>
            <a:picLocks noChangeAspect="1"/>
          </p:cNvPicPr>
          <p:nvPr/>
        </p:nvPicPr>
        <p:blipFill>
          <a:blip r:embed="rId3"/>
          <a:stretch>
            <a:fillRect/>
          </a:stretch>
        </p:blipFill>
        <p:spPr>
          <a:xfrm>
            <a:off x="317500" y="4182794"/>
            <a:ext cx="2755899" cy="2560906"/>
          </a:xfrm>
          <a:prstGeom prst="rect">
            <a:avLst/>
          </a:prstGeom>
        </p:spPr>
      </p:pic>
      <p:pic>
        <p:nvPicPr>
          <p:cNvPr id="7" name="Picture 6">
            <a:extLst>
              <a:ext uri="{FF2B5EF4-FFF2-40B4-BE49-F238E27FC236}">
                <a16:creationId xmlns:a16="http://schemas.microsoft.com/office/drawing/2014/main" id="{B01E0EA4-00C2-4D0C-4DB9-680A5DC590B2}"/>
              </a:ext>
            </a:extLst>
          </p:cNvPr>
          <p:cNvPicPr>
            <a:picLocks noChangeAspect="1"/>
          </p:cNvPicPr>
          <p:nvPr/>
        </p:nvPicPr>
        <p:blipFill>
          <a:blip r:embed="rId4"/>
          <a:stretch>
            <a:fillRect/>
          </a:stretch>
        </p:blipFill>
        <p:spPr>
          <a:xfrm>
            <a:off x="9053253" y="2052106"/>
            <a:ext cx="1932247" cy="4234633"/>
          </a:xfrm>
          <a:prstGeom prst="rect">
            <a:avLst/>
          </a:prstGeom>
        </p:spPr>
      </p:pic>
      <p:sp>
        <p:nvSpPr>
          <p:cNvPr id="8" name="Rectangle 7">
            <a:extLst>
              <a:ext uri="{FF2B5EF4-FFF2-40B4-BE49-F238E27FC236}">
                <a16:creationId xmlns:a16="http://schemas.microsoft.com/office/drawing/2014/main" id="{A16D045A-BE5B-09A2-4D22-5A460B8E467E}"/>
              </a:ext>
            </a:extLst>
          </p:cNvPr>
          <p:cNvSpPr/>
          <p:nvPr/>
        </p:nvSpPr>
        <p:spPr>
          <a:xfrm>
            <a:off x="3289300" y="2087127"/>
            <a:ext cx="5842000" cy="3337837"/>
          </a:xfrm>
          <a:prstGeom prst="rect">
            <a:avLst/>
          </a:prstGeom>
        </p:spPr>
        <p:txBody>
          <a:bodyPr wrap="square">
            <a:spAutoFit/>
          </a:bodyPr>
          <a:lstStyle/>
          <a:p>
            <a:pPr>
              <a:lnSpc>
                <a:spcPct val="150000"/>
              </a:lnSpc>
            </a:pPr>
            <a:r>
              <a:rPr lang="en-US" sz="2400" dirty="0">
                <a:latin typeface="UTM Avo" panose="02040603050506020204" pitchFamily="18" charset="0"/>
                <a:ea typeface="Calibri" panose="020F0502020204030204" pitchFamily="34" charset="0"/>
                <a:cs typeface="Arial" panose="020B0604020202020204" pitchFamily="34" charset="0"/>
              </a:rPr>
              <a:t>3) </a:t>
            </a:r>
            <a:r>
              <a:rPr lang="vi-VN" sz="2400" dirty="0">
                <a:latin typeface="UTM Avo" panose="02040603050506020204" pitchFamily="18" charset="0"/>
                <a:ea typeface="Calibri" panose="020F0502020204030204" pitchFamily="34" charset="0"/>
                <a:cs typeface="Arial" panose="020B0604020202020204" pitchFamily="34" charset="0"/>
              </a:rPr>
              <a:t>Hóa học gồm có 5 nhánh chính: </a:t>
            </a:r>
          </a:p>
          <a:p>
            <a:pPr marL="381019" indent="-381019">
              <a:lnSpc>
                <a:spcPct val="150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Hóa lí thuyết và hóa lí</a:t>
            </a:r>
          </a:p>
          <a:p>
            <a:pPr marL="381019" indent="-381019">
              <a:lnSpc>
                <a:spcPct val="150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Hóa vô cơ</a:t>
            </a:r>
          </a:p>
          <a:p>
            <a:pPr marL="381019" indent="-381019">
              <a:lnSpc>
                <a:spcPct val="150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Hóa hữu cơ</a:t>
            </a:r>
          </a:p>
          <a:p>
            <a:pPr marL="381019" indent="-381019">
              <a:lnSpc>
                <a:spcPct val="150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Hóa phân tích</a:t>
            </a:r>
          </a:p>
          <a:p>
            <a:pPr marL="381019" indent="-381019">
              <a:lnSpc>
                <a:spcPct val="150000"/>
              </a:lnSpc>
              <a:buFont typeface="Arial" panose="020B0604020202020204" pitchFamily="34" charset="0"/>
              <a:buChar char="•"/>
            </a:pPr>
            <a:r>
              <a:rPr lang="vi-VN" sz="2400" dirty="0">
                <a:latin typeface="UTM Avo" panose="02040603050506020204" pitchFamily="18" charset="0"/>
                <a:ea typeface="Calibri" panose="020F0502020204030204" pitchFamily="34" charset="0"/>
                <a:cs typeface="Arial" panose="020B0604020202020204" pitchFamily="34" charset="0"/>
              </a:rPr>
              <a:t>Hóa sinh</a:t>
            </a:r>
          </a:p>
        </p:txBody>
      </p:sp>
    </p:spTree>
    <p:extLst>
      <p:ext uri="{BB962C8B-B14F-4D97-AF65-F5344CB8AC3E}">
        <p14:creationId xmlns:p14="http://schemas.microsoft.com/office/powerpoint/2010/main" val="274834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0E10C4-CB29-B86F-4BCD-17C8AE818F25}"/>
              </a:ext>
            </a:extLst>
          </p:cNvPr>
          <p:cNvGrpSpPr/>
          <p:nvPr/>
        </p:nvGrpSpPr>
        <p:grpSpPr>
          <a:xfrm>
            <a:off x="4877732" y="3200400"/>
            <a:ext cx="2736543" cy="1558939"/>
            <a:chOff x="309542" y="967667"/>
            <a:chExt cx="2878585" cy="1558939"/>
          </a:xfrm>
        </p:grpSpPr>
        <p:pic>
          <p:nvPicPr>
            <p:cNvPr id="6" name="Picture 5">
              <a:hlinkClick r:id="rId3"/>
              <a:extLst>
                <a:ext uri="{FF2B5EF4-FFF2-40B4-BE49-F238E27FC236}">
                  <a16:creationId xmlns:a16="http://schemas.microsoft.com/office/drawing/2014/main" id="{DA041E49-C773-C6B8-DC21-9F998EEF4B0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2856126B-58E3-DC6F-EF67-91E39012E0B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1240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101</TotalTime>
  <Words>3166</Words>
  <Application>Microsoft Office PowerPoint</Application>
  <PresentationFormat>Widescreen</PresentationFormat>
  <Paragraphs>166</Paragraphs>
  <Slides>55</Slides>
  <Notes>2</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55</vt:i4>
      </vt:variant>
    </vt:vector>
  </HeadingPairs>
  <TitlesOfParts>
    <vt:vector size="64" baseType="lpstr">
      <vt:lpstr>Wingdings</vt:lpstr>
      <vt:lpstr>Calibri Light</vt:lpstr>
      <vt:lpstr>UTM Avo</vt:lpstr>
      <vt:lpstr>Arial</vt:lpstr>
      <vt:lpstr>Calibri</vt:lpstr>
      <vt:lpstr>Cambria Math</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13</cp:revision>
  <dcterms:created xsi:type="dcterms:W3CDTF">2024-03-07T01:43:18Z</dcterms:created>
  <dcterms:modified xsi:type="dcterms:W3CDTF">2024-04-23T08:29:49Z</dcterms:modified>
</cp:coreProperties>
</file>