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6"/>
  </p:notesMasterIdLst>
  <p:sldIdLst>
    <p:sldId id="266" r:id="rId3"/>
    <p:sldId id="256" r:id="rId4"/>
    <p:sldId id="282" r:id="rId5"/>
    <p:sldId id="258" r:id="rId6"/>
    <p:sldId id="334" r:id="rId7"/>
    <p:sldId id="259" r:id="rId8"/>
    <p:sldId id="287" r:id="rId9"/>
    <p:sldId id="269" r:id="rId10"/>
    <p:sldId id="335" r:id="rId11"/>
    <p:sldId id="336" r:id="rId12"/>
    <p:sldId id="289"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275" r:id="rId28"/>
    <p:sldId id="260" r:id="rId29"/>
    <p:sldId id="261" r:id="rId30"/>
    <p:sldId id="351" r:id="rId31"/>
    <p:sldId id="270" r:id="rId32"/>
    <p:sldId id="272" r:id="rId33"/>
    <p:sldId id="352" r:id="rId34"/>
    <p:sldId id="353" r:id="rId35"/>
    <p:sldId id="354" r:id="rId36"/>
    <p:sldId id="355" r:id="rId37"/>
    <p:sldId id="356" r:id="rId38"/>
    <p:sldId id="273" r:id="rId39"/>
    <p:sldId id="274" r:id="rId40"/>
    <p:sldId id="326" r:id="rId41"/>
    <p:sldId id="277" r:id="rId42"/>
    <p:sldId id="279" r:id="rId43"/>
    <p:sldId id="267" r:id="rId44"/>
    <p:sldId id="281" r:id="rId45"/>
  </p:sldIdLst>
  <p:sldSz cx="12192000" cy="6858000"/>
  <p:notesSz cx="6858000" cy="9144000"/>
  <p:embeddedFontLst>
    <p:embeddedFont>
      <p:font typeface="Cambria Math" panose="02040503050406030204" pitchFamily="18" charset="0"/>
      <p:regular r:id="rId47"/>
    </p:embeddedFont>
    <p:embeddedFont>
      <p:font typeface="UTM Avo" panose="02040603050506020204" pitchFamily="18"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397E9-A778-4B70-9F3F-9E315C2E493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FEE1F215-5B6D-4A2A-A853-1560F3552A58}">
      <dgm:prSet phldrT="[Text]" custT="1"/>
      <dgm:spPr/>
      <dgm:t>
        <a:bodyPr/>
        <a:lstStyle/>
        <a:p>
          <a:r>
            <a:rPr lang="en-US" sz="2800" b="1" dirty="0">
              <a:latin typeface="UTM Avo" panose="02040603050506020204" pitchFamily="18" charset="0"/>
              <a:cs typeface="Arial" panose="020B0604020202020204" pitchFamily="34" charset="0"/>
            </a:rPr>
            <a:t>1</a:t>
          </a:r>
        </a:p>
      </dgm:t>
    </dgm:pt>
    <dgm:pt modelId="{E3320822-B97A-4B70-B973-29169852F17D}" type="parTrans" cxnId="{20E59291-F978-49DE-81DA-4763EEE28D49}">
      <dgm:prSet/>
      <dgm:spPr/>
      <dgm:t>
        <a:bodyPr/>
        <a:lstStyle/>
        <a:p>
          <a:endParaRPr lang="en-US" sz="4000">
            <a:latin typeface="Arial" panose="020B0604020202020204" pitchFamily="34" charset="0"/>
            <a:cs typeface="Arial" panose="020B0604020202020204" pitchFamily="34" charset="0"/>
          </a:endParaRPr>
        </a:p>
      </dgm:t>
    </dgm:pt>
    <dgm:pt modelId="{3353272B-711F-41E8-8628-5477D95B0516}" type="sibTrans" cxnId="{20E59291-F978-49DE-81DA-4763EEE28D49}">
      <dgm:prSet/>
      <dgm:spPr/>
      <dgm:t>
        <a:bodyPr/>
        <a:lstStyle/>
        <a:p>
          <a:endParaRPr lang="en-US" sz="4000">
            <a:latin typeface="Arial" panose="020B0604020202020204" pitchFamily="34" charset="0"/>
            <a:cs typeface="Arial" panose="020B0604020202020204" pitchFamily="34" charset="0"/>
          </a:endParaRPr>
        </a:p>
      </dgm:t>
    </dgm:pt>
    <dgm:pt modelId="{47AE6E22-B829-4AC0-A695-D3C079140F20}">
      <dgm:prSet phldrT="[Text]" custT="1"/>
      <dgm:spPr/>
      <dgm:t>
        <a:bodyPr/>
        <a:lstStyle/>
        <a:p>
          <a:r>
            <a:rPr lang="en-US" sz="2300" dirty="0">
              <a:latin typeface="UTM Avo" panose="02040603050506020204" pitchFamily="18" charset="0"/>
              <a:cs typeface="Arial" panose="020B0604020202020204" pitchFamily="34" charset="0"/>
            </a:rPr>
            <a:t>Thành </a:t>
          </a:r>
          <a:r>
            <a:rPr lang="en-US" sz="2300" dirty="0" err="1">
              <a:latin typeface="UTM Avo" panose="02040603050506020204" pitchFamily="18" charset="0"/>
              <a:cs typeface="Arial" panose="020B0604020202020204" pitchFamily="34" charset="0"/>
            </a:rPr>
            <a:t>phần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cấu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trúc</a:t>
          </a:r>
          <a:r>
            <a:rPr lang="en-US" sz="2300" dirty="0">
              <a:latin typeface="UTM Avo" panose="02040603050506020204" pitchFamily="18" charset="0"/>
              <a:cs typeface="Arial" panose="020B0604020202020204" pitchFamily="34" charset="0"/>
            </a:rPr>
            <a:t> của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tử</a:t>
          </a:r>
          <a:r>
            <a:rPr lang="en-US" sz="2300" dirty="0">
              <a:latin typeface="UTM Avo" panose="02040603050506020204" pitchFamily="18" charset="0"/>
              <a:cs typeface="Arial" panose="020B0604020202020204" pitchFamily="34" charset="0"/>
            </a:rPr>
            <a:t>.</a:t>
          </a:r>
        </a:p>
      </dgm:t>
    </dgm:pt>
    <dgm:pt modelId="{6E677CEE-85D0-4E23-85EF-480A87FC3039}" type="parTrans" cxnId="{3CB27B04-702D-4B45-84E8-50E2F683D7C7}">
      <dgm:prSet/>
      <dgm:spPr/>
      <dgm:t>
        <a:bodyPr/>
        <a:lstStyle/>
        <a:p>
          <a:endParaRPr lang="en-US" sz="4000">
            <a:latin typeface="Arial" panose="020B0604020202020204" pitchFamily="34" charset="0"/>
            <a:cs typeface="Arial" panose="020B0604020202020204" pitchFamily="34" charset="0"/>
          </a:endParaRPr>
        </a:p>
      </dgm:t>
    </dgm:pt>
    <dgm:pt modelId="{9EE7C84D-79BE-4F80-8097-70D4D67FE87C}" type="sibTrans" cxnId="{3CB27B04-702D-4B45-84E8-50E2F683D7C7}">
      <dgm:prSet/>
      <dgm:spPr/>
      <dgm:t>
        <a:bodyPr/>
        <a:lstStyle/>
        <a:p>
          <a:endParaRPr lang="en-US" sz="4000">
            <a:latin typeface="Arial" panose="020B0604020202020204" pitchFamily="34" charset="0"/>
            <a:cs typeface="Arial" panose="020B0604020202020204" pitchFamily="34" charset="0"/>
          </a:endParaRPr>
        </a:p>
      </dgm:t>
    </dgm:pt>
    <dgm:pt modelId="{9CED0D83-E6E4-4A4B-8B02-F8D0B3D3DFD9}">
      <dgm:prSet phldrT="[Text]" custT="1"/>
      <dgm:spPr/>
      <dgm:t>
        <a:bodyPr/>
        <a:lstStyle/>
        <a:p>
          <a:r>
            <a:rPr lang="en-US" sz="2800" b="1" dirty="0">
              <a:latin typeface="UTM Avo" panose="02040603050506020204" pitchFamily="18" charset="0"/>
              <a:cs typeface="Arial" panose="020B0604020202020204" pitchFamily="34" charset="0"/>
            </a:rPr>
            <a:t>2</a:t>
          </a:r>
        </a:p>
      </dgm:t>
    </dgm:pt>
    <dgm:pt modelId="{01B0BD14-CD8E-4F8F-A5E2-F5C537DD7B62}" type="parTrans" cxnId="{0C77103C-1B4C-4402-8931-6CF03CC4FEE5}">
      <dgm:prSet/>
      <dgm:spPr/>
      <dgm:t>
        <a:bodyPr/>
        <a:lstStyle/>
        <a:p>
          <a:endParaRPr lang="en-US" sz="4000">
            <a:latin typeface="Arial" panose="020B0604020202020204" pitchFamily="34" charset="0"/>
            <a:cs typeface="Arial" panose="020B0604020202020204" pitchFamily="34" charset="0"/>
          </a:endParaRPr>
        </a:p>
      </dgm:t>
    </dgm:pt>
    <dgm:pt modelId="{8B4768BE-B387-4626-BBE4-A7D5D7DA7683}" type="sibTrans" cxnId="{0C77103C-1B4C-4402-8931-6CF03CC4FEE5}">
      <dgm:prSet/>
      <dgm:spPr/>
      <dgm:t>
        <a:bodyPr/>
        <a:lstStyle/>
        <a:p>
          <a:endParaRPr lang="en-US" sz="4000">
            <a:latin typeface="Arial" panose="020B0604020202020204" pitchFamily="34" charset="0"/>
            <a:cs typeface="Arial" panose="020B0604020202020204" pitchFamily="34" charset="0"/>
          </a:endParaRPr>
        </a:p>
      </dgm:t>
    </dgm:pt>
    <dgm:pt modelId="{44CD3ABD-80E3-4821-8490-AD09F534CFBC}">
      <dgm:prSet phldrT="[Text]" custT="1"/>
      <dgm:spPr/>
      <dgm:t>
        <a:bodyPr/>
        <a:lstStyle/>
        <a:p>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kích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thước</a:t>
          </a:r>
          <a:r>
            <a:rPr lang="en-US" sz="2400" dirty="0">
              <a:latin typeface="UTM Avo" panose="02040603050506020204" pitchFamily="18" charset="0"/>
              <a:cs typeface="Arial" panose="020B0604020202020204" pitchFamily="34" charset="0"/>
            </a:rPr>
            <a:t> của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a:t>
          </a:r>
        </a:p>
      </dgm:t>
    </dgm:pt>
    <dgm:pt modelId="{E8C70062-D0C4-47A4-A634-F71F772608BC}" type="parTrans" cxnId="{361974CA-1E86-48A3-BA0A-E4928D006D85}">
      <dgm:prSet/>
      <dgm:spPr/>
      <dgm:t>
        <a:bodyPr/>
        <a:lstStyle/>
        <a:p>
          <a:endParaRPr lang="en-US" sz="4000">
            <a:latin typeface="Arial" panose="020B0604020202020204" pitchFamily="34" charset="0"/>
            <a:cs typeface="Arial" panose="020B0604020202020204" pitchFamily="34" charset="0"/>
          </a:endParaRPr>
        </a:p>
      </dgm:t>
    </dgm:pt>
    <dgm:pt modelId="{E55B1198-41F8-4383-97EE-04976CCF01A0}" type="sibTrans" cxnId="{361974CA-1E86-48A3-BA0A-E4928D006D85}">
      <dgm:prSet/>
      <dgm:spPr/>
      <dgm:t>
        <a:bodyPr/>
        <a:lstStyle/>
        <a:p>
          <a:endParaRPr lang="en-US" sz="4000">
            <a:latin typeface="Arial" panose="020B0604020202020204" pitchFamily="34" charset="0"/>
            <a:cs typeface="Arial" panose="020B0604020202020204" pitchFamily="34" charset="0"/>
          </a:endParaRPr>
        </a:p>
      </dgm:t>
    </dgm:pt>
    <dgm:pt modelId="{79DD7125-9885-48F1-BA66-D1C7103334A3}" type="pres">
      <dgm:prSet presAssocID="{6C3397E9-A778-4B70-9F3F-9E315C2E4934}" presName="linearFlow" presStyleCnt="0">
        <dgm:presLayoutVars>
          <dgm:dir/>
          <dgm:animLvl val="lvl"/>
          <dgm:resizeHandles val="exact"/>
        </dgm:presLayoutVars>
      </dgm:prSet>
      <dgm:spPr/>
    </dgm:pt>
    <dgm:pt modelId="{9FD4940A-1993-47D4-961F-6BD9CFDB3819}" type="pres">
      <dgm:prSet presAssocID="{FEE1F215-5B6D-4A2A-A853-1560F3552A58}" presName="composite" presStyleCnt="0"/>
      <dgm:spPr/>
    </dgm:pt>
    <dgm:pt modelId="{B1D54EFE-A6B3-4277-8C13-441B3B601CB3}" type="pres">
      <dgm:prSet presAssocID="{FEE1F215-5B6D-4A2A-A853-1560F3552A58}" presName="parentText" presStyleLbl="alignNode1" presStyleIdx="0" presStyleCnt="2">
        <dgm:presLayoutVars>
          <dgm:chMax val="1"/>
          <dgm:bulletEnabled val="1"/>
        </dgm:presLayoutVars>
      </dgm:prSet>
      <dgm:spPr/>
    </dgm:pt>
    <dgm:pt modelId="{3B2C8488-0F27-4037-BDFD-F63CDF3FA891}" type="pres">
      <dgm:prSet presAssocID="{FEE1F215-5B6D-4A2A-A853-1560F3552A58}" presName="descendantText" presStyleLbl="alignAcc1" presStyleIdx="0" presStyleCnt="2" custLinFactNeighborX="-361" custLinFactNeighborY="-115">
        <dgm:presLayoutVars>
          <dgm:bulletEnabled val="1"/>
        </dgm:presLayoutVars>
      </dgm:prSet>
      <dgm:spPr/>
    </dgm:pt>
    <dgm:pt modelId="{49918C2B-B950-46BF-BE38-1B579ACF64C3}" type="pres">
      <dgm:prSet presAssocID="{3353272B-711F-41E8-8628-5477D95B0516}" presName="sp" presStyleCnt="0"/>
      <dgm:spPr/>
    </dgm:pt>
    <dgm:pt modelId="{CBFAD428-418A-4053-B611-0028C3693DB6}" type="pres">
      <dgm:prSet presAssocID="{9CED0D83-E6E4-4A4B-8B02-F8D0B3D3DFD9}" presName="composite" presStyleCnt="0"/>
      <dgm:spPr/>
    </dgm:pt>
    <dgm:pt modelId="{B0ABEAE8-0891-4DC0-9561-DE1B735B9E06}" type="pres">
      <dgm:prSet presAssocID="{9CED0D83-E6E4-4A4B-8B02-F8D0B3D3DFD9}" presName="parentText" presStyleLbl="alignNode1" presStyleIdx="1" presStyleCnt="2">
        <dgm:presLayoutVars>
          <dgm:chMax val="1"/>
          <dgm:bulletEnabled val="1"/>
        </dgm:presLayoutVars>
      </dgm:prSet>
      <dgm:spPr/>
    </dgm:pt>
    <dgm:pt modelId="{8E0D3A47-42C0-4B31-8D06-042595E273DC}" type="pres">
      <dgm:prSet presAssocID="{9CED0D83-E6E4-4A4B-8B02-F8D0B3D3DFD9}" presName="descendantText" presStyleLbl="alignAcc1" presStyleIdx="1" presStyleCnt="2">
        <dgm:presLayoutVars>
          <dgm:bulletEnabled val="1"/>
        </dgm:presLayoutVars>
      </dgm:prSet>
      <dgm:spPr/>
    </dgm:pt>
  </dgm:ptLst>
  <dgm:cxnLst>
    <dgm:cxn modelId="{3CB27B04-702D-4B45-84E8-50E2F683D7C7}" srcId="{FEE1F215-5B6D-4A2A-A853-1560F3552A58}" destId="{47AE6E22-B829-4AC0-A695-D3C079140F20}" srcOrd="0" destOrd="0" parTransId="{6E677CEE-85D0-4E23-85EF-480A87FC3039}" sibTransId="{9EE7C84D-79BE-4F80-8097-70D4D67FE87C}"/>
    <dgm:cxn modelId="{A3BFC11D-425E-4A89-9B3D-BD82DB064E74}" type="presOf" srcId="{6C3397E9-A778-4B70-9F3F-9E315C2E4934}" destId="{79DD7125-9885-48F1-BA66-D1C7103334A3}" srcOrd="0" destOrd="0" presId="urn:microsoft.com/office/officeart/2005/8/layout/chevron2"/>
    <dgm:cxn modelId="{0C77103C-1B4C-4402-8931-6CF03CC4FEE5}" srcId="{6C3397E9-A778-4B70-9F3F-9E315C2E4934}" destId="{9CED0D83-E6E4-4A4B-8B02-F8D0B3D3DFD9}" srcOrd="1" destOrd="0" parTransId="{01B0BD14-CD8E-4F8F-A5E2-F5C537DD7B62}" sibTransId="{8B4768BE-B387-4626-BBE4-A7D5D7DA7683}"/>
    <dgm:cxn modelId="{C5A3976A-1C4F-40B6-8CD1-8CA0EFE1EDB6}" type="presOf" srcId="{FEE1F215-5B6D-4A2A-A853-1560F3552A58}" destId="{B1D54EFE-A6B3-4277-8C13-441B3B601CB3}" srcOrd="0" destOrd="0" presId="urn:microsoft.com/office/officeart/2005/8/layout/chevron2"/>
    <dgm:cxn modelId="{20E59291-F978-49DE-81DA-4763EEE28D49}" srcId="{6C3397E9-A778-4B70-9F3F-9E315C2E4934}" destId="{FEE1F215-5B6D-4A2A-A853-1560F3552A58}" srcOrd="0" destOrd="0" parTransId="{E3320822-B97A-4B70-B973-29169852F17D}" sibTransId="{3353272B-711F-41E8-8628-5477D95B0516}"/>
    <dgm:cxn modelId="{E91658AB-44CF-4CC2-B4BB-6EE5B1524B7B}" type="presOf" srcId="{44CD3ABD-80E3-4821-8490-AD09F534CFBC}" destId="{8E0D3A47-42C0-4B31-8D06-042595E273DC}" srcOrd="0" destOrd="0" presId="urn:microsoft.com/office/officeart/2005/8/layout/chevron2"/>
    <dgm:cxn modelId="{361974CA-1E86-48A3-BA0A-E4928D006D85}" srcId="{9CED0D83-E6E4-4A4B-8B02-F8D0B3D3DFD9}" destId="{44CD3ABD-80E3-4821-8490-AD09F534CFBC}" srcOrd="0" destOrd="0" parTransId="{E8C70062-D0C4-47A4-A634-F71F772608BC}" sibTransId="{E55B1198-41F8-4383-97EE-04976CCF01A0}"/>
    <dgm:cxn modelId="{18C6B7F6-0B01-41BB-94EA-36649A15DF7F}" type="presOf" srcId="{47AE6E22-B829-4AC0-A695-D3C079140F20}" destId="{3B2C8488-0F27-4037-BDFD-F63CDF3FA891}" srcOrd="0" destOrd="0" presId="urn:microsoft.com/office/officeart/2005/8/layout/chevron2"/>
    <dgm:cxn modelId="{54C67FF8-70D9-4F8C-A9A0-4274A97D3748}" type="presOf" srcId="{9CED0D83-E6E4-4A4B-8B02-F8D0B3D3DFD9}" destId="{B0ABEAE8-0891-4DC0-9561-DE1B735B9E06}" srcOrd="0" destOrd="0" presId="urn:microsoft.com/office/officeart/2005/8/layout/chevron2"/>
    <dgm:cxn modelId="{AB4F8A5F-F2D4-487E-965E-44156ECADB21}" type="presParOf" srcId="{79DD7125-9885-48F1-BA66-D1C7103334A3}" destId="{9FD4940A-1993-47D4-961F-6BD9CFDB3819}" srcOrd="0" destOrd="0" presId="urn:microsoft.com/office/officeart/2005/8/layout/chevron2"/>
    <dgm:cxn modelId="{24410C2B-9793-4ED6-B1C1-CE3C508BDA6B}" type="presParOf" srcId="{9FD4940A-1993-47D4-961F-6BD9CFDB3819}" destId="{B1D54EFE-A6B3-4277-8C13-441B3B601CB3}" srcOrd="0" destOrd="0" presId="urn:microsoft.com/office/officeart/2005/8/layout/chevron2"/>
    <dgm:cxn modelId="{7832B602-FFC4-4F7C-8BB2-B83B4E7C8F34}" type="presParOf" srcId="{9FD4940A-1993-47D4-961F-6BD9CFDB3819}" destId="{3B2C8488-0F27-4037-BDFD-F63CDF3FA891}" srcOrd="1" destOrd="0" presId="urn:microsoft.com/office/officeart/2005/8/layout/chevron2"/>
    <dgm:cxn modelId="{E7F0C308-A6B0-4DBE-A0AC-061438429E49}" type="presParOf" srcId="{79DD7125-9885-48F1-BA66-D1C7103334A3}" destId="{49918C2B-B950-46BF-BE38-1B579ACF64C3}" srcOrd="1" destOrd="0" presId="urn:microsoft.com/office/officeart/2005/8/layout/chevron2"/>
    <dgm:cxn modelId="{07D52FA7-3C60-41BB-9CA2-1A514E6AD21A}" type="presParOf" srcId="{79DD7125-9885-48F1-BA66-D1C7103334A3}" destId="{CBFAD428-418A-4053-B611-0028C3693DB6}" srcOrd="2" destOrd="0" presId="urn:microsoft.com/office/officeart/2005/8/layout/chevron2"/>
    <dgm:cxn modelId="{C8A5B5CC-C53B-41DE-A9B5-EF9698667E7D}" type="presParOf" srcId="{CBFAD428-418A-4053-B611-0028C3693DB6}" destId="{B0ABEAE8-0891-4DC0-9561-DE1B735B9E06}" srcOrd="0" destOrd="0" presId="urn:microsoft.com/office/officeart/2005/8/layout/chevron2"/>
    <dgm:cxn modelId="{71FD1CEC-E19C-430B-A5E6-F9C9F30D41D2}" type="presParOf" srcId="{CBFAD428-418A-4053-B611-0028C3693DB6}" destId="{8E0D3A47-42C0-4B31-8D06-042595E273D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4EFE-A6B3-4277-8C13-441B3B601CB3}">
      <dsp:nvSpPr>
        <dsp:cNvPr id="0" name=""/>
        <dsp:cNvSpPr/>
      </dsp:nvSpPr>
      <dsp:spPr>
        <a:xfrm rot="5400000">
          <a:off x="-255240" y="255863"/>
          <a:ext cx="1701601" cy="119112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UTM Avo" panose="02040603050506020204" pitchFamily="18" charset="0"/>
              <a:cs typeface="Arial" panose="020B0604020202020204" pitchFamily="34" charset="0"/>
            </a:rPr>
            <a:t>1</a:t>
          </a:r>
        </a:p>
      </dsp:txBody>
      <dsp:txXfrm rot="-5400000">
        <a:off x="1" y="596182"/>
        <a:ext cx="1191120" cy="510481"/>
      </dsp:txXfrm>
    </dsp:sp>
    <dsp:sp modelId="{3B2C8488-0F27-4037-BDFD-F63CDF3FA891}">
      <dsp:nvSpPr>
        <dsp:cNvPr id="0" name=""/>
        <dsp:cNvSpPr/>
      </dsp:nvSpPr>
      <dsp:spPr>
        <a:xfrm rot="5400000">
          <a:off x="3419561" y="-2248669"/>
          <a:ext cx="1106040" cy="560337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UTM Avo" panose="02040603050506020204" pitchFamily="18" charset="0"/>
              <a:cs typeface="Arial" panose="020B0604020202020204" pitchFamily="34" charset="0"/>
            </a:rPr>
            <a:t>Thành </a:t>
          </a:r>
          <a:r>
            <a:rPr lang="en-US" sz="2300" kern="1200" dirty="0" err="1">
              <a:latin typeface="UTM Avo" panose="02040603050506020204" pitchFamily="18" charset="0"/>
              <a:cs typeface="Arial" panose="020B0604020202020204" pitchFamily="34" charset="0"/>
            </a:rPr>
            <a:t>phần</a:t>
          </a:r>
          <a:r>
            <a:rPr lang="en-US" sz="2300" kern="1200" dirty="0">
              <a:latin typeface="UTM Avo" panose="02040603050506020204" pitchFamily="18" charset="0"/>
              <a:cs typeface="Arial" panose="020B0604020202020204" pitchFamily="34" charset="0"/>
            </a:rPr>
            <a:t> </a:t>
          </a:r>
          <a:r>
            <a:rPr lang="en-US" sz="2300" kern="1200" dirty="0" err="1">
              <a:latin typeface="UTM Avo" panose="02040603050506020204" pitchFamily="18" charset="0"/>
              <a:cs typeface="Arial" panose="020B0604020202020204" pitchFamily="34" charset="0"/>
            </a:rPr>
            <a:t>và</a:t>
          </a:r>
          <a:r>
            <a:rPr lang="en-US" sz="2300" kern="1200" dirty="0">
              <a:latin typeface="UTM Avo" panose="02040603050506020204" pitchFamily="18" charset="0"/>
              <a:cs typeface="Arial" panose="020B0604020202020204" pitchFamily="34" charset="0"/>
            </a:rPr>
            <a:t> </a:t>
          </a:r>
          <a:r>
            <a:rPr lang="en-US" sz="2300" kern="1200" dirty="0" err="1">
              <a:latin typeface="UTM Avo" panose="02040603050506020204" pitchFamily="18" charset="0"/>
              <a:cs typeface="Arial" panose="020B0604020202020204" pitchFamily="34" charset="0"/>
            </a:rPr>
            <a:t>cấu</a:t>
          </a:r>
          <a:r>
            <a:rPr lang="en-US" sz="2300" kern="1200" dirty="0">
              <a:latin typeface="UTM Avo" panose="02040603050506020204" pitchFamily="18" charset="0"/>
              <a:cs typeface="Arial" panose="020B0604020202020204" pitchFamily="34" charset="0"/>
            </a:rPr>
            <a:t> </a:t>
          </a:r>
          <a:r>
            <a:rPr lang="en-US" sz="2300" kern="1200" dirty="0" err="1">
              <a:latin typeface="UTM Avo" panose="02040603050506020204" pitchFamily="18" charset="0"/>
              <a:cs typeface="Arial" panose="020B0604020202020204" pitchFamily="34" charset="0"/>
            </a:rPr>
            <a:t>trúc</a:t>
          </a:r>
          <a:r>
            <a:rPr lang="en-US" sz="2300" kern="1200" dirty="0">
              <a:latin typeface="UTM Avo" panose="02040603050506020204" pitchFamily="18" charset="0"/>
              <a:cs typeface="Arial" panose="020B0604020202020204" pitchFamily="34" charset="0"/>
            </a:rPr>
            <a:t> của </a:t>
          </a:r>
          <a:r>
            <a:rPr lang="en-US" sz="2300" kern="1200" dirty="0" err="1">
              <a:latin typeface="UTM Avo" panose="02040603050506020204" pitchFamily="18" charset="0"/>
              <a:cs typeface="Arial" panose="020B0604020202020204" pitchFamily="34" charset="0"/>
            </a:rPr>
            <a:t>nguyên</a:t>
          </a:r>
          <a:r>
            <a:rPr lang="en-US" sz="2300" kern="1200" dirty="0">
              <a:latin typeface="UTM Avo" panose="02040603050506020204" pitchFamily="18" charset="0"/>
              <a:cs typeface="Arial" panose="020B0604020202020204" pitchFamily="34" charset="0"/>
            </a:rPr>
            <a:t> </a:t>
          </a:r>
          <a:r>
            <a:rPr lang="en-US" sz="2300" kern="1200" dirty="0" err="1">
              <a:latin typeface="UTM Avo" panose="02040603050506020204" pitchFamily="18" charset="0"/>
              <a:cs typeface="Arial" panose="020B0604020202020204" pitchFamily="34" charset="0"/>
            </a:rPr>
            <a:t>tử</a:t>
          </a:r>
          <a:r>
            <a:rPr lang="en-US" sz="2300" kern="1200" dirty="0">
              <a:latin typeface="UTM Avo" panose="02040603050506020204" pitchFamily="18" charset="0"/>
              <a:cs typeface="Arial" panose="020B0604020202020204" pitchFamily="34" charset="0"/>
            </a:rPr>
            <a:t>.</a:t>
          </a:r>
        </a:p>
      </dsp:txBody>
      <dsp:txXfrm rot="-5400000">
        <a:off x="1170892" y="53992"/>
        <a:ext cx="5549387" cy="998056"/>
      </dsp:txXfrm>
    </dsp:sp>
    <dsp:sp modelId="{B0ABEAE8-0891-4DC0-9561-DE1B735B9E06}">
      <dsp:nvSpPr>
        <dsp:cNvPr id="0" name=""/>
        <dsp:cNvSpPr/>
      </dsp:nvSpPr>
      <dsp:spPr>
        <a:xfrm rot="5400000">
          <a:off x="-255240" y="1664514"/>
          <a:ext cx="1701601" cy="119112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UTM Avo" panose="02040603050506020204" pitchFamily="18" charset="0"/>
              <a:cs typeface="Arial" panose="020B0604020202020204" pitchFamily="34" charset="0"/>
            </a:rPr>
            <a:t>2</a:t>
          </a:r>
        </a:p>
      </dsp:txBody>
      <dsp:txXfrm rot="-5400000">
        <a:off x="1" y="2004833"/>
        <a:ext cx="1191120" cy="510481"/>
      </dsp:txXfrm>
    </dsp:sp>
    <dsp:sp modelId="{8E0D3A47-42C0-4B31-8D06-042595E273DC}">
      <dsp:nvSpPr>
        <dsp:cNvPr id="0" name=""/>
        <dsp:cNvSpPr/>
      </dsp:nvSpPr>
      <dsp:spPr>
        <a:xfrm rot="5400000">
          <a:off x="3439790" y="-839394"/>
          <a:ext cx="1106040" cy="5603379"/>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UTM Avo" panose="02040603050506020204" pitchFamily="18" charset="0"/>
              <a:cs typeface="Arial" panose="020B0604020202020204" pitchFamily="34" charset="0"/>
            </a:rPr>
            <a:t>Khối</a:t>
          </a:r>
          <a:r>
            <a:rPr lang="en-US" sz="2400" kern="1200" dirty="0">
              <a:latin typeface="UTM Avo" panose="02040603050506020204" pitchFamily="18" charset="0"/>
              <a:cs typeface="Arial" panose="020B0604020202020204" pitchFamily="34" charset="0"/>
            </a:rPr>
            <a:t> </a:t>
          </a:r>
          <a:r>
            <a:rPr lang="en-US" sz="2400" kern="1200" dirty="0" err="1">
              <a:latin typeface="UTM Avo" panose="02040603050506020204" pitchFamily="18" charset="0"/>
              <a:cs typeface="Arial" panose="020B0604020202020204" pitchFamily="34" charset="0"/>
            </a:rPr>
            <a:t>lượng</a:t>
          </a:r>
          <a:r>
            <a:rPr lang="en-US" sz="2400" kern="1200" dirty="0">
              <a:latin typeface="UTM Avo" panose="02040603050506020204" pitchFamily="18" charset="0"/>
              <a:cs typeface="Arial" panose="020B0604020202020204" pitchFamily="34" charset="0"/>
            </a:rPr>
            <a:t> </a:t>
          </a:r>
          <a:r>
            <a:rPr lang="en-US" sz="2400" kern="1200" dirty="0" err="1">
              <a:latin typeface="UTM Avo" panose="02040603050506020204" pitchFamily="18" charset="0"/>
              <a:cs typeface="Arial" panose="020B0604020202020204" pitchFamily="34" charset="0"/>
            </a:rPr>
            <a:t>và</a:t>
          </a:r>
          <a:r>
            <a:rPr lang="en-US" sz="2400" kern="1200" dirty="0">
              <a:latin typeface="UTM Avo" panose="02040603050506020204" pitchFamily="18" charset="0"/>
              <a:cs typeface="Arial" panose="020B0604020202020204" pitchFamily="34" charset="0"/>
            </a:rPr>
            <a:t> </a:t>
          </a:r>
          <a:r>
            <a:rPr lang="en-US" sz="2400" kern="1200" dirty="0" err="1">
              <a:latin typeface="UTM Avo" panose="02040603050506020204" pitchFamily="18" charset="0"/>
              <a:cs typeface="Arial" panose="020B0604020202020204" pitchFamily="34" charset="0"/>
            </a:rPr>
            <a:t>kích</a:t>
          </a:r>
          <a:r>
            <a:rPr lang="en-US" sz="2400" kern="1200" dirty="0">
              <a:latin typeface="UTM Avo" panose="02040603050506020204" pitchFamily="18" charset="0"/>
              <a:cs typeface="Arial" panose="020B0604020202020204" pitchFamily="34" charset="0"/>
            </a:rPr>
            <a:t> </a:t>
          </a:r>
          <a:r>
            <a:rPr lang="en-US" sz="2400" kern="1200" dirty="0" err="1">
              <a:latin typeface="UTM Avo" panose="02040603050506020204" pitchFamily="18" charset="0"/>
              <a:cs typeface="Arial" panose="020B0604020202020204" pitchFamily="34" charset="0"/>
            </a:rPr>
            <a:t>thước</a:t>
          </a:r>
          <a:r>
            <a:rPr lang="en-US" sz="2400" kern="1200" dirty="0">
              <a:latin typeface="UTM Avo" panose="02040603050506020204" pitchFamily="18" charset="0"/>
              <a:cs typeface="Arial" panose="020B0604020202020204" pitchFamily="34" charset="0"/>
            </a:rPr>
            <a:t> của </a:t>
          </a:r>
          <a:r>
            <a:rPr lang="en-US" sz="2400" kern="1200" dirty="0" err="1">
              <a:latin typeface="UTM Avo" panose="02040603050506020204" pitchFamily="18" charset="0"/>
              <a:cs typeface="Arial" panose="020B0604020202020204" pitchFamily="34" charset="0"/>
            </a:rPr>
            <a:t>nguyên</a:t>
          </a:r>
          <a:r>
            <a:rPr lang="en-US" sz="2400" kern="1200" dirty="0">
              <a:latin typeface="UTM Avo" panose="02040603050506020204" pitchFamily="18" charset="0"/>
              <a:cs typeface="Arial" panose="020B0604020202020204" pitchFamily="34" charset="0"/>
            </a:rPr>
            <a:t> </a:t>
          </a:r>
          <a:r>
            <a:rPr lang="en-US" sz="2400" kern="1200" dirty="0" err="1">
              <a:latin typeface="UTM Avo" panose="02040603050506020204" pitchFamily="18" charset="0"/>
              <a:cs typeface="Arial" panose="020B0604020202020204" pitchFamily="34" charset="0"/>
            </a:rPr>
            <a:t>tử</a:t>
          </a:r>
          <a:r>
            <a:rPr lang="en-US" sz="2400" kern="1200" dirty="0">
              <a:latin typeface="UTM Avo" panose="02040603050506020204" pitchFamily="18" charset="0"/>
              <a:cs typeface="Arial" panose="020B0604020202020204" pitchFamily="34" charset="0"/>
            </a:rPr>
            <a:t>.</a:t>
          </a:r>
        </a:p>
      </dsp:txBody>
      <dsp:txXfrm rot="-5400000">
        <a:off x="1191121" y="1463267"/>
        <a:ext cx="5549387" cy="9980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11/"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oc10.vn/doc-sach/hoa-hoc-10/1/166/14/" TargetMode="External"/><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hoc10.vn/doc-sach/hoa-hoc-10/1/166/15/"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oc10.vn/doc-sach/hoa-hoc-10/1/166/15/"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s://hoc10.vn/doc-sach/hoa-hoc-10/1/166/15/"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hoc10.vn/doc-sach/hoa-hoc-10/1/166/11/"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0" y="2098766"/>
            <a:ext cx="12192000" cy="241331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2: Thành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phần</a:t>
            </a:r>
            <a:r>
              <a:rPr lang="en-US" sz="5200" b="1" kern="0" dirty="0">
                <a:solidFill>
                  <a:srgbClr val="FF0000"/>
                </a:solidFill>
                <a:latin typeface="UTM Avo" panose="02040603050506020204" pitchFamily="18" charset="0"/>
                <a:cs typeface="Arial" panose="020B0604020202020204" pitchFamily="34" charset="0"/>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của</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nguyên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tử</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7842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Thành </a:t>
            </a:r>
            <a:r>
              <a:rPr lang="en-US" sz="2400" b="1" dirty="0" err="1">
                <a:solidFill>
                  <a:schemeClr val="accent2"/>
                </a:solidFill>
                <a:latin typeface="UTM Avo" panose="02040603050506020204" pitchFamily="18" charset="0"/>
                <a:cs typeface="Arial" panose="020B0604020202020204" pitchFamily="34" charset="0"/>
              </a:rPr>
              <a:t>phần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53596642-FF28-F56C-F353-536BC6FE1B24}"/>
              </a:ext>
            </a:extLst>
          </p:cNvPr>
          <p:cNvSpPr/>
          <p:nvPr/>
        </p:nvSpPr>
        <p:spPr>
          <a:xfrm>
            <a:off x="628650" y="2329730"/>
            <a:ext cx="11487150" cy="461665"/>
          </a:xfrm>
          <a:prstGeom prst="rect">
            <a:avLst/>
          </a:prstGeom>
        </p:spPr>
        <p:txBody>
          <a:bodyPr wrap="square">
            <a:spAutoFit/>
          </a:bodyPr>
          <a:lstStyle/>
          <a:p>
            <a:pPr marL="31752">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Khối lượng và điện tích các hạt cơ bản này được thể hiện</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trong Bảng 2.1. </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963D7A2-B013-4C58-79C9-D884FFFEFC8D}"/>
              </a:ext>
            </a:extLst>
          </p:cNvPr>
          <p:cNvSpPr txBox="1"/>
          <p:nvPr/>
        </p:nvSpPr>
        <p:spPr>
          <a:xfrm>
            <a:off x="469578" y="4755151"/>
            <a:ext cx="11119238" cy="1121846"/>
          </a:xfrm>
          <a:prstGeom prst="rect">
            <a:avLst/>
          </a:prstGeom>
          <a:noFill/>
        </p:spPr>
        <p:txBody>
          <a:bodyPr wrap="square">
            <a:spAutoFit/>
          </a:bodyPr>
          <a:lstStyle/>
          <a:p>
            <a:pPr algn="ctr">
              <a:lnSpc>
                <a:spcPct val="150000"/>
              </a:lnSpc>
            </a:pPr>
            <a:r>
              <a:rPr lang="vi-VN" sz="2400" dirty="0">
                <a:latin typeface="UTM Avo" panose="02040603050506020204" pitchFamily="18" charset="0"/>
                <a:cs typeface="Arial" panose="020B0604020202020204" pitchFamily="34" charset="0"/>
              </a:rPr>
              <a:t>Trong tất cả các nguyên tố, chỉ có duy nhất một loại nguyên tử của hydrogen (H) được tạo nên bởi proton và electron (không có neutron). </a:t>
            </a:r>
          </a:p>
        </p:txBody>
      </p:sp>
      <p:pic>
        <p:nvPicPr>
          <p:cNvPr id="7" name="Picture 6">
            <a:extLst>
              <a:ext uri="{FF2B5EF4-FFF2-40B4-BE49-F238E27FC236}">
                <a16:creationId xmlns:a16="http://schemas.microsoft.com/office/drawing/2014/main" id="{45F1BBF8-D6DF-E0B3-201E-60E4300EEDB0}"/>
              </a:ext>
            </a:extLst>
          </p:cNvPr>
          <p:cNvPicPr>
            <a:picLocks noChangeAspect="1"/>
          </p:cNvPicPr>
          <p:nvPr/>
        </p:nvPicPr>
        <p:blipFill>
          <a:blip r:embed="rId3"/>
          <a:stretch>
            <a:fillRect/>
          </a:stretch>
        </p:blipFill>
        <p:spPr>
          <a:xfrm>
            <a:off x="2319687" y="2968119"/>
            <a:ext cx="7331242" cy="1677108"/>
          </a:xfrm>
          <a:prstGeom prst="rect">
            <a:avLst/>
          </a:prstGeom>
        </p:spPr>
      </p:pic>
    </p:spTree>
    <p:extLst>
      <p:ext uri="{BB962C8B-B14F-4D97-AF65-F5344CB8AC3E}">
        <p14:creationId xmlns:p14="http://schemas.microsoft.com/office/powerpoint/2010/main" val="22638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3">
            <a:extLst>
              <a:ext uri="{FF2B5EF4-FFF2-40B4-BE49-F238E27FC236}">
                <a16:creationId xmlns:a16="http://schemas.microsoft.com/office/drawing/2014/main" id="{AC5A9A46-A21B-35C4-D4B7-495747429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74300" y="3110582"/>
            <a:ext cx="1433241" cy="3366418"/>
          </a:xfrm>
          <a:prstGeom prst="rect">
            <a:avLst/>
          </a:prstGeom>
        </p:spPr>
      </p:pic>
      <p:sp>
        <p:nvSpPr>
          <p:cNvPr id="6" name="TextBox 5">
            <a:extLst>
              <a:ext uri="{FF2B5EF4-FFF2-40B4-BE49-F238E27FC236}">
                <a16:creationId xmlns:a16="http://schemas.microsoft.com/office/drawing/2014/main" id="{709A1A5C-F54E-2180-FDC5-B95FD9E73908}"/>
              </a:ext>
            </a:extLst>
          </p:cNvPr>
          <p:cNvSpPr txBox="1"/>
          <p:nvPr/>
        </p:nvSpPr>
        <p:spPr>
          <a:xfrm>
            <a:off x="533400" y="1741994"/>
            <a:ext cx="10628368" cy="1121846"/>
          </a:xfrm>
          <a:prstGeom prst="rect">
            <a:avLst/>
          </a:prstGeom>
          <a:noFill/>
        </p:spPr>
        <p:txBody>
          <a:bodyPr wrap="square" rtlCol="0">
            <a:spAutoFit/>
          </a:bodyPr>
          <a:lstStyle/>
          <a:p>
            <a:pPr algn="just">
              <a:lnSpc>
                <a:spcPct val="150000"/>
              </a:lnSpc>
            </a:pPr>
            <a:r>
              <a:rPr lang="en-US" sz="2400" b="1" dirty="0">
                <a:solidFill>
                  <a:srgbClr val="FF0000"/>
                </a:solidFill>
                <a:latin typeface="UTM Avo" panose="02040603050506020204" pitchFamily="18" charset="0"/>
                <a:cs typeface="Arial" panose="020B0604020202020204" pitchFamily="34" charset="0"/>
              </a:rPr>
              <a:t>Câu 1: </a:t>
            </a:r>
            <a:r>
              <a:rPr lang="en-US" sz="2400" dirty="0" err="1">
                <a:latin typeface="UTM Avo" panose="02040603050506020204" pitchFamily="18" charset="0"/>
                <a:cs typeface="Arial" panose="020B0604020202020204" pitchFamily="34" charset="0"/>
              </a:rPr>
              <a:t>Dựa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Bảng</a:t>
            </a:r>
            <a:r>
              <a:rPr lang="en-US" sz="2400" dirty="0">
                <a:latin typeface="UTM Avo" panose="02040603050506020204" pitchFamily="18" charset="0"/>
                <a:cs typeface="Arial" panose="020B0604020202020204" pitchFamily="34" charset="0"/>
              </a:rPr>
              <a:t> 2.1, </a:t>
            </a:r>
            <a:r>
              <a:rPr lang="en-US" sz="2400" dirty="0" err="1">
                <a:latin typeface="UTM Avo" panose="02040603050506020204" pitchFamily="18" charset="0"/>
                <a:cs typeface="Arial" panose="020B0604020202020204" pitchFamily="34" charset="0"/>
              </a:rPr>
              <a:t>em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lập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luận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minh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rằng</a:t>
            </a:r>
            <a:r>
              <a:rPr lang="en-US" sz="2400" dirty="0">
                <a:latin typeface="UTM Avo" panose="02040603050506020204" pitchFamily="18" charset="0"/>
                <a:cs typeface="Arial" panose="020B0604020202020204" pitchFamily="34" charset="0"/>
              </a:rPr>
              <a:t>: Trong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proton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luôn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bằng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A74D623-04CA-DE7D-5A8D-68EF8D86917F}"/>
                  </a:ext>
                </a:extLst>
              </p:cNvPr>
              <p:cNvGraphicFramePr>
                <a:graphicFrameLocks noGrp="1"/>
              </p:cNvGraphicFramePr>
              <p:nvPr>
                <p:extLst>
                  <p:ext uri="{D42A27DB-BD31-4B8C-83A1-F6EECF244321}">
                    <p14:modId xmlns:p14="http://schemas.microsoft.com/office/powerpoint/2010/main" val="1606883590"/>
                  </p:ext>
                </p:extLst>
              </p:nvPr>
            </p:nvGraphicFramePr>
            <p:xfrm>
              <a:off x="1001026" y="3232752"/>
              <a:ext cx="8162224" cy="2979421"/>
            </p:xfrm>
            <a:graphic>
              <a:graphicData uri="http://schemas.openxmlformats.org/drawingml/2006/table">
                <a:tbl>
                  <a:tblPr firstRow="1" bandRow="1">
                    <a:tableStyleId>{16D9F66E-5EB9-4882-86FB-DCBF35E3C3E4}</a:tableStyleId>
                  </a:tblPr>
                  <a:tblGrid>
                    <a:gridCol w="2040556">
                      <a:extLst>
                        <a:ext uri="{9D8B030D-6E8A-4147-A177-3AD203B41FA5}">
                          <a16:colId xmlns:a16="http://schemas.microsoft.com/office/drawing/2014/main" val="749560418"/>
                        </a:ext>
                      </a:extLst>
                    </a:gridCol>
                    <a:gridCol w="2040556">
                      <a:extLst>
                        <a:ext uri="{9D8B030D-6E8A-4147-A177-3AD203B41FA5}">
                          <a16:colId xmlns:a16="http://schemas.microsoft.com/office/drawing/2014/main" val="2740338661"/>
                        </a:ext>
                      </a:extLst>
                    </a:gridCol>
                    <a:gridCol w="2040556">
                      <a:extLst>
                        <a:ext uri="{9D8B030D-6E8A-4147-A177-3AD203B41FA5}">
                          <a16:colId xmlns:a16="http://schemas.microsoft.com/office/drawing/2014/main" val="1922066602"/>
                        </a:ext>
                      </a:extLst>
                    </a:gridCol>
                    <a:gridCol w="2040556">
                      <a:extLst>
                        <a:ext uri="{9D8B030D-6E8A-4147-A177-3AD203B41FA5}">
                          <a16:colId xmlns:a16="http://schemas.microsoft.com/office/drawing/2014/main" val="3953819879"/>
                        </a:ext>
                      </a:extLst>
                    </a:gridCol>
                  </a:tblGrid>
                  <a:tr h="584243">
                    <a:tc>
                      <a:txBody>
                        <a:bodyPr/>
                        <a:lstStyle/>
                        <a:p>
                          <a:pPr algn="ctr">
                            <a:lnSpc>
                              <a:spcPct val="150000"/>
                            </a:lnSpc>
                          </a:pPr>
                          <a:r>
                            <a:rPr lang="en-US" sz="2400" b="0" dirty="0" err="1">
                              <a:latin typeface="UTM Avo" panose="02040603050506020204" pitchFamily="18" charset="0"/>
                              <a:cs typeface="Arial" panose="020B0604020202020204" pitchFamily="34" charset="0"/>
                            </a:rPr>
                            <a:t>Loại</a:t>
                          </a:r>
                          <a:r>
                            <a:rPr lang="en-US" sz="2400" b="0" dirty="0">
                              <a:latin typeface="UTM Avo" panose="02040603050506020204" pitchFamily="18" charset="0"/>
                              <a:cs typeface="Arial" panose="020B0604020202020204" pitchFamily="34" charset="0"/>
                            </a:rPr>
                            <a:t> </a:t>
                          </a:r>
                          <a:r>
                            <a:rPr lang="en-US" sz="2400" b="0" dirty="0" err="1">
                              <a:latin typeface="UTM Avo" panose="02040603050506020204" pitchFamily="18" charset="0"/>
                              <a:cs typeface="Arial" panose="020B0604020202020204" pitchFamily="34" charset="0"/>
                            </a:rPr>
                            <a:t>hạt</a:t>
                          </a:r>
                          <a:endParaRPr lang="en-US" sz="2400" b="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Electron </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Proton </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Neutron </a:t>
                          </a:r>
                        </a:p>
                      </a:txBody>
                      <a:tcPr marL="60960" marR="60960" marT="30480" marB="30480" anchor="ctr"/>
                    </a:tc>
                    <a:extLst>
                      <a:ext uri="{0D108BD9-81ED-4DB2-BD59-A6C34878D82A}">
                        <a16:rowId xmlns:a16="http://schemas.microsoft.com/office/drawing/2014/main" val="1322189180"/>
                      </a:ext>
                    </a:extLst>
                  </a:tr>
                  <a:tr h="1193843">
                    <a:tc>
                      <a:txBody>
                        <a:bodyPr/>
                        <a:lstStyle/>
                        <a:p>
                          <a:pPr algn="ctr">
                            <a:lnSpc>
                              <a:spcPct val="150000"/>
                            </a:lnSpc>
                          </a:pPr>
                          <a:r>
                            <a:rPr lang="en-US" sz="2400" b="0" dirty="0" err="1">
                              <a:latin typeface="UTM Avo" panose="02040603050506020204" pitchFamily="18" charset="0"/>
                              <a:cs typeface="Arial" panose="020B0604020202020204" pitchFamily="34" charset="0"/>
                            </a:rPr>
                            <a:t>Khối</a:t>
                          </a:r>
                          <a:r>
                            <a:rPr lang="en-US" sz="2400" b="0" dirty="0">
                              <a:latin typeface="UTM Avo" panose="02040603050506020204" pitchFamily="18" charset="0"/>
                              <a:cs typeface="Arial" panose="020B0604020202020204" pitchFamily="34" charset="0"/>
                            </a:rPr>
                            <a:t> </a:t>
                          </a:r>
                          <a:r>
                            <a:rPr lang="en-US" sz="2400" b="0" dirty="0" err="1">
                              <a:latin typeface="UTM Avo" panose="02040603050506020204" pitchFamily="18" charset="0"/>
                              <a:cs typeface="Arial" panose="020B0604020202020204" pitchFamily="34" charset="0"/>
                            </a:rPr>
                            <a:t>lượng</a:t>
                          </a:r>
                          <a:r>
                            <a:rPr lang="en-US" sz="2400" b="0" baseline="0" dirty="0">
                              <a:latin typeface="UTM Avo" panose="02040603050506020204" pitchFamily="18" charset="0"/>
                              <a:cs typeface="Arial" panose="020B0604020202020204" pitchFamily="34" charset="0"/>
                            </a:rPr>
                            <a:t> (</a:t>
                          </a:r>
                          <a:r>
                            <a:rPr lang="en-US" sz="2400" b="0" baseline="0" dirty="0" err="1">
                              <a:latin typeface="UTM Avo" panose="02040603050506020204" pitchFamily="18" charset="0"/>
                              <a:cs typeface="Arial" panose="020B0604020202020204" pitchFamily="34" charset="0"/>
                            </a:rPr>
                            <a:t>amu</a:t>
                          </a:r>
                          <a:r>
                            <a:rPr lang="en-US" sz="2400" b="0" baseline="0" dirty="0">
                              <a:latin typeface="UTM Avo" panose="02040603050506020204" pitchFamily="18" charset="0"/>
                              <a:cs typeface="Arial" panose="020B0604020202020204" pitchFamily="34" charset="0"/>
                            </a:rPr>
                            <a:t>)</a:t>
                          </a:r>
                          <a:endParaRPr lang="en-US" sz="2400" b="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0,00055</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extLst>
                      <a:ext uri="{0D108BD9-81ED-4DB2-BD59-A6C34878D82A}">
                        <a16:rowId xmlns:a16="http://schemas.microsoft.com/office/drawing/2014/main" val="996263389"/>
                      </a:ext>
                    </a:extLst>
                  </a:tr>
                  <a:tr h="1201335">
                    <a:tc>
                      <a:txBody>
                        <a:bodyPr/>
                        <a:lstStyle/>
                        <a:p>
                          <a:pPr algn="ctr">
                            <a:lnSpc>
                              <a:spcPct val="150000"/>
                            </a:lnSpc>
                          </a:pPr>
                          <a:r>
                            <a:rPr lang="en-US" sz="2400" b="0" dirty="0">
                              <a:latin typeface="UTM Avo" panose="02040603050506020204" pitchFamily="18" charset="0"/>
                              <a:cs typeface="Arial" panose="020B0604020202020204" pitchFamily="34" charset="0"/>
                            </a:rPr>
                            <a:t>Điện</a:t>
                          </a:r>
                          <a:r>
                            <a:rPr lang="en-US" sz="2400" b="0" baseline="0" dirty="0">
                              <a:latin typeface="UTM Avo" panose="02040603050506020204" pitchFamily="18" charset="0"/>
                              <a:cs typeface="Arial" panose="020B0604020202020204" pitchFamily="34" charset="0"/>
                            </a:rPr>
                            <a:t> </a:t>
                          </a:r>
                          <a:r>
                            <a:rPr lang="en-US" sz="2400" b="0" baseline="0" dirty="0" err="1">
                              <a:latin typeface="UTM Avo" panose="02040603050506020204" pitchFamily="18" charset="0"/>
                              <a:cs typeface="Arial" panose="020B0604020202020204" pitchFamily="34" charset="0"/>
                            </a:rPr>
                            <a:t>tích</a:t>
                          </a:r>
                          <a:r>
                            <a:rPr lang="en-US" sz="2400" b="0" baseline="0" dirty="0">
                              <a:latin typeface="UTM Avo" panose="02040603050506020204" pitchFamily="18" charset="0"/>
                              <a:cs typeface="Arial" panose="020B0604020202020204" pitchFamily="34" charset="0"/>
                            </a:rPr>
                            <a:t> </a:t>
                          </a:r>
                          <a14:m>
                            <m:oMath xmlns:m="http://schemas.openxmlformats.org/officeDocument/2006/math">
                              <m:r>
                                <a:rPr lang="en-US" sz="2400" b="0" kern="1200" baseline="0" smtClean="0">
                                  <a:solidFill>
                                    <a:schemeClr val="dk1"/>
                                  </a:solidFill>
                                  <a:latin typeface="Cambria Math" panose="02040503050406030204" pitchFamily="18" charset="0"/>
                                  <a:ea typeface="+mn-ea"/>
                                  <a:cs typeface="Arial" panose="020B0604020202020204" pitchFamily="34" charset="0"/>
                                </a:rPr>
                                <m:t>(</m:t>
                              </m:r>
                              <m:sSub>
                                <m:sSubPr>
                                  <m:ctrlPr>
                                    <a:rPr lang="en-US" sz="2400" b="0" i="1" kern="1200" baseline="0" smtClean="0">
                                      <a:solidFill>
                                        <a:schemeClr val="dk1"/>
                                      </a:solidFill>
                                      <a:latin typeface="Cambria Math" panose="02040503050406030204" pitchFamily="18" charset="0"/>
                                      <a:ea typeface="+mn-ea"/>
                                      <a:cs typeface="Arial" panose="020B0604020202020204" pitchFamily="34" charset="0"/>
                                    </a:rPr>
                                  </m:ctrlPr>
                                </m:sSubPr>
                                <m:e>
                                  <m:r>
                                    <m:rPr>
                                      <m:nor/>
                                    </m:rPr>
                                    <a:rPr lang="en-US" sz="2400" b="0" i="0" kern="1200" baseline="0" smtClean="0">
                                      <a:solidFill>
                                        <a:schemeClr val="dk1"/>
                                      </a:solidFill>
                                      <a:latin typeface="UTM Avo" panose="02040603050506020204" pitchFamily="18" charset="0"/>
                                      <a:ea typeface="+mn-ea"/>
                                      <a:cs typeface="Arial" panose="020B0604020202020204" pitchFamily="34" charset="0"/>
                                    </a:rPr>
                                    <m:t>e</m:t>
                                  </m:r>
                                </m:e>
                                <m:sub>
                                  <m:r>
                                    <a:rPr lang="en-US" sz="2400" b="0" kern="1200" baseline="0" smtClean="0">
                                      <a:solidFill>
                                        <a:schemeClr val="dk1"/>
                                      </a:solidFill>
                                      <a:latin typeface="Cambria Math" panose="02040503050406030204" pitchFamily="18" charset="0"/>
                                      <a:ea typeface="+mn-ea"/>
                                      <a:cs typeface="Arial" panose="020B0604020202020204" pitchFamily="34" charset="0"/>
                                    </a:rPr>
                                    <m:t>0</m:t>
                                  </m:r>
                                </m:sub>
                              </m:sSub>
                              <m:r>
                                <a:rPr lang="en-US" sz="2400" b="0" kern="1200" baseline="0" smtClean="0">
                                  <a:solidFill>
                                    <a:schemeClr val="dk1"/>
                                  </a:solidFill>
                                  <a:latin typeface="Cambria Math" panose="02040503050406030204" pitchFamily="18" charset="0"/>
                                  <a:ea typeface="+mn-ea"/>
                                  <a:cs typeface="Arial" panose="020B0604020202020204" pitchFamily="34" charset="0"/>
                                </a:rPr>
                                <m:t>)</m:t>
                              </m:r>
                            </m:oMath>
                          </a14:m>
                          <a:endParaRPr lang="en-US" sz="2400" b="0" kern="1200" baseline="0" dirty="0">
                            <a:solidFill>
                              <a:schemeClr val="dk1"/>
                            </a:solidFill>
                            <a:latin typeface="UTM Avo" panose="02040603050506020204" pitchFamily="18" charset="0"/>
                            <a:ea typeface="+mn-ea"/>
                            <a:cs typeface="Arial" panose="020B0604020202020204" pitchFamily="34" charset="0"/>
                          </a:endParaRP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0</a:t>
                          </a:r>
                        </a:p>
                      </a:txBody>
                      <a:tcPr marL="60960" marR="60960" marT="30480" marB="30480" anchor="ctr"/>
                    </a:tc>
                    <a:extLst>
                      <a:ext uri="{0D108BD9-81ED-4DB2-BD59-A6C34878D82A}">
                        <a16:rowId xmlns:a16="http://schemas.microsoft.com/office/drawing/2014/main" val="3442188982"/>
                      </a:ext>
                    </a:extLst>
                  </a:tr>
                </a:tbl>
              </a:graphicData>
            </a:graphic>
          </p:graphicFrame>
        </mc:Choice>
        <mc:Fallback xmlns="">
          <p:graphicFrame>
            <p:nvGraphicFramePr>
              <p:cNvPr id="4" name="Table 3">
                <a:extLst>
                  <a:ext uri="{FF2B5EF4-FFF2-40B4-BE49-F238E27FC236}">
                    <a16:creationId xmlns:a16="http://schemas.microsoft.com/office/drawing/2014/main" id="{8A74D623-04CA-DE7D-5A8D-68EF8D86917F}"/>
                  </a:ext>
                </a:extLst>
              </p:cNvPr>
              <p:cNvGraphicFramePr>
                <a:graphicFrameLocks noGrp="1"/>
              </p:cNvGraphicFramePr>
              <p:nvPr>
                <p:extLst>
                  <p:ext uri="{D42A27DB-BD31-4B8C-83A1-F6EECF244321}">
                    <p14:modId xmlns:p14="http://schemas.microsoft.com/office/powerpoint/2010/main" val="1606883590"/>
                  </p:ext>
                </p:extLst>
              </p:nvPr>
            </p:nvGraphicFramePr>
            <p:xfrm>
              <a:off x="1001026" y="3232752"/>
              <a:ext cx="8162224" cy="2979421"/>
            </p:xfrm>
            <a:graphic>
              <a:graphicData uri="http://schemas.openxmlformats.org/drawingml/2006/table">
                <a:tbl>
                  <a:tblPr firstRow="1" bandRow="1">
                    <a:tableStyleId>{16D9F66E-5EB9-4882-86FB-DCBF35E3C3E4}</a:tableStyleId>
                  </a:tblPr>
                  <a:tblGrid>
                    <a:gridCol w="2040556">
                      <a:extLst>
                        <a:ext uri="{9D8B030D-6E8A-4147-A177-3AD203B41FA5}">
                          <a16:colId xmlns:a16="http://schemas.microsoft.com/office/drawing/2014/main" val="749560418"/>
                        </a:ext>
                      </a:extLst>
                    </a:gridCol>
                    <a:gridCol w="2040556">
                      <a:extLst>
                        <a:ext uri="{9D8B030D-6E8A-4147-A177-3AD203B41FA5}">
                          <a16:colId xmlns:a16="http://schemas.microsoft.com/office/drawing/2014/main" val="2740338661"/>
                        </a:ext>
                      </a:extLst>
                    </a:gridCol>
                    <a:gridCol w="2040556">
                      <a:extLst>
                        <a:ext uri="{9D8B030D-6E8A-4147-A177-3AD203B41FA5}">
                          <a16:colId xmlns:a16="http://schemas.microsoft.com/office/drawing/2014/main" val="1922066602"/>
                        </a:ext>
                      </a:extLst>
                    </a:gridCol>
                    <a:gridCol w="2040556">
                      <a:extLst>
                        <a:ext uri="{9D8B030D-6E8A-4147-A177-3AD203B41FA5}">
                          <a16:colId xmlns:a16="http://schemas.microsoft.com/office/drawing/2014/main" val="3953819879"/>
                        </a:ext>
                      </a:extLst>
                    </a:gridCol>
                  </a:tblGrid>
                  <a:tr h="584243">
                    <a:tc>
                      <a:txBody>
                        <a:bodyPr/>
                        <a:lstStyle/>
                        <a:p>
                          <a:pPr algn="ctr">
                            <a:lnSpc>
                              <a:spcPct val="150000"/>
                            </a:lnSpc>
                          </a:pPr>
                          <a:r>
                            <a:rPr lang="en-US" sz="2400" b="0" dirty="0" err="1">
                              <a:latin typeface="UTM Avo" panose="02040603050506020204" pitchFamily="18" charset="0"/>
                              <a:cs typeface="Arial" panose="020B0604020202020204" pitchFamily="34" charset="0"/>
                            </a:rPr>
                            <a:t>Loại</a:t>
                          </a:r>
                          <a:r>
                            <a:rPr lang="en-US" sz="2400" b="0" dirty="0">
                              <a:latin typeface="UTM Avo" panose="02040603050506020204" pitchFamily="18" charset="0"/>
                              <a:cs typeface="Arial" panose="020B0604020202020204" pitchFamily="34" charset="0"/>
                            </a:rPr>
                            <a:t> </a:t>
                          </a:r>
                          <a:r>
                            <a:rPr lang="en-US" sz="2400" b="0" dirty="0" err="1">
                              <a:latin typeface="UTM Avo" panose="02040603050506020204" pitchFamily="18" charset="0"/>
                              <a:cs typeface="Arial" panose="020B0604020202020204" pitchFamily="34" charset="0"/>
                            </a:rPr>
                            <a:t>hạt</a:t>
                          </a:r>
                          <a:endParaRPr lang="en-US" sz="2400" b="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Electron </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Proton </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Neutron </a:t>
                          </a:r>
                        </a:p>
                      </a:txBody>
                      <a:tcPr marL="60960" marR="60960" marT="30480" marB="30480" anchor="ctr"/>
                    </a:tc>
                    <a:extLst>
                      <a:ext uri="{0D108BD9-81ED-4DB2-BD59-A6C34878D82A}">
                        <a16:rowId xmlns:a16="http://schemas.microsoft.com/office/drawing/2014/main" val="1322189180"/>
                      </a:ext>
                    </a:extLst>
                  </a:tr>
                  <a:tr h="1193843">
                    <a:tc>
                      <a:txBody>
                        <a:bodyPr/>
                        <a:lstStyle/>
                        <a:p>
                          <a:pPr algn="ctr">
                            <a:lnSpc>
                              <a:spcPct val="150000"/>
                            </a:lnSpc>
                          </a:pPr>
                          <a:r>
                            <a:rPr lang="en-US" sz="2400" b="0" dirty="0" err="1">
                              <a:latin typeface="UTM Avo" panose="02040603050506020204" pitchFamily="18" charset="0"/>
                              <a:cs typeface="Arial" panose="020B0604020202020204" pitchFamily="34" charset="0"/>
                            </a:rPr>
                            <a:t>Khối</a:t>
                          </a:r>
                          <a:r>
                            <a:rPr lang="en-US" sz="2400" b="0" dirty="0">
                              <a:latin typeface="UTM Avo" panose="02040603050506020204" pitchFamily="18" charset="0"/>
                              <a:cs typeface="Arial" panose="020B0604020202020204" pitchFamily="34" charset="0"/>
                            </a:rPr>
                            <a:t> </a:t>
                          </a:r>
                          <a:r>
                            <a:rPr lang="en-US" sz="2400" b="0" dirty="0" err="1">
                              <a:latin typeface="UTM Avo" panose="02040603050506020204" pitchFamily="18" charset="0"/>
                              <a:cs typeface="Arial" panose="020B0604020202020204" pitchFamily="34" charset="0"/>
                            </a:rPr>
                            <a:t>lượng</a:t>
                          </a:r>
                          <a:r>
                            <a:rPr lang="en-US" sz="2400" b="0" baseline="0" dirty="0">
                              <a:latin typeface="UTM Avo" panose="02040603050506020204" pitchFamily="18" charset="0"/>
                              <a:cs typeface="Arial" panose="020B0604020202020204" pitchFamily="34" charset="0"/>
                            </a:rPr>
                            <a:t> (</a:t>
                          </a:r>
                          <a:r>
                            <a:rPr lang="en-US" sz="2400" b="0" baseline="0" dirty="0" err="1">
                              <a:latin typeface="UTM Avo" panose="02040603050506020204" pitchFamily="18" charset="0"/>
                              <a:cs typeface="Arial" panose="020B0604020202020204" pitchFamily="34" charset="0"/>
                            </a:rPr>
                            <a:t>amu</a:t>
                          </a:r>
                          <a:r>
                            <a:rPr lang="en-US" sz="2400" b="0" baseline="0" dirty="0">
                              <a:latin typeface="UTM Avo" panose="02040603050506020204" pitchFamily="18" charset="0"/>
                              <a:cs typeface="Arial" panose="020B0604020202020204" pitchFamily="34" charset="0"/>
                            </a:rPr>
                            <a:t>)</a:t>
                          </a:r>
                          <a:endParaRPr lang="en-US" sz="2400" b="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0,00055</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extLst>
                      <a:ext uri="{0D108BD9-81ED-4DB2-BD59-A6C34878D82A}">
                        <a16:rowId xmlns:a16="http://schemas.microsoft.com/office/drawing/2014/main" val="996263389"/>
                      </a:ext>
                    </a:extLst>
                  </a:tr>
                  <a:tr h="1201335">
                    <a:tc>
                      <a:txBody>
                        <a:bodyPr/>
                        <a:lstStyle/>
                        <a:p>
                          <a:endParaRPr lang="en-US"/>
                        </a:p>
                      </a:txBody>
                      <a:tcPr marL="60960" marR="60960" marT="30480" marB="30480" anchor="ctr">
                        <a:blipFill>
                          <a:blip r:embed="rId5"/>
                          <a:stretch>
                            <a:fillRect l="-299" t="-147980" r="-300597" b="-4545"/>
                          </a:stretch>
                        </a:blipFill>
                      </a:tcP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+1</a:t>
                          </a:r>
                        </a:p>
                      </a:txBody>
                      <a:tcPr marL="60960" marR="60960" marT="30480" marB="30480" anchor="ctr"/>
                    </a:tc>
                    <a:tc>
                      <a:txBody>
                        <a:bodyPr/>
                        <a:lstStyle/>
                        <a:p>
                          <a:pPr algn="ctr">
                            <a:lnSpc>
                              <a:spcPct val="150000"/>
                            </a:lnSpc>
                          </a:pPr>
                          <a:r>
                            <a:rPr lang="en-US" sz="2400" b="0" dirty="0">
                              <a:latin typeface="UTM Avo" panose="02040603050506020204" pitchFamily="18" charset="0"/>
                              <a:cs typeface="Arial" panose="020B0604020202020204" pitchFamily="34" charset="0"/>
                            </a:rPr>
                            <a:t>0</a:t>
                          </a:r>
                        </a:p>
                      </a:txBody>
                      <a:tcPr marL="60960" marR="60960" marT="30480" marB="30480" anchor="ctr"/>
                    </a:tc>
                    <a:extLst>
                      <a:ext uri="{0D108BD9-81ED-4DB2-BD59-A6C34878D82A}">
                        <a16:rowId xmlns:a16="http://schemas.microsoft.com/office/drawing/2014/main" val="3442188982"/>
                      </a:ext>
                    </a:extLst>
                  </a:tr>
                </a:tbl>
              </a:graphicData>
            </a:graphic>
          </p:graphicFrame>
        </mc:Fallback>
      </mc:AlternateContent>
    </p:spTree>
    <p:extLst>
      <p:ext uri="{BB962C8B-B14F-4D97-AF65-F5344CB8AC3E}">
        <p14:creationId xmlns:p14="http://schemas.microsoft.com/office/powerpoint/2010/main" val="41772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3">
            <a:extLst>
              <a:ext uri="{FF2B5EF4-FFF2-40B4-BE49-F238E27FC236}">
                <a16:creationId xmlns:a16="http://schemas.microsoft.com/office/drawing/2014/main" id="{AC5A9A46-A21B-35C4-D4B7-495747429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74300" y="3110582"/>
            <a:ext cx="1433241" cy="3366418"/>
          </a:xfrm>
          <a:prstGeom prst="rect">
            <a:avLst/>
          </a:prstGeom>
        </p:spPr>
      </p:pic>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0628368" cy="3245504"/>
          </a:xfrm>
          <a:prstGeom prst="rect">
            <a:avLst/>
          </a:prstGeom>
          <a:noFill/>
        </p:spPr>
        <p:txBody>
          <a:bodyPr wrap="square" rtlCol="0">
            <a:spAutoFit/>
          </a:bodyPr>
          <a:lstStyle/>
          <a:p>
            <a:pPr>
              <a:lnSpc>
                <a:spcPct val="150000"/>
              </a:lnSpc>
              <a:spcBef>
                <a:spcPts val="400"/>
              </a:spcBef>
              <a:spcAft>
                <a:spcPts val="533"/>
              </a:spcAft>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Các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hòa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về</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p>
          <a:p>
            <a:pPr>
              <a:lnSpc>
                <a:spcPct val="150000"/>
              </a:lnSpc>
              <a:spcBef>
                <a:spcPts val="400"/>
              </a:spcBef>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Mà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proton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+1, </a:t>
            </a:r>
          </a:p>
          <a:p>
            <a:pPr>
              <a:lnSpc>
                <a:spcPct val="150000"/>
              </a:lnSpc>
              <a:spcBef>
                <a:spcPts val="400"/>
              </a:spcBef>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 1. </a:t>
            </a:r>
          </a:p>
          <a:p>
            <a:pPr marL="381019" indent="-381019">
              <a:lnSpc>
                <a:spcPct val="150000"/>
              </a:lnSpc>
              <a:spcBef>
                <a:spcPts val="400"/>
              </a:spcBef>
              <a:spcAft>
                <a:spcPts val="533"/>
              </a:spcAft>
              <a:buFont typeface="Wingdings" panose="05000000000000000000" pitchFamily="2" charset="2"/>
              <a:buChar char="Ø"/>
            </a:pP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proton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luôn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0855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0628368" cy="1121846"/>
          </a:xfrm>
          <a:prstGeom prst="rect">
            <a:avLst/>
          </a:prstGeom>
          <a:noFill/>
        </p:spPr>
        <p:txBody>
          <a:bodyPr wrap="square" rtlCol="0">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1: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proton, neutron </a:t>
            </a:r>
            <a:r>
              <a:rPr lang="en-US" sz="2400" dirty="0" err="1">
                <a:latin typeface="UTM Avo" panose="02040603050506020204" pitchFamily="18" charset="0"/>
                <a:cs typeface="Arial" panose="020B0604020202020204" pitchFamily="34" charset="0"/>
              </a:rPr>
              <a:t>nặng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hơn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electron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lần</a:t>
            </a:r>
            <a:r>
              <a:rPr lang="en-US" sz="2400" dirty="0">
                <a:latin typeface="UTM Avo" panose="02040603050506020204" pitchFamily="18" charset="0"/>
                <a:cs typeface="Arial" panose="020B0604020202020204" pitchFamily="34" charset="0"/>
              </a:rPr>
              <a:t>?</a:t>
            </a:r>
          </a:p>
        </p:txBody>
      </p:sp>
      <p:sp>
        <p:nvSpPr>
          <p:cNvPr id="2" name="Rectangle 1">
            <a:extLst>
              <a:ext uri="{FF2B5EF4-FFF2-40B4-BE49-F238E27FC236}">
                <a16:creationId xmlns:a16="http://schemas.microsoft.com/office/drawing/2014/main" id="{1BBE6E30-3E68-2FBC-ACB7-4B64FF30B8BF}"/>
              </a:ext>
            </a:extLst>
          </p:cNvPr>
          <p:cNvSpPr/>
          <p:nvPr/>
        </p:nvSpPr>
        <p:spPr>
          <a:xfrm>
            <a:off x="589194" y="2911275"/>
            <a:ext cx="9892717" cy="1237262"/>
          </a:xfrm>
          <a:prstGeom prst="rect">
            <a:avLst/>
          </a:prstGeom>
        </p:spPr>
        <p:txBody>
          <a:bodyPr wrap="squar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Câu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proton, neutron </a:t>
            </a:r>
            <a:r>
              <a:rPr lang="en-US" sz="2400" dirty="0" err="1">
                <a:latin typeface="UTM Avo" panose="02040603050506020204" pitchFamily="18" charset="0"/>
                <a:ea typeface="Calibri" panose="020F0502020204030204" pitchFamily="34" charset="0"/>
                <a:cs typeface="Arial" panose="020B0604020202020204" pitchFamily="34" charset="0"/>
              </a:rPr>
              <a:t>nặng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p>
          <a:p>
            <a:pPr>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1 : 0,00055 = 1 818 </a:t>
            </a:r>
            <a:r>
              <a:rPr lang="en-US" sz="2400" dirty="0" err="1">
                <a:latin typeface="UTM Avo" panose="02040603050506020204" pitchFamily="18" charset="0"/>
                <a:ea typeface="Calibri" panose="020F0502020204030204" pitchFamily="34" charset="0"/>
                <a:cs typeface="Arial" panose="020B0604020202020204" pitchFamily="34" charset="0"/>
              </a:rPr>
              <a:t>lần</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D745D0D1-B285-3CC3-204B-32B1EA9F8485}"/>
              </a:ext>
            </a:extLst>
          </p:cNvPr>
          <p:cNvPicPr>
            <a:picLocks noChangeAspect="1"/>
          </p:cNvPicPr>
          <p:nvPr/>
        </p:nvPicPr>
        <p:blipFill>
          <a:blip r:embed="rId3"/>
          <a:stretch>
            <a:fillRect/>
          </a:stretch>
        </p:blipFill>
        <p:spPr>
          <a:xfrm>
            <a:off x="9089670" y="3805558"/>
            <a:ext cx="2457208" cy="2399081"/>
          </a:xfrm>
          <a:prstGeom prst="rect">
            <a:avLst/>
          </a:prstGeom>
        </p:spPr>
      </p:pic>
    </p:spTree>
    <p:extLst>
      <p:ext uri="{BB962C8B-B14F-4D97-AF65-F5344CB8AC3E}">
        <p14:creationId xmlns:p14="http://schemas.microsoft.com/office/powerpoint/2010/main" val="361275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0628368" cy="1121846"/>
          </a:xfrm>
          <a:prstGeom prst="rect">
            <a:avLst/>
          </a:prstGeom>
          <a:noFill/>
        </p:spPr>
        <p:txBody>
          <a:bodyPr wrap="square" rtlCol="0">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2: </a:t>
            </a:r>
            <a:r>
              <a:rPr lang="en-US" sz="2400" dirty="0">
                <a:latin typeface="UTM Avo" panose="02040603050506020204" pitchFamily="18" charset="0"/>
                <a:cs typeface="Arial" panose="020B0604020202020204" pitchFamily="34" charset="0"/>
              </a:rPr>
              <a:t>Hãy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proton </a:t>
            </a:r>
            <a:r>
              <a:rPr lang="en-US" sz="2400" dirty="0" err="1">
                <a:latin typeface="UTM Avo" panose="02040603050506020204" pitchFamily="18" charset="0"/>
                <a:cs typeface="Arial" panose="020B0604020202020204" pitchFamily="34" charset="0"/>
              </a:rPr>
              <a:t>thì</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tổng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bằng</a:t>
            </a:r>
            <a:r>
              <a:rPr lang="en-US" sz="2400" dirty="0">
                <a:latin typeface="UTM Avo" panose="02040603050506020204" pitchFamily="18" charset="0"/>
                <a:cs typeface="Arial" panose="020B0604020202020204" pitchFamily="34" charset="0"/>
              </a:rPr>
              <a:t> 1 gam.</a:t>
            </a:r>
          </a:p>
        </p:txBody>
      </p:sp>
      <p:sp>
        <p:nvSpPr>
          <p:cNvPr id="2" name="Rectangle 1">
            <a:extLst>
              <a:ext uri="{FF2B5EF4-FFF2-40B4-BE49-F238E27FC236}">
                <a16:creationId xmlns:a16="http://schemas.microsoft.com/office/drawing/2014/main" id="{1BBE6E30-3E68-2FBC-ACB7-4B64FF30B8BF}"/>
              </a:ext>
            </a:extLst>
          </p:cNvPr>
          <p:cNvSpPr/>
          <p:nvPr/>
        </p:nvSpPr>
        <p:spPr>
          <a:xfrm>
            <a:off x="589194" y="2911275"/>
            <a:ext cx="11172878" cy="1247073"/>
          </a:xfrm>
          <a:prstGeom prst="rect">
            <a:avLst/>
          </a:prstGeom>
        </p:spPr>
        <p:txBody>
          <a:bodyPr wrap="squar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Câu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proton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1 gam </a:t>
            </a:r>
            <a:r>
              <a:rPr lang="en-US" sz="2400" dirty="0" err="1">
                <a:latin typeface="UTM Avo" panose="02040603050506020204" pitchFamily="18" charset="0"/>
                <a:ea typeface="Calibri" panose="020F0502020204030204" pitchFamily="34" charset="0"/>
                <a:cs typeface="Arial" panose="020B0604020202020204" pitchFamily="34" charset="0"/>
              </a:rPr>
              <a:t>là</a:t>
            </a:r>
            <a:endParaRPr lang="en-US"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0.001 : (1,6605.10</a:t>
            </a:r>
            <a:r>
              <a:rPr lang="en-US" sz="2400" baseline="30000" dirty="0">
                <a:latin typeface="UTM Avo" panose="02040603050506020204" pitchFamily="18" charset="0"/>
                <a:ea typeface="Calibri" panose="020F0502020204030204" pitchFamily="34" charset="0"/>
                <a:cs typeface="Arial" panose="020B0604020202020204" pitchFamily="34" charset="0"/>
              </a:rPr>
              <a:t>-27</a:t>
            </a:r>
            <a:r>
              <a:rPr lang="en-US" sz="2400" dirty="0">
                <a:latin typeface="UTM Avo" panose="02040603050506020204" pitchFamily="18" charset="0"/>
                <a:ea typeface="Calibri" panose="020F0502020204030204" pitchFamily="34" charset="0"/>
                <a:cs typeface="Arial" panose="020B0604020202020204" pitchFamily="34" charset="0"/>
              </a:rPr>
              <a:t>) ≈ 6.1023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B7C9E607-4107-A864-C0E7-3F46481F0248}"/>
              </a:ext>
            </a:extLst>
          </p:cNvPr>
          <p:cNvPicPr>
            <a:picLocks noChangeAspect="1"/>
          </p:cNvPicPr>
          <p:nvPr/>
        </p:nvPicPr>
        <p:blipFill>
          <a:blip r:embed="rId3"/>
          <a:stretch>
            <a:fillRect/>
          </a:stretch>
        </p:blipFill>
        <p:spPr>
          <a:xfrm>
            <a:off x="4266308" y="4358731"/>
            <a:ext cx="3339452" cy="1878442"/>
          </a:xfrm>
          <a:prstGeom prst="rect">
            <a:avLst/>
          </a:prstGeom>
        </p:spPr>
      </p:pic>
    </p:spTree>
    <p:extLst>
      <p:ext uri="{BB962C8B-B14F-4D97-AF65-F5344CB8AC3E}">
        <p14:creationId xmlns:p14="http://schemas.microsoft.com/office/powerpoint/2010/main" val="42208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7842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a:t>
            </a:r>
            <a:r>
              <a:rPr lang="en-US" sz="2400" b="1" dirty="0" err="1">
                <a:solidFill>
                  <a:schemeClr val="accent2"/>
                </a:solidFill>
                <a:latin typeface="UTM Avo" panose="02040603050506020204" pitchFamily="18" charset="0"/>
                <a:cs typeface="Arial" panose="020B0604020202020204" pitchFamily="34" charset="0"/>
              </a:rPr>
              <a:t>Cấu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trúc</a:t>
            </a:r>
            <a:r>
              <a:rPr lang="en-US" sz="2400" b="1" dirty="0">
                <a:solidFill>
                  <a:schemeClr val="accent2"/>
                </a:solidFill>
                <a:latin typeface="UTM Avo" panose="02040603050506020204" pitchFamily="18" charset="0"/>
                <a:cs typeface="Arial" panose="020B0604020202020204" pitchFamily="34" charset="0"/>
              </a:rPr>
              <a:t> của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3" name="Rectangle 2">
            <a:extLst>
              <a:ext uri="{FF2B5EF4-FFF2-40B4-BE49-F238E27FC236}">
                <a16:creationId xmlns:a16="http://schemas.microsoft.com/office/drawing/2014/main" id="{5CE5986D-2C4F-9BB3-27EC-5E57B4FD050D}"/>
              </a:ext>
            </a:extLst>
          </p:cNvPr>
          <p:cNvSpPr/>
          <p:nvPr/>
        </p:nvSpPr>
        <p:spPr>
          <a:xfrm>
            <a:off x="567890" y="2278766"/>
            <a:ext cx="7064944" cy="1675843"/>
          </a:xfrm>
          <a:prstGeom prst="rect">
            <a:avLst/>
          </a:prstGeom>
        </p:spPr>
        <p:txBody>
          <a:bodyPr wrap="square">
            <a:spAutoFit/>
          </a:bodyPr>
          <a:lstStyle/>
          <a:p>
            <a:pPr marL="381019" indent="-381019" algn="just">
              <a:lnSpc>
                <a:spcPct val="150000"/>
              </a:lnSpc>
              <a:spcBef>
                <a:spcPts val="400"/>
              </a:spcBef>
              <a:spcAft>
                <a:spcPts val="533"/>
              </a:spcAft>
              <a:buFont typeface="Wingdings" panose="05000000000000000000" pitchFamily="2" charset="2"/>
              <a:buChar char="v"/>
            </a:pP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gồm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bởi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bởi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proton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neutron.</a:t>
            </a:r>
          </a:p>
        </p:txBody>
      </p:sp>
      <p:pic>
        <p:nvPicPr>
          <p:cNvPr id="2" name="Picture 1">
            <a:extLst>
              <a:ext uri="{FF2B5EF4-FFF2-40B4-BE49-F238E27FC236}">
                <a16:creationId xmlns:a16="http://schemas.microsoft.com/office/drawing/2014/main" id="{B3276EB8-09E0-2D86-0A99-58F5CD1B5576}"/>
              </a:ext>
            </a:extLst>
          </p:cNvPr>
          <p:cNvPicPr>
            <a:picLocks noChangeAspect="1"/>
          </p:cNvPicPr>
          <p:nvPr/>
        </p:nvPicPr>
        <p:blipFill>
          <a:blip r:embed="rId3"/>
          <a:stretch>
            <a:fillRect/>
          </a:stretch>
        </p:blipFill>
        <p:spPr>
          <a:xfrm>
            <a:off x="8125400" y="1949870"/>
            <a:ext cx="3361905" cy="2800000"/>
          </a:xfrm>
          <a:prstGeom prst="rect">
            <a:avLst/>
          </a:prstGeom>
        </p:spPr>
      </p:pic>
    </p:spTree>
    <p:extLst>
      <p:ext uri="{BB962C8B-B14F-4D97-AF65-F5344CB8AC3E}">
        <p14:creationId xmlns:p14="http://schemas.microsoft.com/office/powerpoint/2010/main" val="21894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1247922" cy="1121846"/>
          </a:xfrm>
          <a:prstGeom prst="rect">
            <a:avLst/>
          </a:prstGeom>
          <a:noFill/>
        </p:spPr>
        <p:txBody>
          <a:bodyPr wrap="square" rtlCol="0">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3: </a:t>
            </a:r>
            <a:r>
              <a:rPr lang="en-US" sz="2400" dirty="0">
                <a:latin typeface="UTM Avo" panose="02040603050506020204" pitchFamily="18" charset="0"/>
                <a:cs typeface="Arial" panose="020B0604020202020204" pitchFamily="34" charset="0"/>
              </a:rPr>
              <a:t>Khi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tiến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liên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hóa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học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sự</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tiếp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xúc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đầu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tiên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giữa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hai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sẽ</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ra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giữa</a:t>
            </a:r>
            <a:r>
              <a:rPr lang="en-US" sz="2400" dirty="0">
                <a:latin typeface="UTM Avo" panose="02040603050506020204" pitchFamily="18" charset="0"/>
                <a:cs typeface="Arial" panose="020B0604020202020204" pitchFamily="34" charset="0"/>
              </a:rPr>
              <a:t>.</a:t>
            </a:r>
          </a:p>
        </p:txBody>
      </p:sp>
      <p:sp>
        <p:nvSpPr>
          <p:cNvPr id="3" name="TextBox 2">
            <a:extLst>
              <a:ext uri="{FF2B5EF4-FFF2-40B4-BE49-F238E27FC236}">
                <a16:creationId xmlns:a16="http://schemas.microsoft.com/office/drawing/2014/main" id="{550D334F-A4A7-DDEC-D723-EAFE3BE5B27B}"/>
              </a:ext>
            </a:extLst>
          </p:cNvPr>
          <p:cNvSpPr txBox="1"/>
          <p:nvPr/>
        </p:nvSpPr>
        <p:spPr>
          <a:xfrm>
            <a:off x="698232" y="3887148"/>
            <a:ext cx="4533499" cy="502766"/>
          </a:xfrm>
          <a:prstGeom prst="rect">
            <a:avLst/>
          </a:prstGeom>
          <a:solidFill>
            <a:schemeClr val="accent4">
              <a:lumMod val="20000"/>
              <a:lumOff val="80000"/>
            </a:schemeClr>
          </a:solidFill>
        </p:spPr>
        <p:txBody>
          <a:bodyPr wrap="square" rtlCol="0" anchor="ctr">
            <a:spAutoFit/>
          </a:bodyPr>
          <a:lstStyle/>
          <a:p>
            <a:r>
              <a:rPr lang="en-US" sz="2667" dirty="0">
                <a:latin typeface="UTM Avo" panose="02040603050506020204" pitchFamily="18" charset="0"/>
                <a:cs typeface="Arial" panose="020B0604020202020204" pitchFamily="34" charset="0"/>
              </a:rPr>
              <a:t>B. </a:t>
            </a:r>
            <a:r>
              <a:rPr lang="en-US" sz="2667" dirty="0" err="1">
                <a:latin typeface="UTM Avo" panose="02040603050506020204" pitchFamily="18" charset="0"/>
                <a:cs typeface="Arial" panose="020B0604020202020204" pitchFamily="34" charset="0"/>
              </a:rPr>
              <a:t>lớp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vỏ</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với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hạt</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nhân</a:t>
            </a:r>
            <a:r>
              <a:rPr lang="en-US" sz="2667" dirty="0">
                <a:latin typeface="UTM Avo" panose="02040603050506020204" pitchFamily="18" charset="0"/>
                <a:cs typeface="Arial" panose="020B0604020202020204" pitchFamily="34" charset="0"/>
              </a:rPr>
              <a:t>.</a:t>
            </a:r>
          </a:p>
        </p:txBody>
      </p:sp>
      <p:sp>
        <p:nvSpPr>
          <p:cNvPr id="5" name="TextBox 4">
            <a:extLst>
              <a:ext uri="{FF2B5EF4-FFF2-40B4-BE49-F238E27FC236}">
                <a16:creationId xmlns:a16="http://schemas.microsoft.com/office/drawing/2014/main" id="{9B58E302-07B5-FA59-5DD4-F8F434D5701E}"/>
              </a:ext>
            </a:extLst>
          </p:cNvPr>
          <p:cNvSpPr txBox="1"/>
          <p:nvPr/>
        </p:nvSpPr>
        <p:spPr>
          <a:xfrm>
            <a:off x="678366" y="4630753"/>
            <a:ext cx="4533499" cy="502766"/>
          </a:xfrm>
          <a:prstGeom prst="rect">
            <a:avLst/>
          </a:prstGeom>
          <a:solidFill>
            <a:schemeClr val="accent4">
              <a:lumMod val="20000"/>
              <a:lumOff val="80000"/>
            </a:schemeClr>
          </a:solidFill>
        </p:spPr>
        <p:txBody>
          <a:bodyPr wrap="square" rtlCol="0" anchor="ctr">
            <a:spAutoFit/>
          </a:bodyPr>
          <a:lstStyle/>
          <a:p>
            <a:r>
              <a:rPr lang="en-US" sz="2667" dirty="0">
                <a:latin typeface="UTM Avo" panose="02040603050506020204" pitchFamily="18" charset="0"/>
                <a:cs typeface="Arial" panose="020B0604020202020204" pitchFamily="34" charset="0"/>
              </a:rPr>
              <a:t>C. </a:t>
            </a:r>
            <a:r>
              <a:rPr lang="en-US" sz="2667" dirty="0" err="1">
                <a:latin typeface="UTM Avo" panose="02040603050506020204" pitchFamily="18" charset="0"/>
                <a:cs typeface="Arial" panose="020B0604020202020204" pitchFamily="34" charset="0"/>
              </a:rPr>
              <a:t>hạt</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nhân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với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hạt</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nhân</a:t>
            </a:r>
            <a:r>
              <a:rPr lang="en-US" sz="2667" dirty="0">
                <a:latin typeface="UTM Avo" panose="02040603050506020204" pitchFamily="18" charset="0"/>
                <a:cs typeface="Arial" panose="020B0604020202020204" pitchFamily="34" charset="0"/>
              </a:rPr>
              <a:t>.</a:t>
            </a:r>
          </a:p>
        </p:txBody>
      </p:sp>
      <p:sp>
        <p:nvSpPr>
          <p:cNvPr id="7" name="TextBox 6">
            <a:extLst>
              <a:ext uri="{FF2B5EF4-FFF2-40B4-BE49-F238E27FC236}">
                <a16:creationId xmlns:a16="http://schemas.microsoft.com/office/drawing/2014/main" id="{D180769E-2CFC-EDDF-FB72-659E1B25F32D}"/>
              </a:ext>
            </a:extLst>
          </p:cNvPr>
          <p:cNvSpPr txBox="1"/>
          <p:nvPr/>
        </p:nvSpPr>
        <p:spPr>
          <a:xfrm>
            <a:off x="664143" y="3134312"/>
            <a:ext cx="4533499" cy="502766"/>
          </a:xfrm>
          <a:prstGeom prst="rect">
            <a:avLst/>
          </a:prstGeom>
          <a:solidFill>
            <a:schemeClr val="accent4">
              <a:lumMod val="20000"/>
              <a:lumOff val="80000"/>
            </a:schemeClr>
          </a:solidFill>
        </p:spPr>
        <p:txBody>
          <a:bodyPr wrap="square" rtlCol="0" anchor="ctr">
            <a:spAutoFit/>
          </a:bodyPr>
          <a:lstStyle/>
          <a:p>
            <a:r>
              <a:rPr lang="en-US" sz="2667" dirty="0">
                <a:latin typeface="UTM Avo" panose="02040603050506020204" pitchFamily="18" charset="0"/>
                <a:cs typeface="Arial" panose="020B0604020202020204" pitchFamily="34" charset="0"/>
              </a:rPr>
              <a:t>A. </a:t>
            </a:r>
            <a:r>
              <a:rPr lang="en-US" sz="2667" dirty="0" err="1">
                <a:latin typeface="UTM Avo" panose="02040603050506020204" pitchFamily="18" charset="0"/>
                <a:cs typeface="Arial" panose="020B0604020202020204" pitchFamily="34" charset="0"/>
              </a:rPr>
              <a:t>lớp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vỏ</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với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lớp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vỏ</a:t>
            </a:r>
            <a:r>
              <a:rPr lang="en-US" sz="2667" dirty="0">
                <a:latin typeface="UTM Avo" panose="02040603050506020204" pitchFamily="18" charset="0"/>
                <a:cs typeface="Arial" panose="020B0604020202020204" pitchFamily="34" charset="0"/>
              </a:rPr>
              <a:t>.</a:t>
            </a:r>
          </a:p>
        </p:txBody>
      </p:sp>
      <p:pic>
        <p:nvPicPr>
          <p:cNvPr id="8" name="Picture 18">
            <a:extLst>
              <a:ext uri="{FF2B5EF4-FFF2-40B4-BE49-F238E27FC236}">
                <a16:creationId xmlns:a16="http://schemas.microsoft.com/office/drawing/2014/main" id="{764EFF26-D287-0BA8-6CEA-5BDA05FA54B3}"/>
              </a:ext>
            </a:extLst>
          </p:cNvPr>
          <p:cNvPicPr>
            <a:picLocks noChangeAspect="1"/>
          </p:cNvPicPr>
          <p:nvPr/>
        </p:nvPicPr>
        <p:blipFill>
          <a:blip r:embed="rId3"/>
          <a:srcRect/>
          <a:stretch>
            <a:fillRect/>
          </a:stretch>
        </p:blipFill>
        <p:spPr>
          <a:xfrm>
            <a:off x="9810850" y="4305325"/>
            <a:ext cx="1960345" cy="2323373"/>
          </a:xfrm>
          <a:prstGeom prst="rect">
            <a:avLst/>
          </a:prstGeom>
        </p:spPr>
      </p:pic>
    </p:spTree>
    <p:extLst>
      <p:ext uri="{BB962C8B-B14F-4D97-AF65-F5344CB8AC3E}">
        <p14:creationId xmlns:p14="http://schemas.microsoft.com/office/powerpoint/2010/main" val="104398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7"/>
                                        </p:tgtEl>
                                        <p:attrNameLst>
                                          <p:attrName>fillcolor</p:attrName>
                                        </p:attrNameLst>
                                      </p:cBhvr>
                                      <p:to>
                                        <a:srgbClr val="70AD47"/>
                                      </p:to>
                                    </p:animClr>
                                    <p:set>
                                      <p:cBhvr>
                                        <p:cTn id="24" dur="500" fill="hold"/>
                                        <p:tgtEl>
                                          <p:spTgt spid="7"/>
                                        </p:tgtEl>
                                        <p:attrNameLst>
                                          <p:attrName>fill.type</p:attrName>
                                        </p:attrNameLst>
                                      </p:cBhvr>
                                      <p:to>
                                        <p:strVal val="solid"/>
                                      </p:to>
                                    </p:set>
                                    <p:set>
                                      <p:cBhvr>
                                        <p:cTn id="25"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1247922" cy="1121846"/>
          </a:xfrm>
          <a:prstGeom prst="rect">
            <a:avLst/>
          </a:prstGeom>
          <a:noFill/>
        </p:spPr>
        <p:txBody>
          <a:bodyPr wrap="square" rtlCol="0">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2: </a:t>
            </a:r>
            <a:r>
              <a:rPr lang="en-US" sz="2400" dirty="0">
                <a:latin typeface="UTM Avo" panose="02040603050506020204" pitchFamily="18" charset="0"/>
                <a:cs typeface="Arial" panose="020B0604020202020204" pitchFamily="34" charset="0"/>
              </a:rPr>
              <a:t>Hãy </a:t>
            </a:r>
            <a:r>
              <a:rPr lang="en-US" sz="2400" dirty="0" err="1">
                <a:latin typeface="UTM Avo" panose="02040603050506020204" pitchFamily="18" charset="0"/>
                <a:cs typeface="Arial" panose="020B0604020202020204" pitchFamily="34" charset="0"/>
              </a:rPr>
              <a:t>chỉ</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ra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những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sự</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giữa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hydrogen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beryllium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minh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họa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2.2 </a:t>
            </a:r>
          </a:p>
        </p:txBody>
      </p:sp>
      <p:pic>
        <p:nvPicPr>
          <p:cNvPr id="3" name="Picture 2">
            <a:extLst>
              <a:ext uri="{FF2B5EF4-FFF2-40B4-BE49-F238E27FC236}">
                <a16:creationId xmlns:a16="http://schemas.microsoft.com/office/drawing/2014/main" id="{768119FF-49B0-DCBA-467D-00F297008093}"/>
              </a:ext>
            </a:extLst>
          </p:cNvPr>
          <p:cNvPicPr>
            <a:picLocks noChangeAspect="1"/>
          </p:cNvPicPr>
          <p:nvPr/>
        </p:nvPicPr>
        <p:blipFill>
          <a:blip r:embed="rId3"/>
          <a:stretch>
            <a:fillRect/>
          </a:stretch>
        </p:blipFill>
        <p:spPr>
          <a:xfrm>
            <a:off x="3332424" y="3050013"/>
            <a:ext cx="5991035" cy="3025472"/>
          </a:xfrm>
          <a:prstGeom prst="rect">
            <a:avLst/>
          </a:prstGeom>
        </p:spPr>
      </p:pic>
    </p:spTree>
    <p:extLst>
      <p:ext uri="{BB962C8B-B14F-4D97-AF65-F5344CB8AC3E}">
        <p14:creationId xmlns:p14="http://schemas.microsoft.com/office/powerpoint/2010/main" val="996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A4FCD2C-8CBB-EA78-03B0-8AAAAAC11C01}"/>
              </a:ext>
            </a:extLst>
          </p:cNvPr>
          <p:cNvGraphicFramePr>
            <a:graphicFrameLocks noGrp="1"/>
          </p:cNvGraphicFramePr>
          <p:nvPr>
            <p:extLst>
              <p:ext uri="{D42A27DB-BD31-4B8C-83A1-F6EECF244321}">
                <p14:modId xmlns:p14="http://schemas.microsoft.com/office/powerpoint/2010/main" val="4086199343"/>
              </p:ext>
            </p:extLst>
          </p:nvPr>
        </p:nvGraphicFramePr>
        <p:xfrm>
          <a:off x="716809" y="2482081"/>
          <a:ext cx="5972750" cy="2705936"/>
        </p:xfrm>
        <a:graphic>
          <a:graphicData uri="http://schemas.openxmlformats.org/drawingml/2006/table">
            <a:tbl>
              <a:tblPr firstRow="1" firstCol="1" bandRow="1">
                <a:tableStyleId>{5C22544A-7EE6-4342-B048-85BDC9FD1C3A}</a:tableStyleId>
              </a:tblPr>
              <a:tblGrid>
                <a:gridCol w="2986375">
                  <a:extLst>
                    <a:ext uri="{9D8B030D-6E8A-4147-A177-3AD203B41FA5}">
                      <a16:colId xmlns:a16="http://schemas.microsoft.com/office/drawing/2014/main" val="3487931402"/>
                    </a:ext>
                  </a:extLst>
                </a:gridCol>
                <a:gridCol w="2986375">
                  <a:extLst>
                    <a:ext uri="{9D8B030D-6E8A-4147-A177-3AD203B41FA5}">
                      <a16:colId xmlns:a16="http://schemas.microsoft.com/office/drawing/2014/main" val="1318784046"/>
                    </a:ext>
                  </a:extLst>
                </a:gridCol>
              </a:tblGrid>
              <a:tr h="676484">
                <a:tc>
                  <a:txBody>
                    <a:bodyPr/>
                    <a:lstStyle/>
                    <a:p>
                      <a:pPr algn="ctr">
                        <a:lnSpc>
                          <a:spcPct val="150000"/>
                        </a:lnSpc>
                        <a:spcBef>
                          <a:spcPts val="600"/>
                        </a:spcBef>
                        <a:spcAft>
                          <a:spcPts val="0"/>
                        </a:spcAft>
                      </a:pPr>
                      <a:r>
                        <a:rPr lang="en-US" sz="2400" dirty="0">
                          <a:solidFill>
                            <a:schemeClr val="tx1"/>
                          </a:solidFill>
                          <a:effectLst/>
                          <a:latin typeface="UTM Avo" panose="02040603050506020204" pitchFamily="18" charset="0"/>
                          <a:cs typeface="Arial" panose="020B0604020202020204" pitchFamily="34" charset="0"/>
                        </a:rPr>
                        <a:t>Hydrogen</a:t>
                      </a:r>
                      <a:endParaRPr lang="en-US" sz="2400" dirty="0">
                        <a:solidFill>
                          <a:schemeClr val="tx1"/>
                        </a:solidFill>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0"/>
                        </a:spcAft>
                      </a:pPr>
                      <a:r>
                        <a:rPr lang="en-US" sz="2400" dirty="0" err="1">
                          <a:solidFill>
                            <a:schemeClr val="tx1"/>
                          </a:solidFill>
                          <a:effectLst/>
                          <a:latin typeface="UTM Avo" panose="02040603050506020204" pitchFamily="18" charset="0"/>
                          <a:cs typeface="Arial" panose="020B0604020202020204" pitchFamily="34" charset="0"/>
                        </a:rPr>
                        <a:t>Berylium</a:t>
                      </a:r>
                      <a:endParaRPr lang="en-US" sz="2400" dirty="0">
                        <a:solidFill>
                          <a:schemeClr val="tx1"/>
                        </a:solidFill>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60508495"/>
                  </a:ext>
                </a:extLst>
              </a:tr>
              <a:tr h="676484">
                <a:tc>
                  <a:txBody>
                    <a:bodyPr/>
                    <a:lstStyle/>
                    <a:p>
                      <a:pPr algn="ctr">
                        <a:lnSpc>
                          <a:spcPct val="150000"/>
                        </a:lnSpc>
                        <a:spcBef>
                          <a:spcPts val="600"/>
                        </a:spcBef>
                        <a:spcAft>
                          <a:spcPts val="0"/>
                        </a:spcAft>
                      </a:pPr>
                      <a:r>
                        <a:rPr lang="en-US" sz="2400" dirty="0" err="1">
                          <a:solidFill>
                            <a:schemeClr val="tx1"/>
                          </a:solidFill>
                          <a:effectLst/>
                          <a:latin typeface="UTM Avo" panose="02040603050506020204" pitchFamily="18" charset="0"/>
                          <a:cs typeface="Arial" panose="020B0604020202020204" pitchFamily="34" charset="0"/>
                        </a:rPr>
                        <a:t>Không</a:t>
                      </a:r>
                      <a:r>
                        <a:rPr lang="en-US" sz="2400" dirty="0">
                          <a:solidFill>
                            <a:schemeClr val="tx1"/>
                          </a:solidFill>
                          <a:effectLst/>
                          <a:latin typeface="UTM Avo" panose="02040603050506020204" pitchFamily="18" charset="0"/>
                          <a:cs typeface="Arial" panose="020B0604020202020204" pitchFamily="34" charset="0"/>
                        </a:rPr>
                        <a:t> </a:t>
                      </a:r>
                      <a:r>
                        <a:rPr lang="en-US" sz="2400" dirty="0" err="1">
                          <a:solidFill>
                            <a:schemeClr val="tx1"/>
                          </a:solidFill>
                          <a:effectLst/>
                          <a:latin typeface="UTM Avo" panose="02040603050506020204" pitchFamily="18" charset="0"/>
                          <a:cs typeface="Arial" panose="020B0604020202020204" pitchFamily="34" charset="0"/>
                        </a:rPr>
                        <a:t>có</a:t>
                      </a:r>
                      <a:r>
                        <a:rPr lang="en-US" sz="2400" dirty="0">
                          <a:solidFill>
                            <a:schemeClr val="tx1"/>
                          </a:solidFill>
                          <a:effectLst/>
                          <a:latin typeface="UTM Avo" panose="02040603050506020204" pitchFamily="18" charset="0"/>
                          <a:cs typeface="Arial" panose="020B0604020202020204" pitchFamily="34" charset="0"/>
                        </a:rPr>
                        <a:t> neutron </a:t>
                      </a:r>
                      <a:endParaRPr lang="en-US" sz="2400" dirty="0">
                        <a:solidFill>
                          <a:schemeClr val="tx1"/>
                        </a:solidFill>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Có</a:t>
                      </a:r>
                      <a:r>
                        <a:rPr lang="en-US" sz="2400" dirty="0">
                          <a:effectLst/>
                          <a:latin typeface="UTM Avo" panose="02040603050506020204" pitchFamily="18" charset="0"/>
                          <a:cs typeface="Arial" panose="020B0604020202020204" pitchFamily="34" charset="0"/>
                        </a:rPr>
                        <a:t> 5 neutron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96052226"/>
                  </a:ext>
                </a:extLst>
              </a:tr>
              <a:tr h="676484">
                <a:tc>
                  <a:txBody>
                    <a:bodyPr/>
                    <a:lstStyle/>
                    <a:p>
                      <a:pPr algn="ctr">
                        <a:lnSpc>
                          <a:spcPct val="150000"/>
                        </a:lnSpc>
                        <a:spcBef>
                          <a:spcPts val="600"/>
                        </a:spcBef>
                        <a:spcAft>
                          <a:spcPts val="0"/>
                        </a:spcAft>
                      </a:pPr>
                      <a:r>
                        <a:rPr lang="en-US" sz="2400" dirty="0" err="1">
                          <a:solidFill>
                            <a:schemeClr val="tx1"/>
                          </a:solidFill>
                          <a:effectLst/>
                          <a:latin typeface="UTM Avo" panose="02040603050506020204" pitchFamily="18" charset="0"/>
                          <a:cs typeface="Arial" panose="020B0604020202020204" pitchFamily="34" charset="0"/>
                        </a:rPr>
                        <a:t>Có</a:t>
                      </a:r>
                      <a:r>
                        <a:rPr lang="en-US" sz="2400" dirty="0">
                          <a:solidFill>
                            <a:schemeClr val="tx1"/>
                          </a:solidFill>
                          <a:effectLst/>
                          <a:latin typeface="UTM Avo" panose="02040603050506020204" pitchFamily="18" charset="0"/>
                          <a:cs typeface="Arial" panose="020B0604020202020204" pitchFamily="34" charset="0"/>
                        </a:rPr>
                        <a:t> 1 proton</a:t>
                      </a:r>
                      <a:endParaRPr lang="en-US" sz="2400" dirty="0">
                        <a:solidFill>
                          <a:schemeClr val="tx1"/>
                        </a:solidFill>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Có</a:t>
                      </a:r>
                      <a:r>
                        <a:rPr lang="en-US" sz="2400" dirty="0">
                          <a:effectLst/>
                          <a:latin typeface="UTM Avo" panose="02040603050506020204" pitchFamily="18" charset="0"/>
                          <a:cs typeface="Arial" panose="020B0604020202020204" pitchFamily="34" charset="0"/>
                        </a:rPr>
                        <a:t> 4 proton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3811991"/>
                  </a:ext>
                </a:extLst>
              </a:tr>
              <a:tr h="676484">
                <a:tc>
                  <a:txBody>
                    <a:bodyPr/>
                    <a:lstStyle/>
                    <a:p>
                      <a:pPr algn="ctr">
                        <a:lnSpc>
                          <a:spcPct val="150000"/>
                        </a:lnSpc>
                        <a:spcBef>
                          <a:spcPts val="600"/>
                        </a:spcBef>
                        <a:spcAft>
                          <a:spcPts val="0"/>
                        </a:spcAft>
                      </a:pPr>
                      <a:r>
                        <a:rPr lang="en-US" sz="2400" dirty="0" err="1">
                          <a:solidFill>
                            <a:schemeClr val="tx1"/>
                          </a:solidFill>
                          <a:effectLst/>
                          <a:latin typeface="UTM Avo" panose="02040603050506020204" pitchFamily="18" charset="0"/>
                          <a:cs typeface="Arial" panose="020B0604020202020204" pitchFamily="34" charset="0"/>
                        </a:rPr>
                        <a:t>Có</a:t>
                      </a:r>
                      <a:r>
                        <a:rPr lang="en-US" sz="2400" dirty="0">
                          <a:solidFill>
                            <a:schemeClr val="tx1"/>
                          </a:solidFill>
                          <a:effectLst/>
                          <a:latin typeface="UTM Avo" panose="02040603050506020204" pitchFamily="18" charset="0"/>
                          <a:cs typeface="Arial" panose="020B0604020202020204" pitchFamily="34" charset="0"/>
                        </a:rPr>
                        <a:t> 1 electron</a:t>
                      </a:r>
                      <a:endParaRPr lang="en-US" sz="2400" dirty="0">
                        <a:solidFill>
                          <a:schemeClr val="tx1"/>
                        </a:solidFill>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Có</a:t>
                      </a:r>
                      <a:r>
                        <a:rPr lang="en-US" sz="2400" dirty="0">
                          <a:effectLst/>
                          <a:latin typeface="UTM Avo" panose="02040603050506020204" pitchFamily="18" charset="0"/>
                          <a:cs typeface="Arial" panose="020B0604020202020204" pitchFamily="34" charset="0"/>
                        </a:rPr>
                        <a:t> 4 electron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15369580"/>
                  </a:ext>
                </a:extLst>
              </a:tr>
            </a:tbl>
          </a:graphicData>
        </a:graphic>
      </p:graphicFrame>
      <p:sp>
        <p:nvSpPr>
          <p:cNvPr id="4" name="TextBox 3">
            <a:extLst>
              <a:ext uri="{FF2B5EF4-FFF2-40B4-BE49-F238E27FC236}">
                <a16:creationId xmlns:a16="http://schemas.microsoft.com/office/drawing/2014/main" id="{C70F3E83-E1B8-CF59-235B-6284D085D2F2}"/>
              </a:ext>
            </a:extLst>
          </p:cNvPr>
          <p:cNvSpPr txBox="1"/>
          <p:nvPr/>
        </p:nvSpPr>
        <p:spPr>
          <a:xfrm>
            <a:off x="677451" y="1746757"/>
            <a:ext cx="4978400" cy="574388"/>
          </a:xfrm>
          <a:prstGeom prst="rect">
            <a:avLst/>
          </a:prstGeom>
          <a:noFill/>
        </p:spPr>
        <p:txBody>
          <a:bodyPr wrap="square" rtlCol="0">
            <a:spAutoFit/>
          </a:bodyPr>
          <a:lstStyle/>
          <a:p>
            <a:pPr>
              <a:lnSpc>
                <a:spcPct val="150000"/>
              </a:lnSpc>
            </a:pPr>
            <a:r>
              <a:rPr lang="en-US" sz="2400" b="1" dirty="0" err="1">
                <a:solidFill>
                  <a:srgbClr val="FF0000"/>
                </a:solidFill>
                <a:latin typeface="UTM Avo" panose="02040603050506020204" pitchFamily="18" charset="0"/>
                <a:cs typeface="Arial" panose="020B0604020202020204" pitchFamily="34" charset="0"/>
              </a:rPr>
              <a:t>Câu</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trả</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lời</a:t>
            </a:r>
            <a:r>
              <a:rPr lang="en-US" sz="2400" b="1" dirty="0">
                <a:solidFill>
                  <a:srgbClr val="FF0000"/>
                </a:solidFill>
                <a:latin typeface="UTM Avo" panose="02040603050506020204" pitchFamily="18" charset="0"/>
                <a:cs typeface="Arial" panose="020B0604020202020204" pitchFamily="34" charset="0"/>
              </a:rPr>
              <a:t>:</a:t>
            </a:r>
          </a:p>
        </p:txBody>
      </p:sp>
      <p:pic>
        <p:nvPicPr>
          <p:cNvPr id="2" name="Picture 1">
            <a:extLst>
              <a:ext uri="{FF2B5EF4-FFF2-40B4-BE49-F238E27FC236}">
                <a16:creationId xmlns:a16="http://schemas.microsoft.com/office/drawing/2014/main" id="{56CB8DF7-2BFA-F070-CE57-12C91E3D1C3F}"/>
              </a:ext>
            </a:extLst>
          </p:cNvPr>
          <p:cNvPicPr>
            <a:picLocks noChangeAspect="1"/>
          </p:cNvPicPr>
          <p:nvPr/>
        </p:nvPicPr>
        <p:blipFill>
          <a:blip r:embed="rId3"/>
          <a:stretch>
            <a:fillRect/>
          </a:stretch>
        </p:blipFill>
        <p:spPr>
          <a:xfrm>
            <a:off x="6925955" y="2686367"/>
            <a:ext cx="4549236" cy="2297364"/>
          </a:xfrm>
          <a:prstGeom prst="rect">
            <a:avLst/>
          </a:prstGeom>
        </p:spPr>
      </p:pic>
    </p:spTree>
    <p:extLst>
      <p:ext uri="{BB962C8B-B14F-4D97-AF65-F5344CB8AC3E}">
        <p14:creationId xmlns:p14="http://schemas.microsoft.com/office/powerpoint/2010/main" val="178278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vi-VN" sz="2400" b="1" dirty="0">
                <a:solidFill>
                  <a:schemeClr val="accent2"/>
                </a:solidFill>
                <a:latin typeface="UTM Avo" panose="02040603050506020204" pitchFamily="18" charset="0"/>
                <a:cs typeface="Arial" panose="020B0604020202020204" pitchFamily="34" charset="0"/>
              </a:rPr>
              <a:t>1. Khối lượng của nguyên tử.</a:t>
            </a: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6890028" cy="574388"/>
          </a:xfrm>
          <a:prstGeom prst="rect">
            <a:avLst/>
          </a:prstGeom>
        </p:spPr>
        <p:txBody>
          <a:bodyPr wrap="none">
            <a:spAutoFit/>
          </a:bodyPr>
          <a:lstStyle/>
          <a:p>
            <a:pPr>
              <a:lnSpc>
                <a:spcPct val="150000"/>
              </a:lnSpc>
              <a:spcBef>
                <a:spcPts val="400"/>
              </a:spcBef>
              <a:spcAft>
                <a:spcPts val="533"/>
              </a:spcAft>
            </a:pPr>
            <a:r>
              <a:rPr lang="vi-VN" sz="2400" b="1" dirty="0">
                <a:latin typeface="UTM Avo" panose="02040603050506020204" pitchFamily="18" charset="0"/>
                <a:ea typeface="Calibri" panose="020F0502020204030204" pitchFamily="34" charset="0"/>
                <a:cs typeface="Arial" panose="020B0604020202020204" pitchFamily="34" charset="0"/>
              </a:rPr>
              <a:t>II. Khối lượng và kích thước của nguyên tử</a:t>
            </a:r>
          </a:p>
        </p:txBody>
      </p:sp>
      <p:sp>
        <p:nvSpPr>
          <p:cNvPr id="4" name="Rectangle 3">
            <a:extLst>
              <a:ext uri="{FF2B5EF4-FFF2-40B4-BE49-F238E27FC236}">
                <a16:creationId xmlns:a16="http://schemas.microsoft.com/office/drawing/2014/main" id="{255A6DAF-54BA-FE55-B23B-132E7FF83B83}"/>
              </a:ext>
            </a:extLst>
          </p:cNvPr>
          <p:cNvSpPr/>
          <p:nvPr/>
        </p:nvSpPr>
        <p:spPr>
          <a:xfrm>
            <a:off x="531724" y="2728935"/>
            <a:ext cx="10961776" cy="1121846"/>
          </a:xfrm>
          <a:prstGeom prst="rect">
            <a:avLst/>
          </a:prstGeom>
        </p:spPr>
        <p:txBody>
          <a:bodyPr wrap="square">
            <a:spAutoFit/>
          </a:bodyPr>
          <a:lstStyle/>
          <a:p>
            <a:pPr marL="381019" indent="-381019" algn="just">
              <a:lnSpc>
                <a:spcPct val="150000"/>
              </a:lnSpc>
              <a:spcBef>
                <a:spcPts val="400"/>
              </a:spcBef>
              <a:spcAft>
                <a:spcPts val="533"/>
              </a:spcAft>
              <a:buFont typeface="Wingdings" panose="05000000000000000000" pitchFamily="2" charset="2"/>
              <a:buChar char="Ø"/>
            </a:pPr>
            <a:r>
              <a:rPr lang="vi-VN" sz="2400" dirty="0">
                <a:solidFill>
                  <a:schemeClr val="dk1"/>
                </a:solidFill>
                <a:latin typeface="UTM Avo" panose="02040603050506020204" pitchFamily="18" charset="0"/>
                <a:cs typeface="Arial" panose="020B0604020202020204" pitchFamily="34" charset="0"/>
              </a:rPr>
              <a:t>Nguyên tử của các nguyên tố khác nhau có khối lượng và kích thước khác nhau. </a:t>
            </a:r>
            <a:endParaRPr lang="en-US" sz="2400" dirty="0">
              <a:solidFill>
                <a:schemeClr val="dk1"/>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9071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08AE17-BECF-2E0E-F505-FEB0ED936EB5}"/>
              </a:ext>
            </a:extLst>
          </p:cNvPr>
          <p:cNvSpPr/>
          <p:nvPr/>
        </p:nvSpPr>
        <p:spPr>
          <a:xfrm>
            <a:off x="564112" y="1742754"/>
            <a:ext cx="11119888" cy="5115246"/>
          </a:xfrm>
          <a:prstGeom prst="rect">
            <a:avLst/>
          </a:prstGeom>
        </p:spPr>
        <p:txBody>
          <a:bodyPr wrap="square">
            <a:spAutoFit/>
          </a:bodyPr>
          <a:lstStyle/>
          <a:p>
            <a:pPr algn="just">
              <a:lnSpc>
                <a:spcPct val="150000"/>
              </a:lnSpc>
              <a:spcBef>
                <a:spcPts val="400"/>
              </a:spcBef>
              <a:spcAft>
                <a:spcPts val="533"/>
              </a:spcAft>
            </a:pPr>
            <a:r>
              <a:rPr lang="vi-VN" sz="2400" dirty="0">
                <a:solidFill>
                  <a:schemeClr val="dk1"/>
                </a:solidFill>
                <a:latin typeface="UTM Avo" panose="02040603050506020204" pitchFamily="18" charset="0"/>
                <a:cs typeface="Arial" panose="020B0604020202020204" pitchFamily="34" charset="0"/>
              </a:rPr>
              <a:t>Khối lượng của nguyên tử vô cùng nhỏ. Khối lượng nguyên</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tử thường được biểu thị theo đơn vị amu. Nguyên tử có khối</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lượng nhỏ nhất thuộc về nguyên tố hydrogen (H) là 1 amu;</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nguyên tử có khối lượng lớn nhất trong tự nhiên thuộc về</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nguyên tố uranium (U) là 238 amu.</a:t>
            </a:r>
            <a:br>
              <a:rPr lang="vi-VN" sz="2400" dirty="0">
                <a:solidFill>
                  <a:schemeClr val="dk1"/>
                </a:solidFill>
                <a:latin typeface="UTM Avo" panose="02040603050506020204" pitchFamily="18" charset="0"/>
                <a:cs typeface="Arial" panose="020B0604020202020204" pitchFamily="34" charset="0"/>
              </a:rPr>
            </a:br>
            <a:r>
              <a:rPr lang="vi-VN" sz="2400" dirty="0">
                <a:solidFill>
                  <a:schemeClr val="dk1"/>
                </a:solidFill>
                <a:latin typeface="UTM Avo" panose="02040603050506020204" pitchFamily="18" charset="0"/>
                <a:cs typeface="Arial" panose="020B0604020202020204" pitchFamily="34" charset="0"/>
              </a:rPr>
              <a:t>Do khối lượng của các electron rất nhỏ so với khối lượng</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của proton hay neutron nên khối lượng nguyên tử tập trung</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chủ yếu ở hạt nhân nguyên tử. Một</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cách gần đúng, có thể</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coi khối lượng của nguyên tử bằng khối lượng của hạt nhân.</a:t>
            </a:r>
            <a:endParaRPr lang="en-US" sz="2400" dirty="0">
              <a:solidFill>
                <a:schemeClr val="dk1"/>
              </a:solidFill>
              <a:latin typeface="UTM Avo" panose="02040603050506020204" pitchFamily="18" charset="0"/>
              <a:cs typeface="Arial" panose="020B0604020202020204" pitchFamily="34" charset="0"/>
            </a:endParaRPr>
          </a:p>
          <a:p>
            <a:pPr algn="just">
              <a:lnSpc>
                <a:spcPct val="150000"/>
              </a:lnSpc>
              <a:spcBef>
                <a:spcPts val="400"/>
              </a:spcBef>
              <a:spcAft>
                <a:spcPts val="533"/>
              </a:spcAft>
            </a:pPr>
            <a:r>
              <a:rPr lang="en-US" sz="2400" dirty="0">
                <a:solidFill>
                  <a:schemeClr val="dk1"/>
                </a:solidFill>
                <a:latin typeface="UTM Avo" panose="02040603050506020204" pitchFamily="18" charset="0"/>
                <a:cs typeface="Arial" panose="020B0604020202020204" pitchFamily="34" charset="0"/>
              </a:rPr>
              <a:t> </a:t>
            </a:r>
          </a:p>
        </p:txBody>
      </p:sp>
    </p:spTree>
    <p:extLst>
      <p:ext uri="{BB962C8B-B14F-4D97-AF65-F5344CB8AC3E}">
        <p14:creationId xmlns:p14="http://schemas.microsoft.com/office/powerpoint/2010/main" val="402352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1247922" cy="1675843"/>
          </a:xfrm>
          <a:prstGeom prst="rect">
            <a:avLst/>
          </a:prstGeom>
          <a:noFill/>
        </p:spPr>
        <p:txBody>
          <a:bodyPr wrap="square" rtlCol="0">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4: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lithium (Li)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bởi</a:t>
            </a:r>
            <a:r>
              <a:rPr lang="en-US" sz="2400" dirty="0">
                <a:latin typeface="UTM Avo" panose="02040603050506020204" pitchFamily="18" charset="0"/>
                <a:cs typeface="Arial" panose="020B0604020202020204" pitchFamily="34" charset="0"/>
              </a:rPr>
              <a:t> 3 proton, 4 neutron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3 electron.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vỏ</a:t>
            </a:r>
            <a:r>
              <a:rPr lang="en-US" sz="2400" dirty="0">
                <a:latin typeface="UTM Avo" panose="02040603050506020204" pitchFamily="18" charset="0"/>
                <a:cs typeface="Arial" panose="020B0604020202020204" pitchFamily="34" charset="0"/>
              </a:rPr>
              <a:t> của Li </a:t>
            </a:r>
            <a:r>
              <a:rPr lang="en-US" sz="2400" dirty="0" err="1">
                <a:latin typeface="UTM Avo" panose="02040603050506020204" pitchFamily="18" charset="0"/>
                <a:cs typeface="Arial" panose="020B0604020202020204" pitchFamily="34" charset="0"/>
              </a:rPr>
              <a:t>bằng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khoảng</a:t>
            </a:r>
            <a:r>
              <a:rPr lang="en-US" sz="2400" dirty="0">
                <a:latin typeface="UTM Avo" panose="02040603050506020204" pitchFamily="18" charset="0"/>
                <a:cs typeface="Arial" panose="020B0604020202020204" pitchFamily="34" charset="0"/>
              </a:rPr>
              <a:t>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trăm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của </a:t>
            </a:r>
            <a:r>
              <a:rPr lang="en-US" sz="2400" dirty="0" err="1">
                <a:latin typeface="UTM Avo" panose="02040603050506020204" pitchFamily="18" charset="0"/>
                <a:cs typeface="Arial" panose="020B0604020202020204" pitchFamily="34" charset="0"/>
              </a:rPr>
              <a:t>cả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Li?</a:t>
            </a:r>
          </a:p>
        </p:txBody>
      </p:sp>
      <p:pic>
        <p:nvPicPr>
          <p:cNvPr id="2" name="Picture 1">
            <a:extLst>
              <a:ext uri="{FF2B5EF4-FFF2-40B4-BE49-F238E27FC236}">
                <a16:creationId xmlns:a16="http://schemas.microsoft.com/office/drawing/2014/main" id="{6D339FC1-3ABF-55DF-02F3-0612D2CA510E}"/>
              </a:ext>
            </a:extLst>
          </p:cNvPr>
          <p:cNvPicPr>
            <a:picLocks noChangeAspect="1"/>
          </p:cNvPicPr>
          <p:nvPr/>
        </p:nvPicPr>
        <p:blipFill>
          <a:blip r:embed="rId3"/>
          <a:stretch>
            <a:fillRect/>
          </a:stretch>
        </p:blipFill>
        <p:spPr>
          <a:xfrm>
            <a:off x="4894290" y="3900174"/>
            <a:ext cx="2200803" cy="2191021"/>
          </a:xfrm>
          <a:prstGeom prst="rect">
            <a:avLst/>
          </a:prstGeom>
        </p:spPr>
      </p:pic>
    </p:spTree>
    <p:extLst>
      <p:ext uri="{BB962C8B-B14F-4D97-AF65-F5344CB8AC3E}">
        <p14:creationId xmlns:p14="http://schemas.microsoft.com/office/powerpoint/2010/main" val="6863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2F83F1-DE63-0E59-E91D-2F3F8450039E}"/>
              </a:ext>
            </a:extLst>
          </p:cNvPr>
          <p:cNvSpPr txBox="1"/>
          <p:nvPr/>
        </p:nvSpPr>
        <p:spPr>
          <a:xfrm>
            <a:off x="622300" y="1819048"/>
            <a:ext cx="10947400" cy="2937727"/>
          </a:xfrm>
          <a:prstGeom prst="rect">
            <a:avLst/>
          </a:prstGeom>
          <a:noFill/>
        </p:spPr>
        <p:txBody>
          <a:bodyPr wrap="square">
            <a:spAutoFit/>
          </a:bodyPr>
          <a:lstStyle/>
          <a:p>
            <a:pPr>
              <a:lnSpc>
                <a:spcPct val="150000"/>
              </a:lnSpc>
              <a:spcBef>
                <a:spcPts val="400"/>
              </a:spcBef>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marL="342900" indent="-342900">
              <a:lnSpc>
                <a:spcPct val="150000"/>
              </a:lnSpc>
              <a:spcBef>
                <a:spcPts val="400"/>
              </a:spcBef>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Khối lượng lớp vỏ là: 3</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 0,00055 = 1,65</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.10</a:t>
            </a:r>
            <a:r>
              <a:rPr lang="vi-VN" sz="2400" baseline="30000" dirty="0">
                <a:latin typeface="UTM Avo" panose="02040603050506020204" pitchFamily="18" charset="0"/>
                <a:ea typeface="Calibri" panose="020F0502020204030204" pitchFamily="34" charset="0"/>
                <a:cs typeface="Arial" panose="020B0604020202020204" pitchFamily="34" charset="0"/>
              </a:rPr>
              <a:t>-3</a:t>
            </a:r>
            <a:r>
              <a:rPr lang="vi-VN" sz="2400" dirty="0">
                <a:latin typeface="UTM Avo" panose="02040603050506020204" pitchFamily="18" charset="0"/>
                <a:ea typeface="Calibri" panose="020F0502020204030204" pitchFamily="34" charset="0"/>
                <a:cs typeface="Arial" panose="020B0604020202020204" pitchFamily="34" charset="0"/>
              </a:rPr>
              <a:t> amu</a:t>
            </a:r>
          </a:p>
          <a:p>
            <a:pPr marL="342900" indent="-342900">
              <a:lnSpc>
                <a:spcPct val="150000"/>
              </a:lnSpc>
              <a:spcBef>
                <a:spcPts val="400"/>
              </a:spcBef>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Khối lượng nguyên tử là: 3</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 0,00055 + 3</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.1 + 3</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.1 = 6,00165 amu.</a:t>
            </a:r>
          </a:p>
          <a:p>
            <a:pPr marL="342900" indent="-342900">
              <a:lnSpc>
                <a:spcPct val="150000"/>
              </a:lnSpc>
              <a:spcBef>
                <a:spcPts val="400"/>
              </a:spcBef>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Khối lượng lớp vỏ của Li bằng khoảng: 0,0275 % khối lượng của cả nguyên tử Li.</a:t>
            </a:r>
          </a:p>
        </p:txBody>
      </p:sp>
    </p:spTree>
    <p:extLst>
      <p:ext uri="{BB962C8B-B14F-4D97-AF65-F5344CB8AC3E}">
        <p14:creationId xmlns:p14="http://schemas.microsoft.com/office/powerpoint/2010/main" val="422853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105DD-8334-BA87-59D6-DE88032340A8}"/>
              </a:ext>
            </a:extLst>
          </p:cNvPr>
          <p:cNvPicPr>
            <a:picLocks noChangeAspect="1"/>
          </p:cNvPicPr>
          <p:nvPr/>
        </p:nvPicPr>
        <p:blipFill>
          <a:blip r:embed="rId3"/>
          <a:stretch>
            <a:fillRect/>
          </a:stretch>
        </p:blipFill>
        <p:spPr>
          <a:xfrm>
            <a:off x="8153049" y="2151748"/>
            <a:ext cx="3889443" cy="3479031"/>
          </a:xfrm>
          <a:prstGeom prst="rect">
            <a:avLst/>
          </a:prstGeom>
        </p:spPr>
      </p:pic>
      <p:sp>
        <p:nvSpPr>
          <p:cNvPr id="6" name="Rectangle 5">
            <a:extLst>
              <a:ext uri="{FF2B5EF4-FFF2-40B4-BE49-F238E27FC236}">
                <a16:creationId xmlns:a16="http://schemas.microsoft.com/office/drawing/2014/main" id="{09913A35-D7CE-18BC-97AA-976BE137A79E}"/>
              </a:ext>
            </a:extLst>
          </p:cNvPr>
          <p:cNvSpPr/>
          <p:nvPr/>
        </p:nvSpPr>
        <p:spPr>
          <a:xfrm>
            <a:off x="484280" y="1809664"/>
            <a:ext cx="10249759" cy="518988"/>
          </a:xfrm>
          <a:prstGeom prst="rect">
            <a:avLst/>
          </a:prstGeom>
        </p:spPr>
        <p:txBody>
          <a:bodyPr wrap="square">
            <a:spAutoFit/>
          </a:bodyPr>
          <a:lstStyle/>
          <a:p>
            <a:pPr algn="just">
              <a:lnSpc>
                <a:spcPct val="130000"/>
              </a:lnSpc>
            </a:pPr>
            <a:r>
              <a:rPr lang="vi-VN" sz="2400" b="1" dirty="0">
                <a:solidFill>
                  <a:schemeClr val="accent2"/>
                </a:solidFill>
                <a:latin typeface="UTM Avo" panose="02040603050506020204" pitchFamily="18" charset="0"/>
                <a:cs typeface="Arial" panose="020B0604020202020204" pitchFamily="34" charset="0"/>
              </a:rPr>
              <a:t>2. Kích thước của nguyên tử</a:t>
            </a:r>
          </a:p>
        </p:txBody>
      </p:sp>
      <p:sp>
        <p:nvSpPr>
          <p:cNvPr id="4" name="Rectangle 3">
            <a:extLst>
              <a:ext uri="{FF2B5EF4-FFF2-40B4-BE49-F238E27FC236}">
                <a16:creationId xmlns:a16="http://schemas.microsoft.com/office/drawing/2014/main" id="{255A6DAF-54BA-FE55-B23B-132E7FF83B83}"/>
              </a:ext>
            </a:extLst>
          </p:cNvPr>
          <p:cNvSpPr/>
          <p:nvPr/>
        </p:nvSpPr>
        <p:spPr>
          <a:xfrm>
            <a:off x="468224" y="2271735"/>
            <a:ext cx="7703624" cy="2708818"/>
          </a:xfrm>
          <a:prstGeom prst="rect">
            <a:avLst/>
          </a:prstGeom>
        </p:spPr>
        <p:txBody>
          <a:bodyPr wrap="square">
            <a:spAutoFit/>
          </a:bodyPr>
          <a:lstStyle/>
          <a:p>
            <a:pPr algn="just">
              <a:lnSpc>
                <a:spcPct val="120000"/>
              </a:lnSpc>
              <a:spcBef>
                <a:spcPts val="400"/>
              </a:spcBef>
              <a:spcAft>
                <a:spcPts val="533"/>
              </a:spcAft>
            </a:pPr>
            <a:r>
              <a:rPr lang="vi-VN" sz="2400" dirty="0">
                <a:solidFill>
                  <a:schemeClr val="dk1"/>
                </a:solidFill>
                <a:latin typeface="UTM Avo" panose="02040603050506020204" pitchFamily="18" charset="0"/>
                <a:cs typeface="Arial" panose="020B0604020202020204" pitchFamily="34" charset="0"/>
              </a:rPr>
              <a:t>Kích thước của nguyên tử là vô cùng nhỏ so với kích thước của vật thể khác trong tự nhiên (Hình 2.3). Coi nguyên tử có dạng hình cầu, khi đó, đường kính của nó chỉ khoảng 10</a:t>
            </a:r>
            <a:r>
              <a:rPr lang="en-US" sz="2400" baseline="30000" dirty="0">
                <a:solidFill>
                  <a:schemeClr val="dk1"/>
                </a:solidFill>
                <a:latin typeface="UTM Avo" panose="02040603050506020204" pitchFamily="18" charset="0"/>
                <a:cs typeface="Arial" panose="020B0604020202020204" pitchFamily="34" charset="0"/>
              </a:rPr>
              <a:t>-10</a:t>
            </a:r>
            <a:r>
              <a:rPr lang="vi-VN" sz="2400" dirty="0">
                <a:solidFill>
                  <a:schemeClr val="dk1"/>
                </a:solidFill>
                <a:latin typeface="UTM Avo" panose="02040603050506020204" pitchFamily="18" charset="0"/>
                <a:cs typeface="Arial" panose="020B0604020202020204" pitchFamily="34" charset="0"/>
              </a:rPr>
              <a:t> m. Nguyên tử có đường kính nhỏ nhất là helium (0,62 Å), nguyên tử có đường kính lớn nhất là francium (7,0 Å). </a:t>
            </a:r>
          </a:p>
        </p:txBody>
      </p:sp>
      <p:sp>
        <p:nvSpPr>
          <p:cNvPr id="3" name="TextBox 2">
            <a:extLst>
              <a:ext uri="{FF2B5EF4-FFF2-40B4-BE49-F238E27FC236}">
                <a16:creationId xmlns:a16="http://schemas.microsoft.com/office/drawing/2014/main" id="{56CAF730-233E-C4E5-745D-DCCCCE7D7A32}"/>
              </a:ext>
            </a:extLst>
          </p:cNvPr>
          <p:cNvSpPr txBox="1"/>
          <p:nvPr/>
        </p:nvSpPr>
        <p:spPr>
          <a:xfrm>
            <a:off x="429013" y="5026789"/>
            <a:ext cx="6755310" cy="936025"/>
          </a:xfrm>
          <a:prstGeom prst="rect">
            <a:avLst/>
          </a:prstGeom>
          <a:noFill/>
        </p:spPr>
        <p:txBody>
          <a:bodyPr wrap="square">
            <a:spAutoFit/>
          </a:bodyPr>
          <a:lstStyle/>
          <a:p>
            <a:pPr>
              <a:lnSpc>
                <a:spcPct val="120000"/>
              </a:lnSpc>
            </a:pPr>
            <a:r>
              <a:rPr lang="vi-VN" sz="2400" dirty="0">
                <a:solidFill>
                  <a:schemeClr val="dk1"/>
                </a:solidFill>
                <a:latin typeface="UTM Avo" panose="02040603050506020204" pitchFamily="18" charset="0"/>
                <a:cs typeface="Arial" panose="020B0604020202020204" pitchFamily="34" charset="0"/>
              </a:rPr>
              <a:t>Angstrom là đơn vị đo độ dài,</a:t>
            </a:r>
            <a:r>
              <a:rPr lang="en-US" sz="2400" dirty="0">
                <a:solidFill>
                  <a:schemeClr val="dk1"/>
                </a:solidFill>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kí hiệu là Å,</a:t>
            </a:r>
            <a:br>
              <a:rPr lang="vi-VN" sz="2400" dirty="0">
                <a:solidFill>
                  <a:schemeClr val="dk1"/>
                </a:solidFill>
                <a:latin typeface="UTM Avo" panose="02040603050506020204" pitchFamily="18" charset="0"/>
                <a:cs typeface="Arial" panose="020B0604020202020204" pitchFamily="34" charset="0"/>
              </a:rPr>
            </a:br>
            <a:r>
              <a:rPr lang="vi-VN" sz="2400" dirty="0">
                <a:solidFill>
                  <a:schemeClr val="dk1"/>
                </a:solidFill>
                <a:latin typeface="UTM Avo" panose="02040603050506020204" pitchFamily="18" charset="0"/>
                <a:cs typeface="Arial" panose="020B0604020202020204" pitchFamily="34" charset="0"/>
              </a:rPr>
              <a:t>1Å  = 102 pm = 10</a:t>
            </a:r>
            <a:r>
              <a:rPr lang="vi-VN" sz="2400" baseline="30000" dirty="0">
                <a:solidFill>
                  <a:schemeClr val="dk1"/>
                </a:solidFill>
                <a:latin typeface="UTM Avo" panose="02040603050506020204" pitchFamily="18" charset="0"/>
                <a:cs typeface="Arial" panose="020B0604020202020204" pitchFamily="34" charset="0"/>
              </a:rPr>
              <a:t>-10 </a:t>
            </a:r>
            <a:r>
              <a:rPr lang="vi-VN" sz="2400" dirty="0">
                <a:solidFill>
                  <a:schemeClr val="dk1"/>
                </a:solidFill>
                <a:latin typeface="UTM Avo" panose="02040603050506020204" pitchFamily="18" charset="0"/>
                <a:cs typeface="Arial" panose="020B0604020202020204" pitchFamily="34" charset="0"/>
              </a:rPr>
              <a:t>m. </a:t>
            </a:r>
          </a:p>
        </p:txBody>
      </p:sp>
    </p:spTree>
    <p:extLst>
      <p:ext uri="{BB962C8B-B14F-4D97-AF65-F5344CB8AC3E}">
        <p14:creationId xmlns:p14="http://schemas.microsoft.com/office/powerpoint/2010/main" val="18240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9A1A5C-F54E-2180-FDC5-B95FD9E73908}"/>
                  </a:ext>
                </a:extLst>
              </p:cNvPr>
              <p:cNvSpPr txBox="1"/>
              <p:nvPr/>
            </p:nvSpPr>
            <p:spPr>
              <a:xfrm>
                <a:off x="600777" y="1790120"/>
                <a:ext cx="11247922" cy="2229841"/>
              </a:xfrm>
              <a:prstGeom prst="rect">
                <a:avLst/>
              </a:prstGeom>
              <a:noFill/>
            </p:spPr>
            <p:txBody>
              <a:bodyPr wrap="square" rtlCol="0">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5: </a:t>
                </a:r>
                <a:r>
                  <a:rPr lang="en-US" sz="2400" dirty="0" err="1">
                    <a:latin typeface="UTM Avo" panose="02040603050506020204" pitchFamily="18" charset="0"/>
                    <a:cs typeface="Arial" panose="020B0604020202020204" pitchFamily="34" charset="0"/>
                  </a:rPr>
                  <a:t>Hồng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cầu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coi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như</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dạng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đĩa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tròn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với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đường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kính</a:t>
                </a:r>
                <a:r>
                  <a:rPr lang="en-US" sz="2400" dirty="0">
                    <a:latin typeface="UTM Avo" panose="02040603050506020204" pitchFamily="18" charset="0"/>
                    <a:cs typeface="Arial" panose="020B0604020202020204" pitchFamily="34" charset="0"/>
                  </a:rPr>
                  <a:t> 7,8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UTM Avo" panose="02040603050506020204" pitchFamily="18" charset="0"/>
                    <a:cs typeface="Arial" panose="020B0604020202020204" pitchFamily="34" charset="0"/>
                  </a:rPr>
                  <a:t> </a:t>
                </a:r>
                <a:r>
                  <a:rPr lang="vi-VN" sz="2400" dirty="0">
                    <a:latin typeface="UTM Avo" panose="02040603050506020204" pitchFamily="18" charset="0"/>
                    <a:cs typeface="Arial" panose="020B0604020202020204" pitchFamily="34" charset="0"/>
                  </a:rPr>
                  <a:t>10</a:t>
                </a:r>
                <a:r>
                  <a:rPr lang="vi-VN" sz="2400" baseline="30000" dirty="0">
                    <a:latin typeface="UTM Avo" panose="02040603050506020204" pitchFamily="18" charset="0"/>
                    <a:cs typeface="Arial" panose="020B0604020202020204" pitchFamily="34" charset="0"/>
                  </a:rPr>
                  <a:t>4</a:t>
                </a:r>
                <a:r>
                  <a:rPr lang="en-US" sz="2400" baseline="30000" dirty="0">
                    <a:latin typeface="UTM Avo" panose="02040603050506020204" pitchFamily="18" charset="0"/>
                    <a:cs typeface="Arial" panose="020B0604020202020204" pitchFamily="34" charset="0"/>
                  </a:rPr>
                  <a:t> </a:t>
                </a:r>
                <a:r>
                  <a:rPr lang="vi-VN" sz="2400" dirty="0">
                    <a:solidFill>
                      <a:schemeClr val="dk1"/>
                    </a:solidFill>
                    <a:latin typeface="UTM Avo" panose="02040603050506020204" pitchFamily="18" charset="0"/>
                    <a:cs typeface="Arial" panose="020B0604020202020204" pitchFamily="34" charset="0"/>
                  </a:rPr>
                  <a:t>Å </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Hỏi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bao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Fr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sắp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xếp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thẳng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hàng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khít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đoạn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thẳng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chiều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dài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bằng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đường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hồng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cầu</a:t>
                </a:r>
                <a:r>
                  <a:rPr lang="en-US" sz="2400" dirty="0">
                    <a:latin typeface="UTM Avo" panose="02040603050506020204" pitchFamily="18"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709A1A5C-F54E-2180-FDC5-B95FD9E73908}"/>
                  </a:ext>
                </a:extLst>
              </p:cNvPr>
              <p:cNvSpPr txBox="1">
                <a:spLocks noRot="1" noChangeAspect="1" noMove="1" noResize="1" noEditPoints="1" noAdjustHandles="1" noChangeArrowheads="1" noChangeShapeType="1" noTextEdit="1"/>
              </p:cNvSpPr>
              <p:nvPr/>
            </p:nvSpPr>
            <p:spPr>
              <a:xfrm>
                <a:off x="600777" y="1790120"/>
                <a:ext cx="11247922" cy="2229841"/>
              </a:xfrm>
              <a:prstGeom prst="rect">
                <a:avLst/>
              </a:prstGeom>
              <a:blipFill>
                <a:blip r:embed="rId3"/>
                <a:stretch>
                  <a:fillRect l="-867" r="-434" b="-575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B581942-9AD2-87FE-DF3C-05B99A412633}"/>
              </a:ext>
            </a:extLst>
          </p:cNvPr>
          <p:cNvSpPr/>
          <p:nvPr/>
        </p:nvSpPr>
        <p:spPr>
          <a:xfrm>
            <a:off x="599571" y="4025900"/>
            <a:ext cx="9594427" cy="1968359"/>
          </a:xfrm>
          <a:prstGeom prst="rect">
            <a:avLst/>
          </a:prstGeom>
        </p:spPr>
        <p:txBody>
          <a:bodyPr wrap="square">
            <a:spAutoFit/>
          </a:bodyPr>
          <a:lstStyle/>
          <a:p>
            <a:pPr>
              <a:lnSpc>
                <a:spcPct val="150000"/>
              </a:lnSpc>
              <a:spcBef>
                <a:spcPts val="400"/>
              </a:spcBef>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marL="381019" indent="-381019">
              <a:lnSpc>
                <a:spcPct val="150000"/>
              </a:lnSpc>
              <a:spcBef>
                <a:spcPts val="400"/>
              </a:spcBef>
              <a:spcAft>
                <a:spcPts val="533"/>
              </a:spcAft>
              <a:buFont typeface="Arial" panose="020B0604020202020204" pitchFamily="34" charset="0"/>
              <a:buChar char="•"/>
            </a:pPr>
            <a:r>
              <a:rPr lang="vi-VN" sz="2400" dirty="0">
                <a:latin typeface="UTM Avo" panose="02040603050506020204" pitchFamily="18" charset="0"/>
                <a:cs typeface="Arial" panose="020B0604020202020204" pitchFamily="34" charset="0"/>
              </a:rPr>
              <a:t>Số nguyên tử Fr là 7,8</a:t>
            </a:r>
            <a:r>
              <a:rPr lang="en-US" sz="2400" dirty="0">
                <a:latin typeface="UTM Avo" panose="02040603050506020204" pitchFamily="18" charset="0"/>
                <a:cs typeface="Arial" panose="020B0604020202020204" pitchFamily="34" charset="0"/>
              </a:rPr>
              <a:t> </a:t>
            </a:r>
            <a:r>
              <a:rPr lang="vi-VN" sz="2400" dirty="0">
                <a:latin typeface="UTM Avo" panose="02040603050506020204" pitchFamily="18" charset="0"/>
                <a:cs typeface="Arial" panose="020B0604020202020204" pitchFamily="34" charset="0"/>
              </a:rPr>
              <a:t>.10</a:t>
            </a:r>
            <a:r>
              <a:rPr lang="vi-VN" sz="2400" baseline="30000" dirty="0">
                <a:latin typeface="UTM Avo" panose="02040603050506020204" pitchFamily="18" charset="0"/>
                <a:cs typeface="Arial" panose="020B0604020202020204" pitchFamily="34" charset="0"/>
              </a:rPr>
              <a:t>4</a:t>
            </a:r>
            <a:r>
              <a:rPr lang="vi-VN" sz="2400" dirty="0">
                <a:latin typeface="UTM Avo" panose="02040603050506020204" pitchFamily="18" charset="0"/>
                <a:cs typeface="Arial" panose="020B0604020202020204" pitchFamily="34" charset="0"/>
              </a:rPr>
              <a:t> : 7,0 ≈ 11 143 (nguyên tử).</a:t>
            </a:r>
            <a:endParaRPr lang="en-US" sz="2400" dirty="0">
              <a:latin typeface="UTM Avo" panose="02040603050506020204" pitchFamily="18" charset="0"/>
              <a:cs typeface="Arial" panose="020B0604020202020204" pitchFamily="34" charset="0"/>
            </a:endParaRPr>
          </a:p>
          <a:p>
            <a:pPr marL="381019" indent="-381019">
              <a:lnSpc>
                <a:spcPct val="150000"/>
              </a:lnSpc>
              <a:spcBef>
                <a:spcPts val="400"/>
              </a:spcBef>
              <a:spcAft>
                <a:spcPts val="533"/>
              </a:spcAft>
              <a:buFont typeface="Arial" panose="020B0604020202020204" pitchFamily="34" charset="0"/>
              <a:buChar char="•"/>
            </a:pPr>
            <a:r>
              <a:rPr lang="vi-VN" sz="2400" dirty="0">
                <a:latin typeface="UTM Avo" panose="02040603050506020204" pitchFamily="18" charset="0"/>
                <a:cs typeface="Arial" panose="020B0604020202020204" pitchFamily="34" charset="0"/>
              </a:rPr>
              <a:t>Hạt nhân nguyên tử có kích thước rất nhỏ so với nguyên tử. </a:t>
            </a:r>
            <a:endParaRPr lang="en-US" sz="24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3575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484280" y="1809664"/>
            <a:ext cx="10249759" cy="518988"/>
          </a:xfrm>
          <a:prstGeom prst="rect">
            <a:avLst/>
          </a:prstGeom>
        </p:spPr>
        <p:txBody>
          <a:bodyPr wrap="square">
            <a:spAutoFit/>
          </a:bodyPr>
          <a:lstStyle/>
          <a:p>
            <a:pPr algn="just">
              <a:lnSpc>
                <a:spcPct val="130000"/>
              </a:lnSpc>
            </a:pPr>
            <a:r>
              <a:rPr lang="vi-VN" sz="2400" b="1" dirty="0">
                <a:solidFill>
                  <a:schemeClr val="accent2"/>
                </a:solidFill>
                <a:latin typeface="UTM Avo" panose="02040603050506020204" pitchFamily="18" charset="0"/>
                <a:cs typeface="Arial" panose="020B0604020202020204" pitchFamily="34" charset="0"/>
              </a:rPr>
              <a:t>2. Kích thước của nguyên tử</a:t>
            </a:r>
          </a:p>
        </p:txBody>
      </p:sp>
      <p:sp>
        <p:nvSpPr>
          <p:cNvPr id="4" name="Rectangle 3">
            <a:extLst>
              <a:ext uri="{FF2B5EF4-FFF2-40B4-BE49-F238E27FC236}">
                <a16:creationId xmlns:a16="http://schemas.microsoft.com/office/drawing/2014/main" id="{255A6DAF-54BA-FE55-B23B-132E7FF83B83}"/>
              </a:ext>
            </a:extLst>
          </p:cNvPr>
          <p:cNvSpPr/>
          <p:nvPr/>
        </p:nvSpPr>
        <p:spPr>
          <a:xfrm>
            <a:off x="468224" y="2271735"/>
            <a:ext cx="11469776" cy="1675843"/>
          </a:xfrm>
          <a:prstGeom prst="rect">
            <a:avLst/>
          </a:prstGeom>
        </p:spPr>
        <p:txBody>
          <a:bodyPr wrap="square">
            <a:spAutoFit/>
          </a:bodyPr>
          <a:lstStyle/>
          <a:p>
            <a:pPr>
              <a:lnSpc>
                <a:spcPct val="150000"/>
              </a:lnSpc>
              <a:spcBef>
                <a:spcPts val="400"/>
              </a:spcBef>
              <a:spcAft>
                <a:spcPts val="533"/>
              </a:spcAft>
            </a:pPr>
            <a:r>
              <a:rPr lang="vi-VN" sz="2400" i="1" dirty="0">
                <a:solidFill>
                  <a:schemeClr val="dk1"/>
                </a:solidFill>
                <a:latin typeface="UTM Avo" panose="02040603050506020204" pitchFamily="18" charset="0"/>
                <a:cs typeface="Arial" panose="020B0604020202020204" pitchFamily="34" charset="0"/>
              </a:rPr>
              <a:t>Hạt nhân nguyên tử có kích thước rất nhỏ so với nguyên tử.</a:t>
            </a:r>
            <a:br>
              <a:rPr lang="vi-VN" sz="2400" dirty="0">
                <a:solidFill>
                  <a:schemeClr val="dk1"/>
                </a:solidFill>
                <a:latin typeface="UTM Avo" panose="02040603050506020204" pitchFamily="18" charset="0"/>
                <a:cs typeface="Arial" panose="020B0604020202020204" pitchFamily="34" charset="0"/>
              </a:rPr>
            </a:br>
            <a:r>
              <a:rPr lang="vi-VN" sz="2400" dirty="0">
                <a:solidFill>
                  <a:schemeClr val="dk1"/>
                </a:solidFill>
                <a:latin typeface="UTM Avo" panose="02040603050506020204" pitchFamily="18" charset="0"/>
                <a:cs typeface="Arial" panose="020B0604020202020204" pitchFamily="34" charset="0"/>
              </a:rPr>
              <a:t>Kích thước hạt nhân bằng khoảng 10</a:t>
            </a:r>
            <a:r>
              <a:rPr lang="vi-VN" sz="2400" baseline="30000" dirty="0">
                <a:solidFill>
                  <a:schemeClr val="dk1"/>
                </a:solidFill>
                <a:latin typeface="UTM Avo" panose="02040603050506020204" pitchFamily="18" charset="0"/>
                <a:cs typeface="Arial" panose="020B0604020202020204" pitchFamily="34" charset="0"/>
              </a:rPr>
              <a:t>-5 </a:t>
            </a:r>
            <a:r>
              <a:rPr lang="vi-VN" sz="2400" dirty="0">
                <a:solidFill>
                  <a:schemeClr val="dk1"/>
                </a:solidFill>
                <a:latin typeface="UTM Avo" panose="02040603050506020204" pitchFamily="18" charset="0"/>
                <a:cs typeface="Arial" panose="020B0604020202020204" pitchFamily="34" charset="0"/>
              </a:rPr>
              <a:t>đến 10</a:t>
            </a:r>
            <a:r>
              <a:rPr lang="vi-VN" sz="2400" baseline="30000" dirty="0">
                <a:solidFill>
                  <a:schemeClr val="dk1"/>
                </a:solidFill>
                <a:latin typeface="UTM Avo" panose="02040603050506020204" pitchFamily="18" charset="0"/>
                <a:cs typeface="Arial" panose="020B0604020202020204" pitchFamily="34" charset="0"/>
              </a:rPr>
              <a:t>-4</a:t>
            </a:r>
            <a:r>
              <a:rPr lang="vi-VN" sz="2400" dirty="0">
                <a:solidFill>
                  <a:schemeClr val="dk1"/>
                </a:solidFill>
                <a:latin typeface="UTM Avo" panose="02040603050506020204" pitchFamily="18" charset="0"/>
                <a:cs typeface="Arial" panose="020B0604020202020204" pitchFamily="34" charset="0"/>
              </a:rPr>
              <a:t> lần kích thước nguyên tử. Như vậy, phần không gian rỗng chiếm chủ yếu trong nguyên tử. </a:t>
            </a:r>
          </a:p>
        </p:txBody>
      </p:sp>
    </p:spTree>
    <p:extLst>
      <p:ext uri="{BB962C8B-B14F-4D97-AF65-F5344CB8AC3E}">
        <p14:creationId xmlns:p14="http://schemas.microsoft.com/office/powerpoint/2010/main" val="35599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5A6DAF-54BA-FE55-B23B-132E7FF83B83}"/>
              </a:ext>
            </a:extLst>
          </p:cNvPr>
          <p:cNvSpPr/>
          <p:nvPr/>
        </p:nvSpPr>
        <p:spPr>
          <a:xfrm>
            <a:off x="531724" y="1789135"/>
            <a:ext cx="11469776" cy="1121846"/>
          </a:xfrm>
          <a:prstGeom prst="rect">
            <a:avLst/>
          </a:prstGeom>
        </p:spPr>
        <p:txBody>
          <a:bodyPr wrap="square">
            <a:spAutoFit/>
          </a:bodyPr>
          <a:lstStyle/>
          <a:p>
            <a:pPr>
              <a:lnSpc>
                <a:spcPct val="150000"/>
              </a:lnSpc>
              <a:spcBef>
                <a:spcPts val="400"/>
              </a:spcBef>
              <a:spcAft>
                <a:spcPts val="533"/>
              </a:spcAft>
            </a:pPr>
            <a:r>
              <a:rPr lang="vi-VN" sz="2400" dirty="0">
                <a:solidFill>
                  <a:schemeClr val="dk1"/>
                </a:solidFill>
                <a:latin typeface="UTM Avo" panose="02040603050506020204" pitchFamily="18" charset="0"/>
                <a:cs typeface="Arial" panose="020B0604020202020204" pitchFamily="34" charset="0"/>
              </a:rPr>
              <a:t>Nếu nguyên tử có kích thước bằng một sân bóng đá thì hạt nhân chỉ có kích thước bằng một hạt đậu nằm giữa sân bóng đá đó. </a:t>
            </a:r>
          </a:p>
        </p:txBody>
      </p:sp>
    </p:spTree>
    <p:extLst>
      <p:ext uri="{BB962C8B-B14F-4D97-AF65-F5344CB8AC3E}">
        <p14:creationId xmlns:p14="http://schemas.microsoft.com/office/powerpoint/2010/main" val="10287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1C824-01CF-5247-3758-6A932EC758D8}"/>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DC0B08EA-7F1D-2A45-108A-8DB8E60F3D0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40C25F1-BB79-C5AA-2C42-043947324257}"/>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D227E-D2CB-187C-E096-EEBC3B4E9D83}"/>
              </a:ext>
            </a:extLst>
          </p:cNvPr>
          <p:cNvSpPr txBox="1"/>
          <p:nvPr/>
        </p:nvSpPr>
        <p:spPr>
          <a:xfrm>
            <a:off x="508000" y="1787849"/>
            <a:ext cx="5207000" cy="2783839"/>
          </a:xfrm>
          <a:prstGeom prst="rect">
            <a:avLst/>
          </a:prstGeom>
          <a:noFill/>
        </p:spPr>
        <p:txBody>
          <a:bodyPr wrap="square">
            <a:spAutoFit/>
          </a:bodyPr>
          <a:lstStyle/>
          <a:p>
            <a:pPr algn="just">
              <a:lnSpc>
                <a:spcPct val="150000"/>
              </a:lnSpc>
            </a:pPr>
            <a:r>
              <a:rPr lang="vi-VN" sz="2400" dirty="0">
                <a:latin typeface="UTM Avo" panose="02040603050506020204" pitchFamily="18" charset="0"/>
                <a:cs typeface="Arial" panose="020B0604020202020204" pitchFamily="34" charset="0"/>
              </a:rPr>
              <a:t>Nguyên tử gồm lớp vỏ và hạt nhân nguyên tử. Lớp vỏ được tạo nên bởi các electron (e); hạt nhân được tạo nên bởi các proton (p) và neutron (n). </a:t>
            </a:r>
          </a:p>
        </p:txBody>
      </p:sp>
      <p:pic>
        <p:nvPicPr>
          <p:cNvPr id="3" name="Picture 2">
            <a:extLst>
              <a:ext uri="{FF2B5EF4-FFF2-40B4-BE49-F238E27FC236}">
                <a16:creationId xmlns:a16="http://schemas.microsoft.com/office/drawing/2014/main" id="{A714C328-F8DE-4942-A593-225C7229177D}"/>
              </a:ext>
            </a:extLst>
          </p:cNvPr>
          <p:cNvPicPr>
            <a:picLocks noChangeAspect="1"/>
          </p:cNvPicPr>
          <p:nvPr/>
        </p:nvPicPr>
        <p:blipFill>
          <a:blip r:embed="rId3"/>
          <a:stretch>
            <a:fillRect/>
          </a:stretch>
        </p:blipFill>
        <p:spPr>
          <a:xfrm>
            <a:off x="5892367" y="1886108"/>
            <a:ext cx="5753478" cy="3320891"/>
          </a:xfrm>
          <a:prstGeom prst="rect">
            <a:avLst/>
          </a:prstGeom>
        </p:spPr>
      </p:pic>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FD227E-D2CB-187C-E096-EEBC3B4E9D83}"/>
              </a:ext>
            </a:extLst>
          </p:cNvPr>
          <p:cNvSpPr txBox="1"/>
          <p:nvPr/>
        </p:nvSpPr>
        <p:spPr>
          <a:xfrm>
            <a:off x="635000" y="1838649"/>
            <a:ext cx="10337800" cy="2239652"/>
          </a:xfrm>
          <a:prstGeom prst="rect">
            <a:avLst/>
          </a:prstGeom>
          <a:noFill/>
        </p:spPr>
        <p:txBody>
          <a:bodyPr wrap="square">
            <a:spAutoFit/>
          </a:bodyPr>
          <a:lstStyle/>
          <a:p>
            <a:pPr>
              <a:lnSpc>
                <a:spcPct val="150000"/>
              </a:lnSpc>
            </a:pPr>
            <a:r>
              <a:rPr lang="vi-VN" sz="2400" dirty="0">
                <a:latin typeface="UTM Avo" panose="02040603050506020204" pitchFamily="18" charset="0"/>
                <a:cs typeface="Arial" panose="020B0604020202020204" pitchFamily="34" charset="0"/>
              </a:rPr>
              <a:t>• Trong nguyên tử, số proton luôn bằng số electron.</a:t>
            </a:r>
            <a:br>
              <a:rPr lang="vi-VN" sz="2400" dirty="0">
                <a:latin typeface="UTM Avo" panose="02040603050506020204" pitchFamily="18" charset="0"/>
                <a:cs typeface="Arial" panose="020B0604020202020204" pitchFamily="34" charset="0"/>
              </a:rPr>
            </a:br>
            <a:r>
              <a:rPr lang="vi-VN" sz="2400" dirty="0">
                <a:latin typeface="UTM Avo" panose="02040603050506020204" pitchFamily="18" charset="0"/>
                <a:cs typeface="Arial" panose="020B0604020202020204" pitchFamily="34" charset="0"/>
              </a:rPr>
              <a:t>• Khối lượng của nguyên tử vô cùng nhỏ. Đơn vị của khối lượng nguyên tử là amu.</a:t>
            </a:r>
            <a:br>
              <a:rPr lang="vi-VN" sz="2400" dirty="0">
                <a:latin typeface="UTM Avo" panose="02040603050506020204" pitchFamily="18" charset="0"/>
                <a:cs typeface="Arial" panose="020B0604020202020204" pitchFamily="34" charset="0"/>
              </a:rPr>
            </a:br>
            <a:r>
              <a:rPr lang="vi-VN" sz="2400" dirty="0">
                <a:latin typeface="UTM Avo" panose="02040603050506020204" pitchFamily="18" charset="0"/>
                <a:cs typeface="Arial" panose="020B0604020202020204" pitchFamily="34" charset="0"/>
              </a:rPr>
              <a:t>• Kích thước hạt nhân rất nhỏ so với kích thước nguyên tử. </a:t>
            </a:r>
          </a:p>
        </p:txBody>
      </p:sp>
    </p:spTree>
    <p:extLst>
      <p:ext uri="{BB962C8B-B14F-4D97-AF65-F5344CB8AC3E}">
        <p14:creationId xmlns:p14="http://schemas.microsoft.com/office/powerpoint/2010/main" val="34294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99EA90-D036-8F94-24C8-0F10F9A44BD3}"/>
              </a:ext>
            </a:extLst>
          </p:cNvPr>
          <p:cNvSpPr/>
          <p:nvPr/>
        </p:nvSpPr>
        <p:spPr>
          <a:xfrm>
            <a:off x="520700" y="1725395"/>
            <a:ext cx="8670926" cy="1675843"/>
          </a:xfrm>
          <a:prstGeom prst="rect">
            <a:avLst/>
          </a:prstGeom>
        </p:spPr>
        <p:txBody>
          <a:bodyPr wrap="square">
            <a:spAutoFit/>
          </a:bodyPr>
          <a:lstStyle/>
          <a:p>
            <a:pPr algn="just">
              <a:lnSpc>
                <a:spcPct val="150000"/>
              </a:lnSpc>
            </a:pPr>
            <a:r>
              <a:rPr lang="vi-VN" sz="2400" dirty="0">
                <a:latin typeface="UTM Avo" panose="02040603050506020204" pitchFamily="18" charset="0"/>
                <a:cs typeface="Arial" panose="020B0604020202020204" pitchFamily="34" charset="0"/>
              </a:rPr>
              <a:t>Nguyên tử lithium được tạo nên từ ba loại hạt cơ bản (được tô màu khác nhau như ở Hình 2.1). Hãy gọi tên và nêu vị trí của mỗi loại hạt này trong nguyên tử.</a:t>
            </a:r>
          </a:p>
        </p:txBody>
      </p:sp>
      <p:pic>
        <p:nvPicPr>
          <p:cNvPr id="14" name="Picture 13">
            <a:extLst>
              <a:ext uri="{FF2B5EF4-FFF2-40B4-BE49-F238E27FC236}">
                <a16:creationId xmlns:a16="http://schemas.microsoft.com/office/drawing/2014/main" id="{D1168DB1-40EB-553A-3346-1CF016B5B530}"/>
              </a:ext>
            </a:extLst>
          </p:cNvPr>
          <p:cNvPicPr>
            <a:picLocks noChangeAspect="1"/>
          </p:cNvPicPr>
          <p:nvPr/>
        </p:nvPicPr>
        <p:blipFill>
          <a:blip r:embed="rId3"/>
          <a:stretch>
            <a:fillRect/>
          </a:stretch>
        </p:blipFill>
        <p:spPr>
          <a:xfrm>
            <a:off x="9191626" y="1436908"/>
            <a:ext cx="2597132" cy="2252815"/>
          </a:xfrm>
          <a:prstGeom prst="rect">
            <a:avLst/>
          </a:prstGeom>
        </p:spPr>
      </p:pic>
    </p:spTree>
    <p:extLst>
      <p:ext uri="{BB962C8B-B14F-4D97-AF65-F5344CB8AC3E}">
        <p14:creationId xmlns:p14="http://schemas.microsoft.com/office/powerpoint/2010/main" val="8328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EFFCF8-65F0-385C-90CB-FCEE32C2FA6A}"/>
              </a:ext>
            </a:extLst>
          </p:cNvPr>
          <p:cNvGrpSpPr/>
          <p:nvPr/>
        </p:nvGrpSpPr>
        <p:grpSpPr>
          <a:xfrm>
            <a:off x="4943541" y="3149600"/>
            <a:ext cx="2736543" cy="1558939"/>
            <a:chOff x="309542" y="967667"/>
            <a:chExt cx="2878585" cy="1558939"/>
          </a:xfrm>
        </p:grpSpPr>
        <p:pic>
          <p:nvPicPr>
            <p:cNvPr id="5" name="Picture 4">
              <a:hlinkClick r:id="rId3"/>
              <a:extLst>
                <a:ext uri="{FF2B5EF4-FFF2-40B4-BE49-F238E27FC236}">
                  <a16:creationId xmlns:a16="http://schemas.microsoft.com/office/drawing/2014/main" id="{46D7394D-0094-16EB-3F7A-43F3E1A64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28CB4D83-36F2-78F0-8317-251ED59425CC}"/>
                </a:ext>
              </a:extLst>
            </p:cNvPr>
            <p:cNvSpPr txBox="1"/>
            <p:nvPr/>
          </p:nvSpPr>
          <p:spPr>
            <a:xfrm>
              <a:off x="309542" y="967667"/>
              <a:ext cx="2878585" cy="369332"/>
            </a:xfrm>
            <a:prstGeom prst="rect">
              <a:avLst/>
            </a:prstGeom>
            <a:noFill/>
          </p:spPr>
          <p:txBody>
            <a:bodyPr wrap="square" rtlCol="0">
              <a:spAutoFit/>
            </a:bodyPr>
            <a:lstStyle/>
            <a:p>
              <a:pPr algn="ctr"/>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45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434564" y="1746351"/>
            <a:ext cx="11522974" cy="1543949"/>
          </a:xfrm>
          <a:prstGeom prst="rect">
            <a:avLst/>
          </a:prstGeom>
        </p:spPr>
        <p:txBody>
          <a:bodyPr wrap="square">
            <a:spAutoFit/>
          </a:bodyPr>
          <a:lstStyle/>
          <a:p>
            <a:pPr>
              <a:lnSpc>
                <a:spcPct val="150000"/>
              </a:lnSpc>
              <a:spcBef>
                <a:spcPts val="400"/>
              </a:spcBef>
            </a:pPr>
            <a:r>
              <a:rPr lang="en-US" sz="2200" b="1" dirty="0" err="1">
                <a:solidFill>
                  <a:srgbClr val="FF0000"/>
                </a:solidFill>
                <a:latin typeface="UTM Avo" panose="02040603050506020204" pitchFamily="18" charset="0"/>
                <a:ea typeface="Calibri" panose="020F0502020204030204" pitchFamily="34" charset="0"/>
                <a:cs typeface="Arial" panose="020B0604020202020204" pitchFamily="34" charset="0"/>
              </a:rPr>
              <a:t>Bài</a:t>
            </a:r>
            <a:r>
              <a:rPr lang="en-US" sz="2200" b="1" dirty="0">
                <a:solidFill>
                  <a:srgbClr val="FF0000"/>
                </a:solidFill>
                <a:latin typeface="UTM Avo" panose="02040603050506020204" pitchFamily="18" charset="0"/>
                <a:ea typeface="Calibri" panose="020F0502020204030204" pitchFamily="34" charset="0"/>
                <a:cs typeface="Arial" panose="020B0604020202020204" pitchFamily="34" charset="0"/>
              </a:rPr>
              <a:t> 1: </a:t>
            </a:r>
            <a:r>
              <a:rPr lang="vi-VN" sz="2200" dirty="0">
                <a:latin typeface="UTM Avo" panose="02040603050506020204" pitchFamily="18" charset="0"/>
                <a:ea typeface="Calibri" panose="020F0502020204030204" pitchFamily="34" charset="0"/>
                <a:cs typeface="Arial" panose="020B0604020202020204" pitchFamily="34" charset="0"/>
              </a:rPr>
              <a:t>Một loại nguyên tử hydrogen có cấu tạo đơn giản nhất, được tạo nên chỉ từ</a:t>
            </a:r>
            <a:r>
              <a:rPr lang="en-US" sz="2200" dirty="0">
                <a:latin typeface="UTM Avo" panose="02040603050506020204" pitchFamily="18" charset="0"/>
                <a:ea typeface="Calibri" panose="020F0502020204030204" pitchFamily="34" charset="0"/>
                <a:cs typeface="Arial" panose="020B0604020202020204" pitchFamily="34" charset="0"/>
              </a:rPr>
              <a:t> </a:t>
            </a:r>
            <a:r>
              <a:rPr lang="vi-VN" sz="2200" dirty="0">
                <a:latin typeface="UTM Avo" panose="02040603050506020204" pitchFamily="18" charset="0"/>
                <a:ea typeface="Calibri" panose="020F0502020204030204" pitchFamily="34" charset="0"/>
                <a:cs typeface="Arial" panose="020B0604020202020204" pitchFamily="34" charset="0"/>
              </a:rPr>
              <a:t>1 electron và 1 proton. Những phát biểu nào sau đây là đúng khi nói về nguyên tử</a:t>
            </a:r>
            <a:r>
              <a:rPr lang="en-US" sz="2200" dirty="0">
                <a:latin typeface="UTM Avo" panose="02040603050506020204" pitchFamily="18" charset="0"/>
                <a:ea typeface="Calibri" panose="020F0502020204030204" pitchFamily="34" charset="0"/>
                <a:cs typeface="Arial" panose="020B0604020202020204" pitchFamily="34" charset="0"/>
              </a:rPr>
              <a:t> </a:t>
            </a:r>
            <a:r>
              <a:rPr lang="vi-VN" sz="2200" dirty="0">
                <a:latin typeface="UTM Avo" panose="02040603050506020204" pitchFamily="18" charset="0"/>
                <a:ea typeface="Calibri" panose="020F0502020204030204" pitchFamily="34" charset="0"/>
                <a:cs typeface="Arial" panose="020B0604020202020204" pitchFamily="34" charset="0"/>
              </a:rPr>
              <a:t>hydrogen này? </a:t>
            </a:r>
            <a:endParaRPr lang="en-US" sz="2200" dirty="0">
              <a:latin typeface="UTM Avo" panose="02040603050506020204" pitchFamily="18"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B0D410-23DE-E96B-573D-673EB3AB74DB}"/>
              </a:ext>
            </a:extLst>
          </p:cNvPr>
          <p:cNvSpPr/>
          <p:nvPr/>
        </p:nvSpPr>
        <p:spPr>
          <a:xfrm>
            <a:off x="505662" y="3429000"/>
            <a:ext cx="11238237" cy="528286"/>
          </a:xfrm>
          <a:prstGeom prst="rect">
            <a:avLst/>
          </a:prstGeom>
          <a:solidFill>
            <a:schemeClr val="accent2">
              <a:lumMod val="20000"/>
              <a:lumOff val="80000"/>
            </a:schemeClr>
          </a:solidFill>
        </p:spPr>
        <p:txBody>
          <a:bodyPr wrap="square" anchor="ctr">
            <a:spAutoFit/>
          </a:bodyPr>
          <a:lstStyle/>
          <a:p>
            <a:pPr>
              <a:lnSpc>
                <a:spcPct val="150000"/>
              </a:lnSpc>
              <a:spcBef>
                <a:spcPts val="400"/>
              </a:spcBef>
            </a:pPr>
            <a:r>
              <a:rPr lang="en-US" sz="2200" dirty="0">
                <a:latin typeface="UTM Avo" panose="02040603050506020204" pitchFamily="18" charset="0"/>
                <a:ea typeface="Calibri" panose="020F0502020204030204" pitchFamily="34" charset="0"/>
                <a:cs typeface="Arial" panose="020B0604020202020204" pitchFamily="34" charset="0"/>
              </a:rPr>
              <a:t>A. Đ</a:t>
            </a:r>
            <a:r>
              <a:rPr lang="vi-VN" sz="2200" dirty="0">
                <a:latin typeface="UTM Avo" panose="02040603050506020204" pitchFamily="18" charset="0"/>
                <a:ea typeface="Calibri" panose="020F0502020204030204" pitchFamily="34" charset="0"/>
                <a:cs typeface="Arial" panose="020B0604020202020204" pitchFamily="34" charset="0"/>
              </a:rPr>
              <a:t>ây là nguyên tử nhẹ nhất trong số các nguyên tử được biết cho đến nay. </a:t>
            </a:r>
            <a:endParaRPr lang="en-US" sz="2200" dirty="0">
              <a:latin typeface="UTM Avo" panose="02040603050506020204" pitchFamily="18"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E33DB59-D015-DB0F-82A1-63F3A35676C4}"/>
              </a:ext>
            </a:extLst>
          </p:cNvPr>
          <p:cNvSpPr/>
          <p:nvPr/>
        </p:nvSpPr>
        <p:spPr>
          <a:xfrm>
            <a:off x="505661" y="4150066"/>
            <a:ext cx="11238237" cy="528286"/>
          </a:xfrm>
          <a:prstGeom prst="rect">
            <a:avLst/>
          </a:prstGeom>
          <a:solidFill>
            <a:schemeClr val="accent2">
              <a:lumMod val="20000"/>
              <a:lumOff val="80000"/>
            </a:schemeClr>
          </a:solidFill>
        </p:spPr>
        <p:txBody>
          <a:bodyPr wrap="square" anchor="ctr">
            <a:spAutoFit/>
          </a:bodyPr>
          <a:lstStyle/>
          <a:p>
            <a:pPr>
              <a:lnSpc>
                <a:spcPct val="150000"/>
              </a:lnSpc>
              <a:spcBef>
                <a:spcPts val="400"/>
              </a:spcBef>
            </a:pPr>
            <a:r>
              <a:rPr lang="en-US" sz="2200" dirty="0">
                <a:latin typeface="UTM Avo" panose="02040603050506020204" pitchFamily="18" charset="0"/>
                <a:ea typeface="Calibri" panose="020F0502020204030204" pitchFamily="34" charset="0"/>
                <a:cs typeface="Arial" panose="020B0604020202020204" pitchFamily="34" charset="0"/>
              </a:rPr>
              <a:t>B. </a:t>
            </a:r>
            <a:r>
              <a:rPr lang="vi-VN" sz="2200" dirty="0">
                <a:latin typeface="UTM Avo" panose="02040603050506020204" pitchFamily="18" charset="0"/>
                <a:ea typeface="Calibri" panose="020F0502020204030204" pitchFamily="34" charset="0"/>
                <a:cs typeface="Arial" panose="020B0604020202020204" pitchFamily="34" charset="0"/>
              </a:rPr>
              <a:t>Khối lượng nguyên tử xấp xỉ 2 amu. </a:t>
            </a:r>
            <a:endParaRPr lang="en-US" sz="2200" dirty="0">
              <a:latin typeface="UTM Avo" panose="02040603050506020204" pitchFamily="18"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770D37B-E3D9-BF09-B6F7-AF7406D706A3}"/>
              </a:ext>
            </a:extLst>
          </p:cNvPr>
          <p:cNvSpPr/>
          <p:nvPr/>
        </p:nvSpPr>
        <p:spPr>
          <a:xfrm>
            <a:off x="505662" y="4894337"/>
            <a:ext cx="11238237" cy="528286"/>
          </a:xfrm>
          <a:prstGeom prst="rect">
            <a:avLst/>
          </a:prstGeom>
          <a:solidFill>
            <a:schemeClr val="accent2">
              <a:lumMod val="20000"/>
              <a:lumOff val="80000"/>
            </a:schemeClr>
          </a:solidFill>
        </p:spPr>
        <p:txBody>
          <a:bodyPr wrap="square" anchor="ctr">
            <a:spAutoFit/>
          </a:bodyPr>
          <a:lstStyle/>
          <a:p>
            <a:pPr>
              <a:lnSpc>
                <a:spcPct val="150000"/>
              </a:lnSpc>
              <a:spcBef>
                <a:spcPts val="400"/>
              </a:spcBef>
            </a:pPr>
            <a:r>
              <a:rPr lang="en-US" sz="2200" dirty="0">
                <a:latin typeface="UTM Avo" panose="02040603050506020204" pitchFamily="18" charset="0"/>
                <a:ea typeface="Calibri" panose="020F0502020204030204" pitchFamily="34" charset="0"/>
                <a:cs typeface="Arial" panose="020B0604020202020204" pitchFamily="34" charset="0"/>
              </a:rPr>
              <a:t>C. </a:t>
            </a:r>
            <a:r>
              <a:rPr lang="vi-VN" sz="2200" dirty="0">
                <a:latin typeface="UTM Avo" panose="02040603050506020204" pitchFamily="18" charset="0"/>
                <a:ea typeface="Calibri" panose="020F0502020204030204" pitchFamily="34" charset="0"/>
                <a:cs typeface="Arial" panose="020B0604020202020204" pitchFamily="34" charset="0"/>
              </a:rPr>
              <a:t>Hạt nhân nguyên tử có khối lượng lớn gấp khoảng 1 818 lần khối lượng</a:t>
            </a:r>
            <a:r>
              <a:rPr lang="en-US" sz="2200" dirty="0">
                <a:latin typeface="UTM Avo" panose="02040603050506020204" pitchFamily="18" charset="0"/>
                <a:ea typeface="Calibri" panose="020F0502020204030204" pitchFamily="34" charset="0"/>
                <a:cs typeface="Arial" panose="020B0604020202020204" pitchFamily="34" charset="0"/>
              </a:rPr>
              <a:t> </a:t>
            </a:r>
            <a:r>
              <a:rPr lang="vi-VN" sz="2200" dirty="0">
                <a:latin typeface="UTM Avo" panose="02040603050506020204" pitchFamily="18" charset="0"/>
                <a:ea typeface="Calibri" panose="020F0502020204030204" pitchFamily="34" charset="0"/>
                <a:cs typeface="Arial" panose="020B0604020202020204" pitchFamily="34" charset="0"/>
              </a:rPr>
              <a:t>lớp vỏ. </a:t>
            </a:r>
            <a:endParaRPr lang="en-US" sz="2200" dirty="0">
              <a:latin typeface="UTM Avo" panose="02040603050506020204" pitchFamily="18"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672FF39-E05C-F0ED-8CDB-CA59310B73D3}"/>
              </a:ext>
            </a:extLst>
          </p:cNvPr>
          <p:cNvSpPr/>
          <p:nvPr/>
        </p:nvSpPr>
        <p:spPr>
          <a:xfrm>
            <a:off x="505661" y="5722710"/>
            <a:ext cx="11238237" cy="535724"/>
          </a:xfrm>
          <a:prstGeom prst="rect">
            <a:avLst/>
          </a:prstGeom>
          <a:solidFill>
            <a:schemeClr val="accent2">
              <a:lumMod val="20000"/>
              <a:lumOff val="80000"/>
            </a:schemeClr>
          </a:solidFill>
        </p:spPr>
        <p:txBody>
          <a:bodyPr wrap="square" anchor="ctr">
            <a:spAutoFit/>
          </a:bodyPr>
          <a:lstStyle/>
          <a:p>
            <a:pPr>
              <a:lnSpc>
                <a:spcPct val="150000"/>
              </a:lnSpc>
              <a:spcBef>
                <a:spcPts val="400"/>
              </a:spcBef>
            </a:pPr>
            <a:r>
              <a:rPr lang="en-US" sz="2200" dirty="0">
                <a:solidFill>
                  <a:srgbClr val="000000"/>
                </a:solidFill>
                <a:latin typeface="UTM Avo" panose="02040603050506020204" pitchFamily="18" charset="0"/>
                <a:ea typeface="Calibri" panose="020F0502020204030204" pitchFamily="34" charset="0"/>
                <a:cs typeface="Arial" panose="020B0604020202020204" pitchFamily="34" charset="0"/>
              </a:rPr>
              <a:t>D</a:t>
            </a:r>
            <a:r>
              <a:rPr lang="en-US" sz="2200" dirty="0">
                <a:latin typeface="UTM Avo" panose="02040603050506020204" pitchFamily="18" charset="0"/>
                <a:ea typeface="Calibri" panose="020F0502020204030204" pitchFamily="34" charset="0"/>
                <a:cs typeface="Arial" panose="020B0604020202020204" pitchFamily="34" charset="0"/>
              </a:rPr>
              <a:t>. </a:t>
            </a:r>
            <a:r>
              <a:rPr lang="vi-VN" sz="2200" dirty="0">
                <a:latin typeface="UTM Avo" panose="02040603050506020204" pitchFamily="18" charset="0"/>
                <a:ea typeface="Calibri" panose="020F0502020204030204" pitchFamily="34" charset="0"/>
                <a:cs typeface="Arial" panose="020B0604020202020204" pitchFamily="34" charset="0"/>
              </a:rPr>
              <a:t>Kích thước của nguyên tử bằng kích thước của hạt nhân</a:t>
            </a:r>
            <a:r>
              <a:rPr lang="vi-VN" sz="2200" dirty="0"/>
              <a:t>. </a:t>
            </a:r>
            <a:endParaRPr lang="en-US" sz="22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10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
                                        </p:tgtEl>
                                        <p:attrNameLst>
                                          <p:attrName>fillcolor</p:attrName>
                                        </p:attrNameLst>
                                      </p:cBhvr>
                                      <p:to>
                                        <a:srgbClr val="70AD47"/>
                                      </p:to>
                                    </p:animClr>
                                    <p:set>
                                      <p:cBhvr>
                                        <p:cTn id="29" dur="500" fill="hold"/>
                                        <p:tgtEl>
                                          <p:spTgt spid="3"/>
                                        </p:tgtEl>
                                        <p:attrNameLst>
                                          <p:attrName>fill.type</p:attrName>
                                        </p:attrNameLst>
                                      </p:cBhvr>
                                      <p:to>
                                        <p:strVal val="solid"/>
                                      </p:to>
                                    </p:set>
                                    <p:set>
                                      <p:cBhvr>
                                        <p:cTn id="30" dur="500" fill="hold"/>
                                        <p:tgtEl>
                                          <p:spTgt spid="3"/>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5"/>
                                        </p:tgtEl>
                                        <p:attrNameLst>
                                          <p:attrName>fillcolor</p:attrName>
                                        </p:attrNameLst>
                                      </p:cBhvr>
                                      <p:to>
                                        <a:srgbClr val="70AD47"/>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765E8-B869-CAB4-13E7-A860B6AB4DBF}"/>
              </a:ext>
            </a:extLst>
          </p:cNvPr>
          <p:cNvSpPr/>
          <p:nvPr/>
        </p:nvSpPr>
        <p:spPr>
          <a:xfrm>
            <a:off x="654326" y="1733550"/>
            <a:ext cx="11293747" cy="2432974"/>
          </a:xfrm>
          <a:prstGeom prst="rect">
            <a:avLst/>
          </a:prstGeom>
        </p:spPr>
        <p:txBody>
          <a:bodyPr wrap="square">
            <a:spAutoFit/>
          </a:bodyPr>
          <a:lstStyle/>
          <a:p>
            <a:pPr>
              <a:lnSpc>
                <a:spcPct val="130000"/>
              </a:lnSpc>
              <a:spcBef>
                <a:spcPts val="400"/>
              </a:spcBef>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Bài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2: </a:t>
            </a:r>
            <a:r>
              <a:rPr lang="vi-VN" sz="2400" dirty="0">
                <a:latin typeface="UTM Avo" panose="02040603050506020204" pitchFamily="18" charset="0"/>
                <a:ea typeface="Calibri" panose="020F0502020204030204" pitchFamily="34" charset="0"/>
                <a:cs typeface="Arial" panose="020B0604020202020204" pitchFamily="34" charset="0"/>
              </a:rPr>
              <a:t>Các đám mây gây hiện tượng sấm sét được tạo nên bởi những hạt nước nhỏ li ti</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mang điện tích. Một phép đo thực nghiệm cho thấy một giọt nước có đường kính</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50 µm mang một lượng điện tích âm là –3,33 × 10</a:t>
            </a:r>
            <a:r>
              <a:rPr lang="vi-VN" sz="2400" baseline="30000" dirty="0">
                <a:latin typeface="UTM Avo" panose="02040603050506020204" pitchFamily="18" charset="0"/>
                <a:ea typeface="Calibri" panose="020F0502020204030204" pitchFamily="34" charset="0"/>
                <a:cs typeface="Arial" panose="020B0604020202020204" pitchFamily="34" charset="0"/>
              </a:rPr>
              <a:t>–17</a:t>
            </a:r>
            <a:r>
              <a:rPr lang="vi-VN" sz="2400" dirty="0">
                <a:latin typeface="UTM Avo" panose="02040603050506020204" pitchFamily="18" charset="0"/>
                <a:ea typeface="Calibri" panose="020F0502020204030204" pitchFamily="34" charset="0"/>
                <a:cs typeface="Arial" panose="020B0604020202020204" pitchFamily="34" charset="0"/>
              </a:rPr>
              <a:t> C. Hãy cho biết điện tích</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âm của giọt nước trên tương đương với điện tích của bao nhiêu electron. </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FC2FFC9-B24B-8DBA-6C03-AF87EA10620F}"/>
              </a:ext>
            </a:extLst>
          </p:cNvPr>
          <p:cNvSpPr/>
          <p:nvPr/>
        </p:nvSpPr>
        <p:spPr>
          <a:xfrm>
            <a:off x="654326" y="4134498"/>
            <a:ext cx="877164" cy="599972"/>
          </a:xfrm>
          <a:prstGeom prst="rect">
            <a:avLst/>
          </a:prstGeom>
        </p:spPr>
        <p:txBody>
          <a:bodyPr wrap="none">
            <a:spAutoFit/>
          </a:bodyPr>
          <a:lstStyle/>
          <a:p>
            <a:pPr algn="ctr">
              <a:lnSpc>
                <a:spcPct val="150000"/>
              </a:lnSpc>
            </a:pPr>
            <a:r>
              <a:rPr lang="en-US" sz="2533" b="1" dirty="0" err="1">
                <a:solidFill>
                  <a:srgbClr val="FF0000"/>
                </a:solidFill>
                <a:latin typeface="UTM Avo" panose="02040603050506020204" pitchFamily="18" charset="0"/>
                <a:ea typeface="Calibri" panose="020F0502020204030204" pitchFamily="34" charset="0"/>
                <a:cs typeface="Arial" panose="020B0604020202020204" pitchFamily="34" charset="0"/>
              </a:rPr>
              <a:t>Giải</a:t>
            </a:r>
            <a:endParaRPr lang="en-US" sz="2533" dirty="0">
              <a:solidFill>
                <a:srgbClr val="FF0000"/>
              </a:solidFill>
              <a:latin typeface="UTM Avo" panose="0204060305050602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DF0F21-C2DD-4057-C69F-24141B2F136F}"/>
                  </a:ext>
                </a:extLst>
              </p:cNvPr>
              <p:cNvSpPr txBox="1"/>
              <p:nvPr/>
            </p:nvSpPr>
            <p:spPr>
              <a:xfrm>
                <a:off x="654326" y="4702443"/>
                <a:ext cx="10701124" cy="2096279"/>
              </a:xfrm>
              <a:prstGeom prst="rect">
                <a:avLst/>
              </a:prstGeom>
              <a:noFill/>
            </p:spPr>
            <p:txBody>
              <a:bodyPr wrap="square">
                <a:spAutoFit/>
              </a:bodyPr>
              <a:lstStyle/>
              <a:p>
                <a:pPr algn="just">
                  <a:lnSpc>
                    <a:spcPct val="150000"/>
                  </a:lnSpc>
                </a:pPr>
                <a:r>
                  <a:rPr lang="vi-VN" sz="2400" dirty="0">
                    <a:latin typeface="UTM Avo" panose="02040603050506020204" pitchFamily="18" charset="0"/>
                    <a:ea typeface="Calibri" panose="020F0502020204030204" pitchFamily="34" charset="0"/>
                    <a:cs typeface="Arial" panose="020B0604020202020204" pitchFamily="34" charset="0"/>
                  </a:rPr>
                  <a:t>Điện tích của 1 hạt electron là -1e</a:t>
                </a:r>
                <a:r>
                  <a:rPr lang="vi-VN" sz="2400" baseline="-25000" dirty="0">
                    <a:latin typeface="UTM Avo" panose="02040603050506020204" pitchFamily="18" charset="0"/>
                    <a:ea typeface="Calibri" panose="020F0502020204030204" pitchFamily="34" charset="0"/>
                    <a:cs typeface="Arial" panose="020B0604020202020204" pitchFamily="34" charset="0"/>
                  </a:rPr>
                  <a:t>0</a:t>
                </a:r>
                <a:r>
                  <a:rPr lang="vi-VN" sz="2400" dirty="0">
                    <a:latin typeface="UTM Avo" panose="02040603050506020204" pitchFamily="18" charset="0"/>
                    <a:ea typeface="Calibri" panose="020F0502020204030204" pitchFamily="34" charset="0"/>
                    <a:cs typeface="Arial" panose="020B0604020202020204" pitchFamily="34" charset="0"/>
                  </a:rPr>
                  <a:t> = -1,602 × 10</a:t>
                </a:r>
                <a:r>
                  <a:rPr lang="vi-VN" sz="2400" baseline="30000" dirty="0">
                    <a:latin typeface="UTM Avo" panose="02040603050506020204" pitchFamily="18" charset="0"/>
                    <a:ea typeface="Calibri" panose="020F0502020204030204" pitchFamily="34" charset="0"/>
                    <a:cs typeface="Arial" panose="020B0604020202020204" pitchFamily="34" charset="0"/>
                  </a:rPr>
                  <a:t>-19</a:t>
                </a:r>
                <a:r>
                  <a:rPr lang="vi-VN" sz="2400" dirty="0">
                    <a:latin typeface="UTM Avo" panose="02040603050506020204" pitchFamily="18" charset="0"/>
                    <a:ea typeface="Calibri" panose="020F0502020204030204" pitchFamily="34" charset="0"/>
                    <a:cs typeface="Arial" panose="020B0604020202020204" pitchFamily="34" charset="0"/>
                  </a:rPr>
                  <a:t>C</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pPr>
                <a:r>
                  <a:rPr lang="vi-VN" sz="2400" dirty="0">
                    <a:latin typeface="UTM Avo" panose="02040603050506020204" pitchFamily="18" charset="0"/>
                    <a:ea typeface="Calibri" panose="020F0502020204030204" pitchFamily="34" charset="0"/>
                    <a:cs typeface="Arial" panose="020B0604020202020204" pitchFamily="34" charset="0"/>
                  </a:rPr>
                  <a:t>Điện tích âm của giọt nước trên tương đương với điện tích của số electron là: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Arial" panose="020B0604020202020204" pitchFamily="34" charset="0"/>
                          </a:rPr>
                        </m:ctrlPr>
                      </m:fPr>
                      <m:num>
                        <m:r>
                          <m:rPr>
                            <m:nor/>
                          </m:rPr>
                          <a:rPr lang="vi-VN" sz="2400" dirty="0">
                            <a:latin typeface="UTM Avo" panose="02040603050506020204" pitchFamily="18" charset="0"/>
                            <a:ea typeface="Calibri" panose="020F0502020204030204" pitchFamily="34" charset="0"/>
                            <a:cs typeface="Arial" panose="020B0604020202020204" pitchFamily="34" charset="0"/>
                          </a:rPr>
                          <m:t>−3,33 </m:t>
                        </m:r>
                        <m:r>
                          <m:rPr>
                            <m:nor/>
                          </m:rPr>
                          <a:rPr lang="vi-VN" sz="2400" dirty="0">
                            <a:latin typeface="UTM Avo" panose="02040603050506020204" pitchFamily="18" charset="0"/>
                            <a:ea typeface="Calibri" panose="020F0502020204030204" pitchFamily="34" charset="0"/>
                            <a:cs typeface="Arial" panose="020B0604020202020204" pitchFamily="34" charset="0"/>
                          </a:rPr>
                          <m:t>×</m:t>
                        </m:r>
                        <m:r>
                          <m:rPr>
                            <m:nor/>
                          </m:rPr>
                          <a:rPr lang="vi-VN" sz="2400" dirty="0">
                            <a:latin typeface="UTM Avo" panose="02040603050506020204" pitchFamily="18" charset="0"/>
                            <a:ea typeface="Calibri" panose="020F0502020204030204" pitchFamily="34" charset="0"/>
                            <a:cs typeface="Arial" panose="020B0604020202020204" pitchFamily="34" charset="0"/>
                          </a:rPr>
                          <m:t> 10−17</m:t>
                        </m:r>
                      </m:num>
                      <m:den>
                        <m:r>
                          <m:rPr>
                            <m:nor/>
                          </m:rPr>
                          <a:rPr lang="vi-VN" sz="2400" dirty="0">
                            <a:latin typeface="UTM Avo" panose="02040603050506020204" pitchFamily="18" charset="0"/>
                            <a:ea typeface="Calibri" panose="020F0502020204030204" pitchFamily="34" charset="0"/>
                            <a:cs typeface="Arial" panose="020B0604020202020204" pitchFamily="34" charset="0"/>
                          </a:rPr>
                          <m:t>−1,602 </m:t>
                        </m:r>
                        <m:r>
                          <m:rPr>
                            <m:nor/>
                          </m:rPr>
                          <a:rPr lang="vi-VN" sz="2400" dirty="0">
                            <a:latin typeface="UTM Avo" panose="02040603050506020204" pitchFamily="18" charset="0"/>
                            <a:ea typeface="Calibri" panose="020F0502020204030204" pitchFamily="34" charset="0"/>
                            <a:cs typeface="Arial" panose="020B0604020202020204" pitchFamily="34" charset="0"/>
                          </a:rPr>
                          <m:t>×</m:t>
                        </m:r>
                        <m:r>
                          <m:rPr>
                            <m:nor/>
                          </m:rPr>
                          <a:rPr lang="vi-VN" sz="2400" dirty="0">
                            <a:latin typeface="UTM Avo" panose="02040603050506020204" pitchFamily="18" charset="0"/>
                            <a:ea typeface="Calibri" panose="020F0502020204030204" pitchFamily="34" charset="0"/>
                            <a:cs typeface="Arial" panose="020B0604020202020204" pitchFamily="34" charset="0"/>
                          </a:rPr>
                          <m:t> 10−19</m:t>
                        </m:r>
                      </m:den>
                    </m:f>
                  </m:oMath>
                </a14:m>
                <a:r>
                  <a:rPr lang="vi-VN" sz="2400" dirty="0">
                    <a:latin typeface="UTM Avo" panose="02040603050506020204" pitchFamily="18" charset="0"/>
                    <a:ea typeface="Calibri" panose="020F0502020204030204" pitchFamily="34" charset="0"/>
                    <a:cs typeface="Arial" panose="020B0604020202020204" pitchFamily="34" charset="0"/>
                  </a:rPr>
                  <a:t> ≈ 208 electron</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FDF0F21-C2DD-4057-C69F-24141B2F136F}"/>
                  </a:ext>
                </a:extLst>
              </p:cNvPr>
              <p:cNvSpPr txBox="1">
                <a:spLocks noRot="1" noChangeAspect="1" noMove="1" noResize="1" noEditPoints="1" noAdjustHandles="1" noChangeArrowheads="1" noChangeShapeType="1" noTextEdit="1"/>
              </p:cNvSpPr>
              <p:nvPr/>
            </p:nvSpPr>
            <p:spPr>
              <a:xfrm>
                <a:off x="654326" y="4702443"/>
                <a:ext cx="10701124" cy="2096279"/>
              </a:xfrm>
              <a:prstGeom prst="rect">
                <a:avLst/>
              </a:prstGeom>
              <a:blipFill>
                <a:blip r:embed="rId3"/>
                <a:stretch>
                  <a:fillRect l="-854" r="-854"/>
                </a:stretch>
              </a:blipFill>
            </p:spPr>
            <p:txBody>
              <a:bodyPr/>
              <a:lstStyle/>
              <a:p>
                <a:r>
                  <a:rPr lang="en-US">
                    <a:noFill/>
                  </a:rPr>
                  <a:t> </a:t>
                </a:r>
              </a:p>
            </p:txBody>
          </p:sp>
        </mc:Fallback>
      </mc:AlternateContent>
    </p:spTree>
    <p:extLst>
      <p:ext uri="{BB962C8B-B14F-4D97-AF65-F5344CB8AC3E}">
        <p14:creationId xmlns:p14="http://schemas.microsoft.com/office/powerpoint/2010/main" val="24522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80748" y="1803279"/>
            <a:ext cx="10881304" cy="585994"/>
          </a:xfrm>
          <a:prstGeom prst="rect">
            <a:avLst/>
          </a:prstGeom>
        </p:spPr>
        <p:txBody>
          <a:bodyPr wrap="square">
            <a:spAutoFit/>
          </a:bodyPr>
          <a:lstStyle/>
          <a:p>
            <a:pPr>
              <a:lnSpc>
                <a:spcPct val="150000"/>
              </a:lnSpc>
              <a:spcBef>
                <a:spcPts val="400"/>
              </a:spcBef>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Bài 3: </a:t>
            </a:r>
            <a:r>
              <a:rPr lang="vi-VN" sz="2333" dirty="0">
                <a:latin typeface="UTM Avo" panose="02040603050506020204" pitchFamily="18" charset="0"/>
                <a:ea typeface="Calibri" panose="020F0502020204030204" pitchFamily="34" charset="0"/>
                <a:cs typeface="Arial" panose="020B0604020202020204" pitchFamily="34" charset="0"/>
              </a:rPr>
              <a:t>Nguyên tử trung hòa vì điện vì:</a:t>
            </a:r>
            <a:endParaRPr lang="en-US" sz="2333" dirty="0">
              <a:latin typeface="UTM Avo" panose="02040603050506020204" pitchFamily="18"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B0D410-23DE-E96B-573D-673EB3AB74DB}"/>
              </a:ext>
            </a:extLst>
          </p:cNvPr>
          <p:cNvSpPr/>
          <p:nvPr/>
        </p:nvSpPr>
        <p:spPr>
          <a:xfrm>
            <a:off x="776729" y="2594259"/>
            <a:ext cx="8205346" cy="461665"/>
          </a:xfrm>
          <a:prstGeom prst="rect">
            <a:avLst/>
          </a:prstGeom>
          <a:solidFill>
            <a:schemeClr val="accent2">
              <a:lumMod val="20000"/>
              <a:lumOff val="80000"/>
            </a:schemeClr>
          </a:solidFill>
        </p:spPr>
        <p:txBody>
          <a:bodyPr wrap="square" anchor="ctr">
            <a:spAutoFit/>
          </a:bodyPr>
          <a:lstStyle/>
          <a:p>
            <a:pPr>
              <a:spcBef>
                <a:spcPts val="400"/>
              </a:spcBef>
            </a:pPr>
            <a:r>
              <a:rPr lang="vi-VN" sz="2400" dirty="0">
                <a:latin typeface="UTM Avo" panose="02040603050506020204" pitchFamily="18" charset="0"/>
                <a:ea typeface="Calibri" panose="020F0502020204030204" pitchFamily="34" charset="0"/>
                <a:cs typeface="Arial" panose="020B0604020202020204" pitchFamily="34" charset="0"/>
              </a:rPr>
              <a:t>A. được tạo nên bởi các hạt không mang điện</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E33DB59-D015-DB0F-82A1-63F3A35676C4}"/>
              </a:ext>
            </a:extLst>
          </p:cNvPr>
          <p:cNvSpPr/>
          <p:nvPr/>
        </p:nvSpPr>
        <p:spPr>
          <a:xfrm>
            <a:off x="773152" y="3290372"/>
            <a:ext cx="8208313" cy="461665"/>
          </a:xfrm>
          <a:prstGeom prst="rect">
            <a:avLst/>
          </a:prstGeom>
          <a:solidFill>
            <a:schemeClr val="accent2">
              <a:lumMod val="20000"/>
              <a:lumOff val="80000"/>
            </a:schemeClr>
          </a:solidFill>
        </p:spPr>
        <p:txBody>
          <a:bodyPr wrap="square" anchor="ctr">
            <a:spAutoFit/>
          </a:bodyPr>
          <a:lstStyle/>
          <a:p>
            <a:pPr>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B.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proton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electron.</a:t>
            </a:r>
          </a:p>
        </p:txBody>
      </p:sp>
      <p:sp>
        <p:nvSpPr>
          <p:cNvPr id="5" name="Rectangle 4">
            <a:extLst>
              <a:ext uri="{FF2B5EF4-FFF2-40B4-BE49-F238E27FC236}">
                <a16:creationId xmlns:a16="http://schemas.microsoft.com/office/drawing/2014/main" id="{3770D37B-E3D9-BF09-B6F7-AF7406D706A3}"/>
              </a:ext>
            </a:extLst>
          </p:cNvPr>
          <p:cNvSpPr/>
          <p:nvPr/>
        </p:nvSpPr>
        <p:spPr>
          <a:xfrm>
            <a:off x="780113" y="3962464"/>
            <a:ext cx="8208313" cy="461665"/>
          </a:xfrm>
          <a:prstGeom prst="rect">
            <a:avLst/>
          </a:prstGeom>
          <a:solidFill>
            <a:schemeClr val="accent2">
              <a:lumMod val="20000"/>
              <a:lumOff val="80000"/>
            </a:schemeClr>
          </a:solidFill>
        </p:spPr>
        <p:txBody>
          <a:bodyPr wrap="square" anchor="ctr">
            <a:spAutoFit/>
          </a:bodyPr>
          <a:lstStyle/>
          <a:p>
            <a:pPr>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 C.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neutron.</a:t>
            </a:r>
          </a:p>
        </p:txBody>
      </p:sp>
      <p:sp>
        <p:nvSpPr>
          <p:cNvPr id="6" name="Rectangle 5">
            <a:extLst>
              <a:ext uri="{FF2B5EF4-FFF2-40B4-BE49-F238E27FC236}">
                <a16:creationId xmlns:a16="http://schemas.microsoft.com/office/drawing/2014/main" id="{8672FF39-E05C-F0ED-8CDB-CA59310B73D3}"/>
              </a:ext>
            </a:extLst>
          </p:cNvPr>
          <p:cNvSpPr/>
          <p:nvPr/>
        </p:nvSpPr>
        <p:spPr>
          <a:xfrm>
            <a:off x="791888" y="4698255"/>
            <a:ext cx="8208313" cy="461665"/>
          </a:xfrm>
          <a:prstGeom prst="rect">
            <a:avLst/>
          </a:prstGeom>
          <a:solidFill>
            <a:schemeClr val="accent2">
              <a:lumMod val="20000"/>
              <a:lumOff val="80000"/>
            </a:schemeClr>
          </a:solidFill>
        </p:spPr>
        <p:txBody>
          <a:bodyPr wrap="square" anchor="ctr">
            <a:spAutoFit/>
          </a:bodyPr>
          <a:lstStyle/>
          <a:p>
            <a:pPr>
              <a:spcBef>
                <a:spcPts val="400"/>
              </a:spcBef>
            </a:pP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D.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tổng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số</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neutron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bằng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tổng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số</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proton.</a:t>
            </a:r>
          </a:p>
        </p:txBody>
      </p:sp>
    </p:spTree>
    <p:extLst>
      <p:ext uri="{BB962C8B-B14F-4D97-AF65-F5344CB8AC3E}">
        <p14:creationId xmlns:p14="http://schemas.microsoft.com/office/powerpoint/2010/main" val="26460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70AD47"/>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575972" y="1755654"/>
            <a:ext cx="11292177" cy="3543021"/>
          </a:xfrm>
          <a:prstGeom prst="rect">
            <a:avLst/>
          </a:prstGeom>
        </p:spPr>
        <p:txBody>
          <a:bodyPr wrap="square">
            <a:spAutoFit/>
          </a:bodyPr>
          <a:lstStyle/>
          <a:p>
            <a:pPr>
              <a:lnSpc>
                <a:spcPct val="150000"/>
              </a:lnSpc>
              <a:spcBef>
                <a:spcPts val="400"/>
              </a:spcBef>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Bài 4: </a:t>
            </a:r>
            <a:r>
              <a:rPr lang="vi-VN" sz="2400" dirty="0">
                <a:latin typeface="UTM Avo" panose="02040603050506020204" pitchFamily="18" charset="0"/>
                <a:ea typeface="Calibri" panose="020F0502020204030204" pitchFamily="34" charset="0"/>
                <a:cs typeface="Arial" panose="020B0604020202020204" pitchFamily="34" charset="0"/>
              </a:rPr>
              <a:t>Trả lời câu hỏi sau:</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vi-VN" sz="2400" dirty="0">
                <a:latin typeface="UTM Avo" panose="02040603050506020204" pitchFamily="18" charset="0"/>
                <a:ea typeface="Calibri" panose="020F0502020204030204" pitchFamily="34" charset="0"/>
                <a:cs typeface="Arial" panose="020B0604020202020204" pitchFamily="34" charset="0"/>
              </a:rPr>
              <a:t>a</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Loại hạt nào được tìm thấy trong hạt nhân nguyên tử?</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vi-VN" sz="2400" dirty="0">
                <a:latin typeface="UTM Avo" panose="02040603050506020204" pitchFamily="18" charset="0"/>
                <a:ea typeface="Calibri" panose="020F0502020204030204" pitchFamily="34" charset="0"/>
                <a:cs typeface="Arial" panose="020B0604020202020204" pitchFamily="34" charset="0"/>
              </a:rPr>
              <a:t>b</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Loại hạt nào được tìm thấy ở lớp vỏ nguyên tử?</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vi-VN" sz="2400" dirty="0">
                <a:latin typeface="UTM Avo" panose="02040603050506020204" pitchFamily="18" charset="0"/>
                <a:ea typeface="Calibri" panose="020F0502020204030204" pitchFamily="34" charset="0"/>
                <a:cs typeface="Arial" panose="020B0604020202020204" pitchFamily="34" charset="0"/>
              </a:rPr>
              <a:t>c</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Loại hạt nào mang điện trong nguyên tử?</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vi-VN" sz="2400" dirty="0">
                <a:latin typeface="UTM Avo" panose="02040603050506020204" pitchFamily="18" charset="0"/>
                <a:ea typeface="Calibri" panose="020F0502020204030204" pitchFamily="34" charset="0"/>
                <a:cs typeface="Arial" panose="020B0604020202020204" pitchFamily="34" charset="0"/>
              </a:rPr>
              <a:t>d</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Kích thước nguyên tử lớn hơn kích thước hạt nhân nguyên tử khoảng bao nhiêu l</a:t>
            </a:r>
            <a:r>
              <a:rPr lang="en-US" sz="2400" dirty="0" err="1">
                <a:latin typeface="UTM Avo" panose="02040603050506020204" pitchFamily="18" charset="0"/>
                <a:ea typeface="Calibri" panose="020F0502020204030204" pitchFamily="34" charset="0"/>
                <a:cs typeface="Arial" panose="020B0604020202020204" pitchFamily="34" charset="0"/>
              </a:rPr>
              <a:t>ần</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039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16701B-FB2B-FEF0-7D6F-D8A722180591}"/>
              </a:ext>
            </a:extLst>
          </p:cNvPr>
          <p:cNvSpPr/>
          <p:nvPr/>
        </p:nvSpPr>
        <p:spPr>
          <a:xfrm>
            <a:off x="679451" y="1838157"/>
            <a:ext cx="6407150" cy="3861185"/>
          </a:xfrm>
          <a:prstGeom prst="rect">
            <a:avLst/>
          </a:prstGeom>
        </p:spPr>
        <p:txBody>
          <a:bodyPr wrap="square">
            <a:spAutoFit/>
          </a:bodyPr>
          <a:lstStyle/>
          <a:p>
            <a:pPr>
              <a:lnSpc>
                <a:spcPct val="150000"/>
              </a:lnSpc>
              <a:spcBef>
                <a:spcPts val="400"/>
              </a:spcBef>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a</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Proton và neutron</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b</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Electron</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c</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Proton và electron</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d</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Kích thước của hạt nhân bằng khoảng 10</a:t>
            </a:r>
            <a:r>
              <a:rPr lang="vi-VN" sz="2400" baseline="30000" dirty="0">
                <a:latin typeface="UTM Avo" panose="02040603050506020204" pitchFamily="18" charset="0"/>
                <a:ea typeface="Calibri" panose="020F0502020204030204" pitchFamily="34" charset="0"/>
                <a:cs typeface="Arial" panose="020B0604020202020204" pitchFamily="34" charset="0"/>
              </a:rPr>
              <a:t>-5</a:t>
            </a:r>
            <a:r>
              <a:rPr lang="vi-VN" sz="2400" dirty="0">
                <a:latin typeface="UTM Avo" panose="02040603050506020204" pitchFamily="18" charset="0"/>
                <a:ea typeface="Calibri" panose="020F0502020204030204" pitchFamily="34" charset="0"/>
                <a:cs typeface="Arial" panose="020B0604020202020204" pitchFamily="34" charset="0"/>
              </a:rPr>
              <a:t> đến 10</a:t>
            </a:r>
            <a:r>
              <a:rPr lang="vi-VN" sz="2400" baseline="30000" dirty="0">
                <a:latin typeface="UTM Avo" panose="02040603050506020204" pitchFamily="18" charset="0"/>
                <a:ea typeface="Calibri" panose="020F0502020204030204" pitchFamily="34" charset="0"/>
                <a:cs typeface="Arial" panose="020B0604020202020204" pitchFamily="34" charset="0"/>
              </a:rPr>
              <a:t>-4</a:t>
            </a:r>
            <a:r>
              <a:rPr lang="vi-VN" sz="2400" dirty="0">
                <a:latin typeface="UTM Avo" panose="02040603050506020204" pitchFamily="18" charset="0"/>
                <a:ea typeface="Calibri" panose="020F0502020204030204" pitchFamily="34" charset="0"/>
                <a:cs typeface="Arial" panose="020B0604020202020204" pitchFamily="34" charset="0"/>
              </a:rPr>
              <a:t> lần kích thước nguyên tử.</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8B35698-A88B-B5B7-F8AC-4AFF2C47D2BA}"/>
              </a:ext>
            </a:extLst>
          </p:cNvPr>
          <p:cNvPicPr>
            <a:picLocks noChangeAspect="1"/>
          </p:cNvPicPr>
          <p:nvPr/>
        </p:nvPicPr>
        <p:blipFill>
          <a:blip r:embed="rId3"/>
          <a:stretch>
            <a:fillRect/>
          </a:stretch>
        </p:blipFill>
        <p:spPr>
          <a:xfrm>
            <a:off x="7993516" y="2354315"/>
            <a:ext cx="3855643" cy="3211215"/>
          </a:xfrm>
          <a:prstGeom prst="rect">
            <a:avLst/>
          </a:prstGeom>
        </p:spPr>
      </p:pic>
    </p:spTree>
    <p:extLst>
      <p:ext uri="{BB962C8B-B14F-4D97-AF65-F5344CB8AC3E}">
        <p14:creationId xmlns:p14="http://schemas.microsoft.com/office/powerpoint/2010/main" val="326040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575972" y="1755654"/>
            <a:ext cx="11292177" cy="1683987"/>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Bài 5: </a:t>
            </a:r>
            <a:r>
              <a:rPr lang="vi-VN" sz="2400" dirty="0">
                <a:latin typeface="UTM Avo" panose="02040603050506020204" pitchFamily="18" charset="0"/>
                <a:ea typeface="Calibri" panose="020F0502020204030204" pitchFamily="34" charset="0"/>
                <a:cs typeface="Arial" panose="020B0604020202020204" pitchFamily="34" charset="0"/>
              </a:rPr>
              <a:t>Tính tổng số electron, proton và neutron trong phân tử nước </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H</a:t>
            </a:r>
            <a:r>
              <a:rPr lang="vi-VN" sz="2400" baseline="-25000" dirty="0">
                <a:latin typeface="UTM Avo" panose="02040603050506020204" pitchFamily="18" charset="0"/>
                <a:ea typeface="Calibri" panose="020F0502020204030204" pitchFamily="34" charset="0"/>
                <a:cs typeface="Arial" panose="020B0604020202020204" pitchFamily="34" charset="0"/>
              </a:rPr>
              <a:t>2</a:t>
            </a:r>
            <a:r>
              <a:rPr lang="vi-VN" sz="2400" dirty="0">
                <a:latin typeface="UTM Avo" panose="02040603050506020204" pitchFamily="18" charset="0"/>
                <a:ea typeface="Calibri" panose="020F0502020204030204" pitchFamily="34" charset="0"/>
                <a:cs typeface="Arial" panose="020B0604020202020204" pitchFamily="34" charset="0"/>
              </a:rPr>
              <a:t>O</a:t>
            </a:r>
            <a:r>
              <a:rPr lang="en-US" sz="2400" dirty="0">
                <a:latin typeface="UTM Avo" panose="02040603050506020204" pitchFamily="18" charset="0"/>
                <a:ea typeface="Calibri" panose="020F0502020204030204" pitchFamily="34" charset="0"/>
                <a:cs typeface="Arial" panose="020B0604020202020204" pitchFamily="34" charset="0"/>
              </a:rPr>
              <a:t>)</a:t>
            </a:r>
            <a:r>
              <a:rPr lang="vi-VN" sz="2400" dirty="0">
                <a:latin typeface="UTM Avo" panose="02040603050506020204" pitchFamily="18" charset="0"/>
                <a:ea typeface="Calibri" panose="020F0502020204030204" pitchFamily="34" charset="0"/>
                <a:cs typeface="Arial" panose="020B0604020202020204" pitchFamily="34" charset="0"/>
              </a:rPr>
              <a:t>. Biết trong phân tử này, nguyên tử H chỉ gồm 1 proton và 1 electron; nguyên tử O có 8 neutron và 8 proton.</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EA2AC79-F05E-D1D8-D333-7E45C85D1E5D}"/>
              </a:ext>
            </a:extLst>
          </p:cNvPr>
          <p:cNvSpPr/>
          <p:nvPr/>
        </p:nvSpPr>
        <p:spPr>
          <a:xfrm>
            <a:off x="604337" y="3457337"/>
            <a:ext cx="9596135" cy="2537618"/>
          </a:xfrm>
          <a:prstGeom prst="rect">
            <a:avLst/>
          </a:prstGeom>
        </p:spPr>
        <p:txBody>
          <a:bodyPr wrap="square">
            <a:spAutoFit/>
          </a:bodyPr>
          <a:lstStyle/>
          <a:p>
            <a:pPr marL="381019" indent="-381019">
              <a:lnSpc>
                <a:spcPct val="150000"/>
              </a:lnSpc>
              <a:spcBef>
                <a:spcPts val="400"/>
              </a:spcBef>
              <a:spcAft>
                <a:spcPts val="400"/>
              </a:spcAft>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Số electron trong nguyên tử O là 8.</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nSpc>
                <a:spcPct val="150000"/>
              </a:lnSpc>
              <a:spcBef>
                <a:spcPts val="400"/>
              </a:spcBef>
              <a:spcAft>
                <a:spcPts val="400"/>
              </a:spcAft>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Tổng số electron trong một phân tử nước là: 8 + 2</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1 = 10 e</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nSpc>
                <a:spcPct val="150000"/>
              </a:lnSpc>
              <a:spcBef>
                <a:spcPts val="400"/>
              </a:spcBef>
              <a:spcAft>
                <a:spcPts val="400"/>
              </a:spcAft>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Tổng số proton trong một phân tử nước là: 8 + 2</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1 = 10 p</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nSpc>
                <a:spcPct val="150000"/>
              </a:lnSpc>
              <a:spcBef>
                <a:spcPts val="400"/>
              </a:spcBef>
              <a:spcAft>
                <a:spcPts val="400"/>
              </a:spcAft>
              <a:buFont typeface="Arial" panose="020B0604020202020204" pitchFamily="34" charset="0"/>
              <a:buChar char="•"/>
            </a:pPr>
            <a:r>
              <a:rPr lang="vi-VN" sz="2400" dirty="0">
                <a:latin typeface="UTM Avo" panose="02040603050506020204" pitchFamily="18" charset="0"/>
                <a:ea typeface="Calibri" panose="020F0502020204030204" pitchFamily="34" charset="0"/>
                <a:cs typeface="Arial" panose="020B0604020202020204" pitchFamily="34" charset="0"/>
              </a:rPr>
              <a:t>Tổng số neutron trong một phân tử nước là: 8  = 8 e</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679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29289C-ABAD-8C60-8228-F5624D3C0F19}"/>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906B8C61-27C0-2BE0-9B3E-B496EB96DCD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C444611D-96F1-678A-005E-0BC808D8FEE6}"/>
                </a:ext>
              </a:extLst>
            </p:cNvPr>
            <p:cNvSpPr txBox="1"/>
            <p:nvPr/>
          </p:nvSpPr>
          <p:spPr>
            <a:xfrm>
              <a:off x="309542" y="967667"/>
              <a:ext cx="2878585" cy="369332"/>
            </a:xfrm>
            <a:prstGeom prst="rect">
              <a:avLst/>
            </a:prstGeom>
            <a:noFill/>
          </p:spPr>
          <p:txBody>
            <a:bodyPr wrap="square" rtlCol="0">
              <a:spAutoFit/>
            </a:bodyPr>
            <a:lstStyle/>
            <a:p>
              <a:pPr algn="ctr"/>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7221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4C00465-6E77-ECB3-8166-354C69E29FF0}"/>
              </a:ext>
            </a:extLst>
          </p:cNvPr>
          <p:cNvSpPr/>
          <p:nvPr/>
        </p:nvSpPr>
        <p:spPr>
          <a:xfrm>
            <a:off x="643377" y="1854200"/>
            <a:ext cx="660490" cy="440267"/>
          </a:xfrm>
          <a:prstGeom prst="roundRect">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01</a:t>
            </a:r>
          </a:p>
        </p:txBody>
      </p:sp>
      <p:sp>
        <p:nvSpPr>
          <p:cNvPr id="4" name="TextBox 3">
            <a:extLst>
              <a:ext uri="{FF2B5EF4-FFF2-40B4-BE49-F238E27FC236}">
                <a16:creationId xmlns:a16="http://schemas.microsoft.com/office/drawing/2014/main" id="{AEBAABEF-AD55-0E42-F547-7EC55F5679C5}"/>
              </a:ext>
            </a:extLst>
          </p:cNvPr>
          <p:cNvSpPr txBox="1"/>
          <p:nvPr/>
        </p:nvSpPr>
        <p:spPr>
          <a:xfrm>
            <a:off x="468841" y="1750759"/>
            <a:ext cx="11167534" cy="567848"/>
          </a:xfrm>
          <a:prstGeom prst="rect">
            <a:avLst/>
          </a:prstGeom>
          <a:noFill/>
        </p:spPr>
        <p:txBody>
          <a:bodyPr wrap="square">
            <a:spAutoFit/>
          </a:bodyPr>
          <a:lstStyle/>
          <a:p>
            <a:pPr algn="just">
              <a:lnSpc>
                <a:spcPct val="150000"/>
              </a:lnSpc>
            </a:pPr>
            <a:r>
              <a:rPr lang="en-US" sz="2400" dirty="0">
                <a:latin typeface="UTM Avo" panose="02040603050506020204" pitchFamily="18" charset="0"/>
                <a:cs typeface="Arial" panose="020B0604020202020204" pitchFamily="34" charset="0"/>
              </a:rPr>
              <a:t>	Hãy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tia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âm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cực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loại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gì</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Giải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thích</a:t>
            </a:r>
            <a:r>
              <a:rPr lang="en-US" sz="2400" dirty="0">
                <a:latin typeface="UTM Avo" panose="02040603050506020204" pitchFamily="18" charset="0"/>
                <a:cs typeface="Arial" panose="020B0604020202020204" pitchFamily="34" charset="0"/>
              </a:rPr>
              <a:t>?</a:t>
            </a:r>
          </a:p>
        </p:txBody>
      </p:sp>
      <p:pic>
        <p:nvPicPr>
          <p:cNvPr id="5" name="Picture 4">
            <a:extLst>
              <a:ext uri="{FF2B5EF4-FFF2-40B4-BE49-F238E27FC236}">
                <a16:creationId xmlns:a16="http://schemas.microsoft.com/office/drawing/2014/main" id="{0BFC7FCD-962E-A869-17C6-B7E85A71EA59}"/>
              </a:ext>
            </a:extLst>
          </p:cNvPr>
          <p:cNvPicPr>
            <a:picLocks noChangeAspect="1"/>
          </p:cNvPicPr>
          <p:nvPr/>
        </p:nvPicPr>
        <p:blipFill>
          <a:blip r:embed="rId3"/>
          <a:stretch>
            <a:fillRect/>
          </a:stretch>
        </p:blipFill>
        <p:spPr>
          <a:xfrm>
            <a:off x="9972676" y="2667000"/>
            <a:ext cx="1732803" cy="3797539"/>
          </a:xfrm>
          <a:prstGeom prst="rect">
            <a:avLst/>
          </a:prstGeom>
        </p:spPr>
      </p:pic>
      <p:pic>
        <p:nvPicPr>
          <p:cNvPr id="7" name="Picture 6">
            <a:extLst>
              <a:ext uri="{FF2B5EF4-FFF2-40B4-BE49-F238E27FC236}">
                <a16:creationId xmlns:a16="http://schemas.microsoft.com/office/drawing/2014/main" id="{49FA67A0-D34F-1172-522F-291A3305194E}"/>
              </a:ext>
            </a:extLst>
          </p:cNvPr>
          <p:cNvPicPr>
            <a:picLocks noChangeAspect="1"/>
          </p:cNvPicPr>
          <p:nvPr/>
        </p:nvPicPr>
        <p:blipFill>
          <a:blip r:embed="rId4"/>
          <a:stretch>
            <a:fillRect/>
          </a:stretch>
        </p:blipFill>
        <p:spPr>
          <a:xfrm>
            <a:off x="611115" y="2757442"/>
            <a:ext cx="9066286" cy="3265347"/>
          </a:xfrm>
          <a:prstGeom prst="rect">
            <a:avLst/>
          </a:prstGeom>
        </p:spPr>
      </p:pic>
    </p:spTree>
    <p:extLst>
      <p:ext uri="{BB962C8B-B14F-4D97-AF65-F5344CB8AC3E}">
        <p14:creationId xmlns:p14="http://schemas.microsoft.com/office/powerpoint/2010/main" val="28279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4C00465-6E77-ECB3-8166-354C69E29FF0}"/>
              </a:ext>
            </a:extLst>
          </p:cNvPr>
          <p:cNvSpPr/>
          <p:nvPr/>
        </p:nvSpPr>
        <p:spPr>
          <a:xfrm>
            <a:off x="643377" y="1854200"/>
            <a:ext cx="660490" cy="440267"/>
          </a:xfrm>
          <a:prstGeom prst="roundRect">
            <a:avLst/>
          </a:prstGeom>
          <a:solidFill>
            <a:schemeClr val="accent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anose="02040603050506020204" pitchFamily="18" charset="0"/>
              </a:rPr>
              <a:t>01</a:t>
            </a:r>
          </a:p>
        </p:txBody>
      </p:sp>
      <p:sp>
        <p:nvSpPr>
          <p:cNvPr id="3" name="Rectangle 2">
            <a:extLst>
              <a:ext uri="{FF2B5EF4-FFF2-40B4-BE49-F238E27FC236}">
                <a16:creationId xmlns:a16="http://schemas.microsoft.com/office/drawing/2014/main" id="{DF43C8A4-14A7-C09C-F9BF-429BD02FDE40}"/>
              </a:ext>
            </a:extLst>
          </p:cNvPr>
          <p:cNvSpPr/>
          <p:nvPr/>
        </p:nvSpPr>
        <p:spPr>
          <a:xfrm>
            <a:off x="533400" y="2273301"/>
            <a:ext cx="11144250" cy="2236381"/>
          </a:xfrm>
          <a:prstGeom prst="rect">
            <a:avLst/>
          </a:prstGeom>
        </p:spPr>
        <p:txBody>
          <a:bodyPr wrap="square">
            <a:spAutoFit/>
          </a:bodyPr>
          <a:lstStyle/>
          <a:p>
            <a:pPr algn="just">
              <a:lnSpc>
                <a:spcPct val="150000"/>
              </a:lnSpc>
            </a:pPr>
            <a:r>
              <a:rPr lang="vi-VN" sz="2400" dirty="0">
                <a:latin typeface="UTM Avo" panose="02040603050506020204" pitchFamily="18" charset="0"/>
                <a:cs typeface="Arial" panose="020B0604020202020204" pitchFamily="34" charset="0"/>
              </a:rPr>
              <a:t>Theo lực hút tĩnh điện thì 2 điện tích trái dấu sẽ hút nhau, 2 điện tích cùng dấu sẽ đẩy nhau. Hạt tạo nên tia âm cực là hạt electron vì hạt này phải mang điện tích âm nên mới bị lệch trong điện trường về phía bản cực điện tích dương.</a:t>
            </a:r>
          </a:p>
        </p:txBody>
      </p:sp>
      <p:sp>
        <p:nvSpPr>
          <p:cNvPr id="9" name="TextBox 8">
            <a:extLst>
              <a:ext uri="{FF2B5EF4-FFF2-40B4-BE49-F238E27FC236}">
                <a16:creationId xmlns:a16="http://schemas.microsoft.com/office/drawing/2014/main" id="{78E51F85-74E7-C0F0-7DD8-56782DC4DE0F}"/>
              </a:ext>
            </a:extLst>
          </p:cNvPr>
          <p:cNvSpPr txBox="1"/>
          <p:nvPr/>
        </p:nvSpPr>
        <p:spPr>
          <a:xfrm>
            <a:off x="1460500" y="1741547"/>
            <a:ext cx="2463800" cy="574388"/>
          </a:xfrm>
          <a:prstGeom prst="rect">
            <a:avLst/>
          </a:prstGeom>
          <a:noFill/>
        </p:spPr>
        <p:txBody>
          <a:bodyPr wrap="square">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trả</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lời</a:t>
            </a:r>
            <a:r>
              <a:rPr lang="en-US" sz="2400" b="1" dirty="0">
                <a:solidFill>
                  <a:srgbClr val="FF0000"/>
                </a:solidFill>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259363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745D69DC-0962-DD9C-0DCD-B2C8F1A5C22C}"/>
              </a:ext>
            </a:extLst>
          </p:cNvPr>
          <p:cNvGrpSpPr>
            <a:grpSpLocks noChangeAspect="1"/>
          </p:cNvGrpSpPr>
          <p:nvPr/>
        </p:nvGrpSpPr>
        <p:grpSpPr>
          <a:xfrm rot="330859">
            <a:off x="8763074" y="1951436"/>
            <a:ext cx="2733846" cy="3792978"/>
            <a:chOff x="0" y="0"/>
            <a:chExt cx="3350260" cy="4648200"/>
          </a:xfrm>
        </p:grpSpPr>
        <p:sp>
          <p:nvSpPr>
            <p:cNvPr id="3" name="Freeform 12">
              <a:extLst>
                <a:ext uri="{FF2B5EF4-FFF2-40B4-BE49-F238E27FC236}">
                  <a16:creationId xmlns:a16="http://schemas.microsoft.com/office/drawing/2014/main" id="{B66CD498-63F0-0042-778D-4F82B9DB08B8}"/>
                </a:ext>
              </a:extLst>
            </p:cNvPr>
            <p:cNvSpPr/>
            <p:nvPr/>
          </p:nvSpPr>
          <p:spPr>
            <a:xfrm>
              <a:off x="0" y="0"/>
              <a:ext cx="3314700" cy="2186940"/>
            </a:xfrm>
            <a:custGeom>
              <a:avLst/>
              <a:gdLst/>
              <a:ahLst/>
              <a:cxnLst/>
              <a:rect l="l" t="t" r="r" b="b"/>
              <a:pathLst>
                <a:path w="3314700" h="2186940">
                  <a:moveTo>
                    <a:pt x="3282950" y="0"/>
                  </a:moveTo>
                  <a:lnTo>
                    <a:pt x="1334770" y="0"/>
                  </a:lnTo>
                  <a:cubicBezTo>
                    <a:pt x="890270" y="17780"/>
                    <a:pt x="445770" y="53340"/>
                    <a:pt x="0" y="55880"/>
                  </a:cubicBezTo>
                  <a:cubicBezTo>
                    <a:pt x="2540" y="410210"/>
                    <a:pt x="20320" y="844550"/>
                    <a:pt x="39370" y="1198880"/>
                  </a:cubicBezTo>
                  <a:cubicBezTo>
                    <a:pt x="55880" y="1518920"/>
                    <a:pt x="72390" y="1838960"/>
                    <a:pt x="76200" y="2160270"/>
                  </a:cubicBezTo>
                  <a:cubicBezTo>
                    <a:pt x="294640" y="2159000"/>
                    <a:pt x="514350" y="2156460"/>
                    <a:pt x="732790" y="2152650"/>
                  </a:cubicBezTo>
                  <a:cubicBezTo>
                    <a:pt x="1225550" y="2145030"/>
                    <a:pt x="1718310" y="2137410"/>
                    <a:pt x="2211070" y="2151380"/>
                  </a:cubicBezTo>
                  <a:cubicBezTo>
                    <a:pt x="2579370" y="2161540"/>
                    <a:pt x="2946400" y="2186940"/>
                    <a:pt x="3314700" y="2184400"/>
                  </a:cubicBezTo>
                  <a:cubicBezTo>
                    <a:pt x="3314700" y="2142490"/>
                    <a:pt x="3313430" y="2100580"/>
                    <a:pt x="3313430" y="2058670"/>
                  </a:cubicBezTo>
                  <a:cubicBezTo>
                    <a:pt x="3305810" y="1399540"/>
                    <a:pt x="3284220" y="660400"/>
                    <a:pt x="3282950" y="0"/>
                  </a:cubicBezTo>
                  <a:close/>
                </a:path>
              </a:pathLst>
            </a:custGeom>
            <a:blipFill>
              <a:blip r:embed="rId3"/>
              <a:stretch>
                <a:fillRect t="-514" b="-514"/>
              </a:stretch>
            </a:blipFill>
          </p:spPr>
        </p:sp>
        <p:sp>
          <p:nvSpPr>
            <p:cNvPr id="4" name="Freeform 13">
              <a:extLst>
                <a:ext uri="{FF2B5EF4-FFF2-40B4-BE49-F238E27FC236}">
                  <a16:creationId xmlns:a16="http://schemas.microsoft.com/office/drawing/2014/main" id="{E64C07EE-62E9-78FB-30A2-8FD9992A4FFA}"/>
                </a:ext>
              </a:extLst>
            </p:cNvPr>
            <p:cNvSpPr/>
            <p:nvPr/>
          </p:nvSpPr>
          <p:spPr>
            <a:xfrm>
              <a:off x="57150" y="2434590"/>
              <a:ext cx="3294380" cy="2214880"/>
            </a:xfrm>
            <a:custGeom>
              <a:avLst/>
              <a:gdLst/>
              <a:ahLst/>
              <a:cxnLst/>
              <a:rect l="l" t="t" r="r" b="b"/>
              <a:pathLst>
                <a:path w="3294380" h="2214880">
                  <a:moveTo>
                    <a:pt x="3275330" y="1115060"/>
                  </a:moveTo>
                  <a:cubicBezTo>
                    <a:pt x="3266440" y="949960"/>
                    <a:pt x="3263900" y="784860"/>
                    <a:pt x="3262630" y="619760"/>
                  </a:cubicBezTo>
                  <a:cubicBezTo>
                    <a:pt x="3260090" y="426720"/>
                    <a:pt x="3260090" y="233680"/>
                    <a:pt x="3260090" y="41910"/>
                  </a:cubicBezTo>
                  <a:cubicBezTo>
                    <a:pt x="3105150" y="43180"/>
                    <a:pt x="2950210" y="39370"/>
                    <a:pt x="2795270" y="34290"/>
                  </a:cubicBezTo>
                  <a:cubicBezTo>
                    <a:pt x="2550160" y="26670"/>
                    <a:pt x="2303780" y="11430"/>
                    <a:pt x="2058670" y="6350"/>
                  </a:cubicBezTo>
                  <a:cubicBezTo>
                    <a:pt x="1812290" y="1270"/>
                    <a:pt x="1565910" y="0"/>
                    <a:pt x="1319530" y="2540"/>
                  </a:cubicBezTo>
                  <a:cubicBezTo>
                    <a:pt x="886460" y="5080"/>
                    <a:pt x="454660" y="15240"/>
                    <a:pt x="21590" y="17780"/>
                  </a:cubicBezTo>
                  <a:cubicBezTo>
                    <a:pt x="20320" y="285750"/>
                    <a:pt x="13970" y="553720"/>
                    <a:pt x="8890" y="820420"/>
                  </a:cubicBezTo>
                  <a:cubicBezTo>
                    <a:pt x="5080" y="993140"/>
                    <a:pt x="2540" y="1165860"/>
                    <a:pt x="0" y="1338580"/>
                  </a:cubicBezTo>
                  <a:lnTo>
                    <a:pt x="0" y="1414780"/>
                  </a:lnTo>
                  <a:cubicBezTo>
                    <a:pt x="8890" y="1676400"/>
                    <a:pt x="21590" y="1938020"/>
                    <a:pt x="30480" y="2199640"/>
                  </a:cubicBezTo>
                  <a:cubicBezTo>
                    <a:pt x="419100" y="2200910"/>
                    <a:pt x="807720" y="2212340"/>
                    <a:pt x="1196340" y="2214880"/>
                  </a:cubicBezTo>
                  <a:cubicBezTo>
                    <a:pt x="1280160" y="2211070"/>
                    <a:pt x="1363980" y="2207260"/>
                    <a:pt x="1447800" y="2204720"/>
                  </a:cubicBezTo>
                  <a:cubicBezTo>
                    <a:pt x="1714500" y="2197100"/>
                    <a:pt x="1982470" y="2199640"/>
                    <a:pt x="2249170" y="2198370"/>
                  </a:cubicBezTo>
                  <a:lnTo>
                    <a:pt x="3294380" y="2190750"/>
                  </a:lnTo>
                  <a:lnTo>
                    <a:pt x="3294380" y="1358900"/>
                  </a:lnTo>
                  <a:cubicBezTo>
                    <a:pt x="3285489" y="1276350"/>
                    <a:pt x="3279139" y="1196340"/>
                    <a:pt x="3275330" y="1115060"/>
                  </a:cubicBezTo>
                  <a:close/>
                </a:path>
              </a:pathLst>
            </a:custGeom>
            <a:blipFill>
              <a:blip r:embed="rId4"/>
              <a:stretch>
                <a:fillRect l="-395" r="-395"/>
              </a:stretch>
            </a:blipFill>
          </p:spPr>
        </p:sp>
      </p:grpSp>
      <p:sp>
        <p:nvSpPr>
          <p:cNvPr id="5" name="Rectangle 4">
            <a:extLst>
              <a:ext uri="{FF2B5EF4-FFF2-40B4-BE49-F238E27FC236}">
                <a16:creationId xmlns:a16="http://schemas.microsoft.com/office/drawing/2014/main" id="{BE049D9B-48A1-D9A1-5694-BE87A7FCE96E}"/>
              </a:ext>
            </a:extLst>
          </p:cNvPr>
          <p:cNvSpPr/>
          <p:nvPr/>
        </p:nvSpPr>
        <p:spPr>
          <a:xfrm>
            <a:off x="657226" y="1710540"/>
            <a:ext cx="7762874" cy="3891835"/>
          </a:xfrm>
          <a:prstGeom prst="rect">
            <a:avLst/>
          </a:prstGeom>
        </p:spPr>
        <p:txBody>
          <a:bodyPr wrap="square">
            <a:spAutoFit/>
          </a:bodyPr>
          <a:lstStyle/>
          <a:p>
            <a:pPr algn="just">
              <a:lnSpc>
                <a:spcPct val="150000"/>
              </a:lnSpc>
            </a:pPr>
            <a:r>
              <a:rPr lang="vi-VN" sz="2400" dirty="0">
                <a:latin typeface="UTM Avo" panose="02040603050506020204" pitchFamily="18" charset="0"/>
                <a:cs typeface="Arial" panose="020B0604020202020204" pitchFamily="34" charset="0"/>
              </a:rPr>
              <a:t>Hãy nêu những điều em đã biết về cấu tạo nguyên tử</a:t>
            </a:r>
            <a:r>
              <a:rPr lang="en-US" sz="2400" dirty="0">
                <a:latin typeface="UTM Avo" panose="02040603050506020204" pitchFamily="18" charset="0"/>
                <a:cs typeface="Arial" panose="020B0604020202020204" pitchFamily="34" charset="0"/>
              </a:rPr>
              <a:t>:</a:t>
            </a:r>
          </a:p>
          <a:p>
            <a:pPr marL="381019" indent="-381019" algn="just">
              <a:lnSpc>
                <a:spcPct val="150000"/>
              </a:lnSpc>
              <a:buFont typeface="Arial" panose="020B0604020202020204" pitchFamily="34" charset="0"/>
              <a:buChar char="•"/>
            </a:pPr>
            <a:r>
              <a:rPr lang="vi-VN" sz="2400" dirty="0">
                <a:latin typeface="UTM Avo" panose="02040603050506020204" pitchFamily="18" charset="0"/>
                <a:cs typeface="Arial" panose="020B0604020202020204" pitchFamily="34" charset="0"/>
              </a:rPr>
              <a:t>Tên và vị trí của các loại hạt cấu tạo nên nguyên tử</a:t>
            </a:r>
            <a:r>
              <a:rPr lang="en-US" sz="2400" dirty="0">
                <a:latin typeface="UTM Avo" panose="02040603050506020204" pitchFamily="18" charset="0"/>
                <a:cs typeface="Arial" panose="020B0604020202020204" pitchFamily="34" charset="0"/>
              </a:rPr>
              <a:t>.</a:t>
            </a:r>
          </a:p>
          <a:p>
            <a:pPr marL="381019" indent="-381019" algn="just">
              <a:lnSpc>
                <a:spcPct val="150000"/>
              </a:lnSpc>
              <a:buFont typeface="Arial" panose="020B0604020202020204" pitchFamily="34" charset="0"/>
              <a:buChar char="•"/>
            </a:pPr>
            <a:r>
              <a:rPr lang="en-US" sz="2400" dirty="0">
                <a:latin typeface="UTM Avo" panose="02040603050506020204" pitchFamily="18" charset="0"/>
                <a:cs typeface="Arial" panose="020B0604020202020204" pitchFamily="34" charset="0"/>
              </a:rPr>
              <a:t>Đ</a:t>
            </a:r>
            <a:r>
              <a:rPr lang="vi-VN" sz="2400" dirty="0">
                <a:latin typeface="UTM Avo" panose="02040603050506020204" pitchFamily="18" charset="0"/>
                <a:cs typeface="Arial" panose="020B0604020202020204" pitchFamily="34" charset="0"/>
              </a:rPr>
              <a:t>iện tích của hạt nhân nguyên tử</a:t>
            </a:r>
            <a:r>
              <a:rPr lang="en-US" sz="2400" dirty="0">
                <a:latin typeface="UTM Avo" panose="02040603050506020204" pitchFamily="18" charset="0"/>
                <a:cs typeface="Arial" panose="020B0604020202020204" pitchFamily="34" charset="0"/>
              </a:rPr>
              <a:t>.</a:t>
            </a:r>
          </a:p>
          <a:p>
            <a:pPr marL="381019" indent="-381019" algn="just">
              <a:lnSpc>
                <a:spcPct val="150000"/>
              </a:lnSpc>
              <a:buFont typeface="Arial" panose="020B0604020202020204" pitchFamily="34" charset="0"/>
              <a:buChar char="•"/>
            </a:pPr>
            <a:r>
              <a:rPr lang="en-US" sz="2400" dirty="0">
                <a:latin typeface="UTM Avo" panose="02040603050506020204" pitchFamily="18" charset="0"/>
                <a:cs typeface="Arial" panose="020B0604020202020204" pitchFamily="34" charset="0"/>
              </a:rPr>
              <a:t>K</a:t>
            </a:r>
            <a:r>
              <a:rPr lang="vi-VN" sz="2400" dirty="0">
                <a:latin typeface="UTM Avo" panose="02040603050506020204" pitchFamily="18" charset="0"/>
                <a:cs typeface="Arial" panose="020B0604020202020204" pitchFamily="34" charset="0"/>
              </a:rPr>
              <a:t>hối lượng nguyên tử</a:t>
            </a:r>
            <a:r>
              <a:rPr lang="en-US" sz="2400" dirty="0">
                <a:latin typeface="UTM Avo" panose="02040603050506020204" pitchFamily="18" charset="0"/>
                <a:cs typeface="Arial" panose="020B0604020202020204" pitchFamily="34" charset="0"/>
              </a:rPr>
              <a:t>.</a:t>
            </a:r>
          </a:p>
          <a:p>
            <a:pPr marL="381019" indent="-381019" algn="just">
              <a:lnSpc>
                <a:spcPct val="150000"/>
              </a:lnSpc>
              <a:buFont typeface="Arial" panose="020B0604020202020204" pitchFamily="34" charset="0"/>
              <a:buChar char="•"/>
            </a:pPr>
            <a:r>
              <a:rPr lang="en-US" sz="2400" dirty="0">
                <a:latin typeface="UTM Avo" panose="02040603050506020204" pitchFamily="18" charset="0"/>
                <a:cs typeface="Arial" panose="020B0604020202020204" pitchFamily="34" charset="0"/>
              </a:rPr>
              <a:t>S</a:t>
            </a:r>
            <a:r>
              <a:rPr lang="vi-VN" sz="2400" dirty="0">
                <a:latin typeface="UTM Avo" panose="02040603050506020204" pitchFamily="18" charset="0"/>
                <a:cs typeface="Arial" panose="020B0604020202020204" pitchFamily="34" charset="0"/>
              </a:rPr>
              <a:t>ự chuyển động của electron trong nguyên tử</a:t>
            </a:r>
            <a:r>
              <a:rPr lang="en-US" sz="24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22408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314493" y="2482873"/>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725495" y="2449578"/>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8969009" y="2417786"/>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901700" y="3367421"/>
            <a:ext cx="3431487" cy="1236557"/>
          </a:xfrm>
          <a:prstGeom prst="rect">
            <a:avLst/>
          </a:prstGeom>
        </p:spPr>
        <p:txBody>
          <a:bodyPr wrap="square">
            <a:spAutoFit/>
          </a:bodyPr>
          <a:lstStyle/>
          <a:p>
            <a:pPr algn="ctr">
              <a:lnSpc>
                <a:spcPct val="150000"/>
              </a:lnSpc>
            </a:pPr>
            <a:r>
              <a:rPr lang="en-US" sz="2667" dirty="0" err="1">
                <a:latin typeface="UTM Avo" panose="02040603050506020204" pitchFamily="18" charset="0"/>
                <a:cs typeface="Arial" panose="020B0604020202020204" pitchFamily="34" charset="0"/>
              </a:rPr>
              <a:t>Ôn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và</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ghi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nhớ</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kiến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thức</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vừa</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học</a:t>
            </a:r>
            <a:endParaRPr lang="en-US" sz="2667" dirty="0">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495801" y="3363628"/>
            <a:ext cx="2898638"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Hoàn </a:t>
            </a:r>
            <a:r>
              <a:rPr lang="en-US" sz="2667" dirty="0" err="1">
                <a:latin typeface="UTM Avo" panose="02040603050506020204" pitchFamily="18" charset="0"/>
                <a:cs typeface="Arial" panose="020B0604020202020204" pitchFamily="34" charset="0"/>
              </a:rPr>
              <a:t>thành</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SGK</a:t>
            </a:r>
          </a:p>
        </p:txBody>
      </p:sp>
      <p:sp>
        <p:nvSpPr>
          <p:cNvPr id="41" name="Rectangle 40">
            <a:extLst>
              <a:ext uri="{FF2B5EF4-FFF2-40B4-BE49-F238E27FC236}">
                <a16:creationId xmlns:a16="http://schemas.microsoft.com/office/drawing/2014/main" id="{6A5E6E00-5B58-6064-C3FE-5C6D70A37FDB}"/>
              </a:ext>
            </a:extLst>
          </p:cNvPr>
          <p:cNvSpPr/>
          <p:nvPr/>
        </p:nvSpPr>
        <p:spPr>
          <a:xfrm>
            <a:off x="7661444" y="3341986"/>
            <a:ext cx="3552656" cy="1859483"/>
          </a:xfrm>
          <a:prstGeom prst="rect">
            <a:avLst/>
          </a:prstGeom>
        </p:spPr>
        <p:txBody>
          <a:bodyPr wrap="square">
            <a:spAutoFit/>
          </a:bodyPr>
          <a:lstStyle/>
          <a:p>
            <a:pPr algn="ctr">
              <a:lnSpc>
                <a:spcPct val="150000"/>
              </a:lnSpc>
            </a:pPr>
            <a:r>
              <a:rPr lang="en-US" sz="2667" dirty="0" err="1">
                <a:latin typeface="UTM Avo" panose="02040603050506020204" pitchFamily="18" charset="0"/>
                <a:cs typeface="Arial" panose="020B0604020202020204" pitchFamily="34" charset="0"/>
              </a:rPr>
              <a:t>Tìm</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hiểu</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nội</a:t>
            </a:r>
            <a:r>
              <a:rPr lang="en-US" sz="2667" dirty="0">
                <a:latin typeface="UTM Avo" panose="02040603050506020204" pitchFamily="18" charset="0"/>
                <a:cs typeface="Arial" panose="020B0604020202020204" pitchFamily="34" charset="0"/>
              </a:rPr>
              <a:t> dung </a:t>
            </a:r>
            <a:r>
              <a:rPr lang="en-US" sz="2667" b="1" dirty="0">
                <a:latin typeface="UTM Avo" panose="02040603050506020204" pitchFamily="18" charset="0"/>
                <a:cs typeface="Arial" panose="020B0604020202020204" pitchFamily="34" charset="0"/>
              </a:rPr>
              <a:t>Bài 3: </a:t>
            </a:r>
            <a:r>
              <a:rPr lang="en-US" sz="2667" b="1" dirty="0" err="1">
                <a:latin typeface="UTM Avo" panose="02040603050506020204" pitchFamily="18" charset="0"/>
                <a:cs typeface="Arial" panose="020B0604020202020204" pitchFamily="34" charset="0"/>
              </a:rPr>
              <a:t>Nguyên</a:t>
            </a:r>
            <a:r>
              <a:rPr lang="en-US" sz="2667" b="1" dirty="0">
                <a:latin typeface="UTM Avo" panose="02040603050506020204" pitchFamily="18" charset="0"/>
                <a:cs typeface="Arial" panose="020B0604020202020204" pitchFamily="34" charset="0"/>
              </a:rPr>
              <a:t> </a:t>
            </a:r>
            <a:r>
              <a:rPr lang="en-US" sz="2667" b="1" dirty="0" err="1">
                <a:latin typeface="UTM Avo" panose="02040603050506020204" pitchFamily="18" charset="0"/>
                <a:cs typeface="Arial" panose="020B0604020202020204" pitchFamily="34" charset="0"/>
              </a:rPr>
              <a:t>tố</a:t>
            </a:r>
            <a:r>
              <a:rPr lang="en-US" sz="2667" b="1" dirty="0">
                <a:latin typeface="UTM Avo" panose="02040603050506020204" pitchFamily="18" charset="0"/>
                <a:cs typeface="Arial" panose="020B0604020202020204" pitchFamily="34" charset="0"/>
              </a:rPr>
              <a:t> </a:t>
            </a:r>
            <a:r>
              <a:rPr lang="en-US" sz="2667" b="1" dirty="0" err="1">
                <a:latin typeface="UTM Avo" panose="02040603050506020204" pitchFamily="18" charset="0"/>
                <a:cs typeface="Arial" panose="020B0604020202020204" pitchFamily="34" charset="0"/>
              </a:rPr>
              <a:t>hóa</a:t>
            </a:r>
            <a:r>
              <a:rPr lang="en-US" sz="2667" b="1" dirty="0">
                <a:latin typeface="UTM Avo" panose="02040603050506020204" pitchFamily="18" charset="0"/>
                <a:cs typeface="Arial" panose="020B0604020202020204" pitchFamily="34" charset="0"/>
              </a:rPr>
              <a:t> </a:t>
            </a:r>
            <a:r>
              <a:rPr lang="en-US" sz="2667" b="1" dirty="0" err="1">
                <a:latin typeface="UTM Avo" panose="02040603050506020204" pitchFamily="18" charset="0"/>
                <a:cs typeface="Arial" panose="020B0604020202020204" pitchFamily="34" charset="0"/>
              </a:rPr>
              <a:t>học</a:t>
            </a:r>
            <a:endParaRPr lang="en-US" sz="2667" b="1"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392BE39-FA58-D7BA-D1D2-8FF40F6D6102}"/>
              </a:ext>
            </a:extLst>
          </p:cNvPr>
          <p:cNvGraphicFramePr>
            <a:graphicFrameLocks noGrp="1"/>
          </p:cNvGraphicFramePr>
          <p:nvPr>
            <p:extLst>
              <p:ext uri="{D42A27DB-BD31-4B8C-83A1-F6EECF244321}">
                <p14:modId xmlns:p14="http://schemas.microsoft.com/office/powerpoint/2010/main" val="3231502757"/>
              </p:ext>
            </p:extLst>
          </p:nvPr>
        </p:nvGraphicFramePr>
        <p:xfrm>
          <a:off x="1453939" y="1973083"/>
          <a:ext cx="8921377" cy="3461849"/>
        </p:xfrm>
        <a:graphic>
          <a:graphicData uri="http://schemas.openxmlformats.org/drawingml/2006/table">
            <a:tbl>
              <a:tblPr firstRow="1" firstCol="1" bandRow="1">
                <a:tableStyleId>{16D9F66E-5EB9-4882-86FB-DCBF35E3C3E4}</a:tableStyleId>
              </a:tblPr>
              <a:tblGrid>
                <a:gridCol w="2630602">
                  <a:extLst>
                    <a:ext uri="{9D8B030D-6E8A-4147-A177-3AD203B41FA5}">
                      <a16:colId xmlns:a16="http://schemas.microsoft.com/office/drawing/2014/main" val="2505733914"/>
                    </a:ext>
                  </a:extLst>
                </a:gridCol>
                <a:gridCol w="3060377">
                  <a:extLst>
                    <a:ext uri="{9D8B030D-6E8A-4147-A177-3AD203B41FA5}">
                      <a16:colId xmlns:a16="http://schemas.microsoft.com/office/drawing/2014/main" val="3399886717"/>
                    </a:ext>
                  </a:extLst>
                </a:gridCol>
                <a:gridCol w="3230398">
                  <a:extLst>
                    <a:ext uri="{9D8B030D-6E8A-4147-A177-3AD203B41FA5}">
                      <a16:colId xmlns:a16="http://schemas.microsoft.com/office/drawing/2014/main" val="2963240651"/>
                    </a:ext>
                  </a:extLst>
                </a:gridCol>
              </a:tblGrid>
              <a:tr h="2231346">
                <a:tc>
                  <a:txBody>
                    <a:bodyPr/>
                    <a:lstStyle/>
                    <a:p>
                      <a:pPr algn="ctr">
                        <a:lnSpc>
                          <a:spcPct val="100000"/>
                        </a:lnSpc>
                        <a:spcBef>
                          <a:spcPts val="600"/>
                        </a:spcBef>
                        <a:spcAft>
                          <a:spcPts val="0"/>
                        </a:spcAft>
                      </a:pPr>
                      <a:r>
                        <a:rPr lang="en-US" sz="2700" b="0" dirty="0">
                          <a:effectLst/>
                          <a:latin typeface="UTM Avo" panose="02040603050506020204" pitchFamily="18" charset="0"/>
                          <a:cs typeface="Arial" panose="020B0604020202020204" pitchFamily="34" charset="0"/>
                        </a:rPr>
                        <a:t>K</a:t>
                      </a:r>
                    </a:p>
                    <a:p>
                      <a:pPr algn="ctr">
                        <a:lnSpc>
                          <a:spcPct val="100000"/>
                        </a:lnSpc>
                        <a:spcBef>
                          <a:spcPts val="600"/>
                        </a:spcBef>
                        <a:spcAft>
                          <a:spcPts val="0"/>
                        </a:spcAft>
                      </a:pPr>
                      <a:r>
                        <a:rPr lang="en-US" sz="2700" b="0" dirty="0" err="1">
                          <a:effectLst/>
                          <a:latin typeface="UTM Avo" panose="02040603050506020204" pitchFamily="18" charset="0"/>
                          <a:cs typeface="Arial" panose="020B0604020202020204" pitchFamily="34" charset="0"/>
                        </a:rPr>
                        <a:t>Những</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điều</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em</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đã</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biết</a:t>
                      </a:r>
                      <a:r>
                        <a:rPr lang="en-US" sz="2700" b="0" dirty="0">
                          <a:effectLst/>
                          <a:latin typeface="UTM Avo" panose="02040603050506020204" pitchFamily="18" charset="0"/>
                          <a:cs typeface="Arial" panose="020B0604020202020204" pitchFamily="34" charset="0"/>
                        </a:rPr>
                        <a:t> </a:t>
                      </a:r>
                    </a:p>
                    <a:p>
                      <a:pPr algn="ctr">
                        <a:lnSpc>
                          <a:spcPct val="100000"/>
                        </a:lnSpc>
                        <a:spcBef>
                          <a:spcPts val="600"/>
                        </a:spcBef>
                        <a:spcAft>
                          <a:spcPts val="0"/>
                        </a:spcAft>
                      </a:pPr>
                      <a:r>
                        <a:rPr lang="en-US" sz="2700" b="0" dirty="0">
                          <a:effectLst/>
                          <a:latin typeface="UTM Avo" panose="02040603050506020204" pitchFamily="18" charset="0"/>
                          <a:cs typeface="Arial" panose="020B0604020202020204" pitchFamily="34" charset="0"/>
                        </a:rPr>
                        <a:t>(Know)</a:t>
                      </a:r>
                      <a:endParaRPr lang="en-US" sz="27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700" b="0" dirty="0">
                          <a:effectLst/>
                          <a:latin typeface="UTM Avo" panose="02040603050506020204" pitchFamily="18" charset="0"/>
                          <a:cs typeface="Arial" panose="020B0604020202020204" pitchFamily="34" charset="0"/>
                        </a:rPr>
                        <a:t>W</a:t>
                      </a:r>
                    </a:p>
                    <a:p>
                      <a:pPr algn="ctr">
                        <a:lnSpc>
                          <a:spcPct val="100000"/>
                        </a:lnSpc>
                        <a:spcBef>
                          <a:spcPts val="600"/>
                        </a:spcBef>
                        <a:spcAft>
                          <a:spcPts val="0"/>
                        </a:spcAft>
                      </a:pPr>
                      <a:r>
                        <a:rPr lang="en-US" sz="2700" b="0" dirty="0" err="1">
                          <a:effectLst/>
                          <a:latin typeface="UTM Avo" panose="02040603050506020204" pitchFamily="18" charset="0"/>
                          <a:cs typeface="Arial" panose="020B0604020202020204" pitchFamily="34" charset="0"/>
                        </a:rPr>
                        <a:t>Những</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điều</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em</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muốn</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biết</a:t>
                      </a:r>
                      <a:endParaRPr lang="en-US" sz="2700" b="0" dirty="0">
                        <a:effectLst/>
                        <a:latin typeface="UTM Avo" panose="02040603050506020204" pitchFamily="18" charset="0"/>
                        <a:cs typeface="Arial" panose="020B0604020202020204" pitchFamily="34" charset="0"/>
                      </a:endParaRPr>
                    </a:p>
                    <a:p>
                      <a:pPr algn="ctr">
                        <a:lnSpc>
                          <a:spcPct val="100000"/>
                        </a:lnSpc>
                        <a:spcBef>
                          <a:spcPts val="600"/>
                        </a:spcBef>
                        <a:spcAft>
                          <a:spcPts val="0"/>
                        </a:spcAft>
                      </a:pPr>
                      <a:r>
                        <a:rPr lang="en-US" sz="2700" b="0" dirty="0">
                          <a:effectLst/>
                          <a:latin typeface="UTM Avo" panose="02040603050506020204" pitchFamily="18" charset="0"/>
                          <a:cs typeface="Arial" panose="020B0604020202020204" pitchFamily="34" charset="0"/>
                        </a:rPr>
                        <a:t>(Want)</a:t>
                      </a:r>
                      <a:endParaRPr lang="en-US" sz="27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700" b="0" dirty="0">
                          <a:effectLst/>
                          <a:latin typeface="UTM Avo" panose="02040603050506020204" pitchFamily="18" charset="0"/>
                          <a:cs typeface="Arial" panose="020B0604020202020204" pitchFamily="34" charset="0"/>
                        </a:rPr>
                        <a:t>L</a:t>
                      </a:r>
                    </a:p>
                    <a:p>
                      <a:pPr algn="ctr">
                        <a:lnSpc>
                          <a:spcPct val="100000"/>
                        </a:lnSpc>
                        <a:spcBef>
                          <a:spcPts val="600"/>
                        </a:spcBef>
                        <a:spcAft>
                          <a:spcPts val="0"/>
                        </a:spcAft>
                      </a:pPr>
                      <a:r>
                        <a:rPr lang="en-US" sz="2700" b="0" dirty="0" err="1">
                          <a:effectLst/>
                          <a:latin typeface="UTM Avo" panose="02040603050506020204" pitchFamily="18" charset="0"/>
                          <a:cs typeface="Arial" panose="020B0604020202020204" pitchFamily="34" charset="0"/>
                        </a:rPr>
                        <a:t>Những</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điều</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em</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đã</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học</a:t>
                      </a:r>
                      <a:r>
                        <a:rPr lang="en-US" sz="2700" b="0" dirty="0">
                          <a:effectLst/>
                          <a:latin typeface="UTM Avo" panose="02040603050506020204" pitchFamily="18" charset="0"/>
                          <a:cs typeface="Arial" panose="020B0604020202020204" pitchFamily="34" charset="0"/>
                        </a:rPr>
                        <a:t> </a:t>
                      </a:r>
                      <a:r>
                        <a:rPr lang="en-US" sz="2700" b="0" dirty="0" err="1">
                          <a:effectLst/>
                          <a:latin typeface="UTM Avo" panose="02040603050506020204" pitchFamily="18" charset="0"/>
                          <a:cs typeface="Arial" panose="020B0604020202020204" pitchFamily="34" charset="0"/>
                        </a:rPr>
                        <a:t>được</a:t>
                      </a:r>
                      <a:endParaRPr lang="en-US" sz="2700" b="0" dirty="0">
                        <a:effectLst/>
                        <a:latin typeface="UTM Avo" panose="02040603050506020204" pitchFamily="18" charset="0"/>
                        <a:cs typeface="Arial" panose="020B0604020202020204" pitchFamily="34" charset="0"/>
                      </a:endParaRPr>
                    </a:p>
                    <a:p>
                      <a:pPr algn="ctr">
                        <a:lnSpc>
                          <a:spcPct val="100000"/>
                        </a:lnSpc>
                        <a:spcBef>
                          <a:spcPts val="600"/>
                        </a:spcBef>
                        <a:spcAft>
                          <a:spcPts val="0"/>
                        </a:spcAft>
                      </a:pPr>
                      <a:r>
                        <a:rPr lang="en-US" sz="2700" b="0" dirty="0">
                          <a:effectLst/>
                          <a:latin typeface="UTM Avo" panose="02040603050506020204" pitchFamily="18" charset="0"/>
                          <a:cs typeface="Arial" panose="020B0604020202020204" pitchFamily="34" charset="0"/>
                        </a:rPr>
                        <a:t>( Learned)</a:t>
                      </a:r>
                      <a:endParaRPr lang="en-US" sz="27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627098631"/>
                  </a:ext>
                </a:extLst>
              </a:tr>
              <a:tr h="996221">
                <a:tc>
                  <a:txBody>
                    <a:bodyPr/>
                    <a:lstStyle/>
                    <a:p>
                      <a:pPr algn="ctr">
                        <a:lnSpc>
                          <a:spcPct val="150000"/>
                        </a:lnSpc>
                        <a:spcBef>
                          <a:spcPts val="600"/>
                        </a:spcBef>
                        <a:spcAft>
                          <a:spcPts val="0"/>
                        </a:spcAft>
                      </a:pPr>
                      <a:r>
                        <a:rPr lang="en-US" sz="2700" dirty="0">
                          <a:effectLst/>
                          <a:latin typeface="UTM Avo" panose="02040603050506020204" pitchFamily="18" charset="0"/>
                          <a:cs typeface="Arial" panose="020B0604020202020204" pitchFamily="34" charset="0"/>
                        </a:rPr>
                        <a:t> </a:t>
                      </a:r>
                    </a:p>
                    <a:p>
                      <a:pPr algn="ctr">
                        <a:lnSpc>
                          <a:spcPct val="150000"/>
                        </a:lnSpc>
                        <a:spcBef>
                          <a:spcPts val="600"/>
                        </a:spcBef>
                        <a:spcAft>
                          <a:spcPts val="0"/>
                        </a:spcAft>
                      </a:pPr>
                      <a:endParaRPr lang="en-US" sz="27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700" dirty="0">
                          <a:effectLst/>
                          <a:latin typeface="UTM Avo" panose="02040603050506020204" pitchFamily="18" charset="0"/>
                          <a:cs typeface="Arial" panose="020B0604020202020204" pitchFamily="34" charset="0"/>
                        </a:rPr>
                        <a:t> </a:t>
                      </a:r>
                      <a:endParaRPr lang="en-US" sz="27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700" dirty="0">
                          <a:effectLst/>
                          <a:latin typeface="UTM Avo" panose="02040603050506020204" pitchFamily="18" charset="0"/>
                          <a:cs typeface="Arial" panose="020B0604020202020204" pitchFamily="34" charset="0"/>
                        </a:rPr>
                        <a:t> </a:t>
                      </a:r>
                      <a:endParaRPr lang="en-US" sz="27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564611529"/>
                  </a:ext>
                </a:extLst>
              </a:tr>
            </a:tbl>
          </a:graphicData>
        </a:graphic>
      </p:graphicFrame>
    </p:spTree>
    <p:extLst>
      <p:ext uri="{BB962C8B-B14F-4D97-AF65-F5344CB8AC3E}">
        <p14:creationId xmlns:p14="http://schemas.microsoft.com/office/powerpoint/2010/main" val="202991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8">
            <a:extLst>
              <a:ext uri="{FF2B5EF4-FFF2-40B4-BE49-F238E27FC236}">
                <a16:creationId xmlns:a16="http://schemas.microsoft.com/office/drawing/2014/main" id="{B907A34A-8D36-8181-E75E-5D101DC9F4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70900" y="1903343"/>
            <a:ext cx="2743200" cy="4294257"/>
          </a:xfrm>
          <a:prstGeom prst="rect">
            <a:avLst/>
          </a:prstGeom>
        </p:spPr>
      </p:pic>
      <p:sp>
        <p:nvSpPr>
          <p:cNvPr id="3" name="TextBox 2">
            <a:extLst>
              <a:ext uri="{FF2B5EF4-FFF2-40B4-BE49-F238E27FC236}">
                <a16:creationId xmlns:a16="http://schemas.microsoft.com/office/drawing/2014/main" id="{57F0EF6D-17D2-E5B7-5599-D492C48DC223}"/>
              </a:ext>
            </a:extLst>
          </p:cNvPr>
          <p:cNvSpPr txBox="1"/>
          <p:nvPr/>
        </p:nvSpPr>
        <p:spPr>
          <a:xfrm>
            <a:off x="865345" y="1716817"/>
            <a:ext cx="5865655" cy="654731"/>
          </a:xfrm>
          <a:prstGeom prst="rect">
            <a:avLst/>
          </a:prstGeom>
          <a:noFill/>
        </p:spPr>
        <p:txBody>
          <a:bodyPr wrap="square" rtlCol="0">
            <a:spAutoFit/>
          </a:bodyPr>
          <a:lstStyle/>
          <a:p>
            <a:pPr>
              <a:lnSpc>
                <a:spcPct val="150000"/>
              </a:lnSpc>
            </a:pPr>
            <a:r>
              <a:rPr lang="en-US" sz="2800" b="1" dirty="0">
                <a:latin typeface="UTM Avo" panose="02040603050506020204" pitchFamily="18" charset="0"/>
                <a:cs typeface="Arial" panose="020B0604020202020204" pitchFamily="34" charset="0"/>
              </a:rPr>
              <a:t>NỘI DUNG BÀI HỌC</a:t>
            </a:r>
          </a:p>
        </p:txBody>
      </p:sp>
      <p:graphicFrame>
        <p:nvGraphicFramePr>
          <p:cNvPr id="4" name="Diagram 3">
            <a:extLst>
              <a:ext uri="{FF2B5EF4-FFF2-40B4-BE49-F238E27FC236}">
                <a16:creationId xmlns:a16="http://schemas.microsoft.com/office/drawing/2014/main" id="{E7E26388-DEF9-77C6-47CE-E74BE1FBCEA4}"/>
              </a:ext>
            </a:extLst>
          </p:cNvPr>
          <p:cNvGraphicFramePr/>
          <p:nvPr>
            <p:extLst>
              <p:ext uri="{D42A27DB-BD31-4B8C-83A1-F6EECF244321}">
                <p14:modId xmlns:p14="http://schemas.microsoft.com/office/powerpoint/2010/main" val="2943055753"/>
              </p:ext>
            </p:extLst>
          </p:nvPr>
        </p:nvGraphicFramePr>
        <p:xfrm>
          <a:off x="901700" y="2616201"/>
          <a:ext cx="6794500" cy="31114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graphicEl>
                                              <a:dgm id="{B1D54EFE-A6B3-4277-8C13-441B3B601CB3}"/>
                                            </p:graphicEl>
                                          </p:spTgt>
                                        </p:tgtEl>
                                        <p:attrNameLst>
                                          <p:attrName>style.visibility</p:attrName>
                                        </p:attrNameLst>
                                      </p:cBhvr>
                                      <p:to>
                                        <p:strVal val="visible"/>
                                      </p:to>
                                    </p:set>
                                    <p:animEffect transition="in" filter="fade">
                                      <p:cBhvr>
                                        <p:cTn id="13" dur="500"/>
                                        <p:tgtEl>
                                          <p:spTgt spid="4">
                                            <p:graphicEl>
                                              <a:dgm id="{B1D54EFE-A6B3-4277-8C13-441B3B601CB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B0ABEAE8-0891-4DC0-9561-DE1B735B9E06}"/>
                                            </p:graphicEl>
                                          </p:spTgt>
                                        </p:tgtEl>
                                        <p:attrNameLst>
                                          <p:attrName>style.visibility</p:attrName>
                                        </p:attrNameLst>
                                      </p:cBhvr>
                                      <p:to>
                                        <p:strVal val="visible"/>
                                      </p:to>
                                    </p:set>
                                    <p:animEffect transition="in" filter="fade">
                                      <p:cBhvr>
                                        <p:cTn id="18" dur="500"/>
                                        <p:tgtEl>
                                          <p:spTgt spid="4">
                                            <p:graphicEl>
                                              <a:dgm id="{B0ABEAE8-0891-4DC0-9561-DE1B735B9E0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3B2C8488-0F27-4037-BDFD-F63CDF3FA891}"/>
                                            </p:graphicEl>
                                          </p:spTgt>
                                        </p:tgtEl>
                                        <p:attrNameLst>
                                          <p:attrName>style.visibility</p:attrName>
                                        </p:attrNameLst>
                                      </p:cBhvr>
                                      <p:to>
                                        <p:strVal val="visible"/>
                                      </p:to>
                                    </p:set>
                                    <p:animEffect transition="in" filter="fade">
                                      <p:cBhvr>
                                        <p:cTn id="23" dur="500"/>
                                        <p:tgtEl>
                                          <p:spTgt spid="4">
                                            <p:graphicEl>
                                              <a:dgm id="{3B2C8488-0F27-4037-BDFD-F63CDF3FA89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E0D3A47-42C0-4B31-8D06-042595E273DC}"/>
                                            </p:graphicEl>
                                          </p:spTgt>
                                        </p:tgtEl>
                                        <p:attrNameLst>
                                          <p:attrName>style.visibility</p:attrName>
                                        </p:attrNameLst>
                                      </p:cBhvr>
                                      <p:to>
                                        <p:strVal val="visible"/>
                                      </p:to>
                                    </p:set>
                                    <p:animEffect transition="in" filter="fade">
                                      <p:cBhvr>
                                        <p:cTn id="28" dur="500"/>
                                        <p:tgtEl>
                                          <p:spTgt spid="4">
                                            <p:graphicEl>
                                              <a:dgm id="{8E0D3A47-42C0-4B31-8D06-042595E273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Thành </a:t>
            </a:r>
            <a:r>
              <a:rPr lang="en-US" sz="2400" b="1" dirty="0" err="1">
                <a:solidFill>
                  <a:schemeClr val="accent2"/>
                </a:solidFill>
                <a:latin typeface="UTM Avo" panose="02040603050506020204" pitchFamily="18" charset="0"/>
                <a:cs typeface="Arial" panose="020B0604020202020204" pitchFamily="34" charset="0"/>
              </a:rPr>
              <a:t>phần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5431295"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 Thành </a:t>
            </a:r>
            <a:r>
              <a:rPr lang="en-US" sz="2400" b="1" dirty="0" err="1">
                <a:latin typeface="UTM Avo" panose="02040603050506020204" pitchFamily="18" charset="0"/>
                <a:ea typeface="Calibri" panose="020F0502020204030204" pitchFamily="34" charset="0"/>
                <a:cs typeface="Arial" panose="020B0604020202020204" pitchFamily="34" charset="0"/>
              </a:rPr>
              <a:t>phần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cấu</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tạo</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nguyên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3596642-FF28-F56C-F353-536BC6FE1B24}"/>
              </a:ext>
            </a:extLst>
          </p:cNvPr>
          <p:cNvSpPr/>
          <p:nvPr/>
        </p:nvSpPr>
        <p:spPr>
          <a:xfrm>
            <a:off x="628650" y="2786930"/>
            <a:ext cx="10116213" cy="3117264"/>
          </a:xfrm>
          <a:prstGeom prst="rect">
            <a:avLst/>
          </a:prstGeom>
        </p:spPr>
        <p:txBody>
          <a:bodyPr wrap="square">
            <a:spAutoFit/>
          </a:bodyPr>
          <a:lstStyle/>
          <a:p>
            <a:pPr marL="381019" indent="-381019">
              <a:lnSpc>
                <a:spcPct val="150000"/>
              </a:lnSpc>
              <a:spcBef>
                <a:spcPts val="400"/>
              </a:spcBef>
              <a:spcAft>
                <a:spcPts val="533"/>
              </a:spcAft>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hòa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về</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a:t>
            </a:r>
          </a:p>
          <a:p>
            <a:pPr marL="381019" indent="-381019">
              <a:lnSpc>
                <a:spcPct val="150000"/>
              </a:lnSpc>
              <a:spcBef>
                <a:spcPts val="400"/>
              </a:spcBef>
              <a:spcAft>
                <a:spcPts val="533"/>
              </a:spcAft>
              <a:buFont typeface="Arial" panose="020B0604020202020204" pitchFamily="34" charset="0"/>
              <a:buChar char="•"/>
            </a:pPr>
            <a:r>
              <a:rPr lang="en-US" sz="2400" dirty="0">
                <a:latin typeface="UTM Avo" panose="02040603050506020204" pitchFamily="18" charset="0"/>
                <a:ea typeface="Calibri" panose="020F0502020204030204" pitchFamily="34" charset="0"/>
                <a:cs typeface="Arial" panose="020B0604020202020204" pitchFamily="34" charset="0"/>
              </a:rPr>
              <a:t>Ba </a:t>
            </a:r>
            <a:r>
              <a:rPr lang="en-US" sz="2400" dirty="0" err="1">
                <a:latin typeface="UTM Avo" panose="02040603050506020204" pitchFamily="18" charset="0"/>
                <a:ea typeface="Calibri" panose="020F0502020204030204" pitchFamily="34" charset="0"/>
                <a:cs typeface="Arial" panose="020B0604020202020204" pitchFamily="34" charset="0"/>
              </a:rPr>
              <a:t>loại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a:t>
            </a:r>
          </a:p>
          <a:p>
            <a:pPr marL="342900" indent="-342900">
              <a:lnSpc>
                <a:spcPct val="150000"/>
              </a:lnSpc>
              <a:spcBef>
                <a:spcPts val="400"/>
              </a:spcBef>
              <a:buFont typeface="Wingdings" panose="05000000000000000000" pitchFamily="2" charset="2"/>
              <a:buChar char="Ø"/>
            </a:pPr>
            <a:r>
              <a:rPr lang="fr-FR" sz="2400" dirty="0" err="1">
                <a:latin typeface="UTM Avo" panose="02040603050506020204" pitchFamily="18" charset="0"/>
                <a:ea typeface="Calibri" panose="020F0502020204030204" pitchFamily="34" charset="0"/>
                <a:cs typeface="Arial" panose="020B0604020202020204" pitchFamily="34" charset="0"/>
              </a:rPr>
              <a:t>Hạt</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electron</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kí</a:t>
            </a:r>
            <a:r>
              <a:rPr lang="fr-FR" sz="2400" dirty="0">
                <a:latin typeface="UTM Avo" panose="02040603050506020204" pitchFamily="18" charset="0"/>
                <a:ea typeface="Calibri" panose="020F0502020204030204" pitchFamily="34" charset="0"/>
                <a:cs typeface="Arial" panose="020B0604020202020204" pitchFamily="34" charset="0"/>
              </a:rPr>
              <a:t> </a:t>
            </a:r>
            <a:r>
              <a:rPr lang="fr-FR" sz="2400" dirty="0" err="1">
                <a:latin typeface="UTM Avo" panose="02040603050506020204" pitchFamily="18" charset="0"/>
                <a:ea typeface="Calibri" panose="020F0502020204030204" pitchFamily="34" charset="0"/>
                <a:cs typeface="Arial" panose="020B0604020202020204" pitchFamily="34" charset="0"/>
              </a:rPr>
              <a:t>hiệu</a:t>
            </a:r>
            <a:r>
              <a:rPr lang="fr-FR" sz="2400" dirty="0">
                <a:latin typeface="UTM Avo" panose="02040603050506020204" pitchFamily="18" charset="0"/>
                <a:ea typeface="Calibri" panose="020F0502020204030204" pitchFamily="34" charset="0"/>
                <a:cs typeface="Arial" panose="020B0604020202020204" pitchFamily="34" charset="0"/>
              </a:rPr>
              <a:t> là e. </a:t>
            </a:r>
          </a:p>
          <a:p>
            <a:pPr marL="342900" indent="-342900">
              <a:lnSpc>
                <a:spcPct val="150000"/>
              </a:lnSpc>
              <a:spcBef>
                <a:spcPts val="400"/>
              </a:spcBef>
              <a:buFont typeface="Wingdings" panose="05000000000000000000" pitchFamily="2" charset="2"/>
              <a:buChar char="Ø"/>
            </a:pP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proton,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p.</a:t>
            </a:r>
          </a:p>
          <a:p>
            <a:pPr marL="342900" indent="-342900">
              <a:lnSpc>
                <a:spcPct val="150000"/>
              </a:lnSpc>
              <a:spcBef>
                <a:spcPts val="400"/>
              </a:spcBef>
              <a:buFont typeface="Wingdings" panose="05000000000000000000" pitchFamily="2" charset="2"/>
              <a:buChar char="Ø"/>
            </a:pP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neutron,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n.</a:t>
            </a:r>
          </a:p>
        </p:txBody>
      </p:sp>
      <p:pic>
        <p:nvPicPr>
          <p:cNvPr id="3" name="Picture 2">
            <a:extLst>
              <a:ext uri="{FF2B5EF4-FFF2-40B4-BE49-F238E27FC236}">
                <a16:creationId xmlns:a16="http://schemas.microsoft.com/office/drawing/2014/main" id="{5BA1695F-F135-4670-9169-7D8F8EA288A0}"/>
              </a:ext>
            </a:extLst>
          </p:cNvPr>
          <p:cNvPicPr>
            <a:picLocks noChangeAspect="1"/>
          </p:cNvPicPr>
          <p:nvPr/>
        </p:nvPicPr>
        <p:blipFill>
          <a:blip r:embed="rId3"/>
          <a:stretch>
            <a:fillRect/>
          </a:stretch>
        </p:blipFill>
        <p:spPr>
          <a:xfrm>
            <a:off x="7598870" y="3526458"/>
            <a:ext cx="2335705" cy="2280452"/>
          </a:xfrm>
          <a:prstGeom prst="rect">
            <a:avLst/>
          </a:prstGeom>
        </p:spPr>
      </p:pic>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7842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Thành </a:t>
            </a:r>
            <a:r>
              <a:rPr lang="en-US" sz="2400" b="1" dirty="0" err="1">
                <a:solidFill>
                  <a:schemeClr val="accent2"/>
                </a:solidFill>
                <a:latin typeface="UTM Avo" panose="02040603050506020204" pitchFamily="18" charset="0"/>
                <a:cs typeface="Arial" panose="020B0604020202020204" pitchFamily="34" charset="0"/>
              </a:rPr>
              <a:t>phần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53596642-FF28-F56C-F353-536BC6FE1B24}"/>
              </a:ext>
            </a:extLst>
          </p:cNvPr>
          <p:cNvSpPr/>
          <p:nvPr/>
        </p:nvSpPr>
        <p:spPr>
          <a:xfrm>
            <a:off x="628650" y="2329730"/>
            <a:ext cx="10767662" cy="1915909"/>
          </a:xfrm>
          <a:prstGeom prst="rect">
            <a:avLst/>
          </a:prstGeom>
        </p:spPr>
        <p:txBody>
          <a:bodyPr wrap="square">
            <a:spAutoFit/>
          </a:bodyPr>
          <a:lstStyle/>
          <a:p>
            <a:pPr marL="412771" indent="-381019">
              <a:spcBef>
                <a:spcPts val="400"/>
              </a:spcBef>
              <a:spcAft>
                <a:spcPts val="533"/>
              </a:spcAft>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Đơn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vị</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amu</a:t>
            </a:r>
          </a:p>
          <a:p>
            <a:pPr marL="31752">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1amu = 1,6605 x 10</a:t>
            </a:r>
            <a:r>
              <a:rPr lang="en-US" sz="2400" baseline="30000" dirty="0">
                <a:latin typeface="UTM Avo" panose="02040603050506020204" pitchFamily="18" charset="0"/>
                <a:ea typeface="Calibri" panose="020F0502020204030204" pitchFamily="34" charset="0"/>
                <a:cs typeface="Arial" panose="020B0604020202020204" pitchFamily="34" charset="0"/>
              </a:rPr>
              <a:t>-27 </a:t>
            </a:r>
            <a:r>
              <a:rPr lang="en-US" sz="2400" dirty="0">
                <a:latin typeface="UTM Avo" panose="02040603050506020204" pitchFamily="18" charset="0"/>
                <a:ea typeface="Calibri" panose="020F0502020204030204" pitchFamily="34" charset="0"/>
                <a:cs typeface="Arial" panose="020B0604020202020204" pitchFamily="34" charset="0"/>
              </a:rPr>
              <a:t>kg.</a:t>
            </a:r>
          </a:p>
          <a:p>
            <a:pPr marL="412771" indent="-381019">
              <a:spcBef>
                <a:spcPts val="400"/>
              </a:spcBef>
              <a:spcAft>
                <a:spcPts val="533"/>
              </a:spcAft>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Đơn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vị</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e</a:t>
            </a:r>
            <a:r>
              <a:rPr lang="en-US" sz="2400" baseline="-25000" dirty="0">
                <a:latin typeface="UTM Avo" panose="02040603050506020204" pitchFamily="18" charset="0"/>
                <a:ea typeface="Calibri" panose="020F0502020204030204" pitchFamily="34" charset="0"/>
                <a:cs typeface="Arial" panose="020B0604020202020204" pitchFamily="34" charset="0"/>
              </a:rPr>
              <a:t>0</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p>
          <a:p>
            <a:pPr marL="31752">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1e</a:t>
            </a:r>
            <a:r>
              <a:rPr lang="en-US" sz="2400" baseline="-25000" dirty="0">
                <a:latin typeface="UTM Avo" panose="02040603050506020204" pitchFamily="18" charset="0"/>
                <a:ea typeface="Calibri" panose="020F0502020204030204" pitchFamily="34" charset="0"/>
                <a:cs typeface="Arial" panose="020B0604020202020204" pitchFamily="34" charset="0"/>
              </a:rPr>
              <a:t>0</a:t>
            </a:r>
            <a:r>
              <a:rPr lang="en-US" sz="2400" dirty="0">
                <a:latin typeface="UTM Avo" panose="02040603050506020204" pitchFamily="18" charset="0"/>
                <a:ea typeface="Calibri" panose="020F0502020204030204" pitchFamily="34" charset="0"/>
                <a:cs typeface="Arial" panose="020B0604020202020204" pitchFamily="34" charset="0"/>
              </a:rPr>
              <a:t> = 1,602 x 10</a:t>
            </a:r>
            <a:r>
              <a:rPr lang="en-US" sz="2400" baseline="30000" dirty="0">
                <a:latin typeface="UTM Avo" panose="02040603050506020204" pitchFamily="18" charset="0"/>
                <a:ea typeface="Calibri" panose="020F0502020204030204" pitchFamily="34" charset="0"/>
                <a:cs typeface="Arial" panose="020B0604020202020204" pitchFamily="34" charset="0"/>
              </a:rPr>
              <a:t>-19 </a:t>
            </a:r>
            <a:r>
              <a:rPr lang="en-US" sz="2400" dirty="0">
                <a:latin typeface="UTM Avo" panose="02040603050506020204" pitchFamily="18" charset="0"/>
                <a:ea typeface="Calibri" panose="020F0502020204030204" pitchFamily="34" charset="0"/>
                <a:cs typeface="Arial" panose="020B0604020202020204" pitchFamily="34" charset="0"/>
              </a:rPr>
              <a:t>C.</a:t>
            </a:r>
          </a:p>
        </p:txBody>
      </p:sp>
      <p:pic>
        <p:nvPicPr>
          <p:cNvPr id="8" name="Picture 13">
            <a:extLst>
              <a:ext uri="{FF2B5EF4-FFF2-40B4-BE49-F238E27FC236}">
                <a16:creationId xmlns:a16="http://schemas.microsoft.com/office/drawing/2014/main" id="{470F7E24-A02F-E210-0A9D-93AF170C2A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82308" y="3100956"/>
            <a:ext cx="1433241" cy="3366418"/>
          </a:xfrm>
          <a:prstGeom prst="rect">
            <a:avLst/>
          </a:prstGeom>
        </p:spPr>
      </p:pic>
    </p:spTree>
    <p:extLst>
      <p:ext uri="{BB962C8B-B14F-4D97-AF65-F5344CB8AC3E}">
        <p14:creationId xmlns:p14="http://schemas.microsoft.com/office/powerpoint/2010/main" val="60345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135</TotalTime>
  <Words>1911</Words>
  <Application>Microsoft Office PowerPoint</Application>
  <PresentationFormat>Widescreen</PresentationFormat>
  <Paragraphs>150</Paragraphs>
  <Slides>43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Cambria Math</vt:lpstr>
      <vt:lpstr>Wingdings</vt:lpstr>
      <vt:lpstr>Calibri</vt:lpstr>
      <vt:lpstr>UTM Avo</vt:lpstr>
      <vt:lpstr>Arial</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2024-03-07T01:43:18Z</dcterms:created>
  <dcterms:modified xsi:type="dcterms:W3CDTF">2024-04-23T08:30:47Z</dcterms:modified>
</cp:coreProperties>
</file>