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35"/>
  </p:notesMasterIdLst>
  <p:sldIdLst>
    <p:sldId id="266" r:id="rId4"/>
    <p:sldId id="256" r:id="rId5"/>
    <p:sldId id="282" r:id="rId6"/>
    <p:sldId id="258" r:id="rId7"/>
    <p:sldId id="259" r:id="rId8"/>
    <p:sldId id="287" r:id="rId9"/>
    <p:sldId id="269" r:id="rId10"/>
    <p:sldId id="357" r:id="rId11"/>
    <p:sldId id="335" r:id="rId12"/>
    <p:sldId id="358" r:id="rId13"/>
    <p:sldId id="300" r:id="rId14"/>
    <p:sldId id="359" r:id="rId15"/>
    <p:sldId id="360" r:id="rId16"/>
    <p:sldId id="361" r:id="rId17"/>
    <p:sldId id="362" r:id="rId18"/>
    <p:sldId id="363" r:id="rId19"/>
    <p:sldId id="260" r:id="rId20"/>
    <p:sldId id="261" r:id="rId21"/>
    <p:sldId id="351" r:id="rId22"/>
    <p:sldId id="270" r:id="rId23"/>
    <p:sldId id="272" r:id="rId24"/>
    <p:sldId id="364" r:id="rId25"/>
    <p:sldId id="352" r:id="rId26"/>
    <p:sldId id="353" r:id="rId27"/>
    <p:sldId id="354" r:id="rId28"/>
    <p:sldId id="365" r:id="rId29"/>
    <p:sldId id="366" r:id="rId30"/>
    <p:sldId id="277" r:id="rId31"/>
    <p:sldId id="279" r:id="rId32"/>
    <p:sldId id="267" r:id="rId33"/>
    <p:sldId id="281" r:id="rId34"/>
  </p:sldIdLst>
  <p:sldSz cx="12192000" cy="6858000"/>
  <p:notesSz cx="6858000" cy="9144000"/>
  <p:embeddedFontLst>
    <p:embeddedFont>
      <p:font typeface="Cambria Math" panose="02040503050406030204" pitchFamily="18" charset="0"/>
      <p:regular r:id="rId36"/>
    </p:embeddedFont>
    <p:embeddedFont>
      <p:font typeface="UTM Avo" panose="02040603050506020204" pitchFamily="18"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28070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5195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49789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7210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1712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516844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038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3163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39139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43447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64245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1559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hoa-hoc-10/1/166/19/" TargetMode="External"/><Relationship Id="rId2" Type="http://schemas.openxmlformats.org/officeDocument/2006/relationships/image" Target="../media/image2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16/"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hoc10.vn/doc-sach/hoa-hoc-10/1/166/20/"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oc10.vn/doc-sach/hoa-hoc-10/1/166/18/"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hoa-hoc-10/1/166/16/"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374468" y="2090058"/>
            <a:ext cx="11739155" cy="243073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3: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Nguyên</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tố</a:t>
            </a:r>
            <a:r>
              <a:rPr lang="en-US" sz="5400" b="1" kern="0" noProof="0" dirty="0">
                <a:solidFill>
                  <a:srgbClr val="FF0000"/>
                </a:solidFill>
                <a:latin typeface="UTM Avo" panose="02040603050506020204" pitchFamily="18" charset="0"/>
                <a:cs typeface="Arial" panose="020B0604020202020204" pitchFamily="34" charset="0"/>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hóa</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học</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a:t>
            </a:r>
            <a:r>
              <a:rPr lang="en-US" sz="2400" b="1" dirty="0" err="1">
                <a:solidFill>
                  <a:schemeClr val="accent2"/>
                </a:solidFill>
                <a:latin typeface="UTM Avo" panose="02040603050506020204" pitchFamily="18" charset="0"/>
                <a:cs typeface="Arial" panose="020B0604020202020204" pitchFamily="34" charset="0"/>
              </a:rPr>
              <a:t>Khái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niệm</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tố</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hóa</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học</a:t>
            </a:r>
            <a:endParaRPr lang="en-US" sz="2400" b="1" dirty="0">
              <a:solidFill>
                <a:schemeClr val="accent2"/>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3498073"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 Nguyên </a:t>
            </a:r>
            <a:r>
              <a:rPr lang="en-US" sz="2400" b="1" dirty="0" err="1">
                <a:latin typeface="UTM Avo" panose="02040603050506020204" pitchFamily="18" charset="0"/>
                <a:ea typeface="Calibri" panose="020F0502020204030204" pitchFamily="34" charset="0"/>
                <a:cs typeface="Arial" panose="020B0604020202020204" pitchFamily="34" charset="0"/>
              </a:rPr>
              <a:t>tố</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hóa</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học</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E9D6B26-ABEF-B110-9AB0-543EC730E47D}"/>
              </a:ext>
            </a:extLst>
          </p:cNvPr>
          <p:cNvSpPr/>
          <p:nvPr/>
        </p:nvSpPr>
        <p:spPr>
          <a:xfrm>
            <a:off x="654665" y="2798633"/>
            <a:ext cx="8626985" cy="2783839"/>
          </a:xfrm>
          <a:prstGeom prst="rect">
            <a:avLst/>
          </a:prstGeom>
        </p:spPr>
        <p:txBody>
          <a:bodyPr wrap="square">
            <a:spAutoFit/>
          </a:bodyPr>
          <a:lstStyle/>
          <a:p>
            <a:pPr algn="just">
              <a:lnSpc>
                <a:spcPct val="150000"/>
              </a:lnSpc>
            </a:pPr>
            <a:r>
              <a:rPr lang="vi-VN" sz="2400" dirty="0">
                <a:latin typeface="UTM Avo" panose="02040603050506020204" pitchFamily="18" charset="0"/>
                <a:ea typeface="Calibri" panose="020F0502020204030204" pitchFamily="34" charset="0"/>
                <a:cs typeface="Arial" panose="020B0604020202020204" pitchFamily="34" charset="0"/>
              </a:rPr>
              <a:t>Kim cương và than chì có vẻ bề ngoài rất khác nhau nhưng  đều  được  tạo  nên từ  các  nguyên  tử  mà  hạt nhân có 6 proton. Như vậy, kim cương và than chì đều được tạo nên từ cùng một nguyên tố hoá học, nguyên tố carbon (C).</a:t>
            </a:r>
          </a:p>
        </p:txBody>
      </p:sp>
      <p:pic>
        <p:nvPicPr>
          <p:cNvPr id="2" name="Picture 1">
            <a:extLst>
              <a:ext uri="{FF2B5EF4-FFF2-40B4-BE49-F238E27FC236}">
                <a16:creationId xmlns:a16="http://schemas.microsoft.com/office/drawing/2014/main" id="{3AB22B3B-F001-C3BA-DDE0-76526D94E054}"/>
              </a:ext>
            </a:extLst>
          </p:cNvPr>
          <p:cNvPicPr>
            <a:picLocks noChangeAspect="1"/>
          </p:cNvPicPr>
          <p:nvPr/>
        </p:nvPicPr>
        <p:blipFill>
          <a:blip r:embed="rId3"/>
          <a:stretch>
            <a:fillRect/>
          </a:stretch>
        </p:blipFill>
        <p:spPr>
          <a:xfrm>
            <a:off x="9504144" y="2372343"/>
            <a:ext cx="2303081" cy="2350083"/>
          </a:xfrm>
          <a:prstGeom prst="rect">
            <a:avLst/>
          </a:prstGeom>
        </p:spPr>
      </p:pic>
    </p:spTree>
    <p:extLst>
      <p:ext uri="{BB962C8B-B14F-4D97-AF65-F5344CB8AC3E}">
        <p14:creationId xmlns:p14="http://schemas.microsoft.com/office/powerpoint/2010/main" val="5079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558800" y="1854200"/>
            <a:ext cx="10972800" cy="1675843"/>
          </a:xfrm>
          <a:prstGeom prst="rect">
            <a:avLst/>
          </a:prstGeom>
          <a:noFill/>
        </p:spPr>
        <p:txBody>
          <a:bodyPr wrap="square">
            <a:spAutoFit/>
          </a:bodyPr>
          <a:lstStyle/>
          <a:p>
            <a:pPr marL="0" marR="0" lvl="0" indent="0" algn="just" defTabSz="609539" rtl="0" eaLnBrk="1" fontAlgn="auto" latinLnBrk="0" hangingPunct="1">
              <a:lnSpc>
                <a:spcPct val="150000"/>
              </a:lnSpc>
              <a:spcBef>
                <a:spcPts val="0"/>
              </a:spcBef>
              <a:spcAft>
                <a:spcPts val="0"/>
              </a:spcAft>
              <a:buClrTx/>
              <a:buSzTx/>
              <a:buFontTx/>
              <a:buNone/>
              <a:tabLst/>
              <a:defRPr/>
            </a:pPr>
            <a:r>
              <a:rPr lang="vi-VN" sz="2400" dirty="0">
                <a:latin typeface="UTM Avo" panose="02040603050506020204" pitchFamily="18" charset="0"/>
              </a:rPr>
              <a:t>Hạt nhân nguyên tử chì có 82 proton, hạt nhân nguyên tử vàng có 79 proton. Các tác động vật lí, hoá học thông thường không làm thay đổi hạt nhân nên không thể biến</a:t>
            </a:r>
          </a:p>
        </p:txBody>
      </p:sp>
    </p:spTree>
    <p:extLst>
      <p:ext uri="{BB962C8B-B14F-4D97-AF65-F5344CB8AC3E}">
        <p14:creationId xmlns:p14="http://schemas.microsoft.com/office/powerpoint/2010/main" val="27267689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3F9717-7B6A-B76B-6055-68AB08215B71}"/>
              </a:ext>
            </a:extLst>
          </p:cNvPr>
          <p:cNvPicPr>
            <a:picLocks noChangeAspect="1"/>
          </p:cNvPicPr>
          <p:nvPr/>
        </p:nvPicPr>
        <p:blipFill>
          <a:blip r:embed="rId3"/>
          <a:stretch>
            <a:fillRect/>
          </a:stretch>
        </p:blipFill>
        <p:spPr>
          <a:xfrm>
            <a:off x="3049172" y="3243385"/>
            <a:ext cx="5514535" cy="3449484"/>
          </a:xfrm>
          <a:prstGeom prst="rect">
            <a:avLst/>
          </a:prstGeom>
        </p:spPr>
      </p:pic>
      <p:sp>
        <p:nvSpPr>
          <p:cNvPr id="3" name="TextBox 2">
            <a:extLst>
              <a:ext uri="{FF2B5EF4-FFF2-40B4-BE49-F238E27FC236}">
                <a16:creationId xmlns:a16="http://schemas.microsoft.com/office/drawing/2014/main" id="{2D89366F-300E-8D11-CEE5-6AB855E8DF0E}"/>
              </a:ext>
            </a:extLst>
          </p:cNvPr>
          <p:cNvSpPr txBox="1"/>
          <p:nvPr/>
        </p:nvSpPr>
        <p:spPr>
          <a:xfrm>
            <a:off x="558800" y="1752600"/>
            <a:ext cx="10998200" cy="2118529"/>
          </a:xfrm>
          <a:prstGeom prst="rect">
            <a:avLst/>
          </a:prstGeom>
          <a:noFill/>
        </p:spPr>
        <p:txBody>
          <a:bodyPr wrap="square">
            <a:spAutoFit/>
          </a:bodyPr>
          <a:lstStyle/>
          <a:p>
            <a:pPr marL="0" marR="0" lvl="0" indent="0" algn="just" defTabSz="609539" rtl="0" eaLnBrk="1" fontAlgn="auto" latinLnBrk="0" hangingPunct="1">
              <a:lnSpc>
                <a:spcPct val="150000"/>
              </a:lnSpc>
              <a:spcBef>
                <a:spcPts val="0"/>
              </a:spcBef>
              <a:spcAft>
                <a:spcPts val="0"/>
              </a:spcAft>
              <a:buClrTx/>
              <a:buSzTx/>
              <a:buFontTx/>
              <a:buNone/>
              <a:tabLst/>
              <a:defRPr/>
            </a:pPr>
            <a:r>
              <a:rPr lang="vi-VN" dirty="0">
                <a:latin typeface="UTM Avo" panose="02040603050506020204" pitchFamily="18" charset="0"/>
              </a:rPr>
              <a:t>Cho đến năm 2020, đã có 118 nguyên tố hoá học được xác định, trong đó hơn 90 nguyên tố có nguồn gốc tự nhiên, còn lại là các nguyên tố nhân tạo*. Nguyên tố phổ biến nhất trong lớp vỏ Trái Đất là oxygen (O), chiếm khoảng 46,6% khối lượng, tiếp theo là silicon (Si) chiếm khoảng 27,7% khối lượng.</a:t>
            </a:r>
          </a:p>
          <a:p>
            <a:pPr marL="0" marR="0" lvl="0" indent="0" algn="just" defTabSz="609539" rtl="0" eaLnBrk="1" fontAlgn="auto" latinLnBrk="0" hangingPunct="1">
              <a:lnSpc>
                <a:spcPct val="15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1285651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9D6B26-ABEF-B110-9AB0-543EC730E47D}"/>
              </a:ext>
            </a:extLst>
          </p:cNvPr>
          <p:cNvSpPr/>
          <p:nvPr/>
        </p:nvSpPr>
        <p:spPr>
          <a:xfrm>
            <a:off x="730865" y="1782633"/>
            <a:ext cx="10775335" cy="1675843"/>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cs typeface="Arial" panose="020B0604020202020204" pitchFamily="34" charset="0"/>
              </a:rPr>
              <a:t>Câu 1: </a:t>
            </a:r>
            <a:r>
              <a:rPr lang="en-US" sz="2400" dirty="0">
                <a:latin typeface="UTM Avo" panose="02040603050506020204" pitchFamily="18" charset="0"/>
                <a:cs typeface="Arial" panose="020B0604020202020204" pitchFamily="34" charset="0"/>
              </a:rPr>
              <a:t>Nguyên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lithium (Li)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3 proton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Khi Li </a:t>
            </a:r>
            <a:r>
              <a:rPr lang="en-US" sz="2400" dirty="0" err="1">
                <a:latin typeface="UTM Avo" panose="02040603050506020204" pitchFamily="18" charset="0"/>
                <a:cs typeface="Arial" panose="020B0604020202020204" pitchFamily="34" charset="0"/>
              </a:rPr>
              <a:t>tác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dụng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với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khí</a:t>
            </a:r>
            <a:r>
              <a:rPr lang="en-US" sz="2400" dirty="0">
                <a:latin typeface="UTM Avo" panose="02040603050506020204" pitchFamily="18" charset="0"/>
                <a:cs typeface="Arial" panose="020B0604020202020204" pitchFamily="34" charset="0"/>
              </a:rPr>
              <a:t> chlorine (Cl</a:t>
            </a:r>
            <a:r>
              <a:rPr lang="en-US" sz="2400" baseline="-25000" dirty="0">
                <a:latin typeface="UTM Avo" panose="02040603050506020204" pitchFamily="18" charset="0"/>
                <a:cs typeface="Arial" panose="020B0604020202020204" pitchFamily="34" charset="0"/>
              </a:rPr>
              <a:t>2</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sẽ</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muối</a:t>
            </a:r>
            <a:r>
              <a:rPr lang="en-US" sz="2400" dirty="0">
                <a:latin typeface="UTM Avo" panose="02040603050506020204" pitchFamily="18" charset="0"/>
                <a:cs typeface="Arial" panose="020B0604020202020204" pitchFamily="34" charset="0"/>
              </a:rPr>
              <a:t> lithium chloride (LiCl),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đó</a:t>
            </a:r>
            <a:r>
              <a:rPr lang="en-US" sz="2400" dirty="0">
                <a:latin typeface="UTM Avo" panose="02040603050506020204" pitchFamily="18" charset="0"/>
                <a:cs typeface="Arial" panose="020B0604020202020204" pitchFamily="34" charset="0"/>
              </a:rPr>
              <a:t>, Li </a:t>
            </a:r>
            <a:r>
              <a:rPr lang="en-US" sz="2400" dirty="0" err="1">
                <a:latin typeface="UTM Avo" panose="02040603050506020204" pitchFamily="18" charset="0"/>
                <a:cs typeface="Arial" panose="020B0604020202020204" pitchFamily="34" charset="0"/>
              </a:rPr>
              <a:t>tồn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tại</a:t>
            </a:r>
            <a:r>
              <a:rPr lang="en-US" sz="2400" dirty="0">
                <a:latin typeface="UTM Avo" panose="02040603050506020204" pitchFamily="18" charset="0"/>
                <a:cs typeface="Arial" panose="020B0604020202020204" pitchFamily="34" charset="0"/>
              </a:rPr>
              <a:t> ở </a:t>
            </a:r>
            <a:r>
              <a:rPr lang="en-US" sz="2400" dirty="0" err="1">
                <a:latin typeface="UTM Avo" panose="02040603050506020204" pitchFamily="18" charset="0"/>
                <a:cs typeface="Arial" panose="020B0604020202020204" pitchFamily="34" charset="0"/>
              </a:rPr>
              <a:t>dạng</a:t>
            </a:r>
            <a:r>
              <a:rPr lang="en-US" sz="2400" dirty="0">
                <a:latin typeface="UTM Avo" panose="02040603050506020204" pitchFamily="18" charset="0"/>
                <a:cs typeface="Arial" panose="020B0604020202020204" pitchFamily="34" charset="0"/>
              </a:rPr>
              <a:t> ion Li</a:t>
            </a:r>
            <a:r>
              <a:rPr lang="en-US" sz="2400" baseline="30000" dirty="0">
                <a:latin typeface="UTM Avo" panose="02040603050506020204" pitchFamily="18" charset="0"/>
                <a:cs typeface="Arial" panose="020B0604020202020204" pitchFamily="34" charset="0"/>
              </a:rPr>
              <a:t>+</a:t>
            </a:r>
            <a:r>
              <a:rPr lang="en-US" sz="2400" dirty="0">
                <a:latin typeface="UTM Avo" panose="02040603050506020204" pitchFamily="18" charset="0"/>
                <a:cs typeface="Arial" panose="020B0604020202020204" pitchFamily="34" charset="0"/>
              </a:rPr>
              <a:t>. Ion Li</a:t>
            </a:r>
            <a:r>
              <a:rPr lang="en-US" sz="2400" baseline="30000" dirty="0">
                <a:latin typeface="UTM Avo" panose="02040603050506020204" pitchFamily="18" charset="0"/>
                <a:cs typeface="Arial" panose="020B0604020202020204" pitchFamily="34" charset="0"/>
              </a:rPr>
              <a: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proton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a:t>
            </a:r>
          </a:p>
        </p:txBody>
      </p:sp>
      <p:sp>
        <p:nvSpPr>
          <p:cNvPr id="3" name="Rectangle 2">
            <a:extLst>
              <a:ext uri="{FF2B5EF4-FFF2-40B4-BE49-F238E27FC236}">
                <a16:creationId xmlns:a16="http://schemas.microsoft.com/office/drawing/2014/main" id="{518C172A-808B-BC8E-CB12-4EC45F1C52F3}"/>
              </a:ext>
            </a:extLst>
          </p:cNvPr>
          <p:cNvSpPr/>
          <p:nvPr/>
        </p:nvSpPr>
        <p:spPr>
          <a:xfrm>
            <a:off x="2861748" y="5664200"/>
            <a:ext cx="6242415" cy="620876"/>
          </a:xfrm>
          <a:prstGeom prst="rect">
            <a:avLst/>
          </a:prstGeom>
        </p:spPr>
        <p:txBody>
          <a:bodyPr wrap="none">
            <a:spAutoFit/>
          </a:bodyPr>
          <a:lstStyle/>
          <a:p>
            <a:pPr marL="381019" indent="-381019" algn="just">
              <a:lnSpc>
                <a:spcPct val="150000"/>
              </a:lnSpc>
              <a:spcBef>
                <a:spcPts val="400"/>
              </a:spcBef>
              <a:spcAft>
                <a:spcPts val="533"/>
              </a:spcAft>
              <a:buFont typeface="Wingdings" panose="05000000000000000000" pitchFamily="2" charset="2"/>
              <a:buChar char="Ø"/>
            </a:pPr>
            <a:r>
              <a:rPr lang="en-US" sz="2667" dirty="0">
                <a:latin typeface="UTM Avo" panose="02040603050506020204" pitchFamily="18" charset="0"/>
                <a:ea typeface="Calibri" panose="020F0502020204030204" pitchFamily="34" charset="0"/>
                <a:cs typeface="Arial" panose="020B0604020202020204" pitchFamily="34" charset="0"/>
              </a:rPr>
              <a:t>Ion </a:t>
            </a:r>
            <a:r>
              <a:rPr lang="en-US" sz="2667" dirty="0">
                <a:latin typeface="UTM Avo" panose="02040603050506020204" pitchFamily="18" charset="0"/>
                <a:cs typeface="Arial" panose="020B0604020202020204" pitchFamily="34" charset="0"/>
              </a:rPr>
              <a:t>Li</a:t>
            </a:r>
            <a:r>
              <a:rPr lang="en-US" sz="2667" baseline="30000" dirty="0">
                <a:latin typeface="UTM Avo" panose="02040603050506020204" pitchFamily="18" charset="0"/>
                <a:cs typeface="Arial" panose="020B0604020202020204" pitchFamily="34" charset="0"/>
              </a:rPr>
              <a:t>+</a:t>
            </a:r>
            <a:r>
              <a:rPr lang="en-US" sz="2667" dirty="0">
                <a:latin typeface="UTM Avo" panose="02040603050506020204" pitchFamily="18" charset="0"/>
                <a:ea typeface="Calibri" panose="020F0502020204030204" pitchFamily="34" charset="0"/>
                <a:cs typeface="Arial" panose="020B0604020202020204" pitchFamily="34" charset="0"/>
              </a:rPr>
              <a:t> </a:t>
            </a:r>
            <a:r>
              <a:rPr lang="en-US" sz="2667" dirty="0" err="1">
                <a:latin typeface="UTM Avo" panose="02040603050506020204" pitchFamily="18" charset="0"/>
                <a:ea typeface="Calibri" panose="020F0502020204030204" pitchFamily="34" charset="0"/>
                <a:cs typeface="Arial" panose="020B0604020202020204" pitchFamily="34" charset="0"/>
              </a:rPr>
              <a:t>có</a:t>
            </a:r>
            <a:r>
              <a:rPr lang="en-US" sz="2667" dirty="0">
                <a:latin typeface="UTM Avo" panose="02040603050506020204" pitchFamily="18" charset="0"/>
                <a:ea typeface="Calibri" panose="020F0502020204030204" pitchFamily="34" charset="0"/>
                <a:cs typeface="Arial" panose="020B0604020202020204" pitchFamily="34" charset="0"/>
              </a:rPr>
              <a:t> 3 proton </a:t>
            </a:r>
            <a:r>
              <a:rPr lang="en-US" sz="2667" dirty="0" err="1">
                <a:latin typeface="UTM Avo" panose="02040603050506020204" pitchFamily="18" charset="0"/>
                <a:ea typeface="Calibri" panose="020F0502020204030204" pitchFamily="34" charset="0"/>
                <a:cs typeface="Arial" panose="020B0604020202020204" pitchFamily="34" charset="0"/>
              </a:rPr>
              <a:t>trong</a:t>
            </a:r>
            <a:r>
              <a:rPr lang="en-US" sz="2667" dirty="0">
                <a:latin typeface="UTM Avo" panose="02040603050506020204" pitchFamily="18" charset="0"/>
                <a:ea typeface="Calibri" panose="020F0502020204030204" pitchFamily="34" charset="0"/>
                <a:cs typeface="Arial" panose="020B0604020202020204" pitchFamily="34" charset="0"/>
              </a:rPr>
              <a:t> </a:t>
            </a:r>
            <a:r>
              <a:rPr lang="en-US" sz="2667" dirty="0" err="1">
                <a:latin typeface="UTM Avo" panose="02040603050506020204" pitchFamily="18" charset="0"/>
                <a:ea typeface="Calibri" panose="020F0502020204030204" pitchFamily="34" charset="0"/>
                <a:cs typeface="Arial" panose="020B0604020202020204" pitchFamily="34" charset="0"/>
              </a:rPr>
              <a:t>hạt</a:t>
            </a:r>
            <a:r>
              <a:rPr lang="en-US" sz="2667" dirty="0">
                <a:latin typeface="UTM Avo" panose="02040603050506020204" pitchFamily="18" charset="0"/>
                <a:ea typeface="Calibri" panose="020F0502020204030204" pitchFamily="34" charset="0"/>
                <a:cs typeface="Arial" panose="020B0604020202020204" pitchFamily="34" charset="0"/>
              </a:rPr>
              <a:t> </a:t>
            </a:r>
            <a:r>
              <a:rPr lang="en-US" sz="2667" dirty="0" err="1">
                <a:latin typeface="UTM Avo" panose="02040603050506020204" pitchFamily="18" charset="0"/>
                <a:ea typeface="Calibri" panose="020F0502020204030204" pitchFamily="34" charset="0"/>
                <a:cs typeface="Arial" panose="020B0604020202020204" pitchFamily="34" charset="0"/>
              </a:rPr>
              <a:t>nhân</a:t>
            </a:r>
            <a:r>
              <a:rPr lang="en-US" sz="2667" dirty="0">
                <a:latin typeface="UTM Avo" panose="02040603050506020204" pitchFamily="18" charset="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5926BB3A-0418-9E16-80B5-52DAFDB7D3B2}"/>
              </a:ext>
            </a:extLst>
          </p:cNvPr>
          <p:cNvPicPr>
            <a:picLocks noChangeAspect="1"/>
          </p:cNvPicPr>
          <p:nvPr/>
        </p:nvPicPr>
        <p:blipFill>
          <a:blip r:embed="rId3"/>
          <a:stretch>
            <a:fillRect/>
          </a:stretch>
        </p:blipFill>
        <p:spPr>
          <a:xfrm>
            <a:off x="4216400" y="3707411"/>
            <a:ext cx="3149600" cy="1968500"/>
          </a:xfrm>
          <a:prstGeom prst="rect">
            <a:avLst/>
          </a:prstGeom>
        </p:spPr>
      </p:pic>
    </p:spTree>
    <p:extLst>
      <p:ext uri="{BB962C8B-B14F-4D97-AF65-F5344CB8AC3E}">
        <p14:creationId xmlns:p14="http://schemas.microsoft.com/office/powerpoint/2010/main" val="4190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7715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Số </a:t>
            </a:r>
            <a:r>
              <a:rPr lang="en-US" sz="2400" b="1" dirty="0" err="1">
                <a:solidFill>
                  <a:schemeClr val="accent2"/>
                </a:solidFill>
                <a:latin typeface="UTM Avo" panose="02040603050506020204" pitchFamily="18" charset="0"/>
                <a:cs typeface="Arial" panose="020B0604020202020204" pitchFamily="34" charset="0"/>
              </a:rPr>
              <a:t>hiệu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số</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khối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kí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3" name="Rectangle 2">
            <a:extLst>
              <a:ext uri="{FF2B5EF4-FFF2-40B4-BE49-F238E27FC236}">
                <a16:creationId xmlns:a16="http://schemas.microsoft.com/office/drawing/2014/main" id="{D35A6A71-6117-FDA7-CCBB-C3BEF739CFCA}"/>
              </a:ext>
            </a:extLst>
          </p:cNvPr>
          <p:cNvSpPr/>
          <p:nvPr/>
        </p:nvSpPr>
        <p:spPr>
          <a:xfrm>
            <a:off x="584200" y="2171445"/>
            <a:ext cx="4622800" cy="567848"/>
          </a:xfrm>
          <a:prstGeom prst="rect">
            <a:avLst/>
          </a:prstGeom>
        </p:spPr>
        <p:txBody>
          <a:bodyPr wrap="square" anchor="ctr">
            <a:spAutoFit/>
          </a:bodyPr>
          <a:lstStyle/>
          <a:p>
            <a:pPr marL="381019" indent="-381019" algn="just">
              <a:lnSpc>
                <a:spcPct val="150000"/>
              </a:lnSpc>
              <a:spcBef>
                <a:spcPts val="400"/>
              </a:spcBef>
              <a:spcAft>
                <a:spcPts val="400"/>
              </a:spcAft>
              <a:buFont typeface="Arial" panose="020B0604020202020204" pitchFamily="34" charset="0"/>
              <a:buChar char="•"/>
            </a:pP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Khái</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niệm</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nguyên</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tử</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43B8E0DF-1DFA-2BCF-A816-D4DFE6BE9295}"/>
              </a:ext>
            </a:extLst>
          </p:cNvPr>
          <p:cNvSpPr txBox="1"/>
          <p:nvPr/>
        </p:nvSpPr>
        <p:spPr>
          <a:xfrm>
            <a:off x="698533" y="2760981"/>
            <a:ext cx="10642567" cy="1121846"/>
          </a:xfrm>
          <a:prstGeom prst="rect">
            <a:avLst/>
          </a:prstGeom>
          <a:noFill/>
        </p:spPr>
        <p:txBody>
          <a:bodyPr wrap="square">
            <a:spAutoFit/>
          </a:bodyPr>
          <a:lstStyle/>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Số proton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gọi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Z.</a:t>
            </a:r>
          </a:p>
        </p:txBody>
      </p:sp>
      <p:sp>
        <p:nvSpPr>
          <p:cNvPr id="8" name="Rectangle 7">
            <a:extLst>
              <a:ext uri="{FF2B5EF4-FFF2-40B4-BE49-F238E27FC236}">
                <a16:creationId xmlns:a16="http://schemas.microsoft.com/office/drawing/2014/main" id="{60204056-A726-F19F-A7CD-93C94E5A7105}"/>
              </a:ext>
            </a:extLst>
          </p:cNvPr>
          <p:cNvSpPr/>
          <p:nvPr/>
        </p:nvSpPr>
        <p:spPr>
          <a:xfrm>
            <a:off x="610552" y="3898645"/>
            <a:ext cx="3352800" cy="567848"/>
          </a:xfrm>
          <a:prstGeom prst="rect">
            <a:avLst/>
          </a:prstGeom>
        </p:spPr>
        <p:txBody>
          <a:bodyPr wrap="square" anchor="ctr">
            <a:spAutoFit/>
          </a:bodyPr>
          <a:lstStyle/>
          <a:p>
            <a:pPr marL="381019" indent="-381019" algn="just">
              <a:lnSpc>
                <a:spcPct val="150000"/>
              </a:lnSpc>
              <a:spcBef>
                <a:spcPts val="400"/>
              </a:spcBef>
              <a:spcAft>
                <a:spcPts val="400"/>
              </a:spcAft>
              <a:buFont typeface="Arial" panose="020B0604020202020204" pitchFamily="34" charset="0"/>
              <a:buChar char="•"/>
            </a:pP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Ví</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dụ</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a:t>
            </a:r>
          </a:p>
        </p:txBody>
      </p:sp>
      <p:sp>
        <p:nvSpPr>
          <p:cNvPr id="9" name="TextBox 8">
            <a:extLst>
              <a:ext uri="{FF2B5EF4-FFF2-40B4-BE49-F238E27FC236}">
                <a16:creationId xmlns:a16="http://schemas.microsoft.com/office/drawing/2014/main" id="{6ABF5C65-4991-9A18-D6AA-831CBC4071D4}"/>
              </a:ext>
            </a:extLst>
          </p:cNvPr>
          <p:cNvSpPr txBox="1"/>
          <p:nvPr/>
        </p:nvSpPr>
        <p:spPr>
          <a:xfrm>
            <a:off x="698533" y="4480724"/>
            <a:ext cx="10642567" cy="1121846"/>
          </a:xfrm>
          <a:prstGeom prst="rect">
            <a:avLst/>
          </a:prstGeom>
          <a:noFill/>
        </p:spPr>
        <p:txBody>
          <a:bodyPr wrap="square">
            <a:spAutoFit/>
          </a:bodyPr>
          <a:lstStyle/>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Hạt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helium (He)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2 proton, </a:t>
            </a:r>
            <a:r>
              <a:rPr lang="en-US" sz="2400" dirty="0" err="1">
                <a:latin typeface="UTM Avo" panose="02040603050506020204" pitchFamily="18" charset="0"/>
                <a:ea typeface="Calibri" panose="020F0502020204030204" pitchFamily="34" charset="0"/>
                <a:cs typeface="Arial" panose="020B0604020202020204" pitchFamily="34" charset="0"/>
              </a:rPr>
              <a:t>vậy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của He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Z</a:t>
            </a:r>
            <a:r>
              <a:rPr lang="en-US" sz="2400" baseline="-25000" dirty="0" err="1">
                <a:latin typeface="UTM Avo" panose="02040603050506020204" pitchFamily="18" charset="0"/>
                <a:ea typeface="Calibri" panose="020F0502020204030204" pitchFamily="34" charset="0"/>
                <a:cs typeface="Arial" panose="020B0604020202020204" pitchFamily="34" charset="0"/>
              </a:rPr>
              <a:t>He</a:t>
            </a:r>
            <a:r>
              <a:rPr lang="en-US" sz="2400" dirty="0">
                <a:latin typeface="UTM Avo" panose="02040603050506020204" pitchFamily="18" charset="0"/>
                <a:ea typeface="Calibri" panose="020F0502020204030204" pitchFamily="34" charset="0"/>
                <a:cs typeface="Arial" panose="020B0604020202020204" pitchFamily="34" charset="0"/>
              </a:rPr>
              <a:t> = 2).</a:t>
            </a:r>
          </a:p>
        </p:txBody>
      </p:sp>
    </p:spTree>
    <p:extLst>
      <p:ext uri="{BB962C8B-B14F-4D97-AF65-F5344CB8AC3E}">
        <p14:creationId xmlns:p14="http://schemas.microsoft.com/office/powerpoint/2010/main" val="41998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p:bldP spid="5" grpId="0"/>
      <p:bldP spid="8"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7715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Số </a:t>
            </a:r>
            <a:r>
              <a:rPr lang="en-US" sz="2400" b="1" dirty="0" err="1">
                <a:solidFill>
                  <a:schemeClr val="accent2"/>
                </a:solidFill>
                <a:latin typeface="UTM Avo" panose="02040603050506020204" pitchFamily="18" charset="0"/>
                <a:cs typeface="Arial" panose="020B0604020202020204" pitchFamily="34" charset="0"/>
              </a:rPr>
              <a:t>hiệu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số</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khối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kí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3" name="Rectangle 2">
            <a:extLst>
              <a:ext uri="{FF2B5EF4-FFF2-40B4-BE49-F238E27FC236}">
                <a16:creationId xmlns:a16="http://schemas.microsoft.com/office/drawing/2014/main" id="{D35A6A71-6117-FDA7-CCBB-C3BEF739CFCA}"/>
              </a:ext>
            </a:extLst>
          </p:cNvPr>
          <p:cNvSpPr/>
          <p:nvPr/>
        </p:nvSpPr>
        <p:spPr>
          <a:xfrm>
            <a:off x="584200" y="2171445"/>
            <a:ext cx="4622800" cy="567848"/>
          </a:xfrm>
          <a:prstGeom prst="rect">
            <a:avLst/>
          </a:prstGeom>
        </p:spPr>
        <p:txBody>
          <a:bodyPr wrap="square" anchor="ctr">
            <a:spAutoFit/>
          </a:bodyPr>
          <a:lstStyle/>
          <a:p>
            <a:pPr marL="381019" indent="-381019" algn="just">
              <a:lnSpc>
                <a:spcPct val="150000"/>
              </a:lnSpc>
              <a:spcBef>
                <a:spcPts val="400"/>
              </a:spcBef>
              <a:spcAft>
                <a:spcPts val="400"/>
              </a:spcAft>
              <a:buFont typeface="Arial" panose="020B0604020202020204" pitchFamily="34" charset="0"/>
              <a:buChar char="•"/>
            </a:pP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Khái</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niệm</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số</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khối</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43B8E0DF-1DFA-2BCF-A816-D4DFE6BE9295}"/>
              </a:ext>
            </a:extLst>
          </p:cNvPr>
          <p:cNvSpPr txBox="1"/>
          <p:nvPr/>
        </p:nvSpPr>
        <p:spPr>
          <a:xfrm>
            <a:off x="698533" y="2760981"/>
            <a:ext cx="10642567" cy="1121846"/>
          </a:xfrm>
          <a:prstGeom prst="rect">
            <a:avLst/>
          </a:prstGeom>
          <a:noFill/>
        </p:spPr>
        <p:txBody>
          <a:bodyPr wrap="square">
            <a:spAutoFit/>
          </a:bodyPr>
          <a:lstStyle/>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proton (Z)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neutron (N)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a:t>
            </a:r>
          </a:p>
        </p:txBody>
      </p:sp>
      <p:sp>
        <p:nvSpPr>
          <p:cNvPr id="8" name="Rectangle 7">
            <a:extLst>
              <a:ext uri="{FF2B5EF4-FFF2-40B4-BE49-F238E27FC236}">
                <a16:creationId xmlns:a16="http://schemas.microsoft.com/office/drawing/2014/main" id="{60204056-A726-F19F-A7CD-93C94E5A7105}"/>
              </a:ext>
            </a:extLst>
          </p:cNvPr>
          <p:cNvSpPr/>
          <p:nvPr/>
        </p:nvSpPr>
        <p:spPr>
          <a:xfrm>
            <a:off x="610552" y="3898645"/>
            <a:ext cx="3352800" cy="567848"/>
          </a:xfrm>
          <a:prstGeom prst="rect">
            <a:avLst/>
          </a:prstGeom>
        </p:spPr>
        <p:txBody>
          <a:bodyPr wrap="square" anchor="ctr">
            <a:spAutoFit/>
          </a:bodyPr>
          <a:lstStyle/>
          <a:p>
            <a:pPr marL="381019" indent="-381019" algn="just">
              <a:lnSpc>
                <a:spcPct val="150000"/>
              </a:lnSpc>
              <a:spcBef>
                <a:spcPts val="400"/>
              </a:spcBef>
              <a:spcAft>
                <a:spcPts val="400"/>
              </a:spcAft>
              <a:buFont typeface="Arial" panose="020B0604020202020204" pitchFamily="34" charset="0"/>
              <a:buChar char="•"/>
            </a:pP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Công</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thức</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a:t>
            </a:r>
          </a:p>
        </p:txBody>
      </p:sp>
      <p:sp>
        <p:nvSpPr>
          <p:cNvPr id="9" name="TextBox 8">
            <a:extLst>
              <a:ext uri="{FF2B5EF4-FFF2-40B4-BE49-F238E27FC236}">
                <a16:creationId xmlns:a16="http://schemas.microsoft.com/office/drawing/2014/main" id="{6ABF5C65-4991-9A18-D6AA-831CBC4071D4}"/>
              </a:ext>
            </a:extLst>
          </p:cNvPr>
          <p:cNvSpPr txBox="1"/>
          <p:nvPr/>
        </p:nvSpPr>
        <p:spPr>
          <a:xfrm>
            <a:off x="698533" y="4480724"/>
            <a:ext cx="10642567" cy="1675843"/>
          </a:xfrm>
          <a:prstGeom prst="rect">
            <a:avLst/>
          </a:prstGeom>
          <a:noFill/>
        </p:spPr>
        <p:txBody>
          <a:bodyPr wrap="square">
            <a:spAutoFit/>
          </a:bodyPr>
          <a:lstStyle/>
          <a:p>
            <a:pPr algn="just">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Như vậy, số khối chính bằng tổng số hạt có trong hạt nhân nguyên  tử.  Giá  trị  này  xấp  xỉ  bằng  giá  trị  khối  lượng nguyên tử (khi tính theo đơn vị amu).</a:t>
            </a:r>
          </a:p>
        </p:txBody>
      </p:sp>
      <p:sp>
        <p:nvSpPr>
          <p:cNvPr id="4" name="TextBox 3">
            <a:extLst>
              <a:ext uri="{FF2B5EF4-FFF2-40B4-BE49-F238E27FC236}">
                <a16:creationId xmlns:a16="http://schemas.microsoft.com/office/drawing/2014/main" id="{90D709CB-A457-9B8B-7DCB-E5EF79D959B3}"/>
              </a:ext>
            </a:extLst>
          </p:cNvPr>
          <p:cNvSpPr txBox="1"/>
          <p:nvPr/>
        </p:nvSpPr>
        <p:spPr>
          <a:xfrm>
            <a:off x="2755901" y="3870381"/>
            <a:ext cx="1879599" cy="628121"/>
          </a:xfrm>
          <a:prstGeom prst="rect">
            <a:avLst/>
          </a:prstGeom>
          <a:noFill/>
        </p:spPr>
        <p:txBody>
          <a:bodyPr wrap="square">
            <a:spAutoFit/>
          </a:bodyPr>
          <a:lstStyle/>
          <a:p>
            <a:pPr algn="ctr">
              <a:lnSpc>
                <a:spcPct val="150000"/>
              </a:lnSpc>
              <a:spcBef>
                <a:spcPts val="400"/>
              </a:spcBef>
              <a:spcAft>
                <a:spcPts val="533"/>
              </a:spcAft>
            </a:pPr>
            <a:r>
              <a:rPr lang="en-US" sz="2667" b="1" dirty="0">
                <a:solidFill>
                  <a:srgbClr val="FF0000"/>
                </a:solidFill>
                <a:latin typeface="UTM Avo" panose="02040603050506020204" pitchFamily="18" charset="0"/>
                <a:ea typeface="Calibri" panose="020F0502020204030204" pitchFamily="34" charset="0"/>
                <a:cs typeface="Arial" panose="020B0604020202020204" pitchFamily="34" charset="0"/>
              </a:rPr>
              <a:t>A = Z + N</a:t>
            </a:r>
          </a:p>
        </p:txBody>
      </p:sp>
    </p:spTree>
    <p:extLst>
      <p:ext uri="{BB962C8B-B14F-4D97-AF65-F5344CB8AC3E}">
        <p14:creationId xmlns:p14="http://schemas.microsoft.com/office/powerpoint/2010/main" val="99886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17715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Số </a:t>
            </a:r>
            <a:r>
              <a:rPr lang="en-US" sz="2400" b="1" dirty="0" err="1">
                <a:solidFill>
                  <a:schemeClr val="accent2"/>
                </a:solidFill>
                <a:latin typeface="UTM Avo" panose="02040603050506020204" pitchFamily="18" charset="0"/>
                <a:cs typeface="Arial" panose="020B0604020202020204" pitchFamily="34" charset="0"/>
              </a:rPr>
              <a:t>hiệu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số</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khối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kí</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hiệu</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tử</a:t>
            </a:r>
            <a:endParaRPr lang="en-US" sz="2400" b="1" dirty="0">
              <a:solidFill>
                <a:schemeClr val="accent2"/>
              </a:solidFill>
              <a:latin typeface="UTM Avo" panose="02040603050506020204" pitchFamily="18" charset="0"/>
              <a:cs typeface="Arial" panose="020B0604020202020204" pitchFamily="34" charset="0"/>
            </a:endParaRPr>
          </a:p>
        </p:txBody>
      </p:sp>
      <p:sp>
        <p:nvSpPr>
          <p:cNvPr id="3" name="Rectangle 2">
            <a:extLst>
              <a:ext uri="{FF2B5EF4-FFF2-40B4-BE49-F238E27FC236}">
                <a16:creationId xmlns:a16="http://schemas.microsoft.com/office/drawing/2014/main" id="{D35A6A71-6117-FDA7-CCBB-C3BEF739CFCA}"/>
              </a:ext>
            </a:extLst>
          </p:cNvPr>
          <p:cNvSpPr/>
          <p:nvPr/>
        </p:nvSpPr>
        <p:spPr>
          <a:xfrm>
            <a:off x="584200" y="2171445"/>
            <a:ext cx="5003800" cy="567848"/>
          </a:xfrm>
          <a:prstGeom prst="rect">
            <a:avLst/>
          </a:prstGeom>
        </p:spPr>
        <p:txBody>
          <a:bodyPr wrap="square" anchor="ctr">
            <a:spAutoFit/>
          </a:bodyPr>
          <a:lstStyle/>
          <a:p>
            <a:pPr marL="381019" indent="-381019" algn="just">
              <a:lnSpc>
                <a:spcPct val="150000"/>
              </a:lnSpc>
              <a:spcBef>
                <a:spcPts val="400"/>
              </a:spcBef>
              <a:spcAft>
                <a:spcPts val="400"/>
              </a:spcAft>
              <a:buFont typeface="Arial" panose="020B0604020202020204" pitchFamily="34" charset="0"/>
              <a:buChar char="•"/>
            </a:pP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Khái</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niệm</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kí</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hiệu</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nguyên</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tử</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B8E0DF-1DFA-2BCF-A816-D4DFE6BE9295}"/>
                  </a:ext>
                </a:extLst>
              </p:cNvPr>
              <p:cNvSpPr txBox="1"/>
              <p:nvPr/>
            </p:nvSpPr>
            <p:spPr>
              <a:xfrm>
                <a:off x="698533" y="2760981"/>
                <a:ext cx="10642567" cy="1143775"/>
              </a:xfrm>
              <a:prstGeom prst="rect">
                <a:avLst/>
              </a:prstGeom>
              <a:noFill/>
            </p:spPr>
            <p:txBody>
              <a:bodyPr wrap="square">
                <a:spAutoFit/>
              </a:bodyPr>
              <a:lstStyle/>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Kí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sPre>
                      <m:sPrePr>
                        <m:ctrlPr>
                          <a:rPr lang="en-US" sz="2400" i="1" dirty="0">
                            <a:latin typeface="Cambria Math" panose="02040503050406030204" pitchFamily="18" charset="0"/>
                            <a:cs typeface="Arial" panose="020B0604020202020204" pitchFamily="34" charset="0"/>
                          </a:rPr>
                        </m:ctrlPr>
                      </m:sPrePr>
                      <m:sub>
                        <m:r>
                          <m:rPr>
                            <m:sty m:val="p"/>
                          </m:rPr>
                          <a:rPr lang="en-US" sz="2400" i="0" dirty="0">
                            <a:latin typeface="Cambria Math" panose="02040503050406030204" pitchFamily="18" charset="0"/>
                            <a:cs typeface="Arial" panose="020B0604020202020204" pitchFamily="34" charset="0"/>
                          </a:rPr>
                          <m:t>Z</m:t>
                        </m:r>
                      </m:sub>
                      <m:sup>
                        <m:r>
                          <m:rPr>
                            <m:sty m:val="p"/>
                          </m:rPr>
                          <a:rPr lang="en-US" sz="2400" i="0">
                            <a:latin typeface="Cambria Math" panose="02040503050406030204" pitchFamily="18" charset="0"/>
                          </a:rPr>
                          <m:t>A</m:t>
                        </m:r>
                      </m:sup>
                      <m:e>
                        <m:r>
                          <m:rPr>
                            <m:nor/>
                          </m:rPr>
                          <a:rPr lang="en-US" sz="2400">
                            <a:latin typeface="UTM Avo" panose="02040603050506020204" pitchFamily="18" charset="0"/>
                          </a:rPr>
                          <m:t>X</m:t>
                        </m:r>
                      </m:e>
                    </m:sPre>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biết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hoá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(X),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(Z)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a:t>
                </a:r>
              </a:p>
            </p:txBody>
          </p:sp>
        </mc:Choice>
        <mc:Fallback xmlns="">
          <p:sp>
            <p:nvSpPr>
              <p:cNvPr id="5" name="TextBox 4">
                <a:extLst>
                  <a:ext uri="{FF2B5EF4-FFF2-40B4-BE49-F238E27FC236}">
                    <a16:creationId xmlns:a16="http://schemas.microsoft.com/office/drawing/2014/main" id="{43B8E0DF-1DFA-2BCF-A816-D4DFE6BE9295}"/>
                  </a:ext>
                </a:extLst>
              </p:cNvPr>
              <p:cNvSpPr txBox="1">
                <a:spLocks noRot="1" noChangeAspect="1" noMove="1" noResize="1" noEditPoints="1" noAdjustHandles="1" noChangeArrowheads="1" noChangeShapeType="1" noTextEdit="1"/>
              </p:cNvSpPr>
              <p:nvPr/>
            </p:nvSpPr>
            <p:spPr>
              <a:xfrm>
                <a:off x="698533" y="2760981"/>
                <a:ext cx="10642567" cy="1143775"/>
              </a:xfrm>
              <a:prstGeom prst="rect">
                <a:avLst/>
              </a:prstGeom>
              <a:blipFill>
                <a:blip r:embed="rId3"/>
                <a:stretch>
                  <a:fillRect l="-917" r="-917" b="-1223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60204056-A726-F19F-A7CD-93C94E5A7105}"/>
              </a:ext>
            </a:extLst>
          </p:cNvPr>
          <p:cNvSpPr/>
          <p:nvPr/>
        </p:nvSpPr>
        <p:spPr>
          <a:xfrm>
            <a:off x="610552" y="3898645"/>
            <a:ext cx="3352800" cy="567848"/>
          </a:xfrm>
          <a:prstGeom prst="rect">
            <a:avLst/>
          </a:prstGeom>
        </p:spPr>
        <p:txBody>
          <a:bodyPr wrap="square" anchor="ctr">
            <a:spAutoFit/>
          </a:bodyPr>
          <a:lstStyle/>
          <a:p>
            <a:pPr marL="381019" indent="-381019" algn="just">
              <a:lnSpc>
                <a:spcPct val="150000"/>
              </a:lnSpc>
              <a:spcBef>
                <a:spcPts val="400"/>
              </a:spcBef>
              <a:spcAft>
                <a:spcPts val="400"/>
              </a:spcAft>
              <a:buFont typeface="Arial" panose="020B0604020202020204" pitchFamily="34" charset="0"/>
              <a:buChar char="•"/>
            </a:pP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Ví</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2060"/>
                </a:solidFill>
                <a:latin typeface="UTM Avo" panose="02040603050506020204" pitchFamily="18" charset="0"/>
                <a:ea typeface="Calibri" panose="020F0502020204030204" pitchFamily="34" charset="0"/>
                <a:cs typeface="Arial" panose="020B0604020202020204" pitchFamily="34" charset="0"/>
              </a:rPr>
              <a:t>dụ</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BF5C65-4991-9A18-D6AA-831CBC4071D4}"/>
                  </a:ext>
                </a:extLst>
              </p:cNvPr>
              <p:cNvSpPr txBox="1"/>
              <p:nvPr/>
            </p:nvSpPr>
            <p:spPr>
              <a:xfrm>
                <a:off x="4762499" y="4087024"/>
                <a:ext cx="7326923" cy="2350452"/>
              </a:xfrm>
              <a:prstGeom prst="rect">
                <a:avLst/>
              </a:prstGeom>
              <a:noFill/>
            </p:spPr>
            <p:txBody>
              <a:bodyPr wrap="square">
                <a:spAutoFit/>
              </a:bodyPr>
              <a:lstStyle/>
              <a:p>
                <a:pPr algn="just">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Đôi khi, người ta viết tắt kí hiệu nguyên tử.</a:t>
                </a:r>
                <a:endParaRPr lang="en-US"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Ví dụ: Sử dụng </a:t>
                </a:r>
                <a:r>
                  <a:rPr lang="en-US" sz="2400" baseline="30000" dirty="0">
                    <a:latin typeface="UTM Avo" panose="02040603050506020204" pitchFamily="18" charset="0"/>
                    <a:ea typeface="Calibri" panose="020F0502020204030204" pitchFamily="34" charset="0"/>
                    <a:cs typeface="Arial" panose="020B0604020202020204" pitchFamily="34" charset="0"/>
                  </a:rPr>
                  <a:t>4</a:t>
                </a:r>
                <a:r>
                  <a:rPr lang="en-US" sz="2400" dirty="0">
                    <a:latin typeface="UTM Avo" panose="02040603050506020204" pitchFamily="18" charset="0"/>
                    <a:ea typeface="Calibri" panose="020F0502020204030204" pitchFamily="34" charset="0"/>
                    <a:cs typeface="Arial" panose="020B0604020202020204" pitchFamily="34" charset="0"/>
                  </a:rPr>
                  <a:t>He </a:t>
                </a:r>
                <a:r>
                  <a:rPr lang="vi-VN" sz="2400" dirty="0">
                    <a:latin typeface="UTM Avo" panose="02040603050506020204" pitchFamily="18" charset="0"/>
                    <a:ea typeface="Calibri" panose="020F0502020204030204" pitchFamily="34" charset="0"/>
                    <a:cs typeface="Arial" panose="020B0604020202020204" pitchFamily="34" charset="0"/>
                  </a:rPr>
                  <a:t>thay cho </a:t>
                </a:r>
                <a14:m>
                  <m:oMath xmlns:m="http://schemas.openxmlformats.org/officeDocument/2006/math">
                    <m:sPre>
                      <m:sPrePr>
                        <m:ctrlPr>
                          <a:rPr lang="en-US" sz="2400" i="1" dirty="0">
                            <a:latin typeface="Cambria Math" panose="02040503050406030204" pitchFamily="18" charset="0"/>
                            <a:ea typeface="Calibri" panose="020F0502020204030204" pitchFamily="34" charset="0"/>
                            <a:cs typeface="Arial" panose="020B0604020202020204" pitchFamily="34" charset="0"/>
                          </a:rPr>
                        </m:ctrlPr>
                      </m:sPrePr>
                      <m:sub>
                        <m:r>
                          <a:rPr lang="en-US" sz="2400" dirty="0">
                            <a:latin typeface="Cambria Math" panose="02040503050406030204" pitchFamily="18" charset="0"/>
                            <a:ea typeface="Calibri" panose="020F0502020204030204" pitchFamily="34" charset="0"/>
                            <a:cs typeface="Arial" panose="020B0604020202020204" pitchFamily="34" charset="0"/>
                          </a:rPr>
                          <m:t>2</m:t>
                        </m:r>
                      </m:sub>
                      <m:sup>
                        <m:r>
                          <a:rPr lang="en-US" sz="2400">
                            <a:latin typeface="Cambria Math" panose="02040503050406030204" pitchFamily="18" charset="0"/>
                            <a:ea typeface="Calibri" panose="020F0502020204030204" pitchFamily="34" charset="0"/>
                            <a:cs typeface="Arial" panose="020B0604020202020204" pitchFamily="34" charset="0"/>
                          </a:rPr>
                          <m:t>4</m:t>
                        </m:r>
                      </m:sup>
                      <m:e>
                        <m:r>
                          <m:rPr>
                            <m:nor/>
                          </m:rPr>
                          <a:rPr lang="en-US" sz="2400">
                            <a:latin typeface="UTM Avo" panose="02040603050506020204" pitchFamily="18" charset="0"/>
                            <a:ea typeface="Calibri" panose="020F0502020204030204" pitchFamily="34" charset="0"/>
                            <a:cs typeface="Arial" panose="020B0604020202020204" pitchFamily="34" charset="0"/>
                          </a:rPr>
                          <m:t>He</m:t>
                        </m:r>
                      </m:e>
                    </m:sPre>
                  </m:oMath>
                </a14:m>
                <a:r>
                  <a:rPr lang="vi-VN" sz="2400" dirty="0">
                    <a:latin typeface="UTM Avo" panose="02040603050506020204" pitchFamily="18" charset="0"/>
                    <a:ea typeface="Calibri" panose="020F0502020204030204" pitchFamily="34" charset="0"/>
                    <a:cs typeface="Arial" panose="020B0604020202020204" pitchFamily="34" charset="0"/>
                  </a:rPr>
                  <a:t> , bởi kí hiệu He đã cho biết đây là 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tử nguyên tố helium, hạt nhân có 2 proton.</a:t>
                </a:r>
                <a:endParaRPr lang="en-US" sz="2400" dirty="0">
                  <a:latin typeface="UTM Avo" panose="02040603050506020204" pitchFamily="18"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ABF5C65-4991-9A18-D6AA-831CBC4071D4}"/>
                  </a:ext>
                </a:extLst>
              </p:cNvPr>
              <p:cNvSpPr txBox="1">
                <a:spLocks noRot="1" noChangeAspect="1" noMove="1" noResize="1" noEditPoints="1" noAdjustHandles="1" noChangeArrowheads="1" noChangeShapeType="1" noTextEdit="1"/>
              </p:cNvSpPr>
              <p:nvPr/>
            </p:nvSpPr>
            <p:spPr>
              <a:xfrm>
                <a:off x="4762499" y="4087024"/>
                <a:ext cx="7326923" cy="2350452"/>
              </a:xfrm>
              <a:prstGeom prst="rect">
                <a:avLst/>
              </a:prstGeom>
              <a:blipFill>
                <a:blip r:embed="rId4"/>
                <a:stretch>
                  <a:fillRect l="-1248" r="-1331" b="-492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79F048E-2680-06DD-1FB5-6379F81FEF7F}"/>
              </a:ext>
            </a:extLst>
          </p:cNvPr>
          <p:cNvPicPr>
            <a:picLocks noChangeAspect="1"/>
          </p:cNvPicPr>
          <p:nvPr/>
        </p:nvPicPr>
        <p:blipFill>
          <a:blip r:embed="rId5"/>
          <a:stretch>
            <a:fillRect/>
          </a:stretch>
        </p:blipFill>
        <p:spPr>
          <a:xfrm>
            <a:off x="781280" y="4718182"/>
            <a:ext cx="3695238" cy="1161905"/>
          </a:xfrm>
          <a:prstGeom prst="rect">
            <a:avLst/>
          </a:prstGeom>
        </p:spPr>
      </p:pic>
    </p:spTree>
    <p:extLst>
      <p:ext uri="{BB962C8B-B14F-4D97-AF65-F5344CB8AC3E}">
        <p14:creationId xmlns:p14="http://schemas.microsoft.com/office/powerpoint/2010/main" val="16603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1C824-01CF-5247-3758-6A932EC758D8}"/>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DC0B08EA-7F1D-2A45-108A-8DB8E60F3D0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40C25F1-BB79-C5AA-2C42-043947324257}"/>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D227E-D2CB-187C-E096-EEBC3B4E9D83}"/>
              </a:ext>
            </a:extLst>
          </p:cNvPr>
          <p:cNvSpPr txBox="1"/>
          <p:nvPr/>
        </p:nvSpPr>
        <p:spPr>
          <a:xfrm>
            <a:off x="508000" y="1787849"/>
            <a:ext cx="11099800" cy="2783839"/>
          </a:xfrm>
          <a:prstGeom prst="rect">
            <a:avLst/>
          </a:prstGeom>
          <a:noFill/>
        </p:spPr>
        <p:txBody>
          <a:bodyPr wrap="square">
            <a:spAutoFit/>
          </a:bodyPr>
          <a:lstStyle/>
          <a:p>
            <a:pPr marL="228611" indent="-228611">
              <a:lnSpc>
                <a:spcPct val="150000"/>
              </a:lnSpc>
              <a:buFont typeface="Arial" panose="020B0604020202020204" pitchFamily="34" charset="0"/>
              <a:buChar char="•"/>
            </a:pPr>
            <a:r>
              <a:rPr lang="en-US" sz="2400" dirty="0">
                <a:latin typeface="UTM Avo" panose="02040603050506020204" pitchFamily="18" charset="0"/>
                <a:cs typeface="Arial" panose="020B0604020202020204" pitchFamily="34" charset="0"/>
              </a:rPr>
              <a:t>Ng</a:t>
            </a:r>
            <a:r>
              <a:rPr lang="en-US" sz="2400" dirty="0" err="1">
                <a:latin typeface="UTM Avo" panose="02040603050506020204" pitchFamily="18" charset="0"/>
                <a:cs typeface="Arial" panose="020B0604020202020204" pitchFamily="34" charset="0"/>
              </a:rPr>
              <a:t>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hoá</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học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tập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hợp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cùng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proton.</a:t>
            </a:r>
          </a:p>
          <a:p>
            <a:pPr marL="228611" indent="-228611">
              <a:lnSpc>
                <a:spcPct val="150000"/>
              </a:lnSpc>
              <a:buFont typeface="Arial" panose="020B0604020202020204" pitchFamily="34" charset="0"/>
              <a:buChar char="•"/>
            </a:pPr>
            <a:r>
              <a:rPr lang="vi-VN" sz="2400" dirty="0">
                <a:latin typeface="UTM Avo" panose="02040603050506020204" pitchFamily="18" charset="0"/>
                <a:cs typeface="Arial" panose="020B0604020202020204" pitchFamily="34" charset="0"/>
              </a:rPr>
              <a:t>Số proton trong hạt nhân nguyên tử được gọi là số hiệu nguyên tử, kí hiệu là Z.</a:t>
            </a:r>
            <a:endParaRPr lang="en-US" sz="2400" dirty="0">
              <a:latin typeface="UTM Avo" panose="02040603050506020204" pitchFamily="18" charset="0"/>
              <a:cs typeface="Arial" panose="020B0604020202020204" pitchFamily="34" charset="0"/>
            </a:endParaRPr>
          </a:p>
          <a:p>
            <a:pPr marL="228611" indent="-228611">
              <a:lnSpc>
                <a:spcPct val="150000"/>
              </a:lnSpc>
              <a:buFont typeface="Arial" panose="020B0604020202020204" pitchFamily="34" charset="0"/>
              <a:buChar char="•"/>
            </a:pPr>
            <a:r>
              <a:rPr lang="vi-VN" sz="2400" dirty="0">
                <a:latin typeface="UTM Avo" panose="02040603050506020204" pitchFamily="18" charset="0"/>
                <a:cs typeface="Arial" panose="020B0604020202020204" pitchFamily="34" charset="0"/>
              </a:rPr>
              <a:t>Tổng số proton (Z) và neutron (N) trong hạt nhân nguyên tử được gọi là số khối, kí hiệu là A.</a:t>
            </a:r>
          </a:p>
        </p:txBody>
      </p:sp>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FD227E-D2CB-187C-E096-EEBC3B4E9D83}"/>
                  </a:ext>
                </a:extLst>
              </p:cNvPr>
              <p:cNvSpPr txBox="1"/>
              <p:nvPr/>
            </p:nvSpPr>
            <p:spPr>
              <a:xfrm>
                <a:off x="596900" y="1825949"/>
                <a:ext cx="11226800" cy="1708929"/>
              </a:xfrm>
              <a:prstGeom prst="rect">
                <a:avLst/>
              </a:prstGeom>
              <a:noFill/>
            </p:spPr>
            <p:txBody>
              <a:bodyPr wrap="square">
                <a:spAutoFit/>
              </a:bodyPr>
              <a:lstStyle/>
              <a:p>
                <a:pPr>
                  <a:lnSpc>
                    <a:spcPct val="150000"/>
                  </a:lnSpc>
                </a:pPr>
                <a:r>
                  <a:rPr lang="vi-VN" sz="2400" dirty="0">
                    <a:latin typeface="UTM Avo" panose="02040603050506020204" pitchFamily="18" charset="0"/>
                    <a:cs typeface="Arial" panose="020B0604020202020204" pitchFamily="34" charset="0"/>
                  </a:rPr>
                  <a:t>Giá trị này xấp xỉ khối lượng của nguyên tử (tính theo amu).</a:t>
                </a:r>
                <a:endParaRPr lang="en-US" sz="2400" dirty="0">
                  <a:latin typeface="UTM Avo" panose="02040603050506020204" pitchFamily="18" charset="0"/>
                  <a:cs typeface="Arial" panose="020B0604020202020204" pitchFamily="34" charset="0"/>
                </a:endParaRPr>
              </a:p>
              <a:p>
                <a:pPr marL="228611" indent="-228611">
                  <a:lnSpc>
                    <a:spcPct val="150000"/>
                  </a:lnSpc>
                  <a:buFont typeface="Arial" panose="020B0604020202020204" pitchFamily="34" charset="0"/>
                  <a:buChar char="•"/>
                </a:pP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cs typeface="Arial" panose="020B0604020202020204" pitchFamily="34" charset="0"/>
                          </a:rPr>
                        </m:ctrlPr>
                      </m:sPrePr>
                      <m:sub>
                        <m:r>
                          <m:rPr>
                            <m:sty m:val="p"/>
                          </m:rPr>
                          <a:rPr lang="en-US" sz="2400" i="0">
                            <a:latin typeface="Cambria Math" panose="02040503050406030204" pitchFamily="18" charset="0"/>
                            <a:cs typeface="Arial" panose="020B0604020202020204" pitchFamily="34" charset="0"/>
                          </a:rPr>
                          <m:t>Z</m:t>
                        </m:r>
                      </m:sub>
                      <m:sup>
                        <m:r>
                          <m:rPr>
                            <m:sty m:val="p"/>
                          </m:rPr>
                          <a:rPr lang="en-US" sz="2400" i="0">
                            <a:latin typeface="Cambria Math" panose="02040503050406030204" pitchFamily="18" charset="0"/>
                            <a:cs typeface="Arial" panose="020B0604020202020204" pitchFamily="34" charset="0"/>
                          </a:rPr>
                          <m:t>A</m:t>
                        </m:r>
                      </m:sup>
                      <m:e>
                        <m:r>
                          <m:rPr>
                            <m:nor/>
                          </m:rPr>
                          <a:rPr lang="en-US" sz="2400">
                            <a:latin typeface="UTM Avo" panose="02040603050506020204" pitchFamily="18" charset="0"/>
                            <a:cs typeface="Arial" panose="020B0604020202020204" pitchFamily="34" charset="0"/>
                          </a:rPr>
                          <m:t>X</m:t>
                        </m:r>
                      </m:e>
                    </m:sPre>
                  </m:oMath>
                </a14:m>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hoá</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học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tố</a:t>
                </a:r>
                <a:r>
                  <a:rPr lang="en-US" sz="2400" dirty="0">
                    <a:latin typeface="UTM Avo" panose="02040603050506020204" pitchFamily="18" charset="0"/>
                    <a:cs typeface="Arial" panose="020B0604020202020204" pitchFamily="34" charset="0"/>
                  </a:rPr>
                  <a:t> (X),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(Z)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a:t>
                </a:r>
              </a:p>
            </p:txBody>
          </p:sp>
        </mc:Choice>
        <mc:Fallback xmlns="">
          <p:sp>
            <p:nvSpPr>
              <p:cNvPr id="4" name="TextBox 3">
                <a:extLst>
                  <a:ext uri="{FF2B5EF4-FFF2-40B4-BE49-F238E27FC236}">
                    <a16:creationId xmlns:a16="http://schemas.microsoft.com/office/drawing/2014/main" id="{7BFD227E-D2CB-187C-E096-EEBC3B4E9D83}"/>
                  </a:ext>
                </a:extLst>
              </p:cNvPr>
              <p:cNvSpPr txBox="1">
                <a:spLocks noRot="1" noChangeAspect="1" noMove="1" noResize="1" noEditPoints="1" noAdjustHandles="1" noChangeArrowheads="1" noChangeShapeType="1" noTextEdit="1"/>
              </p:cNvSpPr>
              <p:nvPr/>
            </p:nvSpPr>
            <p:spPr>
              <a:xfrm>
                <a:off x="596900" y="1825949"/>
                <a:ext cx="11226800" cy="1708929"/>
              </a:xfrm>
              <a:prstGeom prst="rect">
                <a:avLst/>
              </a:prstGeom>
              <a:blipFill>
                <a:blip r:embed="rId3"/>
                <a:stretch>
                  <a:fillRect l="-869" b="-7500"/>
                </a:stretch>
              </a:blipFill>
            </p:spPr>
            <p:txBody>
              <a:bodyPr/>
              <a:lstStyle/>
              <a:p>
                <a:r>
                  <a:rPr lang="en-US">
                    <a:noFill/>
                  </a:rPr>
                  <a:t> </a:t>
                </a:r>
              </a:p>
            </p:txBody>
          </p:sp>
        </mc:Fallback>
      </mc:AlternateContent>
    </p:spTree>
    <p:extLst>
      <p:ext uri="{BB962C8B-B14F-4D97-AF65-F5344CB8AC3E}">
        <p14:creationId xmlns:p14="http://schemas.microsoft.com/office/powerpoint/2010/main" val="34294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B8AFAC-7ED3-58B9-172E-C70F2B47F9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65ED37C0-6F92-67D4-6945-D99202DE6B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D46722F5-F8FB-1823-F0A2-E60698BB0DB6}"/>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45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80748" y="1717554"/>
            <a:ext cx="10881304" cy="1121846"/>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1: </a:t>
            </a:r>
            <a:r>
              <a:rPr lang="en-US" sz="2400" dirty="0" err="1">
                <a:latin typeface="UTM Avo" panose="02040603050506020204" pitchFamily="18" charset="0"/>
                <a:cs typeface="Arial" panose="020B0604020202020204" pitchFamily="34" charset="0"/>
              </a:rPr>
              <a:t>Phân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S</a:t>
            </a:r>
            <a:r>
              <a:rPr lang="en-US" sz="2400" baseline="-25000" dirty="0">
                <a:latin typeface="UTM Avo" panose="02040603050506020204" pitchFamily="18" charset="0"/>
                <a:cs typeface="Arial" panose="020B0604020202020204" pitchFamily="34" charset="0"/>
              </a:rPr>
              <a:t>8</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128 electron, </a:t>
            </a:r>
            <a:r>
              <a:rPr lang="en-US" sz="2400" dirty="0" err="1">
                <a:latin typeface="UTM Avo" panose="02040603050506020204" pitchFamily="18" charset="0"/>
                <a:cs typeface="Arial" panose="020B0604020202020204" pitchFamily="34" charset="0"/>
              </a:rPr>
              <a:t>hãy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của </a:t>
            </a:r>
            <a:r>
              <a:rPr lang="en-US" sz="2400" dirty="0" err="1">
                <a:latin typeface="UTM Avo" panose="02040603050506020204" pitchFamily="18" charset="0"/>
                <a:cs typeface="Arial" panose="020B0604020202020204" pitchFamily="34" charset="0"/>
              </a:rPr>
              <a:t>lưu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huỳnh</a:t>
            </a:r>
            <a:r>
              <a:rPr lang="en-US" sz="2400" dirty="0">
                <a:latin typeface="UTM Avo" panose="02040603050506020204" pitchFamily="18" charset="0"/>
                <a:cs typeface="Arial" panose="020B0604020202020204" pitchFamily="34" charset="0"/>
              </a:rPr>
              <a:t> (S)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a:t>
            </a:r>
          </a:p>
        </p:txBody>
      </p:sp>
      <p:sp>
        <p:nvSpPr>
          <p:cNvPr id="7" name="Rectangle 6">
            <a:extLst>
              <a:ext uri="{FF2B5EF4-FFF2-40B4-BE49-F238E27FC236}">
                <a16:creationId xmlns:a16="http://schemas.microsoft.com/office/drawing/2014/main" id="{3F7025BF-ED36-9554-D8EB-48AEE8E6F8C9}"/>
              </a:ext>
            </a:extLst>
          </p:cNvPr>
          <p:cNvSpPr/>
          <p:nvPr/>
        </p:nvSpPr>
        <p:spPr>
          <a:xfrm>
            <a:off x="665580" y="2847701"/>
            <a:ext cx="9253119" cy="3245504"/>
          </a:xfrm>
          <a:prstGeom prst="rect">
            <a:avLst/>
          </a:prstGeom>
        </p:spPr>
        <p:txBody>
          <a:bodyPr wrap="square">
            <a:spAutoFit/>
          </a:bodyPr>
          <a:lstStyle/>
          <a:p>
            <a:pPr>
              <a:lnSpc>
                <a:spcPct val="150000"/>
              </a:lnSpc>
              <a:spcBef>
                <a:spcPts val="400"/>
              </a:spcBef>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spcBef>
                <a:spcPts val="400"/>
              </a:spcBef>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S</a:t>
            </a:r>
            <a:r>
              <a:rPr lang="en-US" sz="2400" baseline="-25000" dirty="0">
                <a:latin typeface="UTM Avo" panose="02040603050506020204" pitchFamily="18" charset="0"/>
                <a:ea typeface="Calibri" panose="020F0502020204030204" pitchFamily="34" charset="0"/>
                <a:cs typeface="Arial" panose="020B0604020202020204" pitchFamily="34" charset="0"/>
              </a:rPr>
              <a:t>8</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128 electron </a:t>
            </a:r>
          </a:p>
          <a:p>
            <a:pPr>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S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128 : 8 = 16 (electron)</a:t>
            </a:r>
          </a:p>
          <a:p>
            <a:pPr>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p = e = 16</a:t>
            </a:r>
          </a:p>
          <a:p>
            <a:pPr>
              <a:lnSpc>
                <a:spcPct val="150000"/>
              </a:lnSpc>
              <a:spcBef>
                <a:spcPts val="400"/>
              </a:spcBef>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Vậy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huỳnh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16.</a:t>
            </a:r>
          </a:p>
        </p:txBody>
      </p:sp>
    </p:spTree>
    <p:extLst>
      <p:ext uri="{BB962C8B-B14F-4D97-AF65-F5344CB8AC3E}">
        <p14:creationId xmlns:p14="http://schemas.microsoft.com/office/powerpoint/2010/main" val="32810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80748" y="1717554"/>
            <a:ext cx="10881304" cy="1675843"/>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2: </a:t>
            </a:r>
            <a:r>
              <a:rPr lang="en-US" sz="2400" dirty="0">
                <a:latin typeface="UTM Avo" panose="02040603050506020204" pitchFamily="18" charset="0"/>
                <a:cs typeface="Arial" panose="020B0604020202020204" pitchFamily="34" charset="0"/>
              </a:rPr>
              <a:t>Một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Z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proton, Z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N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neutron. Tính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lượng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đúng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amu)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khối</a:t>
            </a:r>
            <a:r>
              <a:rPr lang="en-US" sz="2400" dirty="0">
                <a:latin typeface="UTM Avo" panose="02040603050506020204" pitchFamily="18" charset="0"/>
                <a:cs typeface="Arial" panose="020B0604020202020204" pitchFamily="34" charset="0"/>
              </a:rPr>
              <a:t> của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này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Nhận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xét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a:t>
            </a:r>
          </a:p>
        </p:txBody>
      </p:sp>
      <p:sp>
        <p:nvSpPr>
          <p:cNvPr id="7" name="Rectangle 6">
            <a:extLst>
              <a:ext uri="{FF2B5EF4-FFF2-40B4-BE49-F238E27FC236}">
                <a16:creationId xmlns:a16="http://schemas.microsoft.com/office/drawing/2014/main" id="{3F7025BF-ED36-9554-D8EB-48AEE8E6F8C9}"/>
              </a:ext>
            </a:extLst>
          </p:cNvPr>
          <p:cNvSpPr/>
          <p:nvPr/>
        </p:nvSpPr>
        <p:spPr>
          <a:xfrm>
            <a:off x="690980" y="3419201"/>
            <a:ext cx="11221620" cy="2783839"/>
          </a:xfrm>
          <a:prstGeom prst="rect">
            <a:avLst/>
          </a:prstGeom>
        </p:spPr>
        <p:txBody>
          <a:bodyPr wrap="square">
            <a:spAutoFit/>
          </a:bodyPr>
          <a:lstStyle/>
          <a:p>
            <a:pPr>
              <a:lnSpc>
                <a:spcPct val="150000"/>
              </a:lnSpc>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đúng</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a:t>
            </a:r>
          </a:p>
          <a:p>
            <a:pPr>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Z .1 + Z . 0,00055 + N . 1 = Z + N (amu)</a:t>
            </a:r>
          </a:p>
          <a:p>
            <a:pPr>
              <a:lnSpc>
                <a:spcPct val="150000"/>
              </a:lnSpc>
            </a:pP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Z + N</a:t>
            </a:r>
          </a:p>
          <a:p>
            <a:pPr>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đúng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amu </a:t>
            </a:r>
            <a:r>
              <a:rPr lang="en-US" sz="2400" dirty="0" err="1">
                <a:latin typeface="UTM Avo" panose="02040603050506020204" pitchFamily="18" charset="0"/>
                <a:ea typeface="Calibri" panose="020F0502020204030204" pitchFamily="34" charset="0"/>
                <a:cs typeface="Arial" panose="020B0604020202020204" pitchFamily="34" charset="0"/>
              </a:rPr>
              <a:t>xấp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xỉ</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438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765E8-B869-CAB4-13E7-A860B6AB4DBF}"/>
              </a:ext>
            </a:extLst>
          </p:cNvPr>
          <p:cNvSpPr/>
          <p:nvPr/>
        </p:nvSpPr>
        <p:spPr>
          <a:xfrm>
            <a:off x="679727" y="1733550"/>
            <a:ext cx="3587474" cy="1121846"/>
          </a:xfrm>
          <a:prstGeom prst="rect">
            <a:avLst/>
          </a:prstGeom>
        </p:spPr>
        <p:txBody>
          <a:bodyPr wrap="square">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hỏi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luyện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tập</a:t>
            </a:r>
            <a:r>
              <a:rPr lang="en-US" sz="2400" b="1" dirty="0">
                <a:solidFill>
                  <a:srgbClr val="FF0000"/>
                </a:solidFill>
                <a:latin typeface="UTM Avo" panose="02040603050506020204" pitchFamily="18" charset="0"/>
                <a:cs typeface="Arial" panose="020B0604020202020204" pitchFamily="34" charset="0"/>
              </a:rPr>
              <a:t> 3: </a:t>
            </a:r>
            <a:r>
              <a:rPr lang="en-US" sz="2400" dirty="0">
                <a:latin typeface="UTM Avo" panose="02040603050506020204" pitchFamily="18" charset="0"/>
                <a:cs typeface="Arial" panose="020B0604020202020204" pitchFamily="34" charset="0"/>
              </a:rPr>
              <a:t>Hoàn </a:t>
            </a:r>
            <a:r>
              <a:rPr lang="en-US" sz="2400" dirty="0" err="1">
                <a:latin typeface="UTM Avo" panose="02040603050506020204" pitchFamily="18" charset="0"/>
                <a:cs typeface="Arial" panose="020B0604020202020204" pitchFamily="34" charset="0"/>
              </a:rPr>
              <a:t>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sau</a:t>
            </a:r>
            <a:r>
              <a:rPr lang="en-US" sz="2400"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6B01819F-CEBD-4C2F-C931-1E63053B2CCD}"/>
                  </a:ext>
                </a:extLst>
              </p:cNvPr>
              <p:cNvGraphicFramePr>
                <a:graphicFrameLocks noGrp="1"/>
              </p:cNvGraphicFramePr>
              <p:nvPr>
                <p:extLst>
                  <p:ext uri="{D42A27DB-BD31-4B8C-83A1-F6EECF244321}">
                    <p14:modId xmlns:p14="http://schemas.microsoft.com/office/powerpoint/2010/main" val="2589607945"/>
                  </p:ext>
                </p:extLst>
              </p:nvPr>
            </p:nvGraphicFramePr>
            <p:xfrm>
              <a:off x="4610100" y="2096703"/>
              <a:ext cx="7086601" cy="1784938"/>
            </p:xfrm>
            <a:graphic>
              <a:graphicData uri="http://schemas.openxmlformats.org/drawingml/2006/table">
                <a:tbl>
                  <a:tblPr firstRow="1" firstCol="1" bandRow="1">
                    <a:tableStyleId>{10A1B5D5-9B99-4C35-A422-299274C87663}</a:tableStyleId>
                  </a:tblPr>
                  <a:tblGrid>
                    <a:gridCol w="2046823">
                      <a:extLst>
                        <a:ext uri="{9D8B030D-6E8A-4147-A177-3AD203B41FA5}">
                          <a16:colId xmlns:a16="http://schemas.microsoft.com/office/drawing/2014/main" val="3728310089"/>
                        </a:ext>
                      </a:extLst>
                    </a:gridCol>
                    <a:gridCol w="1040023">
                      <a:extLst>
                        <a:ext uri="{9D8B030D-6E8A-4147-A177-3AD203B41FA5}">
                          <a16:colId xmlns:a16="http://schemas.microsoft.com/office/drawing/2014/main" val="3192484230"/>
                        </a:ext>
                      </a:extLst>
                    </a:gridCol>
                    <a:gridCol w="1040023">
                      <a:extLst>
                        <a:ext uri="{9D8B030D-6E8A-4147-A177-3AD203B41FA5}">
                          <a16:colId xmlns:a16="http://schemas.microsoft.com/office/drawing/2014/main" val="3102739819"/>
                        </a:ext>
                      </a:extLst>
                    </a:gridCol>
                    <a:gridCol w="2959732">
                      <a:extLst>
                        <a:ext uri="{9D8B030D-6E8A-4147-A177-3AD203B41FA5}">
                          <a16:colId xmlns:a16="http://schemas.microsoft.com/office/drawing/2014/main" val="224046316"/>
                        </a:ext>
                      </a:extLst>
                    </a:gridCol>
                  </a:tblGrid>
                  <a:tr h="749824">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Số 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Số 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219065383"/>
                      </a:ext>
                    </a:extLst>
                  </a:tr>
                  <a:tr h="348879">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C</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ea typeface="Calibri" panose="020F0502020204030204" pitchFamily="34" charset="0"/>
                              <a:cs typeface="Arial" panose="020B0604020202020204" pitchFamily="34" charset="0"/>
                            </a:rPr>
                            <a:t>?</a:t>
                          </a:r>
                        </a:p>
                      </a:txBody>
                      <a:tcPr marL="45720" marR="45720" marT="0" marB="0" anchor="ctr"/>
                    </a:tc>
                    <a:extLst>
                      <a:ext uri="{0D108BD9-81ED-4DB2-BD59-A6C34878D82A}">
                        <a16:rowId xmlns:a16="http://schemas.microsoft.com/office/drawing/2014/main" val="2533070968"/>
                      </a:ext>
                    </a:extLst>
                  </a:tr>
                  <a:tr h="407544">
                    <a:tc>
                      <a:txBody>
                        <a:bodyPr/>
                        <a:lstStyle/>
                        <a:p>
                          <a:pPr algn="ctr">
                            <a:lnSpc>
                              <a:spcPct val="150000"/>
                            </a:lnSpc>
                            <a:spcBef>
                              <a:spcPts val="600"/>
                            </a:spcBef>
                            <a:spcAft>
                              <a:spcPts val="0"/>
                            </a:spcAft>
                          </a:pPr>
                          <a:r>
                            <a:rPr lang="en-US" sz="2400" dirty="0">
                              <a:effectLst/>
                              <a:latin typeface="UTM Avo" panose="02040603050506020204" pitchFamily="18" charset="0"/>
                              <a:ea typeface="+mn-ea"/>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ea typeface="+mn-ea"/>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ea typeface="+mn-ea"/>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i="1">
                                        <a:effectLst/>
                                        <a:latin typeface="Cambria Math" panose="02040503050406030204" pitchFamily="18" charset="0"/>
                                      </a:rPr>
                                    </m:ctrlPr>
                                  </m:sPrePr>
                                  <m:sub>
                                    <m:r>
                                      <a:rPr lang="en-US" sz="2400" i="0">
                                        <a:effectLst/>
                                        <a:latin typeface="Cambria Math" panose="02040503050406030204" pitchFamily="18" charset="0"/>
                                      </a:rPr>
                                      <m:t>11</m:t>
                                    </m:r>
                                  </m:sub>
                                  <m:sup>
                                    <m:r>
                                      <a:rPr lang="en-US" sz="2400" i="0">
                                        <a:effectLst/>
                                        <a:latin typeface="Cambria Math" panose="02040503050406030204" pitchFamily="18" charset="0"/>
                                      </a:rPr>
                                      <m:t>23</m:t>
                                    </m:r>
                                  </m:sup>
                                  <m:e>
                                    <m:r>
                                      <m:rPr>
                                        <m:nor/>
                                      </m:rPr>
                                      <a:rPr lang="en-US" sz="2400" i="0">
                                        <a:effectLst/>
                                        <a:latin typeface="UTM Avo" panose="02040603050506020204" pitchFamily="18" charset="0"/>
                                      </a:rPr>
                                      <m:t>X</m:t>
                                    </m:r>
                                  </m:e>
                                </m:sPre>
                              </m:oMath>
                            </m:oMathPara>
                          </a14:m>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375638875"/>
                      </a:ext>
                    </a:extLst>
                  </a:tr>
                </a:tbl>
              </a:graphicData>
            </a:graphic>
          </p:graphicFrame>
        </mc:Choice>
        <mc:Fallback xmlns="">
          <p:graphicFrame>
            <p:nvGraphicFramePr>
              <p:cNvPr id="2" name="Table 1">
                <a:extLst>
                  <a:ext uri="{FF2B5EF4-FFF2-40B4-BE49-F238E27FC236}">
                    <a16:creationId xmlns:a16="http://schemas.microsoft.com/office/drawing/2014/main" id="{6B01819F-CEBD-4C2F-C931-1E63053B2CCD}"/>
                  </a:ext>
                </a:extLst>
              </p:cNvPr>
              <p:cNvGraphicFramePr>
                <a:graphicFrameLocks noGrp="1"/>
              </p:cNvGraphicFramePr>
              <p:nvPr>
                <p:extLst>
                  <p:ext uri="{D42A27DB-BD31-4B8C-83A1-F6EECF244321}">
                    <p14:modId xmlns:p14="http://schemas.microsoft.com/office/powerpoint/2010/main" val="2589607945"/>
                  </p:ext>
                </p:extLst>
              </p:nvPr>
            </p:nvGraphicFramePr>
            <p:xfrm>
              <a:off x="4610100" y="2096703"/>
              <a:ext cx="7086601" cy="1784938"/>
            </p:xfrm>
            <a:graphic>
              <a:graphicData uri="http://schemas.openxmlformats.org/drawingml/2006/table">
                <a:tbl>
                  <a:tblPr firstRow="1" firstCol="1" bandRow="1">
                    <a:tableStyleId>{10A1B5D5-9B99-4C35-A422-299274C87663}</a:tableStyleId>
                  </a:tblPr>
                  <a:tblGrid>
                    <a:gridCol w="2046823">
                      <a:extLst>
                        <a:ext uri="{9D8B030D-6E8A-4147-A177-3AD203B41FA5}">
                          <a16:colId xmlns:a16="http://schemas.microsoft.com/office/drawing/2014/main" val="3728310089"/>
                        </a:ext>
                      </a:extLst>
                    </a:gridCol>
                    <a:gridCol w="1040023">
                      <a:extLst>
                        <a:ext uri="{9D8B030D-6E8A-4147-A177-3AD203B41FA5}">
                          <a16:colId xmlns:a16="http://schemas.microsoft.com/office/drawing/2014/main" val="3192484230"/>
                        </a:ext>
                      </a:extLst>
                    </a:gridCol>
                    <a:gridCol w="1040023">
                      <a:extLst>
                        <a:ext uri="{9D8B030D-6E8A-4147-A177-3AD203B41FA5}">
                          <a16:colId xmlns:a16="http://schemas.microsoft.com/office/drawing/2014/main" val="3102739819"/>
                        </a:ext>
                      </a:extLst>
                    </a:gridCol>
                    <a:gridCol w="2959732">
                      <a:extLst>
                        <a:ext uri="{9D8B030D-6E8A-4147-A177-3AD203B41FA5}">
                          <a16:colId xmlns:a16="http://schemas.microsoft.com/office/drawing/2014/main" val="224046316"/>
                        </a:ext>
                      </a:extLst>
                    </a:gridCol>
                  </a:tblGrid>
                  <a:tr h="749824">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Số 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Số 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219065383"/>
                      </a:ext>
                    </a:extLst>
                  </a:tr>
                  <a:tr h="477393">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C</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ea typeface="Calibri" panose="020F0502020204030204" pitchFamily="34" charset="0"/>
                              <a:cs typeface="Arial" panose="020B0604020202020204" pitchFamily="34" charset="0"/>
                            </a:rPr>
                            <a:t>?</a:t>
                          </a:r>
                        </a:p>
                      </a:txBody>
                      <a:tcPr marL="45720" marR="45720" marT="0" marB="0" anchor="ctr"/>
                    </a:tc>
                    <a:extLst>
                      <a:ext uri="{0D108BD9-81ED-4DB2-BD59-A6C34878D82A}">
                        <a16:rowId xmlns:a16="http://schemas.microsoft.com/office/drawing/2014/main" val="2533070968"/>
                      </a:ext>
                    </a:extLst>
                  </a:tr>
                  <a:tr h="557721">
                    <a:tc>
                      <a:txBody>
                        <a:bodyPr/>
                        <a:lstStyle/>
                        <a:p>
                          <a:pPr algn="ctr">
                            <a:lnSpc>
                              <a:spcPct val="150000"/>
                            </a:lnSpc>
                            <a:spcBef>
                              <a:spcPts val="600"/>
                            </a:spcBef>
                            <a:spcAft>
                              <a:spcPts val="0"/>
                            </a:spcAft>
                          </a:pPr>
                          <a:r>
                            <a:rPr lang="en-US" sz="2400" dirty="0">
                              <a:effectLst/>
                              <a:latin typeface="UTM Avo" panose="02040603050506020204" pitchFamily="18" charset="0"/>
                              <a:ea typeface="+mn-ea"/>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ea typeface="+mn-ea"/>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ea typeface="+mn-ea"/>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endParaRPr lang="en-US"/>
                        </a:p>
                      </a:txBody>
                      <a:tcPr marL="45720" marR="45720" marT="0" marB="0" anchor="ctr">
                        <a:blipFill>
                          <a:blip r:embed="rId3"/>
                          <a:stretch>
                            <a:fillRect l="-139506" t="-220652" r="-412" b="-26087"/>
                          </a:stretch>
                        </a:blipFill>
                      </a:tcPr>
                    </a:tc>
                    <a:extLst>
                      <a:ext uri="{0D108BD9-81ED-4DB2-BD59-A6C34878D82A}">
                        <a16:rowId xmlns:a16="http://schemas.microsoft.com/office/drawing/2014/main" val="3375638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E6DE954-8A0D-C1DE-E668-676429BA89A3}"/>
                  </a:ext>
                </a:extLst>
              </p:cNvPr>
              <p:cNvGraphicFramePr>
                <a:graphicFrameLocks noGrp="1"/>
              </p:cNvGraphicFramePr>
              <p:nvPr>
                <p:extLst>
                  <p:ext uri="{D42A27DB-BD31-4B8C-83A1-F6EECF244321}">
                    <p14:modId xmlns:p14="http://schemas.microsoft.com/office/powerpoint/2010/main" val="1769161235"/>
                  </p:ext>
                </p:extLst>
              </p:nvPr>
            </p:nvGraphicFramePr>
            <p:xfrm>
              <a:off x="4628612" y="4318000"/>
              <a:ext cx="7086601" cy="1867044"/>
            </p:xfrm>
            <a:graphic>
              <a:graphicData uri="http://schemas.openxmlformats.org/drawingml/2006/table">
                <a:tbl>
                  <a:tblPr firstRow="1" firstCol="1" bandRow="1">
                    <a:tableStyleId>{10A1B5D5-9B99-4C35-A422-299274C87663}</a:tableStyleId>
                  </a:tblPr>
                  <a:tblGrid>
                    <a:gridCol w="2046823">
                      <a:extLst>
                        <a:ext uri="{9D8B030D-6E8A-4147-A177-3AD203B41FA5}">
                          <a16:colId xmlns:a16="http://schemas.microsoft.com/office/drawing/2014/main" val="3728310089"/>
                        </a:ext>
                      </a:extLst>
                    </a:gridCol>
                    <a:gridCol w="1040023">
                      <a:extLst>
                        <a:ext uri="{9D8B030D-6E8A-4147-A177-3AD203B41FA5}">
                          <a16:colId xmlns:a16="http://schemas.microsoft.com/office/drawing/2014/main" val="3192484230"/>
                        </a:ext>
                      </a:extLst>
                    </a:gridCol>
                    <a:gridCol w="1040023">
                      <a:extLst>
                        <a:ext uri="{9D8B030D-6E8A-4147-A177-3AD203B41FA5}">
                          <a16:colId xmlns:a16="http://schemas.microsoft.com/office/drawing/2014/main" val="3102739819"/>
                        </a:ext>
                      </a:extLst>
                    </a:gridCol>
                    <a:gridCol w="2959732">
                      <a:extLst>
                        <a:ext uri="{9D8B030D-6E8A-4147-A177-3AD203B41FA5}">
                          <a16:colId xmlns:a16="http://schemas.microsoft.com/office/drawing/2014/main" val="224046316"/>
                        </a:ext>
                      </a:extLst>
                    </a:gridCol>
                  </a:tblGrid>
                  <a:tr h="749824">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Số 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219065383"/>
                      </a:ext>
                    </a:extLst>
                  </a:tr>
                  <a:tr h="408881">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C</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i="1">
                                        <a:effectLst/>
                                        <a:latin typeface="Cambria Math" panose="02040503050406030204" pitchFamily="18" charset="0"/>
                                      </a:rPr>
                                    </m:ctrlPr>
                                  </m:sPrePr>
                                  <m:sub>
                                    <m:r>
                                      <a:rPr lang="en-US" sz="2400" i="0">
                                        <a:effectLst/>
                                        <a:latin typeface="Cambria Math" panose="02040503050406030204" pitchFamily="18" charset="0"/>
                                      </a:rPr>
                                      <m:t>6</m:t>
                                    </m:r>
                                  </m:sub>
                                  <m:sup>
                                    <m:r>
                                      <a:rPr lang="en-US" sz="2400" i="0">
                                        <a:effectLst/>
                                        <a:latin typeface="Cambria Math" panose="02040503050406030204" pitchFamily="18" charset="0"/>
                                      </a:rPr>
                                      <m:t>12</m:t>
                                    </m:r>
                                  </m:sup>
                                  <m:e>
                                    <m:r>
                                      <m:rPr>
                                        <m:nor/>
                                      </m:rPr>
                                      <a:rPr lang="en-US" sz="2400" b="0" i="0" smtClean="0">
                                        <a:effectLst/>
                                        <a:latin typeface="UTM Avo" panose="02040603050506020204" pitchFamily="18" charset="0"/>
                                      </a:rPr>
                                      <m:t>C</m:t>
                                    </m:r>
                                  </m:e>
                                </m:sPre>
                              </m:oMath>
                            </m:oMathPara>
                          </a14:m>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533070968"/>
                      </a:ext>
                    </a:extLst>
                  </a:tr>
                  <a:tr h="407544">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X</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11</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i="1">
                                        <a:effectLst/>
                                        <a:latin typeface="Cambria Math" panose="02040503050406030204" pitchFamily="18" charset="0"/>
                                      </a:rPr>
                                    </m:ctrlPr>
                                  </m:sPrePr>
                                  <m:sub>
                                    <m:r>
                                      <a:rPr lang="en-US" sz="2400" i="0">
                                        <a:effectLst/>
                                        <a:latin typeface="Cambria Math" panose="02040503050406030204" pitchFamily="18" charset="0"/>
                                      </a:rPr>
                                      <m:t>11</m:t>
                                    </m:r>
                                  </m:sub>
                                  <m:sup>
                                    <m:r>
                                      <a:rPr lang="en-US" sz="2400" i="0">
                                        <a:effectLst/>
                                        <a:latin typeface="Cambria Math" panose="02040503050406030204" pitchFamily="18" charset="0"/>
                                      </a:rPr>
                                      <m:t>23</m:t>
                                    </m:r>
                                  </m:sup>
                                  <m:e>
                                    <m:r>
                                      <m:rPr>
                                        <m:nor/>
                                      </m:rPr>
                                      <a:rPr lang="en-US" sz="2400" i="0" smtClean="0">
                                        <a:effectLst/>
                                        <a:latin typeface="UTM Avo" panose="02040603050506020204" pitchFamily="18" charset="0"/>
                                      </a:rPr>
                                      <m:t>X</m:t>
                                    </m:r>
                                  </m:e>
                                </m:sPre>
                              </m:oMath>
                            </m:oMathPara>
                          </a14:m>
                          <a:endParaRPr lang="en-US" sz="2400" i="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375638875"/>
                      </a:ext>
                    </a:extLst>
                  </a:tr>
                </a:tbl>
              </a:graphicData>
            </a:graphic>
          </p:graphicFrame>
        </mc:Choice>
        <mc:Fallback xmlns="">
          <p:graphicFrame>
            <p:nvGraphicFramePr>
              <p:cNvPr id="3" name="Table 2">
                <a:extLst>
                  <a:ext uri="{FF2B5EF4-FFF2-40B4-BE49-F238E27FC236}">
                    <a16:creationId xmlns:a16="http://schemas.microsoft.com/office/drawing/2014/main" id="{1E6DE954-8A0D-C1DE-E668-676429BA89A3}"/>
                  </a:ext>
                </a:extLst>
              </p:cNvPr>
              <p:cNvGraphicFramePr>
                <a:graphicFrameLocks noGrp="1"/>
              </p:cNvGraphicFramePr>
              <p:nvPr>
                <p:extLst>
                  <p:ext uri="{D42A27DB-BD31-4B8C-83A1-F6EECF244321}">
                    <p14:modId xmlns:p14="http://schemas.microsoft.com/office/powerpoint/2010/main" val="1769161235"/>
                  </p:ext>
                </p:extLst>
              </p:nvPr>
            </p:nvGraphicFramePr>
            <p:xfrm>
              <a:off x="4628612" y="4318000"/>
              <a:ext cx="7086601" cy="1867044"/>
            </p:xfrm>
            <a:graphic>
              <a:graphicData uri="http://schemas.openxmlformats.org/drawingml/2006/table">
                <a:tbl>
                  <a:tblPr firstRow="1" firstCol="1" bandRow="1">
                    <a:tableStyleId>{10A1B5D5-9B99-4C35-A422-299274C87663}</a:tableStyleId>
                  </a:tblPr>
                  <a:tblGrid>
                    <a:gridCol w="2046823">
                      <a:extLst>
                        <a:ext uri="{9D8B030D-6E8A-4147-A177-3AD203B41FA5}">
                          <a16:colId xmlns:a16="http://schemas.microsoft.com/office/drawing/2014/main" val="3728310089"/>
                        </a:ext>
                      </a:extLst>
                    </a:gridCol>
                    <a:gridCol w="1040023">
                      <a:extLst>
                        <a:ext uri="{9D8B030D-6E8A-4147-A177-3AD203B41FA5}">
                          <a16:colId xmlns:a16="http://schemas.microsoft.com/office/drawing/2014/main" val="3192484230"/>
                        </a:ext>
                      </a:extLst>
                    </a:gridCol>
                    <a:gridCol w="1040023">
                      <a:extLst>
                        <a:ext uri="{9D8B030D-6E8A-4147-A177-3AD203B41FA5}">
                          <a16:colId xmlns:a16="http://schemas.microsoft.com/office/drawing/2014/main" val="3102739819"/>
                        </a:ext>
                      </a:extLst>
                    </a:gridCol>
                    <a:gridCol w="2959732">
                      <a:extLst>
                        <a:ext uri="{9D8B030D-6E8A-4147-A177-3AD203B41FA5}">
                          <a16:colId xmlns:a16="http://schemas.microsoft.com/office/drawing/2014/main" val="224046316"/>
                        </a:ext>
                      </a:extLst>
                    </a:gridCol>
                  </a:tblGrid>
                  <a:tr h="749824">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p</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Số 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219065383"/>
                      </a:ext>
                    </a:extLst>
                  </a:tr>
                  <a:tr h="559499">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C</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endParaRPr lang="en-US"/>
                        </a:p>
                      </a:txBody>
                      <a:tcPr marL="45720" marR="45720" marT="0" marB="0" anchor="ctr">
                        <a:blipFill>
                          <a:blip r:embed="rId4"/>
                          <a:stretch>
                            <a:fillRect l="-139506" t="-134783" r="-412" b="-126087"/>
                          </a:stretch>
                        </a:blipFill>
                      </a:tcPr>
                    </a:tc>
                    <a:extLst>
                      <a:ext uri="{0D108BD9-81ED-4DB2-BD59-A6C34878D82A}">
                        <a16:rowId xmlns:a16="http://schemas.microsoft.com/office/drawing/2014/main" val="2533070968"/>
                      </a:ext>
                    </a:extLst>
                  </a:tr>
                  <a:tr h="557721">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X</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11</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endParaRPr lang="en-US"/>
                        </a:p>
                      </a:txBody>
                      <a:tcPr marL="45720" marR="45720" marT="0" marB="0" anchor="ctr">
                        <a:blipFill>
                          <a:blip r:embed="rId4"/>
                          <a:stretch>
                            <a:fillRect l="-139506" t="-234783" r="-412" b="-26087"/>
                          </a:stretch>
                        </a:blipFill>
                      </a:tcPr>
                    </a:tc>
                    <a:extLst>
                      <a:ext uri="{0D108BD9-81ED-4DB2-BD59-A6C34878D82A}">
                        <a16:rowId xmlns:a16="http://schemas.microsoft.com/office/drawing/2014/main" val="3375638875"/>
                      </a:ext>
                    </a:extLst>
                  </a:tr>
                </a:tbl>
              </a:graphicData>
            </a:graphic>
          </p:graphicFrame>
        </mc:Fallback>
      </mc:AlternateContent>
      <p:sp>
        <p:nvSpPr>
          <p:cNvPr id="4" name="Curved Right Arrow 11">
            <a:extLst>
              <a:ext uri="{FF2B5EF4-FFF2-40B4-BE49-F238E27FC236}">
                <a16:creationId xmlns:a16="http://schemas.microsoft.com/office/drawing/2014/main" id="{713F8AB0-26FE-8261-DE2E-6D5DCCDA60BF}"/>
              </a:ext>
            </a:extLst>
          </p:cNvPr>
          <p:cNvSpPr/>
          <p:nvPr/>
        </p:nvSpPr>
        <p:spPr>
          <a:xfrm>
            <a:off x="3644900" y="2921000"/>
            <a:ext cx="914400" cy="2521773"/>
          </a:xfrm>
          <a:prstGeom prst="curv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Tree>
    <p:extLst>
      <p:ext uri="{BB962C8B-B14F-4D97-AF65-F5344CB8AC3E}">
        <p14:creationId xmlns:p14="http://schemas.microsoft.com/office/powerpoint/2010/main" val="24522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80748" y="1803279"/>
            <a:ext cx="10881304" cy="1121846"/>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cs typeface="Arial" panose="020B0604020202020204" pitchFamily="34" charset="0"/>
              </a:rPr>
              <a:t>Câu 2: </a:t>
            </a:r>
            <a:r>
              <a:rPr lang="en-US" sz="2400" dirty="0">
                <a:latin typeface="UTM Avo" panose="02040603050506020204" pitchFamily="18" charset="0"/>
                <a:cs typeface="Arial" panose="020B0604020202020204" pitchFamily="34" charset="0"/>
              </a:rPr>
              <a:t>Một </a:t>
            </a:r>
            <a:r>
              <a:rPr lang="en-US" sz="2400" dirty="0" err="1">
                <a:latin typeface="UTM Avo" panose="02040603050506020204" pitchFamily="18" charset="0"/>
                <a:cs typeface="Arial" panose="020B0604020202020204" pitchFamily="34" charset="0"/>
              </a:rPr>
              <a:t>loại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lithium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3 proton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4 neutron. </a:t>
            </a:r>
            <a:r>
              <a:rPr lang="en-US" sz="2400" dirty="0" err="1">
                <a:latin typeface="UTM Avo" panose="02040603050506020204" pitchFamily="18" charset="0"/>
                <a:cs typeface="Arial" panose="020B0604020202020204" pitchFamily="34" charset="0"/>
              </a:rPr>
              <a:t>Viết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của lithium </a:t>
            </a:r>
            <a:r>
              <a:rPr lang="en-US" sz="2400" dirty="0" err="1">
                <a:latin typeface="UTM Avo" panose="02040603050506020204" pitchFamily="18" charset="0"/>
                <a:cs typeface="Arial" panose="020B0604020202020204" pitchFamily="34" charset="0"/>
              </a:rPr>
              <a:t>đó</a:t>
            </a:r>
            <a:r>
              <a:rPr lang="en-US" sz="2400"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1CB36BB-9BB5-0B9E-A337-4299B5E87F29}"/>
                  </a:ext>
                </a:extLst>
              </p:cNvPr>
              <p:cNvSpPr/>
              <p:nvPr/>
            </p:nvSpPr>
            <p:spPr>
              <a:xfrm>
                <a:off x="711200" y="3197662"/>
                <a:ext cx="2404761" cy="466987"/>
              </a:xfrm>
              <a:prstGeom prst="rect">
                <a:avLst/>
              </a:prstGeom>
            </p:spPr>
            <p:txBody>
              <a:bodyPr wrap="none">
                <a:spAutoFit/>
              </a:bodyPr>
              <a:lstStyle/>
              <a:p>
                <a:pPr marL="381019" indent="-381019">
                  <a:buFont typeface="Wingdings" panose="05000000000000000000" pitchFamily="2" charset="2"/>
                  <a:buChar char="Ø"/>
                </a:pP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rPr>
                        </m:ctrlPr>
                      </m:sPrePr>
                      <m:sub>
                        <m:r>
                          <a:rPr lang="en-US" sz="2400" i="1">
                            <a:latin typeface="Cambria Math" panose="02040503050406030204" pitchFamily="18" charset="0"/>
                            <a:ea typeface="Calibri" panose="020F0502020204030204" pitchFamily="34" charset="0"/>
                            <a:cs typeface="Times New Roman" panose="02020603050405020304" pitchFamily="18" charset="0"/>
                          </a:rPr>
                          <m:t>3</m:t>
                        </m:r>
                      </m:sub>
                      <m:sup>
                        <m:r>
                          <a:rPr lang="en-US" sz="2400" i="1">
                            <a:latin typeface="Cambria Math" panose="02040503050406030204" pitchFamily="18" charset="0"/>
                            <a:ea typeface="Calibri" panose="020F0502020204030204" pitchFamily="34" charset="0"/>
                            <a:cs typeface="Times New Roman" panose="02020603050405020304" pitchFamily="18" charset="0"/>
                          </a:rPr>
                          <m:t>7</m:t>
                        </m:r>
                      </m:sup>
                      <m:e>
                        <m:r>
                          <m:rPr>
                            <m:nor/>
                          </m:rPr>
                          <a:rPr lang="en-US" sz="2400">
                            <a:latin typeface="UTM Avo" panose="02040603050506020204" pitchFamily="18" charset="0"/>
                            <a:ea typeface="Calibri" panose="020F0502020204030204" pitchFamily="34" charset="0"/>
                            <a:cs typeface="Times New Roman" panose="02020603050405020304" pitchFamily="18" charset="0"/>
                          </a:rPr>
                          <m:t>Li</m:t>
                        </m:r>
                      </m:e>
                    </m:sPre>
                  </m:oMath>
                </a14:m>
                <a:endParaRPr lang="en-US" sz="2400" dirty="0">
                  <a:latin typeface="UTM Avo" panose="02040603050506020204" pitchFamily="18"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81CB36BB-9BB5-0B9E-A337-4299B5E87F29}"/>
                  </a:ext>
                </a:extLst>
              </p:cNvPr>
              <p:cNvSpPr>
                <a:spLocks noRot="1" noChangeAspect="1" noMove="1" noResize="1" noEditPoints="1" noAdjustHandles="1" noChangeArrowheads="1" noChangeShapeType="1" noTextEdit="1"/>
              </p:cNvSpPr>
              <p:nvPr/>
            </p:nvSpPr>
            <p:spPr>
              <a:xfrm>
                <a:off x="711200" y="3197662"/>
                <a:ext cx="2404761" cy="466987"/>
              </a:xfrm>
              <a:prstGeom prst="rect">
                <a:avLst/>
              </a:prstGeom>
              <a:blipFill>
                <a:blip r:embed="rId3"/>
                <a:stretch>
                  <a:fillRect l="-3553" t="-10526" r="-254" b="-2894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527500C-A53A-710F-2062-4A4B93DEC34D}"/>
              </a:ext>
            </a:extLst>
          </p:cNvPr>
          <p:cNvPicPr>
            <a:picLocks noChangeAspect="1"/>
          </p:cNvPicPr>
          <p:nvPr/>
        </p:nvPicPr>
        <p:blipFill>
          <a:blip r:embed="rId4"/>
          <a:stretch>
            <a:fillRect/>
          </a:stretch>
        </p:blipFill>
        <p:spPr>
          <a:xfrm>
            <a:off x="3454401" y="3104278"/>
            <a:ext cx="2898775" cy="2885892"/>
          </a:xfrm>
          <a:prstGeom prst="rect">
            <a:avLst/>
          </a:prstGeom>
        </p:spPr>
      </p:pic>
    </p:spTree>
    <p:extLst>
      <p:ext uri="{BB962C8B-B14F-4D97-AF65-F5344CB8AC3E}">
        <p14:creationId xmlns:p14="http://schemas.microsoft.com/office/powerpoint/2010/main" val="26460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90272" y="1819154"/>
            <a:ext cx="11292177" cy="573234"/>
          </a:xfrm>
          <a:prstGeom prst="rect">
            <a:avLst/>
          </a:prstGeom>
        </p:spPr>
        <p:txBody>
          <a:bodyPr wrap="square">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Bài 1: </a:t>
            </a:r>
            <a:r>
              <a:rPr lang="en-US" sz="2400" dirty="0">
                <a:latin typeface="UTM Avo" panose="02040603050506020204" pitchFamily="18" charset="0"/>
                <a:cs typeface="Arial" panose="020B0604020202020204" pitchFamily="34" charset="0"/>
              </a:rPr>
              <a:t>Hoàn </a:t>
            </a:r>
            <a:r>
              <a:rPr lang="en-US" sz="2400" dirty="0" err="1">
                <a:latin typeface="UTM Avo" panose="02040603050506020204" pitchFamily="18" charset="0"/>
                <a:cs typeface="Arial" panose="020B0604020202020204" pitchFamily="34" charset="0"/>
              </a:rPr>
              <a:t>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đây</a:t>
            </a:r>
            <a:r>
              <a:rPr lang="en-US" sz="2400"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9F7C6C83-9F90-276E-9F0D-E14577959BEB}"/>
                  </a:ext>
                </a:extLst>
              </p:cNvPr>
              <p:cNvGraphicFramePr>
                <a:graphicFrameLocks noGrp="1"/>
              </p:cNvGraphicFramePr>
              <p:nvPr>
                <p:extLst>
                  <p:ext uri="{D42A27DB-BD31-4B8C-83A1-F6EECF244321}">
                    <p14:modId xmlns:p14="http://schemas.microsoft.com/office/powerpoint/2010/main" val="1482134691"/>
                  </p:ext>
                </p:extLst>
              </p:nvPr>
            </p:nvGraphicFramePr>
            <p:xfrm>
              <a:off x="823104" y="2543343"/>
              <a:ext cx="10672792" cy="2826725"/>
            </p:xfrm>
            <a:graphic>
              <a:graphicData uri="http://schemas.openxmlformats.org/drawingml/2006/table">
                <a:tbl>
                  <a:tblPr firstRow="1" firstCol="1" bandRow="1">
                    <a:tableStyleId>{16D9F66E-5EB9-4882-86FB-DCBF35E3C3E4}</a:tableStyleId>
                  </a:tblPr>
                  <a:tblGrid>
                    <a:gridCol w="1448624">
                      <a:extLst>
                        <a:ext uri="{9D8B030D-6E8A-4147-A177-3AD203B41FA5}">
                          <a16:colId xmlns:a16="http://schemas.microsoft.com/office/drawing/2014/main" val="2734508911"/>
                        </a:ext>
                      </a:extLst>
                    </a:gridCol>
                    <a:gridCol w="2108212">
                      <a:extLst>
                        <a:ext uri="{9D8B030D-6E8A-4147-A177-3AD203B41FA5}">
                          <a16:colId xmlns:a16="http://schemas.microsoft.com/office/drawing/2014/main" val="2343098217"/>
                        </a:ext>
                      </a:extLst>
                    </a:gridCol>
                    <a:gridCol w="1778418">
                      <a:extLst>
                        <a:ext uri="{9D8B030D-6E8A-4147-A177-3AD203B41FA5}">
                          <a16:colId xmlns:a16="http://schemas.microsoft.com/office/drawing/2014/main" val="1733022761"/>
                        </a:ext>
                      </a:extLst>
                    </a:gridCol>
                    <a:gridCol w="1778418">
                      <a:extLst>
                        <a:ext uri="{9D8B030D-6E8A-4147-A177-3AD203B41FA5}">
                          <a16:colId xmlns:a16="http://schemas.microsoft.com/office/drawing/2014/main" val="313844930"/>
                        </a:ext>
                      </a:extLst>
                    </a:gridCol>
                    <a:gridCol w="1779560">
                      <a:extLst>
                        <a:ext uri="{9D8B030D-6E8A-4147-A177-3AD203B41FA5}">
                          <a16:colId xmlns:a16="http://schemas.microsoft.com/office/drawing/2014/main" val="3925333513"/>
                        </a:ext>
                      </a:extLst>
                    </a:gridCol>
                    <a:gridCol w="1779560">
                      <a:extLst>
                        <a:ext uri="{9D8B030D-6E8A-4147-A177-3AD203B41FA5}">
                          <a16:colId xmlns:a16="http://schemas.microsoft.com/office/drawing/2014/main" val="744798992"/>
                        </a:ext>
                      </a:extLst>
                    </a:gridCol>
                  </a:tblGrid>
                  <a:tr h="1140037">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khối</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proton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electron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neutron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925044453"/>
                      </a:ext>
                    </a:extLst>
                  </a:tr>
                  <a:tr h="625814">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b="0" i="1">
                                        <a:effectLst/>
                                        <a:latin typeface="Cambria Math" panose="02040503050406030204" pitchFamily="18" charset="0"/>
                                      </a:rPr>
                                    </m:ctrlPr>
                                  </m:sPrePr>
                                  <m:sub>
                                    <m:r>
                                      <a:rPr lang="en-US" sz="2400" b="0" i="1">
                                        <a:effectLst/>
                                        <a:latin typeface="Cambria Math" panose="02040503050406030204" pitchFamily="18" charset="0"/>
                                      </a:rPr>
                                      <m:t>18</m:t>
                                    </m:r>
                                  </m:sub>
                                  <m:sup>
                                    <m:r>
                                      <a:rPr lang="en-US" sz="2400" b="0" i="1">
                                        <a:effectLst/>
                                        <a:latin typeface="Cambria Math" panose="02040503050406030204" pitchFamily="18" charset="0"/>
                                      </a:rPr>
                                      <m:t>40</m:t>
                                    </m:r>
                                  </m:sup>
                                  <m:e>
                                    <m:r>
                                      <m:rPr>
                                        <m:nor/>
                                      </m:rPr>
                                      <a:rPr lang="en-US" sz="2400" b="0" i="0" smtClean="0">
                                        <a:effectLst/>
                                        <a:latin typeface="Cambria Math" panose="02040503050406030204" pitchFamily="18" charset="0"/>
                                      </a:rPr>
                                      <m:t>Ar</m:t>
                                    </m:r>
                                  </m:e>
                                </m:sPre>
                              </m:oMath>
                            </m:oMathPara>
                          </a14:m>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971253978"/>
                      </a:ext>
                    </a:extLst>
                  </a:tr>
                  <a:tr h="530437">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425983483"/>
                      </a:ext>
                    </a:extLst>
                  </a:tr>
                  <a:tr h="530437">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250610710"/>
                      </a:ext>
                    </a:extLst>
                  </a:tr>
                </a:tbl>
              </a:graphicData>
            </a:graphic>
          </p:graphicFrame>
        </mc:Choice>
        <mc:Fallback xmlns="">
          <p:graphicFrame>
            <p:nvGraphicFramePr>
              <p:cNvPr id="3" name="Table 2">
                <a:extLst>
                  <a:ext uri="{FF2B5EF4-FFF2-40B4-BE49-F238E27FC236}">
                    <a16:creationId xmlns:a16="http://schemas.microsoft.com/office/drawing/2014/main" id="{9F7C6C83-9F90-276E-9F0D-E14577959BEB}"/>
                  </a:ext>
                </a:extLst>
              </p:cNvPr>
              <p:cNvGraphicFramePr>
                <a:graphicFrameLocks noGrp="1"/>
              </p:cNvGraphicFramePr>
              <p:nvPr>
                <p:extLst>
                  <p:ext uri="{D42A27DB-BD31-4B8C-83A1-F6EECF244321}">
                    <p14:modId xmlns:p14="http://schemas.microsoft.com/office/powerpoint/2010/main" val="1482134691"/>
                  </p:ext>
                </p:extLst>
              </p:nvPr>
            </p:nvGraphicFramePr>
            <p:xfrm>
              <a:off x="823104" y="2543343"/>
              <a:ext cx="10672792" cy="2826725"/>
            </p:xfrm>
            <a:graphic>
              <a:graphicData uri="http://schemas.openxmlformats.org/drawingml/2006/table">
                <a:tbl>
                  <a:tblPr firstRow="1" firstCol="1" bandRow="1">
                    <a:tableStyleId>{16D9F66E-5EB9-4882-86FB-DCBF35E3C3E4}</a:tableStyleId>
                  </a:tblPr>
                  <a:tblGrid>
                    <a:gridCol w="1448624">
                      <a:extLst>
                        <a:ext uri="{9D8B030D-6E8A-4147-A177-3AD203B41FA5}">
                          <a16:colId xmlns:a16="http://schemas.microsoft.com/office/drawing/2014/main" val="2734508911"/>
                        </a:ext>
                      </a:extLst>
                    </a:gridCol>
                    <a:gridCol w="2108212">
                      <a:extLst>
                        <a:ext uri="{9D8B030D-6E8A-4147-A177-3AD203B41FA5}">
                          <a16:colId xmlns:a16="http://schemas.microsoft.com/office/drawing/2014/main" val="2343098217"/>
                        </a:ext>
                      </a:extLst>
                    </a:gridCol>
                    <a:gridCol w="1778418">
                      <a:extLst>
                        <a:ext uri="{9D8B030D-6E8A-4147-A177-3AD203B41FA5}">
                          <a16:colId xmlns:a16="http://schemas.microsoft.com/office/drawing/2014/main" val="1733022761"/>
                        </a:ext>
                      </a:extLst>
                    </a:gridCol>
                    <a:gridCol w="1778418">
                      <a:extLst>
                        <a:ext uri="{9D8B030D-6E8A-4147-A177-3AD203B41FA5}">
                          <a16:colId xmlns:a16="http://schemas.microsoft.com/office/drawing/2014/main" val="313844930"/>
                        </a:ext>
                      </a:extLst>
                    </a:gridCol>
                    <a:gridCol w="1779560">
                      <a:extLst>
                        <a:ext uri="{9D8B030D-6E8A-4147-A177-3AD203B41FA5}">
                          <a16:colId xmlns:a16="http://schemas.microsoft.com/office/drawing/2014/main" val="3925333513"/>
                        </a:ext>
                      </a:extLst>
                    </a:gridCol>
                    <a:gridCol w="1779560">
                      <a:extLst>
                        <a:ext uri="{9D8B030D-6E8A-4147-A177-3AD203B41FA5}">
                          <a16:colId xmlns:a16="http://schemas.microsoft.com/office/drawing/2014/main" val="744798992"/>
                        </a:ext>
                      </a:extLst>
                    </a:gridCol>
                  </a:tblGrid>
                  <a:tr h="1140037">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khối</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proton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electron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neutron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925044453"/>
                      </a:ext>
                    </a:extLst>
                  </a:tr>
                  <a:tr h="625814">
                    <a:tc>
                      <a:txBody>
                        <a:bodyPr/>
                        <a:lstStyle/>
                        <a:p>
                          <a:endParaRPr lang="en-US"/>
                        </a:p>
                      </a:txBody>
                      <a:tcPr marL="45720" marR="45720" marT="0" marB="0" anchor="ctr">
                        <a:blipFill>
                          <a:blip r:embed="rId3"/>
                          <a:stretch>
                            <a:fillRect l="-840" t="-182524" r="-636555" b="-195146"/>
                          </a:stretch>
                        </a:blipFill>
                      </a:tcP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971253978"/>
                      </a:ext>
                    </a:extLst>
                  </a:tr>
                  <a:tr h="530437">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425983483"/>
                      </a:ext>
                    </a:extLst>
                  </a:tr>
                  <a:tr h="530437">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2400" b="0" u="none" strike="noStrike" kern="1200" cap="none" spc="0" normalizeH="0" baseline="0" noProof="0" dirty="0">
                              <a:ln>
                                <a:noFill/>
                              </a:ln>
                              <a:solidFill>
                                <a:prstClr val="black"/>
                              </a:solidFill>
                              <a:effectLst/>
                              <a:uLnTx/>
                              <a:uFillTx/>
                              <a:latin typeface="UTM Avo" panose="020406030505060202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250610710"/>
                      </a:ext>
                    </a:extLst>
                  </a:tr>
                </a:tbl>
              </a:graphicData>
            </a:graphic>
          </p:graphicFrame>
        </mc:Fallback>
      </mc:AlternateContent>
    </p:spTree>
    <p:extLst>
      <p:ext uri="{BB962C8B-B14F-4D97-AF65-F5344CB8AC3E}">
        <p14:creationId xmlns:p14="http://schemas.microsoft.com/office/powerpoint/2010/main" val="37039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A332E9-48B4-4F40-E5EF-1AF2CAAEF6A5}"/>
              </a:ext>
            </a:extLst>
          </p:cNvPr>
          <p:cNvSpPr/>
          <p:nvPr/>
        </p:nvSpPr>
        <p:spPr>
          <a:xfrm>
            <a:off x="690272" y="1819154"/>
            <a:ext cx="11292177" cy="573234"/>
          </a:xfrm>
          <a:prstGeom prst="rect">
            <a:avLst/>
          </a:prstGeom>
        </p:spPr>
        <p:txBody>
          <a:bodyPr wrap="square">
            <a:spAutoFit/>
          </a:bodyPr>
          <a:lstStyle/>
          <a:p>
            <a:pPr>
              <a:lnSpc>
                <a:spcPct val="150000"/>
              </a:lnSpc>
            </a:pPr>
            <a:r>
              <a:rPr lang="en-US" sz="2400" b="1" dirty="0">
                <a:solidFill>
                  <a:srgbClr val="FF0000"/>
                </a:solidFill>
                <a:latin typeface="UTM Avo" panose="02040603050506020204" pitchFamily="18" charset="0"/>
                <a:cs typeface="Arial" panose="020B0604020202020204" pitchFamily="34" charset="0"/>
              </a:rPr>
              <a:t>Câu </a:t>
            </a:r>
            <a:r>
              <a:rPr lang="en-US" sz="2400" b="1" dirty="0" err="1">
                <a:solidFill>
                  <a:srgbClr val="FF0000"/>
                </a:solidFill>
                <a:latin typeface="UTM Avo" panose="02040603050506020204" pitchFamily="18" charset="0"/>
                <a:cs typeface="Arial" panose="020B0604020202020204" pitchFamily="34" charset="0"/>
              </a:rPr>
              <a:t>trả</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lời</a:t>
            </a:r>
            <a:r>
              <a:rPr lang="en-US" sz="2400" b="1" dirty="0">
                <a:solidFill>
                  <a:srgbClr val="FF0000"/>
                </a:solidFill>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AE32645-BEB0-9E2E-2464-91E18199719C}"/>
                  </a:ext>
                </a:extLst>
              </p:cNvPr>
              <p:cNvGraphicFramePr>
                <a:graphicFrameLocks noGrp="1"/>
              </p:cNvGraphicFramePr>
              <p:nvPr>
                <p:extLst>
                  <p:ext uri="{D42A27DB-BD31-4B8C-83A1-F6EECF244321}">
                    <p14:modId xmlns:p14="http://schemas.microsoft.com/office/powerpoint/2010/main" val="586188318"/>
                  </p:ext>
                </p:extLst>
              </p:nvPr>
            </p:nvGraphicFramePr>
            <p:xfrm>
              <a:off x="812801" y="2547693"/>
              <a:ext cx="10413998" cy="3015658"/>
            </p:xfrm>
            <a:graphic>
              <a:graphicData uri="http://schemas.openxmlformats.org/drawingml/2006/table">
                <a:tbl>
                  <a:tblPr firstRow="1" firstCol="1" bandRow="1">
                    <a:tableStyleId>{16D9F66E-5EB9-4882-86FB-DCBF35E3C3E4}</a:tableStyleId>
                  </a:tblPr>
                  <a:tblGrid>
                    <a:gridCol w="1413498">
                      <a:extLst>
                        <a:ext uri="{9D8B030D-6E8A-4147-A177-3AD203B41FA5}">
                          <a16:colId xmlns:a16="http://schemas.microsoft.com/office/drawing/2014/main" val="2734508911"/>
                        </a:ext>
                      </a:extLst>
                    </a:gridCol>
                    <a:gridCol w="2057092">
                      <a:extLst>
                        <a:ext uri="{9D8B030D-6E8A-4147-A177-3AD203B41FA5}">
                          <a16:colId xmlns:a16="http://schemas.microsoft.com/office/drawing/2014/main" val="2343098217"/>
                        </a:ext>
                      </a:extLst>
                    </a:gridCol>
                    <a:gridCol w="1735295">
                      <a:extLst>
                        <a:ext uri="{9D8B030D-6E8A-4147-A177-3AD203B41FA5}">
                          <a16:colId xmlns:a16="http://schemas.microsoft.com/office/drawing/2014/main" val="1733022761"/>
                        </a:ext>
                      </a:extLst>
                    </a:gridCol>
                    <a:gridCol w="1735295">
                      <a:extLst>
                        <a:ext uri="{9D8B030D-6E8A-4147-A177-3AD203B41FA5}">
                          <a16:colId xmlns:a16="http://schemas.microsoft.com/office/drawing/2014/main" val="313844930"/>
                        </a:ext>
                      </a:extLst>
                    </a:gridCol>
                    <a:gridCol w="1736409">
                      <a:extLst>
                        <a:ext uri="{9D8B030D-6E8A-4147-A177-3AD203B41FA5}">
                          <a16:colId xmlns:a16="http://schemas.microsoft.com/office/drawing/2014/main" val="3925333513"/>
                        </a:ext>
                      </a:extLst>
                    </a:gridCol>
                    <a:gridCol w="1736409">
                      <a:extLst>
                        <a:ext uri="{9D8B030D-6E8A-4147-A177-3AD203B41FA5}">
                          <a16:colId xmlns:a16="http://schemas.microsoft.com/office/drawing/2014/main" val="744798992"/>
                        </a:ext>
                      </a:extLst>
                    </a:gridCol>
                  </a:tblGrid>
                  <a:tr h="1140037">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khối</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proton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electron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neutron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925044453"/>
                      </a:ext>
                    </a:extLst>
                  </a:tr>
                  <a:tr h="625814">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b="0" i="1">
                                        <a:effectLst/>
                                        <a:latin typeface="Cambria Math" panose="02040503050406030204" pitchFamily="18" charset="0"/>
                                      </a:rPr>
                                    </m:ctrlPr>
                                  </m:sPrePr>
                                  <m:sub>
                                    <m:r>
                                      <a:rPr lang="en-US" sz="2400" b="0" i="1" smtClean="0">
                                        <a:effectLst/>
                                        <a:latin typeface="Cambria Math" panose="02040503050406030204" pitchFamily="18" charset="0"/>
                                      </a:rPr>
                                      <m:t>18</m:t>
                                    </m:r>
                                  </m:sub>
                                  <m:sup>
                                    <m:r>
                                      <a:rPr lang="en-US" sz="2400" b="0" i="1" smtClean="0">
                                        <a:effectLst/>
                                        <a:latin typeface="Cambria Math" panose="02040503050406030204" pitchFamily="18" charset="0"/>
                                      </a:rPr>
                                      <m:t>40</m:t>
                                    </m:r>
                                  </m:sup>
                                  <m:e>
                                    <m:r>
                                      <m:rPr>
                                        <m:nor/>
                                      </m:rPr>
                                      <a:rPr lang="en-US" sz="2400" b="0" i="0">
                                        <a:effectLst/>
                                        <a:latin typeface="UTM Avo" panose="02040603050506020204" pitchFamily="18" charset="0"/>
                                      </a:rPr>
                                      <m:t>Ar</m:t>
                                    </m:r>
                                  </m:e>
                                </m:sPre>
                              </m:oMath>
                            </m:oMathPara>
                          </a14:m>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40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971253978"/>
                      </a:ext>
                    </a:extLst>
                  </a:tr>
                  <a:tr h="624332">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b="0" i="1">
                                        <a:effectLst/>
                                        <a:latin typeface="Cambria Math" panose="02040503050406030204" pitchFamily="18" charset="0"/>
                                      </a:rPr>
                                    </m:ctrlPr>
                                  </m:sPrePr>
                                  <m:sub>
                                    <m:r>
                                      <a:rPr lang="en-US" sz="2400" b="0" i="1">
                                        <a:effectLst/>
                                        <a:latin typeface="Cambria Math" panose="02040503050406030204" pitchFamily="18" charset="0"/>
                                      </a:rPr>
                                      <m:t>19</m:t>
                                    </m:r>
                                  </m:sub>
                                  <m:sup>
                                    <m:r>
                                      <a:rPr lang="en-US" sz="2400" b="0" i="1">
                                        <a:effectLst/>
                                        <a:latin typeface="Cambria Math" panose="02040503050406030204" pitchFamily="18" charset="0"/>
                                      </a:rPr>
                                      <m:t>39</m:t>
                                    </m:r>
                                  </m:sup>
                                  <m:e>
                                    <m:r>
                                      <m:rPr>
                                        <m:nor/>
                                      </m:rPr>
                                      <a:rPr lang="en-US" sz="2400" b="0" i="0">
                                        <a:effectLst/>
                                        <a:latin typeface="UTM Avo" panose="02040603050506020204" pitchFamily="18" charset="0"/>
                                      </a:rPr>
                                      <m:t>K</m:t>
                                    </m:r>
                                  </m:e>
                                </m:sPre>
                              </m:oMath>
                            </m:oMathPara>
                          </a14:m>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425983483"/>
                      </a:ext>
                    </a:extLst>
                  </a:tr>
                  <a:tr h="625475">
                    <a:tc>
                      <a:txBody>
                        <a:bodyPr/>
                        <a:lstStyle/>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sPre>
                                  <m:sPrePr>
                                    <m:ctrlPr>
                                      <a:rPr lang="en-US" sz="2400" b="0" i="1">
                                        <a:effectLst/>
                                        <a:latin typeface="Cambria Math" panose="02040503050406030204" pitchFamily="18" charset="0"/>
                                      </a:rPr>
                                    </m:ctrlPr>
                                  </m:sPrePr>
                                  <m:sub>
                                    <m:r>
                                      <a:rPr lang="en-US" sz="2400" b="0" i="1">
                                        <a:effectLst/>
                                        <a:latin typeface="Cambria Math" panose="02040503050406030204" pitchFamily="18" charset="0"/>
                                      </a:rPr>
                                      <m:t>16</m:t>
                                    </m:r>
                                  </m:sub>
                                  <m:sup>
                                    <m:r>
                                      <a:rPr lang="en-US" sz="2400" b="0" i="1">
                                        <a:effectLst/>
                                        <a:latin typeface="Cambria Math" panose="02040503050406030204" pitchFamily="18" charset="0"/>
                                      </a:rPr>
                                      <m:t>36</m:t>
                                    </m:r>
                                  </m:sup>
                                  <m:e>
                                    <m:r>
                                      <m:rPr>
                                        <m:nor/>
                                      </m:rPr>
                                      <a:rPr lang="en-US" sz="2400" b="0" i="0">
                                        <a:effectLst/>
                                        <a:latin typeface="UTM Avo" panose="02040603050506020204" pitchFamily="18" charset="0"/>
                                      </a:rPr>
                                      <m:t>S</m:t>
                                    </m:r>
                                  </m:e>
                                </m:sPre>
                              </m:oMath>
                            </m:oMathPara>
                          </a14:m>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250610710"/>
                      </a:ext>
                    </a:extLst>
                  </a:tr>
                </a:tbl>
              </a:graphicData>
            </a:graphic>
          </p:graphicFrame>
        </mc:Choice>
        <mc:Fallback xmlns="">
          <p:graphicFrame>
            <p:nvGraphicFramePr>
              <p:cNvPr id="4" name="Table 3">
                <a:extLst>
                  <a:ext uri="{FF2B5EF4-FFF2-40B4-BE49-F238E27FC236}">
                    <a16:creationId xmlns:a16="http://schemas.microsoft.com/office/drawing/2014/main" id="{6AE32645-BEB0-9E2E-2464-91E18199719C}"/>
                  </a:ext>
                </a:extLst>
              </p:cNvPr>
              <p:cNvGraphicFramePr>
                <a:graphicFrameLocks noGrp="1"/>
              </p:cNvGraphicFramePr>
              <p:nvPr>
                <p:extLst>
                  <p:ext uri="{D42A27DB-BD31-4B8C-83A1-F6EECF244321}">
                    <p14:modId xmlns:p14="http://schemas.microsoft.com/office/powerpoint/2010/main" val="586188318"/>
                  </p:ext>
                </p:extLst>
              </p:nvPr>
            </p:nvGraphicFramePr>
            <p:xfrm>
              <a:off x="812801" y="2547693"/>
              <a:ext cx="10413998" cy="3015658"/>
            </p:xfrm>
            <a:graphic>
              <a:graphicData uri="http://schemas.openxmlformats.org/drawingml/2006/table">
                <a:tbl>
                  <a:tblPr firstRow="1" firstCol="1" bandRow="1">
                    <a:tableStyleId>{16D9F66E-5EB9-4882-86FB-DCBF35E3C3E4}</a:tableStyleId>
                  </a:tblPr>
                  <a:tblGrid>
                    <a:gridCol w="1413498">
                      <a:extLst>
                        <a:ext uri="{9D8B030D-6E8A-4147-A177-3AD203B41FA5}">
                          <a16:colId xmlns:a16="http://schemas.microsoft.com/office/drawing/2014/main" val="2734508911"/>
                        </a:ext>
                      </a:extLst>
                    </a:gridCol>
                    <a:gridCol w="2057092">
                      <a:extLst>
                        <a:ext uri="{9D8B030D-6E8A-4147-A177-3AD203B41FA5}">
                          <a16:colId xmlns:a16="http://schemas.microsoft.com/office/drawing/2014/main" val="2343098217"/>
                        </a:ext>
                      </a:extLst>
                    </a:gridCol>
                    <a:gridCol w="1735295">
                      <a:extLst>
                        <a:ext uri="{9D8B030D-6E8A-4147-A177-3AD203B41FA5}">
                          <a16:colId xmlns:a16="http://schemas.microsoft.com/office/drawing/2014/main" val="1733022761"/>
                        </a:ext>
                      </a:extLst>
                    </a:gridCol>
                    <a:gridCol w="1735295">
                      <a:extLst>
                        <a:ext uri="{9D8B030D-6E8A-4147-A177-3AD203B41FA5}">
                          <a16:colId xmlns:a16="http://schemas.microsoft.com/office/drawing/2014/main" val="313844930"/>
                        </a:ext>
                      </a:extLst>
                    </a:gridCol>
                    <a:gridCol w="1736409">
                      <a:extLst>
                        <a:ext uri="{9D8B030D-6E8A-4147-A177-3AD203B41FA5}">
                          <a16:colId xmlns:a16="http://schemas.microsoft.com/office/drawing/2014/main" val="3925333513"/>
                        </a:ext>
                      </a:extLst>
                    </a:gridCol>
                    <a:gridCol w="1736409">
                      <a:extLst>
                        <a:ext uri="{9D8B030D-6E8A-4147-A177-3AD203B41FA5}">
                          <a16:colId xmlns:a16="http://schemas.microsoft.com/office/drawing/2014/main" val="744798992"/>
                        </a:ext>
                      </a:extLst>
                    </a:gridCol>
                  </a:tblGrid>
                  <a:tr h="1140037">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Kí</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hiệu</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hiệu</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nguyên</a:t>
                          </a:r>
                          <a:r>
                            <a:rPr lang="en-US" sz="2400" dirty="0">
                              <a:effectLst/>
                              <a:latin typeface="UTM Avo" panose="02040603050506020204" pitchFamily="18" charset="0"/>
                              <a:cs typeface="Arial" panose="020B0604020202020204" pitchFamily="34" charset="0"/>
                            </a:rPr>
                            <a:t> </a:t>
                          </a:r>
                          <a:r>
                            <a:rPr lang="en-US" sz="2400" dirty="0" err="1">
                              <a:effectLst/>
                              <a:latin typeface="UTM Avo" panose="02040603050506020204" pitchFamily="18" charset="0"/>
                              <a:cs typeface="Arial" panose="020B0604020202020204" pitchFamily="34" charset="0"/>
                            </a:rPr>
                            <a:t>tử</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a:t>
                          </a:r>
                          <a:r>
                            <a:rPr lang="en-US" sz="2400" dirty="0" err="1">
                              <a:effectLst/>
                              <a:latin typeface="UTM Avo" panose="02040603050506020204" pitchFamily="18" charset="0"/>
                              <a:cs typeface="Arial" panose="020B0604020202020204" pitchFamily="34" charset="0"/>
                            </a:rPr>
                            <a:t>khối</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proton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err="1">
                              <a:effectLst/>
                              <a:latin typeface="UTM Avo" panose="02040603050506020204" pitchFamily="18" charset="0"/>
                              <a:cs typeface="Arial" panose="020B0604020202020204" pitchFamily="34" charset="0"/>
                            </a:rPr>
                            <a:t>Số</a:t>
                          </a:r>
                          <a:r>
                            <a:rPr lang="en-US" sz="2400" dirty="0">
                              <a:effectLst/>
                              <a:latin typeface="UTM Avo" panose="02040603050506020204" pitchFamily="18" charset="0"/>
                              <a:cs typeface="Arial" panose="020B0604020202020204" pitchFamily="34" charset="0"/>
                            </a:rPr>
                            <a:t> electron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400" dirty="0">
                              <a:effectLst/>
                              <a:latin typeface="UTM Avo" panose="02040603050506020204" pitchFamily="18" charset="0"/>
                              <a:cs typeface="Arial" panose="020B0604020202020204" pitchFamily="34" charset="0"/>
                            </a:rPr>
                            <a:t>Số neutron</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925044453"/>
                      </a:ext>
                    </a:extLst>
                  </a:tr>
                  <a:tr h="625814">
                    <a:tc>
                      <a:txBody>
                        <a:bodyPr/>
                        <a:lstStyle/>
                        <a:p>
                          <a:endParaRPr lang="en-US"/>
                        </a:p>
                      </a:txBody>
                      <a:tcPr marL="45720" marR="45720" marT="0" marB="0" anchor="ctr">
                        <a:blipFill>
                          <a:blip r:embed="rId3"/>
                          <a:stretch>
                            <a:fillRect l="-431" t="-185294" r="-637500" b="-219608"/>
                          </a:stretch>
                        </a:blipFill>
                      </a:tcP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40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18</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22</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971253978"/>
                      </a:ext>
                    </a:extLst>
                  </a:tr>
                  <a:tr h="624332">
                    <a:tc>
                      <a:txBody>
                        <a:bodyPr/>
                        <a:lstStyle/>
                        <a:p>
                          <a:endParaRPr lang="en-US"/>
                        </a:p>
                      </a:txBody>
                      <a:tcPr marL="45720" marR="45720" marT="0" marB="0" anchor="ctr">
                        <a:blipFill>
                          <a:blip r:embed="rId3"/>
                          <a:stretch>
                            <a:fillRect l="-431" t="-282524" r="-637500" b="-117476"/>
                          </a:stretch>
                        </a:blipFill>
                      </a:tcP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19</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425983483"/>
                      </a:ext>
                    </a:extLst>
                  </a:tr>
                  <a:tr h="625475">
                    <a:tc>
                      <a:txBody>
                        <a:bodyPr/>
                        <a:lstStyle/>
                        <a:p>
                          <a:endParaRPr lang="en-US"/>
                        </a:p>
                      </a:txBody>
                      <a:tcPr marL="45720" marR="45720" marT="0" marB="0" anchor="ctr">
                        <a:blipFill>
                          <a:blip r:embed="rId3"/>
                          <a:stretch>
                            <a:fillRect l="-431" t="-382524" r="-637500" b="-17476"/>
                          </a:stretch>
                        </a:blipFill>
                      </a:tcP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36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16</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dirty="0">
                              <a:effectLst/>
                              <a:latin typeface="UTM Avo" panose="02040603050506020204" pitchFamily="18" charset="0"/>
                              <a:cs typeface="Arial" panose="020B0604020202020204" pitchFamily="34" charset="0"/>
                            </a:rPr>
                            <a:t>20</a:t>
                          </a:r>
                          <a:endParaRPr lang="en-US" sz="24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250610710"/>
                      </a:ext>
                    </a:extLst>
                  </a:tr>
                </a:tbl>
              </a:graphicData>
            </a:graphic>
          </p:graphicFrame>
        </mc:Fallback>
      </mc:AlternateContent>
    </p:spTree>
    <p:extLst>
      <p:ext uri="{BB962C8B-B14F-4D97-AF65-F5344CB8AC3E}">
        <p14:creationId xmlns:p14="http://schemas.microsoft.com/office/powerpoint/2010/main" val="277990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86531-154E-AABA-6A43-262E84B83702}"/>
              </a:ext>
            </a:extLst>
          </p:cNvPr>
          <p:cNvSpPr txBox="1"/>
          <p:nvPr/>
        </p:nvSpPr>
        <p:spPr>
          <a:xfrm>
            <a:off x="647700" y="1761138"/>
            <a:ext cx="9194800" cy="573234"/>
          </a:xfrm>
          <a:prstGeom prst="rect">
            <a:avLst/>
          </a:prstGeom>
          <a:noFill/>
        </p:spPr>
        <p:txBody>
          <a:bodyPr wrap="square" rtlCol="0">
            <a:spAutoFit/>
          </a:bodyPr>
          <a:lstStyle/>
          <a:p>
            <a:pPr>
              <a:lnSpc>
                <a:spcPct val="150000"/>
              </a:lnSpc>
            </a:pPr>
            <a:r>
              <a:rPr lang="en-US" sz="2300" b="1" dirty="0" err="1">
                <a:solidFill>
                  <a:srgbClr val="FF0000"/>
                </a:solidFill>
                <a:latin typeface="UTM Avo" panose="02040603050506020204" pitchFamily="18" charset="0"/>
                <a:cs typeface="Arial" panose="020B0604020202020204" pitchFamily="34" charset="0"/>
              </a:rPr>
              <a:t>Bài</a:t>
            </a:r>
            <a:r>
              <a:rPr lang="en-US" sz="2300" b="1" dirty="0">
                <a:solidFill>
                  <a:srgbClr val="FF0000"/>
                </a:solidFill>
                <a:latin typeface="UTM Avo" panose="02040603050506020204" pitchFamily="18" charset="0"/>
                <a:cs typeface="Arial" panose="020B0604020202020204" pitchFamily="34" charset="0"/>
              </a:rPr>
              <a:t> 2: </a:t>
            </a:r>
            <a:r>
              <a:rPr lang="en-US" sz="2300" dirty="0" err="1">
                <a:latin typeface="UTM Avo" panose="02040603050506020204" pitchFamily="18" charset="0"/>
                <a:cs typeface="Arial" panose="020B0604020202020204" pitchFamily="34" charset="0"/>
              </a:rPr>
              <a:t>Phát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biểu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sau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đây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đúng</a:t>
            </a:r>
            <a:r>
              <a:rPr lang="en-US" sz="2300" dirty="0">
                <a:latin typeface="UTM Avo" panose="02040603050506020204" pitchFamily="18" charset="0"/>
                <a:cs typeface="Arial" panose="020B0604020202020204" pitchFamily="34" charset="0"/>
              </a:rPr>
              <a:t>?</a:t>
            </a:r>
          </a:p>
        </p:txBody>
      </p:sp>
      <p:sp>
        <p:nvSpPr>
          <p:cNvPr id="5" name="TextBox 4">
            <a:extLst>
              <a:ext uri="{FF2B5EF4-FFF2-40B4-BE49-F238E27FC236}">
                <a16:creationId xmlns:a16="http://schemas.microsoft.com/office/drawing/2014/main" id="{B9DB64E8-AE66-D285-44BD-056E6016E223}"/>
              </a:ext>
            </a:extLst>
          </p:cNvPr>
          <p:cNvSpPr txBox="1"/>
          <p:nvPr/>
        </p:nvSpPr>
        <p:spPr>
          <a:xfrm>
            <a:off x="769620" y="3649224"/>
            <a:ext cx="10105526" cy="1079013"/>
          </a:xfrm>
          <a:prstGeom prst="rect">
            <a:avLst/>
          </a:prstGeom>
          <a:solidFill>
            <a:schemeClr val="accent2">
              <a:lumMod val="20000"/>
              <a:lumOff val="80000"/>
            </a:schemeClr>
          </a:solidFill>
        </p:spPr>
        <p:txBody>
          <a:bodyPr wrap="square" rtlCol="0" anchor="ctr">
            <a:spAutoFit/>
          </a:bodyPr>
          <a:lstStyle/>
          <a:p>
            <a:pPr algn="ctr">
              <a:lnSpc>
                <a:spcPct val="150000"/>
              </a:lnSpc>
            </a:pPr>
            <a:r>
              <a:rPr lang="en-US" sz="2300" dirty="0">
                <a:latin typeface="UTM Avo" panose="02040603050506020204" pitchFamily="18" charset="0"/>
                <a:cs typeface="Arial" panose="020B0604020202020204" pitchFamily="34" charset="0"/>
              </a:rPr>
              <a:t>B. Hai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tử</a:t>
            </a:r>
            <a:r>
              <a:rPr lang="en-US" sz="2300" dirty="0">
                <a:latin typeface="UTM Avo" panose="02040603050506020204" pitchFamily="18" charset="0"/>
                <a:cs typeface="Arial" panose="020B0604020202020204" pitchFamily="34" charset="0"/>
              </a:rPr>
              <a:t> A </a:t>
            </a:r>
            <a:r>
              <a:rPr lang="en-US" sz="2300" dirty="0" err="1">
                <a:latin typeface="UTM Avo" panose="02040603050506020204" pitchFamily="18" charset="0"/>
                <a:cs typeface="Arial" panose="020B0604020202020204" pitchFamily="34" charset="0"/>
              </a:rPr>
              <a:t>và</a:t>
            </a:r>
            <a:r>
              <a:rPr lang="en-US" sz="2300" dirty="0">
                <a:latin typeface="UTM Avo" panose="02040603050506020204" pitchFamily="18" charset="0"/>
                <a:cs typeface="Arial" panose="020B0604020202020204" pitchFamily="34" charset="0"/>
              </a:rPr>
              <a:t> B </a:t>
            </a:r>
            <a:r>
              <a:rPr lang="en-US" sz="2300" dirty="0" err="1">
                <a:latin typeface="UTM Avo" panose="02040603050506020204" pitchFamily="18" charset="0"/>
                <a:cs typeface="Arial" panose="020B0604020202020204" pitchFamily="34" charset="0"/>
              </a:rPr>
              <a:t>đều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số</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khối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là</a:t>
            </a:r>
            <a:r>
              <a:rPr lang="en-US" sz="2300" dirty="0">
                <a:latin typeface="UTM Avo" panose="02040603050506020204" pitchFamily="18" charset="0"/>
                <a:cs typeface="Arial" panose="020B0604020202020204" pitchFamily="34" charset="0"/>
              </a:rPr>
              <a:t> 14. </a:t>
            </a:r>
            <a:r>
              <a:rPr lang="en-US" sz="2300" dirty="0" err="1">
                <a:latin typeface="UTM Avo" panose="02040603050506020204" pitchFamily="18" charset="0"/>
                <a:cs typeface="Arial" panose="020B0604020202020204" pitchFamily="34" charset="0"/>
              </a:rPr>
              <a:t>Vậy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hai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tử</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này</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thuộc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cùng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một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tố</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hóa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học</a:t>
            </a:r>
            <a:r>
              <a:rPr lang="en-US" sz="2300" dirty="0">
                <a:latin typeface="UTM Avo" panose="02040603050506020204" pitchFamily="18" charset="0"/>
                <a:cs typeface="Arial" panose="020B0604020202020204" pitchFamily="34" charset="0"/>
              </a:rPr>
              <a:t>.</a:t>
            </a:r>
          </a:p>
        </p:txBody>
      </p:sp>
      <p:sp>
        <p:nvSpPr>
          <p:cNvPr id="6" name="TextBox 5">
            <a:extLst>
              <a:ext uri="{FF2B5EF4-FFF2-40B4-BE49-F238E27FC236}">
                <a16:creationId xmlns:a16="http://schemas.microsoft.com/office/drawing/2014/main" id="{84BB224E-5E11-5643-AF4B-18F08027ABB9}"/>
              </a:ext>
            </a:extLst>
          </p:cNvPr>
          <p:cNvSpPr txBox="1"/>
          <p:nvPr/>
        </p:nvSpPr>
        <p:spPr>
          <a:xfrm>
            <a:off x="769620" y="4978431"/>
            <a:ext cx="10105526" cy="1079013"/>
          </a:xfrm>
          <a:prstGeom prst="rect">
            <a:avLst/>
          </a:prstGeom>
          <a:solidFill>
            <a:schemeClr val="accent2">
              <a:lumMod val="20000"/>
              <a:lumOff val="80000"/>
            </a:schemeClr>
          </a:solidFill>
        </p:spPr>
        <p:txBody>
          <a:bodyPr wrap="square" rtlCol="0" anchor="ctr">
            <a:spAutoFit/>
          </a:bodyPr>
          <a:lstStyle/>
          <a:p>
            <a:pPr algn="ctr">
              <a:lnSpc>
                <a:spcPct val="150000"/>
              </a:lnSpc>
            </a:pPr>
            <a:r>
              <a:rPr lang="en-US" sz="2300" dirty="0">
                <a:latin typeface="UTM Avo" panose="02040603050506020204" pitchFamily="18" charset="0"/>
                <a:cs typeface="Arial" panose="020B0604020202020204" pitchFamily="34" charset="0"/>
              </a:rPr>
              <a:t>C. </a:t>
            </a:r>
            <a:r>
              <a:rPr lang="en-US" sz="2300" dirty="0" err="1">
                <a:latin typeface="UTM Avo" panose="02040603050506020204" pitchFamily="18" charset="0"/>
                <a:cs typeface="Arial" panose="020B0604020202020204" pitchFamily="34" charset="0"/>
              </a:rPr>
              <a:t>Những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tử</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cùng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số</a:t>
            </a:r>
            <a:r>
              <a:rPr lang="en-US" sz="2300" dirty="0">
                <a:latin typeface="UTM Avo" panose="02040603050506020204" pitchFamily="18" charset="0"/>
                <a:cs typeface="Arial" panose="020B0604020202020204" pitchFamily="34" charset="0"/>
              </a:rPr>
              <a:t> neutron </a:t>
            </a:r>
            <a:r>
              <a:rPr lang="en-US" sz="2300" dirty="0" err="1">
                <a:latin typeface="UTM Avo" panose="02040603050506020204" pitchFamily="18" charset="0"/>
                <a:cs typeface="Arial" panose="020B0604020202020204" pitchFamily="34" charset="0"/>
              </a:rPr>
              <a:t>thuộc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cùng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một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tố</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hóa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học</a:t>
            </a:r>
            <a:r>
              <a:rPr lang="en-US" sz="2300" dirty="0">
                <a:latin typeface="UTM Avo" panose="02040603050506020204" pitchFamily="18" charset="0"/>
                <a:cs typeface="Arial" panose="020B0604020202020204" pitchFamily="34" charset="0"/>
              </a:rPr>
              <a:t>.</a:t>
            </a:r>
          </a:p>
        </p:txBody>
      </p:sp>
      <p:sp>
        <p:nvSpPr>
          <p:cNvPr id="7" name="TextBox 6">
            <a:extLst>
              <a:ext uri="{FF2B5EF4-FFF2-40B4-BE49-F238E27FC236}">
                <a16:creationId xmlns:a16="http://schemas.microsoft.com/office/drawing/2014/main" id="{3D546164-B895-4587-37A4-4B381558A0E0}"/>
              </a:ext>
            </a:extLst>
          </p:cNvPr>
          <p:cNvSpPr txBox="1"/>
          <p:nvPr/>
        </p:nvSpPr>
        <p:spPr>
          <a:xfrm>
            <a:off x="769620" y="2388794"/>
            <a:ext cx="10105526" cy="1079013"/>
          </a:xfrm>
          <a:prstGeom prst="rect">
            <a:avLst/>
          </a:prstGeom>
          <a:solidFill>
            <a:schemeClr val="accent2">
              <a:lumMod val="20000"/>
              <a:lumOff val="80000"/>
            </a:schemeClr>
          </a:solidFill>
        </p:spPr>
        <p:txBody>
          <a:bodyPr wrap="square" rtlCol="0" anchor="ctr">
            <a:spAutoFit/>
          </a:bodyPr>
          <a:lstStyle/>
          <a:p>
            <a:pPr algn="ctr">
              <a:lnSpc>
                <a:spcPct val="150000"/>
              </a:lnSpc>
            </a:pPr>
            <a:r>
              <a:rPr lang="en-US" sz="2300" dirty="0">
                <a:latin typeface="UTM Avo" panose="02040603050506020204" pitchFamily="18" charset="0"/>
                <a:cs typeface="Arial" panose="020B0604020202020204" pitchFamily="34" charset="0"/>
              </a:rPr>
              <a:t>A. </a:t>
            </a:r>
            <a:r>
              <a:rPr lang="en-US" sz="2300" dirty="0" err="1">
                <a:latin typeface="UTM Avo" panose="02040603050506020204" pitchFamily="18" charset="0"/>
                <a:cs typeface="Arial" panose="020B0604020202020204" pitchFamily="34" charset="0"/>
              </a:rPr>
              <a:t>Những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tử</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có</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cùng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số</a:t>
            </a:r>
            <a:r>
              <a:rPr lang="en-US" sz="2300" dirty="0">
                <a:latin typeface="UTM Avo" panose="02040603050506020204" pitchFamily="18" charset="0"/>
                <a:cs typeface="Arial" panose="020B0604020202020204" pitchFamily="34" charset="0"/>
              </a:rPr>
              <a:t> electron </a:t>
            </a:r>
            <a:r>
              <a:rPr lang="en-US" sz="2300" dirty="0" err="1">
                <a:latin typeface="UTM Avo" panose="02040603050506020204" pitchFamily="18" charset="0"/>
                <a:cs typeface="Arial" panose="020B0604020202020204" pitchFamily="34" charset="0"/>
              </a:rPr>
              <a:t>thuộc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cùng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một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nguyên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tố</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hóa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học</a:t>
            </a:r>
            <a:r>
              <a:rPr lang="en-US" sz="23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10360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7"/>
                                        </p:tgtEl>
                                        <p:attrNameLst>
                                          <p:attrName>fillcolor</p:attrName>
                                        </p:attrNameLst>
                                      </p:cBhvr>
                                      <p:to>
                                        <a:srgbClr val="70AD47"/>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314493" y="2482873"/>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890595" y="2449578"/>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9210309" y="2417786"/>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901700" y="3367421"/>
            <a:ext cx="3431487" cy="1236557"/>
          </a:xfrm>
          <a:prstGeom prst="rect">
            <a:avLst/>
          </a:prstGeom>
        </p:spPr>
        <p:txBody>
          <a:bodyPr wrap="square">
            <a:spAutoFit/>
          </a:bodyPr>
          <a:lstStyle/>
          <a:p>
            <a:pPr algn="ctr">
              <a:lnSpc>
                <a:spcPct val="150000"/>
              </a:lnSpc>
            </a:pPr>
            <a:r>
              <a:rPr lang="en-US" sz="2667" dirty="0" err="1">
                <a:latin typeface="UTM Avo" panose="02040603050506020204" pitchFamily="18" charset="0"/>
                <a:cs typeface="Arial" panose="020B0604020202020204" pitchFamily="34" charset="0"/>
              </a:rPr>
              <a:t>Ôn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và</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ghi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nhớ</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kiến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thức</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vừa</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học</a:t>
            </a:r>
            <a:endParaRPr lang="en-US" sz="2667" dirty="0">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660900" y="3363628"/>
            <a:ext cx="3301999"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Hoàn </a:t>
            </a:r>
            <a:r>
              <a:rPr lang="en-US" sz="2667" dirty="0" err="1">
                <a:latin typeface="UTM Avo" panose="02040603050506020204" pitchFamily="18" charset="0"/>
                <a:cs typeface="Arial" panose="020B0604020202020204" pitchFamily="34" charset="0"/>
              </a:rPr>
              <a:t>thành</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SGK, SBT</a:t>
            </a:r>
          </a:p>
        </p:txBody>
      </p:sp>
      <p:sp>
        <p:nvSpPr>
          <p:cNvPr id="41" name="Rectangle 40">
            <a:extLst>
              <a:ext uri="{FF2B5EF4-FFF2-40B4-BE49-F238E27FC236}">
                <a16:creationId xmlns:a16="http://schemas.microsoft.com/office/drawing/2014/main" id="{6A5E6E00-5B58-6064-C3FE-5C6D70A37FDB}"/>
              </a:ext>
            </a:extLst>
          </p:cNvPr>
          <p:cNvSpPr/>
          <p:nvPr/>
        </p:nvSpPr>
        <p:spPr>
          <a:xfrm>
            <a:off x="7902744" y="3341986"/>
            <a:ext cx="3552656" cy="1247457"/>
          </a:xfrm>
          <a:prstGeom prst="rect">
            <a:avLst/>
          </a:prstGeom>
        </p:spPr>
        <p:txBody>
          <a:bodyPr wrap="square">
            <a:spAutoFit/>
          </a:bodyPr>
          <a:lstStyle/>
          <a:p>
            <a:pPr algn="ctr">
              <a:lnSpc>
                <a:spcPct val="150000"/>
              </a:lnSpc>
            </a:pPr>
            <a:r>
              <a:rPr lang="vi-VN" sz="2667" dirty="0">
                <a:latin typeface="UTM Avo" panose="02040603050506020204" pitchFamily="18" charset="0"/>
                <a:cs typeface="Arial" panose="020B0604020202020204" pitchFamily="34" charset="0"/>
              </a:rPr>
              <a:t>Chuẩn bị trước</a:t>
            </a:r>
          </a:p>
          <a:p>
            <a:pPr algn="ctr">
              <a:lnSpc>
                <a:spcPct val="150000"/>
              </a:lnSpc>
            </a:pPr>
            <a:r>
              <a:rPr lang="vi-VN" sz="2667" b="1" dirty="0">
                <a:latin typeface="UTM Avo" panose="02040603050506020204" pitchFamily="18" charset="0"/>
                <a:cs typeface="Arial" panose="020B0604020202020204" pitchFamily="34" charset="0"/>
              </a:rPr>
              <a:t>Phần II – Bài 3</a:t>
            </a: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9A716-04B0-45A4-3CDF-5F80959B32CB}"/>
              </a:ext>
            </a:extLst>
          </p:cNvPr>
          <p:cNvSpPr txBox="1"/>
          <p:nvPr/>
        </p:nvSpPr>
        <p:spPr>
          <a:xfrm>
            <a:off x="530225" y="1876425"/>
            <a:ext cx="3990975" cy="1411990"/>
          </a:xfrm>
          <a:prstGeom prst="rect">
            <a:avLst/>
          </a:prstGeom>
          <a:noFill/>
        </p:spPr>
        <p:txBody>
          <a:bodyPr wrap="square">
            <a:spAutoFit/>
          </a:bodyPr>
          <a:lstStyle/>
          <a:p>
            <a:pPr algn="l">
              <a:lnSpc>
                <a:spcPct val="150000"/>
              </a:lnSpc>
            </a:pPr>
            <a:r>
              <a:rPr lang="vi-VN" sz="2000" dirty="0">
                <a:solidFill>
                  <a:srgbClr val="000000"/>
                </a:solidFill>
                <a:latin typeface="UTM Avo" panose="02040603050506020204" pitchFamily="18" charset="0"/>
              </a:rPr>
              <a:t>Những nguyên tử nào dưới đây thuộc cùng một nguyên tố hoá học?</a:t>
            </a:r>
          </a:p>
        </p:txBody>
      </p:sp>
      <p:pic>
        <p:nvPicPr>
          <p:cNvPr id="3" name="Picture 2">
            <a:extLst>
              <a:ext uri="{FF2B5EF4-FFF2-40B4-BE49-F238E27FC236}">
                <a16:creationId xmlns:a16="http://schemas.microsoft.com/office/drawing/2014/main" id="{82A3B74B-83EA-F1B6-965F-D5F1BBEE9020}"/>
              </a:ext>
            </a:extLst>
          </p:cNvPr>
          <p:cNvPicPr>
            <a:picLocks noChangeAspect="1"/>
          </p:cNvPicPr>
          <p:nvPr/>
        </p:nvPicPr>
        <p:blipFill>
          <a:blip r:embed="rId3"/>
          <a:stretch>
            <a:fillRect/>
          </a:stretch>
        </p:blipFill>
        <p:spPr>
          <a:xfrm>
            <a:off x="4632960" y="1485900"/>
            <a:ext cx="6962141" cy="2255899"/>
          </a:xfrm>
          <a:prstGeom prst="rect">
            <a:avLst/>
          </a:prstGeom>
        </p:spPr>
      </p:pic>
      <p:sp>
        <p:nvSpPr>
          <p:cNvPr id="4" name="TextBox 3">
            <a:extLst>
              <a:ext uri="{FF2B5EF4-FFF2-40B4-BE49-F238E27FC236}">
                <a16:creationId xmlns:a16="http://schemas.microsoft.com/office/drawing/2014/main" id="{4F6288DC-579D-EC87-3E9D-842F4DDC2DA5}"/>
              </a:ext>
            </a:extLst>
          </p:cNvPr>
          <p:cNvSpPr txBox="1"/>
          <p:nvPr/>
        </p:nvSpPr>
        <p:spPr>
          <a:xfrm>
            <a:off x="561974" y="4269832"/>
            <a:ext cx="11287125" cy="2335319"/>
          </a:xfrm>
          <a:prstGeom prst="rect">
            <a:avLst/>
          </a:prstGeom>
          <a:noFill/>
        </p:spPr>
        <p:txBody>
          <a:bodyPr wrap="square">
            <a:spAutoFit/>
          </a:bodyPr>
          <a:lstStyle/>
          <a:p>
            <a:pPr algn="just">
              <a:lnSpc>
                <a:spcPct val="150000"/>
              </a:lnSpc>
            </a:pPr>
            <a:r>
              <a:rPr lang="en-US" sz="2000" dirty="0">
                <a:solidFill>
                  <a:srgbClr val="000000"/>
                </a:solidFill>
                <a:latin typeface="UTM Avo" panose="02040603050506020204" pitchFamily="18" charset="0"/>
              </a:rPr>
              <a:t>Các </a:t>
            </a:r>
            <a:r>
              <a:rPr lang="en-US" sz="2000" dirty="0" err="1">
                <a:solidFill>
                  <a:srgbClr val="000000"/>
                </a:solidFill>
                <a:latin typeface="UTM Avo" panose="02040603050506020204" pitchFamily="18" charset="0"/>
              </a:rPr>
              <a:t>nguyên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tử</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mà</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hạt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nhân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cùng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số</a:t>
            </a:r>
            <a:r>
              <a:rPr lang="en-US" sz="2000" dirty="0">
                <a:solidFill>
                  <a:srgbClr val="000000"/>
                </a:solidFill>
                <a:latin typeface="UTM Avo" panose="02040603050506020204" pitchFamily="18" charset="0"/>
              </a:rPr>
              <a:t> proton </a:t>
            </a:r>
            <a:r>
              <a:rPr lang="en-US" sz="2000" dirty="0" err="1">
                <a:solidFill>
                  <a:srgbClr val="000000"/>
                </a:solidFill>
                <a:latin typeface="UTM Avo" panose="02040603050506020204" pitchFamily="18" charset="0"/>
              </a:rPr>
              <a:t>thuộc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cùng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một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nguyên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tố</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hóa</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học</a:t>
            </a:r>
            <a:r>
              <a:rPr lang="en-US" sz="2000" dirty="0">
                <a:solidFill>
                  <a:srgbClr val="000000"/>
                </a:solidFill>
                <a:latin typeface="UTM Avo" panose="02040603050506020204" pitchFamily="18" charset="0"/>
              </a:rPr>
              <a:t>.</a:t>
            </a:r>
          </a:p>
          <a:p>
            <a:pPr algn="just">
              <a:lnSpc>
                <a:spcPct val="150000"/>
              </a:lnSpc>
            </a:pPr>
            <a:r>
              <a:rPr lang="en-US" sz="2000" dirty="0">
                <a:solidFill>
                  <a:srgbClr val="000000"/>
                </a:solidFill>
                <a:latin typeface="UTM Avo" panose="02040603050506020204" pitchFamily="18" charset="0"/>
              </a:rPr>
              <a:t>Nguyên </a:t>
            </a:r>
            <a:r>
              <a:rPr lang="en-US" sz="2000" dirty="0" err="1">
                <a:solidFill>
                  <a:srgbClr val="000000"/>
                </a:solidFill>
                <a:latin typeface="UTM Avo" panose="02040603050506020204" pitchFamily="18" charset="0"/>
              </a:rPr>
              <a:t>tử</a:t>
            </a:r>
            <a:r>
              <a:rPr lang="en-US" sz="2000" dirty="0">
                <a:solidFill>
                  <a:srgbClr val="000000"/>
                </a:solidFill>
                <a:latin typeface="UTM Avo" panose="02040603050506020204" pitchFamily="18" charset="0"/>
              </a:rPr>
              <a:t> ở </a:t>
            </a:r>
            <a:r>
              <a:rPr lang="en-US" sz="2000" dirty="0" err="1">
                <a:solidFill>
                  <a:srgbClr val="000000"/>
                </a:solidFill>
                <a:latin typeface="UTM Avo" panose="02040603050506020204" pitchFamily="18" charset="0"/>
              </a:rPr>
              <a:t>hình</a:t>
            </a:r>
            <a:r>
              <a:rPr lang="en-US" sz="2000" dirty="0">
                <a:solidFill>
                  <a:srgbClr val="000000"/>
                </a:solidFill>
                <a:latin typeface="UTM Avo" panose="02040603050506020204" pitchFamily="18" charset="0"/>
              </a:rPr>
              <a:t> a) </a:t>
            </a:r>
            <a:r>
              <a:rPr lang="en-US" sz="2000" dirty="0" err="1">
                <a:solidFill>
                  <a:srgbClr val="000000"/>
                </a:solidFill>
                <a:latin typeface="UTM Avo" panose="02040603050506020204" pitchFamily="18" charset="0"/>
              </a:rPr>
              <a:t>và</a:t>
            </a:r>
            <a:r>
              <a:rPr lang="en-US" sz="2000" dirty="0">
                <a:solidFill>
                  <a:srgbClr val="000000"/>
                </a:solidFill>
                <a:latin typeface="UTM Avo" panose="02040603050506020204" pitchFamily="18" charset="0"/>
              </a:rPr>
              <a:t> c) </a:t>
            </a:r>
            <a:r>
              <a:rPr lang="en-US" sz="2000" dirty="0" err="1">
                <a:solidFill>
                  <a:srgbClr val="000000"/>
                </a:solidFill>
                <a:latin typeface="UTM Avo" panose="02040603050506020204" pitchFamily="18" charset="0"/>
              </a:rPr>
              <a:t>thuộc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cùng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một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nguyên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tố</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hóa</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học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vì</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cùng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3 proton (</a:t>
            </a:r>
            <a:r>
              <a:rPr lang="en-US" sz="2000" dirty="0" err="1">
                <a:solidFill>
                  <a:srgbClr val="000000"/>
                </a:solidFill>
                <a:latin typeface="UTM Avo" panose="02040603050506020204" pitchFamily="18" charset="0"/>
              </a:rPr>
              <a:t>hạt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màu</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đỏ</a:t>
            </a:r>
            <a:r>
              <a:rPr lang="en-US" sz="2000" dirty="0">
                <a:solidFill>
                  <a:srgbClr val="000000"/>
                </a:solidFill>
                <a:latin typeface="UTM Avo" panose="02040603050506020204" pitchFamily="18" charset="0"/>
              </a:rPr>
              <a:t>).</a:t>
            </a:r>
          </a:p>
          <a:p>
            <a:pPr algn="just">
              <a:lnSpc>
                <a:spcPct val="150000"/>
              </a:lnSpc>
            </a:pPr>
            <a:r>
              <a:rPr lang="en-US" sz="2000" dirty="0">
                <a:solidFill>
                  <a:srgbClr val="000000"/>
                </a:solidFill>
                <a:latin typeface="UTM Avo" panose="02040603050506020204" pitchFamily="18" charset="0"/>
              </a:rPr>
              <a:t>Nguyên </a:t>
            </a:r>
            <a:r>
              <a:rPr lang="en-US" sz="2000" dirty="0" err="1">
                <a:solidFill>
                  <a:srgbClr val="000000"/>
                </a:solidFill>
                <a:latin typeface="UTM Avo" panose="02040603050506020204" pitchFamily="18" charset="0"/>
              </a:rPr>
              <a:t>tử</a:t>
            </a:r>
            <a:r>
              <a:rPr lang="en-US" sz="2000" dirty="0">
                <a:solidFill>
                  <a:srgbClr val="000000"/>
                </a:solidFill>
                <a:latin typeface="UTM Avo" panose="02040603050506020204" pitchFamily="18" charset="0"/>
              </a:rPr>
              <a:t> ở </a:t>
            </a:r>
            <a:r>
              <a:rPr lang="en-US" sz="2000" dirty="0" err="1">
                <a:solidFill>
                  <a:srgbClr val="000000"/>
                </a:solidFill>
                <a:latin typeface="UTM Avo" panose="02040603050506020204" pitchFamily="18" charset="0"/>
              </a:rPr>
              <a:t>hình</a:t>
            </a:r>
            <a:r>
              <a:rPr lang="en-US" sz="2000" dirty="0">
                <a:solidFill>
                  <a:srgbClr val="000000"/>
                </a:solidFill>
                <a:latin typeface="UTM Avo" panose="02040603050506020204" pitchFamily="18" charset="0"/>
              </a:rPr>
              <a:t> b) </a:t>
            </a:r>
            <a:r>
              <a:rPr lang="en-US" sz="2000" dirty="0" err="1">
                <a:solidFill>
                  <a:srgbClr val="000000"/>
                </a:solidFill>
                <a:latin typeface="UTM Avo" panose="02040603050506020204" pitchFamily="18" charset="0"/>
              </a:rPr>
              <a:t>và</a:t>
            </a:r>
            <a:r>
              <a:rPr lang="en-US" sz="2000" dirty="0">
                <a:solidFill>
                  <a:srgbClr val="000000"/>
                </a:solidFill>
                <a:latin typeface="UTM Avo" panose="02040603050506020204" pitchFamily="18" charset="0"/>
              </a:rPr>
              <a:t> d) </a:t>
            </a:r>
            <a:r>
              <a:rPr lang="en-US" sz="2000" dirty="0" err="1">
                <a:solidFill>
                  <a:srgbClr val="000000"/>
                </a:solidFill>
                <a:latin typeface="UTM Avo" panose="02040603050506020204" pitchFamily="18" charset="0"/>
              </a:rPr>
              <a:t>thuộc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cùng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một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nguyên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tố</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hóa</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học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vì</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cùng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có</a:t>
            </a:r>
            <a:r>
              <a:rPr lang="en-US" sz="2000" dirty="0">
                <a:solidFill>
                  <a:srgbClr val="000000"/>
                </a:solidFill>
                <a:latin typeface="UTM Avo" panose="02040603050506020204" pitchFamily="18" charset="0"/>
              </a:rPr>
              <a:t> 2 proton (</a:t>
            </a:r>
            <a:r>
              <a:rPr lang="en-US" sz="2000" dirty="0" err="1">
                <a:solidFill>
                  <a:srgbClr val="000000"/>
                </a:solidFill>
                <a:latin typeface="UTM Avo" panose="02040603050506020204" pitchFamily="18" charset="0"/>
              </a:rPr>
              <a:t>hạt</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màu</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đỏ</a:t>
            </a:r>
            <a:r>
              <a:rPr lang="en-US" sz="2000" dirty="0">
                <a:solidFill>
                  <a:srgbClr val="000000"/>
                </a:solidFill>
                <a:latin typeface="UTM Avo" panose="02040603050506020204" pitchFamily="18" charset="0"/>
              </a:rPr>
              <a:t>).</a:t>
            </a:r>
          </a:p>
        </p:txBody>
      </p:sp>
      <p:sp>
        <p:nvSpPr>
          <p:cNvPr id="5" name="TextBox 4">
            <a:extLst>
              <a:ext uri="{FF2B5EF4-FFF2-40B4-BE49-F238E27FC236}">
                <a16:creationId xmlns:a16="http://schemas.microsoft.com/office/drawing/2014/main" id="{944AF2A4-6C48-5352-04F6-5C416912E28F}"/>
              </a:ext>
            </a:extLst>
          </p:cNvPr>
          <p:cNvSpPr txBox="1"/>
          <p:nvPr/>
        </p:nvSpPr>
        <p:spPr>
          <a:xfrm>
            <a:off x="549680" y="3795255"/>
            <a:ext cx="2742077" cy="400110"/>
          </a:xfrm>
          <a:prstGeom prst="rect">
            <a:avLst/>
          </a:prstGeom>
          <a:noFill/>
        </p:spPr>
        <p:txBody>
          <a:bodyPr wrap="square" rtlCol="0">
            <a:spAutoFit/>
          </a:bodyPr>
          <a:lstStyle/>
          <a:p>
            <a:r>
              <a:rPr lang="en-US" sz="2000" b="1" dirty="0" err="1">
                <a:latin typeface="UTM Avo" panose="02040603050506020204" pitchFamily="18" charset="0"/>
              </a:rPr>
              <a:t>Câu</a:t>
            </a:r>
            <a:r>
              <a:rPr lang="en-US" sz="2000" b="1" dirty="0">
                <a:latin typeface="UTM Avo" panose="02040603050506020204" pitchFamily="18" charset="0"/>
              </a:rPr>
              <a:t> </a:t>
            </a:r>
            <a:r>
              <a:rPr lang="en-US" sz="2000" b="1" dirty="0" err="1">
                <a:latin typeface="UTM Avo" panose="02040603050506020204" pitchFamily="18" charset="0"/>
              </a:rPr>
              <a:t>trả</a:t>
            </a:r>
            <a:r>
              <a:rPr lang="en-US" sz="2000" b="1" dirty="0">
                <a:latin typeface="UTM Avo" panose="02040603050506020204" pitchFamily="18" charset="0"/>
              </a:rPr>
              <a:t> </a:t>
            </a:r>
            <a:r>
              <a:rPr lang="en-US" sz="2000" b="1" dirty="0" err="1">
                <a:latin typeface="UTM Avo" panose="02040603050506020204" pitchFamily="18" charset="0"/>
              </a:rPr>
              <a:t>lời</a:t>
            </a:r>
            <a:r>
              <a:rPr lang="en-US" sz="2000" b="1" dirty="0">
                <a:latin typeface="UTM Avo" panose="02040603050506020204" pitchFamily="18" charset="0"/>
              </a:rPr>
              <a:t>:</a:t>
            </a:r>
          </a:p>
        </p:txBody>
      </p:sp>
    </p:spTree>
    <p:extLst>
      <p:ext uri="{BB962C8B-B14F-4D97-AF65-F5344CB8AC3E}">
        <p14:creationId xmlns:p14="http://schemas.microsoft.com/office/powerpoint/2010/main" val="8328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29283B-D417-31EC-A9ED-D97A2A72D588}"/>
              </a:ext>
            </a:extLst>
          </p:cNvPr>
          <p:cNvSpPr/>
          <p:nvPr/>
        </p:nvSpPr>
        <p:spPr>
          <a:xfrm>
            <a:off x="704850" y="1811918"/>
            <a:ext cx="9067800" cy="1675843"/>
          </a:xfrm>
          <a:prstGeom prst="rect">
            <a:avLst/>
          </a:prstGeom>
        </p:spPr>
        <p:txBody>
          <a:bodyPr wrap="square">
            <a:spAutoFit/>
          </a:bodyPr>
          <a:lstStyle/>
          <a:p>
            <a:pPr marL="381019" indent="-381019" algn="just">
              <a:lnSpc>
                <a:spcPct val="150000"/>
              </a:lnSpc>
              <a:spcBef>
                <a:spcPts val="400"/>
              </a:spcBef>
              <a:spcAft>
                <a:spcPts val="533"/>
              </a:spcAft>
              <a:buFont typeface="Wingdings" panose="05000000000000000000" pitchFamily="2" charset="2"/>
              <a:buChar char="v"/>
            </a:pPr>
            <a:r>
              <a:rPr lang="vi-VN" sz="2400" dirty="0">
                <a:solidFill>
                  <a:srgbClr val="000000"/>
                </a:solidFill>
                <a:latin typeface="UTM Avo" panose="02040603050506020204" pitchFamily="18" charset="0"/>
              </a:rPr>
              <a:t>Hãy nêu những điều em đã biết về nguyên tố hóa học (Nguyên tố hóa học là gì? Nhìn vào một ô nguyên tố trong bảng tuần hoàn, ta biết những điều gì?...)</a:t>
            </a:r>
            <a:endParaRPr lang="en-US" sz="2400" dirty="0">
              <a:solidFill>
                <a:srgbClr val="000000"/>
              </a:solidFill>
              <a:latin typeface="UTM Avo" panose="02040603050506020204" pitchFamily="18" charset="0"/>
            </a:endParaRPr>
          </a:p>
        </p:txBody>
      </p:sp>
      <p:graphicFrame>
        <p:nvGraphicFramePr>
          <p:cNvPr id="7" name="Table 6">
            <a:extLst>
              <a:ext uri="{FF2B5EF4-FFF2-40B4-BE49-F238E27FC236}">
                <a16:creationId xmlns:a16="http://schemas.microsoft.com/office/drawing/2014/main" id="{74B9A172-8773-4DB3-F819-902604B9F021}"/>
              </a:ext>
            </a:extLst>
          </p:cNvPr>
          <p:cNvGraphicFramePr>
            <a:graphicFrameLocks noGrp="1"/>
          </p:cNvGraphicFramePr>
          <p:nvPr>
            <p:extLst>
              <p:ext uri="{D42A27DB-BD31-4B8C-83A1-F6EECF244321}">
                <p14:modId xmlns:p14="http://schemas.microsoft.com/office/powerpoint/2010/main" val="279007733"/>
              </p:ext>
            </p:extLst>
          </p:nvPr>
        </p:nvGraphicFramePr>
        <p:xfrm>
          <a:off x="884450" y="3748708"/>
          <a:ext cx="10755101" cy="1825076"/>
        </p:xfrm>
        <a:graphic>
          <a:graphicData uri="http://schemas.openxmlformats.org/drawingml/2006/table">
            <a:tbl>
              <a:tblPr firstRow="1" firstCol="1" bandRow="1">
                <a:tableStyleId>{16D9F66E-5EB9-4882-86FB-DCBF35E3C3E4}</a:tableStyleId>
              </a:tblPr>
              <a:tblGrid>
                <a:gridCol w="3171303">
                  <a:extLst>
                    <a:ext uri="{9D8B030D-6E8A-4147-A177-3AD203B41FA5}">
                      <a16:colId xmlns:a16="http://schemas.microsoft.com/office/drawing/2014/main" val="3886822016"/>
                    </a:ext>
                  </a:extLst>
                </a:gridCol>
                <a:gridCol w="3689416">
                  <a:extLst>
                    <a:ext uri="{9D8B030D-6E8A-4147-A177-3AD203B41FA5}">
                      <a16:colId xmlns:a16="http://schemas.microsoft.com/office/drawing/2014/main" val="3997377309"/>
                    </a:ext>
                  </a:extLst>
                </a:gridCol>
                <a:gridCol w="3894382">
                  <a:extLst>
                    <a:ext uri="{9D8B030D-6E8A-4147-A177-3AD203B41FA5}">
                      <a16:colId xmlns:a16="http://schemas.microsoft.com/office/drawing/2014/main" val="1987910545"/>
                    </a:ext>
                  </a:extLst>
                </a:gridCol>
              </a:tblGrid>
              <a:tr h="1270967">
                <a:tc>
                  <a:txBody>
                    <a:bodyPr/>
                    <a:lstStyle/>
                    <a:p>
                      <a:pPr algn="ctr">
                        <a:lnSpc>
                          <a:spcPct val="100000"/>
                        </a:lnSpc>
                        <a:spcBef>
                          <a:spcPts val="600"/>
                        </a:spcBef>
                        <a:spcAft>
                          <a:spcPts val="0"/>
                        </a:spcAft>
                      </a:pPr>
                      <a:r>
                        <a:rPr lang="en-US" sz="2000" b="0" dirty="0">
                          <a:effectLst/>
                          <a:latin typeface="UTM Avo" panose="02040603050506020204" pitchFamily="18" charset="0"/>
                          <a:cs typeface="Arial" panose="020B0604020202020204" pitchFamily="34" charset="0"/>
                        </a:rPr>
                        <a:t>K</a:t>
                      </a:r>
                    </a:p>
                    <a:p>
                      <a:pPr algn="ctr">
                        <a:lnSpc>
                          <a:spcPct val="100000"/>
                        </a:lnSpc>
                        <a:spcBef>
                          <a:spcPts val="600"/>
                        </a:spcBef>
                        <a:spcAft>
                          <a:spcPts val="0"/>
                        </a:spcAft>
                      </a:pPr>
                      <a:r>
                        <a:rPr lang="en-US" sz="2000" b="0" dirty="0" err="1">
                          <a:effectLst/>
                          <a:latin typeface="UTM Avo" panose="02040603050506020204" pitchFamily="18" charset="0"/>
                          <a:cs typeface="Arial" panose="020B0604020202020204" pitchFamily="34" charset="0"/>
                        </a:rPr>
                        <a:t>Những</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điều</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em</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đã</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biết</a:t>
                      </a:r>
                      <a:r>
                        <a:rPr lang="en-US" sz="2000" b="0" dirty="0">
                          <a:effectLst/>
                          <a:latin typeface="UTM Avo" panose="02040603050506020204" pitchFamily="18" charset="0"/>
                          <a:cs typeface="Arial" panose="020B0604020202020204" pitchFamily="34" charset="0"/>
                        </a:rPr>
                        <a:t> </a:t>
                      </a:r>
                    </a:p>
                    <a:p>
                      <a:pPr algn="ctr">
                        <a:lnSpc>
                          <a:spcPct val="100000"/>
                        </a:lnSpc>
                        <a:spcBef>
                          <a:spcPts val="600"/>
                        </a:spcBef>
                        <a:spcAft>
                          <a:spcPts val="0"/>
                        </a:spcAft>
                      </a:pPr>
                      <a:r>
                        <a:rPr lang="en-US" sz="2000" b="0" dirty="0">
                          <a:effectLst/>
                          <a:latin typeface="UTM Avo" panose="02040603050506020204" pitchFamily="18" charset="0"/>
                          <a:cs typeface="Arial" panose="020B0604020202020204" pitchFamily="34" charset="0"/>
                        </a:rPr>
                        <a:t>(Know)</a:t>
                      </a:r>
                      <a:endParaRPr lang="en-US" sz="20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000" b="0" dirty="0">
                          <a:effectLst/>
                          <a:latin typeface="UTM Avo" panose="02040603050506020204" pitchFamily="18" charset="0"/>
                          <a:cs typeface="Arial" panose="020B0604020202020204" pitchFamily="34" charset="0"/>
                        </a:rPr>
                        <a:t>W</a:t>
                      </a:r>
                    </a:p>
                    <a:p>
                      <a:pPr algn="ctr">
                        <a:lnSpc>
                          <a:spcPct val="100000"/>
                        </a:lnSpc>
                        <a:spcBef>
                          <a:spcPts val="600"/>
                        </a:spcBef>
                        <a:spcAft>
                          <a:spcPts val="0"/>
                        </a:spcAft>
                      </a:pPr>
                      <a:r>
                        <a:rPr lang="en-US" sz="2000" b="0" dirty="0" err="1">
                          <a:effectLst/>
                          <a:latin typeface="UTM Avo" panose="02040603050506020204" pitchFamily="18" charset="0"/>
                          <a:cs typeface="Arial" panose="020B0604020202020204" pitchFamily="34" charset="0"/>
                        </a:rPr>
                        <a:t>Những</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điều</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em</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muốn</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biết</a:t>
                      </a:r>
                      <a:endParaRPr lang="en-US" sz="2000" b="0" dirty="0">
                        <a:effectLst/>
                        <a:latin typeface="UTM Avo" panose="02040603050506020204" pitchFamily="18" charset="0"/>
                        <a:cs typeface="Arial" panose="020B0604020202020204" pitchFamily="34" charset="0"/>
                      </a:endParaRPr>
                    </a:p>
                    <a:p>
                      <a:pPr algn="ctr">
                        <a:lnSpc>
                          <a:spcPct val="100000"/>
                        </a:lnSpc>
                        <a:spcBef>
                          <a:spcPts val="600"/>
                        </a:spcBef>
                        <a:spcAft>
                          <a:spcPts val="0"/>
                        </a:spcAft>
                      </a:pPr>
                      <a:r>
                        <a:rPr lang="en-US" sz="2000" b="0" dirty="0">
                          <a:effectLst/>
                          <a:latin typeface="UTM Avo" panose="02040603050506020204" pitchFamily="18" charset="0"/>
                          <a:cs typeface="Arial" panose="020B0604020202020204" pitchFamily="34" charset="0"/>
                        </a:rPr>
                        <a:t>(Want)</a:t>
                      </a:r>
                      <a:endParaRPr lang="en-US" sz="20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Bef>
                          <a:spcPts val="600"/>
                        </a:spcBef>
                        <a:spcAft>
                          <a:spcPts val="0"/>
                        </a:spcAft>
                      </a:pPr>
                      <a:r>
                        <a:rPr lang="en-US" sz="2000" b="0" dirty="0">
                          <a:effectLst/>
                          <a:latin typeface="UTM Avo" panose="02040603050506020204" pitchFamily="18" charset="0"/>
                          <a:cs typeface="Arial" panose="020B0604020202020204" pitchFamily="34" charset="0"/>
                        </a:rPr>
                        <a:t>L</a:t>
                      </a:r>
                    </a:p>
                    <a:p>
                      <a:pPr algn="ctr">
                        <a:lnSpc>
                          <a:spcPct val="100000"/>
                        </a:lnSpc>
                        <a:spcBef>
                          <a:spcPts val="600"/>
                        </a:spcBef>
                        <a:spcAft>
                          <a:spcPts val="0"/>
                        </a:spcAft>
                      </a:pPr>
                      <a:r>
                        <a:rPr lang="en-US" sz="2000" b="0" dirty="0" err="1">
                          <a:effectLst/>
                          <a:latin typeface="UTM Avo" panose="02040603050506020204" pitchFamily="18" charset="0"/>
                          <a:cs typeface="Arial" panose="020B0604020202020204" pitchFamily="34" charset="0"/>
                        </a:rPr>
                        <a:t>Những</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điều</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em</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đã</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học</a:t>
                      </a:r>
                      <a:r>
                        <a:rPr lang="en-US" sz="2000" b="0" dirty="0">
                          <a:effectLst/>
                          <a:latin typeface="UTM Avo" panose="02040603050506020204" pitchFamily="18" charset="0"/>
                          <a:cs typeface="Arial" panose="020B0604020202020204" pitchFamily="34" charset="0"/>
                        </a:rPr>
                        <a:t> </a:t>
                      </a:r>
                      <a:r>
                        <a:rPr lang="en-US" sz="2000" b="0" dirty="0" err="1">
                          <a:effectLst/>
                          <a:latin typeface="UTM Avo" panose="02040603050506020204" pitchFamily="18" charset="0"/>
                          <a:cs typeface="Arial" panose="020B0604020202020204" pitchFamily="34" charset="0"/>
                        </a:rPr>
                        <a:t>được</a:t>
                      </a:r>
                      <a:endParaRPr lang="en-US" sz="2000" b="0" dirty="0">
                        <a:effectLst/>
                        <a:latin typeface="UTM Avo" panose="02040603050506020204" pitchFamily="18" charset="0"/>
                        <a:cs typeface="Arial" panose="020B0604020202020204" pitchFamily="34" charset="0"/>
                      </a:endParaRPr>
                    </a:p>
                    <a:p>
                      <a:pPr algn="ctr">
                        <a:lnSpc>
                          <a:spcPct val="100000"/>
                        </a:lnSpc>
                        <a:spcBef>
                          <a:spcPts val="600"/>
                        </a:spcBef>
                        <a:spcAft>
                          <a:spcPts val="0"/>
                        </a:spcAft>
                      </a:pPr>
                      <a:r>
                        <a:rPr lang="en-US" sz="2000" b="0" dirty="0">
                          <a:effectLst/>
                          <a:latin typeface="UTM Avo" panose="02040603050506020204" pitchFamily="18" charset="0"/>
                          <a:cs typeface="Arial" panose="020B0604020202020204" pitchFamily="34" charset="0"/>
                        </a:rPr>
                        <a:t>( Learned)</a:t>
                      </a:r>
                      <a:endParaRPr lang="en-US" sz="20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779326641"/>
                  </a:ext>
                </a:extLst>
              </a:tr>
              <a:tr h="554109">
                <a:tc>
                  <a:txBody>
                    <a:bodyPr/>
                    <a:lstStyle/>
                    <a:p>
                      <a:pPr algn="ctr">
                        <a:lnSpc>
                          <a:spcPct val="150000"/>
                        </a:lnSpc>
                        <a:spcBef>
                          <a:spcPts val="600"/>
                        </a:spcBef>
                        <a:spcAft>
                          <a:spcPts val="0"/>
                        </a:spcAft>
                      </a:pPr>
                      <a:r>
                        <a:rPr lang="en-US" sz="2400" b="0" dirty="0">
                          <a:effectLst/>
                          <a:latin typeface="UTM Avo" panose="02040603050506020204" pitchFamily="18" charset="0"/>
                          <a:cs typeface="Arial" panose="020B0604020202020204" pitchFamily="34" charset="0"/>
                        </a:rPr>
                        <a:t> </a:t>
                      </a:r>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b="0" dirty="0">
                          <a:effectLst/>
                          <a:latin typeface="UTM Avo" panose="02040603050506020204" pitchFamily="18" charset="0"/>
                          <a:cs typeface="Arial" panose="020B0604020202020204" pitchFamily="34" charset="0"/>
                        </a:rPr>
                        <a:t> </a:t>
                      </a:r>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Bef>
                          <a:spcPts val="600"/>
                        </a:spcBef>
                        <a:spcAft>
                          <a:spcPts val="0"/>
                        </a:spcAft>
                      </a:pPr>
                      <a:r>
                        <a:rPr lang="en-US" sz="2400" b="0" dirty="0">
                          <a:effectLst/>
                          <a:latin typeface="UTM Avo" panose="02040603050506020204" pitchFamily="18" charset="0"/>
                          <a:cs typeface="Arial" panose="020B0604020202020204" pitchFamily="34" charset="0"/>
                        </a:rPr>
                        <a:t> </a:t>
                      </a:r>
                      <a:endParaRPr lang="en-US" sz="2400" b="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54936174"/>
                  </a:ext>
                </a:extLst>
              </a:tr>
            </a:tbl>
          </a:graphicData>
        </a:graphic>
      </p:graphicFrame>
      <p:pic>
        <p:nvPicPr>
          <p:cNvPr id="8" name="Picture 7">
            <a:extLst>
              <a:ext uri="{FF2B5EF4-FFF2-40B4-BE49-F238E27FC236}">
                <a16:creationId xmlns:a16="http://schemas.microsoft.com/office/drawing/2014/main" id="{AE477A95-33D9-99B4-497C-AF04450F140A}"/>
              </a:ext>
            </a:extLst>
          </p:cNvPr>
          <p:cNvPicPr>
            <a:picLocks noChangeAspect="1"/>
          </p:cNvPicPr>
          <p:nvPr/>
        </p:nvPicPr>
        <p:blipFill>
          <a:blip r:embed="rId3"/>
          <a:stretch>
            <a:fillRect/>
          </a:stretch>
        </p:blipFill>
        <p:spPr>
          <a:xfrm>
            <a:off x="9812551" y="1857375"/>
            <a:ext cx="1826999" cy="1707117"/>
          </a:xfrm>
          <a:prstGeom prst="rect">
            <a:avLst/>
          </a:prstGeom>
        </p:spPr>
      </p:pic>
    </p:spTree>
    <p:extLst>
      <p:ext uri="{BB962C8B-B14F-4D97-AF65-F5344CB8AC3E}">
        <p14:creationId xmlns:p14="http://schemas.microsoft.com/office/powerpoint/2010/main" val="22408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EC4F2-2FA3-3D82-12E2-57DDB59A802B}"/>
              </a:ext>
            </a:extLst>
          </p:cNvPr>
          <p:cNvSpPr txBox="1"/>
          <p:nvPr/>
        </p:nvSpPr>
        <p:spPr>
          <a:xfrm>
            <a:off x="4187824" y="1571515"/>
            <a:ext cx="7874000" cy="895758"/>
          </a:xfrm>
          <a:prstGeom prst="rect">
            <a:avLst/>
          </a:prstGeom>
          <a:noFill/>
        </p:spPr>
        <p:txBody>
          <a:bodyPr wrap="square" rtlCol="0">
            <a:spAutoFit/>
          </a:bodyPr>
          <a:lstStyle/>
          <a:p>
            <a:pPr algn="ctr">
              <a:lnSpc>
                <a:spcPct val="150000"/>
              </a:lnSpc>
            </a:pPr>
            <a:r>
              <a:rPr lang="en-US" sz="4000" b="1" dirty="0">
                <a:latin typeface="UTM Avo" panose="02040603050506020204" pitchFamily="18" charset="0"/>
                <a:cs typeface="Arial" panose="020B0604020202020204" pitchFamily="34" charset="0"/>
              </a:rPr>
              <a:t>NỘI DUNG BÀI HỌC</a:t>
            </a:r>
          </a:p>
        </p:txBody>
      </p:sp>
      <p:sp>
        <p:nvSpPr>
          <p:cNvPr id="6" name="Chevron 8">
            <a:extLst>
              <a:ext uri="{FF2B5EF4-FFF2-40B4-BE49-F238E27FC236}">
                <a16:creationId xmlns:a16="http://schemas.microsoft.com/office/drawing/2014/main" id="{52E8E4AF-2872-9753-360B-0DCEF3376A98}"/>
              </a:ext>
            </a:extLst>
          </p:cNvPr>
          <p:cNvSpPr/>
          <p:nvPr/>
        </p:nvSpPr>
        <p:spPr>
          <a:xfrm>
            <a:off x="5181600" y="2895840"/>
            <a:ext cx="6065574" cy="127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UTM Avo" panose="02040603050506020204" pitchFamily="18" charset="0"/>
                <a:cs typeface="Arial" panose="020B0604020202020204" pitchFamily="34" charset="0"/>
              </a:rPr>
              <a:t>Mô</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hình</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nguyên</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tử</a:t>
            </a:r>
            <a:endParaRPr lang="en-US" sz="2400" dirty="0">
              <a:solidFill>
                <a:schemeClr val="tx1"/>
              </a:solidFill>
              <a:latin typeface="UTM Avo" panose="02040603050506020204" pitchFamily="18" charset="0"/>
              <a:cs typeface="Arial" panose="020B0604020202020204" pitchFamily="34" charset="0"/>
            </a:endParaRPr>
          </a:p>
        </p:txBody>
      </p:sp>
      <p:sp>
        <p:nvSpPr>
          <p:cNvPr id="7" name="Chevron 12">
            <a:extLst>
              <a:ext uri="{FF2B5EF4-FFF2-40B4-BE49-F238E27FC236}">
                <a16:creationId xmlns:a16="http://schemas.microsoft.com/office/drawing/2014/main" id="{E4322D40-0687-BCDE-C479-B0204E30B136}"/>
              </a:ext>
            </a:extLst>
          </p:cNvPr>
          <p:cNvSpPr/>
          <p:nvPr/>
        </p:nvSpPr>
        <p:spPr>
          <a:xfrm>
            <a:off x="5181600" y="4543425"/>
            <a:ext cx="6065574" cy="127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UTM Avo" panose="02040603050506020204" pitchFamily="18" charset="0"/>
                <a:cs typeface="Arial" panose="020B0604020202020204" pitchFamily="34" charset="0"/>
              </a:rPr>
              <a:t>Đồng</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vị</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nguyên</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tử</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khối</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trung</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bình</a:t>
            </a:r>
            <a:endParaRPr lang="en-US" sz="2400" dirty="0">
              <a:solidFill>
                <a:schemeClr val="tx1"/>
              </a:solidFill>
              <a:latin typeface="UTM Avo" panose="0204060305050602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CC9CE335-6778-A080-6598-B7AEB307A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7801" y="1835150"/>
            <a:ext cx="4673600" cy="4673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a:t>
            </a:r>
            <a:r>
              <a:rPr lang="en-US" sz="2400" b="1" dirty="0" err="1">
                <a:solidFill>
                  <a:schemeClr val="accent2"/>
                </a:solidFill>
                <a:latin typeface="UTM Avo" panose="02040603050506020204" pitchFamily="18" charset="0"/>
                <a:cs typeface="Arial" panose="020B0604020202020204" pitchFamily="34" charset="0"/>
              </a:rPr>
              <a:t>Khái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niệm</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nguyên</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tố</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hóa</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học</a:t>
            </a:r>
            <a:endParaRPr lang="en-US" sz="2400" b="1" dirty="0">
              <a:solidFill>
                <a:schemeClr val="accent2"/>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3498073"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 Nguyên </a:t>
            </a:r>
            <a:r>
              <a:rPr lang="en-US" sz="2400" b="1" dirty="0" err="1">
                <a:latin typeface="UTM Avo" panose="02040603050506020204" pitchFamily="18" charset="0"/>
                <a:ea typeface="Calibri" panose="020F0502020204030204" pitchFamily="34" charset="0"/>
                <a:cs typeface="Arial" panose="020B0604020202020204" pitchFamily="34" charset="0"/>
              </a:rPr>
              <a:t>tố</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hóa</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học</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E9D6B26-ABEF-B110-9AB0-543EC730E47D}"/>
              </a:ext>
            </a:extLst>
          </p:cNvPr>
          <p:cNvSpPr/>
          <p:nvPr/>
        </p:nvSpPr>
        <p:spPr>
          <a:xfrm>
            <a:off x="567397" y="2788801"/>
            <a:ext cx="4382930" cy="461665"/>
          </a:xfrm>
          <a:prstGeom prst="rect">
            <a:avLst/>
          </a:prstGeom>
        </p:spPr>
        <p:txBody>
          <a:bodyPr wrap="none">
            <a:spAutoFit/>
          </a:bodyPr>
          <a:lstStyle/>
          <a:p>
            <a:pPr marL="381019" indent="-381019" algn="ctr">
              <a:buFont typeface="Wingdings" panose="05000000000000000000" pitchFamily="2" charset="2"/>
              <a:buChar char="v"/>
            </a:pPr>
            <a:r>
              <a:rPr lang="en-US" sz="2400" dirty="0">
                <a:latin typeface="UTM Avo" panose="02040603050506020204" pitchFamily="18" charset="0"/>
                <a:ea typeface="Calibri" panose="020F0502020204030204" pitchFamily="34" charset="0"/>
                <a:cs typeface="Arial" panose="020B0604020202020204" pitchFamily="34" charset="0"/>
              </a:rPr>
              <a:t>Nguyên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gì</a:t>
            </a:r>
            <a:r>
              <a:rPr lang="en-US" sz="2400" dirty="0">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sp>
        <p:nvSpPr>
          <p:cNvPr id="5" name="Rectangle 4">
            <a:extLst>
              <a:ext uri="{FF2B5EF4-FFF2-40B4-BE49-F238E27FC236}">
                <a16:creationId xmlns:a16="http://schemas.microsoft.com/office/drawing/2014/main" id="{D186E270-5D7E-6B10-77DA-60AD2A060DF7}"/>
              </a:ext>
            </a:extLst>
          </p:cNvPr>
          <p:cNvSpPr/>
          <p:nvPr/>
        </p:nvSpPr>
        <p:spPr>
          <a:xfrm>
            <a:off x="584202" y="3293555"/>
            <a:ext cx="6283324" cy="1121846"/>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en-US" sz="2400" dirty="0">
                <a:latin typeface="UTM Avo" panose="02040603050506020204" pitchFamily="18" charset="0"/>
                <a:ea typeface="Calibri" panose="020F0502020204030204" pitchFamily="34" charset="0"/>
                <a:cs typeface="Arial" panose="020B0604020202020204" pitchFamily="34" charset="0"/>
              </a:rPr>
              <a:t>Nguyên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tập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hợp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proton.</a:t>
            </a:r>
            <a:endParaRPr lang="en-US" sz="2400" dirty="0">
              <a:latin typeface="UTM Avo" panose="0204060305050602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20B688C3-3C4E-385B-F9D2-0F578EDCE672}"/>
              </a:ext>
            </a:extLst>
          </p:cNvPr>
          <p:cNvPicPr>
            <a:picLocks noChangeAspect="1"/>
          </p:cNvPicPr>
          <p:nvPr/>
        </p:nvPicPr>
        <p:blipFill>
          <a:blip r:embed="rId3"/>
          <a:stretch>
            <a:fillRect/>
          </a:stretch>
        </p:blipFill>
        <p:spPr>
          <a:xfrm>
            <a:off x="7595342" y="3011218"/>
            <a:ext cx="3810000" cy="2038350"/>
          </a:xfrm>
          <a:prstGeom prst="rect">
            <a:avLst/>
          </a:prstGeom>
        </p:spPr>
      </p:pic>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9D6B26-ABEF-B110-9AB0-543EC730E47D}"/>
              </a:ext>
            </a:extLst>
          </p:cNvPr>
          <p:cNvSpPr/>
          <p:nvPr/>
        </p:nvSpPr>
        <p:spPr>
          <a:xfrm>
            <a:off x="567397" y="1817251"/>
            <a:ext cx="9087744" cy="567848"/>
          </a:xfrm>
          <a:prstGeom prst="rect">
            <a:avLst/>
          </a:prstGeom>
        </p:spPr>
        <p:txBody>
          <a:bodyPr wrap="none">
            <a:spAutoFit/>
          </a:bodyPr>
          <a:lstStyle/>
          <a:p>
            <a:pPr marL="381019" indent="-381019">
              <a:lnSpc>
                <a:spcPct val="150000"/>
              </a:lnSpc>
              <a:spcBef>
                <a:spcPts val="400"/>
              </a:spcBef>
              <a:spcAft>
                <a:spcPts val="400"/>
              </a:spcAft>
              <a:buFont typeface="Wingdings" panose="05000000000000000000" pitchFamily="2" charset="2"/>
              <a:buChar char="v"/>
            </a:pPr>
            <a:r>
              <a:rPr lang="en-US" sz="2400" dirty="0">
                <a:latin typeface="UTM Avo" panose="02040603050506020204" pitchFamily="18" charset="0"/>
                <a:ea typeface="Calibri" panose="020F0502020204030204" pitchFamily="34" charset="0"/>
                <a:cs typeface="Arial" panose="020B0604020202020204" pitchFamily="34" charset="0"/>
              </a:rPr>
              <a:t>Quan </a:t>
            </a:r>
            <a:r>
              <a:rPr lang="en-US" sz="2400" dirty="0" err="1">
                <a:latin typeface="UTM Avo" panose="02040603050506020204" pitchFamily="18" charset="0"/>
                <a:ea typeface="Calibri" panose="020F0502020204030204" pitchFamily="34" charset="0"/>
                <a:cs typeface="Arial" panose="020B0604020202020204" pitchFamily="34" charset="0"/>
              </a:rPr>
              <a:t>sát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3.2, so </a:t>
            </a:r>
            <a:r>
              <a:rPr lang="en-US" sz="2400" dirty="0" err="1">
                <a:latin typeface="UTM Avo" panose="02040603050506020204" pitchFamily="18" charset="0"/>
                <a:ea typeface="Calibri" panose="020F0502020204030204" pitchFamily="34" charset="0"/>
                <a:cs typeface="Arial" panose="020B0604020202020204" pitchFamily="34" charset="0"/>
              </a:rPr>
              <a:t>sánh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về</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của 3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a:t>
            </a:r>
          </a:p>
        </p:txBody>
      </p:sp>
      <p:pic>
        <p:nvPicPr>
          <p:cNvPr id="3" name="Picture 2">
            <a:extLst>
              <a:ext uri="{FF2B5EF4-FFF2-40B4-BE49-F238E27FC236}">
                <a16:creationId xmlns:a16="http://schemas.microsoft.com/office/drawing/2014/main" id="{5DC9DE72-94AB-B4F7-5437-10FE2049756E}"/>
              </a:ext>
            </a:extLst>
          </p:cNvPr>
          <p:cNvPicPr>
            <a:picLocks noChangeAspect="1"/>
          </p:cNvPicPr>
          <p:nvPr/>
        </p:nvPicPr>
        <p:blipFill>
          <a:blip r:embed="rId3"/>
          <a:stretch>
            <a:fillRect/>
          </a:stretch>
        </p:blipFill>
        <p:spPr>
          <a:xfrm>
            <a:off x="2592725" y="2687849"/>
            <a:ext cx="7062416" cy="3094643"/>
          </a:xfrm>
          <a:prstGeom prst="rect">
            <a:avLst/>
          </a:prstGeom>
        </p:spPr>
      </p:pic>
    </p:spTree>
    <p:extLst>
      <p:ext uri="{BB962C8B-B14F-4D97-AF65-F5344CB8AC3E}">
        <p14:creationId xmlns:p14="http://schemas.microsoft.com/office/powerpoint/2010/main" val="17916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426491" y="2910012"/>
            <a:ext cx="2052817"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So </a:t>
            </a:r>
            <a:r>
              <a:rPr lang="en-US" sz="2400" b="1" dirty="0" err="1">
                <a:solidFill>
                  <a:schemeClr val="accent2"/>
                </a:solidFill>
                <a:latin typeface="UTM Avo" panose="02040603050506020204" pitchFamily="18" charset="0"/>
                <a:cs typeface="Arial" panose="020B0604020202020204" pitchFamily="34" charset="0"/>
              </a:rPr>
              <a:t>sánh</a:t>
            </a:r>
            <a:r>
              <a:rPr lang="en-US" sz="2400" b="1" dirty="0">
                <a:solidFill>
                  <a:schemeClr val="accent2"/>
                </a:solidFill>
                <a:latin typeface="UTM Avo" panose="02040603050506020204" pitchFamily="18" charset="0"/>
                <a:cs typeface="Arial" panose="020B0604020202020204" pitchFamily="34" charset="0"/>
              </a:rPr>
              <a:t>:</a:t>
            </a:r>
          </a:p>
        </p:txBody>
      </p:sp>
      <p:sp>
        <p:nvSpPr>
          <p:cNvPr id="2" name="Rectangle 1">
            <a:extLst>
              <a:ext uri="{FF2B5EF4-FFF2-40B4-BE49-F238E27FC236}">
                <a16:creationId xmlns:a16="http://schemas.microsoft.com/office/drawing/2014/main" id="{53596642-FF28-F56C-F353-536BC6FE1B24}"/>
              </a:ext>
            </a:extLst>
          </p:cNvPr>
          <p:cNvSpPr/>
          <p:nvPr/>
        </p:nvSpPr>
        <p:spPr>
          <a:xfrm>
            <a:off x="426491" y="3540848"/>
            <a:ext cx="10767662" cy="2783839"/>
          </a:xfrm>
          <a:prstGeom prst="rect">
            <a:avLst/>
          </a:prstGeom>
        </p:spPr>
        <p:txBody>
          <a:bodyPr wrap="square">
            <a:spAutoFit/>
          </a:bodyPr>
          <a:lstStyle/>
          <a:p>
            <a:pPr marL="381019" indent="-381019">
              <a:lnSpc>
                <a:spcPct val="150000"/>
              </a:lnSpc>
              <a:spcBef>
                <a:spcPts val="400"/>
              </a:spcBef>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đều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proton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a:t>
            </a:r>
          </a:p>
          <a:p>
            <a:pPr marL="381019" indent="-381019">
              <a:lnSpc>
                <a:spcPct val="150000"/>
              </a:lnSpc>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Khác</a:t>
            </a:r>
            <a:r>
              <a:rPr lang="en-US" sz="2400" dirty="0">
                <a:latin typeface="UTM Avo" panose="02040603050506020204" pitchFamily="18" charset="0"/>
                <a:ea typeface="Calibri" panose="020F0502020204030204" pitchFamily="34" charset="0"/>
                <a:cs typeface="Arial" panose="020B0604020202020204" pitchFamily="34" charset="0"/>
              </a:rPr>
              <a:t>:</a:t>
            </a:r>
            <a:br>
              <a:rPr lang="en-US" sz="2400" dirty="0">
                <a:latin typeface="UTM Avo" panose="02040603050506020204" pitchFamily="18" charset="0"/>
                <a:ea typeface="Calibri" panose="020F0502020204030204" pitchFamily="34" charset="0"/>
                <a:cs typeface="Arial" panose="020B0604020202020204" pitchFamily="34" charset="0"/>
              </a:rPr>
            </a:br>
            <a:r>
              <a:rPr lang="en-US" sz="2400" dirty="0">
                <a:latin typeface="UTM Avo" panose="02040603050506020204" pitchFamily="18" charset="0"/>
                <a:ea typeface="Calibri" panose="020F0502020204030204" pitchFamily="34" charset="0"/>
                <a:cs typeface="Arial" panose="020B0604020202020204" pitchFamily="34" charset="0"/>
              </a:rPr>
              <a:t>+ Nguyên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neutron.</a:t>
            </a:r>
            <a:br>
              <a:rPr lang="en-US" sz="2400" dirty="0">
                <a:latin typeface="UTM Avo" panose="02040603050506020204" pitchFamily="18" charset="0"/>
                <a:ea typeface="Calibri" panose="020F0502020204030204" pitchFamily="34" charset="0"/>
                <a:cs typeface="Arial" panose="020B0604020202020204" pitchFamily="34" charset="0"/>
              </a:rPr>
            </a:br>
            <a:r>
              <a:rPr lang="en-US" sz="2400" dirty="0">
                <a:latin typeface="UTM Avo" panose="02040603050506020204" pitchFamily="18" charset="0"/>
                <a:ea typeface="Calibri" panose="020F0502020204030204" pitchFamily="34" charset="0"/>
                <a:cs typeface="Arial" panose="020B0604020202020204" pitchFamily="34" charset="0"/>
              </a:rPr>
              <a:t>+ Nguyên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hai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chứa</a:t>
            </a:r>
            <a:r>
              <a:rPr lang="en-US" sz="2400" dirty="0">
                <a:latin typeface="UTM Avo" panose="02040603050506020204" pitchFamily="18" charset="0"/>
                <a:ea typeface="Calibri" panose="020F0502020204030204" pitchFamily="34" charset="0"/>
                <a:cs typeface="Arial" panose="020B0604020202020204" pitchFamily="34" charset="0"/>
              </a:rPr>
              <a:t> 1 neutron.</a:t>
            </a:r>
            <a:br>
              <a:rPr lang="en-US" sz="2400" dirty="0">
                <a:latin typeface="UTM Avo" panose="02040603050506020204" pitchFamily="18" charset="0"/>
                <a:ea typeface="Calibri" panose="020F0502020204030204" pitchFamily="34" charset="0"/>
                <a:cs typeface="Arial" panose="020B0604020202020204" pitchFamily="34" charset="0"/>
              </a:rPr>
            </a:br>
            <a:r>
              <a:rPr lang="en-US" sz="2400" dirty="0">
                <a:latin typeface="UTM Avo" panose="02040603050506020204" pitchFamily="18" charset="0"/>
                <a:ea typeface="Calibri" panose="020F0502020204030204" pitchFamily="34" charset="0"/>
                <a:cs typeface="Arial" panose="020B0604020202020204" pitchFamily="34" charset="0"/>
              </a:rPr>
              <a:t>+ Nguyên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chứa</a:t>
            </a:r>
            <a:r>
              <a:rPr lang="en-US" sz="2400" dirty="0">
                <a:latin typeface="UTM Avo" panose="02040603050506020204" pitchFamily="18" charset="0"/>
                <a:ea typeface="Calibri" panose="020F0502020204030204" pitchFamily="34" charset="0"/>
                <a:cs typeface="Arial" panose="020B0604020202020204" pitchFamily="34" charset="0"/>
              </a:rPr>
              <a:t> 2 neutron.</a:t>
            </a:r>
            <a:endParaRPr lang="en-US" sz="2400" dirty="0">
              <a:latin typeface="UTM Avo" panose="02040603050506020204" pitchFamily="18" charset="0"/>
              <a:cs typeface="Arial" panose="020B0604020202020204" pitchFamily="34" charset="0"/>
            </a:endParaRPr>
          </a:p>
        </p:txBody>
      </p:sp>
      <p:pic>
        <p:nvPicPr>
          <p:cNvPr id="8" name="Picture 13">
            <a:extLst>
              <a:ext uri="{FF2B5EF4-FFF2-40B4-BE49-F238E27FC236}">
                <a16:creationId xmlns:a16="http://schemas.microsoft.com/office/drawing/2014/main" id="{470F7E24-A02F-E210-0A9D-93AF170C2A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38262" y="3249559"/>
            <a:ext cx="1433241" cy="3366418"/>
          </a:xfrm>
          <a:prstGeom prst="rect">
            <a:avLst/>
          </a:prstGeom>
        </p:spPr>
      </p:pic>
      <p:pic>
        <p:nvPicPr>
          <p:cNvPr id="3" name="Picture 2">
            <a:extLst>
              <a:ext uri="{FF2B5EF4-FFF2-40B4-BE49-F238E27FC236}">
                <a16:creationId xmlns:a16="http://schemas.microsoft.com/office/drawing/2014/main" id="{E7FDF201-EC3A-915A-E57A-6799EF69C590}"/>
              </a:ext>
            </a:extLst>
          </p:cNvPr>
          <p:cNvPicPr>
            <a:picLocks noChangeAspect="1"/>
          </p:cNvPicPr>
          <p:nvPr/>
        </p:nvPicPr>
        <p:blipFill>
          <a:blip r:embed="rId5"/>
          <a:stretch>
            <a:fillRect/>
          </a:stretch>
        </p:blipFill>
        <p:spPr>
          <a:xfrm>
            <a:off x="4806588" y="947161"/>
            <a:ext cx="5919164" cy="2593687"/>
          </a:xfrm>
          <a:prstGeom prst="rect">
            <a:avLst/>
          </a:prstGeom>
        </p:spPr>
      </p:pic>
    </p:spTree>
    <p:extLst>
      <p:ext uri="{BB962C8B-B14F-4D97-AF65-F5344CB8AC3E}">
        <p14:creationId xmlns:p14="http://schemas.microsoft.com/office/powerpoint/2010/main" val="60345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155</TotalTime>
  <Words>1383</Words>
  <Application>Microsoft Office PowerPoint</Application>
  <PresentationFormat>Widescreen</PresentationFormat>
  <Paragraphs>167</Paragraphs>
  <Slides>31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UTM Avo</vt:lpstr>
      <vt:lpstr>Calibri</vt:lpstr>
      <vt:lpstr>Arial</vt:lpstr>
      <vt:lpstr>Calibri Light</vt:lpstr>
      <vt:lpstr>Wingdings</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2024-03-07T01:43:18Z</dcterms:created>
  <dcterms:modified xsi:type="dcterms:W3CDTF">2024-04-23T08:31:42Z</dcterms:modified>
</cp:coreProperties>
</file>