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7" r:id="rId5"/>
    <p:sldId id="269" r:id="rId6"/>
    <p:sldId id="271" r:id="rId7"/>
    <p:sldId id="273" r:id="rId8"/>
    <p:sldId id="275" r:id="rId9"/>
    <p:sldId id="265" r:id="rId10"/>
    <p:sldId id="279" r:id="rId11"/>
    <p:sldId id="282" r:id="rId12"/>
    <p:sldId id="284" r:id="rId13"/>
    <p:sldId id="286" r:id="rId14"/>
    <p:sldId id="288" r:id="rId15"/>
    <p:sldId id="290" r:id="rId16"/>
    <p:sldId id="292" r:id="rId17"/>
    <p:sldId id="294" r:id="rId18"/>
    <p:sldId id="277" r:id="rId19"/>
    <p:sldId id="296" r:id="rId20"/>
    <p:sldId id="261" r:id="rId21"/>
  </p:sldIdLst>
  <p:sldSz cx="24385588" cy="13717588"/>
  <p:notesSz cx="6797675" cy="9928225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Cambria Math" panose="02040503050406030204" pitchFamily="18" charset="0"/>
      <p:regular r:id="rId29"/>
    </p:embeddedFont>
    <p:embeddedFont>
      <p:font typeface="Questrial" panose="020B0604020202020204" charset="0"/>
      <p:regular r:id="rId30"/>
    </p:embeddedFont>
    <p:embeddedFont>
      <p:font typeface="VNI-Times" panose="020B0604020202020204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12" y="60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928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2369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4536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3023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3081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41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3538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657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468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163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873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329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5347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7565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763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904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7306616" y="403441"/>
            <a:ext cx="17078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AMINO</a:t>
            </a:r>
            <a:r>
              <a:rPr lang="en-US" sz="5400" b="1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ACID</a:t>
            </a:r>
            <a:endParaRPr sz="5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3</a:t>
            </a:r>
            <a:endParaRPr sz="3600" b="1" dirty="0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 dirty="0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12</a:t>
            </a:r>
            <a:endParaRPr sz="48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96129" y="403441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6</a:t>
            </a:r>
            <a:endParaRPr sz="36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:a16="http://schemas.microsoft.com/office/drawing/2014/main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652FE73-5F5E-7C96-7C0C-C56EB06F3E8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09717" y="25513"/>
            <a:ext cx="1173602" cy="149206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9.png"/><Relationship Id="rId10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10894" y="3014858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3: HỢP CHẤT CHỨA NITROGEN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184699" y="4558794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 </a:t>
              </a:r>
              <a:r>
                <a:rPr lang="en-US" sz="66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6</a:t>
              </a:r>
              <a:endParaRPr sz="66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AMINO ACID</a:t>
              </a:r>
              <a:endParaRPr sz="66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1116660" y="7257191"/>
            <a:ext cx="20008033" cy="922567"/>
            <a:chOff x="7459670" y="7086599"/>
            <a:chExt cx="20011654" cy="922734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116660" y="8448144"/>
            <a:ext cx="16813248" cy="945156"/>
            <a:chOff x="7459670" y="8524495"/>
            <a:chExt cx="16816291" cy="945327"/>
          </a:xfrm>
        </p:grpSpPr>
        <p:sp>
          <p:nvSpPr>
            <p:cNvPr id="193" name="Google Shape;193;p1"/>
            <p:cNvSpPr/>
            <p:nvPr/>
          </p:nvSpPr>
          <p:spPr>
            <a:xfrm>
              <a:off x="9092456" y="8638675"/>
              <a:ext cx="15183505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199" name="Google Shape;199;p1"/>
          <p:cNvGrpSpPr/>
          <p:nvPr/>
        </p:nvGrpSpPr>
        <p:grpSpPr>
          <a:xfrm>
            <a:off x="1116660" y="9696892"/>
            <a:ext cx="22573303" cy="957490"/>
            <a:chOff x="7459670" y="9982199"/>
            <a:chExt cx="22577385" cy="957663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10108716"/>
              <a:ext cx="20944601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2240635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TIÊU ĐỀ 2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: TÍNH CHẤT VẬT LÍ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296344"/>
            <a:ext cx="23924579" cy="4068723"/>
            <a:chOff x="4221718" y="3423084"/>
            <a:chExt cx="16196160" cy="2712703"/>
          </a:xfrm>
        </p:grpSpPr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6196160" cy="2712703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2031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 algn="just" defTabSz="2177278">
                <a:buClrTx/>
                <a:buFontTx/>
                <a:buChar char="-"/>
                <a:defRPr/>
              </a:pPr>
              <a:r>
                <a:rPr kumimoji="0" lang="en-US" altLang="vi-V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Ở </a:t>
              </a:r>
              <a:r>
                <a:rPr kumimoji="0" lang="en-US" altLang="vi-V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kiện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thường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amino acid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chất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rắn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Khi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tinh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chúng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màu</a:t>
              </a:r>
              <a:endParaRPr kumimoji="0" lang="en-US" altLang="vi-VN" sz="4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685800" indent="-685800" algn="just" defTabSz="2177278">
                <a:buClrTx/>
                <a:buFontTx/>
                <a:buChar char="-"/>
                <a:defRPr/>
              </a:pPr>
              <a:r>
                <a:rPr lang="en-US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Nhiệt</a:t>
              </a:r>
              <a:r>
                <a:rPr lang="en-US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nóng</a:t>
              </a:r>
              <a:r>
                <a:rPr lang="en-US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chảy</a:t>
              </a:r>
              <a:r>
                <a:rPr lang="en-US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cao</a:t>
              </a:r>
              <a:endParaRPr lang="en-US" sz="48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685800" indent="-685800" algn="just" defTabSz="2177278">
                <a:buClrTx/>
                <a:buFontTx/>
                <a:buChar char="-"/>
                <a:defRPr/>
              </a:pPr>
              <a:r>
                <a:rPr lang="en-US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Dễ</a:t>
              </a:r>
              <a:r>
                <a:rPr lang="en-US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tan </a:t>
              </a:r>
              <a:r>
                <a:rPr lang="en-US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nước</a:t>
              </a:r>
              <a:r>
                <a:rPr lang="en-US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01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TIÊU ĐỀ 3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: TÍNH CHẤT HÓA 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6"/>
            <a:ext cx="11664171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3338734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acid – base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điện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di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025412"/>
            <a:ext cx="23924579" cy="8776189"/>
            <a:chOff x="4221718" y="3423085"/>
            <a:chExt cx="16196160" cy="11089677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588545" y="3432779"/>
              <a:ext cx="15163386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R="0" lvl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</a:t>
              </a:r>
              <a:r>
                <a:rPr kumimoji="0" 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acid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mạnh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→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muối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ammonium</a:t>
              </a:r>
            </a:p>
            <a:p>
              <a:pPr marR="0" lvl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800" b="1" kern="1200" baseline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4800" b="1" kern="1200" baseline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 – CH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4800" b="1" kern="1200" baseline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COOH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+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HCl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→ ClH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 – CH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COOH </a:t>
              </a:r>
            </a:p>
            <a:p>
              <a:pPr marR="0" lvl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</a:t>
              </a:r>
              <a:r>
                <a:rPr kumimoji="0" 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base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mạnh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→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muối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carboxylate</a:t>
              </a:r>
            </a:p>
            <a:p>
              <a:pPr marR="0" lvl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800" b="1" kern="1200" baseline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4800" b="1" kern="1200" baseline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 – CH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COOH +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NaOH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→ 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 – CH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COONa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+ 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  <a:p>
              <a:pPr marR="0" lvl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→ amino acid </a:t>
              </a:r>
              <a:r>
                <a:rPr kumimoji="0" 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chất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lưỡng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5"/>
              <a:ext cx="16196160" cy="1594655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5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2177278">
                <a:buClrTx/>
                <a:defRPr/>
              </a:pPr>
              <a:r>
                <a:rPr kumimoji="0" lang="en-US" altLang="vi-V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* </a:t>
              </a:r>
              <a:r>
                <a:rPr kumimoji="0" lang="en-US" altLang="vi-V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acid - base: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2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TIÊU ĐỀ 3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: TÍNH CHẤT HÓA 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6"/>
            <a:ext cx="11664171" cy="1588175"/>
            <a:chOff x="166396" y="8755081"/>
            <a:chExt cx="4167639" cy="1278549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3338734" cy="1263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acid – base </a:t>
              </a:r>
              <a:r>
                <a:rPr lang="en-US" sz="48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điện</a:t>
              </a:r>
              <a:r>
                <a:rPr lang="en-US" sz="48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di</a:t>
              </a:r>
              <a:endParaRPr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025412"/>
            <a:ext cx="23924579" cy="8776190"/>
            <a:chOff x="4221718" y="3423085"/>
            <a:chExt cx="16196160" cy="11089677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588545" y="3432779"/>
              <a:ext cx="15163386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R="0" lvl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Do </a:t>
              </a:r>
              <a:r>
                <a:rPr kumimoji="0" 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khả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năng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tương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cả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acid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base →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tử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amino acid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tồn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cation, ion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lưỡng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cực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hay anion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tùy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thuộc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vào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trị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pH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cấu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mỗi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amino acid</a:t>
              </a:r>
            </a:p>
            <a:p>
              <a:pPr marR="0" lvl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 pH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thấp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amino acid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tồn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chủ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yếu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dưới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cation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khả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năng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di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chuyển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phí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cực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âm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catot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dưới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kern="1200" noProof="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điệ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trường</a:t>
              </a:r>
              <a:endParaRPr lang="en-US" sz="48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R="0" lvl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 pH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cao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amino acid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tồn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chủ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yếu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dưới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anion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khả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năng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di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chuyển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phía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cực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dương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anot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dưới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điện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trường</a:t>
              </a:r>
              <a:endParaRPr lang="en-US" sz="48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5"/>
              <a:ext cx="16196160" cy="1594655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5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2177278">
                <a:buClrTx/>
                <a:defRPr/>
              </a:pPr>
              <a:r>
                <a:rPr kumimoji="0" lang="en-US" altLang="vi-V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* </a:t>
              </a:r>
              <a:r>
                <a:rPr kumimoji="0" lang="en-US" altLang="vi-V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điện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di: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057359"/>
              </p:ext>
            </p:extLst>
          </p:nvPr>
        </p:nvGraphicFramePr>
        <p:xfrm>
          <a:off x="1993900" y="208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3900" y="208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480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"/>
          <p:cNvGrpSpPr/>
          <p:nvPr/>
        </p:nvGrpSpPr>
        <p:grpSpPr>
          <a:xfrm>
            <a:off x="311474" y="2389889"/>
            <a:ext cx="3571737" cy="940513"/>
            <a:chOff x="2067302" y="5922690"/>
            <a:chExt cx="3571737" cy="940513"/>
          </a:xfrm>
        </p:grpSpPr>
        <p:sp>
          <p:nvSpPr>
            <p:cNvPr id="291" name="Google Shape;291;p4"/>
            <p:cNvSpPr/>
            <p:nvPr/>
          </p:nvSpPr>
          <p:spPr>
            <a:xfrm rot="5400000">
              <a:off x="3840841" y="5085411"/>
              <a:ext cx="732160" cy="2757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 w="38100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3107382" y="6025165"/>
              <a:ext cx="2531657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 err="1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Ví</a:t>
              </a:r>
              <a:r>
                <a:rPr lang="en-US" sz="4800" b="1" dirty="0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 </a:t>
              </a:r>
              <a:r>
                <a:rPr lang="en-US" sz="4800" b="1" dirty="0" err="1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dụ</a:t>
              </a:r>
              <a:r>
                <a:rPr lang="en-US" sz="4800" b="1" dirty="0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 2</a:t>
              </a:r>
              <a:endParaRPr sz="4800" b="1" dirty="0">
                <a:solidFill>
                  <a:srgbClr val="7E95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endParaRPr>
            </a:p>
          </p:txBody>
        </p:sp>
        <p:grpSp>
          <p:nvGrpSpPr>
            <p:cNvPr id="293" name="Google Shape;293;p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4" name="Google Shape;294;p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avLst/>
                <a:gdLst/>
                <a:ahLst/>
                <a:cxnLst/>
                <a:rect l="l" t="t" r="r" b="b"/>
                <a:pathLst>
                  <a:path w="50" h="71" extrusionOk="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8" extrusionOk="0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5" h="48" extrusionOk="0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4" h="51" extrusionOk="0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6" extrusionOk="0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7" extrusionOk="0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92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37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7" extrusionOk="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5" extrusionOk="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3" extrusionOk="0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7" extrusionOk="0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46" name="Group 88">
            <a:extLst>
              <a:ext uri="{FF2B5EF4-FFF2-40B4-BE49-F238E27FC236}">
                <a16:creationId xmlns:a16="http://schemas.microsoft.com/office/drawing/2014/main" id="{89949DF0-2360-0822-0451-B3D43DBDEE77}"/>
              </a:ext>
            </a:extLst>
          </p:cNvPr>
          <p:cNvGrpSpPr/>
          <p:nvPr/>
        </p:nvGrpSpPr>
        <p:grpSpPr>
          <a:xfrm>
            <a:off x="311474" y="7247465"/>
            <a:ext cx="23671341" cy="5892800"/>
            <a:chOff x="184495" y="3232650"/>
            <a:chExt cx="11834900" cy="1892987"/>
          </a:xfrm>
        </p:grpSpPr>
        <p:sp>
          <p:nvSpPr>
            <p:cNvPr id="47" name="Rounded Rectangle 4">
              <a:extLst>
                <a:ext uri="{FF2B5EF4-FFF2-40B4-BE49-F238E27FC236}">
                  <a16:creationId xmlns:a16="http://schemas.microsoft.com/office/drawing/2014/main" id="{533A3AF6-CB17-E64A-7561-8A4709C06959}"/>
                </a:ext>
              </a:extLst>
            </p:cNvPr>
            <p:cNvSpPr/>
            <p:nvPr/>
          </p:nvSpPr>
          <p:spPr>
            <a:xfrm>
              <a:off x="184495" y="3232650"/>
              <a:ext cx="11834900" cy="1892987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R="0" lvl="0" algn="just" defTabSz="21770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kiện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thí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pH = 6,0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mỗi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amino acid: lysine, glycine, glutamic acid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tồn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chủ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yếu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ion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lưỡng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cực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B51634C0-3A58-16D0-A779-09F3E36371C5}"/>
                </a:ext>
              </a:extLst>
            </p:cNvPr>
            <p:cNvGrpSpPr/>
            <p:nvPr/>
          </p:nvGrpSpPr>
          <p:grpSpPr>
            <a:xfrm>
              <a:off x="203200" y="3344842"/>
              <a:ext cx="1740440" cy="489632"/>
              <a:chOff x="1275608" y="5710011"/>
              <a:chExt cx="3411893" cy="889648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B2C6447-F10A-85B5-351E-1368979AA8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7562" y="4678703"/>
                <a:ext cx="828631" cy="2891247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7DBB913B-8810-03CA-0284-DFEEA75DF4A7}"/>
                  </a:ext>
                </a:extLst>
              </p:cNvPr>
              <p:cNvSpPr txBox="1"/>
              <p:nvPr/>
            </p:nvSpPr>
            <p:spPr>
              <a:xfrm>
                <a:off x="2187353" y="5867895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8">
                <a:extLst>
                  <a:ext uri="{FF2B5EF4-FFF2-40B4-BE49-F238E27FC236}">
                    <a16:creationId xmlns:a16="http://schemas.microsoft.com/office/drawing/2014/main" id="{C8F2E8D7-6263-EA9F-860C-FFD8DF7C34FF}"/>
                  </a:ext>
                </a:extLst>
              </p:cNvPr>
              <p:cNvSpPr/>
              <p:nvPr/>
            </p:nvSpPr>
            <p:spPr>
              <a:xfrm flipV="1">
                <a:off x="1275608" y="5718159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id="{0C11A332-74F2-211E-5420-721D195E6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5824681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3" name="Group 11">
            <a:extLst>
              <a:ext uri="{FF2B5EF4-FFF2-40B4-BE49-F238E27FC236}">
                <a16:creationId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157467" y="4039943"/>
            <a:ext cx="24456524" cy="2594396"/>
            <a:chOff x="226013" y="1892739"/>
            <a:chExt cx="24456524" cy="2594396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1892739"/>
              <a:ext cx="24228120" cy="2594396"/>
              <a:chOff x="534987" y="1529179"/>
              <a:chExt cx="23407070" cy="2175780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529179"/>
                <a:ext cx="23186407" cy="2175780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57052" y="1977367"/>
                  <a:ext cx="20725485" cy="2498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marL="0" marR="0" lvl="0" indent="0" algn="l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800" b="1" kern="1200" dirty="0">
                            <a:solidFill>
                              <a:prstClr val="black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uan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ì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6.1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cho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Trong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ki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ệ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í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nghi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ệ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ở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= 6,0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ỗ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amino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acid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lysine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glycine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glutamic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acid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ồ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ở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cation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anion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hay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ion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ưỡ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</m:oMath>
                    </m:oMathPara>
                  </a14:m>
                  <a:endParaRPr kumimoji="0" lang="en-US" altLang="vi-VN" sz="48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57052" y="1977367"/>
                  <a:ext cx="20725485" cy="249808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4535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TIÊU ĐỀ 3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: TÍNH CHẤT HÓA 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6"/>
            <a:ext cx="14542838" cy="124857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3338734" cy="520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Phản</a:t>
              </a:r>
              <a:r>
                <a:rPr lang="en-US" sz="48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ứng</a:t>
              </a:r>
              <a:r>
                <a:rPr lang="en-US" sz="48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tạo</a:t>
              </a:r>
              <a:r>
                <a:rPr lang="en-US" sz="48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ester </a:t>
              </a:r>
              <a:r>
                <a:rPr lang="en-US" sz="48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của</a:t>
              </a:r>
              <a:r>
                <a:rPr lang="en-US" sz="48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nhóm</a:t>
              </a:r>
              <a:r>
                <a:rPr lang="en-US" sz="48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-COOH</a:t>
              </a:r>
              <a:endParaRPr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2" y="4025412"/>
            <a:ext cx="23924578" cy="8843924"/>
            <a:chOff x="4221719" y="3423085"/>
            <a:chExt cx="16196159" cy="111752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ounded Rectangle 67">
                  <a:extLst>
                    <a:ext uri="{FF2B5EF4-FFF2-40B4-BE49-F238E27FC236}">
                      <a16:creationId xmlns:a16="http://schemas.microsoft.com/office/drawing/2014/main" id="{F9C92ECB-EE71-DCD9-8B68-92F02E9C75C6}"/>
                    </a:ext>
                  </a:extLst>
                </p:cNvPr>
                <p:cNvSpPr/>
                <p:nvPr/>
              </p:nvSpPr>
              <p:spPr>
                <a:xfrm>
                  <a:off x="4588545" y="3518365"/>
                  <a:ext cx="15163386" cy="11079984"/>
                </a:xfrm>
                <a:prstGeom prst="roundRect">
                  <a:avLst>
                    <a:gd name="adj" fmla="val 1703"/>
                  </a:avLst>
                </a:prstGeom>
                <a:solidFill>
                  <a:srgbClr val="EEECE1">
                    <a:lumMod val="90000"/>
                  </a:srgbClr>
                </a:solidFill>
                <a:ln w="1905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lIns="36000" tIns="18000" rIns="36000" bIns="18000" rtlCol="0" anchor="ctr"/>
                <a:lstStyle/>
                <a:p>
                  <a:pPr marR="0" lvl="0" algn="just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H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NCH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COOH + C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OH </a:t>
                  </a:r>
                  <a14:m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m:rPr>
                              <m:brk m:alnAt="2"/>
                            </m:rPr>
                            <a:rPr lang="en-US" sz="4800" b="1" i="0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𝐇</m:t>
                          </m:r>
                          <m:r>
                            <a:rPr lang="en-US" sz="4800" b="1" i="0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𝐂𝐥</m:t>
                          </m:r>
                          <m:r>
                            <a:rPr lang="en-US" sz="4800" b="1" i="0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,   </m:t>
                          </m:r>
                          <m:sSup>
                            <m:sSupPr>
                              <m:ctrlP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imes New Roman" panose="02020603050405020304" pitchFamily="18" charset="0"/>
                                </a:rPr>
                                <m:t>𝐭</m:t>
                              </m:r>
                            </m:e>
                            <m:sup>
                              <m:r>
                                <a:rPr lang="en-US" sz="4800" b="1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m:rPr>
                              <m:brk m:alnAt="2"/>
                            </m:rP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</m:e>
                      </m:groupChr>
                    </m:oMath>
                  </a14:m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H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NCH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COOC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+ H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O</a:t>
                  </a:r>
                  <a:endParaRPr lang="en-US" sz="4800" b="1" kern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7" name="Rounded Rectangle 67">
                  <a:extLst>
                    <a:ext uri="{FF2B5EF4-FFF2-40B4-BE49-F238E27FC236}">
                      <a16:creationId xmlns:a16="http://schemas.microsoft.com/office/drawing/2014/main" id="{F9C92ECB-EE71-DCD9-8B68-92F02E9C75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8545" y="3518365"/>
                  <a:ext cx="15163386" cy="11079984"/>
                </a:xfrm>
                <a:prstGeom prst="roundRect">
                  <a:avLst>
                    <a:gd name="adj" fmla="val 1703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9" y="3423085"/>
              <a:ext cx="16196159" cy="2616414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983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2177278">
                <a:buClrTx/>
                <a:defRPr/>
              </a:pPr>
              <a:r>
                <a:rPr lang="en-US" sz="48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Amino acid </a:t>
              </a:r>
              <a:r>
                <a:rPr lang="en-US" sz="48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8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48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lang="en-US" sz="48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48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48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alcohol </a:t>
              </a:r>
              <a:r>
                <a:rPr lang="en-US" sz="48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khi</a:t>
              </a:r>
              <a:r>
                <a:rPr lang="en-US" sz="48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8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8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xúc</a:t>
              </a:r>
              <a:r>
                <a:rPr lang="en-US" sz="48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lang="en-US" sz="48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acid </a:t>
              </a:r>
              <a:r>
                <a:rPr lang="en-US" sz="48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mạch</a:t>
              </a:r>
              <a:r>
                <a:rPr lang="en-US" sz="48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lang="en-US" sz="48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48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ester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993900" y="208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3900" y="208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4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"/>
          <p:cNvGrpSpPr/>
          <p:nvPr/>
        </p:nvGrpSpPr>
        <p:grpSpPr>
          <a:xfrm>
            <a:off x="311474" y="2389889"/>
            <a:ext cx="3491836" cy="940513"/>
            <a:chOff x="2067302" y="5922690"/>
            <a:chExt cx="3491836" cy="940513"/>
          </a:xfrm>
        </p:grpSpPr>
        <p:sp>
          <p:nvSpPr>
            <p:cNvPr id="291" name="Google Shape;291;p4"/>
            <p:cNvSpPr/>
            <p:nvPr/>
          </p:nvSpPr>
          <p:spPr>
            <a:xfrm rot="5400000">
              <a:off x="3762337" y="5090849"/>
              <a:ext cx="828086" cy="269671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 w="38100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endParaRPr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3084521" y="6025165"/>
              <a:ext cx="2474617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 err="1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Ví</a:t>
              </a:r>
              <a:r>
                <a:rPr lang="en-US" sz="4800" b="1" dirty="0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 </a:t>
              </a:r>
              <a:r>
                <a:rPr lang="en-US" sz="4800" b="1" dirty="0" err="1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dụ</a:t>
              </a:r>
              <a:r>
                <a:rPr lang="en-US" sz="4800" b="1" dirty="0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 2</a:t>
              </a:r>
              <a:endParaRPr sz="4800" b="1" dirty="0">
                <a:solidFill>
                  <a:srgbClr val="7E95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endParaRPr>
            </a:p>
          </p:txBody>
        </p:sp>
        <p:grpSp>
          <p:nvGrpSpPr>
            <p:cNvPr id="293" name="Google Shape;293;p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4" name="Google Shape;294;p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avLst/>
                <a:gdLst/>
                <a:ahLst/>
                <a:cxnLst/>
                <a:rect l="l" t="t" r="r" b="b"/>
                <a:pathLst>
                  <a:path w="50" h="71" extrusionOk="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8" extrusionOk="0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5" h="48" extrusionOk="0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4" h="51" extrusionOk="0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6" extrusionOk="0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7" extrusionOk="0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92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37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7" extrusionOk="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5" extrusionOk="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3" extrusionOk="0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7" extrusionOk="0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endParaRPr>
              </a:p>
            </p:txBody>
          </p:sp>
        </p:grpSp>
      </p:grpSp>
      <p:grpSp>
        <p:nvGrpSpPr>
          <p:cNvPr id="46" name="Group 88">
            <a:extLst>
              <a:ext uri="{FF2B5EF4-FFF2-40B4-BE49-F238E27FC236}">
                <a16:creationId xmlns:a16="http://schemas.microsoft.com/office/drawing/2014/main" id="{89949DF0-2360-0822-0451-B3D43DBDEE77}"/>
              </a:ext>
            </a:extLst>
          </p:cNvPr>
          <p:cNvGrpSpPr/>
          <p:nvPr/>
        </p:nvGrpSpPr>
        <p:grpSpPr>
          <a:xfrm>
            <a:off x="311474" y="7247465"/>
            <a:ext cx="23671341" cy="5892800"/>
            <a:chOff x="184495" y="3232650"/>
            <a:chExt cx="11834900" cy="18929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ounded Rectangle 4">
                  <a:extLst>
                    <a:ext uri="{FF2B5EF4-FFF2-40B4-BE49-F238E27FC236}">
                      <a16:creationId xmlns:a16="http://schemas.microsoft.com/office/drawing/2014/main" id="{533A3AF6-CB17-E64A-7561-8A4709C06959}"/>
                    </a:ext>
                  </a:extLst>
                </p:cNvPr>
                <p:cNvSpPr/>
                <p:nvPr/>
              </p:nvSpPr>
              <p:spPr>
                <a:xfrm>
                  <a:off x="184495" y="3232650"/>
                  <a:ext cx="11834900" cy="1892987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F79646">
                    <a:lumMod val="20000"/>
                    <a:lumOff val="80000"/>
                  </a:srgbClr>
                </a:solidFill>
                <a:ln w="1905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R="0" lvl="0" algn="just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H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NCH(CH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)COOH + C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OH </a:t>
                  </a:r>
                  <a14:m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𝑯𝑪𝒍</m:t>
                          </m:r>
                          <m: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m:rPr>
                              <m:brk m:alnAt="2"/>
                            </m:rP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  </m:t>
                          </m:r>
                        </m:e>
                      </m:groupChr>
                    </m:oMath>
                  </a14:m>
                  <a:r>
                    <a:rPr kumimoji="0" lang="en-US" sz="4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H</a:t>
                  </a:r>
                  <a:r>
                    <a:rPr kumimoji="0" lang="en-US" sz="4800" b="1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kumimoji="0" lang="en-US" sz="4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NCH(CH</a:t>
                  </a:r>
                  <a:r>
                    <a:rPr kumimoji="0" lang="en-US" sz="4800" b="1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r>
                    <a:rPr kumimoji="0" lang="en-US" sz="4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)COOC</a:t>
                  </a:r>
                  <a:r>
                    <a:rPr kumimoji="0" lang="en-US" sz="4800" b="1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kumimoji="0" lang="en-US" sz="4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</a:t>
                  </a:r>
                  <a:r>
                    <a:rPr kumimoji="0" lang="en-US" sz="4800" b="1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r>
                    <a:rPr kumimoji="0" lang="en-US" sz="4800" b="1" i="0" u="none" strike="noStrike" kern="1200" cap="none" spc="0" normalizeH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+ H</a:t>
                  </a:r>
                  <a:r>
                    <a:rPr kumimoji="0" lang="en-US" sz="4800" b="1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kumimoji="0" lang="en-US" sz="4800" b="1" i="0" u="none" strike="noStrike" kern="1200" cap="none" spc="0" normalizeH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O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47" name="Rounded Rectangle 4">
                  <a:extLst>
                    <a:ext uri="{FF2B5EF4-FFF2-40B4-BE49-F238E27FC236}">
                      <a16:creationId xmlns:a16="http://schemas.microsoft.com/office/drawing/2014/main" id="{533A3AF6-CB17-E64A-7561-8A4709C069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495" y="3232650"/>
                  <a:ext cx="11834900" cy="189298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B51634C0-3A58-16D0-A779-09F3E36371C5}"/>
                </a:ext>
              </a:extLst>
            </p:cNvPr>
            <p:cNvGrpSpPr/>
            <p:nvPr/>
          </p:nvGrpSpPr>
          <p:grpSpPr>
            <a:xfrm>
              <a:off x="203200" y="3344842"/>
              <a:ext cx="1740440" cy="489632"/>
              <a:chOff x="1275608" y="5710011"/>
              <a:chExt cx="3411893" cy="889648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B2C6447-F10A-85B5-351E-1368979AA8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7562" y="4678703"/>
                <a:ext cx="828631" cy="2891247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7DBB913B-8810-03CA-0284-DFEEA75DF4A7}"/>
                  </a:ext>
                </a:extLst>
              </p:cNvPr>
              <p:cNvSpPr txBox="1"/>
              <p:nvPr/>
            </p:nvSpPr>
            <p:spPr>
              <a:xfrm>
                <a:off x="2187353" y="5867895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8">
                <a:extLst>
                  <a:ext uri="{FF2B5EF4-FFF2-40B4-BE49-F238E27FC236}">
                    <a16:creationId xmlns:a16="http://schemas.microsoft.com/office/drawing/2014/main" id="{C8F2E8D7-6263-EA9F-860C-FFD8DF7C34FF}"/>
                  </a:ext>
                </a:extLst>
              </p:cNvPr>
              <p:cNvSpPr/>
              <p:nvPr/>
            </p:nvSpPr>
            <p:spPr>
              <a:xfrm flipV="1">
                <a:off x="1275608" y="5718159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id="{0C11A332-74F2-211E-5420-721D195E6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5824681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3" name="Group 11">
            <a:extLst>
              <a:ext uri="{FF2B5EF4-FFF2-40B4-BE49-F238E27FC236}">
                <a16:creationId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157467" y="3674168"/>
            <a:ext cx="24228121" cy="3256675"/>
            <a:chOff x="226013" y="1526964"/>
            <a:chExt cx="24228121" cy="3256675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1526964"/>
              <a:ext cx="24228121" cy="3256675"/>
              <a:chOff x="534987" y="1222429"/>
              <a:chExt cx="23407071" cy="2731197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35038" y="1222429"/>
                <a:ext cx="23207020" cy="2731197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7" y="1763895"/>
                  <a:ext cx="1866469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2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65" name="Text Box 5">
              <a:extLst>
                <a:ext uri="{FF2B5EF4-FFF2-40B4-BE49-F238E27FC236}">
                  <a16:creationId xmlns:a16="http://schemas.microsoft.com/office/drawing/2014/main" id="{0CE78A64-B2F6-ED1E-BAE0-B92E926AD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7052" y="1565887"/>
              <a:ext cx="20094309" cy="314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4171" tIns="92087" rIns="184171" bIns="92087"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alanine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ethanol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khi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acid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vô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mạnh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xúc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ester.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Viết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hóa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ester (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thiết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ester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tồn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do,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muối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acid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vô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).</a:t>
              </a:r>
              <a:endParaRPr kumimoji="0" lang="en-US" altLang="vi-VN" sz="48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77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TIÊU ĐỀ 3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: TÍNH CHẤT HÓA 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5"/>
            <a:ext cx="9327371" cy="1437039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3338734" cy="452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Phản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ứng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trùng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ngưng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2" y="4025412"/>
            <a:ext cx="23924578" cy="8843924"/>
            <a:chOff x="4221719" y="3423085"/>
            <a:chExt cx="16196159" cy="111752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ounded Rectangle 67">
                  <a:extLst>
                    <a:ext uri="{FF2B5EF4-FFF2-40B4-BE49-F238E27FC236}">
                      <a16:creationId xmlns:a16="http://schemas.microsoft.com/office/drawing/2014/main" id="{F9C92ECB-EE71-DCD9-8B68-92F02E9C75C6}"/>
                    </a:ext>
                  </a:extLst>
                </p:cNvPr>
                <p:cNvSpPr/>
                <p:nvPr/>
              </p:nvSpPr>
              <p:spPr>
                <a:xfrm>
                  <a:off x="4588545" y="3518365"/>
                  <a:ext cx="15163386" cy="11079984"/>
                </a:xfrm>
                <a:prstGeom prst="roundRect">
                  <a:avLst>
                    <a:gd name="adj" fmla="val 1703"/>
                  </a:avLst>
                </a:prstGeom>
                <a:solidFill>
                  <a:srgbClr val="EEECE1">
                    <a:lumMod val="90000"/>
                  </a:srgbClr>
                </a:solidFill>
                <a:ln w="1905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lIns="36000" tIns="18000" rIns="36000" bIns="18000" rtlCol="0" anchor="ctr"/>
                <a:lstStyle/>
                <a:p>
                  <a:pPr marR="0" lvl="0" algn="just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nH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 – [CH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]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– </a:t>
                  </a:r>
                  <a:r>
                    <a:rPr lang="en-US" sz="4800" b="1" kern="12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OOH + C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OH </a:t>
                  </a:r>
                  <a14:m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sSup>
                            <m:sSupPr>
                              <m:ctrlP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m:rPr>
                              <m:brk m:alnAt="2"/>
                            </m:rP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</m:e>
                      </m:groupChr>
                    </m:oMath>
                  </a14:m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–(HN – [CH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]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– 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CO)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– 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+ nH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O</a:t>
                  </a:r>
                </a:p>
                <a:p>
                  <a:pPr marR="0" lvl="0" algn="just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4800" b="1" kern="12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↋-</a:t>
                  </a:r>
                  <a:r>
                    <a:rPr lang="en-US" sz="4800" b="1" kern="1200" dirty="0" err="1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aminocaproic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acid                              </a:t>
                  </a:r>
                  <a:r>
                    <a:rPr lang="en-US" sz="4800" b="1" kern="1200" dirty="0" err="1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polycaproamide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800" b="1" kern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7" name="Rounded Rectangle 67">
                  <a:extLst>
                    <a:ext uri="{FF2B5EF4-FFF2-40B4-BE49-F238E27FC236}">
                      <a16:creationId xmlns:a16="http://schemas.microsoft.com/office/drawing/2014/main" id="{F9C92ECB-EE71-DCD9-8B68-92F02E9C75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8545" y="3518365"/>
                  <a:ext cx="15163386" cy="11079984"/>
                </a:xfrm>
                <a:prstGeom prst="roundRect">
                  <a:avLst>
                    <a:gd name="adj" fmla="val 1703"/>
                  </a:avLst>
                </a:prstGeom>
                <a:blipFill>
                  <a:blip r:embed="rId4"/>
                  <a:stretch>
                    <a:fillRect r="-217"/>
                  </a:stretch>
                </a:blipFill>
                <a:ln w="1905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9" y="3423085"/>
              <a:ext cx="16196159" cy="2616414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944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2177278">
                <a:buClrTx/>
                <a:defRPr/>
              </a:pPr>
              <a:r>
                <a:rPr lang="en-US" sz="46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↋-</a:t>
              </a:r>
              <a:r>
                <a:rPr lang="en-US" sz="46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mino</a:t>
              </a:r>
              <a:r>
                <a:rPr lang="en-US" sz="46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acid, </a:t>
              </a:r>
              <a:r>
                <a:rPr lang="el-GR" sz="46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ω</a:t>
              </a:r>
              <a:r>
                <a:rPr lang="en-US" sz="48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-amino</a:t>
              </a:r>
              <a:r>
                <a:rPr lang="en-US" sz="46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acid </a:t>
              </a:r>
              <a:r>
                <a:rPr lang="en-US" sz="46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tham</a:t>
              </a:r>
              <a:r>
                <a:rPr lang="en-US" sz="46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</a:t>
              </a:r>
              <a:r>
                <a:rPr lang="en-US" sz="46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sz="46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sz="46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trùng</a:t>
              </a:r>
              <a:r>
                <a:rPr lang="en-US" sz="46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ngưng</a:t>
              </a:r>
              <a:r>
                <a:rPr lang="en-US" sz="46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sz="46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</a:t>
              </a:r>
              <a:r>
                <a:rPr lang="en-US" sz="46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kiện</a:t>
              </a:r>
              <a:r>
                <a:rPr lang="en-US" sz="46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thích</a:t>
              </a:r>
              <a:r>
                <a:rPr lang="en-US" sz="46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kern="1200" noProof="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4600" b="1" kern="1200" noProof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→ polyamide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993900" y="208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3900" y="208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93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"/>
          <p:cNvGrpSpPr/>
          <p:nvPr/>
        </p:nvGrpSpPr>
        <p:grpSpPr>
          <a:xfrm>
            <a:off x="311474" y="2389889"/>
            <a:ext cx="3518519" cy="976281"/>
            <a:chOff x="2067302" y="5922690"/>
            <a:chExt cx="3518519" cy="976281"/>
          </a:xfrm>
        </p:grpSpPr>
        <p:sp>
          <p:nvSpPr>
            <p:cNvPr id="291" name="Google Shape;291;p4"/>
            <p:cNvSpPr/>
            <p:nvPr/>
          </p:nvSpPr>
          <p:spPr>
            <a:xfrm rot="5400000">
              <a:off x="3709041" y="5087703"/>
              <a:ext cx="930248" cy="269228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 w="38100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3153102" y="6002305"/>
              <a:ext cx="243271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 err="1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Ví</a:t>
              </a:r>
              <a:r>
                <a:rPr lang="en-US" sz="4800" b="1" dirty="0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 </a:t>
              </a:r>
              <a:r>
                <a:rPr lang="en-US" sz="4800" b="1" dirty="0" err="1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dụ</a:t>
              </a:r>
              <a:r>
                <a:rPr lang="en-US" sz="4800" b="1" dirty="0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 2</a:t>
              </a:r>
              <a:endParaRPr sz="4800" b="1" dirty="0">
                <a:solidFill>
                  <a:srgbClr val="7E95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endParaRPr>
            </a:p>
          </p:txBody>
        </p:sp>
        <p:grpSp>
          <p:nvGrpSpPr>
            <p:cNvPr id="293" name="Google Shape;293;p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4" name="Google Shape;294;p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avLst/>
                <a:gdLst/>
                <a:ahLst/>
                <a:cxnLst/>
                <a:rect l="l" t="t" r="r" b="b"/>
                <a:pathLst>
                  <a:path w="50" h="71" extrusionOk="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8" extrusionOk="0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5" h="48" extrusionOk="0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4" h="51" extrusionOk="0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6" extrusionOk="0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7" extrusionOk="0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92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37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7" extrusionOk="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5" extrusionOk="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3" extrusionOk="0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7" extrusionOk="0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46" name="Group 88">
            <a:extLst>
              <a:ext uri="{FF2B5EF4-FFF2-40B4-BE49-F238E27FC236}">
                <a16:creationId xmlns:a16="http://schemas.microsoft.com/office/drawing/2014/main" id="{89949DF0-2360-0822-0451-B3D43DBDEE77}"/>
              </a:ext>
            </a:extLst>
          </p:cNvPr>
          <p:cNvGrpSpPr/>
          <p:nvPr/>
        </p:nvGrpSpPr>
        <p:grpSpPr>
          <a:xfrm>
            <a:off x="311474" y="7247465"/>
            <a:ext cx="23671341" cy="5892800"/>
            <a:chOff x="184495" y="3232650"/>
            <a:chExt cx="11834900" cy="18929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ounded Rectangle 4">
                  <a:extLst>
                    <a:ext uri="{FF2B5EF4-FFF2-40B4-BE49-F238E27FC236}">
                      <a16:creationId xmlns:a16="http://schemas.microsoft.com/office/drawing/2014/main" id="{533A3AF6-CB17-E64A-7561-8A4709C06959}"/>
                    </a:ext>
                  </a:extLst>
                </p:cNvPr>
                <p:cNvSpPr/>
                <p:nvPr/>
              </p:nvSpPr>
              <p:spPr>
                <a:xfrm>
                  <a:off x="184495" y="3232650"/>
                  <a:ext cx="11834900" cy="1892987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F79646">
                    <a:lumMod val="20000"/>
                    <a:lumOff val="80000"/>
                  </a:srgbClr>
                </a:solidFill>
                <a:ln w="1905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R="0" lvl="0" algn="just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nH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 – [CH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]</a:t>
                  </a:r>
                  <a:r>
                    <a:rPr lang="en-US" sz="4800" b="1" kern="1200" baseline="-25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– COOH </a:t>
                  </a:r>
                  <a14:m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  <m:r>
                                <a:rPr lang="en-US" sz="4800" b="1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𝐭</m:t>
                              </m:r>
                            </m:e>
                            <m:sup>
                              <m:r>
                                <a:rPr lang="en-US" sz="4800" b="1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m:rPr>
                              <m:brk m:alnAt="2"/>
                            </m:rP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    </m:t>
                          </m:r>
                        </m:e>
                      </m:groupChr>
                    </m:oMath>
                  </a14:m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–(HN – [CH</a:t>
                  </a:r>
                  <a:r>
                    <a:rPr kumimoji="0" lang="en-US" sz="4800" b="1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kumimoji="0" lang="en-US" sz="4800" b="1" i="0" u="none" strike="noStrike" kern="1200" cap="none" spc="0" normalizeH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]</a:t>
                  </a:r>
                  <a:r>
                    <a:rPr kumimoji="0" lang="en-US" sz="4800" b="1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r>
                    <a:rPr kumimoji="0" lang="en-US" sz="4800" b="1" i="0" u="none" strike="noStrike" kern="1200" cap="none" spc="0" normalizeH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– CO)</a:t>
                  </a:r>
                  <a:r>
                    <a:rPr kumimoji="0" lang="en-US" sz="4800" b="1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</a:t>
                  </a:r>
                  <a:r>
                    <a:rPr kumimoji="0" lang="en-US" sz="4800" b="1" i="0" u="none" strike="noStrike" kern="1200" cap="none" spc="0" normalizeH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– + nH</a:t>
                  </a:r>
                  <a:r>
                    <a:rPr kumimoji="0" lang="en-US" sz="4800" b="1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kumimoji="0" lang="en-US" sz="4800" b="1" i="0" u="none" strike="noStrike" kern="1200" cap="none" spc="0" normalizeH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O</a:t>
                  </a:r>
                </a:p>
                <a:p>
                  <a:pPr marR="0" lvl="0" algn="just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4800" b="1" kern="1200" baseline="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kern="1200" baseline="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l-GR" sz="4800" b="1" kern="1200" baseline="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ω</a:t>
                  </a:r>
                  <a:r>
                    <a:rPr lang="en-US" sz="4800" b="1" kern="1200" baseline="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-</a:t>
                  </a:r>
                  <a:r>
                    <a:rPr lang="en-US" sz="4800" b="1" kern="1200" baseline="0" dirty="0" err="1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aminoenanthic</a:t>
                  </a:r>
                  <a:r>
                    <a:rPr lang="en-US" sz="4800" b="1" kern="1200" baseline="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acid                 </a:t>
                  </a:r>
                  <a:r>
                    <a:rPr lang="en-US" sz="4800" b="1" kern="12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</a:t>
                  </a:r>
                  <a:r>
                    <a:rPr lang="en-US" sz="4800" b="1" kern="1200" baseline="0" dirty="0" err="1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polyenantoamide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47" name="Rounded Rectangle 4">
                  <a:extLst>
                    <a:ext uri="{FF2B5EF4-FFF2-40B4-BE49-F238E27FC236}">
                      <a16:creationId xmlns:a16="http://schemas.microsoft.com/office/drawing/2014/main" id="{533A3AF6-CB17-E64A-7561-8A4709C069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495" y="3232650"/>
                  <a:ext cx="11834900" cy="189298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B51634C0-3A58-16D0-A779-09F3E36371C5}"/>
                </a:ext>
              </a:extLst>
            </p:cNvPr>
            <p:cNvGrpSpPr/>
            <p:nvPr/>
          </p:nvGrpSpPr>
          <p:grpSpPr>
            <a:xfrm>
              <a:off x="203200" y="3344842"/>
              <a:ext cx="1740440" cy="489632"/>
              <a:chOff x="1275608" y="5710011"/>
              <a:chExt cx="3411893" cy="889648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B2C6447-F10A-85B5-351E-1368979AA8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7562" y="4678703"/>
                <a:ext cx="828631" cy="2891247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7DBB913B-8810-03CA-0284-DFEEA75DF4A7}"/>
                  </a:ext>
                </a:extLst>
              </p:cNvPr>
              <p:cNvSpPr txBox="1"/>
              <p:nvPr/>
            </p:nvSpPr>
            <p:spPr>
              <a:xfrm>
                <a:off x="2187353" y="5867895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8">
                <a:extLst>
                  <a:ext uri="{FF2B5EF4-FFF2-40B4-BE49-F238E27FC236}">
                    <a16:creationId xmlns:a16="http://schemas.microsoft.com/office/drawing/2014/main" id="{C8F2E8D7-6263-EA9F-860C-FFD8DF7C34FF}"/>
                  </a:ext>
                </a:extLst>
              </p:cNvPr>
              <p:cNvSpPr/>
              <p:nvPr/>
            </p:nvSpPr>
            <p:spPr>
              <a:xfrm flipV="1">
                <a:off x="1275608" y="5718159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id="{0C11A332-74F2-211E-5420-721D195E6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5824681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3" name="Group 11">
            <a:extLst>
              <a:ext uri="{FF2B5EF4-FFF2-40B4-BE49-F238E27FC236}">
                <a16:creationId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157467" y="3879913"/>
            <a:ext cx="24228120" cy="2985532"/>
            <a:chOff x="226013" y="1732709"/>
            <a:chExt cx="24228120" cy="2985532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1732709"/>
              <a:ext cx="24228120" cy="2985532"/>
              <a:chOff x="534987" y="1394975"/>
              <a:chExt cx="23407070" cy="2503803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683775" y="1394975"/>
                <a:ext cx="23258282" cy="2503803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7" y="1763895"/>
                  <a:ext cx="1866469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</a:t>
                  </a:r>
                  <a:r>
                    <a:rPr lang="en-US" sz="4800" b="1" kern="1200" dirty="0">
                      <a:solidFill>
                        <a:prstClr val="white"/>
                      </a:solidFill>
                      <a:latin typeface="Tahoma" pitchFamily="34" charset="0"/>
                      <a:ea typeface="+mn-ea"/>
                      <a:cs typeface="Tahoma" pitchFamily="34" charset="0"/>
                    </a:rPr>
                    <a:t>3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65" name="Text Box 5">
              <a:extLst>
                <a:ext uri="{FF2B5EF4-FFF2-40B4-BE49-F238E27FC236}">
                  <a16:creationId xmlns:a16="http://schemas.microsoft.com/office/drawing/2014/main" id="{0CE78A64-B2F6-ED1E-BAE0-B92E926AD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7052" y="2023087"/>
              <a:ext cx="20094309" cy="240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4171" tIns="92087" rIns="184171" bIns="92087"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Viết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hóa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trùng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ngưng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l-GR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ω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aminoenathic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acid (hay 7-aminoheptanoic)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kumimoji="0" lang="en-US" altLang="vi-VN" sz="4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polyenantoamide</a:t>
              </a:r>
              <a:endParaRPr kumimoji="0" lang="en-US" altLang="vi-VN" sz="48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17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"/>
          <p:cNvGrpSpPr/>
          <p:nvPr/>
        </p:nvGrpSpPr>
        <p:grpSpPr>
          <a:xfrm>
            <a:off x="311474" y="2389889"/>
            <a:ext cx="4763457" cy="940513"/>
            <a:chOff x="2067302" y="5922690"/>
            <a:chExt cx="3120133" cy="940513"/>
          </a:xfrm>
        </p:grpSpPr>
        <p:sp>
          <p:nvSpPr>
            <p:cNvPr id="291" name="Google Shape;291;p4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 w="38100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2975715" y="6002306"/>
              <a:ext cx="221172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 err="1" smtClean="0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Củng</a:t>
              </a:r>
              <a:r>
                <a:rPr lang="en-US" sz="4800" b="1" dirty="0" smtClean="0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 </a:t>
              </a:r>
              <a:r>
                <a:rPr lang="en-US" sz="4800" b="1" dirty="0" err="1" smtClean="0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cố</a:t>
              </a:r>
              <a:endParaRPr sz="4800" b="1" dirty="0">
                <a:solidFill>
                  <a:srgbClr val="7E95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endParaRPr>
            </a:p>
          </p:txBody>
        </p:sp>
        <p:grpSp>
          <p:nvGrpSpPr>
            <p:cNvPr id="293" name="Google Shape;293;p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4" name="Google Shape;294;p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avLst/>
                <a:gdLst/>
                <a:ahLst/>
                <a:cxnLst/>
                <a:rect l="l" t="t" r="r" b="b"/>
                <a:pathLst>
                  <a:path w="50" h="71" extrusionOk="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8" extrusionOk="0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5" h="48" extrusionOk="0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4" h="51" extrusionOk="0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6" extrusionOk="0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7" extrusionOk="0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92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37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7" extrusionOk="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5" extrusionOk="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3" extrusionOk="0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7" extrusionOk="0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53" name="Group 1">
            <a:extLst>
              <a:ext uri="{FF2B5EF4-FFF2-40B4-BE49-F238E27FC236}">
                <a16:creationId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1754478" y="6324901"/>
            <a:ext cx="16872188" cy="3641190"/>
            <a:chOff x="247182" y="2237392"/>
            <a:chExt cx="8928241" cy="1927053"/>
          </a:xfrm>
        </p:grpSpPr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TextBox 53">
                <a:extLst>
                  <a:ext uri="{FF2B5EF4-FFF2-40B4-BE49-F238E27FC236}">
                    <a16:creationId xmlns:a16="http://schemas.microsoft.com/office/drawing/2014/main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6075400" y="1903250"/>
                <a:ext cx="1492639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glycine</a:t>
                </a:r>
                <a:r>
                  <a:rPr kumimoji="0" lang="fr-FR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259869" y="3362555"/>
              <a:ext cx="2086558" cy="801890"/>
              <a:chOff x="2643813" y="2750217"/>
              <a:chExt cx="2079484" cy="745468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2910248" y="2750217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2643813" y="289091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TextBox 57">
                <a:extLst>
                  <a:ext uri="{FF2B5EF4-FFF2-40B4-BE49-F238E27FC236}">
                    <a16:creationId xmlns:a16="http://schemas.microsoft.com/office/drawing/2014/main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2982146" y="3005458"/>
                <a:ext cx="1741151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valine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6079022" y="2237397"/>
              <a:ext cx="2038174" cy="801889"/>
              <a:chOff x="5537206" y="1704231"/>
              <a:chExt cx="2031264" cy="745468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TextBox 47">
                <a:extLst>
                  <a:ext uri="{FF2B5EF4-FFF2-40B4-BE49-F238E27FC236}">
                    <a16:creationId xmlns:a16="http://schemas.microsoft.com/office/drawing/2014/main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6016038" y="1903245"/>
                <a:ext cx="1490412" cy="408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alanine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6067515" y="3350442"/>
              <a:ext cx="3107908" cy="801889"/>
              <a:chOff x="2619701" y="2738961"/>
              <a:chExt cx="3097372" cy="745468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2922299" y="2738961"/>
                <a:ext cx="2794774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2619701" y="285717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0" name="TextBox 61">
                    <a:extLst>
                      <a:ext uri="{FF2B5EF4-FFF2-40B4-BE49-F238E27FC236}">
                        <a16:creationId xmlns:a16="http://schemas.microsoft.com/office/drawing/2014/main" id="{4DFD408E-6A9A-A4DD-BCD5-C821B53A4850}"/>
                      </a:ext>
                    </a:extLst>
                  </p:cNvPr>
                  <p:cNvSpPr txBox="1"/>
                  <p:nvPr/>
                </p:nvSpPr>
                <p:spPr>
                  <a:xfrm>
                    <a:off x="3345284" y="2898286"/>
                    <a:ext cx="2371789" cy="4088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>
                      <a:buClrTx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4800" b="1" i="0" kern="1200" dirty="0" smtClean="0">
                              <a:solidFill>
                                <a:prstClr val="white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glutamic</m:t>
                          </m:r>
                          <m:r>
                            <m:rPr>
                              <m:nor/>
                            </m:rPr>
                            <a:rPr lang="en-US" sz="4800" b="1" i="0" kern="1200" dirty="0" smtClean="0">
                              <a:solidFill>
                                <a:prstClr val="white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b="1" i="0" kern="1200" dirty="0" smtClean="0">
                              <a:solidFill>
                                <a:prstClr val="white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acid</m:t>
                          </m:r>
                        </m:oMath>
                      </m:oMathPara>
                    </a14:m>
                    <a:endPara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60" name="TextBox 61">
                    <a:extLst>
                      <a:ext uri="{FF2B5EF4-FFF2-40B4-BE49-F238E27FC236}">
                        <a16:creationId xmlns:a16="http://schemas.microsoft.com/office/drawing/2014/main" id="{4DFD408E-6A9A-A4DD-BCD5-C821B53A48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5284" y="2898286"/>
                    <a:ext cx="2371789" cy="40885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62" name="Oval 49">
            <a:extLst>
              <a:ext uri="{FF2B5EF4-FFF2-40B4-BE49-F238E27FC236}">
                <a16:creationId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12775224" y="6553006"/>
            <a:ext cx="1024847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3" name="Group 11">
            <a:extLst>
              <a:ext uri="{FF2B5EF4-FFF2-40B4-BE49-F238E27FC236}">
                <a16:creationId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157467" y="4181462"/>
            <a:ext cx="23825350" cy="1856444"/>
            <a:chOff x="226013" y="2034258"/>
            <a:chExt cx="23825350" cy="1856444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04510" y="2172946"/>
                  <a:ext cx="18351501" cy="1655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marL="0" marR="0" lvl="0" indent="0" algn="l" defTabSz="2177278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)−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COOH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ọ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</m:oMath>
                    </m:oMathPara>
                  </a14:m>
                  <a:endParaRPr kumimoji="0" lang="en-US" alt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4510" y="2172946"/>
                  <a:ext cx="18351501" cy="16552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181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"/>
          <p:cNvGrpSpPr/>
          <p:nvPr/>
        </p:nvGrpSpPr>
        <p:grpSpPr>
          <a:xfrm>
            <a:off x="311474" y="2389889"/>
            <a:ext cx="4445016" cy="940513"/>
            <a:chOff x="2067302" y="5922690"/>
            <a:chExt cx="2911551" cy="940513"/>
          </a:xfrm>
        </p:grpSpPr>
        <p:sp>
          <p:nvSpPr>
            <p:cNvPr id="291" name="Google Shape;291;p4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 w="38100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2900837" y="6002305"/>
              <a:ext cx="2078016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 err="1" smtClean="0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Củng</a:t>
              </a:r>
              <a:r>
                <a:rPr lang="en-US" sz="4800" b="1" dirty="0" smtClean="0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 </a:t>
              </a:r>
              <a:r>
                <a:rPr lang="en-US" sz="4800" b="1" dirty="0" err="1" smtClean="0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cố</a:t>
              </a:r>
              <a:endParaRPr sz="4800" b="1" dirty="0">
                <a:solidFill>
                  <a:srgbClr val="7E95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endParaRPr>
            </a:p>
          </p:txBody>
        </p:sp>
        <p:grpSp>
          <p:nvGrpSpPr>
            <p:cNvPr id="293" name="Google Shape;293;p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4" name="Google Shape;294;p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avLst/>
                <a:gdLst/>
                <a:ahLst/>
                <a:cxnLst/>
                <a:rect l="l" t="t" r="r" b="b"/>
                <a:pathLst>
                  <a:path w="50" h="71" extrusionOk="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8" extrusionOk="0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5" h="48" extrusionOk="0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4" h="51" extrusionOk="0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6" extrusionOk="0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7" extrusionOk="0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92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37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7" extrusionOk="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5" extrusionOk="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3" extrusionOk="0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7" extrusionOk="0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53" name="Group 1">
            <a:extLst>
              <a:ext uri="{FF2B5EF4-FFF2-40B4-BE49-F238E27FC236}">
                <a16:creationId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1754478" y="6324901"/>
            <a:ext cx="18590922" cy="3641190"/>
            <a:chOff x="247182" y="2237392"/>
            <a:chExt cx="9837742" cy="1927053"/>
          </a:xfrm>
        </p:grpSpPr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TextBox 53">
                <a:extLst>
                  <a:ext uri="{FF2B5EF4-FFF2-40B4-BE49-F238E27FC236}">
                    <a16:creationId xmlns:a16="http://schemas.microsoft.com/office/drawing/2014/main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6075400" y="1903250"/>
                <a:ext cx="1492639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4800" b="1" i="0" kern="1200" noProof="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Anion </a:t>
                </a:r>
                <a:r>
                  <a:rPr kumimoji="0" lang="fr-FR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259869" y="3362555"/>
              <a:ext cx="2086558" cy="801890"/>
              <a:chOff x="2643813" y="2750217"/>
              <a:chExt cx="2079484" cy="745468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2910248" y="2750217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2643813" y="289091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TextBox 57">
                <a:extLst>
                  <a:ext uri="{FF2B5EF4-FFF2-40B4-BE49-F238E27FC236}">
                    <a16:creationId xmlns:a16="http://schemas.microsoft.com/office/drawing/2014/main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2982146" y="3005458"/>
                <a:ext cx="1741151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i="0" kern="1200" noProof="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Cation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6079023" y="2237397"/>
              <a:ext cx="3096401" cy="801889"/>
              <a:chOff x="5537206" y="1704231"/>
              <a:chExt cx="3085903" cy="745468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279535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TextBox 47">
                <a:extLst>
                  <a:ext uri="{FF2B5EF4-FFF2-40B4-BE49-F238E27FC236}">
                    <a16:creationId xmlns:a16="http://schemas.microsoft.com/office/drawing/2014/main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6016039" y="1903245"/>
                <a:ext cx="2428466" cy="408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i="0" kern="1200" noProof="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Ion </a:t>
                </a:r>
                <a:r>
                  <a:rPr lang="en-US" sz="4800" b="1" i="0" kern="1200" noProof="0" dirty="0" err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lưỡng</a:t>
                </a:r>
                <a:r>
                  <a:rPr lang="en-US" sz="4800" b="1" i="0" kern="1200" noProof="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0" kern="1200" noProof="0" dirty="0" err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6067515" y="3350446"/>
              <a:ext cx="4017409" cy="801890"/>
              <a:chOff x="2619701" y="2738961"/>
              <a:chExt cx="4003789" cy="745468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2922297" y="2738961"/>
                <a:ext cx="3544914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2619701" y="285717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0" name="TextBox 61">
                    <a:extLst>
                      <a:ext uri="{FF2B5EF4-FFF2-40B4-BE49-F238E27FC236}">
                        <a16:creationId xmlns:a16="http://schemas.microsoft.com/office/drawing/2014/main" id="{4DFD408E-6A9A-A4DD-BCD5-C821B53A4850}"/>
                      </a:ext>
                    </a:extLst>
                  </p:cNvPr>
                  <p:cNvSpPr txBox="1"/>
                  <p:nvPr/>
                </p:nvSpPr>
                <p:spPr>
                  <a:xfrm>
                    <a:off x="3466562" y="2932025"/>
                    <a:ext cx="3156928" cy="4088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algn="ctr" defTabSz="2177060">
                      <a:buClrTx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4800" b="1" i="0" kern="1200" dirty="0" smtClean="0">
                              <a:solidFill>
                                <a:prstClr val="white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Ph</m:t>
                          </m:r>
                          <m:r>
                            <m:rPr>
                              <m:nor/>
                            </m:rPr>
                            <a:rPr lang="en-US" sz="4800" b="1" i="0" kern="1200" dirty="0" smtClean="0">
                              <a:solidFill>
                                <a:prstClr val="white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â</m:t>
                          </m:r>
                          <m:r>
                            <m:rPr>
                              <m:nor/>
                            </m:rPr>
                            <a:rPr lang="en-US" sz="4800" b="1" i="0" kern="1200" dirty="0" smtClean="0">
                              <a:solidFill>
                                <a:prstClr val="white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4800" b="1" i="0" kern="1200" dirty="0" smtClean="0">
                              <a:solidFill>
                                <a:prstClr val="white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b="1" i="0" kern="1200" dirty="0" smtClean="0">
                              <a:solidFill>
                                <a:prstClr val="white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4800" b="1" i="0" kern="1200" dirty="0" smtClean="0">
                              <a:solidFill>
                                <a:prstClr val="white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ử </m:t>
                          </m:r>
                          <m:r>
                            <m:rPr>
                              <m:nor/>
                            </m:rPr>
                            <a:rPr lang="en-US" sz="4800" b="1" i="0" kern="1200" dirty="0" smtClean="0">
                              <a:solidFill>
                                <a:prstClr val="white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trung</m:t>
                          </m:r>
                          <m:r>
                            <m:rPr>
                              <m:nor/>
                            </m:rPr>
                            <a:rPr lang="en-US" sz="4800" b="1" i="0" kern="1200" dirty="0" smtClean="0">
                              <a:solidFill>
                                <a:prstClr val="white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b="1" i="0" kern="1200" dirty="0" smtClean="0">
                              <a:solidFill>
                                <a:prstClr val="white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4800" b="1" i="0" kern="1200" dirty="0" smtClean="0">
                              <a:solidFill>
                                <a:prstClr val="white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ò</m:t>
                          </m:r>
                          <m:r>
                            <m:rPr>
                              <m:nor/>
                            </m:rPr>
                            <a:rPr lang="en-US" sz="4800" b="1" i="0" kern="1200" dirty="0" smtClean="0">
                              <a:solidFill>
                                <a:prstClr val="white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oMath>
                      </m:oMathPara>
                    </a14:m>
                    <a:endPara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60" name="TextBox 61">
                    <a:extLst>
                      <a:ext uri="{FF2B5EF4-FFF2-40B4-BE49-F238E27FC236}">
                        <a16:creationId xmlns:a16="http://schemas.microsoft.com/office/drawing/2014/main" id="{4DFD408E-6A9A-A4DD-BCD5-C821B53A48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6562" y="2932025"/>
                    <a:ext cx="3156928" cy="40885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62" name="Oval 49">
            <a:extLst>
              <a:ext uri="{FF2B5EF4-FFF2-40B4-BE49-F238E27FC236}">
                <a16:creationId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12775224" y="6553006"/>
            <a:ext cx="1024847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3" name="Group 11">
            <a:extLst>
              <a:ext uri="{FF2B5EF4-FFF2-40B4-BE49-F238E27FC236}">
                <a16:creationId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157467" y="4181462"/>
            <a:ext cx="23825350" cy="1856444"/>
            <a:chOff x="226013" y="2034258"/>
            <a:chExt cx="23825350" cy="1856444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7" y="1763895"/>
                  <a:ext cx="1866469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2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04510" y="2172946"/>
                  <a:ext cx="18351501" cy="1655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marL="0" marR="0" lvl="0" indent="0" algn="l" defTabSz="2177278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Trong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dung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COOH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ồ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ở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</m:oMath>
                    </m:oMathPara>
                  </a14:m>
                  <a:endParaRPr kumimoji="0" lang="en-US" alt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NI-Times" pitchFamily="2" charset="0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4510" y="2172946"/>
                  <a:ext cx="18351501" cy="16552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411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TIÊU ĐỀ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1: KHÁI NIỆM VÀ DANH 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5"/>
            <a:ext cx="4167639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3338734" cy="644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025411"/>
            <a:ext cx="23924579" cy="8776190"/>
            <a:chOff x="4221718" y="3423084"/>
            <a:chExt cx="16196160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VD:   H</a:t>
              </a:r>
              <a:r>
                <a:rPr kumimoji="0" lang="en-US" sz="48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N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– CH</a:t>
              </a:r>
              <a:r>
                <a:rPr kumimoji="0" lang="en-US" sz="48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– COOH		              glycine</a:t>
              </a:r>
            </a:p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12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HOOC – CH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– CH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– CH – COOH              glutamic acid </a:t>
              </a:r>
            </a:p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                           ǀ</a:t>
              </a:r>
            </a:p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12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                           NH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6196160" cy="2712703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287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2177278">
                <a:buClrTx/>
                <a:defRPr/>
              </a:pPr>
              <a:r>
                <a:rPr kumimoji="0" lang="en-US" altLang="vi-V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* </a:t>
              </a:r>
              <a:r>
                <a:rPr kumimoji="0" lang="en-US" altLang="vi-V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niệm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kumimoji="0" lang="en-US" altLang="vi-V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Amino acid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acid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chất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hữu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tạp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chức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tử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chứa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đồng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thời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amino (-NH</a:t>
              </a:r>
              <a:r>
                <a:rPr lang="en-US" sz="4800" b="1" baseline="-25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carboxyl (-COOH)</a:t>
              </a:r>
            </a:p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>
            <a:extLst>
              <a:ext uri="{FF2B5EF4-FFF2-40B4-BE49-F238E27FC236}">
                <a16:creationId xmlns:a16="http://schemas.microsoft.com/office/drawing/2014/main" id="{A36AF45F-657B-520C-AC9F-3CD00FA49572}"/>
              </a:ext>
            </a:extLst>
          </p:cNvPr>
          <p:cNvGrpSpPr/>
          <p:nvPr/>
        </p:nvGrpSpPr>
        <p:grpSpPr>
          <a:xfrm>
            <a:off x="429793" y="2154736"/>
            <a:ext cx="6962321" cy="960549"/>
            <a:chOff x="13477876" y="4114800"/>
            <a:chExt cx="6962774" cy="96043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4F48B44A-F72F-C723-F5CD-489A93AB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" name="Oval 72">
              <a:extLst>
                <a:ext uri="{FF2B5EF4-FFF2-40B4-BE49-F238E27FC236}">
                  <a16:creationId xmlns:a16="http://schemas.microsoft.com/office/drawing/2014/main" id="{C8D962B4-847E-C9E8-B800-DC679A254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5" name="Freeform 73">
              <a:extLst>
                <a:ext uri="{FF2B5EF4-FFF2-40B4-BE49-F238E27FC236}">
                  <a16:creationId xmlns:a16="http://schemas.microsoft.com/office/drawing/2014/main" id="{9E86D8CD-41EB-41EB-B2D2-2B52994A2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6" name="Freeform 74">
              <a:extLst>
                <a:ext uri="{FF2B5EF4-FFF2-40B4-BE49-F238E27FC236}">
                  <a16:creationId xmlns:a16="http://schemas.microsoft.com/office/drawing/2014/main" id="{3B852398-B731-6997-A341-BF62977BA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" name="Freeform 75">
              <a:extLst>
                <a:ext uri="{FF2B5EF4-FFF2-40B4-BE49-F238E27FC236}">
                  <a16:creationId xmlns:a16="http://schemas.microsoft.com/office/drawing/2014/main" id="{608F6234-1C85-0F35-95A2-5D51E004F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8" name="Freeform 76">
              <a:extLst>
                <a:ext uri="{FF2B5EF4-FFF2-40B4-BE49-F238E27FC236}">
                  <a16:creationId xmlns:a16="http://schemas.microsoft.com/office/drawing/2014/main" id="{3DFA2D1F-500F-2BFD-5F96-C207C32EC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9" name="Freeform 77">
              <a:extLst>
                <a:ext uri="{FF2B5EF4-FFF2-40B4-BE49-F238E27FC236}">
                  <a16:creationId xmlns:a16="http://schemas.microsoft.com/office/drawing/2014/main" id="{759496E5-C025-3D65-B138-924B3CDF5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0" name="Freeform 78">
              <a:extLst>
                <a:ext uri="{FF2B5EF4-FFF2-40B4-BE49-F238E27FC236}">
                  <a16:creationId xmlns:a16="http://schemas.microsoft.com/office/drawing/2014/main" id="{876924D3-27A0-5248-3743-D97B6AEF8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1" name="Freeform 79">
              <a:extLst>
                <a:ext uri="{FF2B5EF4-FFF2-40B4-BE49-F238E27FC236}">
                  <a16:creationId xmlns:a16="http://schemas.microsoft.com/office/drawing/2014/main" id="{EFC5AF66-EAFF-D6BB-04C6-239BB51AF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2" name="Freeform 80">
              <a:extLst>
                <a:ext uri="{FF2B5EF4-FFF2-40B4-BE49-F238E27FC236}">
                  <a16:creationId xmlns:a16="http://schemas.microsoft.com/office/drawing/2014/main" id="{52297E73-1A0F-C19D-5C6D-E0711A88C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92D5AD2E-089F-FC09-11CA-3E1F23CCD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4" name="Freeform 82">
              <a:extLst>
                <a:ext uri="{FF2B5EF4-FFF2-40B4-BE49-F238E27FC236}">
                  <a16:creationId xmlns:a16="http://schemas.microsoft.com/office/drawing/2014/main" id="{2B7A8A5F-57CD-634D-AF77-5A2673474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5" name="Freeform 83">
              <a:extLst>
                <a:ext uri="{FF2B5EF4-FFF2-40B4-BE49-F238E27FC236}">
                  <a16:creationId xmlns:a16="http://schemas.microsoft.com/office/drawing/2014/main" id="{0F246B4C-00D2-B622-03F6-0D626A7F3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6" name="Oval 84">
              <a:extLst>
                <a:ext uri="{FF2B5EF4-FFF2-40B4-BE49-F238E27FC236}">
                  <a16:creationId xmlns:a16="http://schemas.microsoft.com/office/drawing/2014/main" id="{93EFCFE7-3B75-DBE3-1971-AB0E539AA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7" name="Freeform 85">
              <a:extLst>
                <a:ext uri="{FF2B5EF4-FFF2-40B4-BE49-F238E27FC236}">
                  <a16:creationId xmlns:a16="http://schemas.microsoft.com/office/drawing/2014/main" id="{B8EB2E36-135F-6714-959C-EAEB36D00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8" name="Freeform 86">
              <a:extLst>
                <a:ext uri="{FF2B5EF4-FFF2-40B4-BE49-F238E27FC236}">
                  <a16:creationId xmlns:a16="http://schemas.microsoft.com/office/drawing/2014/main" id="{6DA05E09-7951-5D28-8BCB-BD8CBC9AC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9" name="Freeform 87">
              <a:extLst>
                <a:ext uri="{FF2B5EF4-FFF2-40B4-BE49-F238E27FC236}">
                  <a16:creationId xmlns:a16="http://schemas.microsoft.com/office/drawing/2014/main" id="{5D03FE13-8C24-4FDC-3C8F-DE52549A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" name="Freeform 88">
              <a:extLst>
                <a:ext uri="{FF2B5EF4-FFF2-40B4-BE49-F238E27FC236}">
                  <a16:creationId xmlns:a16="http://schemas.microsoft.com/office/drawing/2014/main" id="{5D439D97-E95D-BF6C-9261-FCA201AE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1" name="Freeform 89">
              <a:extLst>
                <a:ext uri="{FF2B5EF4-FFF2-40B4-BE49-F238E27FC236}">
                  <a16:creationId xmlns:a16="http://schemas.microsoft.com/office/drawing/2014/main" id="{6E1D7098-7B13-B7B2-8EC6-483920356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2" name="Freeform 90">
              <a:extLst>
                <a:ext uri="{FF2B5EF4-FFF2-40B4-BE49-F238E27FC236}">
                  <a16:creationId xmlns:a16="http://schemas.microsoft.com/office/drawing/2014/main" id="{581505AB-958E-04A8-71E1-A4C43457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3" name="Freeform 91">
              <a:extLst>
                <a:ext uri="{FF2B5EF4-FFF2-40B4-BE49-F238E27FC236}">
                  <a16:creationId xmlns:a16="http://schemas.microsoft.com/office/drawing/2014/main" id="{8388345B-6CCC-2535-7E0C-173503267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4" name="Freeform 92">
              <a:extLst>
                <a:ext uri="{FF2B5EF4-FFF2-40B4-BE49-F238E27FC236}">
                  <a16:creationId xmlns:a16="http://schemas.microsoft.com/office/drawing/2014/main" id="{1CDC418A-C873-F50E-244F-0BB16455F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5" name="Freeform 93">
              <a:extLst>
                <a:ext uri="{FF2B5EF4-FFF2-40B4-BE49-F238E27FC236}">
                  <a16:creationId xmlns:a16="http://schemas.microsoft.com/office/drawing/2014/main" id="{8D39EB34-923C-2EC6-15D0-2A618F90C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6" name="Freeform 94">
              <a:extLst>
                <a:ext uri="{FF2B5EF4-FFF2-40B4-BE49-F238E27FC236}">
                  <a16:creationId xmlns:a16="http://schemas.microsoft.com/office/drawing/2014/main" id="{A72E8760-6F23-6145-C646-EDD1E59218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" name="Rectangle 95">
              <a:extLst>
                <a:ext uri="{FF2B5EF4-FFF2-40B4-BE49-F238E27FC236}">
                  <a16:creationId xmlns:a16="http://schemas.microsoft.com/office/drawing/2014/main" id="{E71CC138-F24A-052F-3BCF-BB77B9C95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8" name="Freeform 96">
              <a:extLst>
                <a:ext uri="{FF2B5EF4-FFF2-40B4-BE49-F238E27FC236}">
                  <a16:creationId xmlns:a16="http://schemas.microsoft.com/office/drawing/2014/main" id="{BBE38FBA-098C-600B-EFEF-61287000A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9" name="Freeform 97">
              <a:extLst>
                <a:ext uri="{FF2B5EF4-FFF2-40B4-BE49-F238E27FC236}">
                  <a16:creationId xmlns:a16="http://schemas.microsoft.com/office/drawing/2014/main" id="{E8E75633-58C1-A929-5BEE-C4E3B3A405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0" name="Freeform 98">
              <a:extLst>
                <a:ext uri="{FF2B5EF4-FFF2-40B4-BE49-F238E27FC236}">
                  <a16:creationId xmlns:a16="http://schemas.microsoft.com/office/drawing/2014/main" id="{83BE001C-A8B2-C396-C536-EF7CA974A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587E9248-7D2C-27B0-BF24-F96BE11E050C}"/>
              </a:ext>
            </a:extLst>
          </p:cNvPr>
          <p:cNvGrpSpPr/>
          <p:nvPr/>
        </p:nvGrpSpPr>
        <p:grpSpPr>
          <a:xfrm>
            <a:off x="1798128" y="4354859"/>
            <a:ext cx="988551" cy="960472"/>
            <a:chOff x="3067627" y="696041"/>
            <a:chExt cx="988551" cy="960472"/>
          </a:xfrm>
        </p:grpSpPr>
        <p:sp>
          <p:nvSpPr>
            <p:cNvPr id="32" name="Bong bóng Lời nói: Hình bầu dục 31">
              <a:extLst>
                <a:ext uri="{FF2B5EF4-FFF2-40B4-BE49-F238E27FC236}">
                  <a16:creationId xmlns:a16="http://schemas.microsoft.com/office/drawing/2014/main" id="{E01C93D2-156C-0B90-4C48-44498CCDFE5D}"/>
                </a:ext>
              </a:extLst>
            </p:cNvPr>
            <p:cNvSpPr/>
            <p:nvPr/>
          </p:nvSpPr>
          <p:spPr>
            <a:xfrm>
              <a:off x="3067627" y="696041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3" name="Đồ họa 32" descr="Repeat with solid fill">
              <a:extLst>
                <a:ext uri="{FF2B5EF4-FFF2-40B4-BE49-F238E27FC236}">
                  <a16:creationId xmlns:a16="http://schemas.microsoft.com/office/drawing/2014/main" id="{21E1B1FF-C6A5-47B3-A3D5-E8DEBD448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2247719" flipV="1">
              <a:off x="3104703" y="719077"/>
              <a:ext cx="914400" cy="914400"/>
            </a:xfrm>
            <a:prstGeom prst="rect">
              <a:avLst/>
            </a:prstGeom>
          </p:spPr>
        </p:pic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9498C69B-DF2B-45A9-CA0C-3EF39CA4D6E6}"/>
              </a:ext>
            </a:extLst>
          </p:cNvPr>
          <p:cNvGrpSpPr/>
          <p:nvPr/>
        </p:nvGrpSpPr>
        <p:grpSpPr>
          <a:xfrm>
            <a:off x="3090881" y="4354859"/>
            <a:ext cx="1150960" cy="1150960"/>
            <a:chOff x="1671627" y="360375"/>
            <a:chExt cx="1208304" cy="1208304"/>
          </a:xfrm>
        </p:grpSpPr>
        <p:sp>
          <p:nvSpPr>
            <p:cNvPr id="35" name="Hình Bầu dục 34">
              <a:extLst>
                <a:ext uri="{FF2B5EF4-FFF2-40B4-BE49-F238E27FC236}">
                  <a16:creationId xmlns:a16="http://schemas.microsoft.com/office/drawing/2014/main" id="{81FBE964-3CEF-CDD3-ACFE-995279AEE4CD}"/>
                </a:ext>
              </a:extLst>
            </p:cNvPr>
            <p:cNvSpPr/>
            <p:nvPr/>
          </p:nvSpPr>
          <p:spPr>
            <a:xfrm>
              <a:off x="1671627" y="360375"/>
              <a:ext cx="1208304" cy="1208304"/>
            </a:xfrm>
            <a:prstGeom prst="ellipse">
              <a:avLst/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" name="Hình ảnh 35">
              <a:extLst>
                <a:ext uri="{FF2B5EF4-FFF2-40B4-BE49-F238E27FC236}">
                  <a16:creationId xmlns:a16="http://schemas.microsoft.com/office/drawing/2014/main" id="{E75B95E6-1BDE-B7B5-651E-83CD8624C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989" y="457268"/>
              <a:ext cx="899211" cy="899211"/>
            </a:xfrm>
            <a:prstGeom prst="rect">
              <a:avLst/>
            </a:prstGeom>
          </p:spPr>
        </p:pic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7F20A8E0-F4E1-8B93-0121-39454FCCECB1}"/>
              </a:ext>
            </a:extLst>
          </p:cNvPr>
          <p:cNvGrpSpPr/>
          <p:nvPr/>
        </p:nvGrpSpPr>
        <p:grpSpPr>
          <a:xfrm>
            <a:off x="4546043" y="4307402"/>
            <a:ext cx="988551" cy="960472"/>
            <a:chOff x="3173728" y="396007"/>
            <a:chExt cx="988551" cy="960472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6611E957-AB46-98B4-65B9-23C3878D34F7}"/>
                </a:ext>
              </a:extLst>
            </p:cNvPr>
            <p:cNvGrpSpPr/>
            <p:nvPr/>
          </p:nvGrpSpPr>
          <p:grpSpPr>
            <a:xfrm>
              <a:off x="3318388" y="678425"/>
              <a:ext cx="693174" cy="452719"/>
              <a:chOff x="5753100" y="3407568"/>
              <a:chExt cx="691715" cy="373856"/>
            </a:xfrm>
            <a:solidFill>
              <a:srgbClr val="006600"/>
            </a:solidFill>
          </p:grpSpPr>
          <p:sp>
            <p:nvSpPr>
              <p:cNvPr id="40" name="Hình tự do: Hình 39">
                <a:extLst>
                  <a:ext uri="{FF2B5EF4-FFF2-40B4-BE49-F238E27FC236}">
                    <a16:creationId xmlns:a16="http://schemas.microsoft.com/office/drawing/2014/main" id="{D684C5F9-D066-236B-3EDA-AB535CAD963E}"/>
                  </a:ext>
                </a:extLst>
              </p:cNvPr>
              <p:cNvSpPr/>
              <p:nvPr/>
            </p:nvSpPr>
            <p:spPr>
              <a:xfrm>
                <a:off x="6222492" y="3407568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4 h 148209"/>
                  <a:gd name="connsiteX1" fmla="*/ 74104 w 148209"/>
                  <a:gd name="connsiteY1" fmla="*/ 148209 h 148209"/>
                  <a:gd name="connsiteX2" fmla="*/ 0 w 148209"/>
                  <a:gd name="connsiteY2" fmla="*/ 74104 h 148209"/>
                  <a:gd name="connsiteX3" fmla="*/ 74104 w 148209"/>
                  <a:gd name="connsiteY3" fmla="*/ 0 h 148209"/>
                  <a:gd name="connsiteX4" fmla="*/ 148209 w 148209"/>
                  <a:gd name="connsiteY4" fmla="*/ 74104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Hình tự do: Hình 40">
                <a:extLst>
                  <a:ext uri="{FF2B5EF4-FFF2-40B4-BE49-F238E27FC236}">
                    <a16:creationId xmlns:a16="http://schemas.microsoft.com/office/drawing/2014/main" id="{FDB011CE-3225-B578-D640-3E9AE3CC9F47}"/>
                  </a:ext>
                </a:extLst>
              </p:cNvPr>
              <p:cNvSpPr/>
              <p:nvPr/>
            </p:nvSpPr>
            <p:spPr>
              <a:xfrm>
                <a:off x="5827204" y="3407568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4 h 148209"/>
                  <a:gd name="connsiteX1" fmla="*/ 74104 w 148209"/>
                  <a:gd name="connsiteY1" fmla="*/ 148209 h 148209"/>
                  <a:gd name="connsiteX2" fmla="*/ 0 w 148209"/>
                  <a:gd name="connsiteY2" fmla="*/ 74104 h 148209"/>
                  <a:gd name="connsiteX3" fmla="*/ 74104 w 148209"/>
                  <a:gd name="connsiteY3" fmla="*/ 0 h 148209"/>
                  <a:gd name="connsiteX4" fmla="*/ 148209 w 148209"/>
                  <a:gd name="connsiteY4" fmla="*/ 74104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id="{EBBC90BA-5334-BA33-4D64-5BC07214E3DD}"/>
                  </a:ext>
                </a:extLst>
              </p:cNvPr>
              <p:cNvSpPr/>
              <p:nvPr/>
            </p:nvSpPr>
            <p:spPr>
              <a:xfrm>
                <a:off x="6176200" y="3575875"/>
                <a:ext cx="268615" cy="148399"/>
              </a:xfrm>
              <a:custGeom>
                <a:avLst/>
                <a:gdLst>
                  <a:gd name="connsiteX0" fmla="*/ 253746 w 268615"/>
                  <a:gd name="connsiteY0" fmla="*/ 44101 h 148399"/>
                  <a:gd name="connsiteX1" fmla="*/ 181356 w 268615"/>
                  <a:gd name="connsiteY1" fmla="*/ 9525 h 148399"/>
                  <a:gd name="connsiteX2" fmla="*/ 120396 w 268615"/>
                  <a:gd name="connsiteY2" fmla="*/ 0 h 148399"/>
                  <a:gd name="connsiteX3" fmla="*/ 59436 w 268615"/>
                  <a:gd name="connsiteY3" fmla="*/ 9525 h 148399"/>
                  <a:gd name="connsiteX4" fmla="*/ 3429 w 268615"/>
                  <a:gd name="connsiteY4" fmla="*/ 33529 h 148399"/>
                  <a:gd name="connsiteX5" fmla="*/ 0 w 268615"/>
                  <a:gd name="connsiteY5" fmla="*/ 37434 h 148399"/>
                  <a:gd name="connsiteX6" fmla="*/ 76200 w 268615"/>
                  <a:gd name="connsiteY6" fmla="*/ 75534 h 148399"/>
                  <a:gd name="connsiteX7" fmla="*/ 104108 w 268615"/>
                  <a:gd name="connsiteY7" fmla="*/ 131446 h 148399"/>
                  <a:gd name="connsiteX8" fmla="*/ 104108 w 268615"/>
                  <a:gd name="connsiteY8" fmla="*/ 148400 h 148399"/>
                  <a:gd name="connsiteX9" fmla="*/ 268605 w 268615"/>
                  <a:gd name="connsiteY9" fmla="*/ 148400 h 148399"/>
                  <a:gd name="connsiteX10" fmla="*/ 268605 w 268615"/>
                  <a:gd name="connsiteY10" fmla="*/ 73819 h 148399"/>
                  <a:gd name="connsiteX11" fmla="*/ 253746 w 268615"/>
                  <a:gd name="connsiteY11" fmla="*/ 44101 h 1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615" h="148399">
                    <a:moveTo>
                      <a:pt x="253746" y="44101"/>
                    </a:moveTo>
                    <a:cubicBezTo>
                      <a:pt x="232401" y="27476"/>
                      <a:pt x="207702" y="15681"/>
                      <a:pt x="181356" y="9525"/>
                    </a:cubicBezTo>
                    <a:cubicBezTo>
                      <a:pt x="161530" y="3742"/>
                      <a:pt x="141041" y="541"/>
                      <a:pt x="120396" y="0"/>
                    </a:cubicBezTo>
                    <a:cubicBezTo>
                      <a:pt x="99702" y="-45"/>
                      <a:pt x="79130" y="3169"/>
                      <a:pt x="59436" y="9525"/>
                    </a:cubicBezTo>
                    <a:cubicBezTo>
                      <a:pt x="39707" y="14783"/>
                      <a:pt x="20843" y="22868"/>
                      <a:pt x="3429" y="33529"/>
                    </a:cubicBezTo>
                    <a:cubicBezTo>
                      <a:pt x="2286" y="34862"/>
                      <a:pt x="1238" y="36196"/>
                      <a:pt x="0" y="37434"/>
                    </a:cubicBezTo>
                    <a:cubicBezTo>
                      <a:pt x="27701" y="44889"/>
                      <a:pt x="53615" y="57847"/>
                      <a:pt x="76200" y="75534"/>
                    </a:cubicBezTo>
                    <a:cubicBezTo>
                      <a:pt x="94021" y="88541"/>
                      <a:pt x="104425" y="109385"/>
                      <a:pt x="104108" y="131446"/>
                    </a:cubicBezTo>
                    <a:lnTo>
                      <a:pt x="104108" y="148400"/>
                    </a:lnTo>
                    <a:lnTo>
                      <a:pt x="268605" y="148400"/>
                    </a:lnTo>
                    <a:lnTo>
                      <a:pt x="268605" y="73819"/>
                    </a:lnTo>
                    <a:cubicBezTo>
                      <a:pt x="268892" y="62061"/>
                      <a:pt x="263324" y="50927"/>
                      <a:pt x="253746" y="44101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Hình tự do: Hình 42">
                <a:extLst>
                  <a:ext uri="{FF2B5EF4-FFF2-40B4-BE49-F238E27FC236}">
                    <a16:creationId xmlns:a16="http://schemas.microsoft.com/office/drawing/2014/main" id="{BA9EE8B4-C03E-97CE-ED71-480D4B81583A}"/>
                  </a:ext>
                </a:extLst>
              </p:cNvPr>
              <p:cNvSpPr/>
              <p:nvPr/>
            </p:nvSpPr>
            <p:spPr>
              <a:xfrm>
                <a:off x="5753100" y="3575875"/>
                <a:ext cx="268605" cy="148399"/>
              </a:xfrm>
              <a:custGeom>
                <a:avLst/>
                <a:gdLst>
                  <a:gd name="connsiteX0" fmla="*/ 164687 w 268605"/>
                  <a:gd name="connsiteY0" fmla="*/ 131445 h 148399"/>
                  <a:gd name="connsiteX1" fmla="*/ 191357 w 268605"/>
                  <a:gd name="connsiteY1" fmla="*/ 76486 h 148399"/>
                  <a:gd name="connsiteX2" fmla="*/ 192500 w 268605"/>
                  <a:gd name="connsiteY2" fmla="*/ 75534 h 148399"/>
                  <a:gd name="connsiteX3" fmla="*/ 193739 w 268605"/>
                  <a:gd name="connsiteY3" fmla="*/ 74676 h 148399"/>
                  <a:gd name="connsiteX4" fmla="*/ 268605 w 268605"/>
                  <a:gd name="connsiteY4" fmla="*/ 37529 h 148399"/>
                  <a:gd name="connsiteX5" fmla="*/ 263176 w 268605"/>
                  <a:gd name="connsiteY5" fmla="*/ 31338 h 148399"/>
                  <a:gd name="connsiteX6" fmla="*/ 209550 w 268605"/>
                  <a:gd name="connsiteY6" fmla="*/ 9525 h 148399"/>
                  <a:gd name="connsiteX7" fmla="*/ 148590 w 268605"/>
                  <a:gd name="connsiteY7" fmla="*/ 0 h 148399"/>
                  <a:gd name="connsiteX8" fmla="*/ 87630 w 268605"/>
                  <a:gd name="connsiteY8" fmla="*/ 9525 h 148399"/>
                  <a:gd name="connsiteX9" fmla="*/ 15240 w 268605"/>
                  <a:gd name="connsiteY9" fmla="*/ 44101 h 148399"/>
                  <a:gd name="connsiteX10" fmla="*/ 0 w 268605"/>
                  <a:gd name="connsiteY10" fmla="*/ 73819 h 148399"/>
                  <a:gd name="connsiteX11" fmla="*/ 0 w 268605"/>
                  <a:gd name="connsiteY11" fmla="*/ 148400 h 148399"/>
                  <a:gd name="connsiteX12" fmla="*/ 164687 w 268605"/>
                  <a:gd name="connsiteY12" fmla="*/ 148400 h 1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8605" h="148399">
                    <a:moveTo>
                      <a:pt x="164687" y="131445"/>
                    </a:moveTo>
                    <a:cubicBezTo>
                      <a:pt x="164708" y="110012"/>
                      <a:pt x="174533" y="89766"/>
                      <a:pt x="191357" y="76486"/>
                    </a:cubicBezTo>
                    <a:lnTo>
                      <a:pt x="192500" y="75534"/>
                    </a:lnTo>
                    <a:lnTo>
                      <a:pt x="193739" y="74676"/>
                    </a:lnTo>
                    <a:cubicBezTo>
                      <a:pt x="216581" y="58427"/>
                      <a:pt x="241848" y="45890"/>
                      <a:pt x="268605" y="37529"/>
                    </a:cubicBezTo>
                    <a:cubicBezTo>
                      <a:pt x="266700" y="35529"/>
                      <a:pt x="264986" y="33433"/>
                      <a:pt x="263176" y="31338"/>
                    </a:cubicBezTo>
                    <a:cubicBezTo>
                      <a:pt x="246437" y="21538"/>
                      <a:pt x="228377" y="14193"/>
                      <a:pt x="209550" y="9525"/>
                    </a:cubicBezTo>
                    <a:cubicBezTo>
                      <a:pt x="189726" y="3734"/>
                      <a:pt x="169235" y="532"/>
                      <a:pt x="148590" y="0"/>
                    </a:cubicBezTo>
                    <a:cubicBezTo>
                      <a:pt x="127896" y="-39"/>
                      <a:pt x="107326" y="3176"/>
                      <a:pt x="87630" y="9525"/>
                    </a:cubicBezTo>
                    <a:cubicBezTo>
                      <a:pt x="61651" y="16693"/>
                      <a:pt x="37144" y="28399"/>
                      <a:pt x="15240" y="44101"/>
                    </a:cubicBezTo>
                    <a:cubicBezTo>
                      <a:pt x="5858" y="51134"/>
                      <a:pt x="236" y="62096"/>
                      <a:pt x="0" y="73819"/>
                    </a:cubicBezTo>
                    <a:lnTo>
                      <a:pt x="0" y="148400"/>
                    </a:lnTo>
                    <a:lnTo>
                      <a:pt x="164687" y="14840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id="{0D32C081-B044-8493-F7C2-AFFB1114F785}"/>
                  </a:ext>
                </a:extLst>
              </p:cNvPr>
              <p:cNvSpPr/>
              <p:nvPr/>
            </p:nvSpPr>
            <p:spPr>
              <a:xfrm>
                <a:off x="5950743" y="3633595"/>
                <a:ext cx="296430" cy="147829"/>
              </a:xfrm>
              <a:custGeom>
                <a:avLst/>
                <a:gdLst>
                  <a:gd name="connsiteX0" fmla="*/ 0 w 296430"/>
                  <a:gd name="connsiteY0" fmla="*/ 147830 h 147829"/>
                  <a:gd name="connsiteX1" fmla="*/ 0 w 296430"/>
                  <a:gd name="connsiteY1" fmla="*/ 73725 h 147829"/>
                  <a:gd name="connsiteX2" fmla="*/ 14859 w 296430"/>
                  <a:gd name="connsiteY2" fmla="*/ 44102 h 147829"/>
                  <a:gd name="connsiteX3" fmla="*/ 87249 w 296430"/>
                  <a:gd name="connsiteY3" fmla="*/ 9527 h 147829"/>
                  <a:gd name="connsiteX4" fmla="*/ 148209 w 296430"/>
                  <a:gd name="connsiteY4" fmla="*/ 2 h 147829"/>
                  <a:gd name="connsiteX5" fmla="*/ 209169 w 296430"/>
                  <a:gd name="connsiteY5" fmla="*/ 9527 h 147829"/>
                  <a:gd name="connsiteX6" fmla="*/ 281654 w 296430"/>
                  <a:gd name="connsiteY6" fmla="*/ 44102 h 147829"/>
                  <a:gd name="connsiteX7" fmla="*/ 296418 w 296430"/>
                  <a:gd name="connsiteY7" fmla="*/ 73725 h 147829"/>
                  <a:gd name="connsiteX8" fmla="*/ 296418 w 296430"/>
                  <a:gd name="connsiteY8" fmla="*/ 147830 h 147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430" h="147829">
                    <a:moveTo>
                      <a:pt x="0" y="147830"/>
                    </a:moveTo>
                    <a:lnTo>
                      <a:pt x="0" y="73725"/>
                    </a:lnTo>
                    <a:cubicBezTo>
                      <a:pt x="45" y="62069"/>
                      <a:pt x="5544" y="51107"/>
                      <a:pt x="14859" y="44102"/>
                    </a:cubicBezTo>
                    <a:cubicBezTo>
                      <a:pt x="36723" y="28334"/>
                      <a:pt x="61243" y="16622"/>
                      <a:pt x="87249" y="9527"/>
                    </a:cubicBezTo>
                    <a:cubicBezTo>
                      <a:pt x="106934" y="3133"/>
                      <a:pt x="127512" y="-82"/>
                      <a:pt x="148209" y="2"/>
                    </a:cubicBezTo>
                    <a:cubicBezTo>
                      <a:pt x="168859" y="486"/>
                      <a:pt x="189355" y="3690"/>
                      <a:pt x="209169" y="9527"/>
                    </a:cubicBezTo>
                    <a:cubicBezTo>
                      <a:pt x="235567" y="15619"/>
                      <a:pt x="260308" y="27421"/>
                      <a:pt x="281654" y="44102"/>
                    </a:cubicBezTo>
                    <a:cubicBezTo>
                      <a:pt x="291195" y="50908"/>
                      <a:pt x="296728" y="62010"/>
                      <a:pt x="296418" y="73725"/>
                    </a:cubicBezTo>
                    <a:lnTo>
                      <a:pt x="296418" y="14783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Hình tự do: Hình 44">
                <a:extLst>
                  <a:ext uri="{FF2B5EF4-FFF2-40B4-BE49-F238E27FC236}">
                    <a16:creationId xmlns:a16="http://schemas.microsoft.com/office/drawing/2014/main" id="{F6FEDBD2-8E22-294C-2197-6FC49AE8BC69}"/>
                  </a:ext>
                </a:extLst>
              </p:cNvPr>
              <p:cNvSpPr/>
              <p:nvPr/>
            </p:nvSpPr>
            <p:spPr>
              <a:xfrm>
                <a:off x="6024848" y="3465195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5 h 148209"/>
                  <a:gd name="connsiteX1" fmla="*/ 74105 w 148209"/>
                  <a:gd name="connsiteY1" fmla="*/ 148209 h 148209"/>
                  <a:gd name="connsiteX2" fmla="*/ 0 w 148209"/>
                  <a:gd name="connsiteY2" fmla="*/ 74105 h 148209"/>
                  <a:gd name="connsiteX3" fmla="*/ 74105 w 148209"/>
                  <a:gd name="connsiteY3" fmla="*/ 0 h 148209"/>
                  <a:gd name="connsiteX4" fmla="*/ 148209 w 148209"/>
                  <a:gd name="connsiteY4" fmla="*/ 74105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5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5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5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Bong bóng Lời nói: Hình bầu dục 38">
              <a:extLst>
                <a:ext uri="{FF2B5EF4-FFF2-40B4-BE49-F238E27FC236}">
                  <a16:creationId xmlns:a16="http://schemas.microsoft.com/office/drawing/2014/main" id="{5B0DB751-863F-13F7-51AC-E1706AF35BD2}"/>
                </a:ext>
              </a:extLst>
            </p:cNvPr>
            <p:cNvSpPr/>
            <p:nvPr/>
          </p:nvSpPr>
          <p:spPr>
            <a:xfrm>
              <a:off x="3173728" y="396007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0066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5ECEE200-E309-ADD7-AA70-B1E41945F225}"/>
              </a:ext>
            </a:extLst>
          </p:cNvPr>
          <p:cNvGrpSpPr/>
          <p:nvPr/>
        </p:nvGrpSpPr>
        <p:grpSpPr>
          <a:xfrm>
            <a:off x="5838796" y="4392628"/>
            <a:ext cx="988551" cy="960472"/>
            <a:chOff x="4439376" y="416105"/>
            <a:chExt cx="988551" cy="960472"/>
          </a:xfrm>
        </p:grpSpPr>
        <p:sp>
          <p:nvSpPr>
            <p:cNvPr id="47" name="Bong bóng Lời nói: Hình bầu dục 46">
              <a:extLst>
                <a:ext uri="{FF2B5EF4-FFF2-40B4-BE49-F238E27FC236}">
                  <a16:creationId xmlns:a16="http://schemas.microsoft.com/office/drawing/2014/main" id="{CB535100-F1D1-C885-FAE7-8D62687D1B92}"/>
                </a:ext>
              </a:extLst>
            </p:cNvPr>
            <p:cNvSpPr/>
            <p:nvPr/>
          </p:nvSpPr>
          <p:spPr>
            <a:xfrm>
              <a:off x="4439376" y="416105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02A38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8" name="Đồ họa 47" descr="Head with gears with solid fill">
              <a:extLst>
                <a:ext uri="{FF2B5EF4-FFF2-40B4-BE49-F238E27FC236}">
                  <a16:creationId xmlns:a16="http://schemas.microsoft.com/office/drawing/2014/main" id="{CD95FC75-43C1-CCEE-366A-624CEF9B6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513527" y="449673"/>
              <a:ext cx="914400" cy="914400"/>
            </a:xfrm>
            <a:prstGeom prst="rect">
              <a:avLst/>
            </a:prstGeom>
          </p:spPr>
        </p:pic>
      </p:grp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C878598D-6F49-9674-C9C5-21E1F97DE222}"/>
              </a:ext>
            </a:extLst>
          </p:cNvPr>
          <p:cNvGrpSpPr/>
          <p:nvPr/>
        </p:nvGrpSpPr>
        <p:grpSpPr>
          <a:xfrm>
            <a:off x="8396221" y="4269634"/>
            <a:ext cx="1150960" cy="1121234"/>
            <a:chOff x="7061416" y="323529"/>
            <a:chExt cx="1208304" cy="1208304"/>
          </a:xfrm>
        </p:grpSpPr>
        <p:sp>
          <p:nvSpPr>
            <p:cNvPr id="50" name="Hình Bầu dục 49">
              <a:extLst>
                <a:ext uri="{FF2B5EF4-FFF2-40B4-BE49-F238E27FC236}">
                  <a16:creationId xmlns:a16="http://schemas.microsoft.com/office/drawing/2014/main" id="{6ABA77B9-8182-660A-0B42-6F20318592FF}"/>
                </a:ext>
              </a:extLst>
            </p:cNvPr>
            <p:cNvSpPr/>
            <p:nvPr/>
          </p:nvSpPr>
          <p:spPr>
            <a:xfrm>
              <a:off x="7061416" y="323529"/>
              <a:ext cx="1208304" cy="1208304"/>
            </a:xfrm>
            <a:prstGeom prst="ellipse">
              <a:avLst/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" name="Đồ họa 50" descr="Power with solid fill">
              <a:extLst>
                <a:ext uri="{FF2B5EF4-FFF2-40B4-BE49-F238E27FC236}">
                  <a16:creationId xmlns:a16="http://schemas.microsoft.com/office/drawing/2014/main" id="{19BC2115-DEA2-591A-A3F6-7CC87CFC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130075" y="341145"/>
              <a:ext cx="1112790" cy="1112790"/>
            </a:xfrm>
            <a:prstGeom prst="rect">
              <a:avLst/>
            </a:prstGeom>
          </p:spPr>
        </p:pic>
      </p:grpSp>
      <p:grpSp>
        <p:nvGrpSpPr>
          <p:cNvPr id="52" name="Nhóm 51">
            <a:extLst>
              <a:ext uri="{FF2B5EF4-FFF2-40B4-BE49-F238E27FC236}">
                <a16:creationId xmlns:a16="http://schemas.microsoft.com/office/drawing/2014/main" id="{DF37FD45-AD45-C8CF-1591-15C123691460}"/>
              </a:ext>
            </a:extLst>
          </p:cNvPr>
          <p:cNvGrpSpPr/>
          <p:nvPr/>
        </p:nvGrpSpPr>
        <p:grpSpPr>
          <a:xfrm>
            <a:off x="7131549" y="4317091"/>
            <a:ext cx="960472" cy="988551"/>
            <a:chOff x="5735764" y="363622"/>
            <a:chExt cx="960472" cy="988551"/>
          </a:xfrm>
        </p:grpSpPr>
        <p:sp>
          <p:nvSpPr>
            <p:cNvPr id="53" name="Bong bóng Lời nói: Hình bầu dục 52">
              <a:extLst>
                <a:ext uri="{FF2B5EF4-FFF2-40B4-BE49-F238E27FC236}">
                  <a16:creationId xmlns:a16="http://schemas.microsoft.com/office/drawing/2014/main" id="{8C4C62AA-99B5-AA8E-3934-EB422C16E954}"/>
                </a:ext>
              </a:extLst>
            </p:cNvPr>
            <p:cNvSpPr/>
            <p:nvPr/>
          </p:nvSpPr>
          <p:spPr>
            <a:xfrm rot="16200000">
              <a:off x="5721724" y="377662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037A9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4" name="Hình ảnh 53">
              <a:extLst>
                <a:ext uri="{FF2B5EF4-FFF2-40B4-BE49-F238E27FC236}">
                  <a16:creationId xmlns:a16="http://schemas.microsoft.com/office/drawing/2014/main" id="{2C015DF6-8A5D-867F-8C33-9FD2F0439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032" y="519739"/>
              <a:ext cx="724992" cy="724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21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"/>
          <p:cNvGrpSpPr/>
          <p:nvPr/>
        </p:nvGrpSpPr>
        <p:grpSpPr>
          <a:xfrm>
            <a:off x="311474" y="1795529"/>
            <a:ext cx="3689026" cy="953421"/>
            <a:chOff x="2067302" y="5922690"/>
            <a:chExt cx="3689026" cy="953421"/>
          </a:xfrm>
        </p:grpSpPr>
        <p:sp>
          <p:nvSpPr>
            <p:cNvPr id="291" name="Google Shape;291;p4"/>
            <p:cNvSpPr/>
            <p:nvPr/>
          </p:nvSpPr>
          <p:spPr>
            <a:xfrm rot="5400000">
              <a:off x="3750817" y="5041106"/>
              <a:ext cx="912208" cy="275780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 w="38100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3130242" y="6002305"/>
              <a:ext cx="2626086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 err="1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Ví</a:t>
              </a:r>
              <a:r>
                <a:rPr lang="en-US" sz="4800" b="1" dirty="0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 </a:t>
              </a:r>
              <a:r>
                <a:rPr lang="en-US" sz="4800" b="1" dirty="0" err="1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dụ</a:t>
              </a:r>
              <a:r>
                <a:rPr lang="en-US" sz="4800" b="1" dirty="0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 1</a:t>
              </a:r>
              <a:endParaRPr sz="4800" b="1" dirty="0">
                <a:solidFill>
                  <a:srgbClr val="7E95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endParaRPr>
            </a:p>
          </p:txBody>
        </p:sp>
        <p:grpSp>
          <p:nvGrpSpPr>
            <p:cNvPr id="293" name="Google Shape;293;p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4" name="Google Shape;294;p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avLst/>
                <a:gdLst/>
                <a:ahLst/>
                <a:cxnLst/>
                <a:rect l="l" t="t" r="r" b="b"/>
                <a:pathLst>
                  <a:path w="50" h="71" extrusionOk="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8" extrusionOk="0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5" h="48" extrusionOk="0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4" h="51" extrusionOk="0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6" extrusionOk="0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7" extrusionOk="0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92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37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7" extrusionOk="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5" extrusionOk="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3" extrusionOk="0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7" extrusionOk="0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46" name="Group 88">
            <a:extLst>
              <a:ext uri="{FF2B5EF4-FFF2-40B4-BE49-F238E27FC236}">
                <a16:creationId xmlns:a16="http://schemas.microsoft.com/office/drawing/2014/main" id="{89949DF0-2360-0822-0451-B3D43DBDEE77}"/>
              </a:ext>
            </a:extLst>
          </p:cNvPr>
          <p:cNvGrpSpPr/>
          <p:nvPr/>
        </p:nvGrpSpPr>
        <p:grpSpPr>
          <a:xfrm>
            <a:off x="311474" y="10589556"/>
            <a:ext cx="23671341" cy="2978423"/>
            <a:chOff x="184495" y="3682144"/>
            <a:chExt cx="11834900" cy="1443493"/>
          </a:xfrm>
        </p:grpSpPr>
        <p:sp>
          <p:nvSpPr>
            <p:cNvPr id="47" name="Rounded Rectangle 4">
              <a:extLst>
                <a:ext uri="{FF2B5EF4-FFF2-40B4-BE49-F238E27FC236}">
                  <a16:creationId xmlns:a16="http://schemas.microsoft.com/office/drawing/2014/main" id="{533A3AF6-CB17-E64A-7561-8A4709C06959}"/>
                </a:ext>
              </a:extLst>
            </p:cNvPr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0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Đáp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án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(C)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Chứa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–COOH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–NH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→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amino acid</a:t>
              </a:r>
              <a:endParaRPr kumimoji="0" lang="en-US" sz="48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B51634C0-3A58-16D0-A779-09F3E36371C5}"/>
                </a:ext>
              </a:extLst>
            </p:cNvPr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B2C6447-F10A-85B5-351E-1368979AA8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7DBB913B-8810-03CA-0284-DFEEA75DF4A7}"/>
                  </a:ext>
                </a:extLst>
              </p:cNvPr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8">
                <a:extLst>
                  <a:ext uri="{FF2B5EF4-FFF2-40B4-BE49-F238E27FC236}">
                    <a16:creationId xmlns:a16="http://schemas.microsoft.com/office/drawing/2014/main" id="{C8F2E8D7-6263-EA9F-860C-FFD8DF7C34FF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id="{0C11A332-74F2-211E-5420-721D195E6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oup 1">
            <a:extLst>
              <a:ext uri="{FF2B5EF4-FFF2-40B4-BE49-F238E27FC236}">
                <a16:creationId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1754479" y="5433361"/>
            <a:ext cx="20282555" cy="4871594"/>
            <a:chOff x="247182" y="2201098"/>
            <a:chExt cx="10732902" cy="2578226"/>
          </a:xfrm>
        </p:grpSpPr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2" y="2201098"/>
              <a:ext cx="4902245" cy="801887"/>
              <a:chOff x="5537206" y="1670490"/>
              <a:chExt cx="4885625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670490"/>
                <a:ext cx="4595081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TextBox 53">
                <a:extLst>
                  <a:ext uri="{FF2B5EF4-FFF2-40B4-BE49-F238E27FC236}">
                    <a16:creationId xmlns:a16="http://schemas.microsoft.com/office/drawing/2014/main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5896795" y="1869509"/>
                <a:ext cx="3848894" cy="408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</a:t>
                </a:r>
                <a:r>
                  <a:rPr lang="fr-FR" sz="4800" b="1" i="0" kern="1200" baseline="-250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fr-FR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</a:t>
                </a:r>
                <a:r>
                  <a:rPr lang="fr-FR" sz="4800" b="1" i="0" kern="1200" baseline="-250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fr-FR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COONH</a:t>
                </a:r>
                <a:r>
                  <a:rPr lang="fr-FR" sz="4800" b="1" i="0" kern="1200" baseline="-250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kumimoji="0" lang="fr-FR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6078429" y="2237402"/>
              <a:ext cx="4901655" cy="801889"/>
              <a:chOff x="8442651" y="1704239"/>
              <a:chExt cx="4885037" cy="745468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8721141" y="1704239"/>
                <a:ext cx="4606547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8442651" y="183368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TextBox 57">
                <a:extLst>
                  <a:ext uri="{FF2B5EF4-FFF2-40B4-BE49-F238E27FC236}">
                    <a16:creationId xmlns:a16="http://schemas.microsoft.com/office/drawing/2014/main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8988613" y="1853252"/>
                <a:ext cx="3903282" cy="40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</a:t>
                </a:r>
                <a:r>
                  <a:rPr lang="en-US" sz="4800" b="1" i="0" kern="1200" baseline="-250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NHCH</a:t>
                </a:r>
                <a:r>
                  <a:rPr lang="en-US" sz="4800" b="1" i="0" kern="1200" baseline="-250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COOC</a:t>
                </a:r>
                <a:r>
                  <a:rPr lang="en-US" sz="4800" b="1" i="0" kern="1200" baseline="-250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800" b="1" i="0" kern="1200" baseline="-250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kumimoji="0" lang="en-US" sz="4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260459" y="3241562"/>
              <a:ext cx="5106712" cy="1536609"/>
              <a:chOff x="-261635" y="2637739"/>
              <a:chExt cx="5089400" cy="1428491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16856" y="2637739"/>
                <a:ext cx="4593907" cy="1428491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-261635" y="284592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TextBox 47">
                <a:extLst>
                  <a:ext uri="{FF2B5EF4-FFF2-40B4-BE49-F238E27FC236}">
                    <a16:creationId xmlns:a16="http://schemas.microsoft.com/office/drawing/2014/main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12248" y="2843837"/>
                <a:ext cx="4815517" cy="1135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just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H</a:t>
                </a:r>
                <a:r>
                  <a:rPr lang="en-US" sz="4800" b="1" i="0" kern="1200" baseline="-250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N-CH</a:t>
                </a:r>
                <a:r>
                  <a:rPr lang="en-US" sz="4800" b="1" i="0" kern="1200" baseline="-250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-CH-CH</a:t>
                </a:r>
                <a:r>
                  <a:rPr lang="en-US" sz="4800" b="1" i="0" kern="1200" baseline="-250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-NH</a:t>
                </a:r>
                <a:r>
                  <a:rPr lang="en-US" sz="4800" b="1" i="0" kern="1200" baseline="-250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</a:p>
              <a:p>
                <a:pPr marL="0" marR="0" lvl="0" indent="0" algn="just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i="0" kern="12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ǀ</a:t>
                </a:r>
              </a:p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COOH</a:t>
                </a: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6067515" y="3268604"/>
              <a:ext cx="4912569" cy="1510720"/>
              <a:chOff x="2619701" y="2662881"/>
              <a:chExt cx="4895914" cy="1404425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2922301" y="2662881"/>
                <a:ext cx="4593314" cy="1403356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2619701" y="285717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TextBox 61">
                <a:extLst>
                  <a:ext uri="{FF2B5EF4-FFF2-40B4-BE49-F238E27FC236}">
                    <a16:creationId xmlns:a16="http://schemas.microsoft.com/office/drawing/2014/main" id="{4DFD408E-6A9A-A4DD-BCD5-C821B53A4850}"/>
                  </a:ext>
                </a:extLst>
              </p:cNvPr>
              <p:cNvSpPr txBox="1"/>
              <p:nvPr/>
            </p:nvSpPr>
            <p:spPr>
              <a:xfrm>
                <a:off x="3166678" y="2931612"/>
                <a:ext cx="4175694" cy="1135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kumimoji="0" lang="en-US" sz="4800" b="1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-CH</a:t>
                </a:r>
                <a:r>
                  <a:rPr lang="en-US" sz="4800" b="1" i="0" kern="1200" baseline="-250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-C-CH</a:t>
                </a:r>
                <a:r>
                  <a:rPr lang="en-US" sz="4800" b="1" i="0" kern="1200" baseline="-250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-NH</a:t>
                </a:r>
                <a:r>
                  <a:rPr lang="en-US" sz="4800" b="1" i="0" kern="1200" baseline="-250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800" b="1" i="0" kern="1200" baseline="-250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ǁ</a:t>
                </a:r>
              </a:p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i="0" kern="12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O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62" name="Oval 49">
            <a:extLst>
              <a:ext uri="{FF2B5EF4-FFF2-40B4-BE49-F238E27FC236}">
                <a16:creationId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1802424" y="7787446"/>
            <a:ext cx="1024847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3" name="Group 11">
            <a:extLst>
              <a:ext uri="{FF2B5EF4-FFF2-40B4-BE49-F238E27FC236}">
                <a16:creationId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157467" y="3038462"/>
            <a:ext cx="23825350" cy="1856444"/>
            <a:chOff x="226013" y="2034258"/>
            <a:chExt cx="23825350" cy="1856444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04510" y="2172946"/>
                  <a:ext cx="18351501" cy="924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marL="0" marR="0" lvl="0" indent="0" algn="l" defTabSz="2177278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Trong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ợ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sau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ợ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amino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acid</m:t>
                        </m:r>
                      </m:oMath>
                    </m:oMathPara>
                  </a14:m>
                  <a:endParaRPr kumimoji="0" lang="en-US" alt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NI-Times" pitchFamily="2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4510" y="2172946"/>
                  <a:ext cx="18351501" cy="9246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TIÊU ĐỀ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1: KHÁI NIỆM VÀ DANH 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5"/>
            <a:ext cx="4167639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3338734" cy="668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endParaRPr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025411"/>
            <a:ext cx="23924579" cy="8776191"/>
            <a:chOff x="4221718" y="3423084"/>
            <a:chExt cx="16196160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TQ:   R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– CH – COOH     ↔     R – CH – COO</a:t>
              </a:r>
              <a:r>
                <a:rPr kumimoji="0" lang="en-US" sz="4800" b="1" i="0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</a:p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12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           ǀ                                    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ǀ</a:t>
              </a:r>
              <a:endParaRPr lang="en-US" sz="48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          NH</a:t>
              </a:r>
              <a:r>
                <a:rPr kumimoji="0" lang="en-US" sz="48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	                             NH</a:t>
              </a:r>
              <a:r>
                <a:rPr kumimoji="0" lang="en-US" sz="48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kumimoji="0" lang="en-US" sz="4800" b="1" i="0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+</a:t>
              </a:r>
            </a:p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1200" baseline="300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baseline="300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        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phân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tử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ion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lưỡng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	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6196160" cy="2712703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4208264"/>
              <a:ext cx="15612038" cy="105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2177278">
                <a:buClrTx/>
                <a:defRPr/>
              </a:pPr>
              <a:r>
                <a:rPr kumimoji="0" lang="en-US" altLang="vi-V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* </a:t>
              </a:r>
              <a:r>
                <a:rPr kumimoji="0" lang="en-US" altLang="vi-V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Đặc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cấu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lang="en-US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amino acid </a:t>
              </a:r>
              <a:r>
                <a:rPr lang="en-US" altLang="vi-VN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tồn</a:t>
              </a:r>
              <a:r>
                <a:rPr lang="en-US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chủ</a:t>
              </a:r>
              <a:r>
                <a:rPr lang="en-US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yếu</a:t>
              </a:r>
              <a:r>
                <a:rPr lang="en-US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vi-VN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ion </a:t>
              </a:r>
              <a:r>
                <a:rPr lang="en-US" altLang="vi-VN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lưỡng</a:t>
              </a:r>
              <a:r>
                <a:rPr lang="en-US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cực</a:t>
              </a:r>
              <a:r>
                <a:rPr lang="en-US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176750"/>
              </p:ext>
            </p:extLst>
          </p:nvPr>
        </p:nvGraphicFramePr>
        <p:xfrm>
          <a:off x="1993900" y="208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3900" y="208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61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TIÊU ĐỀ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1: KHÁI NIỆM VÀ DANH 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5"/>
            <a:ext cx="4167639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3338734" cy="668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endParaRPr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025411"/>
            <a:ext cx="23924579" cy="8612903"/>
            <a:chOff x="4221718" y="3423084"/>
            <a:chExt cx="16196160" cy="10883346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531225" y="3515310"/>
              <a:ext cx="15450788" cy="10791120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R="0" lvl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R="0" lvl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4800" b="1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R="0" lvl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- Amino acid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sẵn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tự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nhiên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hoặ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được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qua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quá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hóa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endParaRPr lang="en-US" sz="4800" b="1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R="0" lvl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 Protein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cơ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thể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được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tạo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thành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từ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khoảng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20 amino acid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được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chia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thành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nhóm</a:t>
              </a:r>
              <a:endParaRPr lang="en-US" sz="4800" b="1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R="0" lvl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+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Nhóm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thiết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yếu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hay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nhóm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tiêu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chuẩn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cơ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thể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thể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được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được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cung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cấp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qua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ăn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Khoảng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9 amino acid</a:t>
              </a:r>
            </a:p>
            <a:p>
              <a:pPr marR="0" lvl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+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Nhóm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thiết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yếu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cơ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thể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thể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được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  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	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6196160" cy="2712703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4208264"/>
              <a:ext cx="15612038" cy="105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2177278">
                <a:buClrTx/>
                <a:defRPr/>
              </a:pPr>
              <a:r>
                <a:rPr kumimoji="0" lang="en-US" altLang="vi-V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* Amino acid </a:t>
              </a:r>
              <a:r>
                <a:rPr kumimoji="0" lang="en-US" altLang="vi-V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thiên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nhiên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amino acid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993900" y="208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3900" y="208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68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TIÊU ĐỀ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1: KHÁI NIỆM VÀ DANH 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5"/>
            <a:ext cx="4721504" cy="971306"/>
            <a:chOff x="166396" y="8755081"/>
            <a:chExt cx="4721504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3955783" cy="668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025411"/>
            <a:ext cx="23924579" cy="8776190"/>
            <a:chOff x="4221718" y="3423084"/>
            <a:chExt cx="16196160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VD: 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HOOC – CH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– CH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– CH – COOH              2-aminopentane-1,5-dioic acid </a:t>
              </a:r>
            </a:p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                     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ǀ</a:t>
              </a:r>
            </a:p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12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                        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6196160" cy="2712703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2916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2177278">
                <a:buClrTx/>
                <a:defRPr/>
              </a:pPr>
              <a:r>
                <a:rPr kumimoji="0" lang="en-US" altLang="vi-V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* </a:t>
              </a:r>
              <a:r>
                <a:rPr kumimoji="0" lang="en-US" altLang="vi-V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thay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kumimoji="0" lang="en-US" altLang="vi-V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trí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amino (2,3,4,…)-amino +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thay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carboxylic acid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tương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8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TIÊU ĐỀ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1: KHÁI NIỆM VÀ DANH 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5"/>
            <a:ext cx="4721504" cy="971306"/>
            <a:chOff x="166396" y="8755081"/>
            <a:chExt cx="4721504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3955783" cy="668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025411"/>
            <a:ext cx="23924579" cy="8776190"/>
            <a:chOff x="4221718" y="3423084"/>
            <a:chExt cx="16196160" cy="11089679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4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VD: 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HOOC – CH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CH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CH – COOH              α-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aminoglutamic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acid </a:t>
              </a:r>
            </a:p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              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ǀ</a:t>
              </a:r>
            </a:p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               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6196160" cy="2712703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2916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2177278">
                <a:buClrTx/>
                <a:defRPr/>
              </a:pPr>
              <a:r>
                <a:rPr kumimoji="0" lang="en-US" altLang="vi-V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* </a:t>
              </a:r>
              <a:r>
                <a:rPr kumimoji="0" lang="en-US" altLang="vi-V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bán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thống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kumimoji="0" lang="en-US" altLang="vi-V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trí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amino (</a:t>
              </a:r>
              <a:r>
                <a:rPr kumimoji="0" lang="el-GR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α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l-GR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β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l-GR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γ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…)-amino +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thường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carboxylic acid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tương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9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TIÊU ĐỀ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1: KHÁI NIỆM VÀ DANH 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5"/>
            <a:ext cx="4721504" cy="971306"/>
            <a:chOff x="166396" y="8755081"/>
            <a:chExt cx="4721504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3955783" cy="668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025411"/>
            <a:ext cx="23924579" cy="8776190"/>
            <a:chOff x="4221718" y="3423084"/>
            <a:chExt cx="16196160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VD: 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HOOC – CH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CH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CH – COOH              α-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aminoglutamic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acid </a:t>
              </a:r>
            </a:p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              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ǀ</a:t>
              </a:r>
            </a:p>
            <a:p>
              <a:pPr marL="0" marR="0" lvl="0" indent="0" algn="just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               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</a:t>
              </a:r>
              <a:r>
                <a:rPr lang="en-US" sz="4800" b="1" kern="1200" baseline="-25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6196160" cy="2712703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983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2177278">
                <a:buClrTx/>
                <a:defRPr/>
              </a:pPr>
              <a:r>
                <a:rPr kumimoji="0" lang="en-US" altLang="vi-V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* </a:t>
              </a:r>
              <a:r>
                <a:rPr kumimoji="0" lang="en-US" altLang="vi-V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thường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kumimoji="0" lang="en-US" altLang="vi-V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Hầu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hết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amino acid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thiên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nhiên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kumimoji="0" lang="en-US" altLang="vi-VN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l-GR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α</a:t>
              </a:r>
              <a:r>
                <a:rPr lang="en-US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-amino acid </a:t>
              </a:r>
              <a:r>
                <a:rPr lang="en-US" altLang="vi-VN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còn</a:t>
              </a:r>
              <a:r>
                <a:rPr lang="en-US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gọi</a:t>
              </a:r>
              <a:r>
                <a:rPr lang="en-US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lang="en-US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thường</a:t>
              </a:r>
              <a:r>
                <a:rPr lang="en-US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</a:t>
              </a:r>
              <a:r>
                <a:rPr lang="en-US" altLang="vi-VN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en-US" altLang="vi-VN" sz="48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6.1)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1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"/>
          <p:cNvGrpSpPr/>
          <p:nvPr/>
        </p:nvGrpSpPr>
        <p:grpSpPr>
          <a:xfrm>
            <a:off x="311474" y="2389889"/>
            <a:ext cx="3577031" cy="979151"/>
            <a:chOff x="2067302" y="5922690"/>
            <a:chExt cx="3577031" cy="979151"/>
          </a:xfrm>
        </p:grpSpPr>
        <p:sp>
          <p:nvSpPr>
            <p:cNvPr id="291" name="Google Shape;291;p4"/>
            <p:cNvSpPr/>
            <p:nvPr/>
          </p:nvSpPr>
          <p:spPr>
            <a:xfrm rot="5400000">
              <a:off x="3870097" y="5101874"/>
              <a:ext cx="732160" cy="281631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 w="38100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3153102" y="6070885"/>
              <a:ext cx="240986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err="1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Ví</a:t>
              </a:r>
              <a:r>
                <a:rPr lang="en-US" sz="4400" b="1" dirty="0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 </a:t>
              </a:r>
              <a:r>
                <a:rPr lang="en-US" sz="4800" b="1" dirty="0" err="1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dụ</a:t>
              </a:r>
              <a:r>
                <a:rPr lang="en-US" sz="4400" b="1" dirty="0">
                  <a:solidFill>
                    <a:srgbClr val="7E953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/>
                </a:rPr>
                <a:t> 1</a:t>
              </a:r>
              <a:endParaRPr sz="4400" b="1" dirty="0">
                <a:solidFill>
                  <a:srgbClr val="7E95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endParaRPr>
            </a:p>
          </p:txBody>
        </p:sp>
        <p:grpSp>
          <p:nvGrpSpPr>
            <p:cNvPr id="293" name="Google Shape;293;p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4" name="Google Shape;294;p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avLst/>
                <a:gdLst/>
                <a:ahLst/>
                <a:cxnLst/>
                <a:rect l="l" t="t" r="r" b="b"/>
                <a:pathLst>
                  <a:path w="50" h="71" extrusionOk="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8" extrusionOk="0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avLst/>
                <a:gdLst/>
                <a:ahLst/>
                <a:cxnLst/>
                <a:rect l="l" t="t" r="r" b="b"/>
                <a:pathLst>
                  <a:path w="75" h="48" extrusionOk="0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4" h="51" extrusionOk="0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avLst/>
                <a:gdLst/>
                <a:ahLst/>
                <a:cxnLst/>
                <a:rect l="l" t="t" r="r" b="b"/>
                <a:pathLst>
                  <a:path w="50" h="74" extrusionOk="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51" extrusionOk="0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6" extrusionOk="0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7" extrusionOk="0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92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37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7" extrusionOk="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5" extrusionOk="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5" extrusionOk="0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3" extrusionOk="0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7" extrusionOk="0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46" name="Group 88">
            <a:extLst>
              <a:ext uri="{FF2B5EF4-FFF2-40B4-BE49-F238E27FC236}">
                <a16:creationId xmlns:a16="http://schemas.microsoft.com/office/drawing/2014/main" id="{89949DF0-2360-0822-0451-B3D43DBDEE77}"/>
              </a:ext>
            </a:extLst>
          </p:cNvPr>
          <p:cNvGrpSpPr/>
          <p:nvPr/>
        </p:nvGrpSpPr>
        <p:grpSpPr>
          <a:xfrm>
            <a:off x="311474" y="9662089"/>
            <a:ext cx="23671341" cy="3905882"/>
            <a:chOff x="184495" y="3232650"/>
            <a:chExt cx="11834900" cy="1892987"/>
          </a:xfrm>
        </p:grpSpPr>
        <p:sp>
          <p:nvSpPr>
            <p:cNvPr id="47" name="Rounded Rectangle 4">
              <a:extLst>
                <a:ext uri="{FF2B5EF4-FFF2-40B4-BE49-F238E27FC236}">
                  <a16:creationId xmlns:a16="http://schemas.microsoft.com/office/drawing/2014/main" id="{533A3AF6-CB17-E64A-7561-8A4709C06959}"/>
                </a:ext>
              </a:extLst>
            </p:cNvPr>
            <p:cNvSpPr/>
            <p:nvPr/>
          </p:nvSpPr>
          <p:spPr>
            <a:xfrm>
              <a:off x="184495" y="3232650"/>
              <a:ext cx="11834900" cy="1892987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R="0" lvl="0" algn="just" defTabSz="21770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(1) </a:t>
              </a:r>
              <a:r>
                <a:rPr kumimoji="0" 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l-GR" sz="48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α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amino acid. </a:t>
              </a:r>
              <a:r>
                <a:rPr kumimoji="0" 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thay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r>
                <a:rPr lang="en-US" sz="48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2-aminopropanoic acid</a:t>
              </a:r>
            </a:p>
            <a:p>
              <a:pPr marR="0" lvl="0" algn="just" defTabSz="21770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(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l-GR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β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amino acid.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thay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r>
                <a:rPr lang="en-US" sz="48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3-amino-2-methylpropanoic                                                                      acid </a:t>
              </a:r>
              <a:endParaRPr lang="en-US" sz="48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R="0" lvl="0" algn="just" defTabSz="21770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(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3) </a:t>
              </a:r>
              <a:r>
                <a:rPr kumimoji="0" 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l-GR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γ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amino acid.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thay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r>
                <a:rPr lang="en-US" sz="48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3-amino-2-methylbutanoic 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acid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B51634C0-3A58-16D0-A779-09F3E36371C5}"/>
                </a:ext>
              </a:extLst>
            </p:cNvPr>
            <p:cNvGrpSpPr/>
            <p:nvPr/>
          </p:nvGrpSpPr>
          <p:grpSpPr>
            <a:xfrm>
              <a:off x="191771" y="3265643"/>
              <a:ext cx="1751869" cy="473735"/>
              <a:chOff x="1253203" y="5565999"/>
              <a:chExt cx="3434298" cy="860749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B2C6447-F10A-85B5-351E-1368979AA8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7562" y="4566809"/>
                <a:ext cx="828631" cy="2891247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7DBB913B-8810-03CA-0284-DFEEA75DF4A7}"/>
                  </a:ext>
                </a:extLst>
              </p:cNvPr>
              <p:cNvSpPr txBox="1"/>
              <p:nvPr/>
            </p:nvSpPr>
            <p:spPr>
              <a:xfrm>
                <a:off x="2187353" y="5628565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8">
                <a:extLst>
                  <a:ext uri="{FF2B5EF4-FFF2-40B4-BE49-F238E27FC236}">
                    <a16:creationId xmlns:a16="http://schemas.microsoft.com/office/drawing/2014/main" id="{C8F2E8D7-6263-EA9F-860C-FFD8DF7C34FF}"/>
                  </a:ext>
                </a:extLst>
              </p:cNvPr>
              <p:cNvSpPr/>
              <p:nvPr/>
            </p:nvSpPr>
            <p:spPr>
              <a:xfrm flipV="1">
                <a:off x="1253203" y="5565999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id="{0C11A332-74F2-211E-5420-721D195E6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5673612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3" name="Group 11">
            <a:extLst>
              <a:ext uri="{FF2B5EF4-FFF2-40B4-BE49-F238E27FC236}">
                <a16:creationId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157467" y="4181466"/>
            <a:ext cx="24456525" cy="5278325"/>
            <a:chOff x="226013" y="2034262"/>
            <a:chExt cx="24456525" cy="5278325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62"/>
              <a:ext cx="24228121" cy="5217511"/>
              <a:chOff x="534987" y="1647866"/>
              <a:chExt cx="23407071" cy="4375641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0"/>
                <a:ext cx="23186408" cy="4302617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7" y="1763892"/>
                  <a:ext cx="1866469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2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0738" y="2264386"/>
                  <a:ext cx="23541800" cy="50482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marL="0" marR="0" lvl="0" indent="0" algn="l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      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Cho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ướ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đâ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a:rPr kumimoji="0" lang="el-GR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𝛂</m:t>
                        </m:r>
                        <m: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kumimoji="0" lang="el-GR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𝛃</m:t>
                        </m:r>
                        <m: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𝐡𝐚𝐲</m:t>
                        </m:r>
                        <m: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l-GR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𝛄</m:t>
                        </m:r>
                        <m:r>
                          <m:rPr>
                            <m:nor/>
                          </m:rPr>
                          <a:rPr kumimoji="0" lang="en-US" altLang="vi-VN" sz="48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amino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acid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ọ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amino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acid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thay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kumimoji="0" lang="en-US" altLang="vi-VN" sz="4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ế:</m:t>
                        </m:r>
                      </m:oMath>
                    </m:oMathPara>
                  </a14:m>
                  <a:endParaRPr kumimoji="0" lang="en-US" altLang="vi-VN" sz="48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l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vi-VN" sz="4800" b="1" kern="12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altLang="vi-VN" sz="4800" b="1" kern="12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</a:t>
                  </a:r>
                  <a:r>
                    <a:rPr lang="en-US" altLang="vi-VN" sz="4800" b="1" kern="1200" baseline="-250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altLang="vi-VN" sz="4800" b="1" kern="12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 </a:t>
                  </a:r>
                  <a:r>
                    <a:rPr lang="en-US" altLang="vi-VN" sz="4800" b="1" kern="12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– CH – COOH      </a:t>
                  </a:r>
                  <a:r>
                    <a:rPr lang="en-US" altLang="vi-VN" sz="4800" b="1" kern="12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kern="12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</a:t>
                  </a:r>
                  <a:r>
                    <a:rPr lang="en-US" altLang="vi-VN" sz="4800" b="1" kern="1200" baseline="-250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r>
                    <a:rPr lang="en-US" altLang="vi-VN" sz="4800" b="1" kern="12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– CH – COOH     </a:t>
                  </a:r>
                  <a:r>
                    <a:rPr lang="en-US" altLang="vi-VN" sz="4800" b="1" kern="12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kern="12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</a:t>
                  </a:r>
                  <a:r>
                    <a:rPr lang="en-US" altLang="vi-VN" sz="4800" b="1" kern="1200" baseline="-250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altLang="vi-VN" sz="4800" b="1" kern="12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 – CH</a:t>
                  </a:r>
                  <a:r>
                    <a:rPr lang="en-US" altLang="vi-VN" sz="4800" b="1" kern="1200" baseline="-250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altLang="vi-VN" sz="4800" b="1" kern="12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– CH</a:t>
                  </a:r>
                  <a:r>
                    <a:rPr lang="en-US" altLang="vi-VN" sz="4800" b="1" kern="1200" baseline="-250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altLang="vi-VN" sz="4800" b="1" kern="12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– CH - COOH</a:t>
                  </a:r>
                </a:p>
                <a:p>
                  <a:pPr marL="0" marR="0" lvl="0" indent="0" algn="l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vi-VN" sz="4800" b="1" u="none" strike="noStrike" kern="1200" cap="none" spc="0" normalizeH="0" baseline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altLang="vi-VN" sz="4800" b="1" u="none" strike="noStrike" kern="120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</a:t>
                  </a:r>
                  <a:r>
                    <a:rPr kumimoji="0" lang="en-US" altLang="vi-VN" sz="4800" b="1" u="none" strike="noStrike" kern="120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altLang="vi-VN" sz="4800" b="1" u="none" strike="noStrike" kern="1200" cap="none" spc="0" normalizeH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altLang="vi-VN" sz="4800" b="1" u="none" strike="noStrike" kern="120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altLang="vi-VN" sz="4800" b="1" u="none" strike="noStrike" kern="1200" cap="none" spc="0" normalizeH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altLang="vi-VN" sz="4800" b="1" u="none" strike="noStrike" kern="1200" cap="none" spc="0" normalizeH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ǀ                                </a:t>
                  </a:r>
                  <a:r>
                    <a:rPr kumimoji="0" lang="en-US" altLang="vi-VN" sz="4800" b="1" u="none" strike="noStrike" kern="1200" cap="none" spc="0" normalizeH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kumimoji="0" lang="en-US" altLang="vi-VN" sz="4800" b="1" u="none" strike="noStrike" kern="1200" cap="none" spc="0" normalizeH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ǀ</a:t>
                  </a:r>
                  <a:r>
                    <a:rPr kumimoji="0" lang="en-US" altLang="vi-VN" sz="4800" b="1" u="none" strike="noStrike" kern="1200" cap="none" spc="0" normalizeH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                              </a:t>
                  </a:r>
                  <a:r>
                    <a:rPr kumimoji="0" lang="en-US" altLang="vi-VN" sz="4800" b="1" u="none" strike="noStrike" kern="1200" cap="none" spc="0" normalizeH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</a:t>
                  </a:r>
                  <a:r>
                    <a:rPr kumimoji="0" lang="en-US" altLang="vi-VN" sz="4800" b="1" u="none" strike="noStrike" kern="1200" cap="none" spc="0" normalizeH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ǀ</a:t>
                  </a:r>
                  <a:endParaRPr kumimoji="0" lang="en-US" altLang="vi-VN" sz="4800" b="1" u="none" strike="noStrike" kern="1200" cap="none" spc="0" normalizeH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l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vi-VN" sz="4800" b="1" kern="1200" baseline="0" noProof="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kern="1200" baseline="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</a:t>
                  </a:r>
                  <a:r>
                    <a:rPr lang="en-US" altLang="vi-VN" sz="4800" b="1" kern="1200" baseline="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kern="1200" baseline="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</a:t>
                  </a:r>
                  <a:r>
                    <a:rPr lang="en-US" altLang="vi-VN" sz="4800" b="1" kern="1200" baseline="-250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r>
                    <a:rPr lang="en-US" altLang="vi-VN" sz="4800" b="1" kern="1200" baseline="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       </a:t>
                  </a:r>
                  <a:r>
                    <a:rPr lang="en-US" altLang="vi-VN" sz="4800" b="1" kern="1200" baseline="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CH</a:t>
                  </a:r>
                  <a:r>
                    <a:rPr lang="en-US" altLang="vi-VN" sz="4800" b="1" kern="1200" baseline="-250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altLang="vi-VN" sz="4800" b="1" kern="1200" baseline="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kern="1200" baseline="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– NH</a:t>
                  </a:r>
                  <a:r>
                    <a:rPr lang="en-US" altLang="vi-VN" sz="4800" b="1" kern="1200" baseline="-250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en-US" altLang="vi-VN" sz="4800" b="1" kern="1200" baseline="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         </a:t>
                  </a:r>
                  <a:r>
                    <a:rPr lang="en-US" altLang="vi-VN" sz="4800" b="1" kern="12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kern="1200" baseline="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</a:t>
                  </a:r>
                  <a:r>
                    <a:rPr lang="en-US" altLang="vi-VN" sz="4800" b="1" kern="1200" baseline="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</a:t>
                  </a:r>
                  <a:r>
                    <a:rPr lang="en-US" altLang="vi-VN" sz="4800" b="1" kern="1200" baseline="-25000" noProof="0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kumimoji="0" lang="en-US" altLang="vi-VN" sz="4800" b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l" defTabSz="2177278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vi-VN" sz="4800" b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(1)                                (2)</a:t>
                  </a:r>
                  <a:r>
                    <a:rPr kumimoji="0" lang="en-US" altLang="vi-VN" sz="4800" b="1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                   (3)</a:t>
                  </a:r>
                  <a:r>
                    <a:rPr kumimoji="0" lang="en-US" altLang="vi-VN" sz="4800" b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</a:t>
                  </a:r>
                </a:p>
              </p:txBody>
            </p:sp>
          </mc:Choice>
          <mc:Fallback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0738" y="2264386"/>
                  <a:ext cx="23541800" cy="5048201"/>
                </a:xfrm>
                <a:prstGeom prst="rect">
                  <a:avLst/>
                </a:prstGeom>
                <a:blipFill>
                  <a:blip r:embed="rId3"/>
                  <a:stretch>
                    <a:fillRect b="-446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6054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1141</Words>
  <Application>Microsoft Office PowerPoint</Application>
  <PresentationFormat>Custom</PresentationFormat>
  <Paragraphs>158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Tahoma</vt:lpstr>
      <vt:lpstr>Cambria Math</vt:lpstr>
      <vt:lpstr>Arial</vt:lpstr>
      <vt:lpstr>Times New Roman</vt:lpstr>
      <vt:lpstr>Questrial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Vnteach.com</dc:creator>
  <cp:lastModifiedBy>FPTSHOP</cp:lastModifiedBy>
  <cp:revision>79</cp:revision>
  <dcterms:created xsi:type="dcterms:W3CDTF">2013-08-07T06:38:09Z</dcterms:created>
  <dcterms:modified xsi:type="dcterms:W3CDTF">2024-04-22T22:55:09Z</dcterms:modified>
</cp:coreProperties>
</file>