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Lst>
  <p:notesMasterIdLst>
    <p:notesMasterId r:id="rId37"/>
  </p:notesMasterIdLst>
  <p:sldIdLst>
    <p:sldId id="266" r:id="rId5"/>
    <p:sldId id="256" r:id="rId6"/>
    <p:sldId id="282" r:id="rId7"/>
    <p:sldId id="259" r:id="rId8"/>
    <p:sldId id="287" r:id="rId9"/>
    <p:sldId id="269" r:id="rId10"/>
    <p:sldId id="367" r:id="rId11"/>
    <p:sldId id="300" r:id="rId12"/>
    <p:sldId id="357" r:id="rId13"/>
    <p:sldId id="368" r:id="rId14"/>
    <p:sldId id="369" r:id="rId15"/>
    <p:sldId id="335" r:id="rId16"/>
    <p:sldId id="370" r:id="rId17"/>
    <p:sldId id="371" r:id="rId18"/>
    <p:sldId id="372" r:id="rId19"/>
    <p:sldId id="373" r:id="rId20"/>
    <p:sldId id="374" r:id="rId21"/>
    <p:sldId id="375" r:id="rId22"/>
    <p:sldId id="376" r:id="rId23"/>
    <p:sldId id="377" r:id="rId24"/>
    <p:sldId id="270" r:id="rId25"/>
    <p:sldId id="272" r:id="rId26"/>
    <p:sldId id="378" r:id="rId27"/>
    <p:sldId id="364" r:id="rId28"/>
    <p:sldId id="379" r:id="rId29"/>
    <p:sldId id="380" r:id="rId30"/>
    <p:sldId id="381" r:id="rId31"/>
    <p:sldId id="260" r:id="rId32"/>
    <p:sldId id="277" r:id="rId33"/>
    <p:sldId id="279" r:id="rId34"/>
    <p:sldId id="267" r:id="rId35"/>
    <p:sldId id="281" r:id="rId36"/>
  </p:sldIdLst>
  <p:sldSz cx="12192000" cy="6858000"/>
  <p:notesSz cx="6858000" cy="9144000"/>
  <p:embeddedFontLst>
    <p:embeddedFont>
      <p:font typeface="UTM Avo" panose="02040603050506020204" pitchFamily="18"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28070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5195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49789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7210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17128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516844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038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31634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839139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43447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642456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CF2E77-4E87-4338-A6B2-93E833A84A3C}"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139319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4211292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F2E77-4E87-4338-A6B2-93E833A84A3C}"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045121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CF2E77-4E87-4338-A6B2-93E833A84A3C}"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601598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CF2E77-4E87-4338-A6B2-93E833A84A3C}"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483487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F2E77-4E87-4338-A6B2-93E833A84A3C}"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29814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F2E77-4E87-4338-A6B2-93E833A84A3C}"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82718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65457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729203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173875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7638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31559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1CF2E77-4E87-4338-A6B2-93E833A84A3C}" type="datetimeFigureOut">
              <a:rPr lang="en-US" smtClean="0"/>
              <a:t>4/23/2024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96E19DA-92E0-4635-8627-DEB5FDE3EBA8}" type="slidenum">
              <a:rPr lang="en-US" smtClean="0"/>
              <a:t>‹#›</a:t>
            </a:fld>
            <a:endParaRPr lang="en-US"/>
          </a:p>
        </p:txBody>
      </p:sp>
    </p:spTree>
    <p:extLst>
      <p:ext uri="{BB962C8B-B14F-4D97-AF65-F5344CB8AC3E}">
        <p14:creationId xmlns:p14="http://schemas.microsoft.com/office/powerpoint/2010/main" val="29446325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hoa-hoc-10/1/166/20/"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oc10.vn/doc-sach/hoa-hoc-10/1/166/25/"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6.wdp"/><Relationship Id="rId18" Type="http://schemas.openxmlformats.org/officeDocument/2006/relationships/image" Target="../media/image28.png"/><Relationship Id="rId3" Type="http://schemas.openxmlformats.org/officeDocument/2006/relationships/image" Target="../media/image20.png"/><Relationship Id="rId21" Type="http://schemas.openxmlformats.org/officeDocument/2006/relationships/image" Target="../media/image31.png"/><Relationship Id="rId7" Type="http://schemas.microsoft.com/office/2007/relationships/hdphoto" Target="../media/hdphoto3.wdp"/><Relationship Id="rId12" Type="http://schemas.openxmlformats.org/officeDocument/2006/relationships/image" Target="../media/image25.png"/><Relationship Id="rId17" Type="http://schemas.microsoft.com/office/2007/relationships/hdphoto" Target="../media/hdphoto8.wdp"/><Relationship Id="rId2" Type="http://schemas.openxmlformats.org/officeDocument/2006/relationships/image" Target="../media/image19.jpeg"/><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34.xml"/><Relationship Id="rId6" Type="http://schemas.openxmlformats.org/officeDocument/2006/relationships/image" Target="../media/image22.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21.png"/><Relationship Id="rId9" Type="http://schemas.microsoft.com/office/2007/relationships/hdphoto" Target="../media/hdphoto4.wdp"/><Relationship Id="rId1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8.png"/><Relationship Id="rId3" Type="http://schemas.microsoft.com/office/2007/relationships/media" Target="../media/media2.mp3"/><Relationship Id="rId21" Type="http://schemas.openxmlformats.org/officeDocument/2006/relationships/image" Target="../media/image41.png"/><Relationship Id="rId7" Type="http://schemas.openxmlformats.org/officeDocument/2006/relationships/image" Target="../media/image19.jpeg"/><Relationship Id="rId12" Type="http://schemas.microsoft.com/office/2007/relationships/hdphoto" Target="../media/hdphoto9.wdp"/><Relationship Id="rId17" Type="http://schemas.openxmlformats.org/officeDocument/2006/relationships/image" Target="../media/image29.png"/><Relationship Id="rId2" Type="http://schemas.openxmlformats.org/officeDocument/2006/relationships/audio" Target="../media/media1.mp3"/><Relationship Id="rId16" Type="http://schemas.openxmlformats.org/officeDocument/2006/relationships/image" Target="../media/image37.png"/><Relationship Id="rId20" Type="http://schemas.openxmlformats.org/officeDocument/2006/relationships/image" Target="../media/image40.png"/><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35.png"/><Relationship Id="rId5" Type="http://schemas.openxmlformats.org/officeDocument/2006/relationships/slideLayout" Target="../slideLayouts/slideLayout34.xml"/><Relationship Id="rId15" Type="http://schemas.openxmlformats.org/officeDocument/2006/relationships/image" Target="../media/image28.png"/><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3.gif"/><Relationship Id="rId14" Type="http://schemas.microsoft.com/office/2007/relationships/hdphoto" Target="../media/hdphoto10.wdp"/><Relationship Id="rId22"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0.wdp"/><Relationship Id="rId18" Type="http://schemas.openxmlformats.org/officeDocument/2006/relationships/image" Target="../media/image38.png"/><Relationship Id="rId3" Type="http://schemas.microsoft.com/office/2007/relationships/media" Target="../media/media2.mp3"/><Relationship Id="rId21" Type="http://schemas.openxmlformats.org/officeDocument/2006/relationships/image" Target="../media/image31.png"/><Relationship Id="rId7" Type="http://schemas.openxmlformats.org/officeDocument/2006/relationships/image" Target="../media/image42.jpeg"/><Relationship Id="rId12" Type="http://schemas.openxmlformats.org/officeDocument/2006/relationships/image" Target="../media/image36.png"/><Relationship Id="rId17" Type="http://schemas.openxmlformats.org/officeDocument/2006/relationships/image" Target="../media/image29.png"/><Relationship Id="rId2" Type="http://schemas.openxmlformats.org/officeDocument/2006/relationships/audio" Target="../media/media1.mp3"/><Relationship Id="rId16" Type="http://schemas.openxmlformats.org/officeDocument/2006/relationships/image" Target="../media/image44.png"/><Relationship Id="rId20" Type="http://schemas.openxmlformats.org/officeDocument/2006/relationships/image" Target="../media/image41.png"/><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43.png"/><Relationship Id="rId5" Type="http://schemas.openxmlformats.org/officeDocument/2006/relationships/slideLayout" Target="../slideLayouts/slideLayout34.xml"/><Relationship Id="rId15" Type="http://schemas.openxmlformats.org/officeDocument/2006/relationships/image" Target="../media/image37.png"/><Relationship Id="rId10" Type="http://schemas.openxmlformats.org/officeDocument/2006/relationships/image" Target="../media/image34.png"/><Relationship Id="rId19" Type="http://schemas.openxmlformats.org/officeDocument/2006/relationships/image" Target="../media/image40.png"/><Relationship Id="rId4" Type="http://schemas.openxmlformats.org/officeDocument/2006/relationships/audio" Target="../media/media2.mp3"/><Relationship Id="rId9" Type="http://schemas.openxmlformats.org/officeDocument/2006/relationships/image" Target="../media/image33.gif"/><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hoc10.vn/doc-sach/hoa-hoc-10/1/166/23/" TargetMode="External"/><Relationship Id="rId2" Type="http://schemas.openxmlformats.org/officeDocument/2006/relationships/image" Target="../media/image4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11.wdp"/><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hoa-hoc-10/1/166/20/"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292046" y="235131"/>
            <a:ext cx="28999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Hóa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học</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10</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1009650" y="1962422"/>
            <a:ext cx="10172699" cy="374817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4: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Mô</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hình</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nguyên</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tử</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và</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orbital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nguyên</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tử</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991ED6-A7F4-2AAF-ED90-E0F1E34F9D69}"/>
              </a:ext>
            </a:extLst>
          </p:cNvPr>
          <p:cNvSpPr/>
          <p:nvPr/>
        </p:nvSpPr>
        <p:spPr>
          <a:xfrm>
            <a:off x="-123825" y="1839347"/>
            <a:ext cx="12084783" cy="1224438"/>
          </a:xfrm>
          <a:prstGeom prst="rect">
            <a:avLst/>
          </a:prstGeom>
        </p:spPr>
        <p:txBody>
          <a:bodyPr wrap="square">
            <a:spAutoFit/>
          </a:bodyPr>
          <a:lstStyle/>
          <a:p>
            <a:pPr algn="ctr">
              <a:lnSpc>
                <a:spcPct val="150000"/>
              </a:lnSpc>
              <a:spcBef>
                <a:spcPts val="400"/>
              </a:spcBef>
              <a:spcAft>
                <a:spcPts val="400"/>
              </a:spcAft>
              <a:buClr>
                <a:srgbClr val="FF0000"/>
              </a:buClr>
            </a:pPr>
            <a:r>
              <a:rPr lang="en-US" sz="2400" dirty="0" err="1">
                <a:latin typeface="UTM Avo" panose="02040603050506020204" pitchFamily="18" charset="0"/>
                <a:ea typeface="Calibri" panose="020F0502020204030204" pitchFamily="34" charset="0"/>
                <a:cs typeface="Arial" panose="020B0604020202020204" pitchFamily="34" charset="0"/>
              </a:rPr>
              <a:t>Sử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dụng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4.2, </a:t>
            </a:r>
            <a:r>
              <a:rPr lang="en-US" sz="2400" dirty="0" err="1">
                <a:latin typeface="UTM Avo" panose="02040603050506020204" pitchFamily="18" charset="0"/>
                <a:ea typeface="Calibri" panose="020F0502020204030204" pitchFamily="34" charset="0"/>
                <a:cs typeface="Arial" panose="020B0604020202020204" pitchFamily="34" charset="0"/>
              </a:rPr>
              <a:t>trình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bày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sắp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xếp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a:t>
            </a:r>
          </a:p>
          <a:p>
            <a:pPr algn="ctr">
              <a:lnSpc>
                <a:spcPct val="150000"/>
              </a:lnSpc>
              <a:spcBef>
                <a:spcPts val="400"/>
              </a:spcBef>
              <a:spcAft>
                <a:spcPts val="400"/>
              </a:spcAft>
              <a:buClr>
                <a:srgbClr val="FF0000"/>
              </a:buClr>
            </a:pP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bao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nhiêu</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E66A609C-BED3-6F29-5A29-0BF4F6B7A6B8}"/>
              </a:ext>
            </a:extLst>
          </p:cNvPr>
          <p:cNvPicPr>
            <a:picLocks noChangeAspect="1"/>
          </p:cNvPicPr>
          <p:nvPr/>
        </p:nvPicPr>
        <p:blipFill>
          <a:blip r:embed="rId3"/>
          <a:stretch>
            <a:fillRect/>
          </a:stretch>
        </p:blipFill>
        <p:spPr>
          <a:xfrm>
            <a:off x="3164124" y="3229248"/>
            <a:ext cx="5508884" cy="3373319"/>
          </a:xfrm>
          <a:prstGeom prst="rect">
            <a:avLst/>
          </a:prstGeom>
        </p:spPr>
      </p:pic>
    </p:spTree>
    <p:extLst>
      <p:ext uri="{BB962C8B-B14F-4D97-AF65-F5344CB8AC3E}">
        <p14:creationId xmlns:p14="http://schemas.microsoft.com/office/powerpoint/2010/main" val="347839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DA4190-5ADB-0EE8-CAB0-DD69A08A97A5}"/>
              </a:ext>
            </a:extLst>
          </p:cNvPr>
          <p:cNvSpPr/>
          <p:nvPr/>
        </p:nvSpPr>
        <p:spPr>
          <a:xfrm>
            <a:off x="701675" y="1697662"/>
            <a:ext cx="11061700" cy="1121846"/>
          </a:xfrm>
          <a:prstGeom prst="rect">
            <a:avLst/>
          </a:prstGeom>
        </p:spPr>
        <p:txBody>
          <a:bodyPr wrap="square">
            <a:spAutoFit/>
          </a:bodyPr>
          <a:lstStyle/>
          <a:p>
            <a:pPr algn="just">
              <a:lnSpc>
                <a:spcPct val="150000"/>
              </a:lnSpc>
            </a:pP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Quan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sát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hình</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4.2,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theo</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chiều</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từ</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hạt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nhân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ra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ngoài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lớp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vỏ</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được</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sắp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xếp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vào</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các</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lớp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aphicFrame>
        <p:nvGraphicFramePr>
          <p:cNvPr id="5" name="Table 4">
            <a:extLst>
              <a:ext uri="{FF2B5EF4-FFF2-40B4-BE49-F238E27FC236}">
                <a16:creationId xmlns:a16="http://schemas.microsoft.com/office/drawing/2014/main" id="{CA26BB10-41D0-2617-2EA9-736670E78BB4}"/>
              </a:ext>
            </a:extLst>
          </p:cNvPr>
          <p:cNvGraphicFramePr>
            <a:graphicFrameLocks noGrp="1"/>
          </p:cNvGraphicFramePr>
          <p:nvPr>
            <p:extLst>
              <p:ext uri="{D42A27DB-BD31-4B8C-83A1-F6EECF244321}">
                <p14:modId xmlns:p14="http://schemas.microsoft.com/office/powerpoint/2010/main" val="2736689916"/>
              </p:ext>
            </p:extLst>
          </p:nvPr>
        </p:nvGraphicFramePr>
        <p:xfrm>
          <a:off x="337734" y="3021866"/>
          <a:ext cx="7944846" cy="3178637"/>
        </p:xfrm>
        <a:graphic>
          <a:graphicData uri="http://schemas.openxmlformats.org/drawingml/2006/table">
            <a:tbl>
              <a:tblPr firstRow="1" firstCol="1" bandRow="1">
                <a:tableStyleId>{93296810-A885-4BE3-A3E7-6D5BEEA58F35}</a:tableStyleId>
              </a:tblPr>
              <a:tblGrid>
                <a:gridCol w="2148963">
                  <a:extLst>
                    <a:ext uri="{9D8B030D-6E8A-4147-A177-3AD203B41FA5}">
                      <a16:colId xmlns:a16="http://schemas.microsoft.com/office/drawing/2014/main" val="1375234841"/>
                    </a:ext>
                  </a:extLst>
                </a:gridCol>
                <a:gridCol w="1165978">
                  <a:extLst>
                    <a:ext uri="{9D8B030D-6E8A-4147-A177-3AD203B41FA5}">
                      <a16:colId xmlns:a16="http://schemas.microsoft.com/office/drawing/2014/main" val="3891412436"/>
                    </a:ext>
                  </a:extLst>
                </a:gridCol>
                <a:gridCol w="1165978">
                  <a:extLst>
                    <a:ext uri="{9D8B030D-6E8A-4147-A177-3AD203B41FA5}">
                      <a16:colId xmlns:a16="http://schemas.microsoft.com/office/drawing/2014/main" val="2117212094"/>
                    </a:ext>
                  </a:extLst>
                </a:gridCol>
                <a:gridCol w="1165978">
                  <a:extLst>
                    <a:ext uri="{9D8B030D-6E8A-4147-A177-3AD203B41FA5}">
                      <a16:colId xmlns:a16="http://schemas.microsoft.com/office/drawing/2014/main" val="4027816929"/>
                    </a:ext>
                  </a:extLst>
                </a:gridCol>
                <a:gridCol w="1165978">
                  <a:extLst>
                    <a:ext uri="{9D8B030D-6E8A-4147-A177-3AD203B41FA5}">
                      <a16:colId xmlns:a16="http://schemas.microsoft.com/office/drawing/2014/main" val="12047781"/>
                    </a:ext>
                  </a:extLst>
                </a:gridCol>
                <a:gridCol w="1131971">
                  <a:extLst>
                    <a:ext uri="{9D8B030D-6E8A-4147-A177-3AD203B41FA5}">
                      <a16:colId xmlns:a16="http://schemas.microsoft.com/office/drawing/2014/main" val="705071061"/>
                    </a:ext>
                  </a:extLst>
                </a:gridCol>
              </a:tblGrid>
              <a:tr h="635727">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Stt</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lớp</a:t>
                      </a:r>
                      <a:r>
                        <a:rPr lang="en-US" sz="2400" dirty="0">
                          <a:effectLst/>
                          <a:latin typeface="UTM Avo" panose="02040603050506020204" pitchFamily="18" charset="0"/>
                          <a:cs typeface="Arial" panose="020B0604020202020204" pitchFamily="34" charset="0"/>
                        </a:rPr>
                        <a:t> (n) </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4</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69332710"/>
                  </a:ext>
                </a:extLst>
              </a:tr>
              <a:tr h="635727">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Tên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lớp</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K</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L</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M</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996404040"/>
                  </a:ext>
                </a:extLst>
              </a:tr>
              <a:tr h="1907183">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Số</a:t>
                      </a:r>
                      <a:r>
                        <a:rPr lang="en-US" sz="2400" dirty="0">
                          <a:effectLst/>
                          <a:latin typeface="UTM Avo" panose="02040603050506020204" pitchFamily="18" charset="0"/>
                          <a:cs typeface="Arial" panose="020B0604020202020204" pitchFamily="34" charset="0"/>
                        </a:rPr>
                        <a:t> electron </a:t>
                      </a:r>
                      <a:r>
                        <a:rPr lang="en-US" sz="2400" dirty="0" err="1">
                          <a:effectLst/>
                          <a:latin typeface="UTM Avo" panose="02040603050506020204" pitchFamily="18" charset="0"/>
                          <a:cs typeface="Arial" panose="020B0604020202020204" pitchFamily="34" charset="0"/>
                        </a:rPr>
                        <a:t>tối</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đa</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trong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mỗi</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lớp</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a:t>
                      </a:r>
                    </a:p>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2 . 1</a:t>
                      </a:r>
                      <a:r>
                        <a:rPr lang="en-US" sz="2400" baseline="30000" dirty="0">
                          <a:effectLst/>
                          <a:latin typeface="UTM Avo" panose="02040603050506020204" pitchFamily="18" charset="0"/>
                          <a:cs typeface="Arial" panose="020B0604020202020204" pitchFamily="34" charset="0"/>
                        </a:rPr>
                        <a:t>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8</a:t>
                      </a:r>
                    </a:p>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2 . 2</a:t>
                      </a:r>
                      <a:r>
                        <a:rPr lang="en-US" sz="2400" baseline="30000" dirty="0">
                          <a:effectLst/>
                          <a:latin typeface="UTM Avo" panose="02040603050506020204" pitchFamily="18" charset="0"/>
                          <a:cs typeface="Arial" panose="020B0604020202020204" pitchFamily="34" charset="0"/>
                        </a:rPr>
                        <a:t>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18</a:t>
                      </a:r>
                    </a:p>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2 . 3</a:t>
                      </a:r>
                      <a:r>
                        <a:rPr lang="en-US" sz="2400" baseline="30000" dirty="0">
                          <a:effectLst/>
                          <a:latin typeface="UTM Avo" panose="02040603050506020204" pitchFamily="18" charset="0"/>
                          <a:cs typeface="Arial" panose="020B0604020202020204" pitchFamily="34" charset="0"/>
                        </a:rPr>
                        <a:t>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32</a:t>
                      </a:r>
                    </a:p>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2 . 4</a:t>
                      </a:r>
                      <a:r>
                        <a:rPr lang="en-US" sz="2400" baseline="30000" dirty="0">
                          <a:effectLst/>
                          <a:latin typeface="UTM Avo" panose="02040603050506020204" pitchFamily="18" charset="0"/>
                          <a:cs typeface="Arial" panose="020B0604020202020204" pitchFamily="34" charset="0"/>
                        </a:rPr>
                        <a:t>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p>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 . n</a:t>
                      </a:r>
                      <a:r>
                        <a:rPr lang="en-US" sz="2400" baseline="30000" dirty="0">
                          <a:effectLst/>
                          <a:latin typeface="UTM Avo" panose="02040603050506020204" pitchFamily="18" charset="0"/>
                          <a:cs typeface="Arial" panose="020B0604020202020204" pitchFamily="34" charset="0"/>
                        </a:rPr>
                        <a:t>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479893084"/>
                  </a:ext>
                </a:extLst>
              </a:tr>
            </a:tbl>
          </a:graphicData>
        </a:graphic>
      </p:graphicFrame>
      <p:pic>
        <p:nvPicPr>
          <p:cNvPr id="2" name="Picture 1">
            <a:extLst>
              <a:ext uri="{FF2B5EF4-FFF2-40B4-BE49-F238E27FC236}">
                <a16:creationId xmlns:a16="http://schemas.microsoft.com/office/drawing/2014/main" id="{BAE9B0DC-77A2-0677-41B6-6443EFDB466A}"/>
              </a:ext>
            </a:extLst>
          </p:cNvPr>
          <p:cNvPicPr>
            <a:picLocks noChangeAspect="1"/>
          </p:cNvPicPr>
          <p:nvPr/>
        </p:nvPicPr>
        <p:blipFill>
          <a:blip r:embed="rId3"/>
          <a:stretch>
            <a:fillRect/>
          </a:stretch>
        </p:blipFill>
        <p:spPr>
          <a:xfrm>
            <a:off x="8500295" y="2995732"/>
            <a:ext cx="3691705" cy="2260585"/>
          </a:xfrm>
          <a:prstGeom prst="rect">
            <a:avLst/>
          </a:prstGeom>
        </p:spPr>
      </p:pic>
    </p:spTree>
    <p:extLst>
      <p:ext uri="{BB962C8B-B14F-4D97-AF65-F5344CB8AC3E}">
        <p14:creationId xmlns:p14="http://schemas.microsoft.com/office/powerpoint/2010/main" val="278192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DCB62D-1700-BBE1-AE67-975575E28F28}"/>
              </a:ext>
            </a:extLst>
          </p:cNvPr>
          <p:cNvSpPr/>
          <p:nvPr/>
        </p:nvSpPr>
        <p:spPr>
          <a:xfrm>
            <a:off x="2285999" y="2159000"/>
            <a:ext cx="8143875" cy="2303772"/>
          </a:xfrm>
          <a:prstGeom prst="rect">
            <a:avLst/>
          </a:prstGeom>
          <a:solidFill>
            <a:schemeClr val="accent2">
              <a:lumMod val="20000"/>
              <a:lumOff val="80000"/>
            </a:schemeClr>
          </a:solidFill>
        </p:spPr>
        <p:txBody>
          <a:bodyPr wrap="square">
            <a:spAutoFit/>
          </a:bodyPr>
          <a:lstStyle/>
          <a:p>
            <a:pPr algn="ctr">
              <a:lnSpc>
                <a:spcPct val="150000"/>
              </a:lnSpc>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Nhận</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xét</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p>
          <a:p>
            <a:pPr algn="just">
              <a:lnSpc>
                <a:spcPct val="150000"/>
              </a:lnSpc>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trước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2n</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n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tự</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electron (n ≤ 4).</a:t>
            </a:r>
          </a:p>
        </p:txBody>
      </p:sp>
      <p:pic>
        <p:nvPicPr>
          <p:cNvPr id="4" name="Picture 7">
            <a:extLst>
              <a:ext uri="{FF2B5EF4-FFF2-40B4-BE49-F238E27FC236}">
                <a16:creationId xmlns:a16="http://schemas.microsoft.com/office/drawing/2014/main" id="{6026220C-B5A2-BA37-F27C-9F520C32BB4B}"/>
              </a:ext>
            </a:extLst>
          </p:cNvPr>
          <p:cNvPicPr>
            <a:picLocks noChangeAspect="1"/>
          </p:cNvPicPr>
          <p:nvPr/>
        </p:nvPicPr>
        <p:blipFill>
          <a:blip r:embed="rId3"/>
          <a:srcRect/>
          <a:stretch>
            <a:fillRect/>
          </a:stretch>
        </p:blipFill>
        <p:spPr>
          <a:xfrm>
            <a:off x="9674225" y="4579954"/>
            <a:ext cx="2251075" cy="1975318"/>
          </a:xfrm>
          <a:prstGeom prst="rect">
            <a:avLst/>
          </a:prstGeom>
        </p:spPr>
      </p:pic>
    </p:spTree>
    <p:extLst>
      <p:ext uri="{BB962C8B-B14F-4D97-AF65-F5344CB8AC3E}">
        <p14:creationId xmlns:p14="http://schemas.microsoft.com/office/powerpoint/2010/main" val="60345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9366F-300E-8D11-CEE5-6AB855E8DF0E}"/>
              </a:ext>
            </a:extLst>
          </p:cNvPr>
          <p:cNvSpPr txBox="1"/>
          <p:nvPr/>
        </p:nvSpPr>
        <p:spPr>
          <a:xfrm>
            <a:off x="558800" y="1711325"/>
            <a:ext cx="10972800" cy="1675843"/>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Theo mô hình Rutherford – Bohr, các electron dù mang điện tích âm nhưng không thể bị hút vào hạt nhân bởi lực hút này cân bằng với lực quán tính li tâm tác dụng lên electron (kéo electron ra xa hạt nhân).</a:t>
            </a:r>
          </a:p>
        </p:txBody>
      </p:sp>
      <p:pic>
        <p:nvPicPr>
          <p:cNvPr id="2" name="Picture 1">
            <a:extLst>
              <a:ext uri="{FF2B5EF4-FFF2-40B4-BE49-F238E27FC236}">
                <a16:creationId xmlns:a16="http://schemas.microsoft.com/office/drawing/2014/main" id="{CC427C0C-D9B3-A680-4721-DC03D4CC903D}"/>
              </a:ext>
            </a:extLst>
          </p:cNvPr>
          <p:cNvPicPr>
            <a:picLocks noChangeAspect="1"/>
          </p:cNvPicPr>
          <p:nvPr/>
        </p:nvPicPr>
        <p:blipFill>
          <a:blip r:embed="rId3"/>
          <a:stretch>
            <a:fillRect/>
          </a:stretch>
        </p:blipFill>
        <p:spPr>
          <a:xfrm>
            <a:off x="625476" y="3584277"/>
            <a:ext cx="3261487" cy="1876472"/>
          </a:xfrm>
          <a:prstGeom prst="rect">
            <a:avLst/>
          </a:prstGeom>
        </p:spPr>
      </p:pic>
      <p:sp>
        <p:nvSpPr>
          <p:cNvPr id="4" name="Rectangle 3">
            <a:extLst>
              <a:ext uri="{FF2B5EF4-FFF2-40B4-BE49-F238E27FC236}">
                <a16:creationId xmlns:a16="http://schemas.microsoft.com/office/drawing/2014/main" id="{9CFE0CB1-671E-CF11-1900-C6846D65ABB1}"/>
              </a:ext>
            </a:extLst>
          </p:cNvPr>
          <p:cNvSpPr/>
          <p:nvPr/>
        </p:nvSpPr>
        <p:spPr>
          <a:xfrm>
            <a:off x="3920721" y="3477585"/>
            <a:ext cx="7062763" cy="1675843"/>
          </a:xfrm>
          <a:prstGeom prst="rect">
            <a:avLst/>
          </a:prstGeom>
        </p:spPr>
        <p:txBody>
          <a:bodyPr wrap="square">
            <a:spAutoFit/>
          </a:bodyPr>
          <a:lstStyle/>
          <a:p>
            <a:pPr algn="just">
              <a:lnSpc>
                <a:spcPct val="150000"/>
              </a:lnSpc>
              <a:spcBef>
                <a:spcPts val="400"/>
              </a:spcBef>
              <a:spcAft>
                <a:spcPts val="533"/>
              </a:spcAft>
            </a:pPr>
            <a:r>
              <a:rPr lang="vi-VN" sz="2400" dirty="0">
                <a:latin typeface="UTM Avo" panose="02040603050506020204" pitchFamily="18" charset="0"/>
              </a:rPr>
              <a:t>Lực quán tính li tâm giúp cho các nghệ sĩ lái xe mô tô theo phương ngang trong đường ống hình trụ tròn.</a:t>
            </a:r>
            <a:endParaRPr lang="en-US" sz="2400" dirty="0">
              <a:latin typeface="UTM Avo" panose="02040603050506020204" pitchFamily="18" charset="0"/>
            </a:endParaRPr>
          </a:p>
        </p:txBody>
      </p:sp>
    </p:spTree>
    <p:extLst>
      <p:ext uri="{BB962C8B-B14F-4D97-AF65-F5344CB8AC3E}">
        <p14:creationId xmlns:p14="http://schemas.microsoft.com/office/powerpoint/2010/main" val="3399793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BAFCC-72FF-4E0C-F289-59C458764EC2}"/>
              </a:ext>
            </a:extLst>
          </p:cNvPr>
          <p:cNvSpPr txBox="1"/>
          <p:nvPr/>
        </p:nvSpPr>
        <p:spPr>
          <a:xfrm>
            <a:off x="733426" y="1781219"/>
            <a:ext cx="5372100" cy="2229841"/>
          </a:xfrm>
          <a:prstGeom prst="rect">
            <a:avLst/>
          </a:prstGeom>
          <a:noFill/>
        </p:spPr>
        <p:txBody>
          <a:bodyPr wrap="square" rtlCol="0">
            <a:spAutoFit/>
          </a:bodyPr>
          <a:lstStyle/>
          <a:p>
            <a:pPr algn="just">
              <a:lnSpc>
                <a:spcPct val="150000"/>
              </a:lnSpc>
            </a:pPr>
            <a:r>
              <a:rPr lang="en-US" sz="2400" dirty="0" err="1">
                <a:latin typeface="UTM Avo" panose="02040603050506020204" pitchFamily="18" charset="0"/>
                <a:cs typeface="Arial" panose="020B0604020202020204" pitchFamily="34" charset="0"/>
              </a:rPr>
              <a:t>Dựa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theo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Rutherford – Bohr, </a:t>
            </a:r>
            <a:r>
              <a:rPr lang="en-US" sz="2400" dirty="0" err="1">
                <a:latin typeface="UTM Avo" panose="02040603050506020204" pitchFamily="18" charset="0"/>
                <a:cs typeface="Arial" panose="020B0604020202020204" pitchFamily="34" charset="0"/>
              </a:rPr>
              <a:t>hãy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vẽ</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Z </a:t>
            </a:r>
            <a:r>
              <a:rPr lang="en-US" sz="2400" dirty="0" err="1">
                <a:latin typeface="UTM Avo" panose="02040603050506020204" pitchFamily="18" charset="0"/>
                <a:cs typeface="Arial" panose="020B0604020202020204" pitchFamily="34" charset="0"/>
              </a:rPr>
              <a:t>từ</a:t>
            </a:r>
            <a:r>
              <a:rPr lang="en-US" sz="2400" dirty="0">
                <a:latin typeface="UTM Avo" panose="02040603050506020204" pitchFamily="18" charset="0"/>
                <a:cs typeface="Arial" panose="020B0604020202020204" pitchFamily="34" charset="0"/>
              </a:rPr>
              <a:t> 1 </a:t>
            </a:r>
            <a:r>
              <a:rPr lang="en-US" sz="2400" dirty="0" err="1">
                <a:latin typeface="UTM Avo" panose="02040603050506020204" pitchFamily="18" charset="0"/>
                <a:cs typeface="Arial" panose="020B0604020202020204" pitchFamily="34" charset="0"/>
              </a:rPr>
              <a:t>đến</a:t>
            </a:r>
            <a:r>
              <a:rPr lang="en-US" sz="2400" dirty="0">
                <a:latin typeface="UTM Avo" panose="02040603050506020204" pitchFamily="18" charset="0"/>
                <a:cs typeface="Arial" panose="020B0604020202020204" pitchFamily="34" charset="0"/>
              </a:rPr>
              <a:t> 11.</a:t>
            </a:r>
          </a:p>
        </p:txBody>
      </p:sp>
      <p:pic>
        <p:nvPicPr>
          <p:cNvPr id="5" name="Picture 4">
            <a:extLst>
              <a:ext uri="{FF2B5EF4-FFF2-40B4-BE49-F238E27FC236}">
                <a16:creationId xmlns:a16="http://schemas.microsoft.com/office/drawing/2014/main" id="{D1298498-5891-A9CD-1E72-39C23CC64267}"/>
              </a:ext>
            </a:extLst>
          </p:cNvPr>
          <p:cNvPicPr>
            <a:picLocks noChangeAspect="1"/>
          </p:cNvPicPr>
          <p:nvPr/>
        </p:nvPicPr>
        <p:blipFill>
          <a:blip r:embed="rId3"/>
          <a:stretch>
            <a:fillRect/>
          </a:stretch>
        </p:blipFill>
        <p:spPr>
          <a:xfrm>
            <a:off x="6515100" y="1838325"/>
            <a:ext cx="5149777" cy="3880507"/>
          </a:xfrm>
          <a:prstGeom prst="rect">
            <a:avLst/>
          </a:prstGeom>
        </p:spPr>
      </p:pic>
    </p:spTree>
    <p:extLst>
      <p:ext uri="{BB962C8B-B14F-4D97-AF65-F5344CB8AC3E}">
        <p14:creationId xmlns:p14="http://schemas.microsoft.com/office/powerpoint/2010/main" val="371872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9366F-300E-8D11-CEE5-6AB855E8DF0E}"/>
              </a:ext>
            </a:extLst>
          </p:cNvPr>
          <p:cNvSpPr txBox="1"/>
          <p:nvPr/>
        </p:nvSpPr>
        <p:spPr>
          <a:xfrm>
            <a:off x="599894" y="1831068"/>
            <a:ext cx="11182804" cy="4455643"/>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Mô hình nguyên tử của Rutherford – Bohr đã giải thích được rất nhiều vấn đề trong khoa học nói chung và hoá học nói riêng. Tuy nhiên, nó cũng còn có những hạn chế nhất định. Sự phát triển mạnh mẽ của khoa học dẫn đến sự ra đời của mô hình hiện đại về nguyên tử, được đề xuất đầu tiên bởi Erwin Schrodinger (Ơ-guyn Srô-đin-gơ). Mô hình hiện đại toàn diện hơn nhưng cũng khó hình dung hơn mô hình Rutherford – Bohr. Do vậy trong nhiều trường hợp, để dễ hình dung hơn, mô hình Rutherford – Bohr vẫn tiếp tục được sử dụng.</a:t>
            </a:r>
          </a:p>
        </p:txBody>
      </p:sp>
    </p:spTree>
    <p:extLst>
      <p:ext uri="{BB962C8B-B14F-4D97-AF65-F5344CB8AC3E}">
        <p14:creationId xmlns:p14="http://schemas.microsoft.com/office/powerpoint/2010/main" val="3062891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84141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a:t>
            </a:r>
            <a:r>
              <a:rPr lang="en-US" sz="2400" b="1" dirty="0" err="1">
                <a:solidFill>
                  <a:schemeClr val="accent2"/>
                </a:solidFill>
                <a:latin typeface="UTM Avo" panose="02040603050506020204" pitchFamily="18" charset="0"/>
                <a:cs typeface="Arial" panose="020B0604020202020204" pitchFamily="34" charset="0"/>
              </a:rPr>
              <a:t>Mô</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hình</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hiện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đại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về</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76CA58D0-E8B2-7F6C-259E-B0D399CD825D}"/>
              </a:ext>
            </a:extLst>
          </p:cNvPr>
          <p:cNvSpPr/>
          <p:nvPr/>
        </p:nvSpPr>
        <p:spPr>
          <a:xfrm>
            <a:off x="595547" y="2315738"/>
            <a:ext cx="11158303" cy="1675843"/>
          </a:xfrm>
          <a:prstGeom prst="rect">
            <a:avLst/>
          </a:prstGeom>
        </p:spPr>
        <p:txBody>
          <a:bodyPr wrap="square">
            <a:spAutoFit/>
          </a:bodyPr>
          <a:lstStyle/>
          <a:p>
            <a:pPr algn="just">
              <a:lnSpc>
                <a:spcPct val="150000"/>
              </a:lnSpc>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Sự</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biệt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bản</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mô</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mô</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Rutherford – Bohr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chuyển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động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không</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theo</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quỹ</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định</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75090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84141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a:t>
            </a:r>
            <a:r>
              <a:rPr lang="en-US" sz="2400" b="1" dirty="0" err="1">
                <a:solidFill>
                  <a:schemeClr val="accent2"/>
                </a:solidFill>
                <a:latin typeface="UTM Avo" panose="02040603050506020204" pitchFamily="18" charset="0"/>
                <a:cs typeface="Arial" panose="020B0604020202020204" pitchFamily="34" charset="0"/>
              </a:rPr>
              <a:t>Mô</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hình</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hiện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đại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về</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5E3A6452-993D-090C-F3B6-5D40A8AB58B8}"/>
              </a:ext>
            </a:extLst>
          </p:cNvPr>
          <p:cNvGraphicFramePr>
            <a:graphicFrameLocks noGrp="1"/>
          </p:cNvGraphicFramePr>
          <p:nvPr>
            <p:extLst>
              <p:ext uri="{D42A27DB-BD31-4B8C-83A1-F6EECF244321}">
                <p14:modId xmlns:p14="http://schemas.microsoft.com/office/powerpoint/2010/main" val="89349972"/>
              </p:ext>
            </p:extLst>
          </p:nvPr>
        </p:nvGraphicFramePr>
        <p:xfrm>
          <a:off x="682625" y="2519266"/>
          <a:ext cx="10566400" cy="3620389"/>
        </p:xfrm>
        <a:graphic>
          <a:graphicData uri="http://schemas.openxmlformats.org/drawingml/2006/table">
            <a:tbl>
              <a:tblPr firstRow="1" firstCol="1" bandRow="1">
                <a:tableStyleId>{93296810-A885-4BE3-A3E7-6D5BEEA58F35}</a:tableStyleId>
              </a:tblPr>
              <a:tblGrid>
                <a:gridCol w="2032000">
                  <a:extLst>
                    <a:ext uri="{9D8B030D-6E8A-4147-A177-3AD203B41FA5}">
                      <a16:colId xmlns:a16="http://schemas.microsoft.com/office/drawing/2014/main" val="186093215"/>
                    </a:ext>
                  </a:extLst>
                </a:gridCol>
                <a:gridCol w="3962400">
                  <a:extLst>
                    <a:ext uri="{9D8B030D-6E8A-4147-A177-3AD203B41FA5}">
                      <a16:colId xmlns:a16="http://schemas.microsoft.com/office/drawing/2014/main" val="1971279342"/>
                    </a:ext>
                  </a:extLst>
                </a:gridCol>
                <a:gridCol w="4572000">
                  <a:extLst>
                    <a:ext uri="{9D8B030D-6E8A-4147-A177-3AD203B41FA5}">
                      <a16:colId xmlns:a16="http://schemas.microsoft.com/office/drawing/2014/main" val="3634902952"/>
                    </a:ext>
                  </a:extLst>
                </a:gridCol>
              </a:tblGrid>
              <a:tr h="1026075">
                <a:tc>
                  <a:txBody>
                    <a:bodyPr/>
                    <a:lstStyle/>
                    <a:p>
                      <a:pPr algn="ctr">
                        <a:lnSpc>
                          <a:spcPct val="100000"/>
                        </a:lnSpc>
                        <a:spcAft>
                          <a:spcPts val="0"/>
                        </a:spcAft>
                      </a:pPr>
                      <a:r>
                        <a:rPr lang="en-US" sz="2400" dirty="0" err="1">
                          <a:effectLst/>
                          <a:latin typeface="UTM Avo" panose="02040603050506020204" pitchFamily="18" charset="0"/>
                          <a:cs typeface="Arial" panose="020B0604020202020204" pitchFamily="34" charset="0"/>
                        </a:rPr>
                        <a:t>Mô</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hình</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0"/>
                        </a:spcAft>
                      </a:pPr>
                      <a:r>
                        <a:rPr lang="en-US" sz="2400" dirty="0" err="1">
                          <a:effectLst/>
                          <a:latin typeface="UTM Avo" panose="02040603050506020204" pitchFamily="18" charset="0"/>
                          <a:cs typeface="Arial" panose="020B0604020202020204" pitchFamily="34" charset="0"/>
                        </a:rPr>
                        <a:t>Mô</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hình</a:t>
                      </a:r>
                      <a:r>
                        <a:rPr lang="en-US" sz="2400" dirty="0">
                          <a:effectLst/>
                          <a:latin typeface="UTM Avo" panose="02040603050506020204" pitchFamily="18" charset="0"/>
                          <a:cs typeface="Arial" panose="020B0604020202020204" pitchFamily="34" charset="0"/>
                        </a:rPr>
                        <a:t> Rutherford - Bohr</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0"/>
                        </a:spcAft>
                      </a:pPr>
                      <a:r>
                        <a:rPr lang="en-US" sz="2400" dirty="0" err="1">
                          <a:effectLst/>
                          <a:latin typeface="UTM Avo" panose="02040603050506020204" pitchFamily="18" charset="0"/>
                          <a:cs typeface="Arial" panose="020B0604020202020204" pitchFamily="34" charset="0"/>
                        </a:rPr>
                        <a:t>Mô</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hình</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đại</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về</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192640197"/>
                  </a:ext>
                </a:extLst>
              </a:tr>
              <a:tr h="477435">
                <a:tc>
                  <a:txBody>
                    <a:bodyPr/>
                    <a:lstStyle/>
                    <a:p>
                      <a:pPr algn="ctr">
                        <a:lnSpc>
                          <a:spcPct val="100000"/>
                        </a:lnSpc>
                        <a:spcAft>
                          <a:spcPts val="0"/>
                        </a:spcAft>
                      </a:pPr>
                      <a:r>
                        <a:rPr lang="en-US" sz="2400" dirty="0" err="1">
                          <a:effectLst/>
                          <a:latin typeface="UTM Avo" panose="02040603050506020204" pitchFamily="18" charset="0"/>
                          <a:cs typeface="Arial" panose="020B0604020202020204" pitchFamily="34" charset="0"/>
                        </a:rPr>
                        <a:t>Giống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nhau</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gridSpan="2">
                  <a:txBody>
                    <a:bodyPr/>
                    <a:lstStyle/>
                    <a:p>
                      <a:pPr algn="ctr">
                        <a:lnSpc>
                          <a:spcPct val="100000"/>
                        </a:lnSpc>
                        <a:spcAft>
                          <a:spcPts val="0"/>
                        </a:spcAft>
                      </a:pPr>
                      <a:r>
                        <a:rPr lang="en-US" sz="2400" dirty="0">
                          <a:effectLst/>
                          <a:latin typeface="UTM Avo" panose="02040603050506020204" pitchFamily="18" charset="0"/>
                          <a:cs typeface="Arial" panose="020B0604020202020204" pitchFamily="34" charset="0"/>
                        </a:rPr>
                        <a:t>Electron </a:t>
                      </a:r>
                      <a:r>
                        <a:rPr lang="en-US" sz="2400" dirty="0" err="1">
                          <a:effectLst/>
                          <a:latin typeface="UTM Avo" panose="02040603050506020204" pitchFamily="18" charset="0"/>
                          <a:cs typeface="Arial" panose="020B0604020202020204" pitchFamily="34" charset="0"/>
                        </a:rPr>
                        <a:t>chuyển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đông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xung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quanh</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hạt</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nhân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hMerge="1">
                  <a:txBody>
                    <a:bodyPr/>
                    <a:lstStyle/>
                    <a:p>
                      <a:endParaRPr lang="en-US"/>
                    </a:p>
                  </a:txBody>
                  <a:tcPr/>
                </a:tc>
                <a:extLst>
                  <a:ext uri="{0D108BD9-81ED-4DB2-BD59-A6C34878D82A}">
                    <a16:rowId xmlns:a16="http://schemas.microsoft.com/office/drawing/2014/main" val="1512821882"/>
                  </a:ext>
                </a:extLst>
              </a:tr>
              <a:tr h="2116879">
                <a:tc>
                  <a:txBody>
                    <a:bodyPr/>
                    <a:lstStyle/>
                    <a:p>
                      <a:pPr algn="ctr">
                        <a:lnSpc>
                          <a:spcPct val="100000"/>
                        </a:lnSpc>
                        <a:spcAft>
                          <a:spcPts val="0"/>
                        </a:spcAft>
                      </a:pPr>
                      <a:r>
                        <a:rPr lang="en-US" sz="2400" dirty="0" err="1">
                          <a:effectLst/>
                          <a:latin typeface="UTM Avo" panose="02040603050506020204" pitchFamily="18" charset="0"/>
                          <a:cs typeface="Arial" panose="020B0604020202020204" pitchFamily="34" charset="0"/>
                        </a:rPr>
                        <a:t>Khác</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nhau</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0"/>
                        </a:spcAft>
                      </a:pPr>
                      <a:r>
                        <a:rPr lang="en-US" sz="2400" dirty="0" err="1">
                          <a:effectLst/>
                          <a:latin typeface="UTM Avo" panose="02040603050506020204" pitchFamily="18" charset="0"/>
                          <a:cs typeface="Arial" panose="020B0604020202020204" pitchFamily="34" charset="0"/>
                        </a:rPr>
                        <a:t>Quỹ</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đạo</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của</a:t>
                      </a:r>
                      <a:r>
                        <a:rPr lang="en-US" sz="2400" dirty="0">
                          <a:effectLst/>
                          <a:latin typeface="UTM Avo" panose="02040603050506020204" pitchFamily="18" charset="0"/>
                          <a:cs typeface="Arial" panose="020B0604020202020204" pitchFamily="34" charset="0"/>
                        </a:rPr>
                        <a:t> electron </a:t>
                      </a:r>
                      <a:r>
                        <a:rPr lang="en-US" sz="2400" dirty="0" err="1">
                          <a:effectLst/>
                          <a:latin typeface="UTM Avo" panose="02040603050506020204" pitchFamily="18" charset="0"/>
                          <a:cs typeface="Arial" panose="020B0604020202020204" pitchFamily="34" charset="0"/>
                        </a:rPr>
                        <a:t>là</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chuyển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động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tròn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hoặc</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bầu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dục</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xác</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định</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xung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quanh</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hạt</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nhân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0"/>
                        </a:spcAft>
                      </a:pPr>
                      <a:r>
                        <a:rPr lang="en-US" sz="2400" dirty="0">
                          <a:effectLst/>
                          <a:latin typeface="UTM Avo" panose="02040603050506020204" pitchFamily="18" charset="0"/>
                          <a:cs typeface="Arial" panose="020B0604020202020204" pitchFamily="34" charset="0"/>
                        </a:rPr>
                        <a:t>Electron </a:t>
                      </a:r>
                      <a:r>
                        <a:rPr lang="en-US" sz="2400" dirty="0" err="1">
                          <a:effectLst/>
                          <a:latin typeface="UTM Avo" panose="02040603050506020204" pitchFamily="18" charset="0"/>
                          <a:cs typeface="Arial" panose="020B0604020202020204" pitchFamily="34" charset="0"/>
                        </a:rPr>
                        <a:t>chuyển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động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rất</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nhanh</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xung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quanh</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hạt</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nhân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không</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theo</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quỹ</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đạo</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xác</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định</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42362083"/>
                  </a:ext>
                </a:extLst>
              </a:tr>
            </a:tbl>
          </a:graphicData>
        </a:graphic>
      </p:graphicFrame>
    </p:spTree>
    <p:extLst>
      <p:ext uri="{BB962C8B-B14F-4D97-AF65-F5344CB8AC3E}">
        <p14:creationId xmlns:p14="http://schemas.microsoft.com/office/powerpoint/2010/main" val="161556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84141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a:t>
            </a:r>
            <a:r>
              <a:rPr lang="en-US" sz="2400" b="1" dirty="0" err="1">
                <a:solidFill>
                  <a:schemeClr val="accent2"/>
                </a:solidFill>
                <a:latin typeface="UTM Avo" panose="02040603050506020204" pitchFamily="18" charset="0"/>
                <a:cs typeface="Arial" panose="020B0604020202020204" pitchFamily="34" charset="0"/>
              </a:rPr>
              <a:t>Mô</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hình</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hiện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đại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về</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4C3E80F7-43DF-B04F-DAA2-13DD22534852}"/>
              </a:ext>
            </a:extLst>
          </p:cNvPr>
          <p:cNvSpPr/>
          <p:nvPr/>
        </p:nvSpPr>
        <p:spPr>
          <a:xfrm>
            <a:off x="545453" y="2290288"/>
            <a:ext cx="6979298" cy="2783839"/>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Electron </a:t>
            </a:r>
            <a:r>
              <a:rPr lang="en-US" sz="2400" dirty="0" err="1">
                <a:latin typeface="UTM Avo" panose="02040603050506020204" pitchFamily="18" charset="0"/>
                <a:ea typeface="Calibri" panose="020F0502020204030204" pitchFamily="34" charset="0"/>
                <a:cs typeface="Arial" panose="020B0604020202020204" pitchFamily="34" charset="0"/>
              </a:rPr>
              <a:t>chuyển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động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rất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i="1" dirty="0" err="1">
                <a:latin typeface="UTM Avo" panose="02040603050506020204" pitchFamily="18" charset="0"/>
                <a:ea typeface="Calibri" panose="020F0502020204030204" pitchFamily="34" charset="0"/>
                <a:cs typeface="Arial" panose="020B0604020202020204" pitchFamily="34" charset="0"/>
              </a:rPr>
              <a:t>trong</a:t>
            </a:r>
            <a:r>
              <a:rPr lang="en-US" sz="2400" i="1" dirty="0">
                <a:latin typeface="UTM Avo" panose="02040603050506020204" pitchFamily="18" charset="0"/>
                <a:ea typeface="Calibri" panose="020F0502020204030204" pitchFamily="34" charset="0"/>
                <a:cs typeface="Arial" panose="020B0604020202020204" pitchFamily="34" charset="0"/>
              </a:rPr>
              <a:t> </a:t>
            </a:r>
            <a:r>
              <a:rPr lang="en-US" sz="2400" i="1" dirty="0" err="1">
                <a:latin typeface="UTM Avo" panose="02040603050506020204" pitchFamily="18" charset="0"/>
                <a:ea typeface="Calibri" panose="020F0502020204030204" pitchFamily="34" charset="0"/>
                <a:cs typeface="Arial" panose="020B0604020202020204" pitchFamily="34" charset="0"/>
              </a:rPr>
              <a:t>cả</a:t>
            </a:r>
            <a:r>
              <a:rPr lang="en-US" sz="2400" i="1" dirty="0">
                <a:latin typeface="UTM Avo" panose="02040603050506020204" pitchFamily="18" charset="0"/>
                <a:ea typeface="Calibri" panose="020F0502020204030204" pitchFamily="34" charset="0"/>
                <a:cs typeface="Arial" panose="020B0604020202020204" pitchFamily="34" charset="0"/>
              </a:rPr>
              <a:t> </a:t>
            </a:r>
            <a:r>
              <a:rPr lang="en-US" sz="2400" i="1" dirty="0" err="1">
                <a:latin typeface="UTM Avo" panose="02040603050506020204" pitchFamily="18" charset="0"/>
                <a:ea typeface="Calibri" panose="020F0502020204030204" pitchFamily="34" charset="0"/>
                <a:cs typeface="Arial" panose="020B0604020202020204" pitchFamily="34" charset="0"/>
              </a:rPr>
              <a:t>khu</a:t>
            </a:r>
            <a:r>
              <a:rPr lang="en-US" sz="2400" i="1" dirty="0">
                <a:latin typeface="UTM Avo" panose="02040603050506020204" pitchFamily="18" charset="0"/>
                <a:ea typeface="Calibri" panose="020F0502020204030204" pitchFamily="34" charset="0"/>
                <a:cs typeface="Arial" panose="020B0604020202020204" pitchFamily="34" charset="0"/>
              </a:rPr>
              <a:t> </a:t>
            </a:r>
            <a:r>
              <a:rPr lang="en-US" sz="2400" i="1" dirty="0" err="1">
                <a:latin typeface="UTM Avo" panose="02040603050506020204" pitchFamily="18" charset="0"/>
                <a:ea typeface="Calibri" panose="020F0502020204030204" pitchFamily="34" charset="0"/>
                <a:cs typeface="Arial" panose="020B0604020202020204" pitchFamily="34" charset="0"/>
              </a:rPr>
              <a:t>vực</a:t>
            </a:r>
            <a:r>
              <a:rPr lang="en-US" sz="2400" i="1" dirty="0">
                <a:latin typeface="UTM Avo" panose="02040603050506020204" pitchFamily="18" charset="0"/>
                <a:ea typeface="Calibri" panose="020F0502020204030204" pitchFamily="34" charset="0"/>
                <a:cs typeface="Arial" panose="020B0604020202020204" pitchFamily="34" charset="0"/>
              </a:rPr>
              <a:t> </a:t>
            </a:r>
            <a:r>
              <a:rPr lang="en-US" sz="2400" i="1" dirty="0" err="1">
                <a:latin typeface="UTM Avo" panose="02040603050506020204" pitchFamily="18" charset="0"/>
                <a:ea typeface="Calibri" panose="020F0502020204030204" pitchFamily="34" charset="0"/>
                <a:cs typeface="Arial" panose="020B0604020202020204" pitchFamily="34" charset="0"/>
              </a:rPr>
              <a:t>không</a:t>
            </a:r>
            <a:r>
              <a:rPr lang="en-US" sz="2400" i="1" dirty="0">
                <a:latin typeface="UTM Avo" panose="02040603050506020204" pitchFamily="18" charset="0"/>
                <a:ea typeface="Calibri" panose="020F0502020204030204" pitchFamily="34" charset="0"/>
                <a:cs typeface="Arial" panose="020B0604020202020204" pitchFamily="34" charset="0"/>
              </a:rPr>
              <a:t> </a:t>
            </a:r>
            <a:r>
              <a:rPr lang="en-US" sz="2400" i="1" dirty="0" err="1">
                <a:latin typeface="UTM Avo" panose="02040603050506020204" pitchFamily="18" charset="0"/>
                <a:ea typeface="Calibri" panose="020F0502020204030204" pitchFamily="34" charset="0"/>
                <a:cs typeface="Arial" panose="020B0604020202020204" pitchFamily="34" charset="0"/>
              </a:rPr>
              <a:t>gian</a:t>
            </a:r>
            <a:r>
              <a:rPr lang="en-US" sz="2400" i="1"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suất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tìm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thấy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sự</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chuyển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động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ảnh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đám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mây</a:t>
            </a:r>
            <a:r>
              <a:rPr lang="en-US" sz="2400" dirty="0">
                <a:latin typeface="UTM Avo" panose="02040603050506020204" pitchFamily="18" charset="0"/>
                <a:ea typeface="Calibri" panose="020F0502020204030204" pitchFamily="34" charset="0"/>
                <a:cs typeface="Arial" panose="020B0604020202020204" pitchFamily="34" charset="0"/>
              </a:rPr>
              <a:t> electron.</a:t>
            </a:r>
          </a:p>
        </p:txBody>
      </p:sp>
      <p:pic>
        <p:nvPicPr>
          <p:cNvPr id="4" name="Picture 3">
            <a:extLst>
              <a:ext uri="{FF2B5EF4-FFF2-40B4-BE49-F238E27FC236}">
                <a16:creationId xmlns:a16="http://schemas.microsoft.com/office/drawing/2014/main" id="{FE81A3E8-8A1C-8D11-8BC0-CA97C7FF3EA4}"/>
              </a:ext>
            </a:extLst>
          </p:cNvPr>
          <p:cNvPicPr>
            <a:picLocks noChangeAspect="1"/>
          </p:cNvPicPr>
          <p:nvPr/>
        </p:nvPicPr>
        <p:blipFill>
          <a:blip r:embed="rId3"/>
          <a:stretch>
            <a:fillRect/>
          </a:stretch>
        </p:blipFill>
        <p:spPr>
          <a:xfrm>
            <a:off x="7778036" y="2393789"/>
            <a:ext cx="4013914" cy="2671077"/>
          </a:xfrm>
          <a:prstGeom prst="rect">
            <a:avLst/>
          </a:prstGeom>
        </p:spPr>
      </p:pic>
    </p:spTree>
    <p:extLst>
      <p:ext uri="{BB962C8B-B14F-4D97-AF65-F5344CB8AC3E}">
        <p14:creationId xmlns:p14="http://schemas.microsoft.com/office/powerpoint/2010/main" val="328062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84141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a:t>
            </a:r>
            <a:r>
              <a:rPr lang="en-US" sz="2400" b="1" dirty="0" err="1">
                <a:solidFill>
                  <a:schemeClr val="accent2"/>
                </a:solidFill>
                <a:latin typeface="UTM Avo" panose="02040603050506020204" pitchFamily="18" charset="0"/>
                <a:cs typeface="Arial" panose="020B0604020202020204" pitchFamily="34" charset="0"/>
              </a:rPr>
              <a:t>Mô</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hình</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hiện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đại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về</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4C3E80F7-43DF-B04F-DAA2-13DD22534852}"/>
              </a:ext>
            </a:extLst>
          </p:cNvPr>
          <p:cNvSpPr/>
          <p:nvPr/>
        </p:nvSpPr>
        <p:spPr>
          <a:xfrm>
            <a:off x="545452" y="2290288"/>
            <a:ext cx="11113147" cy="2293961"/>
          </a:xfrm>
          <a:prstGeom prst="rect">
            <a:avLst/>
          </a:prstGeom>
        </p:spPr>
        <p:txBody>
          <a:bodyPr wrap="square">
            <a:spAutoFit/>
          </a:bodyPr>
          <a:lstStyle/>
          <a:p>
            <a:pPr algn="just">
              <a:lnSpc>
                <a:spcPct val="150000"/>
              </a:lnSpc>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Xác suất tìm thấy electron ở hình 4.3 là khoảng 90%, nghĩa là electron dù chuyển động khắp nơi trong không gian xung quanh hạt nhân nguyên tử, nhưng tập trung phần lớn ở khu vực này.</a:t>
            </a:r>
          </a:p>
          <a:p>
            <a:pPr algn="just">
              <a:lnSpc>
                <a:spcPct val="150000"/>
              </a:lnSpc>
              <a:spcAft>
                <a:spcPts val="533"/>
              </a:spcAft>
            </a:pPr>
            <a:endParaRPr lang="vi-VN" sz="2400" dirty="0">
              <a:latin typeface="UTM Avo" panose="02040603050506020204"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DF48099-7DBF-64E5-92EE-7C6C83E80E4A}"/>
              </a:ext>
            </a:extLst>
          </p:cNvPr>
          <p:cNvPicPr>
            <a:picLocks noChangeAspect="1"/>
          </p:cNvPicPr>
          <p:nvPr/>
        </p:nvPicPr>
        <p:blipFill>
          <a:blip r:embed="rId3"/>
          <a:stretch>
            <a:fillRect/>
          </a:stretch>
        </p:blipFill>
        <p:spPr>
          <a:xfrm>
            <a:off x="2749944" y="4134191"/>
            <a:ext cx="6292063" cy="2723809"/>
          </a:xfrm>
          <a:prstGeom prst="rect">
            <a:avLst/>
          </a:prstGeom>
        </p:spPr>
      </p:pic>
    </p:spTree>
    <p:extLst>
      <p:ext uri="{BB962C8B-B14F-4D97-AF65-F5344CB8AC3E}">
        <p14:creationId xmlns:p14="http://schemas.microsoft.com/office/powerpoint/2010/main" val="338371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77732" y="3200400"/>
            <a:ext cx="2736543" cy="1558939"/>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C8969C-54A1-BB45-B61B-CF121518DAD3}"/>
              </a:ext>
            </a:extLst>
          </p:cNvPr>
          <p:cNvSpPr txBox="1"/>
          <p:nvPr/>
        </p:nvSpPr>
        <p:spPr>
          <a:xfrm>
            <a:off x="696428" y="1797660"/>
            <a:ext cx="10771671" cy="1121846"/>
          </a:xfrm>
          <a:prstGeom prst="rect">
            <a:avLst/>
          </a:prstGeom>
          <a:noFill/>
        </p:spPr>
        <p:txBody>
          <a:bodyPr wrap="square" rtlCol="0">
            <a:spAutoFit/>
          </a:bodyPr>
          <a:lstStyle/>
          <a:p>
            <a:pPr algn="just">
              <a:lnSpc>
                <a:spcPct val="150000"/>
              </a:lnSpc>
            </a:pPr>
            <a:r>
              <a:rPr lang="en-US" sz="2400" b="1" dirty="0" err="1">
                <a:solidFill>
                  <a:srgbClr val="FF0000"/>
                </a:solidFill>
                <a:latin typeface="UTM Avo" panose="02040603050506020204" pitchFamily="18" charset="0"/>
                <a:cs typeface="Arial" panose="020B0604020202020204" pitchFamily="34" charset="0"/>
              </a:rPr>
              <a:t>Câu</a:t>
            </a:r>
            <a:r>
              <a:rPr lang="en-US" sz="2400" b="1" dirty="0">
                <a:solidFill>
                  <a:srgbClr val="FF0000"/>
                </a:solidFill>
                <a:latin typeface="UTM Avo" panose="02040603050506020204" pitchFamily="18" charset="0"/>
                <a:cs typeface="Arial" panose="020B0604020202020204" pitchFamily="34" charset="0"/>
              </a:rPr>
              <a:t> 2: </a:t>
            </a:r>
            <a:r>
              <a:rPr lang="en-US" sz="2400" dirty="0">
                <a:latin typeface="UTM Avo" panose="02040603050506020204" pitchFamily="18" charset="0"/>
                <a:cs typeface="Arial" panose="020B0604020202020204" pitchFamily="34" charset="0"/>
              </a:rPr>
              <a:t>Theo </a:t>
            </a:r>
            <a:r>
              <a:rPr lang="en-US" sz="2400" dirty="0" err="1">
                <a:latin typeface="UTM Avo" panose="02040603050506020204" pitchFamily="18" charset="0"/>
                <a:cs typeface="Arial" panose="020B0604020202020204" pitchFamily="34" charset="0"/>
              </a:rPr>
              <a:t>em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suất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tìm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thấy</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toàn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gian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ngoài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đám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mây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khoảng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bao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trăm</a:t>
            </a:r>
            <a:r>
              <a:rPr lang="en-US" sz="2400" dirty="0">
                <a:latin typeface="UTM Avo" panose="02040603050506020204" pitchFamily="18" charset="0"/>
                <a:cs typeface="Arial" panose="020B0604020202020204" pitchFamily="34" charset="0"/>
              </a:rPr>
              <a:t>? </a:t>
            </a:r>
          </a:p>
        </p:txBody>
      </p:sp>
      <p:sp>
        <p:nvSpPr>
          <p:cNvPr id="5" name="Rectangle 4">
            <a:extLst>
              <a:ext uri="{FF2B5EF4-FFF2-40B4-BE49-F238E27FC236}">
                <a16:creationId xmlns:a16="http://schemas.microsoft.com/office/drawing/2014/main" id="{35FEF5B3-2EBE-B2F4-E377-8342CD14F8D5}"/>
              </a:ext>
            </a:extLst>
          </p:cNvPr>
          <p:cNvSpPr/>
          <p:nvPr/>
        </p:nvSpPr>
        <p:spPr>
          <a:xfrm>
            <a:off x="685800" y="2935655"/>
            <a:ext cx="11174770" cy="1675843"/>
          </a:xfrm>
          <a:prstGeom prst="rect">
            <a:avLst/>
          </a:prstGeom>
        </p:spPr>
        <p:txBody>
          <a:bodyPr wrap="square">
            <a:spAutoFit/>
          </a:bodyPr>
          <a:lstStyle/>
          <a:p>
            <a:pPr>
              <a:lnSpc>
                <a:spcPct val="150000"/>
              </a:lnSpc>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pPr>
            <a:r>
              <a:rPr lang="en-US" sz="2400" dirty="0" err="1">
                <a:latin typeface="UTM Avo" panose="02040603050506020204" pitchFamily="18" charset="0"/>
                <a:ea typeface="Calibri" panose="020F0502020204030204" pitchFamily="34" charset="0"/>
                <a:cs typeface="Arial" panose="020B0604020202020204" pitchFamily="34" charset="0"/>
              </a:rPr>
              <a:t>Xác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suất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tìm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thấy</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toàn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gian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10%.</a:t>
            </a:r>
            <a:endParaRPr lang="en-US" sz="24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64378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B8AFAC-7ED3-58B9-172E-C70F2B47F9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65ED37C0-6F92-67D4-6945-D99202DE6B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D46722F5-F8FB-1823-F0A2-E60698BB0DB6}"/>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45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61E15F-C891-0F77-A767-7A53EA6E4245}"/>
              </a:ext>
            </a:extLst>
          </p:cNvPr>
          <p:cNvSpPr txBox="1"/>
          <p:nvPr/>
        </p:nvSpPr>
        <p:spPr>
          <a:xfrm>
            <a:off x="568320" y="1695450"/>
            <a:ext cx="9804400" cy="1131656"/>
          </a:xfrm>
          <a:prstGeom prst="rect">
            <a:avLst/>
          </a:prstGeom>
          <a:noFill/>
        </p:spPr>
        <p:txBody>
          <a:bodyPr wrap="square" rtlCol="0">
            <a:spAutoFit/>
          </a:bodyPr>
          <a:lstStyle/>
          <a:p>
            <a:pPr algn="just">
              <a:lnSpc>
                <a:spcPct val="150000"/>
              </a:lnSpc>
            </a:pPr>
            <a:r>
              <a:rPr lang="en-US" sz="2400" b="1" dirty="0" err="1">
                <a:solidFill>
                  <a:srgbClr val="FF0000"/>
                </a:solidFill>
                <a:latin typeface="UTM Avo" panose="02040603050506020204" pitchFamily="18" charset="0"/>
                <a:cs typeface="Arial" panose="020B0604020202020204" pitchFamily="34" charset="0"/>
              </a:rPr>
              <a:t>Bài</a:t>
            </a:r>
            <a:r>
              <a:rPr lang="en-US" sz="2400" b="1" dirty="0">
                <a:solidFill>
                  <a:srgbClr val="FF0000"/>
                </a:solidFill>
                <a:latin typeface="UTM Avo" panose="02040603050506020204" pitchFamily="18" charset="0"/>
                <a:cs typeface="Arial" panose="020B0604020202020204" pitchFamily="34" charset="0"/>
              </a:rPr>
              <a:t> 1: </a:t>
            </a:r>
            <a:r>
              <a:rPr lang="en-US" sz="2400" dirty="0" err="1">
                <a:latin typeface="UTM Avo" panose="02040603050506020204" pitchFamily="18" charset="0"/>
                <a:cs typeface="Arial" panose="020B0604020202020204" pitchFamily="34" charset="0"/>
              </a:rPr>
              <a:t>Những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biểu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nào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đây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đúng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nói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Rutherford – Bohr?</a:t>
            </a:r>
          </a:p>
        </p:txBody>
      </p:sp>
      <p:sp>
        <p:nvSpPr>
          <p:cNvPr id="4" name="TextBox 3">
            <a:extLst>
              <a:ext uri="{FF2B5EF4-FFF2-40B4-BE49-F238E27FC236}">
                <a16:creationId xmlns:a16="http://schemas.microsoft.com/office/drawing/2014/main" id="{3520E64A-C612-C94F-992E-42157C8D28B3}"/>
              </a:ext>
            </a:extLst>
          </p:cNvPr>
          <p:cNvSpPr txBox="1"/>
          <p:nvPr/>
        </p:nvSpPr>
        <p:spPr>
          <a:xfrm>
            <a:off x="568320" y="2914651"/>
            <a:ext cx="10995030" cy="1121846"/>
          </a:xfrm>
          <a:prstGeom prst="rect">
            <a:avLst/>
          </a:prstGeom>
          <a:noFill/>
        </p:spPr>
        <p:txBody>
          <a:bodyPr wrap="square" rtlCol="0">
            <a:spAutoFit/>
          </a:bodyPr>
          <a:lstStyle/>
          <a:p>
            <a:pPr marL="228611" indent="-228611" algn="just">
              <a:lnSpc>
                <a:spcPct val="150000"/>
              </a:lnSpc>
              <a:buFont typeface="+mj-lt"/>
              <a:buAutoNum type="alphaLcParenR"/>
            </a:pPr>
            <a:r>
              <a:rPr lang="en-US" sz="2400" dirty="0">
                <a:latin typeface="UTM Avo" panose="02040603050506020204" pitchFamily="18" charset="0"/>
                <a:cs typeface="Arial" panose="020B0604020202020204" pitchFamily="34" charset="0"/>
              </a:rPr>
              <a:t> Electron quay </a:t>
            </a:r>
            <a:r>
              <a:rPr lang="en-US" sz="2400" dirty="0" err="1">
                <a:latin typeface="UTM Avo" panose="02040603050506020204" pitchFamily="18" charset="0"/>
                <a:cs typeface="Arial" panose="020B0604020202020204" pitchFamily="34" charset="0"/>
              </a:rPr>
              <a:t>xung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quanh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theo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những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quỹ</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đạo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giống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như</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tình</a:t>
            </a:r>
            <a:r>
              <a:rPr lang="en-US" sz="2400" dirty="0">
                <a:latin typeface="UTM Avo" panose="02040603050506020204" pitchFamily="18" charset="0"/>
                <a:cs typeface="Arial" panose="020B0604020202020204" pitchFamily="34" charset="0"/>
              </a:rPr>
              <a:t> quay </a:t>
            </a:r>
            <a:r>
              <a:rPr lang="en-US" sz="2400" dirty="0" err="1">
                <a:latin typeface="UTM Avo" panose="02040603050506020204" pitchFamily="18" charset="0"/>
                <a:cs typeface="Arial" panose="020B0604020202020204" pitchFamily="34" charset="0"/>
              </a:rPr>
              <a:t>xung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quanh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Mặt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Trời</a:t>
            </a:r>
            <a:r>
              <a:rPr lang="en-US" sz="2400" dirty="0">
                <a:latin typeface="UTM Avo" panose="02040603050506020204" pitchFamily="18" charset="0"/>
                <a:cs typeface="Arial" panose="020B0604020202020204" pitchFamily="34" charset="0"/>
              </a:rPr>
              <a:t>.</a:t>
            </a:r>
          </a:p>
        </p:txBody>
      </p:sp>
      <p:sp>
        <p:nvSpPr>
          <p:cNvPr id="5" name="TextBox 4">
            <a:extLst>
              <a:ext uri="{FF2B5EF4-FFF2-40B4-BE49-F238E27FC236}">
                <a16:creationId xmlns:a16="http://schemas.microsoft.com/office/drawing/2014/main" id="{0B768AF7-B49D-D7FC-A341-84CED6038F10}"/>
              </a:ext>
            </a:extLst>
          </p:cNvPr>
          <p:cNvSpPr txBox="1"/>
          <p:nvPr/>
        </p:nvSpPr>
        <p:spPr>
          <a:xfrm>
            <a:off x="563990" y="4184651"/>
            <a:ext cx="10999768" cy="1121846"/>
          </a:xfrm>
          <a:prstGeom prst="rect">
            <a:avLst/>
          </a:prstGeom>
          <a:noFill/>
        </p:spPr>
        <p:txBody>
          <a:bodyPr wrap="square" rtlCol="0">
            <a:spAutoFit/>
          </a:bodyPr>
          <a:lstStyle/>
          <a:p>
            <a:pPr algn="just">
              <a:lnSpc>
                <a:spcPct val="150000"/>
              </a:lnSpc>
            </a:pPr>
            <a:r>
              <a:rPr lang="en-US" sz="2400" dirty="0">
                <a:latin typeface="UTM Avo" panose="02040603050506020204" pitchFamily="18" charset="0"/>
                <a:cs typeface="Arial" panose="020B0604020202020204" pitchFamily="34" charset="0"/>
              </a:rPr>
              <a:t>b) Electron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chuyển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động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theo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quỹ</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đạo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định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vực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gian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xung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quanh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a:t>
            </a:r>
          </a:p>
        </p:txBody>
      </p:sp>
      <p:sp>
        <p:nvSpPr>
          <p:cNvPr id="6" name="TextBox 5">
            <a:extLst>
              <a:ext uri="{FF2B5EF4-FFF2-40B4-BE49-F238E27FC236}">
                <a16:creationId xmlns:a16="http://schemas.microsoft.com/office/drawing/2014/main" id="{0E7B29DA-9AE3-FB14-A6AC-B6ECF6F01D73}"/>
              </a:ext>
            </a:extLst>
          </p:cNvPr>
          <p:cNvSpPr txBox="1"/>
          <p:nvPr/>
        </p:nvSpPr>
        <p:spPr>
          <a:xfrm>
            <a:off x="568319" y="5454650"/>
            <a:ext cx="10995031" cy="1121846"/>
          </a:xfrm>
          <a:prstGeom prst="rect">
            <a:avLst/>
          </a:prstGeom>
          <a:noFill/>
        </p:spPr>
        <p:txBody>
          <a:bodyPr wrap="square" rtlCol="0">
            <a:spAutoFit/>
          </a:bodyPr>
          <a:lstStyle/>
          <a:p>
            <a:pPr algn="just">
              <a:lnSpc>
                <a:spcPct val="150000"/>
              </a:lnSpc>
            </a:pPr>
            <a:r>
              <a:rPr lang="en-US" sz="2400" dirty="0">
                <a:latin typeface="UTM Avo" panose="02040603050506020204" pitchFamily="18" charset="0"/>
                <a:cs typeface="Arial" panose="020B0604020202020204" pitchFamily="34" charset="0"/>
              </a:rPr>
              <a:t>c) Electron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bị</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hút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 do </a:t>
            </a:r>
            <a:r>
              <a:rPr lang="en-US" sz="2400" dirty="0" err="1">
                <a:latin typeface="UTM Avo" panose="02040603050506020204" pitchFamily="18" charset="0"/>
                <a:cs typeface="Arial" panose="020B0604020202020204" pitchFamily="34" charset="0"/>
              </a:rPr>
              <a:t>còn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chịu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dụng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lực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quán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tính</a:t>
            </a:r>
            <a:r>
              <a:rPr lang="en-US" sz="2400" dirty="0">
                <a:latin typeface="UTM Avo" panose="02040603050506020204" pitchFamily="18" charset="0"/>
                <a:cs typeface="Arial" panose="020B0604020202020204" pitchFamily="34" charset="0"/>
              </a:rPr>
              <a:t> li </a:t>
            </a:r>
            <a:r>
              <a:rPr lang="en-US" sz="2400" dirty="0" err="1">
                <a:latin typeface="UTM Avo" panose="02040603050506020204" pitchFamily="18" charset="0"/>
                <a:cs typeface="Arial" panose="020B0604020202020204" pitchFamily="34" charset="0"/>
              </a:rPr>
              <a:t>tâm</a:t>
            </a:r>
            <a:r>
              <a:rPr lang="en-US" sz="2400"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32810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iterate type="wd">
                                    <p:tmPct val="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1" nodeType="clickEffect">
                                  <p:stCondLst>
                                    <p:cond delay="0"/>
                                  </p:stCondLst>
                                  <p:iterate type="wd">
                                    <p:tmPct val="0"/>
                                  </p:iterate>
                                  <p:childTnLst>
                                    <p:set>
                                      <p:cBhvr override="childStyle">
                                        <p:cTn id="20" dur="500" fill="hold"/>
                                        <p:tgtEl>
                                          <p:spTgt spid="4">
                                            <p:txEl>
                                              <p:pRg st="0" end="0"/>
                                            </p:txEl>
                                          </p:spTgt>
                                        </p:tgtEl>
                                        <p:attrNameLst>
                                          <p:attrName>style.color</p:attrName>
                                        </p:attrNameLst>
                                      </p:cBhvr>
                                      <p:to>
                                        <p:clrVal>
                                          <a:srgbClr val="92D050"/>
                                        </p:clrVal>
                                      </p:to>
                                    </p:set>
                                    <p:set>
                                      <p:cBhvr>
                                        <p:cTn id="21" dur="500" fill="hold"/>
                                        <p:tgtEl>
                                          <p:spTgt spid="4">
                                            <p:txEl>
                                              <p:pRg st="0" end="0"/>
                                            </p:txEl>
                                          </p:spTgt>
                                        </p:tgtEl>
                                        <p:attrNameLst>
                                          <p:attrName>fillcolor</p:attrName>
                                        </p:attrNameLst>
                                      </p:cBhvr>
                                      <p:to>
                                        <p:clrVal>
                                          <a:srgbClr val="92D050"/>
                                        </p:clrVal>
                                      </p:to>
                                    </p:set>
                                    <p:set>
                                      <p:cBhvr>
                                        <p:cTn id="22" dur="500" fill="hold"/>
                                        <p:tgtEl>
                                          <p:spTgt spid="4">
                                            <p:txEl>
                                              <p:pRg st="0" end="0"/>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1" nodeType="clickEffect">
                                  <p:stCondLst>
                                    <p:cond delay="0"/>
                                  </p:stCondLst>
                                  <p:iterate type="lt">
                                    <p:tmPct val="0"/>
                                  </p:iterate>
                                  <p:childTnLst>
                                    <p:set>
                                      <p:cBhvr override="childStyle">
                                        <p:cTn id="26" dur="500" fill="hold"/>
                                        <p:tgtEl>
                                          <p:spTgt spid="6"/>
                                        </p:tgtEl>
                                        <p:attrNameLst>
                                          <p:attrName>style.color</p:attrName>
                                        </p:attrNameLst>
                                      </p:cBhvr>
                                      <p:to>
                                        <p:clrVal>
                                          <a:srgbClr val="92D050"/>
                                        </p:clrVal>
                                      </p:to>
                                    </p:set>
                                    <p:set>
                                      <p:cBhvr>
                                        <p:cTn id="27" dur="500" fill="hold"/>
                                        <p:tgtEl>
                                          <p:spTgt spid="6"/>
                                        </p:tgtEl>
                                        <p:attrNameLst>
                                          <p:attrName>fillcolor</p:attrName>
                                        </p:attrNameLst>
                                      </p:cBhvr>
                                      <p:to>
                                        <p:clrVal>
                                          <a:srgbClr val="92D050"/>
                                        </p:clrVal>
                                      </p:to>
                                    </p:set>
                                    <p:set>
                                      <p:cBhvr>
                                        <p:cTn id="2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4" grpId="1" build="p"/>
      <p:bldP spid="5"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9847E-6C8B-DFB2-9D03-279E3CE7C557}"/>
              </a:ext>
            </a:extLst>
          </p:cNvPr>
          <p:cNvSpPr txBox="1"/>
          <p:nvPr/>
        </p:nvSpPr>
        <p:spPr>
          <a:xfrm>
            <a:off x="701554" y="1747523"/>
            <a:ext cx="10785596" cy="1685654"/>
          </a:xfrm>
          <a:prstGeom prst="rect">
            <a:avLst/>
          </a:prstGeom>
          <a:noFill/>
        </p:spPr>
        <p:txBody>
          <a:bodyPr wrap="square" rtlCol="0">
            <a:spAutoFit/>
          </a:bodyPr>
          <a:lstStyle/>
          <a:p>
            <a:pPr algn="just">
              <a:lnSpc>
                <a:spcPct val="150000"/>
              </a:lnSpc>
            </a:pPr>
            <a:r>
              <a:rPr lang="en-US" sz="2400" b="1" dirty="0" err="1">
                <a:solidFill>
                  <a:srgbClr val="FF0000"/>
                </a:solidFill>
                <a:latin typeface="UTM Avo" panose="02040603050506020204" pitchFamily="18" charset="0"/>
                <a:cs typeface="Arial" panose="020B0604020202020204" pitchFamily="34" charset="0"/>
              </a:rPr>
              <a:t>Bài</a:t>
            </a:r>
            <a:r>
              <a:rPr lang="en-US" sz="2400" b="1" dirty="0">
                <a:solidFill>
                  <a:srgbClr val="FF0000"/>
                </a:solidFill>
                <a:latin typeface="UTM Avo" panose="02040603050506020204" pitchFamily="18" charset="0"/>
                <a:cs typeface="Arial" panose="020B0604020202020204" pitchFamily="34" charset="0"/>
              </a:rPr>
              <a:t> 2: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Li (Z = 3)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2 electron ở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K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1 electron ở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L. So </a:t>
            </a:r>
            <a:r>
              <a:rPr lang="en-US" sz="2400" dirty="0" err="1">
                <a:latin typeface="UTM Avo" panose="02040603050506020204" pitchFamily="18" charset="0"/>
                <a:cs typeface="Arial" panose="020B0604020202020204" pitchFamily="34" charset="0"/>
              </a:rPr>
              <a:t>sánh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năng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giữa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theo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Rutherford – Bohr.</a:t>
            </a:r>
          </a:p>
        </p:txBody>
      </p:sp>
      <p:sp>
        <p:nvSpPr>
          <p:cNvPr id="7" name="Rectangle 6">
            <a:extLst>
              <a:ext uri="{FF2B5EF4-FFF2-40B4-BE49-F238E27FC236}">
                <a16:creationId xmlns:a16="http://schemas.microsoft.com/office/drawing/2014/main" id="{5D07DF4F-954C-6E25-B2A6-5294C6609583}"/>
              </a:ext>
            </a:extLst>
          </p:cNvPr>
          <p:cNvSpPr/>
          <p:nvPr/>
        </p:nvSpPr>
        <p:spPr>
          <a:xfrm>
            <a:off x="716901" y="3415155"/>
            <a:ext cx="10779773" cy="1791260"/>
          </a:xfrm>
          <a:prstGeom prst="rect">
            <a:avLst/>
          </a:prstGeom>
        </p:spPr>
        <p:txBody>
          <a:bodyPr wrap="square">
            <a:spAutoFit/>
          </a:bodyPr>
          <a:lstStyle/>
          <a:p>
            <a:pPr>
              <a:lnSpc>
                <a:spcPct val="150000"/>
              </a:lnSpc>
              <a:spcBef>
                <a:spcPts val="400"/>
              </a:spcBef>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spcBef>
                <a:spcPts val="400"/>
              </a:spcBef>
              <a:spcAft>
                <a:spcPts val="533"/>
              </a:spcAft>
            </a:pP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Năng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lượng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lớp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K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thấp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hơn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năng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lượng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 ở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lớp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L.</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67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680748" y="1717554"/>
            <a:ext cx="10881304" cy="1675843"/>
          </a:xfrm>
          <a:prstGeom prst="rect">
            <a:avLst/>
          </a:prstGeom>
        </p:spPr>
        <p:txBody>
          <a:bodyPr wrap="square">
            <a:spAutoFit/>
          </a:bodyPr>
          <a:lstStyle/>
          <a:p>
            <a:pPr algn="just">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2: </a:t>
            </a:r>
            <a:r>
              <a:rPr lang="en-US" sz="2400" dirty="0">
                <a:latin typeface="UTM Avo" panose="02040603050506020204" pitchFamily="18" charset="0"/>
                <a:cs typeface="Arial" panose="020B0604020202020204" pitchFamily="34" charset="0"/>
              </a:rPr>
              <a:t>Một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Z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proton, Z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N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neutron. Tính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đúng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theo</a:t>
            </a:r>
            <a:r>
              <a:rPr lang="en-US" sz="2400" dirty="0">
                <a:latin typeface="UTM Avo" panose="02040603050506020204" pitchFamily="18" charset="0"/>
                <a:cs typeface="Arial" panose="020B0604020202020204" pitchFamily="34" charset="0"/>
              </a:rPr>
              <a:t> amu)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của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này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Nhận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xét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a:t>
            </a:r>
          </a:p>
        </p:txBody>
      </p:sp>
      <p:sp>
        <p:nvSpPr>
          <p:cNvPr id="7" name="Rectangle 6">
            <a:extLst>
              <a:ext uri="{FF2B5EF4-FFF2-40B4-BE49-F238E27FC236}">
                <a16:creationId xmlns:a16="http://schemas.microsoft.com/office/drawing/2014/main" id="{3F7025BF-ED36-9554-D8EB-48AEE8E6F8C9}"/>
              </a:ext>
            </a:extLst>
          </p:cNvPr>
          <p:cNvSpPr/>
          <p:nvPr/>
        </p:nvSpPr>
        <p:spPr>
          <a:xfrm>
            <a:off x="690980" y="3419201"/>
            <a:ext cx="11221620" cy="2783839"/>
          </a:xfrm>
          <a:prstGeom prst="rect">
            <a:avLst/>
          </a:prstGeom>
        </p:spPr>
        <p:txBody>
          <a:bodyPr wrap="square">
            <a:spAutoFit/>
          </a:bodyPr>
          <a:lstStyle/>
          <a:p>
            <a:pPr>
              <a:lnSpc>
                <a:spcPct val="150000"/>
              </a:lnSpc>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Câu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pP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đúng</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a:t>
            </a:r>
          </a:p>
          <a:p>
            <a:pPr>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Z . 1 + Z . 0,00055 + N . 1 = Z + N (amu)</a:t>
            </a:r>
          </a:p>
          <a:p>
            <a:pPr>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Số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Z + N</a:t>
            </a:r>
          </a:p>
          <a:p>
            <a:pPr>
              <a:lnSpc>
                <a:spcPct val="150000"/>
              </a:lnSpc>
            </a:pP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đúng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amu </a:t>
            </a:r>
            <a:r>
              <a:rPr lang="en-US" sz="2400" dirty="0" err="1">
                <a:latin typeface="UTM Avo" panose="02040603050506020204" pitchFamily="18" charset="0"/>
                <a:ea typeface="Calibri" panose="020F0502020204030204" pitchFamily="34" charset="0"/>
                <a:cs typeface="Arial" panose="020B0604020202020204" pitchFamily="34" charset="0"/>
              </a:rPr>
              <a:t>xấp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xỉ</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4388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5D903-BA88-7D76-6D41-D72FC1030F55}"/>
              </a:ext>
            </a:extLst>
          </p:cNvPr>
          <p:cNvSpPr txBox="1"/>
          <p:nvPr/>
        </p:nvSpPr>
        <p:spPr>
          <a:xfrm>
            <a:off x="606719" y="1707995"/>
            <a:ext cx="11070931" cy="1675843"/>
          </a:xfrm>
          <a:prstGeom prst="rect">
            <a:avLst/>
          </a:prstGeom>
          <a:noFill/>
        </p:spPr>
        <p:txBody>
          <a:bodyPr wrap="square" rtlCol="0">
            <a:spAutoFit/>
          </a:bodyPr>
          <a:lstStyle/>
          <a:p>
            <a:pPr algn="just">
              <a:lnSpc>
                <a:spcPct val="150000"/>
              </a:lnSpc>
            </a:pPr>
            <a:r>
              <a:rPr lang="en-US" sz="2400" b="1" dirty="0" err="1">
                <a:solidFill>
                  <a:srgbClr val="FF0000"/>
                </a:solidFill>
                <a:latin typeface="UTM Avo" panose="02040603050506020204" pitchFamily="18" charset="0"/>
                <a:cs typeface="Arial" panose="020B0604020202020204" pitchFamily="34" charset="0"/>
              </a:rPr>
              <a:t>Bài</a:t>
            </a:r>
            <a:r>
              <a:rPr lang="en-US" sz="2400" b="1" dirty="0">
                <a:solidFill>
                  <a:srgbClr val="FF0000"/>
                </a:solidFill>
                <a:latin typeface="UTM Avo" panose="02040603050506020204" pitchFamily="18" charset="0"/>
                <a:cs typeface="Arial" panose="020B0604020202020204" pitchFamily="34" charset="0"/>
              </a:rPr>
              <a:t> 3: </a:t>
            </a:r>
            <a:r>
              <a:rPr lang="en-US" sz="2400" dirty="0" err="1">
                <a:latin typeface="UTM Avo" panose="02040603050506020204" pitchFamily="18" charset="0"/>
                <a:cs typeface="Arial" panose="020B0604020202020204" pitchFamily="34" charset="0"/>
              </a:rPr>
              <a:t>Sử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dụng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Rutherford – Bohr, </a:t>
            </a:r>
            <a:r>
              <a:rPr lang="en-US" sz="2400" dirty="0" err="1">
                <a:latin typeface="UTM Avo" panose="02040603050506020204" pitchFamily="18" charset="0"/>
                <a:cs typeface="Arial" panose="020B0604020202020204" pitchFamily="34" charset="0"/>
              </a:rPr>
              <a:t>hãy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khi</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H </a:t>
            </a:r>
            <a:r>
              <a:rPr lang="en-US" sz="2400" dirty="0" err="1">
                <a:latin typeface="UTM Avo" panose="02040603050506020204" pitchFamily="18" charset="0"/>
                <a:cs typeface="Arial" panose="020B0604020202020204" pitchFamily="34" charset="0"/>
              </a:rPr>
              <a:t>hấp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thụ</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năng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phù</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hợp</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đó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sẽ</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chuyển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ra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xa</a:t>
            </a:r>
            <a:r>
              <a:rPr lang="en-US" sz="2400" dirty="0">
                <a:latin typeface="UTM Avo" panose="02040603050506020204" pitchFamily="18" charset="0"/>
                <a:cs typeface="Arial" panose="020B0604020202020204" pitchFamily="34" charset="0"/>
              </a:rPr>
              <a:t> hay </a:t>
            </a:r>
            <a:r>
              <a:rPr lang="en-US" sz="2400" dirty="0" err="1">
                <a:latin typeface="UTM Avo" panose="02040603050506020204" pitchFamily="18" charset="0"/>
                <a:cs typeface="Arial" panose="020B0604020202020204" pitchFamily="34" charset="0"/>
              </a:rPr>
              <a:t>tiến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hơn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Giải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thích</a:t>
            </a:r>
            <a:r>
              <a:rPr lang="en-US" sz="2400" dirty="0">
                <a:latin typeface="UTM Avo" panose="02040603050506020204" pitchFamily="18" charset="0"/>
                <a:cs typeface="Arial" panose="020B0604020202020204" pitchFamily="34" charset="0"/>
              </a:rPr>
              <a:t>.</a:t>
            </a:r>
          </a:p>
        </p:txBody>
      </p:sp>
      <p:sp>
        <p:nvSpPr>
          <p:cNvPr id="4" name="Rectangle 3">
            <a:extLst>
              <a:ext uri="{FF2B5EF4-FFF2-40B4-BE49-F238E27FC236}">
                <a16:creationId xmlns:a16="http://schemas.microsoft.com/office/drawing/2014/main" id="{C336BA8F-152B-BF31-6928-1C2E1EA86C66}"/>
              </a:ext>
            </a:extLst>
          </p:cNvPr>
          <p:cNvSpPr/>
          <p:nvPr/>
        </p:nvSpPr>
        <p:spPr>
          <a:xfrm>
            <a:off x="530517" y="3600696"/>
            <a:ext cx="11194757" cy="1121846"/>
          </a:xfrm>
          <a:prstGeom prst="rect">
            <a:avLst/>
          </a:prstGeom>
          <a:solidFill>
            <a:schemeClr val="accent2">
              <a:lumMod val="20000"/>
              <a:lumOff val="80000"/>
            </a:schemeClr>
          </a:solidFill>
        </p:spPr>
        <p:txBody>
          <a:bodyPr wrap="square">
            <a:spAutoFit/>
          </a:bodyPr>
          <a:lstStyle/>
          <a:p>
            <a:pPr marL="381019" indent="-381019" algn="just">
              <a:lnSpc>
                <a:spcPct val="150000"/>
              </a:lnSpc>
              <a:spcBef>
                <a:spcPts val="400"/>
              </a:spcBef>
              <a:spcAft>
                <a:spcPts val="533"/>
              </a:spcAft>
              <a:buFont typeface="Wingdings" panose="05000000000000000000" pitchFamily="2" charset="2"/>
              <a:buChar char="Ø"/>
            </a:pP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nguyên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tử</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H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hấp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thụ</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một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năng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lượng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phù</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hợp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sẽ</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chuyển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ra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xa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hạt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nhân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hơn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vì</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đó</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có</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năng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lượng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cao</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hơn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6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54774f4bc8287c7337fadd5fbb419d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Bach tuyet\Snow_whit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400" y="2722179"/>
            <a:ext cx="1243539" cy="26802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Bach tuyet\43ebd44d263606f876d42fd2f199ea61 (4).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8837">
                        <a14:foregroundMark x1="40116" y1="26626" x2="70349" y2="59553"/>
                        <a14:foregroundMark x1="64535" y1="35366" x2="77035" y2="44715"/>
                        <a14:foregroundMark x1="45640" y1="16463" x2="28198" y2="36585"/>
                        <a14:foregroundMark x1="44186" y1="40244" x2="60174" y2="57724"/>
                        <a14:foregroundMark x1="67151" y1="58943" x2="86628" y2="57317"/>
                      </a14:backgroundRemoval>
                    </a14:imgEffect>
                  </a14:imgLayer>
                </a14:imgProps>
              </a:ext>
              <a:ext uri="{28A0092B-C50C-407E-A947-70E740481C1C}">
                <a14:useLocalDpi xmlns:a14="http://schemas.microsoft.com/office/drawing/2010/main" val="0"/>
              </a:ext>
            </a:extLst>
          </a:blip>
          <a:srcRect/>
          <a:stretch>
            <a:fillRect/>
          </a:stretch>
        </p:blipFill>
        <p:spPr bwMode="auto">
          <a:xfrm rot="338519">
            <a:off x="10592437" y="4662277"/>
            <a:ext cx="1880249" cy="26891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Bach tuyet\43ebd44d263606f876d42fd2f199ea61 (7).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6022" y1="32480" x2="72849" y2="415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148075" y="4667665"/>
            <a:ext cx="1913197" cy="25519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Desktop\Bach tuyet\RjAwOTQ4MTUyNEI3QjJCRTc2RjA6ZDA1ZjJmYTY2MjBkNDYzY2ZlZDNiOTA1Y2YxYTk1NzA6Ojo6OjA=.p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0431" y1="17647" x2="56466" y2="31120"/>
                        <a14:foregroundMark x1="79526" y1="14611" x2="53879" y2="29412"/>
                        <a14:foregroundMark x1="77586" y1="15180" x2="59914" y2="22960"/>
                        <a14:foregroundMark x1="53017" y1="6641" x2="44397" y2="25427"/>
                        <a14:foregroundMark x1="57328" y1="8918" x2="88793" y2="17837"/>
                        <a14:foregroundMark x1="54526" y1="6072" x2="66810" y2="9488"/>
                        <a14:foregroundMark x1="76509" y1="31499" x2="69397" y2="43643"/>
                        <a14:foregroundMark x1="95690" y1="16698" x2="76940" y2="10247"/>
                        <a14:foregroundMark x1="77586" y1="33776" x2="74353" y2="40417"/>
                      </a14:backgroundRemoval>
                    </a14:imgEffect>
                  </a14:imgLayer>
                </a14:imgProps>
              </a:ext>
              <a:ext uri="{28A0092B-C50C-407E-A947-70E740481C1C}">
                <a14:useLocalDpi xmlns:a14="http://schemas.microsoft.com/office/drawing/2010/main" val="0"/>
              </a:ext>
            </a:extLst>
          </a:blip>
          <a:srcRect/>
          <a:stretch>
            <a:fillRect/>
          </a:stretch>
        </p:blipFill>
        <p:spPr bwMode="auto">
          <a:xfrm rot="20593735">
            <a:off x="9011" y="4789835"/>
            <a:ext cx="2123621" cy="241195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Desktop\Bach tuyet\43ebd44d263606f876d42fd2f199ea61 (2).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4267" y1="18935" x2="28800" y2="43984"/>
                        <a14:foregroundMark x1="27200" y1="21696" x2="14667" y2="33728"/>
                        <a14:foregroundMark x1="36533" y1="32150" x2="35467" y2="44576"/>
                        <a14:foregroundMark x1="32533" y1="42801" x2="63733" y2="38462"/>
                      </a14:backgroundRemoval>
                    </a14:imgEffect>
                  </a14:imgLayer>
                </a14:imgProps>
              </a:ext>
              <a:ext uri="{28A0092B-C50C-407E-A947-70E740481C1C}">
                <a14:useLocalDpi xmlns:a14="http://schemas.microsoft.com/office/drawing/2010/main" val="0"/>
              </a:ext>
            </a:extLst>
          </a:blip>
          <a:srcRect/>
          <a:stretch>
            <a:fillRect/>
          </a:stretch>
        </p:blipFill>
        <p:spPr bwMode="auto">
          <a:xfrm rot="20172978">
            <a:off x="7736843" y="4957294"/>
            <a:ext cx="1831975" cy="24768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Bach tuyet\43ebd44d263606f876d42fd2f199ea61 (3).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47640" y1="33252" x2="54382" y2="60391"/>
                      </a14:backgroundRemoval>
                    </a14:imgEffect>
                  </a14:imgLayer>
                </a14:imgProps>
              </a:ext>
              <a:ext uri="{28A0092B-C50C-407E-A947-70E740481C1C}">
                <a14:useLocalDpi xmlns:a14="http://schemas.microsoft.com/office/drawing/2010/main" val="0"/>
              </a:ext>
            </a:extLst>
          </a:blip>
          <a:srcRect/>
          <a:stretch>
            <a:fillRect/>
          </a:stretch>
        </p:blipFill>
        <p:spPr bwMode="auto">
          <a:xfrm>
            <a:off x="2082524" y="5232399"/>
            <a:ext cx="2212453" cy="203346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Bach tuyet\43ebd44d263606f876d42fd2f199ea61 (5).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50482" y1="26157" x2="67203" y2="63581"/>
                        <a14:foregroundMark x1="38907" y1="22133" x2="24116" y2="46680"/>
                      </a14:backgroundRemoval>
                    </a14:imgEffect>
                  </a14:imgLayer>
                </a14:imgProps>
              </a:ext>
              <a:ext uri="{28A0092B-C50C-407E-A947-70E740481C1C}">
                <a14:useLocalDpi xmlns:a14="http://schemas.microsoft.com/office/drawing/2010/main" val="0"/>
              </a:ext>
            </a:extLst>
          </a:blip>
          <a:srcRect/>
          <a:stretch>
            <a:fillRect/>
          </a:stretch>
        </p:blipFill>
        <p:spPr bwMode="auto">
          <a:xfrm rot="1608799">
            <a:off x="1408602" y="4577567"/>
            <a:ext cx="1656967" cy="26479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ADMIN\Desktop\Bach tuyet\43ebd44d263606f876d42fd2f199ea61 (8).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53350" y1="9206" x2="64268" y2="52888"/>
                        <a14:foregroundMark x1="50372" y1="21841" x2="42432" y2="44585"/>
                        <a14:foregroundMark x1="38462" y1="36643" x2="57320" y2="45668"/>
                        <a14:foregroundMark x1="75682" y1="36282" x2="60298" y2="47834"/>
                        <a14:foregroundMark x1="71712" y1="29422" x2="76179" y2="37365"/>
                        <a14:foregroundMark x1="44417" y1="31949" x2="32506" y2="47112"/>
                        <a14:foregroundMark x1="35484" y1="33755" x2="44417" y2="42780"/>
                        <a14:foregroundMark x1="48387" y1="85740" x2="36476" y2="93321"/>
                        <a14:foregroundMark x1="46402" y1="14982" x2="37965" y2="30505"/>
                        <a14:foregroundMark x1="61787" y1="20397" x2="71216" y2="32310"/>
                        <a14:foregroundMark x1="50656" y1="20076" x2="55381" y2="26769"/>
                        <a14:foregroundMark x1="57743" y1="14532" x2="70341" y2="25048"/>
                      </a14:backgroundRemoval>
                    </a14:imgEffect>
                  </a14:imgLayer>
                </a14:imgProps>
              </a:ext>
              <a:ext uri="{28A0092B-C50C-407E-A947-70E740481C1C}">
                <a14:useLocalDpi xmlns:a14="http://schemas.microsoft.com/office/drawing/2010/main" val="0"/>
              </a:ext>
            </a:extLst>
          </a:blip>
          <a:srcRect/>
          <a:stretch>
            <a:fillRect/>
          </a:stretch>
        </p:blipFill>
        <p:spPr bwMode="auto">
          <a:xfrm>
            <a:off x="9448800" y="4363395"/>
            <a:ext cx="2111365" cy="2902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Bach tuyet\511929473-photo-clip-tre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75200" y="-2947963"/>
            <a:ext cx="9770739"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DMIN\Desktop\Bach tuyet\511929473-photo-clip-tre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9199" y="-2825162"/>
            <a:ext cx="6078553"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ADMIN\Desktop\Tai nguyen thiet ke tro choi\Bảng gỗ\wooden-blank-sign-clipart-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84883" y="-1955800"/>
            <a:ext cx="9187917" cy="4079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644461" y="584200"/>
            <a:ext cx="7515539" cy="1077218"/>
          </a:xfrm>
          <a:prstGeom prst="rect">
            <a:avLst/>
          </a:prstGeom>
          <a:noFill/>
        </p:spPr>
        <p:txBody>
          <a:bodyPr wrap="square" rtlCol="0">
            <a:spAutoFit/>
          </a:bodyPr>
          <a:lstStyle/>
          <a:p>
            <a:pPr algn="ctr" defTabSz="1219170"/>
            <a:r>
              <a:rPr lang="en-US" sz="3200" b="1" dirty="0">
                <a:solidFill>
                  <a:prstClr val="white"/>
                </a:solidFill>
                <a:latin typeface="UTM Avo" panose="02040603050506020204" pitchFamily="18" charset="0"/>
                <a:cs typeface="Arial" panose="020B0604020202020204" pitchFamily="34" charset="0"/>
              </a:rPr>
              <a:t>CHƠI TRỐN TÌM </a:t>
            </a:r>
          </a:p>
          <a:p>
            <a:pPr algn="ctr" defTabSz="1219170"/>
            <a:r>
              <a:rPr lang="en-US" sz="3200" b="1" dirty="0">
                <a:solidFill>
                  <a:prstClr val="white"/>
                </a:solidFill>
                <a:latin typeface="UTM Avo" panose="02040603050506020204" pitchFamily="18" charset="0"/>
                <a:cs typeface="Arial" panose="020B0604020202020204" pitchFamily="34" charset="0"/>
              </a:rPr>
              <a:t>CÙNG BẠCH TUYẾT VÀ 7 CHÚ LÙN</a:t>
            </a:r>
          </a:p>
        </p:txBody>
      </p:sp>
      <p:pic>
        <p:nvPicPr>
          <p:cNvPr id="15" name="Picture 11" descr="C:\Users\ADMIN\Desktop\Tai nguyen thiet ke tro choi\Angry birds epic birds\1505573783630 (2).png">
            <a:hlinkClick r:id="" action="ppaction://hlinkshowjump?jump=nextslide"/>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00170" y="5901542"/>
            <a:ext cx="1426197" cy="7808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17CC38-37B7-64A0-342C-B3761CE9AE8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731858" cy="816077"/>
          </a:xfrm>
          <a:prstGeom prst="rect">
            <a:avLst/>
          </a:prstGeom>
          <a:solidFill>
            <a:schemeClr val="bg1"/>
          </a:solidFill>
        </p:spPr>
      </p:pic>
    </p:spTree>
    <p:extLst>
      <p:ext uri="{BB962C8B-B14F-4D97-AF65-F5344CB8AC3E}">
        <p14:creationId xmlns:p14="http://schemas.microsoft.com/office/powerpoint/2010/main" val="39385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54774f4bc8287c7337fadd5fbb419da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Desktop\Bach tuyet\Bamb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339" flipH="1">
            <a:off x="3835675" y="4063363"/>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ADMIN\Desktop\Bach tuyet\esquilo00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71667" flipH="1">
            <a:off x="10368615" y="4415267"/>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Desktop\Bach tuyet\767e08fbae2de8679fbba6d8cecba19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52524" flipH="1">
            <a:off x="8504048" y="4385149"/>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Bach tuyet\43ebd44d263606f876d42fd2f199ea61 (7).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6022" y1="33071" x2="71505" y2="40157"/>
                      </a14:backgroundRemoval>
                    </a14:imgEffect>
                  </a14:imgLayer>
                </a14:imgProps>
              </a:ext>
              <a:ext uri="{28A0092B-C50C-407E-A947-70E740481C1C}">
                <a14:useLocalDpi xmlns:a14="http://schemas.microsoft.com/office/drawing/2010/main" val="0"/>
              </a:ext>
            </a:extLst>
          </a:blip>
          <a:srcRect/>
          <a:stretch>
            <a:fillRect/>
          </a:stretch>
        </p:blipFill>
        <p:spPr bwMode="auto">
          <a:xfrm rot="20483591" flipH="1">
            <a:off x="5873242" y="3818719"/>
            <a:ext cx="1789713" cy="24138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DMIN\Desktop\Bach tuyet\arbre-majestueux-42629281.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625600" y="-65702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ADMIN\Desktop\Bach tuyet\511929473-photo-clip-tre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39375" y="-1222614"/>
            <a:ext cx="7213600" cy="8309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Desktop\Bach tuyet\511929473-photo-clip-tre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7600" y="-6248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DMIN\Desktop\Bach tuyet\arbre-majestueux-42629281.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657029"/>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ADMIN\Desktop\Tai nguyen thiet ke tro choi\Bảng gỗ\wooden-blank-sign-clipart-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35200" y="-1955800"/>
            <a:ext cx="7921939" cy="40798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047245" y="585668"/>
            <a:ext cx="6295101" cy="1200329"/>
          </a:xfrm>
          <a:prstGeom prst="rect">
            <a:avLst/>
          </a:prstGeom>
          <a:noFill/>
        </p:spPr>
        <p:txBody>
          <a:bodyPr wrap="square" rtlCol="0">
            <a:spAutoFit/>
          </a:bodyPr>
          <a:lstStyle/>
          <a:p>
            <a:pPr algn="ctr" defTabSz="1219170"/>
            <a:r>
              <a:rPr lang="en-US" sz="2400" b="1" dirty="0" err="1">
                <a:solidFill>
                  <a:prstClr val="white"/>
                </a:solidFill>
                <a:latin typeface="UTM Avo" panose="02040603050506020204" pitchFamily="18" charset="0"/>
              </a:rPr>
              <a:t>Nguyên</a:t>
            </a:r>
            <a:r>
              <a:rPr lang="en-US" sz="2400" b="1" dirty="0">
                <a:solidFill>
                  <a:prstClr val="white"/>
                </a:solidFill>
                <a:latin typeface="UTM Avo" panose="02040603050506020204" pitchFamily="18" charset="0"/>
              </a:rPr>
              <a:t> </a:t>
            </a:r>
            <a:r>
              <a:rPr lang="en-US" sz="2400" b="1" dirty="0" err="1">
                <a:solidFill>
                  <a:prstClr val="white"/>
                </a:solidFill>
                <a:latin typeface="UTM Avo" panose="02040603050506020204" pitchFamily="18" charset="0"/>
              </a:rPr>
              <a:t>tử</a:t>
            </a:r>
            <a:r>
              <a:rPr lang="en-US" sz="2400" b="1" dirty="0">
                <a:solidFill>
                  <a:prstClr val="white"/>
                </a:solidFill>
                <a:latin typeface="UTM Avo" panose="02040603050506020204" pitchFamily="18" charset="0"/>
              </a:rPr>
              <a:t> O </a:t>
            </a:r>
            <a:r>
              <a:rPr lang="en-US" sz="2400" b="1" dirty="0" err="1">
                <a:solidFill>
                  <a:prstClr val="white"/>
                </a:solidFill>
                <a:latin typeface="UTM Avo" panose="02040603050506020204" pitchFamily="18" charset="0"/>
              </a:rPr>
              <a:t>có</a:t>
            </a:r>
            <a:r>
              <a:rPr lang="en-US" sz="2400" b="1" dirty="0">
                <a:solidFill>
                  <a:prstClr val="white"/>
                </a:solidFill>
                <a:latin typeface="UTM Avo" panose="02040603050506020204" pitchFamily="18" charset="0"/>
              </a:rPr>
              <a:t> 8 electron. Theo </a:t>
            </a:r>
            <a:r>
              <a:rPr lang="en-US" sz="2400" b="1" dirty="0" err="1">
                <a:solidFill>
                  <a:prstClr val="white"/>
                </a:solidFill>
                <a:latin typeface="UTM Avo" panose="02040603050506020204" pitchFamily="18" charset="0"/>
              </a:rPr>
              <a:t>mô</a:t>
            </a:r>
            <a:r>
              <a:rPr lang="en-US" sz="2400" b="1" dirty="0">
                <a:solidFill>
                  <a:prstClr val="white"/>
                </a:solidFill>
                <a:latin typeface="UTM Avo" panose="02040603050506020204" pitchFamily="18" charset="0"/>
              </a:rPr>
              <a:t> </a:t>
            </a:r>
            <a:r>
              <a:rPr lang="en-US" sz="2400" b="1" dirty="0" err="1">
                <a:solidFill>
                  <a:prstClr val="white"/>
                </a:solidFill>
                <a:latin typeface="UTM Avo" panose="02040603050506020204" pitchFamily="18" charset="0"/>
              </a:rPr>
              <a:t>hình</a:t>
            </a:r>
            <a:r>
              <a:rPr lang="en-US" sz="2400" b="1" dirty="0">
                <a:solidFill>
                  <a:prstClr val="white"/>
                </a:solidFill>
                <a:latin typeface="UTM Avo" panose="02040603050506020204" pitchFamily="18" charset="0"/>
              </a:rPr>
              <a:t> Rutherford - Bohr, </a:t>
            </a:r>
            <a:r>
              <a:rPr lang="en-US" sz="2400" b="1" dirty="0" err="1">
                <a:solidFill>
                  <a:prstClr val="white"/>
                </a:solidFill>
                <a:latin typeface="UTM Avo" panose="02040603050506020204" pitchFamily="18" charset="0"/>
              </a:rPr>
              <a:t>nguyên</a:t>
            </a:r>
            <a:r>
              <a:rPr lang="en-US" sz="2400" b="1" dirty="0">
                <a:solidFill>
                  <a:prstClr val="white"/>
                </a:solidFill>
                <a:latin typeface="UTM Avo" panose="02040603050506020204" pitchFamily="18" charset="0"/>
              </a:rPr>
              <a:t> </a:t>
            </a:r>
            <a:r>
              <a:rPr lang="en-US" sz="2400" b="1" dirty="0" err="1">
                <a:solidFill>
                  <a:prstClr val="white"/>
                </a:solidFill>
                <a:latin typeface="UTM Avo" panose="02040603050506020204" pitchFamily="18" charset="0"/>
              </a:rPr>
              <a:t>tử</a:t>
            </a:r>
            <a:r>
              <a:rPr lang="en-US" sz="2400" b="1" dirty="0">
                <a:solidFill>
                  <a:prstClr val="white"/>
                </a:solidFill>
                <a:latin typeface="UTM Avo" panose="02040603050506020204" pitchFamily="18" charset="0"/>
              </a:rPr>
              <a:t> O </a:t>
            </a:r>
            <a:r>
              <a:rPr lang="en-US" sz="2400" b="1" dirty="0" err="1">
                <a:solidFill>
                  <a:prstClr val="white"/>
                </a:solidFill>
                <a:latin typeface="UTM Avo" panose="02040603050506020204" pitchFamily="18" charset="0"/>
              </a:rPr>
              <a:t>có</a:t>
            </a:r>
            <a:r>
              <a:rPr lang="en-US" sz="2400" b="1" dirty="0">
                <a:solidFill>
                  <a:prstClr val="white"/>
                </a:solidFill>
                <a:latin typeface="UTM Avo" panose="02040603050506020204" pitchFamily="18" charset="0"/>
              </a:rPr>
              <a:t> </a:t>
            </a:r>
            <a:r>
              <a:rPr lang="en-US" sz="2400" b="1" dirty="0" err="1">
                <a:solidFill>
                  <a:prstClr val="white"/>
                </a:solidFill>
                <a:latin typeface="UTM Avo" panose="02040603050506020204" pitchFamily="18" charset="0"/>
              </a:rPr>
              <a:t>số</a:t>
            </a:r>
            <a:r>
              <a:rPr lang="en-US" sz="2400" b="1" dirty="0">
                <a:solidFill>
                  <a:prstClr val="white"/>
                </a:solidFill>
                <a:latin typeface="UTM Avo" panose="02040603050506020204" pitchFamily="18" charset="0"/>
              </a:rPr>
              <a:t> electron ở </a:t>
            </a:r>
            <a:r>
              <a:rPr lang="en-US" sz="2400" b="1" dirty="0" err="1">
                <a:solidFill>
                  <a:prstClr val="white"/>
                </a:solidFill>
                <a:latin typeface="UTM Avo" panose="02040603050506020204" pitchFamily="18" charset="0"/>
              </a:rPr>
              <a:t>lớp</a:t>
            </a:r>
            <a:r>
              <a:rPr lang="en-US" sz="2400" b="1" dirty="0">
                <a:solidFill>
                  <a:prstClr val="white"/>
                </a:solidFill>
                <a:latin typeface="UTM Avo" panose="02040603050506020204" pitchFamily="18" charset="0"/>
              </a:rPr>
              <a:t> </a:t>
            </a:r>
            <a:r>
              <a:rPr lang="en-US" sz="2400" b="1" dirty="0" err="1">
                <a:solidFill>
                  <a:prstClr val="white"/>
                </a:solidFill>
                <a:latin typeface="UTM Avo" panose="02040603050506020204" pitchFamily="18" charset="0"/>
              </a:rPr>
              <a:t>ngoài</a:t>
            </a:r>
            <a:r>
              <a:rPr lang="en-US" sz="2400" b="1" dirty="0">
                <a:solidFill>
                  <a:prstClr val="white"/>
                </a:solidFill>
                <a:latin typeface="UTM Avo" panose="02040603050506020204" pitchFamily="18" charset="0"/>
              </a:rPr>
              <a:t> </a:t>
            </a:r>
            <a:r>
              <a:rPr lang="en-US" sz="2400" b="1" dirty="0" err="1">
                <a:solidFill>
                  <a:prstClr val="white"/>
                </a:solidFill>
                <a:latin typeface="UTM Avo" panose="02040603050506020204" pitchFamily="18" charset="0"/>
              </a:rPr>
              <a:t>cùng</a:t>
            </a:r>
            <a:r>
              <a:rPr lang="en-US" sz="2400" b="1" dirty="0">
                <a:solidFill>
                  <a:prstClr val="white"/>
                </a:solidFill>
                <a:latin typeface="UTM Avo" panose="02040603050506020204" pitchFamily="18" charset="0"/>
              </a:rPr>
              <a:t> </a:t>
            </a:r>
            <a:r>
              <a:rPr lang="en-US" sz="2400" b="1" dirty="0" err="1">
                <a:solidFill>
                  <a:prstClr val="white"/>
                </a:solidFill>
                <a:latin typeface="UTM Avo" panose="02040603050506020204" pitchFamily="18" charset="0"/>
              </a:rPr>
              <a:t>là</a:t>
            </a:r>
            <a:r>
              <a:rPr lang="en-US" sz="2400" b="1" dirty="0">
                <a:solidFill>
                  <a:prstClr val="white"/>
                </a:solidFill>
                <a:latin typeface="UTM Avo" panose="02040603050506020204" pitchFamily="18" charset="0"/>
              </a:rPr>
              <a:t>:</a:t>
            </a:r>
          </a:p>
        </p:txBody>
      </p:sp>
      <p:pic>
        <p:nvPicPr>
          <p:cNvPr id="47" name="Picture 11" descr="C:\Users\ADMIN\Desktop\Tai nguyen thiet ke tro choi\Bảng gỗ\Picture1 (2).png">
            <a:hlinkClick r:id="" action="ppaction://hlinkshowjump?jump=nextslide"/>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70067" y="912723"/>
            <a:ext cx="1617133" cy="687477"/>
          </a:xfrm>
          <a:prstGeom prst="rect">
            <a:avLst/>
          </a:prstGeom>
          <a:noFill/>
          <a:extLst>
            <a:ext uri="{909E8E84-426E-40DD-AFC4-6F175D3DCCD1}">
              <a14:hiddenFill xmlns:a14="http://schemas.microsoft.com/office/drawing/2010/main">
                <a:solidFill>
                  <a:srgbClr val="FFFFFF"/>
                </a:solidFill>
              </a14:hiddenFill>
            </a:ext>
          </a:extLst>
        </p:spPr>
      </p:pic>
      <p:sp>
        <p:nvSpPr>
          <p:cNvPr id="48" name="Explosion 1 47"/>
          <p:cNvSpPr/>
          <p:nvPr/>
        </p:nvSpPr>
        <p:spPr>
          <a:xfrm>
            <a:off x="5250697" y="4439014"/>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0000FF"/>
                </a:solidFill>
                <a:latin typeface="UTM Avo" panose="02040603050506020204" pitchFamily="18" charset="0"/>
                <a:cs typeface="Arial" panose="020B0604020202020204" pitchFamily="34" charset="0"/>
              </a:rPr>
              <a:t>ĐÚNG RỒI</a:t>
            </a:r>
          </a:p>
        </p:txBody>
      </p:sp>
      <p:sp>
        <p:nvSpPr>
          <p:cNvPr id="49" name="Rounded Rectangle 48"/>
          <p:cNvSpPr/>
          <p:nvPr/>
        </p:nvSpPr>
        <p:spPr>
          <a:xfrm>
            <a:off x="660400" y="207009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A. 2</a:t>
            </a:r>
          </a:p>
        </p:txBody>
      </p:sp>
      <p:sp>
        <p:nvSpPr>
          <p:cNvPr id="50" name="Rounded Rectangle 49"/>
          <p:cNvSpPr/>
          <p:nvPr/>
        </p:nvSpPr>
        <p:spPr>
          <a:xfrm>
            <a:off x="3492091" y="218248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B. 6</a:t>
            </a:r>
          </a:p>
        </p:txBody>
      </p:sp>
      <p:sp>
        <p:nvSpPr>
          <p:cNvPr id="51" name="Rounded Rectangle 50"/>
          <p:cNvSpPr/>
          <p:nvPr/>
        </p:nvSpPr>
        <p:spPr>
          <a:xfrm>
            <a:off x="6403304" y="2192316"/>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C. 8</a:t>
            </a:r>
          </a:p>
        </p:txBody>
      </p:sp>
      <p:sp>
        <p:nvSpPr>
          <p:cNvPr id="52" name="Rounded Rectangle 51"/>
          <p:cNvSpPr/>
          <p:nvPr/>
        </p:nvSpPr>
        <p:spPr>
          <a:xfrm>
            <a:off x="9375058" y="2188081"/>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D. 4</a:t>
            </a:r>
          </a:p>
        </p:txBody>
      </p:sp>
      <p:pic>
        <p:nvPicPr>
          <p:cNvPr id="53" name="Picture 4" descr="C:\Users\ADMIN\Desktop\Bach tuyet\Blanca_Nieves.8.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227371" y="3455232"/>
            <a:ext cx="2287981" cy="39698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1" descr="C:\Users\ADMIN\Desktop\Tai nguyen thiet ke tro choi\Bảng gỗ\Picture1 (2).png">
            <a:hlinkClick r:id="" action="ppaction://hlinkshowjump?jump=previousslide"/>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H="1">
            <a:off x="203201" y="912723"/>
            <a:ext cx="1646767" cy="687477"/>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bao-sai-www_tiengdong_com (mp3cut.net)">
            <a:hlinkClick r:id="" action="ppaction://media"/>
            <a:extLst>
              <a:ext uri="{FF2B5EF4-FFF2-40B4-BE49-F238E27FC236}">
                <a16:creationId xmlns:a16="http://schemas.microsoft.com/office/drawing/2014/main" id="{70615020-AD0E-ACA6-0C48-5CA211D832B1}"/>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591733" y="4078817"/>
            <a:ext cx="812800" cy="812800"/>
          </a:xfrm>
          <a:prstGeom prst="rect">
            <a:avLst/>
          </a:prstGeom>
        </p:spPr>
      </p:pic>
      <p:pic>
        <p:nvPicPr>
          <p:cNvPr id="3" name="Am-thanh-tra-loi-dung-chinh-xac-www_tiengdong_com">
            <a:hlinkClick r:id="" action="ppaction://media"/>
            <a:extLst>
              <a:ext uri="{FF2B5EF4-FFF2-40B4-BE49-F238E27FC236}">
                <a16:creationId xmlns:a16="http://schemas.microsoft.com/office/drawing/2014/main" id="{5C99A304-9BD5-B4E6-E7C3-7DEFE3C86917}"/>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3851467" y="4737100"/>
            <a:ext cx="812800" cy="812800"/>
          </a:xfrm>
          <a:prstGeom prst="rect">
            <a:avLst/>
          </a:prstGeom>
        </p:spPr>
      </p:pic>
      <p:pic>
        <p:nvPicPr>
          <p:cNvPr id="4" name="Tieng-bao-sai-www_tiengdong_com (mp3cut.net)">
            <a:hlinkClick r:id="" action="ppaction://media"/>
            <a:extLst>
              <a:ext uri="{FF2B5EF4-FFF2-40B4-BE49-F238E27FC236}">
                <a16:creationId xmlns:a16="http://schemas.microsoft.com/office/drawing/2014/main" id="{FBCF512B-F866-5605-0D3A-BF1F211C0BE8}"/>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2307397" y="5168261"/>
            <a:ext cx="812800" cy="812800"/>
          </a:xfrm>
          <a:prstGeom prst="rect">
            <a:avLst/>
          </a:prstGeom>
        </p:spPr>
      </p:pic>
      <p:pic>
        <p:nvPicPr>
          <p:cNvPr id="5" name="Tieng-bao-sai-www_tiengdong_com (mp3cut.net)">
            <a:hlinkClick r:id="" action="ppaction://media"/>
            <a:extLst>
              <a:ext uri="{FF2B5EF4-FFF2-40B4-BE49-F238E27FC236}">
                <a16:creationId xmlns:a16="http://schemas.microsoft.com/office/drawing/2014/main" id="{2050886C-0080-FCBA-5D3C-8E795532C039}"/>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2267728" y="6682775"/>
            <a:ext cx="812800" cy="812800"/>
          </a:xfrm>
          <a:prstGeom prst="rect">
            <a:avLst/>
          </a:prstGeom>
        </p:spPr>
      </p:pic>
      <p:pic>
        <p:nvPicPr>
          <p:cNvPr id="7" name="Picture 6">
            <a:extLst>
              <a:ext uri="{FF2B5EF4-FFF2-40B4-BE49-F238E27FC236}">
                <a16:creationId xmlns:a16="http://schemas.microsoft.com/office/drawing/2014/main" id="{4DD35B76-D1B2-CEBF-8880-25E22D420F8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731858" cy="816077"/>
          </a:xfrm>
          <a:prstGeom prst="rect">
            <a:avLst/>
          </a:prstGeom>
          <a:solidFill>
            <a:schemeClr val="bg1"/>
          </a:solidFill>
        </p:spPr>
      </p:pic>
    </p:spTree>
    <p:extLst>
      <p:ext uri="{BB962C8B-B14F-4D97-AF65-F5344CB8AC3E}">
        <p14:creationId xmlns:p14="http://schemas.microsoft.com/office/powerpoint/2010/main" val="2322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1"/>
                                        </p:tgtEl>
                                        <p:attrNameLst>
                                          <p:attrName>r</p:attrName>
                                        </p:attrNameLst>
                                      </p:cBhvr>
                                    </p:animRot>
                                    <p:animRot by="-240000">
                                      <p:cBhvr>
                                        <p:cTn id="42" dur="600" fill="hold">
                                          <p:stCondLst>
                                            <p:cond delay="600"/>
                                          </p:stCondLst>
                                        </p:cTn>
                                        <p:tgtEl>
                                          <p:spTgt spid="21"/>
                                        </p:tgtEl>
                                        <p:attrNameLst>
                                          <p:attrName>r</p:attrName>
                                        </p:attrNameLst>
                                      </p:cBhvr>
                                    </p:animRot>
                                    <p:animRot by="240000">
                                      <p:cBhvr>
                                        <p:cTn id="43" dur="600" fill="hold">
                                          <p:stCondLst>
                                            <p:cond delay="1200"/>
                                          </p:stCondLst>
                                        </p:cTn>
                                        <p:tgtEl>
                                          <p:spTgt spid="21"/>
                                        </p:tgtEl>
                                        <p:attrNameLst>
                                          <p:attrName>r</p:attrName>
                                        </p:attrNameLst>
                                      </p:cBhvr>
                                    </p:animRot>
                                    <p:animRot by="-240000">
                                      <p:cBhvr>
                                        <p:cTn id="44" dur="600" fill="hold">
                                          <p:stCondLst>
                                            <p:cond delay="1800"/>
                                          </p:stCondLst>
                                        </p:cTn>
                                        <p:tgtEl>
                                          <p:spTgt spid="21"/>
                                        </p:tgtEl>
                                        <p:attrNameLst>
                                          <p:attrName>r</p:attrName>
                                        </p:attrNameLst>
                                      </p:cBhvr>
                                    </p:animRot>
                                    <p:animRot by="120000">
                                      <p:cBhvr>
                                        <p:cTn id="45" dur="600" fill="hold">
                                          <p:stCondLst>
                                            <p:cond delay="2400"/>
                                          </p:stCondLst>
                                        </p:cTn>
                                        <p:tgtEl>
                                          <p:spTgt spid="21"/>
                                        </p:tgtEl>
                                        <p:attrNameLst>
                                          <p:attrName>r</p:attrName>
                                        </p:attrNameLst>
                                      </p:cBhvr>
                                    </p:animRot>
                                  </p:childTnLst>
                                </p:cTn>
                              </p:par>
                              <p:par>
                                <p:cTn id="46" presetID="1" presetClass="mediacall" presetSubtype="0" fill="hold" nodeType="withEffect">
                                  <p:stCondLst>
                                    <p:cond delay="0"/>
                                  </p:stCondLst>
                                  <p:childTnLst>
                                    <p:cmd type="call" cmd="playFrom(0.0)">
                                      <p:cBhvr>
                                        <p:cTn id="47" dur="2843" fill="hold"/>
                                        <p:tgtEl>
                                          <p:spTgt spid="2"/>
                                        </p:tgtEl>
                                      </p:cBhvr>
                                    </p:cmd>
                                  </p:childTnLst>
                                </p:cTn>
                              </p:par>
                            </p:childTnLst>
                          </p:cTn>
                        </p:par>
                      </p:childTnLst>
                    </p:cTn>
                  </p:par>
                </p:childTnLst>
              </p:cTn>
              <p:nextCondLst>
                <p:cond evt="onClick" delay="0">
                  <p:tgtEl>
                    <p:spTgt spid="49"/>
                  </p:tgtEl>
                </p:cond>
              </p:nextCondLst>
            </p:seq>
            <p:seq concurrent="1" nextAc="seek">
              <p:cTn id="48" restart="whenNotActive" fill="hold" evtFilter="cancelBubble" nodeType="interactiveSeq">
                <p:stCondLst>
                  <p:cond evt="onClick" delay="0">
                    <p:tgtEl>
                      <p:spTgt spid="50"/>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21" presetClass="emph" presetSubtype="0" repeatCount="indefinite" fill="hold" grpId="1" nodeType="withEffect">
                                  <p:stCondLst>
                                    <p:cond delay="0"/>
                                  </p:stCondLst>
                                  <p:childTnLst>
                                    <p:animClr clrSpc="hsl" dir="cw">
                                      <p:cBhvr override="childStyle">
                                        <p:cTn id="54" dur="500" fill="hold"/>
                                        <p:tgtEl>
                                          <p:spTgt spid="50"/>
                                        </p:tgtEl>
                                        <p:attrNameLst>
                                          <p:attrName>style.color</p:attrName>
                                        </p:attrNameLst>
                                      </p:cBhvr>
                                      <p:by>
                                        <p:hsl h="7200000" s="0" l="0"/>
                                      </p:by>
                                    </p:animClr>
                                    <p:animClr clrSpc="hsl" dir="cw">
                                      <p:cBhvr>
                                        <p:cTn id="55" dur="500" fill="hold"/>
                                        <p:tgtEl>
                                          <p:spTgt spid="50"/>
                                        </p:tgtEl>
                                        <p:attrNameLst>
                                          <p:attrName>fillcolor</p:attrName>
                                        </p:attrNameLst>
                                      </p:cBhvr>
                                      <p:by>
                                        <p:hsl h="7200000" s="0" l="0"/>
                                      </p:by>
                                    </p:animClr>
                                    <p:animClr clrSpc="hsl" dir="cw">
                                      <p:cBhvr>
                                        <p:cTn id="56" dur="500" fill="hold"/>
                                        <p:tgtEl>
                                          <p:spTgt spid="50"/>
                                        </p:tgtEl>
                                        <p:attrNameLst>
                                          <p:attrName>stroke.color</p:attrName>
                                        </p:attrNameLst>
                                      </p:cBhvr>
                                      <p:by>
                                        <p:hsl h="7200000" s="0" l="0"/>
                                      </p:by>
                                    </p:animClr>
                                    <p:set>
                                      <p:cBhvr>
                                        <p:cTn id="57" dur="500" fill="hold"/>
                                        <p:tgtEl>
                                          <p:spTgt spid="50"/>
                                        </p:tgtEl>
                                        <p:attrNameLst>
                                          <p:attrName>fill.type</p:attrName>
                                        </p:attrNameLst>
                                      </p:cBhvr>
                                      <p:to>
                                        <p:strVal val="solid"/>
                                      </p:to>
                                    </p:set>
                                  </p:childTnLst>
                                </p:cTn>
                              </p:par>
                              <p:par>
                                <p:cTn id="58" presetID="32" presetClass="emph" presetSubtype="0" repeatCount="indefinite" fill="hold" nodeType="withEffect">
                                  <p:stCondLst>
                                    <p:cond delay="0"/>
                                  </p:stCondLst>
                                  <p:childTnLst>
                                    <p:animRot by="120000">
                                      <p:cBhvr>
                                        <p:cTn id="59" dur="200" fill="hold">
                                          <p:stCondLst>
                                            <p:cond delay="0"/>
                                          </p:stCondLst>
                                        </p:cTn>
                                        <p:tgtEl>
                                          <p:spTgt spid="27"/>
                                        </p:tgtEl>
                                        <p:attrNameLst>
                                          <p:attrName>r</p:attrName>
                                        </p:attrNameLst>
                                      </p:cBhvr>
                                    </p:animRot>
                                    <p:animRot by="-240000">
                                      <p:cBhvr>
                                        <p:cTn id="60" dur="400" fill="hold">
                                          <p:stCondLst>
                                            <p:cond delay="400"/>
                                          </p:stCondLst>
                                        </p:cTn>
                                        <p:tgtEl>
                                          <p:spTgt spid="27"/>
                                        </p:tgtEl>
                                        <p:attrNameLst>
                                          <p:attrName>r</p:attrName>
                                        </p:attrNameLst>
                                      </p:cBhvr>
                                    </p:animRot>
                                    <p:animRot by="240000">
                                      <p:cBhvr>
                                        <p:cTn id="61" dur="400" fill="hold">
                                          <p:stCondLst>
                                            <p:cond delay="800"/>
                                          </p:stCondLst>
                                        </p:cTn>
                                        <p:tgtEl>
                                          <p:spTgt spid="27"/>
                                        </p:tgtEl>
                                        <p:attrNameLst>
                                          <p:attrName>r</p:attrName>
                                        </p:attrNameLst>
                                      </p:cBhvr>
                                    </p:animRot>
                                    <p:animRot by="-240000">
                                      <p:cBhvr>
                                        <p:cTn id="62" dur="400" fill="hold">
                                          <p:stCondLst>
                                            <p:cond delay="1200"/>
                                          </p:stCondLst>
                                        </p:cTn>
                                        <p:tgtEl>
                                          <p:spTgt spid="27"/>
                                        </p:tgtEl>
                                        <p:attrNameLst>
                                          <p:attrName>r</p:attrName>
                                        </p:attrNameLst>
                                      </p:cBhvr>
                                    </p:animRot>
                                    <p:animRot by="120000">
                                      <p:cBhvr>
                                        <p:cTn id="63" dur="400" fill="hold">
                                          <p:stCondLst>
                                            <p:cond delay="1600"/>
                                          </p:stCondLst>
                                        </p:cTn>
                                        <p:tgtEl>
                                          <p:spTgt spid="27"/>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6" name="applause.wav"/>
                                        </p:tgtEl>
                                      </p:cMediaNode>
                                    </p:audio>
                                  </p:subTnLst>
                                </p:cTn>
                              </p:par>
                              <p:par>
                                <p:cTn id="64" presetID="1"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26" presetClass="emph" presetSubtype="0" repeatCount="3000" fill="hold" grpId="1" nodeType="withEffect">
                                  <p:stCondLst>
                                    <p:cond delay="0"/>
                                  </p:stCondLst>
                                  <p:childTnLst>
                                    <p:animEffect transition="out" filter="fade">
                                      <p:cBhvr>
                                        <p:cTn id="67" dur="500" tmFilter="0, 0; .2, .5; .8, .5; 1, 0"/>
                                        <p:tgtEl>
                                          <p:spTgt spid="48"/>
                                        </p:tgtEl>
                                      </p:cBhvr>
                                    </p:animEffect>
                                    <p:animScale>
                                      <p:cBhvr>
                                        <p:cTn id="68" dur="250" autoRev="1" fill="hold"/>
                                        <p:tgtEl>
                                          <p:spTgt spid="48"/>
                                        </p:tgtEl>
                                      </p:cBhvr>
                                      <p:by x="105000" y="105000"/>
                                    </p:animScale>
                                  </p:childTnLst>
                                </p:cTn>
                              </p:par>
                              <p:par>
                                <p:cTn id="69" presetID="1" presetClass="exit" presetSubtype="0" fill="hold" grpId="2" nodeType="withEffect">
                                  <p:stCondLst>
                                    <p:cond delay="2500"/>
                                  </p:stCondLst>
                                  <p:childTnLst>
                                    <p:set>
                                      <p:cBhvr>
                                        <p:cTn id="70"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1" restart="whenNotActive" fill="hold" evtFilter="cancelBubble" nodeType="interactiveSeq">
                <p:stCondLst>
                  <p:cond evt="onClick" delay="0">
                    <p:tgtEl>
                      <p:spTgt spid="51"/>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32" presetClass="emph" presetSubtype="0" repeatCount="indefinite" fill="hold" nodeType="withEffect">
                                  <p:stCondLst>
                                    <p:cond delay="0"/>
                                  </p:stCondLst>
                                  <p:childTnLst>
                                    <p:animRot by="120000">
                                      <p:cBhvr>
                                        <p:cTn id="77" dur="300" fill="hold">
                                          <p:stCondLst>
                                            <p:cond delay="0"/>
                                          </p:stCondLst>
                                        </p:cTn>
                                        <p:tgtEl>
                                          <p:spTgt spid="26"/>
                                        </p:tgtEl>
                                        <p:attrNameLst>
                                          <p:attrName>r</p:attrName>
                                        </p:attrNameLst>
                                      </p:cBhvr>
                                    </p:animRot>
                                    <p:animRot by="-240000">
                                      <p:cBhvr>
                                        <p:cTn id="78" dur="600" fill="hold">
                                          <p:stCondLst>
                                            <p:cond delay="600"/>
                                          </p:stCondLst>
                                        </p:cTn>
                                        <p:tgtEl>
                                          <p:spTgt spid="26"/>
                                        </p:tgtEl>
                                        <p:attrNameLst>
                                          <p:attrName>r</p:attrName>
                                        </p:attrNameLst>
                                      </p:cBhvr>
                                    </p:animRot>
                                    <p:animRot by="240000">
                                      <p:cBhvr>
                                        <p:cTn id="79" dur="600" fill="hold">
                                          <p:stCondLst>
                                            <p:cond delay="1200"/>
                                          </p:stCondLst>
                                        </p:cTn>
                                        <p:tgtEl>
                                          <p:spTgt spid="26"/>
                                        </p:tgtEl>
                                        <p:attrNameLst>
                                          <p:attrName>r</p:attrName>
                                        </p:attrNameLst>
                                      </p:cBhvr>
                                    </p:animRot>
                                    <p:animRot by="-240000">
                                      <p:cBhvr>
                                        <p:cTn id="80" dur="600" fill="hold">
                                          <p:stCondLst>
                                            <p:cond delay="1800"/>
                                          </p:stCondLst>
                                        </p:cTn>
                                        <p:tgtEl>
                                          <p:spTgt spid="26"/>
                                        </p:tgtEl>
                                        <p:attrNameLst>
                                          <p:attrName>r</p:attrName>
                                        </p:attrNameLst>
                                      </p:cBhvr>
                                    </p:animRot>
                                    <p:animRot by="120000">
                                      <p:cBhvr>
                                        <p:cTn id="81" dur="600" fill="hold">
                                          <p:stCondLst>
                                            <p:cond delay="2400"/>
                                          </p:stCondLst>
                                        </p:cTn>
                                        <p:tgtEl>
                                          <p:spTgt spid="26"/>
                                        </p:tgtEl>
                                        <p:attrNameLst>
                                          <p:attrName>r</p:attrName>
                                        </p:attrNameLst>
                                      </p:cBhvr>
                                    </p:animRot>
                                  </p:childTnLst>
                                </p:cTn>
                              </p:par>
                              <p:par>
                                <p:cTn id="82" presetID="1" presetClass="mediacall" presetSubtype="0" fill="hold" nodeType="withEffect">
                                  <p:stCondLst>
                                    <p:cond delay="0"/>
                                  </p:stCondLst>
                                  <p:childTnLst>
                                    <p:cmd type="call" cmd="playFrom(0.0)">
                                      <p:cBhvr>
                                        <p:cTn id="83" dur="2843" fill="hold"/>
                                        <p:tgtEl>
                                          <p:spTgt spid="5"/>
                                        </p:tgtEl>
                                      </p:cBhvr>
                                    </p:cmd>
                                  </p:childTnLst>
                                </p:cTn>
                              </p:par>
                            </p:childTnLst>
                          </p:cTn>
                        </p:par>
                      </p:childTnLst>
                    </p:cTn>
                  </p:par>
                </p:childTnLst>
              </p:cTn>
              <p:nextCondLst>
                <p:cond evt="onClick" delay="0">
                  <p:tgtEl>
                    <p:spTgt spid="51"/>
                  </p:tgtEl>
                </p:cond>
              </p:nextCondLst>
            </p:seq>
            <p:seq concurrent="1" nextAc="seek">
              <p:cTn id="84" restart="whenNotActive" fill="hold" evtFilter="cancelBubble" nodeType="interactiveSeq">
                <p:stCondLst>
                  <p:cond evt="onClick" delay="0">
                    <p:tgtEl>
                      <p:spTgt spid="52"/>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32" presetClass="emph" presetSubtype="0" repeatCount="indefinite" fill="hold" nodeType="withEffect">
                                  <p:stCondLst>
                                    <p:cond delay="0"/>
                                  </p:stCondLst>
                                  <p:childTnLst>
                                    <p:animRot by="120000">
                                      <p:cBhvr>
                                        <p:cTn id="90" dur="300" fill="hold">
                                          <p:stCondLst>
                                            <p:cond delay="0"/>
                                          </p:stCondLst>
                                        </p:cTn>
                                        <p:tgtEl>
                                          <p:spTgt spid="25"/>
                                        </p:tgtEl>
                                        <p:attrNameLst>
                                          <p:attrName>r</p:attrName>
                                        </p:attrNameLst>
                                      </p:cBhvr>
                                    </p:animRot>
                                    <p:animRot by="-240000">
                                      <p:cBhvr>
                                        <p:cTn id="91" dur="600" fill="hold">
                                          <p:stCondLst>
                                            <p:cond delay="600"/>
                                          </p:stCondLst>
                                        </p:cTn>
                                        <p:tgtEl>
                                          <p:spTgt spid="25"/>
                                        </p:tgtEl>
                                        <p:attrNameLst>
                                          <p:attrName>r</p:attrName>
                                        </p:attrNameLst>
                                      </p:cBhvr>
                                    </p:animRot>
                                    <p:animRot by="240000">
                                      <p:cBhvr>
                                        <p:cTn id="92" dur="600" fill="hold">
                                          <p:stCondLst>
                                            <p:cond delay="1200"/>
                                          </p:stCondLst>
                                        </p:cTn>
                                        <p:tgtEl>
                                          <p:spTgt spid="25"/>
                                        </p:tgtEl>
                                        <p:attrNameLst>
                                          <p:attrName>r</p:attrName>
                                        </p:attrNameLst>
                                      </p:cBhvr>
                                    </p:animRot>
                                    <p:animRot by="-240000">
                                      <p:cBhvr>
                                        <p:cTn id="93" dur="600" fill="hold">
                                          <p:stCondLst>
                                            <p:cond delay="1800"/>
                                          </p:stCondLst>
                                        </p:cTn>
                                        <p:tgtEl>
                                          <p:spTgt spid="25"/>
                                        </p:tgtEl>
                                        <p:attrNameLst>
                                          <p:attrName>r</p:attrName>
                                        </p:attrNameLst>
                                      </p:cBhvr>
                                    </p:animRot>
                                    <p:animRot by="120000">
                                      <p:cBhvr>
                                        <p:cTn id="94" dur="600" fill="hold">
                                          <p:stCondLst>
                                            <p:cond delay="2400"/>
                                          </p:stCondLst>
                                        </p:cTn>
                                        <p:tgtEl>
                                          <p:spTgt spid="25"/>
                                        </p:tgtEl>
                                        <p:attrNameLst>
                                          <p:attrName>r</p:attrName>
                                        </p:attrNameLst>
                                      </p:cBhvr>
                                    </p:animRot>
                                  </p:childTnLst>
                                </p:cTn>
                              </p:par>
                              <p:par>
                                <p:cTn id="95" presetID="1" presetClass="mediacall" presetSubtype="0" fill="hold" nodeType="withEffect">
                                  <p:stCondLst>
                                    <p:cond delay="0"/>
                                  </p:stCondLst>
                                  <p:childTnLst>
                                    <p:cmd type="call" cmd="playFrom(0.0)">
                                      <p:cBhvr>
                                        <p:cTn id="96" dur="2843" fill="hold"/>
                                        <p:tgtEl>
                                          <p:spTgt spid="4"/>
                                        </p:tgtEl>
                                      </p:cBhvr>
                                    </p:cmd>
                                  </p:childTnLst>
                                </p:cTn>
                              </p:par>
                            </p:childTnLst>
                          </p:cTn>
                        </p:par>
                      </p:childTnLst>
                    </p:cTn>
                  </p:par>
                </p:childTnLst>
              </p:cTn>
              <p:nextCondLst>
                <p:cond evt="onClick" delay="0">
                  <p:tgtEl>
                    <p:spTgt spid="52"/>
                  </p:tgtEl>
                </p:cond>
              </p:nextCondLst>
            </p:seq>
            <p:audio>
              <p:cMediaNode vol="80000">
                <p:cTn id="97" fill="hold" display="0">
                  <p:stCondLst>
                    <p:cond delay="indefinite"/>
                  </p:stCondLst>
                  <p:endCondLst>
                    <p:cond evt="onStopAudio" delay="0">
                      <p:tgtEl>
                        <p:sldTgt/>
                      </p:tgtEl>
                    </p:cond>
                  </p:endCondLst>
                </p:cTn>
                <p:tgtEl>
                  <p:spTgt spid="2"/>
                </p:tgtEl>
              </p:cMediaNode>
            </p:audio>
            <p:audio>
              <p:cMediaNode vol="80000">
                <p:cTn id="98" fill="hold" display="0">
                  <p:stCondLst>
                    <p:cond delay="indefinite"/>
                  </p:stCondLst>
                  <p:endCondLst>
                    <p:cond evt="onStopAudio" delay="0">
                      <p:tgtEl>
                        <p:sldTgt/>
                      </p:tgtEl>
                    </p:cond>
                  </p:endCondLst>
                </p:cTn>
                <p:tgtEl>
                  <p:spTgt spid="3"/>
                </p:tgtEl>
              </p:cMediaNode>
            </p:audio>
            <p:audio>
              <p:cMediaNode vol="80000">
                <p:cTn id="99" fill="hold" display="0">
                  <p:stCondLst>
                    <p:cond delay="indefinite"/>
                  </p:stCondLst>
                  <p:endCondLst>
                    <p:cond evt="onStopAudio" delay="0">
                      <p:tgtEl>
                        <p:sldTgt/>
                      </p:tgtEl>
                    </p:cond>
                  </p:endCondLst>
                </p:cTn>
                <p:tgtEl>
                  <p:spTgt spid="4"/>
                </p:tgtEl>
              </p:cMediaNode>
            </p:audio>
            <p:audio>
              <p:cMediaNode vol="80000">
                <p:cTn id="100" fill="hold" display="0">
                  <p:stCondLst>
                    <p:cond delay="indefinite"/>
                  </p:stCondLst>
                  <p:endCondLst>
                    <p:cond evt="onStopAudio" delay="0">
                      <p:tgtEl>
                        <p:sldTgt/>
                      </p:tgtEl>
                    </p:cond>
                  </p:endCondLst>
                </p:cTn>
                <p:tgtEl>
                  <p:spTgt spid="5"/>
                </p:tgtEl>
              </p:cMediaNode>
            </p:audio>
          </p:childTnLst>
        </p:cTn>
      </p:par>
    </p:tnLst>
    <p:bldLst>
      <p:bldP spid="46" grpId="0"/>
      <p:bldP spid="48" grpId="0" animBg="1"/>
      <p:bldP spid="48" grpId="1" animBg="1"/>
      <p:bldP spid="48" grpId="2" animBg="1"/>
      <p:bldP spid="49" grpId="0" animBg="1"/>
      <p:bldP spid="50" grpId="0" animBg="1"/>
      <p:bldP spid="50" grpId="1" animBg="1"/>
      <p:bldP spid="51" grpId="0" animBg="1"/>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Bach tuyet\51832wi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0944"/>
            <a:ext cx="12192000" cy="70289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ADMIN\Desktop\Bach tuyet\Bamb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339" flipH="1">
            <a:off x="5123743" y="3860603"/>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ADMIN\Desktop\Bach tuyet\esquilo00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71667" flipH="1">
            <a:off x="10027353" y="4075373"/>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ADMIN\Desktop\Bach tuyet\767e08fbae2de8679fbba6d8cecba19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52524" flipH="1">
            <a:off x="2844061" y="4583628"/>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Bach tuyet\happy-dwarf-png-disney-art-106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96539">
            <a:off x="7342692" y="3684997"/>
            <a:ext cx="1317165" cy="2226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590694"/>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8400" y="-7518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ADMIN\Desktop\Bach tuyet\511929473-photo-clip-tre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0000" y="-10312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5168900" y="-65702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C:\Users\ADMIN\Desktop\Bach tuyet\Snow_white_transparent.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2447" y="3525941"/>
            <a:ext cx="1825347" cy="39342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ADMIN\Desktop\Tai nguyen thiet ke tro choi\Bảng gỗ\wooden-blank-sign-clipart-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35031" y="-2039938"/>
            <a:ext cx="7921939" cy="40798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905010" y="297650"/>
            <a:ext cx="6307815" cy="1569660"/>
          </a:xfrm>
          <a:prstGeom prst="rect">
            <a:avLst/>
          </a:prstGeom>
          <a:noFill/>
        </p:spPr>
        <p:txBody>
          <a:bodyPr wrap="square" rtlCol="0">
            <a:spAutoFit/>
          </a:bodyPr>
          <a:lstStyle/>
          <a:p>
            <a:pPr algn="ctr" defTabSz="1219170"/>
            <a:r>
              <a:rPr lang="vi-VN" sz="2400" b="1" dirty="0">
                <a:solidFill>
                  <a:prstClr val="white"/>
                </a:solidFill>
                <a:latin typeface="UTM Avo" panose="02040603050506020204" pitchFamily="18" charset="0"/>
              </a:rPr>
              <a:t>Nguyên tử N có 7 electron. Theo mô hình Rutherford - Bohr, tỉ lệ số lượng electron trên lớp thứ hai so với số lượng electron trên lớp thứ nhất là</a:t>
            </a:r>
          </a:p>
        </p:txBody>
      </p:sp>
      <p:pic>
        <p:nvPicPr>
          <p:cNvPr id="31" name="Picture 11" descr="C:\Users\ADMIN\Desktop\Tai nguyen thiet ke tro choi\Bảng gỗ\Picture1 (2).png">
            <a:hlinkClick r:id="" action="ppaction://hlinkshowjump?jump=nextslide"/>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416088" y="912723"/>
            <a:ext cx="1617133" cy="687477"/>
          </a:xfrm>
          <a:prstGeom prst="rect">
            <a:avLst/>
          </a:prstGeom>
          <a:noFill/>
          <a:extLst>
            <a:ext uri="{909E8E84-426E-40DD-AFC4-6F175D3DCCD1}">
              <a14:hiddenFill xmlns:a14="http://schemas.microsoft.com/office/drawing/2010/main">
                <a:solidFill>
                  <a:srgbClr val="FFFFFF"/>
                </a:solidFill>
              </a14:hiddenFill>
            </a:ext>
          </a:extLst>
        </p:spPr>
      </p:pic>
      <p:sp>
        <p:nvSpPr>
          <p:cNvPr id="32" name="Explosion 1 31"/>
          <p:cNvSpPr/>
          <p:nvPr/>
        </p:nvSpPr>
        <p:spPr>
          <a:xfrm>
            <a:off x="3160348" y="4128106"/>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0000FF"/>
                </a:solidFill>
                <a:latin typeface="UTM Avo" panose="02040603050506020204" pitchFamily="18" charset="0"/>
                <a:cs typeface="Arial" panose="020B0604020202020204" pitchFamily="34" charset="0"/>
              </a:rPr>
              <a:t>ĐÚNG RỒI</a:t>
            </a:r>
          </a:p>
        </p:txBody>
      </p:sp>
      <p:sp>
        <p:nvSpPr>
          <p:cNvPr id="33" name="Rounded Rectangle 32"/>
          <p:cNvSpPr/>
          <p:nvPr/>
        </p:nvSpPr>
        <p:spPr>
          <a:xfrm>
            <a:off x="401600" y="2039938"/>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A. 2 : 7</a:t>
            </a:r>
          </a:p>
        </p:txBody>
      </p:sp>
      <p:sp>
        <p:nvSpPr>
          <p:cNvPr id="44" name="Rounded Rectangle 43"/>
          <p:cNvSpPr/>
          <p:nvPr/>
        </p:nvSpPr>
        <p:spPr>
          <a:xfrm>
            <a:off x="3449600" y="2073670"/>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B. 7 : 2</a:t>
            </a:r>
          </a:p>
        </p:txBody>
      </p:sp>
      <p:sp>
        <p:nvSpPr>
          <p:cNvPr id="45" name="Rounded Rectangle 44"/>
          <p:cNvSpPr/>
          <p:nvPr/>
        </p:nvSpPr>
        <p:spPr>
          <a:xfrm>
            <a:off x="6586955" y="2073670"/>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C. 5 : 2</a:t>
            </a:r>
          </a:p>
        </p:txBody>
      </p:sp>
      <p:sp>
        <p:nvSpPr>
          <p:cNvPr id="46" name="Rounded Rectangle 45"/>
          <p:cNvSpPr/>
          <p:nvPr/>
        </p:nvSpPr>
        <p:spPr>
          <a:xfrm>
            <a:off x="9342400" y="2039938"/>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600" dirty="0">
                <a:solidFill>
                  <a:srgbClr val="0000FF"/>
                </a:solidFill>
                <a:latin typeface="UTM Avo" panose="02040603050506020204" pitchFamily="18" charset="0"/>
              </a:rPr>
              <a:t>D. 2 : 5</a:t>
            </a:r>
          </a:p>
        </p:txBody>
      </p:sp>
      <p:pic>
        <p:nvPicPr>
          <p:cNvPr id="47" name="Picture 11" descr="C:\Users\ADMIN\Desktop\Tai nguyen thiet ke tro choi\Bảng gỗ\Picture1 (2).png">
            <a:hlinkClick r:id="" action="ppaction://hlinkshowjump?jump=previousslide"/>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203201" y="912723"/>
            <a:ext cx="1646767" cy="687477"/>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bao-sai-www_tiengdong_com (mp3cut.net)">
            <a:hlinkClick r:id="" action="ppaction://media"/>
            <a:extLst>
              <a:ext uri="{FF2B5EF4-FFF2-40B4-BE49-F238E27FC236}">
                <a16:creationId xmlns:a16="http://schemas.microsoft.com/office/drawing/2014/main" id="{1F9662C5-19E2-57F1-A462-479CD2520AE0}"/>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591733" y="4078817"/>
            <a:ext cx="812800" cy="812800"/>
          </a:xfrm>
          <a:prstGeom prst="rect">
            <a:avLst/>
          </a:prstGeom>
        </p:spPr>
      </p:pic>
      <p:pic>
        <p:nvPicPr>
          <p:cNvPr id="3" name="Am-thanh-tra-loi-dung-chinh-xac-www_tiengdong_com">
            <a:hlinkClick r:id="" action="ppaction://media"/>
            <a:extLst>
              <a:ext uri="{FF2B5EF4-FFF2-40B4-BE49-F238E27FC236}">
                <a16:creationId xmlns:a16="http://schemas.microsoft.com/office/drawing/2014/main" id="{736E44D3-F3F8-3EC9-BF12-E77608E0431C}"/>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3851467" y="4737100"/>
            <a:ext cx="812800" cy="812800"/>
          </a:xfrm>
          <a:prstGeom prst="rect">
            <a:avLst/>
          </a:prstGeom>
        </p:spPr>
      </p:pic>
      <p:pic>
        <p:nvPicPr>
          <p:cNvPr id="4" name="Tieng-bao-sai-www_tiengdong_com (mp3cut.net)">
            <a:hlinkClick r:id="" action="ppaction://media"/>
            <a:extLst>
              <a:ext uri="{FF2B5EF4-FFF2-40B4-BE49-F238E27FC236}">
                <a16:creationId xmlns:a16="http://schemas.microsoft.com/office/drawing/2014/main" id="{8CEE230A-3DDE-ECB7-5C66-48966C719916}"/>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2307397" y="5168261"/>
            <a:ext cx="812800" cy="812800"/>
          </a:xfrm>
          <a:prstGeom prst="rect">
            <a:avLst/>
          </a:prstGeom>
        </p:spPr>
      </p:pic>
      <p:pic>
        <p:nvPicPr>
          <p:cNvPr id="5" name="Tieng-bao-sai-www_tiengdong_com (mp3cut.net)">
            <a:hlinkClick r:id="" action="ppaction://media"/>
            <a:extLst>
              <a:ext uri="{FF2B5EF4-FFF2-40B4-BE49-F238E27FC236}">
                <a16:creationId xmlns:a16="http://schemas.microsoft.com/office/drawing/2014/main" id="{42198ABF-A3F9-36C8-9FA0-659AFE71B379}"/>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2267728" y="6682775"/>
            <a:ext cx="812800" cy="812800"/>
          </a:xfrm>
          <a:prstGeom prst="rect">
            <a:avLst/>
          </a:prstGeom>
        </p:spPr>
      </p:pic>
      <p:pic>
        <p:nvPicPr>
          <p:cNvPr id="8" name="Picture 7">
            <a:extLst>
              <a:ext uri="{FF2B5EF4-FFF2-40B4-BE49-F238E27FC236}">
                <a16:creationId xmlns:a16="http://schemas.microsoft.com/office/drawing/2014/main" id="{E93C0D74-1AE4-AE5B-AB8A-C86697FDB65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731858" cy="816077"/>
          </a:xfrm>
          <a:prstGeom prst="rect">
            <a:avLst/>
          </a:prstGeom>
          <a:solidFill>
            <a:schemeClr val="bg1"/>
          </a:solidFill>
        </p:spPr>
      </p:pic>
    </p:spTree>
    <p:extLst>
      <p:ext uri="{BB962C8B-B14F-4D97-AF65-F5344CB8AC3E}">
        <p14:creationId xmlns:p14="http://schemas.microsoft.com/office/powerpoint/2010/main" val="36505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anim calcmode="lin" valueType="num">
                                      <p:cBhvr>
                                        <p:cTn id="33" dur="1000" fill="hold"/>
                                        <p:tgtEl>
                                          <p:spTgt spid="46"/>
                                        </p:tgtEl>
                                        <p:attrNameLst>
                                          <p:attrName>ppt_x</p:attrName>
                                        </p:attrNameLst>
                                      </p:cBhvr>
                                      <p:tavLst>
                                        <p:tav tm="0">
                                          <p:val>
                                            <p:strVal val="#ppt_x"/>
                                          </p:val>
                                        </p:tav>
                                        <p:tav tm="100000">
                                          <p:val>
                                            <p:strVal val="#ppt_x"/>
                                          </p:val>
                                        </p:tav>
                                      </p:tavLst>
                                    </p:anim>
                                    <p:anim calcmode="lin" valueType="num">
                                      <p:cBhvr>
                                        <p:cTn id="3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8"/>
                                        </p:tgtEl>
                                        <p:attrNameLst>
                                          <p:attrName>r</p:attrName>
                                        </p:attrNameLst>
                                      </p:cBhvr>
                                    </p:animRot>
                                    <p:animRot by="-240000">
                                      <p:cBhvr>
                                        <p:cTn id="42" dur="600" fill="hold">
                                          <p:stCondLst>
                                            <p:cond delay="600"/>
                                          </p:stCondLst>
                                        </p:cTn>
                                        <p:tgtEl>
                                          <p:spTgt spid="28"/>
                                        </p:tgtEl>
                                        <p:attrNameLst>
                                          <p:attrName>r</p:attrName>
                                        </p:attrNameLst>
                                      </p:cBhvr>
                                    </p:animRot>
                                    <p:animRot by="240000">
                                      <p:cBhvr>
                                        <p:cTn id="43" dur="600" fill="hold">
                                          <p:stCondLst>
                                            <p:cond delay="1200"/>
                                          </p:stCondLst>
                                        </p:cTn>
                                        <p:tgtEl>
                                          <p:spTgt spid="28"/>
                                        </p:tgtEl>
                                        <p:attrNameLst>
                                          <p:attrName>r</p:attrName>
                                        </p:attrNameLst>
                                      </p:cBhvr>
                                    </p:animRot>
                                    <p:animRot by="-240000">
                                      <p:cBhvr>
                                        <p:cTn id="44" dur="600" fill="hold">
                                          <p:stCondLst>
                                            <p:cond delay="1800"/>
                                          </p:stCondLst>
                                        </p:cTn>
                                        <p:tgtEl>
                                          <p:spTgt spid="28"/>
                                        </p:tgtEl>
                                        <p:attrNameLst>
                                          <p:attrName>r</p:attrName>
                                        </p:attrNameLst>
                                      </p:cBhvr>
                                    </p:animRot>
                                    <p:animRot by="120000">
                                      <p:cBhvr>
                                        <p:cTn id="45" dur="600" fill="hold">
                                          <p:stCondLst>
                                            <p:cond delay="2400"/>
                                          </p:stCondLst>
                                        </p:cTn>
                                        <p:tgtEl>
                                          <p:spTgt spid="28"/>
                                        </p:tgtEl>
                                        <p:attrNameLst>
                                          <p:attrName>r</p:attrName>
                                        </p:attrNameLst>
                                      </p:cBhvr>
                                    </p:animRot>
                                  </p:childTnLst>
                                </p:cTn>
                              </p:par>
                              <p:par>
                                <p:cTn id="46" presetID="1" presetClass="mediacall" presetSubtype="0" fill="hold" nodeType="withEffect">
                                  <p:stCondLst>
                                    <p:cond delay="0"/>
                                  </p:stCondLst>
                                  <p:childTnLst>
                                    <p:cmd type="call" cmd="playFrom(0.0)">
                                      <p:cBhvr>
                                        <p:cTn id="47" dur="2843" fill="hold"/>
                                        <p:tgtEl>
                                          <p:spTgt spid="5"/>
                                        </p:tgtEl>
                                      </p:cBhvr>
                                    </p:cmd>
                                  </p:child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44"/>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32" presetClass="emph" presetSubtype="0" repeatCount="indefinite" fill="hold" nodeType="withEffect">
                                  <p:stCondLst>
                                    <p:cond delay="0"/>
                                  </p:stCondLst>
                                  <p:childTnLst>
                                    <p:animRot by="120000">
                                      <p:cBhvr>
                                        <p:cTn id="54" dur="300" fill="hold">
                                          <p:stCondLst>
                                            <p:cond delay="0"/>
                                          </p:stCondLst>
                                        </p:cTn>
                                        <p:tgtEl>
                                          <p:spTgt spid="26"/>
                                        </p:tgtEl>
                                        <p:attrNameLst>
                                          <p:attrName>r</p:attrName>
                                        </p:attrNameLst>
                                      </p:cBhvr>
                                    </p:animRot>
                                    <p:animRot by="-240000">
                                      <p:cBhvr>
                                        <p:cTn id="55" dur="600" fill="hold">
                                          <p:stCondLst>
                                            <p:cond delay="600"/>
                                          </p:stCondLst>
                                        </p:cTn>
                                        <p:tgtEl>
                                          <p:spTgt spid="26"/>
                                        </p:tgtEl>
                                        <p:attrNameLst>
                                          <p:attrName>r</p:attrName>
                                        </p:attrNameLst>
                                      </p:cBhvr>
                                    </p:animRot>
                                    <p:animRot by="240000">
                                      <p:cBhvr>
                                        <p:cTn id="56" dur="600" fill="hold">
                                          <p:stCondLst>
                                            <p:cond delay="1200"/>
                                          </p:stCondLst>
                                        </p:cTn>
                                        <p:tgtEl>
                                          <p:spTgt spid="26"/>
                                        </p:tgtEl>
                                        <p:attrNameLst>
                                          <p:attrName>r</p:attrName>
                                        </p:attrNameLst>
                                      </p:cBhvr>
                                    </p:animRot>
                                    <p:animRot by="-240000">
                                      <p:cBhvr>
                                        <p:cTn id="57" dur="600" fill="hold">
                                          <p:stCondLst>
                                            <p:cond delay="1800"/>
                                          </p:stCondLst>
                                        </p:cTn>
                                        <p:tgtEl>
                                          <p:spTgt spid="26"/>
                                        </p:tgtEl>
                                        <p:attrNameLst>
                                          <p:attrName>r</p:attrName>
                                        </p:attrNameLst>
                                      </p:cBhvr>
                                    </p:animRot>
                                    <p:animRot by="120000">
                                      <p:cBhvr>
                                        <p:cTn id="58" dur="600" fill="hold">
                                          <p:stCondLst>
                                            <p:cond delay="2400"/>
                                          </p:stCondLst>
                                        </p:cTn>
                                        <p:tgtEl>
                                          <p:spTgt spid="26"/>
                                        </p:tgtEl>
                                        <p:attrNameLst>
                                          <p:attrName>r</p:attrName>
                                        </p:attrNameLst>
                                      </p:cBhvr>
                                    </p:animRot>
                                  </p:childTnLst>
                                </p:cTn>
                              </p:par>
                              <p:par>
                                <p:cTn id="59" presetID="1" presetClass="mediacall" presetSubtype="0" fill="hold" nodeType="withEffect">
                                  <p:stCondLst>
                                    <p:cond delay="0"/>
                                  </p:stCondLst>
                                  <p:childTnLst>
                                    <p:cmd type="call" cmd="playFrom(0.0)">
                                      <p:cBhvr>
                                        <p:cTn id="60" dur="2843" fill="hold"/>
                                        <p:tgtEl>
                                          <p:spTgt spid="4"/>
                                        </p:tgtEl>
                                      </p:cBhvr>
                                    </p:cmd>
                                  </p:childTnLst>
                                </p:cTn>
                              </p:par>
                            </p:childTnLst>
                          </p:cTn>
                        </p:par>
                      </p:childTnLst>
                    </p:cTn>
                  </p:par>
                </p:childTnLst>
              </p:cTn>
              <p:nextCondLst>
                <p:cond evt="onClick" delay="0">
                  <p:tgtEl>
                    <p:spTgt spid="44"/>
                  </p:tgtEl>
                </p:cond>
              </p:nextCondLst>
            </p:seq>
            <p:seq concurrent="1" nextAc="seek">
              <p:cTn id="61" restart="whenNotActive" fill="hold" evtFilter="cancelBubble" nodeType="interactiveSeq">
                <p:stCondLst>
                  <p:cond evt="onClick" delay="0">
                    <p:tgtEl>
                      <p:spTgt spid="46"/>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par>
                                <p:cTn id="66" presetID="32" presetClass="emph" presetSubtype="0" repeatCount="indefinite" fill="hold" nodeType="withEffect">
                                  <p:stCondLst>
                                    <p:cond delay="0"/>
                                  </p:stCondLst>
                                  <p:childTnLst>
                                    <p:animRot by="120000">
                                      <p:cBhvr>
                                        <p:cTn id="67" dur="300" fill="hold">
                                          <p:stCondLst>
                                            <p:cond delay="0"/>
                                          </p:stCondLst>
                                        </p:cTn>
                                        <p:tgtEl>
                                          <p:spTgt spid="27"/>
                                        </p:tgtEl>
                                        <p:attrNameLst>
                                          <p:attrName>r</p:attrName>
                                        </p:attrNameLst>
                                      </p:cBhvr>
                                    </p:animRot>
                                    <p:animRot by="-240000">
                                      <p:cBhvr>
                                        <p:cTn id="68" dur="600" fill="hold">
                                          <p:stCondLst>
                                            <p:cond delay="600"/>
                                          </p:stCondLst>
                                        </p:cTn>
                                        <p:tgtEl>
                                          <p:spTgt spid="27"/>
                                        </p:tgtEl>
                                        <p:attrNameLst>
                                          <p:attrName>r</p:attrName>
                                        </p:attrNameLst>
                                      </p:cBhvr>
                                    </p:animRot>
                                    <p:animRot by="240000">
                                      <p:cBhvr>
                                        <p:cTn id="69" dur="600" fill="hold">
                                          <p:stCondLst>
                                            <p:cond delay="1200"/>
                                          </p:stCondLst>
                                        </p:cTn>
                                        <p:tgtEl>
                                          <p:spTgt spid="27"/>
                                        </p:tgtEl>
                                        <p:attrNameLst>
                                          <p:attrName>r</p:attrName>
                                        </p:attrNameLst>
                                      </p:cBhvr>
                                    </p:animRot>
                                    <p:animRot by="-240000">
                                      <p:cBhvr>
                                        <p:cTn id="70" dur="600" fill="hold">
                                          <p:stCondLst>
                                            <p:cond delay="1800"/>
                                          </p:stCondLst>
                                        </p:cTn>
                                        <p:tgtEl>
                                          <p:spTgt spid="27"/>
                                        </p:tgtEl>
                                        <p:attrNameLst>
                                          <p:attrName>r</p:attrName>
                                        </p:attrNameLst>
                                      </p:cBhvr>
                                    </p:animRot>
                                    <p:animRot by="120000">
                                      <p:cBhvr>
                                        <p:cTn id="71" dur="600" fill="hold">
                                          <p:stCondLst>
                                            <p:cond delay="2400"/>
                                          </p:stCondLst>
                                        </p:cTn>
                                        <p:tgtEl>
                                          <p:spTgt spid="27"/>
                                        </p:tgtEl>
                                        <p:attrNameLst>
                                          <p:attrName>r</p:attrName>
                                        </p:attrNameLst>
                                      </p:cBhvr>
                                    </p:animRot>
                                  </p:childTnLst>
                                </p:cTn>
                              </p:par>
                              <p:par>
                                <p:cTn id="72" presetID="1" presetClass="mediacall" presetSubtype="0" fill="hold" nodeType="withEffect">
                                  <p:stCondLst>
                                    <p:cond delay="0"/>
                                  </p:stCondLst>
                                  <p:childTnLst>
                                    <p:cmd type="call" cmd="playFrom(0.0)">
                                      <p:cBhvr>
                                        <p:cTn id="73" dur="2843" fill="hold"/>
                                        <p:tgtEl>
                                          <p:spTgt spid="2"/>
                                        </p:tgtEl>
                                      </p:cBhvr>
                                    </p:cmd>
                                  </p:childTnLst>
                                </p:cTn>
                              </p:par>
                            </p:childTnLst>
                          </p:cTn>
                        </p:par>
                      </p:childTnLst>
                    </p:cTn>
                  </p:par>
                </p:childTnLst>
              </p:cTn>
              <p:nextCondLst>
                <p:cond evt="onClick" delay="0">
                  <p:tgtEl>
                    <p:spTgt spid="46"/>
                  </p:tgtEl>
                </p:cond>
              </p:nextCondLst>
            </p:seq>
            <p:seq concurrent="1" nextAc="seek">
              <p:cTn id="74" restart="whenNotActive" fill="hold" evtFilter="cancelBubble" nodeType="interactiveSeq">
                <p:stCondLst>
                  <p:cond evt="onClick" delay="0">
                    <p:tgtEl>
                      <p:spTgt spid="45"/>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51"/>
                                        </p:tgtEl>
                                        <p:attrNameLst>
                                          <p:attrName>style.visibility</p:attrName>
                                        </p:attrNameLst>
                                      </p:cBhvr>
                                      <p:to>
                                        <p:strVal val="visible"/>
                                      </p:to>
                                    </p:set>
                                  </p:childTnLst>
                                </p:cTn>
                              </p:par>
                              <p:par>
                                <p:cTn id="79" presetID="21" presetClass="emph" presetSubtype="0" repeatCount="indefinite" fill="hold" grpId="1" nodeType="withEffect">
                                  <p:stCondLst>
                                    <p:cond delay="0"/>
                                  </p:stCondLst>
                                  <p:childTnLst>
                                    <p:animClr clrSpc="hsl" dir="cw">
                                      <p:cBhvr override="childStyle">
                                        <p:cTn id="80" dur="500" fill="hold"/>
                                        <p:tgtEl>
                                          <p:spTgt spid="45"/>
                                        </p:tgtEl>
                                        <p:attrNameLst>
                                          <p:attrName>style.color</p:attrName>
                                        </p:attrNameLst>
                                      </p:cBhvr>
                                      <p:by>
                                        <p:hsl h="7200000" s="0" l="0"/>
                                      </p:by>
                                    </p:animClr>
                                    <p:animClr clrSpc="hsl" dir="cw">
                                      <p:cBhvr>
                                        <p:cTn id="81" dur="500" fill="hold"/>
                                        <p:tgtEl>
                                          <p:spTgt spid="45"/>
                                        </p:tgtEl>
                                        <p:attrNameLst>
                                          <p:attrName>fillcolor</p:attrName>
                                        </p:attrNameLst>
                                      </p:cBhvr>
                                      <p:by>
                                        <p:hsl h="7200000" s="0" l="0"/>
                                      </p:by>
                                    </p:animClr>
                                    <p:animClr clrSpc="hsl" dir="cw">
                                      <p:cBhvr>
                                        <p:cTn id="82" dur="500" fill="hold"/>
                                        <p:tgtEl>
                                          <p:spTgt spid="45"/>
                                        </p:tgtEl>
                                        <p:attrNameLst>
                                          <p:attrName>stroke.color</p:attrName>
                                        </p:attrNameLst>
                                      </p:cBhvr>
                                      <p:by>
                                        <p:hsl h="7200000" s="0" l="0"/>
                                      </p:by>
                                    </p:animClr>
                                    <p:set>
                                      <p:cBhvr>
                                        <p:cTn id="83" dur="500" fill="hold"/>
                                        <p:tgtEl>
                                          <p:spTgt spid="45"/>
                                        </p:tgtEl>
                                        <p:attrNameLst>
                                          <p:attrName>fill.type</p:attrName>
                                        </p:attrNameLst>
                                      </p:cBhvr>
                                      <p:to>
                                        <p:strVal val="solid"/>
                                      </p:to>
                                    </p:se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2051"/>
                                        </p:tgtEl>
                                        <p:attrNameLst>
                                          <p:attrName>r</p:attrName>
                                        </p:attrNameLst>
                                      </p:cBhvr>
                                    </p:animRot>
                                    <p:animRot by="-240000">
                                      <p:cBhvr>
                                        <p:cTn id="86" dur="400" fill="hold">
                                          <p:stCondLst>
                                            <p:cond delay="400"/>
                                          </p:stCondLst>
                                        </p:cTn>
                                        <p:tgtEl>
                                          <p:spTgt spid="2051"/>
                                        </p:tgtEl>
                                        <p:attrNameLst>
                                          <p:attrName>r</p:attrName>
                                        </p:attrNameLst>
                                      </p:cBhvr>
                                    </p:animRot>
                                    <p:animRot by="240000">
                                      <p:cBhvr>
                                        <p:cTn id="87" dur="400" fill="hold">
                                          <p:stCondLst>
                                            <p:cond delay="800"/>
                                          </p:stCondLst>
                                        </p:cTn>
                                        <p:tgtEl>
                                          <p:spTgt spid="2051"/>
                                        </p:tgtEl>
                                        <p:attrNameLst>
                                          <p:attrName>r</p:attrName>
                                        </p:attrNameLst>
                                      </p:cBhvr>
                                    </p:animRot>
                                    <p:animRot by="-240000">
                                      <p:cBhvr>
                                        <p:cTn id="88" dur="400" fill="hold">
                                          <p:stCondLst>
                                            <p:cond delay="1200"/>
                                          </p:stCondLst>
                                        </p:cTn>
                                        <p:tgtEl>
                                          <p:spTgt spid="2051"/>
                                        </p:tgtEl>
                                        <p:attrNameLst>
                                          <p:attrName>r</p:attrName>
                                        </p:attrNameLst>
                                      </p:cBhvr>
                                    </p:animRot>
                                    <p:animRot by="120000">
                                      <p:cBhvr>
                                        <p:cTn id="89" dur="400" fill="hold">
                                          <p:stCondLst>
                                            <p:cond delay="1600"/>
                                          </p:stCondLst>
                                        </p:cTn>
                                        <p:tgtEl>
                                          <p:spTgt spid="2051"/>
                                        </p:tgtEl>
                                        <p:attrNameLst>
                                          <p:attrName>r</p:attrName>
                                        </p:attrNameLst>
                                      </p:cBhvr>
                                    </p:animRot>
                                  </p:childTnLst>
                                  <p:subTnLst>
                                    <p:audio>
                                      <p:cMediaNode>
                                        <p:cTn display="0" masterRel="sameClick">
                                          <p:stCondLst>
                                            <p:cond evt="begin" delay="0">
                                              <p:tn val="84"/>
                                            </p:cond>
                                          </p:stCondLst>
                                          <p:endCondLst>
                                            <p:cond evt="onStopAudio" delay="0">
                                              <p:tgtEl>
                                                <p:sldTgt/>
                                              </p:tgtEl>
                                            </p:cond>
                                          </p:endCondLst>
                                        </p:cTn>
                                        <p:tgtEl>
                                          <p:sndTgt r:embed="rId6" name="applause.wav"/>
                                        </p:tgtEl>
                                      </p:cMediaNode>
                                    </p:audio>
                                  </p:subTnLst>
                                </p:cTn>
                              </p:par>
                              <p:par>
                                <p:cTn id="90" presetID="1"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childTnLst>
                                </p:cTn>
                              </p:par>
                              <p:par>
                                <p:cTn id="92" presetID="26" presetClass="emph" presetSubtype="0" repeatCount="3000" fill="hold" grpId="1" nodeType="withEffect">
                                  <p:stCondLst>
                                    <p:cond delay="0"/>
                                  </p:stCondLst>
                                  <p:childTnLst>
                                    <p:animEffect transition="out" filter="fade">
                                      <p:cBhvr>
                                        <p:cTn id="93" dur="500" tmFilter="0, 0; .2, .5; .8, .5; 1, 0"/>
                                        <p:tgtEl>
                                          <p:spTgt spid="32"/>
                                        </p:tgtEl>
                                      </p:cBhvr>
                                    </p:animEffect>
                                    <p:animScale>
                                      <p:cBhvr>
                                        <p:cTn id="94" dur="250" autoRev="1" fill="hold"/>
                                        <p:tgtEl>
                                          <p:spTgt spid="32"/>
                                        </p:tgtEl>
                                      </p:cBhvr>
                                      <p:by x="105000" y="105000"/>
                                    </p:animScale>
                                  </p:childTnLst>
                                </p:cTn>
                              </p:par>
                              <p:par>
                                <p:cTn id="95" presetID="1" presetClass="exit" presetSubtype="0" fill="hold" grpId="2" nodeType="withEffect">
                                  <p:stCondLst>
                                    <p:cond delay="2500"/>
                                  </p:stCondLst>
                                  <p:childTnLst>
                                    <p:set>
                                      <p:cBhvr>
                                        <p:cTn id="9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80000">
                <p:cTn id="97" fill="hold" display="0">
                  <p:stCondLst>
                    <p:cond delay="indefinite"/>
                  </p:stCondLst>
                  <p:endCondLst>
                    <p:cond evt="onStopAudio" delay="0">
                      <p:tgtEl>
                        <p:sldTgt/>
                      </p:tgtEl>
                    </p:cond>
                  </p:endCondLst>
                </p:cTn>
                <p:tgtEl>
                  <p:spTgt spid="2"/>
                </p:tgtEl>
              </p:cMediaNode>
            </p:audio>
            <p:audio>
              <p:cMediaNode vol="80000">
                <p:cTn id="98" fill="hold" display="0">
                  <p:stCondLst>
                    <p:cond delay="indefinite"/>
                  </p:stCondLst>
                  <p:endCondLst>
                    <p:cond evt="onStopAudio" delay="0">
                      <p:tgtEl>
                        <p:sldTgt/>
                      </p:tgtEl>
                    </p:cond>
                  </p:endCondLst>
                </p:cTn>
                <p:tgtEl>
                  <p:spTgt spid="3"/>
                </p:tgtEl>
              </p:cMediaNode>
            </p:audio>
            <p:audio>
              <p:cMediaNode vol="80000">
                <p:cTn id="99" fill="hold" display="0">
                  <p:stCondLst>
                    <p:cond delay="indefinite"/>
                  </p:stCondLst>
                  <p:endCondLst>
                    <p:cond evt="onStopAudio" delay="0">
                      <p:tgtEl>
                        <p:sldTgt/>
                      </p:tgtEl>
                    </p:cond>
                  </p:endCondLst>
                </p:cTn>
                <p:tgtEl>
                  <p:spTgt spid="4"/>
                </p:tgtEl>
              </p:cMediaNode>
            </p:audio>
            <p:audio>
              <p:cMediaNode vol="80000">
                <p:cTn id="100" fill="hold" display="0">
                  <p:stCondLst>
                    <p:cond delay="indefinite"/>
                  </p:stCondLst>
                  <p:endCondLst>
                    <p:cond evt="onStopAudio" delay="0">
                      <p:tgtEl>
                        <p:sldTgt/>
                      </p:tgtEl>
                    </p:cond>
                  </p:endCondLst>
                </p:cTn>
                <p:tgtEl>
                  <p:spTgt spid="5"/>
                </p:tgtEl>
              </p:cMediaNode>
            </p:audio>
          </p:childTnLst>
        </p:cTn>
      </p:par>
    </p:tnLst>
    <p:bldLst>
      <p:bldP spid="30" grpId="0"/>
      <p:bldP spid="32" grpId="0" animBg="1"/>
      <p:bldP spid="32" grpId="1" animBg="1"/>
      <p:bldP spid="32" grpId="2" animBg="1"/>
      <p:bldP spid="33" grpId="0" animBg="1"/>
      <p:bldP spid="44" grpId="0" animBg="1"/>
      <p:bldP spid="45" grpId="0" animBg="1"/>
      <p:bldP spid="45" grpId="1"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D7408-0359-3A10-B800-FE1260E9B6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C3744527-3066-39E6-ECB5-249855028B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5928BA0-534C-1ECD-F6A6-38ECA3C2982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3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288DC-579D-EC87-3E9D-842F4DDC2DA5}"/>
              </a:ext>
            </a:extLst>
          </p:cNvPr>
          <p:cNvSpPr txBox="1"/>
          <p:nvPr/>
        </p:nvSpPr>
        <p:spPr>
          <a:xfrm>
            <a:off x="561974" y="1840957"/>
            <a:ext cx="6819901" cy="2783839"/>
          </a:xfrm>
          <a:prstGeom prst="rect">
            <a:avLst/>
          </a:prstGeom>
          <a:noFill/>
        </p:spPr>
        <p:txBody>
          <a:bodyPr wrap="square">
            <a:spAutoFit/>
          </a:bodyPr>
          <a:lstStyle/>
          <a:p>
            <a:pPr algn="just">
              <a:lnSpc>
                <a:spcPct val="150000"/>
              </a:lnSpc>
            </a:pPr>
            <a:r>
              <a:rPr lang="en-US" sz="2400" dirty="0">
                <a:solidFill>
                  <a:srgbClr val="000000"/>
                </a:solidFill>
                <a:latin typeface="UTM Avo" panose="02040603050506020204" pitchFamily="18" charset="0"/>
              </a:rPr>
              <a:t>Trong </a:t>
            </a:r>
            <a:r>
              <a:rPr lang="en-US" sz="2400" dirty="0" err="1">
                <a:solidFill>
                  <a:srgbClr val="000000"/>
                </a:solidFill>
                <a:latin typeface="UTM Avo" panose="02040603050506020204" pitchFamily="18" charset="0"/>
              </a:rPr>
              <a:t>lịch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sử</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các</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thuyết</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về</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mô</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hình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nguyên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tử</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và</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mô</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hình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hiện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đại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nguyên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tử</a:t>
            </a:r>
            <a:r>
              <a:rPr lang="en-US" sz="2400" dirty="0">
                <a:solidFill>
                  <a:srgbClr val="000000"/>
                </a:solidFill>
                <a:latin typeface="UTM Avo" panose="02040603050506020204" pitchFamily="18" charset="0"/>
              </a:rPr>
              <a:t>. Theo </a:t>
            </a:r>
            <a:r>
              <a:rPr lang="en-US" sz="2400" dirty="0" err="1">
                <a:solidFill>
                  <a:srgbClr val="000000"/>
                </a:solidFill>
                <a:latin typeface="UTM Avo" panose="02040603050506020204" pitchFamily="18" charset="0"/>
              </a:rPr>
              <a:t>em</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trong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hai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hình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bên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hình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nào</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thể</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hiện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mô</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hình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hành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tinh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nguyên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tử</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hình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nào</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thể</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hiện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mô</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hình</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hiện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đại</a:t>
            </a:r>
            <a:r>
              <a:rPr lang="en-US" sz="2400" dirty="0">
                <a:solidFill>
                  <a:srgbClr val="000000"/>
                </a:solidFill>
                <a:latin typeface="UTM Avo" panose="02040603050506020204" pitchFamily="18" charset="0"/>
              </a:rPr>
              <a:t> của </a:t>
            </a:r>
            <a:r>
              <a:rPr lang="en-US" sz="2400" dirty="0" err="1">
                <a:solidFill>
                  <a:srgbClr val="000000"/>
                </a:solidFill>
                <a:latin typeface="UTM Avo" panose="02040603050506020204" pitchFamily="18" charset="0"/>
              </a:rPr>
              <a:t>nguyên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tử</a:t>
            </a:r>
            <a:r>
              <a:rPr lang="en-US" sz="2400" dirty="0">
                <a:solidFill>
                  <a:srgbClr val="000000"/>
                </a:solidFill>
                <a:latin typeface="UTM Avo" panose="02040603050506020204" pitchFamily="18" charset="0"/>
              </a:rPr>
              <a:t>?</a:t>
            </a:r>
          </a:p>
        </p:txBody>
      </p:sp>
      <p:pic>
        <p:nvPicPr>
          <p:cNvPr id="2" name="Picture 1">
            <a:extLst>
              <a:ext uri="{FF2B5EF4-FFF2-40B4-BE49-F238E27FC236}">
                <a16:creationId xmlns:a16="http://schemas.microsoft.com/office/drawing/2014/main" id="{C37224CC-6562-1F1C-A712-4346485C97E3}"/>
              </a:ext>
            </a:extLst>
          </p:cNvPr>
          <p:cNvPicPr>
            <a:picLocks noChangeAspect="1"/>
          </p:cNvPicPr>
          <p:nvPr/>
        </p:nvPicPr>
        <p:blipFill>
          <a:blip r:embed="rId3"/>
          <a:stretch>
            <a:fillRect/>
          </a:stretch>
        </p:blipFill>
        <p:spPr>
          <a:xfrm>
            <a:off x="7696762" y="1577177"/>
            <a:ext cx="4495238" cy="3047619"/>
          </a:xfrm>
          <a:prstGeom prst="rect">
            <a:avLst/>
          </a:prstGeom>
        </p:spPr>
      </p:pic>
    </p:spTree>
    <p:extLst>
      <p:ext uri="{BB962C8B-B14F-4D97-AF65-F5344CB8AC3E}">
        <p14:creationId xmlns:p14="http://schemas.microsoft.com/office/powerpoint/2010/main" val="8328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907;p52">
            <a:extLst>
              <a:ext uri="{FF2B5EF4-FFF2-40B4-BE49-F238E27FC236}">
                <a16:creationId xmlns:a16="http://schemas.microsoft.com/office/drawing/2014/main" id="{E20276B7-261D-A2DC-0E4D-59B6E42D7F51}"/>
              </a:ext>
            </a:extLst>
          </p:cNvPr>
          <p:cNvGrpSpPr/>
          <p:nvPr/>
        </p:nvGrpSpPr>
        <p:grpSpPr>
          <a:xfrm>
            <a:off x="2314493" y="2482873"/>
            <a:ext cx="465071" cy="622715"/>
            <a:chOff x="3601939" y="4161192"/>
            <a:chExt cx="275178" cy="388912"/>
          </a:xfrm>
        </p:grpSpPr>
        <p:sp>
          <p:nvSpPr>
            <p:cNvPr id="3" name="Google Shape;2908;p52">
              <a:extLst>
                <a:ext uri="{FF2B5EF4-FFF2-40B4-BE49-F238E27FC236}">
                  <a16:creationId xmlns:a16="http://schemas.microsoft.com/office/drawing/2014/main" id="{8CED00B4-ACD3-7074-25DD-1B71BC4E0B13}"/>
                </a:ext>
              </a:extLst>
            </p:cNvPr>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4" name="Google Shape;2909;p52">
              <a:extLst>
                <a:ext uri="{FF2B5EF4-FFF2-40B4-BE49-F238E27FC236}">
                  <a16:creationId xmlns:a16="http://schemas.microsoft.com/office/drawing/2014/main" id="{3D0FC25A-9DA2-F527-E55F-1F2EF301F3CB}"/>
                </a:ext>
              </a:extLst>
            </p:cNvPr>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5" name="Google Shape;2910;p52">
              <a:extLst>
                <a:ext uri="{FF2B5EF4-FFF2-40B4-BE49-F238E27FC236}">
                  <a16:creationId xmlns:a16="http://schemas.microsoft.com/office/drawing/2014/main" id="{E16CC032-D166-01F8-44A3-4DEE9F29E961}"/>
                </a:ext>
              </a:extLst>
            </p:cNvPr>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6" name="Google Shape;2911;p52">
              <a:extLst>
                <a:ext uri="{FF2B5EF4-FFF2-40B4-BE49-F238E27FC236}">
                  <a16:creationId xmlns:a16="http://schemas.microsoft.com/office/drawing/2014/main" id="{C987F913-C7B6-893C-73F4-0F7CE3C6A574}"/>
                </a:ext>
              </a:extLst>
            </p:cNvPr>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7" name="Google Shape;2912;p52">
              <a:extLst>
                <a:ext uri="{FF2B5EF4-FFF2-40B4-BE49-F238E27FC236}">
                  <a16:creationId xmlns:a16="http://schemas.microsoft.com/office/drawing/2014/main" id="{F9ECE11D-794F-780F-6813-A4F5DFEF1FC1}"/>
                </a:ext>
              </a:extLst>
            </p:cNvPr>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8" name="Google Shape;2913;p52">
              <a:extLst>
                <a:ext uri="{FF2B5EF4-FFF2-40B4-BE49-F238E27FC236}">
                  <a16:creationId xmlns:a16="http://schemas.microsoft.com/office/drawing/2014/main" id="{68D7C656-5A63-2635-8DA4-D87E1157440D}"/>
                </a:ext>
              </a:extLst>
            </p:cNvPr>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9" name="Google Shape;2914;p52">
              <a:extLst>
                <a:ext uri="{FF2B5EF4-FFF2-40B4-BE49-F238E27FC236}">
                  <a16:creationId xmlns:a16="http://schemas.microsoft.com/office/drawing/2014/main" id="{327D346D-424F-60B6-706C-72671A192DB6}"/>
                </a:ext>
              </a:extLst>
            </p:cNvPr>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0" name="Google Shape;2915;p52">
              <a:extLst>
                <a:ext uri="{FF2B5EF4-FFF2-40B4-BE49-F238E27FC236}">
                  <a16:creationId xmlns:a16="http://schemas.microsoft.com/office/drawing/2014/main" id="{58AFED09-DBB6-A152-6871-0AB3746F16D7}"/>
                </a:ext>
              </a:extLst>
            </p:cNvPr>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1" name="Google Shape;2916;p52">
              <a:extLst>
                <a:ext uri="{FF2B5EF4-FFF2-40B4-BE49-F238E27FC236}">
                  <a16:creationId xmlns:a16="http://schemas.microsoft.com/office/drawing/2014/main" id="{C02DA90A-3D80-EAA2-D73D-F450418BCF59}"/>
                </a:ext>
              </a:extLst>
            </p:cNvPr>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2" name="Google Shape;2917;p52">
              <a:extLst>
                <a:ext uri="{FF2B5EF4-FFF2-40B4-BE49-F238E27FC236}">
                  <a16:creationId xmlns:a16="http://schemas.microsoft.com/office/drawing/2014/main" id="{62CDBC6E-6BC6-E5E1-984E-FDC2E4E29A7C}"/>
                </a:ext>
              </a:extLst>
            </p:cNvPr>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nvGrpSpPr>
          <p:cNvPr id="13" name="Google Shape;2918;p52">
            <a:extLst>
              <a:ext uri="{FF2B5EF4-FFF2-40B4-BE49-F238E27FC236}">
                <a16:creationId xmlns:a16="http://schemas.microsoft.com/office/drawing/2014/main" id="{368594D7-41FA-D214-E44D-2D4F9E7A474E}"/>
              </a:ext>
            </a:extLst>
          </p:cNvPr>
          <p:cNvGrpSpPr/>
          <p:nvPr/>
        </p:nvGrpSpPr>
        <p:grpSpPr>
          <a:xfrm>
            <a:off x="5890595" y="2449578"/>
            <a:ext cx="666582" cy="607537"/>
            <a:chOff x="5812588" y="2708991"/>
            <a:chExt cx="612637" cy="597721"/>
          </a:xfrm>
        </p:grpSpPr>
        <p:sp>
          <p:nvSpPr>
            <p:cNvPr id="14" name="Google Shape;2919;p52">
              <a:extLst>
                <a:ext uri="{FF2B5EF4-FFF2-40B4-BE49-F238E27FC236}">
                  <a16:creationId xmlns:a16="http://schemas.microsoft.com/office/drawing/2014/main" id="{FEE06AF3-6E23-CD1C-E6D0-2881BFFBD30E}"/>
                </a:ext>
              </a:extLst>
            </p:cNvPr>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nvGrpSpPr>
            <p:cNvPr id="15" name="Google Shape;2920;p52">
              <a:extLst>
                <a:ext uri="{FF2B5EF4-FFF2-40B4-BE49-F238E27FC236}">
                  <a16:creationId xmlns:a16="http://schemas.microsoft.com/office/drawing/2014/main" id="{28F06577-4D08-7B5B-FF4C-E4CF84088584}"/>
                </a:ext>
              </a:extLst>
            </p:cNvPr>
            <p:cNvGrpSpPr/>
            <p:nvPr/>
          </p:nvGrpSpPr>
          <p:grpSpPr>
            <a:xfrm>
              <a:off x="5812588" y="2708991"/>
              <a:ext cx="612637" cy="597721"/>
              <a:chOff x="5802038" y="2708991"/>
              <a:chExt cx="612637" cy="597721"/>
            </a:xfrm>
          </p:grpSpPr>
          <p:sp>
            <p:nvSpPr>
              <p:cNvPr id="16" name="Google Shape;2921;p52">
                <a:extLst>
                  <a:ext uri="{FF2B5EF4-FFF2-40B4-BE49-F238E27FC236}">
                    <a16:creationId xmlns:a16="http://schemas.microsoft.com/office/drawing/2014/main" id="{F0FBF80F-485D-FAD4-941E-BC3EF18EB9DF}"/>
                  </a:ext>
                </a:extLst>
              </p:cNvPr>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7" name="Google Shape;2922;p52">
                <a:extLst>
                  <a:ext uri="{FF2B5EF4-FFF2-40B4-BE49-F238E27FC236}">
                    <a16:creationId xmlns:a16="http://schemas.microsoft.com/office/drawing/2014/main" id="{04E2EC29-E5AD-DC49-A5A5-ECA20A2795E9}"/>
                  </a:ext>
                </a:extLst>
              </p:cNvPr>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8" name="Google Shape;2923;p52">
                <a:extLst>
                  <a:ext uri="{FF2B5EF4-FFF2-40B4-BE49-F238E27FC236}">
                    <a16:creationId xmlns:a16="http://schemas.microsoft.com/office/drawing/2014/main" id="{AA03509A-F69A-7EEE-C32F-ECFA1770AA96}"/>
                  </a:ext>
                </a:extLst>
              </p:cNvPr>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9" name="Google Shape;2924;p52">
                <a:extLst>
                  <a:ext uri="{FF2B5EF4-FFF2-40B4-BE49-F238E27FC236}">
                    <a16:creationId xmlns:a16="http://schemas.microsoft.com/office/drawing/2014/main" id="{BCA5D9AE-1C3A-12B7-A6C2-8DE559B3FDFE}"/>
                  </a:ext>
                </a:extLst>
              </p:cNvPr>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0" name="Google Shape;2925;p52">
                <a:extLst>
                  <a:ext uri="{FF2B5EF4-FFF2-40B4-BE49-F238E27FC236}">
                    <a16:creationId xmlns:a16="http://schemas.microsoft.com/office/drawing/2014/main" id="{C43719CA-1C19-5DAB-7589-E29F4D32B54E}"/>
                  </a:ext>
                </a:extLst>
              </p:cNvPr>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1" name="Google Shape;2926;p52">
                <a:extLst>
                  <a:ext uri="{FF2B5EF4-FFF2-40B4-BE49-F238E27FC236}">
                    <a16:creationId xmlns:a16="http://schemas.microsoft.com/office/drawing/2014/main" id="{396CBF77-3F9C-50CA-1AF0-148F5FDDD3A3}"/>
                  </a:ext>
                </a:extLst>
              </p:cNvPr>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2" name="Google Shape;2927;p52">
                <a:extLst>
                  <a:ext uri="{FF2B5EF4-FFF2-40B4-BE49-F238E27FC236}">
                    <a16:creationId xmlns:a16="http://schemas.microsoft.com/office/drawing/2014/main" id="{3A93675A-864C-7292-A289-FF5698A24E70}"/>
                  </a:ext>
                </a:extLst>
              </p:cNvPr>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3" name="Google Shape;2928;p52">
                <a:extLst>
                  <a:ext uri="{FF2B5EF4-FFF2-40B4-BE49-F238E27FC236}">
                    <a16:creationId xmlns:a16="http://schemas.microsoft.com/office/drawing/2014/main" id="{A417A55D-4301-82F6-22A3-D938C95721B7}"/>
                  </a:ext>
                </a:extLst>
              </p:cNvPr>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4" name="Google Shape;2929;p52">
                <a:extLst>
                  <a:ext uri="{FF2B5EF4-FFF2-40B4-BE49-F238E27FC236}">
                    <a16:creationId xmlns:a16="http://schemas.microsoft.com/office/drawing/2014/main" id="{F01D5F3D-F317-B3AC-D05D-EB49CBFF25E4}"/>
                  </a:ext>
                </a:extLst>
              </p:cNvPr>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grpSp>
        <p:nvGrpSpPr>
          <p:cNvPr id="25" name="Google Shape;3053;p54">
            <a:extLst>
              <a:ext uri="{FF2B5EF4-FFF2-40B4-BE49-F238E27FC236}">
                <a16:creationId xmlns:a16="http://schemas.microsoft.com/office/drawing/2014/main" id="{51932AF4-743C-948C-4236-29A49B356330}"/>
              </a:ext>
            </a:extLst>
          </p:cNvPr>
          <p:cNvGrpSpPr/>
          <p:nvPr/>
        </p:nvGrpSpPr>
        <p:grpSpPr>
          <a:xfrm>
            <a:off x="9210309" y="2417786"/>
            <a:ext cx="666579" cy="622715"/>
            <a:chOff x="3508282" y="3810341"/>
            <a:chExt cx="351644" cy="351959"/>
          </a:xfrm>
        </p:grpSpPr>
        <p:sp>
          <p:nvSpPr>
            <p:cNvPr id="26" name="Google Shape;3054;p54">
              <a:extLst>
                <a:ext uri="{FF2B5EF4-FFF2-40B4-BE49-F238E27FC236}">
                  <a16:creationId xmlns:a16="http://schemas.microsoft.com/office/drawing/2014/main" id="{299D47D5-FEB0-36CE-7E61-5A75B7C91836}"/>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7" name="Google Shape;3055;p54">
              <a:extLst>
                <a:ext uri="{FF2B5EF4-FFF2-40B4-BE49-F238E27FC236}">
                  <a16:creationId xmlns:a16="http://schemas.microsoft.com/office/drawing/2014/main" id="{CF962AF4-27C4-77CD-DFED-8F9B805B39FD}"/>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8" name="Google Shape;3056;p54">
              <a:extLst>
                <a:ext uri="{FF2B5EF4-FFF2-40B4-BE49-F238E27FC236}">
                  <a16:creationId xmlns:a16="http://schemas.microsoft.com/office/drawing/2014/main" id="{EF0AE8F4-D1F7-088E-43E0-D97F268C0AB9}"/>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9" name="Google Shape;3057;p54">
              <a:extLst>
                <a:ext uri="{FF2B5EF4-FFF2-40B4-BE49-F238E27FC236}">
                  <a16:creationId xmlns:a16="http://schemas.microsoft.com/office/drawing/2014/main" id="{B6D3D90E-1FB9-BBEE-B806-65CE0CD5EBC2}"/>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0" name="Google Shape;3058;p54">
              <a:extLst>
                <a:ext uri="{FF2B5EF4-FFF2-40B4-BE49-F238E27FC236}">
                  <a16:creationId xmlns:a16="http://schemas.microsoft.com/office/drawing/2014/main" id="{DF2D0267-A1E3-53FA-D192-B66F9963EEBE}"/>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1" name="Google Shape;3059;p54">
              <a:extLst>
                <a:ext uri="{FF2B5EF4-FFF2-40B4-BE49-F238E27FC236}">
                  <a16:creationId xmlns:a16="http://schemas.microsoft.com/office/drawing/2014/main" id="{EF4CB156-D589-1673-C9FE-829EE050298B}"/>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2" name="Google Shape;3060;p54">
              <a:extLst>
                <a:ext uri="{FF2B5EF4-FFF2-40B4-BE49-F238E27FC236}">
                  <a16:creationId xmlns:a16="http://schemas.microsoft.com/office/drawing/2014/main" id="{AE939102-428D-BEDC-F016-6F8FA36C106C}"/>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3" name="Google Shape;3061;p54">
              <a:extLst>
                <a:ext uri="{FF2B5EF4-FFF2-40B4-BE49-F238E27FC236}">
                  <a16:creationId xmlns:a16="http://schemas.microsoft.com/office/drawing/2014/main" id="{34F77324-A155-F775-EFE8-362C4ED3E6FC}"/>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4" name="Google Shape;3062;p54">
              <a:extLst>
                <a:ext uri="{FF2B5EF4-FFF2-40B4-BE49-F238E27FC236}">
                  <a16:creationId xmlns:a16="http://schemas.microsoft.com/office/drawing/2014/main" id="{7C91BED1-4D48-41F5-8409-6EC29AB36FE6}"/>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5" name="Google Shape;3063;p54">
              <a:extLst>
                <a:ext uri="{FF2B5EF4-FFF2-40B4-BE49-F238E27FC236}">
                  <a16:creationId xmlns:a16="http://schemas.microsoft.com/office/drawing/2014/main" id="{26F88431-EDFC-160C-8FEA-CC4DB885AD43}"/>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6" name="Google Shape;3064;p54">
              <a:extLst>
                <a:ext uri="{FF2B5EF4-FFF2-40B4-BE49-F238E27FC236}">
                  <a16:creationId xmlns:a16="http://schemas.microsoft.com/office/drawing/2014/main" id="{30A106BE-6E1C-677A-8975-ECDBB21CE604}"/>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7" name="Google Shape;3065;p54">
              <a:extLst>
                <a:ext uri="{FF2B5EF4-FFF2-40B4-BE49-F238E27FC236}">
                  <a16:creationId xmlns:a16="http://schemas.microsoft.com/office/drawing/2014/main" id="{17BDFB37-8B67-DD16-1F49-7D30CA5ABEDA}"/>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8" name="Google Shape;3066;p54">
              <a:extLst>
                <a:ext uri="{FF2B5EF4-FFF2-40B4-BE49-F238E27FC236}">
                  <a16:creationId xmlns:a16="http://schemas.microsoft.com/office/drawing/2014/main" id="{8DDC0428-34DD-0262-3BB3-097ED0EB450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sp>
        <p:nvSpPr>
          <p:cNvPr id="39" name="Rectangle 38">
            <a:extLst>
              <a:ext uri="{FF2B5EF4-FFF2-40B4-BE49-F238E27FC236}">
                <a16:creationId xmlns:a16="http://schemas.microsoft.com/office/drawing/2014/main" id="{40F6E5EC-F013-C294-FC29-4A647D46D24F}"/>
              </a:ext>
            </a:extLst>
          </p:cNvPr>
          <p:cNvSpPr/>
          <p:nvPr/>
        </p:nvSpPr>
        <p:spPr>
          <a:xfrm>
            <a:off x="901700" y="3367421"/>
            <a:ext cx="3431487" cy="1236557"/>
          </a:xfrm>
          <a:prstGeom prst="rect">
            <a:avLst/>
          </a:prstGeom>
        </p:spPr>
        <p:txBody>
          <a:bodyPr wrap="square">
            <a:spAutoFit/>
          </a:bodyPr>
          <a:lstStyle/>
          <a:p>
            <a:pPr algn="ctr">
              <a:lnSpc>
                <a:spcPct val="150000"/>
              </a:lnSpc>
            </a:pPr>
            <a:r>
              <a:rPr lang="en-US" sz="2667" dirty="0" err="1">
                <a:latin typeface="UTM Avo" panose="02040603050506020204" pitchFamily="18" charset="0"/>
                <a:cs typeface="Arial" panose="020B0604020202020204" pitchFamily="34" charset="0"/>
              </a:rPr>
              <a:t>Ôn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và</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ghi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nhớ</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kiến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thức</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vừa</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học</a:t>
            </a:r>
            <a:endParaRPr lang="en-US" sz="2667" dirty="0">
              <a:latin typeface="UTM Avo" panose="020406030505060202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30F462F8-5FD8-EB2C-3804-57F124555290}"/>
              </a:ext>
            </a:extLst>
          </p:cNvPr>
          <p:cNvSpPr/>
          <p:nvPr/>
        </p:nvSpPr>
        <p:spPr>
          <a:xfrm>
            <a:off x="4660900" y="3363628"/>
            <a:ext cx="3301999"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Hoàn </a:t>
            </a:r>
            <a:r>
              <a:rPr lang="en-US" sz="2667" dirty="0" err="1">
                <a:latin typeface="UTM Avo" panose="02040603050506020204" pitchFamily="18" charset="0"/>
                <a:cs typeface="Arial" panose="020B0604020202020204" pitchFamily="34" charset="0"/>
              </a:rPr>
              <a:t>thành</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SGK, SBT</a:t>
            </a:r>
          </a:p>
        </p:txBody>
      </p:sp>
      <p:sp>
        <p:nvSpPr>
          <p:cNvPr id="41" name="Rectangle 40">
            <a:extLst>
              <a:ext uri="{FF2B5EF4-FFF2-40B4-BE49-F238E27FC236}">
                <a16:creationId xmlns:a16="http://schemas.microsoft.com/office/drawing/2014/main" id="{6A5E6E00-5B58-6064-C3FE-5C6D70A37FDB}"/>
              </a:ext>
            </a:extLst>
          </p:cNvPr>
          <p:cNvSpPr/>
          <p:nvPr/>
        </p:nvSpPr>
        <p:spPr>
          <a:xfrm>
            <a:off x="7902744" y="3341986"/>
            <a:ext cx="3552656" cy="1247457"/>
          </a:xfrm>
          <a:prstGeom prst="rect">
            <a:avLst/>
          </a:prstGeom>
        </p:spPr>
        <p:txBody>
          <a:bodyPr wrap="square">
            <a:spAutoFit/>
          </a:bodyPr>
          <a:lstStyle/>
          <a:p>
            <a:pPr algn="ctr">
              <a:lnSpc>
                <a:spcPct val="150000"/>
              </a:lnSpc>
            </a:pPr>
            <a:r>
              <a:rPr lang="vi-VN" sz="2667" dirty="0">
                <a:latin typeface="UTM Avo" panose="02040603050506020204" pitchFamily="18" charset="0"/>
                <a:cs typeface="Arial" panose="020B0604020202020204" pitchFamily="34" charset="0"/>
              </a:rPr>
              <a:t>Chuẩn bị trước</a:t>
            </a:r>
          </a:p>
          <a:p>
            <a:pPr algn="ctr">
              <a:lnSpc>
                <a:spcPct val="150000"/>
              </a:lnSpc>
            </a:pPr>
            <a:r>
              <a:rPr lang="vi-VN" sz="2667" b="1" dirty="0">
                <a:latin typeface="UTM Avo" panose="02040603050506020204" pitchFamily="18" charset="0"/>
                <a:cs typeface="Arial" panose="020B0604020202020204" pitchFamily="34" charset="0"/>
              </a:rPr>
              <a:t>Phần II – Bài </a:t>
            </a:r>
            <a:r>
              <a:rPr lang="en-US" sz="2667" b="1">
                <a:latin typeface="UTM Avo" panose="02040603050506020204" pitchFamily="18" charset="0"/>
                <a:cs typeface="Arial" panose="020B0604020202020204" pitchFamily="34" charset="0"/>
              </a:rPr>
              <a:t>4</a:t>
            </a:r>
            <a:endParaRPr lang="vi-VN" sz="2667" b="1"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022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D23CF8-676B-4E6D-009D-42850C2D9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B57969-ADD1-68E7-0F5B-5CABFDD8C40B}"/>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1265C779-9C1F-D7FB-628C-DEE982D96B4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D3EAFB52-B0A2-F0EE-74C3-6EDCEF12C45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A6082F07-DC91-8538-744D-123C0BF9255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8B905591-11D6-AA7C-4F0B-7458D7C3F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4E85B9-4865-03F5-FF6D-178C788CFD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40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8146-C2BE-2360-709D-B976E7E4C9E0}"/>
              </a:ext>
            </a:extLst>
          </p:cNvPr>
          <p:cNvGrpSpPr/>
          <p:nvPr/>
        </p:nvGrpSpPr>
        <p:grpSpPr>
          <a:xfrm>
            <a:off x="4877732" y="3200400"/>
            <a:ext cx="2736543" cy="1558939"/>
            <a:chOff x="309542" y="967667"/>
            <a:chExt cx="2878585" cy="1558939"/>
          </a:xfrm>
        </p:grpSpPr>
        <p:pic>
          <p:nvPicPr>
            <p:cNvPr id="3" name="Picture 2">
              <a:hlinkClick r:id="rId3"/>
              <a:extLst>
                <a:ext uri="{FF2B5EF4-FFF2-40B4-BE49-F238E27FC236}">
                  <a16:creationId xmlns:a16="http://schemas.microsoft.com/office/drawing/2014/main" id="{A0608B49-1176-9B9E-CDE2-C55E96D1F5C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DED3F60-E02F-50B1-6E8A-16D40F85136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12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EC4F2-2FA3-3D82-12E2-57DDB59A802B}"/>
              </a:ext>
            </a:extLst>
          </p:cNvPr>
          <p:cNvSpPr txBox="1"/>
          <p:nvPr/>
        </p:nvSpPr>
        <p:spPr>
          <a:xfrm>
            <a:off x="4187824" y="1571515"/>
            <a:ext cx="7874000" cy="895758"/>
          </a:xfrm>
          <a:prstGeom prst="rect">
            <a:avLst/>
          </a:prstGeom>
          <a:noFill/>
        </p:spPr>
        <p:txBody>
          <a:bodyPr wrap="square" rtlCol="0">
            <a:spAutoFit/>
          </a:bodyPr>
          <a:lstStyle/>
          <a:p>
            <a:pPr algn="ctr">
              <a:lnSpc>
                <a:spcPct val="150000"/>
              </a:lnSpc>
            </a:pPr>
            <a:r>
              <a:rPr lang="en-US" sz="4000" b="1" dirty="0">
                <a:latin typeface="UTM Avo" panose="02040603050506020204" pitchFamily="18" charset="0"/>
                <a:cs typeface="Arial" panose="020B0604020202020204" pitchFamily="34" charset="0"/>
              </a:rPr>
              <a:t>NỘI DUNG BÀI HỌC</a:t>
            </a:r>
          </a:p>
        </p:txBody>
      </p:sp>
      <p:sp>
        <p:nvSpPr>
          <p:cNvPr id="6" name="Chevron 8">
            <a:extLst>
              <a:ext uri="{FF2B5EF4-FFF2-40B4-BE49-F238E27FC236}">
                <a16:creationId xmlns:a16="http://schemas.microsoft.com/office/drawing/2014/main" id="{52E8E4AF-2872-9753-360B-0DCEF3376A98}"/>
              </a:ext>
            </a:extLst>
          </p:cNvPr>
          <p:cNvSpPr/>
          <p:nvPr/>
        </p:nvSpPr>
        <p:spPr>
          <a:xfrm>
            <a:off x="5181600" y="2895840"/>
            <a:ext cx="6065574" cy="127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UTM Avo" panose="02040603050506020204" pitchFamily="18" charset="0"/>
                <a:cs typeface="Arial" panose="020B0604020202020204" pitchFamily="34" charset="0"/>
              </a:rPr>
              <a:t>Mô</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hình</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nguyên</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tử</a:t>
            </a:r>
            <a:endParaRPr lang="en-US" sz="2400" dirty="0">
              <a:solidFill>
                <a:schemeClr val="tx1"/>
              </a:solidFill>
              <a:latin typeface="UTM Avo" panose="02040603050506020204" pitchFamily="18" charset="0"/>
              <a:cs typeface="Arial" panose="020B0604020202020204" pitchFamily="34" charset="0"/>
            </a:endParaRPr>
          </a:p>
        </p:txBody>
      </p:sp>
      <p:sp>
        <p:nvSpPr>
          <p:cNvPr id="7" name="Chevron 12">
            <a:extLst>
              <a:ext uri="{FF2B5EF4-FFF2-40B4-BE49-F238E27FC236}">
                <a16:creationId xmlns:a16="http://schemas.microsoft.com/office/drawing/2014/main" id="{E4322D40-0687-BCDE-C479-B0204E30B136}"/>
              </a:ext>
            </a:extLst>
          </p:cNvPr>
          <p:cNvSpPr/>
          <p:nvPr/>
        </p:nvSpPr>
        <p:spPr>
          <a:xfrm>
            <a:off x="5181600" y="4543425"/>
            <a:ext cx="6065574" cy="127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Orbital </a:t>
            </a:r>
            <a:r>
              <a:rPr lang="en-US" sz="2400" dirty="0" err="1">
                <a:solidFill>
                  <a:schemeClr val="tx1"/>
                </a:solidFill>
                <a:latin typeface="UTM Avo" panose="02040603050506020204" pitchFamily="18" charset="0"/>
                <a:cs typeface="Arial" panose="020B0604020202020204" pitchFamily="34" charset="0"/>
              </a:rPr>
              <a:t>nguyên</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tử</a:t>
            </a:r>
            <a:endParaRPr lang="en-US" sz="2400" dirty="0">
              <a:solidFill>
                <a:schemeClr val="tx1"/>
              </a:solidFill>
              <a:latin typeface="UTM Avo" panose="0204060305050602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CC9CE335-6778-A080-6598-B7AEB307A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7801" y="1835150"/>
            <a:ext cx="4673600" cy="4673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6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a:t>
            </a:r>
            <a:r>
              <a:rPr lang="en-US" sz="2400" b="1" dirty="0" err="1">
                <a:solidFill>
                  <a:schemeClr val="accent2"/>
                </a:solidFill>
                <a:latin typeface="UTM Avo" panose="02040603050506020204" pitchFamily="18" charset="0"/>
                <a:cs typeface="Arial" panose="020B0604020202020204" pitchFamily="34" charset="0"/>
              </a:rPr>
              <a:t>Mô</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hình</a:t>
            </a:r>
            <a:r>
              <a:rPr lang="en-US" sz="2400" b="1" dirty="0">
                <a:solidFill>
                  <a:schemeClr val="accent2"/>
                </a:solidFill>
                <a:latin typeface="UTM Avo" panose="02040603050506020204" pitchFamily="18" charset="0"/>
                <a:cs typeface="Arial" panose="020B0604020202020204" pitchFamily="34" charset="0"/>
              </a:rPr>
              <a:t> Rutherford – </a:t>
            </a:r>
            <a:r>
              <a:rPr lang="en-US" sz="2400" b="1" dirty="0" err="1">
                <a:solidFill>
                  <a:schemeClr val="accent2"/>
                </a:solidFill>
                <a:latin typeface="UTM Avo" panose="02040603050506020204" pitchFamily="18" charset="0"/>
                <a:cs typeface="Arial" panose="020B0604020202020204" pitchFamily="34" charset="0"/>
              </a:rPr>
              <a:t>Borh</a:t>
            </a:r>
            <a:endParaRPr lang="en-US" sz="2400" b="1" dirty="0">
              <a:solidFill>
                <a:schemeClr val="accent2"/>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3498073"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 </a:t>
            </a:r>
            <a:r>
              <a:rPr lang="en-US" sz="2400" b="1" dirty="0" err="1">
                <a:latin typeface="UTM Avo" panose="02040603050506020204" pitchFamily="18" charset="0"/>
                <a:ea typeface="Calibri" panose="020F0502020204030204" pitchFamily="34" charset="0"/>
                <a:cs typeface="Arial" panose="020B0604020202020204" pitchFamily="34" charset="0"/>
              </a:rPr>
              <a:t>Mô</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hình</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nguyên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CA58D0-E8B2-7F6C-259E-B0D399CD825D}"/>
              </a:ext>
            </a:extLst>
          </p:cNvPr>
          <p:cNvSpPr/>
          <p:nvPr/>
        </p:nvSpPr>
        <p:spPr>
          <a:xfrm>
            <a:off x="595547" y="2715788"/>
            <a:ext cx="11158303" cy="3568669"/>
          </a:xfrm>
          <a:prstGeom prst="rect">
            <a:avLst/>
          </a:prstGeom>
        </p:spPr>
        <p:txBody>
          <a:bodyPr wrap="square">
            <a:spAutoFit/>
          </a:bodyPr>
          <a:lstStyle/>
          <a:p>
            <a:pPr algn="just">
              <a:lnSpc>
                <a:spcPct val="150000"/>
              </a:lnSpc>
              <a:spcBef>
                <a:spcPts val="400"/>
              </a:spcBef>
              <a:spcAft>
                <a:spcPts val="533"/>
              </a:spcAft>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(1)</a:t>
            </a:r>
            <a:r>
              <a:rPr lang="en-US" sz="2400"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tập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chủ</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yếu</a:t>
            </a:r>
            <a:r>
              <a:rPr lang="en-US" sz="2400" dirty="0">
                <a:latin typeface="UTM Avo" panose="02040603050506020204" pitchFamily="18" charset="0"/>
                <a:ea typeface="Calibri" panose="020F0502020204030204" pitchFamily="34" charset="0"/>
                <a:cs typeface="Arial" panose="020B0604020202020204" pitchFamily="34" charset="0"/>
              </a:rPr>
              <a:t> ở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a:t>
            </a:r>
          </a:p>
          <a:p>
            <a:pPr algn="just">
              <a:lnSpc>
                <a:spcPct val="150000"/>
              </a:lnSpc>
              <a:spcBef>
                <a:spcPts val="400"/>
              </a:spcBef>
              <a:spcAft>
                <a:spcPts val="533"/>
              </a:spcAft>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(2)</a:t>
            </a:r>
            <a:r>
              <a:rPr lang="en-US" sz="2400"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dirty="0">
                <a:latin typeface="UTM Avo" panose="02040603050506020204" pitchFamily="18" charset="0"/>
                <a:ea typeface="Calibri" panose="020F0502020204030204" pitchFamily="34" charset="0"/>
                <a:cs typeface="Arial" panose="020B0604020202020204" pitchFamily="34" charset="0"/>
              </a:rPr>
              <a:t>Electron quay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quỹ</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tinh</a:t>
            </a:r>
            <a:r>
              <a:rPr lang="en-US" sz="2400" dirty="0">
                <a:latin typeface="UTM Avo" panose="02040603050506020204" pitchFamily="18" charset="0"/>
                <a:ea typeface="Calibri" panose="020F0502020204030204" pitchFamily="34" charset="0"/>
                <a:cs typeface="Arial" panose="020B0604020202020204" pitchFamily="34" charset="0"/>
              </a:rPr>
              <a:t> quay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Mặt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Trời</a:t>
            </a:r>
            <a:r>
              <a:rPr lang="en-US" sz="2400" dirty="0">
                <a:latin typeface="UTM Avo" panose="02040603050506020204" pitchFamily="18" charset="0"/>
                <a:ea typeface="Calibri" panose="020F0502020204030204" pitchFamily="34" charset="0"/>
                <a:cs typeface="Arial" panose="020B0604020202020204" pitchFamily="34" charset="0"/>
              </a:rPr>
              <a:t>.</a:t>
            </a:r>
          </a:p>
          <a:p>
            <a:pPr algn="just">
              <a:lnSpc>
                <a:spcPct val="150000"/>
              </a:lnSpc>
              <a:spcBef>
                <a:spcPts val="400"/>
              </a:spcBef>
              <a:spcAft>
                <a:spcPts val="533"/>
              </a:spcAft>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(3)</a:t>
            </a:r>
            <a:r>
              <a:rPr lang="en-US" sz="2400"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Năng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phụ</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thuộc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từ</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Electron ở </a:t>
            </a:r>
            <a:r>
              <a:rPr lang="en-US" sz="2400" dirty="0" err="1">
                <a:latin typeface="UTM Avo" panose="02040603050506020204" pitchFamily="18" charset="0"/>
                <a:ea typeface="Calibri" panose="020F0502020204030204" pitchFamily="34" charset="0"/>
                <a:cs typeface="Arial" panose="020B0604020202020204" pitchFamily="34" charset="0"/>
              </a:rPr>
              <a:t>càng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năng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càng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cao</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6323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a:t>
            </a:r>
            <a:r>
              <a:rPr lang="en-US" sz="2400" b="1" dirty="0" err="1">
                <a:solidFill>
                  <a:schemeClr val="accent2"/>
                </a:solidFill>
                <a:latin typeface="UTM Avo" panose="02040603050506020204" pitchFamily="18" charset="0"/>
                <a:cs typeface="Arial" panose="020B0604020202020204" pitchFamily="34" charset="0"/>
              </a:rPr>
              <a:t>Mô</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hình</a:t>
            </a:r>
            <a:r>
              <a:rPr lang="en-US" sz="2400" b="1" dirty="0">
                <a:solidFill>
                  <a:schemeClr val="accent2"/>
                </a:solidFill>
                <a:latin typeface="UTM Avo" panose="02040603050506020204" pitchFamily="18" charset="0"/>
                <a:cs typeface="Arial" panose="020B0604020202020204" pitchFamily="34" charset="0"/>
              </a:rPr>
              <a:t> Rutherford – </a:t>
            </a:r>
            <a:r>
              <a:rPr lang="en-US" sz="2400" b="1" dirty="0" err="1">
                <a:solidFill>
                  <a:schemeClr val="accent2"/>
                </a:solidFill>
                <a:latin typeface="UTM Avo" panose="02040603050506020204" pitchFamily="18" charset="0"/>
                <a:cs typeface="Arial" panose="020B0604020202020204" pitchFamily="34" charset="0"/>
              </a:rPr>
              <a:t>Borh</a:t>
            </a:r>
            <a:endParaRPr lang="en-US" sz="2400" b="1" dirty="0">
              <a:solidFill>
                <a:schemeClr val="accent2"/>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3498073"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 </a:t>
            </a:r>
            <a:r>
              <a:rPr lang="en-US" sz="2400" b="1" dirty="0" err="1">
                <a:latin typeface="UTM Avo" panose="02040603050506020204" pitchFamily="18" charset="0"/>
                <a:ea typeface="Calibri" panose="020F0502020204030204" pitchFamily="34" charset="0"/>
                <a:cs typeface="Arial" panose="020B0604020202020204" pitchFamily="34" charset="0"/>
              </a:rPr>
              <a:t>Mô</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hình</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nguyên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CA58D0-E8B2-7F6C-259E-B0D399CD825D}"/>
              </a:ext>
            </a:extLst>
          </p:cNvPr>
          <p:cNvSpPr/>
          <p:nvPr/>
        </p:nvSpPr>
        <p:spPr>
          <a:xfrm>
            <a:off x="595547" y="2715788"/>
            <a:ext cx="11158303" cy="1682384"/>
          </a:xfrm>
          <a:prstGeom prst="rect">
            <a:avLst/>
          </a:prstGeom>
        </p:spPr>
        <p:txBody>
          <a:bodyPr wrap="square">
            <a:spAutoFit/>
          </a:bodyPr>
          <a:lstStyle/>
          <a:p>
            <a:pPr algn="just">
              <a:lnSpc>
                <a:spcPct val="150000"/>
              </a:lnSpc>
              <a:spcBef>
                <a:spcPts val="400"/>
              </a:spcBef>
              <a:spcAft>
                <a:spcPts val="533"/>
              </a:spcAft>
            </a:pPr>
            <a:r>
              <a:rPr lang="vi-VN" sz="2400" b="1" dirty="0">
                <a:latin typeface="UTM Avo" panose="02040603050506020204" pitchFamily="18" charset="0"/>
                <a:ea typeface="Calibri" panose="020F0502020204030204" pitchFamily="34" charset="0"/>
                <a:cs typeface="Arial" panose="020B0604020202020204" pitchFamily="34" charset="0"/>
              </a:rPr>
              <a:t>Ví dụ: </a:t>
            </a:r>
            <a:r>
              <a:rPr lang="vi-VN" sz="2400" dirty="0">
                <a:latin typeface="UTM Avo" panose="02040603050506020204" pitchFamily="18" charset="0"/>
                <a:ea typeface="Calibri" panose="020F0502020204030204" pitchFamily="34" charset="0"/>
                <a:cs typeface="Arial" panose="020B0604020202020204" pitchFamily="34" charset="0"/>
              </a:rPr>
              <a:t>Electron duy nhất của nguyên tử hydrogen quay trên quỹ đạo có bán kính xác định r = 0,53 Å. Khi quay trên quỹ đạo này, electron có năng lượng không thay đổi.</a:t>
            </a:r>
          </a:p>
        </p:txBody>
      </p:sp>
    </p:spTree>
    <p:extLst>
      <p:ext uri="{BB962C8B-B14F-4D97-AF65-F5344CB8AC3E}">
        <p14:creationId xmlns:p14="http://schemas.microsoft.com/office/powerpoint/2010/main" val="57602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9366F-300E-8D11-CEE5-6AB855E8DF0E}"/>
              </a:ext>
            </a:extLst>
          </p:cNvPr>
          <p:cNvSpPr txBox="1"/>
          <p:nvPr/>
        </p:nvSpPr>
        <p:spPr>
          <a:xfrm>
            <a:off x="558800" y="1854200"/>
            <a:ext cx="10972800" cy="2793650"/>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Năm 1909, Ernest Rutherford (Ơn-nét Rơ-dơ-pho) thực hiện thí nghiệm bắn phá lá vàng bằng tia alpha và từ đó khám phá ra hạt nhân nguyên tử. Năm 1913, Niels Bohr (Neo Bo) có những bổ sung quan trọng về sự chuyển động của electron xung quanh hạt nhân. Mô hình mới này gọi là mô hình Rutherford – Bohr hay mô hình hành tinh nguyên tử.</a:t>
            </a:r>
          </a:p>
        </p:txBody>
      </p:sp>
    </p:spTree>
    <p:extLst>
      <p:ext uri="{BB962C8B-B14F-4D97-AF65-F5344CB8AC3E}">
        <p14:creationId xmlns:p14="http://schemas.microsoft.com/office/powerpoint/2010/main" val="27267689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B516CC-F854-CA88-2351-8C9028FE6845}"/>
              </a:ext>
            </a:extLst>
          </p:cNvPr>
          <p:cNvSpPr txBox="1"/>
          <p:nvPr/>
        </p:nvSpPr>
        <p:spPr>
          <a:xfrm>
            <a:off x="698499" y="1773338"/>
            <a:ext cx="10836275" cy="1121846"/>
          </a:xfrm>
          <a:prstGeom prst="rect">
            <a:avLst/>
          </a:prstGeom>
          <a:noFill/>
        </p:spPr>
        <p:txBody>
          <a:bodyPr wrap="square" rtlCol="0">
            <a:spAutoFit/>
          </a:bodyPr>
          <a:lstStyle/>
          <a:p>
            <a:pPr algn="just">
              <a:lnSpc>
                <a:spcPct val="150000"/>
              </a:lnSpc>
            </a:pPr>
            <a:r>
              <a:rPr lang="en-US" sz="2400" b="1" dirty="0" err="1">
                <a:solidFill>
                  <a:srgbClr val="FF0000"/>
                </a:solidFill>
                <a:latin typeface="UTM Avo" panose="02040603050506020204" pitchFamily="18" charset="0"/>
                <a:cs typeface="Arial" panose="020B0604020202020204" pitchFamily="34" charset="0"/>
              </a:rPr>
              <a:t>Câu</a:t>
            </a:r>
            <a:r>
              <a:rPr lang="en-US" sz="2400" b="1" dirty="0">
                <a:solidFill>
                  <a:srgbClr val="FF0000"/>
                </a:solidFill>
                <a:latin typeface="UTM Avo" panose="02040603050506020204" pitchFamily="18" charset="0"/>
                <a:cs typeface="Arial" panose="020B0604020202020204" pitchFamily="34" charset="0"/>
              </a:rPr>
              <a:t> 1: </a:t>
            </a:r>
            <a:r>
              <a:rPr lang="en-US" sz="2400" dirty="0">
                <a:latin typeface="UTM Avo" panose="02040603050506020204" pitchFamily="18" charset="0"/>
                <a:cs typeface="Arial" panose="020B0604020202020204" pitchFamily="34" charset="0"/>
              </a:rPr>
              <a:t>Electron </a:t>
            </a:r>
            <a:r>
              <a:rPr lang="en-US" sz="2400" dirty="0" err="1">
                <a:latin typeface="UTM Avo" panose="02040603050506020204" pitchFamily="18" charset="0"/>
                <a:cs typeface="Arial" panose="020B0604020202020204" pitchFamily="34" charset="0"/>
              </a:rPr>
              <a:t>chuyển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từ</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ra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thì</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phải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thu</a:t>
            </a:r>
            <a:r>
              <a:rPr lang="en-US" sz="2400" dirty="0">
                <a:latin typeface="UTM Avo" panose="02040603050506020204" pitchFamily="18" charset="0"/>
                <a:cs typeface="Arial" panose="020B0604020202020204" pitchFamily="34" charset="0"/>
              </a:rPr>
              <a:t> hay </a:t>
            </a:r>
            <a:r>
              <a:rPr lang="en-US" sz="2400" dirty="0" err="1">
                <a:latin typeface="UTM Avo" panose="02040603050506020204" pitchFamily="18" charset="0"/>
                <a:cs typeface="Arial" panose="020B0604020202020204" pitchFamily="34" charset="0"/>
              </a:rPr>
              <a:t>phóng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năng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Giải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thích</a:t>
            </a:r>
            <a:r>
              <a:rPr lang="en-US" sz="2400" dirty="0">
                <a:latin typeface="UTM Avo" panose="02040603050506020204" pitchFamily="18" charset="0"/>
                <a:cs typeface="Arial" panose="020B0604020202020204" pitchFamily="34" charset="0"/>
              </a:rPr>
              <a:t>.</a:t>
            </a:r>
          </a:p>
        </p:txBody>
      </p:sp>
      <p:sp>
        <p:nvSpPr>
          <p:cNvPr id="5" name="Rectangle 4">
            <a:extLst>
              <a:ext uri="{FF2B5EF4-FFF2-40B4-BE49-F238E27FC236}">
                <a16:creationId xmlns:a16="http://schemas.microsoft.com/office/drawing/2014/main" id="{73CF71E7-E773-199D-322B-E430433E3D00}"/>
              </a:ext>
            </a:extLst>
          </p:cNvPr>
          <p:cNvSpPr/>
          <p:nvPr/>
        </p:nvSpPr>
        <p:spPr>
          <a:xfrm>
            <a:off x="698499" y="2917055"/>
            <a:ext cx="10950575" cy="2345257"/>
          </a:xfrm>
          <a:prstGeom prst="rect">
            <a:avLst/>
          </a:prstGeom>
        </p:spPr>
        <p:txBody>
          <a:bodyPr wrap="square">
            <a:spAutoFit/>
          </a:bodyPr>
          <a:lstStyle/>
          <a:p>
            <a:pPr algn="just">
              <a:lnSpc>
                <a:spcPct val="150000"/>
              </a:lnSpc>
              <a:spcBef>
                <a:spcPts val="400"/>
              </a:spcBef>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Electron </a:t>
            </a:r>
            <a:r>
              <a:rPr lang="en-US" sz="2400" dirty="0" err="1">
                <a:latin typeface="UTM Avo" panose="02040603050506020204" pitchFamily="18" charset="0"/>
                <a:ea typeface="Calibri" panose="020F0502020204030204" pitchFamily="34" charset="0"/>
                <a:cs typeface="Arial" panose="020B0604020202020204" pitchFamily="34" charset="0"/>
              </a:rPr>
              <a:t>chuyển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từ</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ra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phải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năng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năng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phụ</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thuộc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p>
        </p:txBody>
      </p:sp>
      <p:pic>
        <p:nvPicPr>
          <p:cNvPr id="6" name="Picture 7">
            <a:extLst>
              <a:ext uri="{FF2B5EF4-FFF2-40B4-BE49-F238E27FC236}">
                <a16:creationId xmlns:a16="http://schemas.microsoft.com/office/drawing/2014/main" id="{AA9BFDFB-CB19-9C71-361C-391C6045B89E}"/>
              </a:ext>
            </a:extLst>
          </p:cNvPr>
          <p:cNvPicPr>
            <a:picLocks noChangeAspect="1"/>
          </p:cNvPicPr>
          <p:nvPr/>
        </p:nvPicPr>
        <p:blipFill>
          <a:blip r:embed="rId3"/>
          <a:srcRect/>
          <a:stretch>
            <a:fillRect/>
          </a:stretch>
        </p:blipFill>
        <p:spPr>
          <a:xfrm>
            <a:off x="10179895" y="5105399"/>
            <a:ext cx="1771678" cy="1554647"/>
          </a:xfrm>
          <a:prstGeom prst="rect">
            <a:avLst/>
          </a:prstGeom>
        </p:spPr>
      </p:pic>
    </p:spTree>
    <p:extLst>
      <p:ext uri="{BB962C8B-B14F-4D97-AF65-F5344CB8AC3E}">
        <p14:creationId xmlns:p14="http://schemas.microsoft.com/office/powerpoint/2010/main" val="17916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176</TotalTime>
  <Words>1484</Words>
  <Application>Microsoft Office PowerPoint</Application>
  <PresentationFormat>Widescreen</PresentationFormat>
  <Paragraphs>110</Paragraphs>
  <Slides>32</Slides>
  <Notes>2</Notes>
  <HiddenSlides>0</HiddenSlides>
  <MMClips>8</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Calibri</vt:lpstr>
      <vt:lpstr>Arial</vt:lpstr>
      <vt:lpstr>Calibri Light</vt:lpstr>
      <vt:lpstr>Wingdings</vt:lpstr>
      <vt:lpstr>UTM Avo</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2024-03-07T01:43:18Z</dcterms:created>
  <dcterms:modified xsi:type="dcterms:W3CDTF">2024-04-23T08:33:43Z</dcterms:modified>
</cp:coreProperties>
</file>