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96" r:id="rId4"/>
  </p:sldMasterIdLst>
  <p:notesMasterIdLst>
    <p:notesMasterId r:id="rId38"/>
  </p:notesMasterIdLst>
  <p:sldIdLst>
    <p:sldId id="266" r:id="rId5"/>
    <p:sldId id="256" r:id="rId6"/>
    <p:sldId id="382" r:id="rId7"/>
    <p:sldId id="258" r:id="rId8"/>
    <p:sldId id="257" r:id="rId9"/>
    <p:sldId id="383" r:id="rId10"/>
    <p:sldId id="384" r:id="rId11"/>
    <p:sldId id="262" r:id="rId12"/>
    <p:sldId id="259" r:id="rId13"/>
    <p:sldId id="287" r:id="rId14"/>
    <p:sldId id="269" r:id="rId15"/>
    <p:sldId id="367" r:id="rId16"/>
    <p:sldId id="385" r:id="rId17"/>
    <p:sldId id="386" r:id="rId18"/>
    <p:sldId id="387" r:id="rId19"/>
    <p:sldId id="388" r:id="rId20"/>
    <p:sldId id="389" r:id="rId21"/>
    <p:sldId id="300" r:id="rId22"/>
    <p:sldId id="391" r:id="rId23"/>
    <p:sldId id="392" r:id="rId24"/>
    <p:sldId id="393" r:id="rId25"/>
    <p:sldId id="394" r:id="rId26"/>
    <p:sldId id="270" r:id="rId27"/>
    <p:sldId id="272" r:id="rId28"/>
    <p:sldId id="395" r:id="rId29"/>
    <p:sldId id="273" r:id="rId30"/>
    <p:sldId id="274" r:id="rId31"/>
    <p:sldId id="396" r:id="rId32"/>
    <p:sldId id="397" r:id="rId33"/>
    <p:sldId id="277" r:id="rId34"/>
    <p:sldId id="279" r:id="rId35"/>
    <p:sldId id="267" r:id="rId36"/>
    <p:sldId id="281" r:id="rId37"/>
  </p:sldIdLst>
  <p:sldSz cx="12192000" cy="6858000"/>
  <p:notesSz cx="6858000" cy="9144000"/>
  <p:embeddedFontLst>
    <p:embeddedFont>
      <p:font typeface="UTM Avo" panose="02040603050506020204" pitchFamily="18"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4/23/2024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Hướng dẫn: GV click vào Du thuyền để di chuyển đến </a:t>
            </a:r>
            <a:r>
              <a:rPr lang="en-US" dirty="0" err="1"/>
              <a:t>hành</a:t>
            </a:r>
            <a:r>
              <a:rPr lang="en-US" baseline="0" dirty="0"/>
              <a:t> </a:t>
            </a:r>
            <a:r>
              <a:rPr lang="en-US" baseline="0" dirty="0" err="1"/>
              <a:t>tinh</a:t>
            </a:r>
            <a:r>
              <a:rPr lang="vi-VN" dirty="0"/>
              <a:t>&gt;&gt;&gt; chọn vào </a:t>
            </a:r>
            <a:r>
              <a:rPr lang="en-US" dirty="0" err="1"/>
              <a:t>hành</a:t>
            </a:r>
            <a:r>
              <a:rPr lang="en-US" baseline="0" dirty="0"/>
              <a:t> </a:t>
            </a:r>
            <a:r>
              <a:rPr lang="en-US" baseline="0" dirty="0" err="1"/>
              <a:t>tinh</a:t>
            </a:r>
            <a:r>
              <a:rPr lang="en-US" baseline="0" dirty="0"/>
              <a:t> </a:t>
            </a:r>
            <a:r>
              <a:rPr lang="vi-VN" dirty="0"/>
              <a:t>để </a:t>
            </a:r>
            <a:r>
              <a:rPr lang="en-US" dirty="0" err="1"/>
              <a:t>xuất</a:t>
            </a:r>
            <a:r>
              <a:rPr lang="en-US" baseline="0" dirty="0"/>
              <a:t> </a:t>
            </a:r>
            <a:r>
              <a:rPr lang="vi-VN" dirty="0"/>
              <a:t>hiện câu hỏi</a:t>
            </a:r>
            <a:r>
              <a:rPr lang="en-US" dirty="0"/>
              <a:t>.</a:t>
            </a:r>
            <a:endParaRPr lang="vi-VN" dirty="0"/>
          </a:p>
          <a:p>
            <a:r>
              <a:rPr lang="vi-VN" dirty="0"/>
              <a:t>Lặp lại các bước trên để đến câu hỏi tiếp theo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041374-8E2E-4B73-838C-81B951D041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733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Hướng dẫn: GV click vào </a:t>
            </a:r>
            <a:r>
              <a:rPr lang="en-US" dirty="0"/>
              <a:t>du </a:t>
            </a:r>
            <a:r>
              <a:rPr lang="en-US" dirty="0" err="1"/>
              <a:t>thuyền</a:t>
            </a:r>
            <a:r>
              <a:rPr lang="en-US" baseline="0" dirty="0"/>
              <a:t> </a:t>
            </a:r>
            <a:r>
              <a:rPr lang="en-US" baseline="0" dirty="0" err="1"/>
              <a:t>để</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chính</a:t>
            </a:r>
            <a:r>
              <a:rPr lang="en-US" baseline="0" dirty="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041374-8E2E-4B73-838C-81B951D041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480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Hướng dẫn: GV click vào </a:t>
            </a:r>
            <a:r>
              <a:rPr lang="en-US" dirty="0"/>
              <a:t>du </a:t>
            </a:r>
            <a:r>
              <a:rPr lang="en-US" dirty="0" err="1"/>
              <a:t>thuyền</a:t>
            </a:r>
            <a:r>
              <a:rPr lang="en-US" baseline="0" dirty="0"/>
              <a:t> </a:t>
            </a:r>
            <a:r>
              <a:rPr lang="en-US" baseline="0" dirty="0" err="1"/>
              <a:t>để</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chính</a:t>
            </a:r>
            <a:r>
              <a:rPr lang="en-US" baseline="0" dirty="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041374-8E2E-4B73-838C-81B951D041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44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Hướng dẫn: GV click vào </a:t>
            </a:r>
            <a:r>
              <a:rPr lang="en-US" dirty="0"/>
              <a:t>du </a:t>
            </a:r>
            <a:r>
              <a:rPr lang="en-US" dirty="0" err="1"/>
              <a:t>thuyền</a:t>
            </a:r>
            <a:r>
              <a:rPr lang="en-US" baseline="0" dirty="0"/>
              <a:t> </a:t>
            </a:r>
            <a:r>
              <a:rPr lang="en-US" baseline="0" dirty="0" err="1"/>
              <a:t>để</a:t>
            </a:r>
            <a:r>
              <a:rPr lang="en-US" baseline="0" dirty="0"/>
              <a:t>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chính</a:t>
            </a:r>
            <a:r>
              <a:rPr lang="en-US" baseline="0" dirty="0"/>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041374-8E2E-4B73-838C-81B951D041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32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128070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25195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3497896"/>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2721038"/>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017128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5168441"/>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50386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631634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839139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543447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642456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23-04-2024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15641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23-04-2024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84039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44F2F87C-BCA9-43C6-9FC1-2CD6AB618253}" type="datetimeFigureOut">
              <a:rPr lang="es-CL" smtClean="0"/>
              <a:t>23-04-2024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054292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44F2F87C-BCA9-43C6-9FC1-2CD6AB618253}" type="datetimeFigureOut">
              <a:rPr lang="es-CL" smtClean="0"/>
              <a:t>23-04-2024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97853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44F2F87C-BCA9-43C6-9FC1-2CD6AB618253}" type="datetimeFigureOut">
              <a:rPr lang="es-CL" smtClean="0"/>
              <a:t>23-04-2024</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2090431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44F2F87C-BCA9-43C6-9FC1-2CD6AB618253}" type="datetimeFigureOut">
              <a:rPr lang="es-CL" smtClean="0"/>
              <a:t>23-04-2024</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30586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4F2F87C-BCA9-43C6-9FC1-2CD6AB618253}" type="datetimeFigureOut">
              <a:rPr lang="es-CL" smtClean="0"/>
              <a:t>23-04-2024</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674752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4F2F87C-BCA9-43C6-9FC1-2CD6AB618253}" type="datetimeFigureOut">
              <a:rPr lang="es-CL" smtClean="0"/>
              <a:t>23-04-2024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6656231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44F2F87C-BCA9-43C6-9FC1-2CD6AB618253}" type="datetimeFigureOut">
              <a:rPr lang="es-CL" smtClean="0"/>
              <a:t>23-04-2024</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060429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23-04-2024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3869551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44F2F87C-BCA9-43C6-9FC1-2CD6AB618253}" type="datetimeFigureOut">
              <a:rPr lang="es-CL" smtClean="0"/>
              <a:t>23-04-2024</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DE71C373-06A2-4840-8DC4-2C517F2BE930}" type="slidenum">
              <a:rPr lang="es-CL" smtClean="0"/>
              <a:t>‹#›</a:t>
            </a:fld>
            <a:endParaRPr lang="es-CL"/>
          </a:p>
        </p:txBody>
      </p:sp>
    </p:spTree>
    <p:extLst>
      <p:ext uri="{BB962C8B-B14F-4D97-AF65-F5344CB8AC3E}">
        <p14:creationId xmlns:p14="http://schemas.microsoft.com/office/powerpoint/2010/main" val="169788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4/23/2024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4/23/2024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4/23/2024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31559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2F87C-BCA9-43C6-9FC1-2CD6AB618253}" type="datetimeFigureOut">
              <a:rPr lang="es-CL" smtClean="0"/>
              <a:t>23-04-2024</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1C373-06A2-4840-8DC4-2C517F2BE930}" type="slidenum">
              <a:rPr lang="es-CL" smtClean="0"/>
              <a:t>‹#›</a:t>
            </a:fld>
            <a:endParaRPr lang="es-CL"/>
          </a:p>
        </p:txBody>
      </p:sp>
    </p:spTree>
    <p:extLst>
      <p:ext uri="{BB962C8B-B14F-4D97-AF65-F5344CB8AC3E}">
        <p14:creationId xmlns:p14="http://schemas.microsoft.com/office/powerpoint/2010/main" val="16527866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hoa-hoc-10/1/166/23/"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hoc10.vn/doc-sach/hoa-hoc-10/1/166/24/" TargetMode="External"/><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hoc10.vn/doc-sach/hoa-hoc-10/1/166/25/"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hoc10.vn/doc-sach/hoa-hoc-10/1/166/25/" TargetMode="External"/><Relationship Id="rId2" Type="http://schemas.openxmlformats.org/officeDocument/2006/relationships/image" Target="../media/image3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jpg"/><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hoc10.vn/doc-sach/hoa-hoc-10/1/166/25/" TargetMode="External"/><Relationship Id="rId2" Type="http://schemas.openxmlformats.org/officeDocument/2006/relationships/image" Target="../media/image3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facebook.com/hoc10fb/" TargetMode="External"/><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2.wdp"/><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slide" Target="slide6.xml"/><Relationship Id="rId5" Type="http://schemas.openxmlformats.org/officeDocument/2006/relationships/slide" Target="slide5.xml"/><Relationship Id="rId10"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slide" Target="slide4.xml"/><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2.wav"/><Relationship Id="rId7"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image" Target="../media/image14.jpg"/><Relationship Id="rId10" Type="http://schemas.openxmlformats.org/officeDocument/2006/relationships/image" Target="../media/image7.png"/><Relationship Id="rId4" Type="http://schemas.openxmlformats.org/officeDocument/2006/relationships/audio" Target="../media/audio1.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image" Target="../media/image15.jpg"/><Relationship Id="rId4" Type="http://schemas.openxmlformats.org/officeDocument/2006/relationships/audio" Target="../media/audio1.wav"/><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3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hoc10.vn/doc-sach/hoa-hoc-10/1/166/23/" TargetMode="External"/><Relationship Id="rId2" Type="http://schemas.openxmlformats.org/officeDocument/2006/relationships/image" Target="../media/image2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292046" y="235131"/>
            <a:ext cx="289995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Hóa </a:t>
            </a:r>
            <a:r>
              <a:rPr kumimoji="0" lang="en-US" sz="36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học</a:t>
            </a: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10</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942975" y="1910171"/>
            <a:ext cx="10172699" cy="374817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4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Chủ</a:t>
            </a:r>
            <a:r>
              <a:rPr kumimoji="0" lang="en-US" sz="54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54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đề</a:t>
            </a:r>
            <a:r>
              <a:rPr kumimoji="0" lang="en-US" sz="54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4: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Mô</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hình</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nguyên</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tử</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và</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orbital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nguyên</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tử</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 </a:t>
            </a:r>
            <a:r>
              <a:rPr kumimoji="0" lang="en-US" sz="54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Tiết</a:t>
            </a:r>
            <a:r>
              <a:rPr kumimoji="0" lang="en-US" sz="54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4EC4F2-2FA3-3D82-12E2-57DDB59A802B}"/>
              </a:ext>
            </a:extLst>
          </p:cNvPr>
          <p:cNvSpPr txBox="1"/>
          <p:nvPr/>
        </p:nvSpPr>
        <p:spPr>
          <a:xfrm>
            <a:off x="4187824" y="1571515"/>
            <a:ext cx="7874000" cy="895758"/>
          </a:xfrm>
          <a:prstGeom prst="rect">
            <a:avLst/>
          </a:prstGeom>
          <a:noFill/>
        </p:spPr>
        <p:txBody>
          <a:bodyPr wrap="square" rtlCol="0">
            <a:spAutoFit/>
          </a:bodyPr>
          <a:lstStyle/>
          <a:p>
            <a:pPr algn="ctr">
              <a:lnSpc>
                <a:spcPct val="150000"/>
              </a:lnSpc>
            </a:pPr>
            <a:r>
              <a:rPr lang="en-US" sz="4000" b="1" dirty="0">
                <a:latin typeface="UTM Avo" panose="02040603050506020204" pitchFamily="18" charset="0"/>
                <a:cs typeface="Arial" panose="020B0604020202020204" pitchFamily="34" charset="0"/>
              </a:rPr>
              <a:t>NỘI DUNG BÀI HỌC</a:t>
            </a:r>
          </a:p>
        </p:txBody>
      </p:sp>
      <p:sp>
        <p:nvSpPr>
          <p:cNvPr id="6" name="Chevron 8">
            <a:extLst>
              <a:ext uri="{FF2B5EF4-FFF2-40B4-BE49-F238E27FC236}">
                <a16:creationId xmlns:a16="http://schemas.microsoft.com/office/drawing/2014/main" id="{52E8E4AF-2872-9753-360B-0DCEF3376A98}"/>
              </a:ext>
            </a:extLst>
          </p:cNvPr>
          <p:cNvSpPr/>
          <p:nvPr/>
        </p:nvSpPr>
        <p:spPr>
          <a:xfrm>
            <a:off x="5181600" y="2895840"/>
            <a:ext cx="6065574" cy="127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tx1"/>
                </a:solidFill>
                <a:latin typeface="UTM Avo" panose="02040603050506020204" pitchFamily="18" charset="0"/>
                <a:cs typeface="Arial" panose="020B0604020202020204" pitchFamily="34" charset="0"/>
              </a:rPr>
              <a:t>Mô</a:t>
            </a:r>
            <a:r>
              <a:rPr lang="en-US" sz="2600" dirty="0">
                <a:solidFill>
                  <a:schemeClr val="tx1"/>
                </a:solidFill>
                <a:latin typeface="UTM Avo" panose="02040603050506020204" pitchFamily="18" charset="0"/>
                <a:cs typeface="Arial" panose="020B0604020202020204" pitchFamily="34" charset="0"/>
              </a:rPr>
              <a:t> </a:t>
            </a:r>
            <a:r>
              <a:rPr lang="en-US" sz="2600" dirty="0" err="1">
                <a:solidFill>
                  <a:schemeClr val="tx1"/>
                </a:solidFill>
                <a:latin typeface="UTM Avo" panose="02040603050506020204" pitchFamily="18" charset="0"/>
                <a:cs typeface="Arial" panose="020B0604020202020204" pitchFamily="34" charset="0"/>
              </a:rPr>
              <a:t>hình</a:t>
            </a:r>
            <a:r>
              <a:rPr lang="en-US" sz="2600" dirty="0">
                <a:solidFill>
                  <a:schemeClr val="tx1"/>
                </a:solidFill>
                <a:latin typeface="UTM Avo" panose="02040603050506020204" pitchFamily="18" charset="0"/>
                <a:cs typeface="Arial" panose="020B0604020202020204" pitchFamily="34" charset="0"/>
              </a:rPr>
              <a:t> </a:t>
            </a:r>
            <a:r>
              <a:rPr lang="en-US" sz="2600" dirty="0" err="1">
                <a:solidFill>
                  <a:schemeClr val="tx1"/>
                </a:solidFill>
                <a:latin typeface="UTM Avo" panose="02040603050506020204" pitchFamily="18" charset="0"/>
                <a:cs typeface="Arial" panose="020B0604020202020204" pitchFamily="34" charset="0"/>
              </a:rPr>
              <a:t>nguyên</a:t>
            </a:r>
            <a:r>
              <a:rPr lang="en-US" sz="2600" dirty="0">
                <a:solidFill>
                  <a:schemeClr val="tx1"/>
                </a:solidFill>
                <a:latin typeface="UTM Avo" panose="02040603050506020204" pitchFamily="18" charset="0"/>
                <a:cs typeface="Arial" panose="020B0604020202020204" pitchFamily="34" charset="0"/>
              </a:rPr>
              <a:t> </a:t>
            </a:r>
            <a:r>
              <a:rPr lang="en-US" sz="2600" dirty="0" err="1">
                <a:solidFill>
                  <a:schemeClr val="tx1"/>
                </a:solidFill>
                <a:latin typeface="UTM Avo" panose="02040603050506020204" pitchFamily="18" charset="0"/>
                <a:cs typeface="Arial" panose="020B0604020202020204" pitchFamily="34" charset="0"/>
              </a:rPr>
              <a:t>tử</a:t>
            </a:r>
            <a:endParaRPr lang="en-US" sz="2600" dirty="0">
              <a:solidFill>
                <a:schemeClr val="tx1"/>
              </a:solidFill>
              <a:latin typeface="UTM Avo" panose="02040603050506020204" pitchFamily="18" charset="0"/>
              <a:cs typeface="Arial" panose="020B0604020202020204" pitchFamily="34" charset="0"/>
            </a:endParaRPr>
          </a:p>
        </p:txBody>
      </p:sp>
      <p:sp>
        <p:nvSpPr>
          <p:cNvPr id="7" name="Chevron 12">
            <a:extLst>
              <a:ext uri="{FF2B5EF4-FFF2-40B4-BE49-F238E27FC236}">
                <a16:creationId xmlns:a16="http://schemas.microsoft.com/office/drawing/2014/main" id="{E4322D40-0687-BCDE-C479-B0204E30B136}"/>
              </a:ext>
            </a:extLst>
          </p:cNvPr>
          <p:cNvSpPr/>
          <p:nvPr/>
        </p:nvSpPr>
        <p:spPr>
          <a:xfrm>
            <a:off x="5181600" y="4543425"/>
            <a:ext cx="6065574" cy="127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UTM Avo" panose="02040603050506020204" pitchFamily="18" charset="0"/>
                <a:cs typeface="Arial" panose="020B0604020202020204" pitchFamily="34" charset="0"/>
              </a:rPr>
              <a:t>Orbital </a:t>
            </a:r>
            <a:r>
              <a:rPr lang="en-US" sz="2600" dirty="0" err="1">
                <a:solidFill>
                  <a:schemeClr val="tx1"/>
                </a:solidFill>
                <a:latin typeface="UTM Avo" panose="02040603050506020204" pitchFamily="18" charset="0"/>
                <a:cs typeface="Arial" panose="020B0604020202020204" pitchFamily="34" charset="0"/>
              </a:rPr>
              <a:t>nguyên</a:t>
            </a:r>
            <a:r>
              <a:rPr lang="en-US" sz="2600" dirty="0">
                <a:solidFill>
                  <a:schemeClr val="tx1"/>
                </a:solidFill>
                <a:latin typeface="UTM Avo" panose="02040603050506020204" pitchFamily="18" charset="0"/>
                <a:cs typeface="Arial" panose="020B0604020202020204" pitchFamily="34" charset="0"/>
              </a:rPr>
              <a:t> </a:t>
            </a:r>
            <a:r>
              <a:rPr lang="en-US" sz="2600" dirty="0" err="1">
                <a:solidFill>
                  <a:schemeClr val="tx1"/>
                </a:solidFill>
                <a:latin typeface="UTM Avo" panose="02040603050506020204" pitchFamily="18" charset="0"/>
                <a:cs typeface="Arial" panose="020B0604020202020204" pitchFamily="34" charset="0"/>
              </a:rPr>
              <a:t>tử</a:t>
            </a:r>
            <a:endParaRPr lang="en-US" sz="2600" dirty="0">
              <a:solidFill>
                <a:schemeClr val="tx1"/>
              </a:solidFill>
              <a:latin typeface="UTM Avo" panose="0204060305050602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CC9CE335-6778-A080-6598-B7AEB307A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7801" y="1835150"/>
            <a:ext cx="4673600" cy="4673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868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224146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1. </a:t>
            </a:r>
            <a:r>
              <a:rPr lang="en-US" sz="2400" b="1" dirty="0" err="1">
                <a:solidFill>
                  <a:schemeClr val="accent2"/>
                </a:solidFill>
                <a:latin typeface="UTM Avo" panose="02040603050506020204" pitchFamily="18" charset="0"/>
                <a:cs typeface="Arial" panose="020B0604020202020204" pitchFamily="34" charset="0"/>
              </a:rPr>
              <a:t>Khái</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niệm</a:t>
            </a:r>
            <a:endParaRPr lang="en-US" sz="2400" b="1" dirty="0">
              <a:solidFill>
                <a:schemeClr val="accent2"/>
              </a:solidFill>
              <a:latin typeface="UTM Avo" panose="02040603050506020204" pitchFamily="18" charset="0"/>
              <a:cs typeface="Arial" panose="020B0604020202020204" pitchFamily="34" charset="0"/>
            </a:endParaRPr>
          </a:p>
        </p:txBody>
      </p:sp>
      <p:sp>
        <p:nvSpPr>
          <p:cNvPr id="7" name="Rectangle 6">
            <a:extLst>
              <a:ext uri="{FF2B5EF4-FFF2-40B4-BE49-F238E27FC236}">
                <a16:creationId xmlns:a16="http://schemas.microsoft.com/office/drawing/2014/main" id="{0497D71F-5E5A-C830-6DBA-FAC4D531110C}"/>
              </a:ext>
            </a:extLst>
          </p:cNvPr>
          <p:cNvSpPr/>
          <p:nvPr/>
        </p:nvSpPr>
        <p:spPr>
          <a:xfrm>
            <a:off x="615369" y="1706922"/>
            <a:ext cx="3344185" cy="574388"/>
          </a:xfrm>
          <a:prstGeom prst="rect">
            <a:avLst/>
          </a:prstGeom>
        </p:spPr>
        <p:txBody>
          <a:bodyPr wrap="none">
            <a:spAutoFit/>
          </a:bodyPr>
          <a:lstStyle/>
          <a:p>
            <a:pPr>
              <a:lnSpc>
                <a:spcPct val="150000"/>
              </a:lnSpc>
              <a:spcBef>
                <a:spcPts val="400"/>
              </a:spcBef>
              <a:spcAft>
                <a:spcPts val="533"/>
              </a:spcAft>
            </a:pPr>
            <a:r>
              <a:rPr lang="en-US" sz="2400" b="1" dirty="0">
                <a:latin typeface="UTM Avo" panose="02040603050506020204" pitchFamily="18" charset="0"/>
                <a:ea typeface="Calibri" panose="020F0502020204030204" pitchFamily="34" charset="0"/>
                <a:cs typeface="Arial" panose="020B0604020202020204" pitchFamily="34" charset="0"/>
              </a:rPr>
              <a:t>II. Orbital </a:t>
            </a:r>
            <a:r>
              <a:rPr lang="en-US" sz="2400" b="1" dirty="0" err="1">
                <a:latin typeface="UTM Avo" panose="02040603050506020204" pitchFamily="18" charset="0"/>
                <a:ea typeface="Calibri" panose="020F0502020204030204" pitchFamily="34" charset="0"/>
                <a:cs typeface="Arial" panose="020B0604020202020204" pitchFamily="34" charset="0"/>
              </a:rPr>
              <a:t>nguyên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tử</a:t>
            </a:r>
            <a:endParaRPr lang="en-US" sz="2400" b="1" dirty="0">
              <a:latin typeface="UTM Avo" panose="02040603050506020204" pitchFamily="18"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6CA58D0-E8B2-7F6C-259E-B0D399CD825D}"/>
              </a:ext>
            </a:extLst>
          </p:cNvPr>
          <p:cNvSpPr/>
          <p:nvPr/>
        </p:nvSpPr>
        <p:spPr>
          <a:xfrm>
            <a:off x="585880" y="2654828"/>
            <a:ext cx="11158303" cy="2299091"/>
          </a:xfrm>
          <a:prstGeom prst="rect">
            <a:avLst/>
          </a:prstGeom>
        </p:spPr>
        <p:txBody>
          <a:bodyPr wrap="square">
            <a:spAutoFit/>
          </a:bodyPr>
          <a:lstStyle/>
          <a:p>
            <a:pPr algn="just">
              <a:lnSpc>
                <a:spcPct val="20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Orbital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vực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không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gian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quanh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suất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tìm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thấy</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vực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lớn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nhất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khoảng</a:t>
            </a:r>
            <a:r>
              <a:rPr lang="en-US" sz="2400" dirty="0">
                <a:latin typeface="UTM Avo" panose="02040603050506020204" pitchFamily="18" charset="0"/>
                <a:ea typeface="Calibri" panose="020F0502020204030204" pitchFamily="34" charset="0"/>
                <a:cs typeface="Arial" panose="020B0604020202020204" pitchFamily="34" charset="0"/>
              </a:rPr>
              <a:t> 90%). </a:t>
            </a:r>
          </a:p>
          <a:p>
            <a:pPr algn="just">
              <a:lnSpc>
                <a:spcPct val="200000"/>
              </a:lnSpc>
              <a:spcBef>
                <a:spcPts val="400"/>
              </a:spcBef>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Orbital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AO ( </a:t>
            </a:r>
            <a:r>
              <a:rPr lang="en-US" sz="2400" dirty="0" err="1">
                <a:latin typeface="UTM Avo" panose="02040603050506020204" pitchFamily="18" charset="0"/>
                <a:ea typeface="Calibri" panose="020F0502020204030204" pitchFamily="34" charset="0"/>
                <a:cs typeface="Arial" panose="020B0604020202020204" pitchFamily="34" charset="0"/>
              </a:rPr>
              <a:t>viết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tắt</a:t>
            </a:r>
            <a:r>
              <a:rPr lang="en-US" sz="2400" dirty="0">
                <a:latin typeface="UTM Avo" panose="02040603050506020204" pitchFamily="18" charset="0"/>
                <a:ea typeface="Calibri" panose="020F0502020204030204" pitchFamily="34" charset="0"/>
                <a:cs typeface="Arial" panose="020B0604020202020204" pitchFamily="34" charset="0"/>
              </a:rPr>
              <a:t> của: Atomic Orbital).</a:t>
            </a:r>
          </a:p>
        </p:txBody>
      </p:sp>
    </p:spTree>
    <p:extLst>
      <p:ext uri="{BB962C8B-B14F-4D97-AF65-F5344CB8AC3E}">
        <p14:creationId xmlns:p14="http://schemas.microsoft.com/office/powerpoint/2010/main" val="36323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F6622EE-C942-D853-7BE1-9491A8B37D73}"/>
              </a:ext>
            </a:extLst>
          </p:cNvPr>
          <p:cNvSpPr/>
          <p:nvPr/>
        </p:nvSpPr>
        <p:spPr>
          <a:xfrm>
            <a:off x="509166" y="1704481"/>
            <a:ext cx="10863683" cy="1675843"/>
          </a:xfrm>
          <a:prstGeom prst="rect">
            <a:avLst/>
          </a:prstGeom>
        </p:spPr>
        <p:txBody>
          <a:bodyPr wrap="square">
            <a:spAutoFit/>
          </a:bodyPr>
          <a:lstStyle/>
          <a:p>
            <a:pPr algn="just">
              <a:lnSpc>
                <a:spcPct val="150000"/>
              </a:lnSpc>
              <a:spcBef>
                <a:spcPts val="400"/>
              </a:spcBef>
              <a:spcAft>
                <a:spcPts val="400"/>
              </a:spcAft>
              <a:buClr>
                <a:srgbClr val="FF0000"/>
              </a:buClr>
            </a:pPr>
            <a:r>
              <a:rPr lang="en-US" sz="2400" b="1" dirty="0" err="1">
                <a:latin typeface="UTM Avo" panose="02040603050506020204" pitchFamily="18" charset="0"/>
                <a:ea typeface="Calibri" panose="020F0502020204030204" pitchFamily="34" charset="0"/>
                <a:cs typeface="Arial" panose="020B0604020202020204" pitchFamily="34" charset="0"/>
              </a:rPr>
              <a:t>Ví</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dụ</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vực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không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gian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trong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khối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cầu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quanh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hydrogen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4.3) </a:t>
            </a:r>
            <a:r>
              <a:rPr lang="en-US" sz="2400" dirty="0" err="1">
                <a:latin typeface="UTM Avo" panose="02040603050506020204" pitchFamily="18" charset="0"/>
                <a:ea typeface="Calibri" panose="020F0502020204030204" pitchFamily="34" charset="0"/>
                <a:cs typeface="Arial" panose="020B0604020202020204" pitchFamily="34" charset="0"/>
              </a:rPr>
              <a:t>mà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suất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tìm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thấy</a:t>
            </a:r>
            <a:r>
              <a:rPr lang="en-US" sz="2400" dirty="0">
                <a:latin typeface="UTM Avo" panose="02040603050506020204" pitchFamily="18" charset="0"/>
                <a:ea typeface="Calibri" panose="020F0502020204030204" pitchFamily="34" charset="0"/>
                <a:cs typeface="Arial" panose="020B0604020202020204" pitchFamily="34" charset="0"/>
              </a:rPr>
              <a:t> electron </a:t>
            </a:r>
            <a:r>
              <a:rPr lang="en-US" sz="2400" dirty="0" err="1">
                <a:latin typeface="UTM Avo" panose="02040603050506020204" pitchFamily="18" charset="0"/>
                <a:ea typeface="Calibri" panose="020F0502020204030204" pitchFamily="34" charset="0"/>
                <a:cs typeface="Arial" panose="020B0604020202020204" pitchFamily="34" charset="0"/>
              </a:rPr>
              <a:t>tại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khoảng</a:t>
            </a:r>
            <a:r>
              <a:rPr lang="en-US" sz="2400" dirty="0">
                <a:latin typeface="UTM Avo" panose="02040603050506020204" pitchFamily="18" charset="0"/>
                <a:ea typeface="Calibri" panose="020F0502020204030204" pitchFamily="34" charset="0"/>
                <a:cs typeface="Arial" panose="020B0604020202020204" pitchFamily="34" charset="0"/>
              </a:rPr>
              <a:t> 90% </a:t>
            </a:r>
            <a:r>
              <a:rPr lang="en-US" sz="2400" dirty="0" err="1">
                <a:latin typeface="UTM Avo" panose="02040603050506020204" pitchFamily="18" charset="0"/>
                <a:ea typeface="Calibri" panose="020F0502020204030204" pitchFamily="34" charset="0"/>
                <a:cs typeface="Arial" panose="020B0604020202020204" pitchFamily="34" charset="0"/>
              </a:rPr>
              <a:t>chính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orbital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của</a:t>
            </a:r>
            <a:r>
              <a:rPr lang="en-US" sz="2400" dirty="0">
                <a:latin typeface="UTM Avo" panose="02040603050506020204" pitchFamily="18" charset="0"/>
                <a:ea typeface="Calibri" panose="020F0502020204030204" pitchFamily="34" charset="0"/>
                <a:cs typeface="Arial" panose="020B0604020202020204" pitchFamily="34" charset="0"/>
              </a:rPr>
              <a:t> hydrogen.</a:t>
            </a:r>
          </a:p>
        </p:txBody>
      </p:sp>
      <p:pic>
        <p:nvPicPr>
          <p:cNvPr id="8" name="Picture 7">
            <a:extLst>
              <a:ext uri="{FF2B5EF4-FFF2-40B4-BE49-F238E27FC236}">
                <a16:creationId xmlns:a16="http://schemas.microsoft.com/office/drawing/2014/main" id="{78E39E11-E552-F124-7F63-2C4F410A053D}"/>
              </a:ext>
            </a:extLst>
          </p:cNvPr>
          <p:cNvPicPr>
            <a:picLocks noChangeAspect="1"/>
          </p:cNvPicPr>
          <p:nvPr/>
        </p:nvPicPr>
        <p:blipFill>
          <a:blip r:embed="rId3"/>
          <a:stretch>
            <a:fillRect/>
          </a:stretch>
        </p:blipFill>
        <p:spPr>
          <a:xfrm>
            <a:off x="2688777" y="3631710"/>
            <a:ext cx="6572684" cy="2845289"/>
          </a:xfrm>
          <a:prstGeom prst="rect">
            <a:avLst/>
          </a:prstGeom>
        </p:spPr>
      </p:pic>
    </p:spTree>
    <p:extLst>
      <p:ext uri="{BB962C8B-B14F-4D97-AF65-F5344CB8AC3E}">
        <p14:creationId xmlns:p14="http://schemas.microsoft.com/office/powerpoint/2010/main" val="57602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961F78-5BD8-E18E-0188-5827D66E12FE}"/>
              </a:ext>
            </a:extLst>
          </p:cNvPr>
          <p:cNvSpPr txBox="1"/>
          <p:nvPr/>
        </p:nvSpPr>
        <p:spPr>
          <a:xfrm>
            <a:off x="645461" y="1812625"/>
            <a:ext cx="11079813" cy="1675843"/>
          </a:xfrm>
          <a:prstGeom prst="rect">
            <a:avLst/>
          </a:prstGeom>
          <a:noFill/>
        </p:spPr>
        <p:txBody>
          <a:bodyPr wrap="square">
            <a:spAutoFit/>
          </a:bodyPr>
          <a:lstStyle/>
          <a:p>
            <a:pPr marR="433" algn="just">
              <a:lnSpc>
                <a:spcPct val="150000"/>
              </a:lnSpc>
            </a:pPr>
            <a:r>
              <a:rPr lang="en-US" sz="2400" dirty="0">
                <a:latin typeface="UTM Avo" panose="02040603050506020204" pitchFamily="18" charset="0"/>
                <a:cs typeface="Arial" panose="020B0604020202020204" pitchFamily="34" charset="0"/>
              </a:rPr>
              <a:t>Orbital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một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số</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dạng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nhau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dụ</a:t>
            </a:r>
            <a:r>
              <a:rPr lang="en-US" sz="2400" dirty="0">
                <a:latin typeface="UTM Avo" panose="02040603050506020204" pitchFamily="18" charset="0"/>
                <a:cs typeface="Arial" panose="020B0604020202020204" pitchFamily="34" charset="0"/>
              </a:rPr>
              <a:t>: AO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cầu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còn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gọi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AO s; AO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số</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tám</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nổi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còn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gọi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AO p (</a:t>
            </a:r>
            <a:r>
              <a:rPr lang="en-US" sz="2400" dirty="0" err="1">
                <a:latin typeface="UTM Avo" panose="02040603050506020204" pitchFamily="18" charset="0"/>
                <a:cs typeface="Arial" panose="020B0604020202020204" pitchFamily="34" charset="0"/>
              </a:rPr>
              <a:t>tuỳ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theo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vị</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của</a:t>
            </a:r>
            <a:r>
              <a:rPr lang="en-US" sz="2400" dirty="0">
                <a:latin typeface="UTM Avo" panose="02040603050506020204" pitchFamily="18" charset="0"/>
                <a:cs typeface="Arial" panose="020B0604020202020204" pitchFamily="34" charset="0"/>
              </a:rPr>
              <a:t> AO p </a:t>
            </a:r>
            <a:r>
              <a:rPr lang="en-US" sz="2400" dirty="0" err="1">
                <a:latin typeface="UTM Avo" panose="02040603050506020204" pitchFamily="18" charset="0"/>
                <a:cs typeface="Arial" panose="020B0604020202020204" pitchFamily="34" charset="0"/>
              </a:rPr>
              <a:t>trên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hệ</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trục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toạ</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độ</a:t>
            </a:r>
            <a:r>
              <a:rPr lang="en-US" sz="2400" dirty="0">
                <a:latin typeface="UTM Avo" panose="02040603050506020204" pitchFamily="18" charset="0"/>
                <a:cs typeface="Arial" panose="020B0604020202020204" pitchFamily="34" charset="0"/>
              </a:rPr>
              <a:t> Descartes (</a:t>
            </a:r>
            <a:r>
              <a:rPr lang="en-US" sz="2400" dirty="0" err="1">
                <a:latin typeface="UTM Avo" panose="02040603050506020204" pitchFamily="18" charset="0"/>
                <a:cs typeface="Arial" panose="020B0604020202020204" pitchFamily="34" charset="0"/>
              </a:rPr>
              <a:t>Đề-các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sẽ</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gọi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AO </a:t>
            </a:r>
            <a:r>
              <a:rPr lang="en-US" sz="2400" dirty="0" err="1">
                <a:latin typeface="UTM Avo" panose="02040603050506020204" pitchFamily="18" charset="0"/>
                <a:cs typeface="Arial" panose="020B0604020202020204" pitchFamily="34" charset="0"/>
              </a:rPr>
              <a:t>p</a:t>
            </a:r>
            <a:r>
              <a:rPr lang="en-US" sz="2400" baseline="-25000" dirty="0" err="1">
                <a:latin typeface="UTM Avo" panose="02040603050506020204" pitchFamily="18" charset="0"/>
                <a:cs typeface="Arial" panose="020B0604020202020204" pitchFamily="34" charset="0"/>
              </a:rPr>
              <a:t>x</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a:t>
            </a:r>
            <a:r>
              <a:rPr lang="en-US" sz="2400" baseline="-25000" dirty="0" err="1">
                <a:latin typeface="UTM Avo" panose="02040603050506020204" pitchFamily="18" charset="0"/>
                <a:cs typeface="Arial" panose="020B0604020202020204" pitchFamily="34" charset="0"/>
              </a:rPr>
              <a:t>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a:t>
            </a:r>
            <a:r>
              <a:rPr lang="en-US" sz="2400" baseline="-25000" dirty="0" err="1">
                <a:latin typeface="UTM Avo" panose="02040603050506020204" pitchFamily="18" charset="0"/>
                <a:cs typeface="Arial" panose="020B0604020202020204" pitchFamily="34" charset="0"/>
              </a:rPr>
              <a:t>z</a:t>
            </a:r>
            <a:r>
              <a:rPr lang="en-US" sz="2400" dirty="0">
                <a:latin typeface="UTM Avo" panose="02040603050506020204" pitchFamily="18" charset="0"/>
                <a:cs typeface="Arial" panose="020B0604020202020204" pitchFamily="34" charset="0"/>
              </a:rPr>
              <a:t>).</a:t>
            </a:r>
          </a:p>
        </p:txBody>
      </p:sp>
      <p:pic>
        <p:nvPicPr>
          <p:cNvPr id="4" name="Picture 3">
            <a:extLst>
              <a:ext uri="{FF2B5EF4-FFF2-40B4-BE49-F238E27FC236}">
                <a16:creationId xmlns:a16="http://schemas.microsoft.com/office/drawing/2014/main" id="{743DA361-99AB-F2DB-39CD-7B99CF5975F6}"/>
              </a:ext>
            </a:extLst>
          </p:cNvPr>
          <p:cNvPicPr>
            <a:picLocks noChangeAspect="1"/>
          </p:cNvPicPr>
          <p:nvPr/>
        </p:nvPicPr>
        <p:blipFill>
          <a:blip r:embed="rId3"/>
          <a:stretch>
            <a:fillRect/>
          </a:stretch>
        </p:blipFill>
        <p:spPr>
          <a:xfrm>
            <a:off x="2954347" y="3683072"/>
            <a:ext cx="5952381" cy="2609524"/>
          </a:xfrm>
          <a:prstGeom prst="rect">
            <a:avLst/>
          </a:prstGeom>
        </p:spPr>
      </p:pic>
    </p:spTree>
    <p:extLst>
      <p:ext uri="{BB962C8B-B14F-4D97-AF65-F5344CB8AC3E}">
        <p14:creationId xmlns:p14="http://schemas.microsoft.com/office/powerpoint/2010/main" val="307366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484520-DBCE-3535-F637-9E5F5BC26A24}"/>
              </a:ext>
            </a:extLst>
          </p:cNvPr>
          <p:cNvSpPr txBox="1"/>
          <p:nvPr/>
        </p:nvSpPr>
        <p:spPr>
          <a:xfrm>
            <a:off x="692149" y="1833940"/>
            <a:ext cx="11147426" cy="1685846"/>
          </a:xfrm>
          <a:prstGeom prst="rect">
            <a:avLst/>
          </a:prstGeom>
          <a:noFill/>
        </p:spPr>
        <p:txBody>
          <a:bodyPr wrap="square">
            <a:spAutoFit/>
          </a:bodyPr>
          <a:lstStyle/>
          <a:p>
            <a:pPr marR="367" algn="just">
              <a:lnSpc>
                <a:spcPct val="150000"/>
              </a:lnSpc>
            </a:pPr>
            <a:r>
              <a:rPr lang="vi-VN" sz="2400" dirty="0">
                <a:latin typeface="UTM Avo" panose="02040603050506020204" pitchFamily="18" charset="0"/>
                <a:cs typeface="Arial" panose="020B0604020202020204" pitchFamily="34" charset="0"/>
              </a:rPr>
              <a:t>Các AO p trong cùng một lớp electron có hình dạng và kích thước tương tự nhau nhưng khác nhau về định hướng trong không gian.</a:t>
            </a:r>
          </a:p>
          <a:p>
            <a:pPr marR="367" algn="just">
              <a:lnSpc>
                <a:spcPct val="150000"/>
              </a:lnSpc>
            </a:pPr>
            <a:endParaRPr lang="vi-VN" sz="2400" dirty="0">
              <a:cs typeface="Arial" panose="020B0604020202020204" pitchFamily="34" charset="0"/>
            </a:endParaRPr>
          </a:p>
        </p:txBody>
      </p:sp>
      <p:sp>
        <p:nvSpPr>
          <p:cNvPr id="6" name="TextBox 5">
            <a:extLst>
              <a:ext uri="{FF2B5EF4-FFF2-40B4-BE49-F238E27FC236}">
                <a16:creationId xmlns:a16="http://schemas.microsoft.com/office/drawing/2014/main" id="{DF0F1EE1-8C7A-B53A-C636-B30BBB25B0A8}"/>
              </a:ext>
            </a:extLst>
          </p:cNvPr>
          <p:cNvSpPr txBox="1"/>
          <p:nvPr/>
        </p:nvSpPr>
        <p:spPr>
          <a:xfrm>
            <a:off x="692149" y="3104589"/>
            <a:ext cx="4750708" cy="2239844"/>
          </a:xfrm>
          <a:prstGeom prst="rect">
            <a:avLst/>
          </a:prstGeom>
          <a:noFill/>
        </p:spPr>
        <p:txBody>
          <a:bodyPr wrap="square">
            <a:spAutoFit/>
          </a:bodyPr>
          <a:lstStyle/>
          <a:p>
            <a:pPr marR="367" algn="just">
              <a:lnSpc>
                <a:spcPct val="150000"/>
              </a:lnSpc>
            </a:pPr>
            <a:r>
              <a:rPr lang="vi-VN" sz="2400" dirty="0">
                <a:latin typeface="UTM Avo" panose="02040603050506020204" pitchFamily="18" charset="0"/>
                <a:cs typeface="Arial" panose="020B0604020202020204" pitchFamily="34" charset="0"/>
              </a:rPr>
              <a:t>Ngoài các AO hay gặp là s và p, còn có các AO khác như d, f có hình dạng phức tạp hơn.</a:t>
            </a:r>
          </a:p>
          <a:p>
            <a:pPr marR="367" algn="just">
              <a:lnSpc>
                <a:spcPct val="150000"/>
              </a:lnSpc>
            </a:pPr>
            <a:endParaRPr lang="vi-VN" sz="2400" dirty="0">
              <a:cs typeface="Arial" panose="020B0604020202020204" pitchFamily="34" charset="0"/>
            </a:endParaRPr>
          </a:p>
        </p:txBody>
      </p:sp>
      <p:pic>
        <p:nvPicPr>
          <p:cNvPr id="2" name="Picture 1">
            <a:extLst>
              <a:ext uri="{FF2B5EF4-FFF2-40B4-BE49-F238E27FC236}">
                <a16:creationId xmlns:a16="http://schemas.microsoft.com/office/drawing/2014/main" id="{6F91D6E7-EFA8-639A-AC0E-AF5441CA2251}"/>
              </a:ext>
            </a:extLst>
          </p:cNvPr>
          <p:cNvPicPr>
            <a:picLocks noChangeAspect="1"/>
          </p:cNvPicPr>
          <p:nvPr/>
        </p:nvPicPr>
        <p:blipFill>
          <a:blip r:embed="rId3"/>
          <a:stretch>
            <a:fillRect/>
          </a:stretch>
        </p:blipFill>
        <p:spPr>
          <a:xfrm>
            <a:off x="5887194" y="3297615"/>
            <a:ext cx="5952381" cy="2609524"/>
          </a:xfrm>
          <a:prstGeom prst="rect">
            <a:avLst/>
          </a:prstGeom>
        </p:spPr>
      </p:pic>
    </p:spTree>
    <p:extLst>
      <p:ext uri="{BB962C8B-B14F-4D97-AF65-F5344CB8AC3E}">
        <p14:creationId xmlns:p14="http://schemas.microsoft.com/office/powerpoint/2010/main" val="183563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172691-4CBE-D719-1858-C5B5B3F0DB98}"/>
              </a:ext>
            </a:extLst>
          </p:cNvPr>
          <p:cNvSpPr txBox="1"/>
          <p:nvPr/>
        </p:nvSpPr>
        <p:spPr>
          <a:xfrm>
            <a:off x="571500" y="1806576"/>
            <a:ext cx="11029950" cy="1121846"/>
          </a:xfrm>
          <a:prstGeom prst="rect">
            <a:avLst/>
          </a:prstGeom>
          <a:noFill/>
        </p:spPr>
        <p:txBody>
          <a:bodyPr wrap="square" rtlCol="0">
            <a:spAutoFit/>
          </a:bodyPr>
          <a:lstStyle/>
          <a:p>
            <a:pPr algn="just">
              <a:lnSpc>
                <a:spcPct val="150000"/>
              </a:lnSpc>
            </a:pPr>
            <a:r>
              <a:rPr lang="en-US" sz="2400" b="1" dirty="0" err="1">
                <a:solidFill>
                  <a:srgbClr val="FF0000"/>
                </a:solidFill>
                <a:latin typeface="UTM Avo" panose="02040603050506020204" pitchFamily="18" charset="0"/>
                <a:cs typeface="Arial" panose="020B0604020202020204" pitchFamily="34" charset="0"/>
              </a:rPr>
              <a:t>Câu</a:t>
            </a:r>
            <a:r>
              <a:rPr lang="en-US" sz="2400" b="1" dirty="0">
                <a:solidFill>
                  <a:srgbClr val="FF0000"/>
                </a:solidFill>
                <a:latin typeface="UTM Avo" panose="02040603050506020204" pitchFamily="18" charset="0"/>
                <a:cs typeface="Arial" panose="020B0604020202020204" pitchFamily="34" charset="0"/>
              </a:rPr>
              <a:t> 3: </a:t>
            </a:r>
            <a:r>
              <a:rPr lang="en-US" sz="2400" dirty="0" err="1">
                <a:latin typeface="UTM Avo" panose="02040603050506020204" pitchFamily="18" charset="0"/>
                <a:cs typeface="Arial" panose="020B0604020202020204" pitchFamily="34" charset="0"/>
              </a:rPr>
              <a:t>Khái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niệm</a:t>
            </a:r>
            <a:r>
              <a:rPr lang="en-US" sz="2400" dirty="0">
                <a:latin typeface="UTM Avo" panose="02040603050506020204" pitchFamily="18" charset="0"/>
                <a:cs typeface="Arial" panose="020B0604020202020204" pitchFamily="34" charset="0"/>
              </a:rPr>
              <a:t> AO </a:t>
            </a:r>
            <a:r>
              <a:rPr lang="en-US" sz="2400" dirty="0" err="1">
                <a:latin typeface="UTM Avo" panose="02040603050506020204" pitchFamily="18" charset="0"/>
                <a:cs typeface="Arial" panose="020B0604020202020204" pitchFamily="34" charset="0"/>
              </a:rPr>
              <a:t>xuất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phát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từ</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mô</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Rutherford – Bohr hay </a:t>
            </a:r>
            <a:r>
              <a:rPr lang="en-US" sz="2400" dirty="0" err="1">
                <a:latin typeface="UTM Avo" panose="02040603050506020204" pitchFamily="18" charset="0"/>
                <a:cs typeface="Arial" panose="020B0604020202020204" pitchFamily="34" charset="0"/>
              </a:rPr>
              <a:t>mô</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hiện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đại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về</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a:t>
            </a:r>
          </a:p>
        </p:txBody>
      </p:sp>
      <p:sp>
        <p:nvSpPr>
          <p:cNvPr id="3" name="Rectangle 2">
            <a:extLst>
              <a:ext uri="{FF2B5EF4-FFF2-40B4-BE49-F238E27FC236}">
                <a16:creationId xmlns:a16="http://schemas.microsoft.com/office/drawing/2014/main" id="{E95F30C4-EC9C-B2F4-8D65-E2A84E826A33}"/>
              </a:ext>
            </a:extLst>
          </p:cNvPr>
          <p:cNvSpPr/>
          <p:nvPr/>
        </p:nvSpPr>
        <p:spPr>
          <a:xfrm>
            <a:off x="536132" y="2933663"/>
            <a:ext cx="7198168" cy="1121846"/>
          </a:xfrm>
          <a:prstGeom prst="rect">
            <a:avLst/>
          </a:prstGeom>
        </p:spPr>
        <p:txBody>
          <a:bodyPr wrap="square">
            <a:spAutoFit/>
          </a:bodyPr>
          <a:lstStyle/>
          <a:p>
            <a:pPr marL="381019" indent="-381019">
              <a:lnSpc>
                <a:spcPct val="150000"/>
              </a:lnSpc>
              <a:spcBef>
                <a:spcPts val="400"/>
              </a:spcBef>
              <a:spcAft>
                <a:spcPts val="533"/>
              </a:spcAft>
              <a:buFont typeface="Wingdings" panose="05000000000000000000" pitchFamily="2" charset="2"/>
              <a:buChar char="Ø"/>
            </a:pP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Khái</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niệm</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AO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xuất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phát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từ</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mô</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hình</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hiện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đại</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về</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nguyên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tử</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a:t>
            </a:r>
            <a:endParaRPr lang="en-US" sz="2400" dirty="0">
              <a:latin typeface="UTM Avo" panose="02040603050506020204" pitchFamily="18"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2712907-4A97-6992-9103-D1939B6E9CE4}"/>
              </a:ext>
            </a:extLst>
          </p:cNvPr>
          <p:cNvPicPr>
            <a:picLocks noChangeAspect="1"/>
          </p:cNvPicPr>
          <p:nvPr/>
        </p:nvPicPr>
        <p:blipFill>
          <a:blip r:embed="rId3"/>
          <a:stretch>
            <a:fillRect/>
          </a:stretch>
        </p:blipFill>
        <p:spPr>
          <a:xfrm>
            <a:off x="8358869" y="3204645"/>
            <a:ext cx="2841625" cy="2867225"/>
          </a:xfrm>
          <a:prstGeom prst="rect">
            <a:avLst/>
          </a:prstGeom>
        </p:spPr>
      </p:pic>
    </p:spTree>
    <p:extLst>
      <p:ext uri="{BB962C8B-B14F-4D97-AF65-F5344CB8AC3E}">
        <p14:creationId xmlns:p14="http://schemas.microsoft.com/office/powerpoint/2010/main" val="52437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913A35-D7CE-18BC-97AA-976BE137A79E}"/>
              </a:ext>
            </a:extLst>
          </p:cNvPr>
          <p:cNvSpPr/>
          <p:nvPr/>
        </p:nvSpPr>
        <p:spPr>
          <a:xfrm>
            <a:off x="585880" y="2241464"/>
            <a:ext cx="10249759" cy="518988"/>
          </a:xfrm>
          <a:prstGeom prst="rect">
            <a:avLst/>
          </a:prstGeom>
        </p:spPr>
        <p:txBody>
          <a:bodyPr wrap="square">
            <a:spAutoFit/>
          </a:bodyPr>
          <a:lstStyle/>
          <a:p>
            <a:pPr algn="just">
              <a:lnSpc>
                <a:spcPct val="130000"/>
              </a:lnSpc>
            </a:pPr>
            <a:r>
              <a:rPr lang="en-US" sz="2400" b="1" dirty="0">
                <a:solidFill>
                  <a:schemeClr val="accent2"/>
                </a:solidFill>
                <a:latin typeface="UTM Avo" panose="02040603050506020204" pitchFamily="18" charset="0"/>
                <a:cs typeface="Arial" panose="020B0604020202020204" pitchFamily="34" charset="0"/>
              </a:rPr>
              <a:t>2. Số </a:t>
            </a:r>
            <a:r>
              <a:rPr lang="en-US" sz="2400" b="1" dirty="0" err="1">
                <a:solidFill>
                  <a:schemeClr val="accent2"/>
                </a:solidFill>
                <a:latin typeface="UTM Avo" panose="02040603050506020204" pitchFamily="18" charset="0"/>
                <a:cs typeface="Arial" panose="020B0604020202020204" pitchFamily="34" charset="0"/>
              </a:rPr>
              <a:t>lượng</a:t>
            </a:r>
            <a:r>
              <a:rPr lang="en-US" sz="2400" b="1" dirty="0">
                <a:solidFill>
                  <a:schemeClr val="accent2"/>
                </a:solidFill>
                <a:latin typeface="UTM Avo" panose="02040603050506020204" pitchFamily="18" charset="0"/>
                <a:cs typeface="Arial" panose="020B0604020202020204" pitchFamily="34" charset="0"/>
              </a:rPr>
              <a:t> electron </a:t>
            </a:r>
            <a:r>
              <a:rPr lang="en-US" sz="2400" b="1" dirty="0" err="1">
                <a:solidFill>
                  <a:schemeClr val="accent2"/>
                </a:solidFill>
                <a:latin typeface="UTM Avo" panose="02040603050506020204" pitchFamily="18" charset="0"/>
                <a:cs typeface="Arial" panose="020B0604020202020204" pitchFamily="34" charset="0"/>
              </a:rPr>
              <a:t>trong</a:t>
            </a:r>
            <a:r>
              <a:rPr lang="en-US" sz="2400" b="1" dirty="0">
                <a:solidFill>
                  <a:schemeClr val="accent2"/>
                </a:solidFill>
                <a:latin typeface="UTM Avo" panose="02040603050506020204" pitchFamily="18" charset="0"/>
                <a:cs typeface="Arial" panose="020B0604020202020204" pitchFamily="34" charset="0"/>
              </a:rPr>
              <a:t> </a:t>
            </a:r>
            <a:r>
              <a:rPr lang="en-US" sz="2400" b="1" dirty="0" err="1">
                <a:solidFill>
                  <a:schemeClr val="accent2"/>
                </a:solidFill>
                <a:latin typeface="UTM Avo" panose="02040603050506020204" pitchFamily="18" charset="0"/>
                <a:cs typeface="Arial" panose="020B0604020202020204" pitchFamily="34" charset="0"/>
              </a:rPr>
              <a:t>một</a:t>
            </a:r>
            <a:r>
              <a:rPr lang="en-US" sz="2400" b="1" dirty="0">
                <a:solidFill>
                  <a:schemeClr val="accent2"/>
                </a:solidFill>
                <a:latin typeface="UTM Avo" panose="02040603050506020204" pitchFamily="18" charset="0"/>
                <a:cs typeface="Arial" panose="020B0604020202020204" pitchFamily="34" charset="0"/>
              </a:rPr>
              <a:t> AO</a:t>
            </a:r>
          </a:p>
        </p:txBody>
      </p:sp>
      <p:sp>
        <p:nvSpPr>
          <p:cNvPr id="7" name="Rectangle 6">
            <a:extLst>
              <a:ext uri="{FF2B5EF4-FFF2-40B4-BE49-F238E27FC236}">
                <a16:creationId xmlns:a16="http://schemas.microsoft.com/office/drawing/2014/main" id="{0497D71F-5E5A-C830-6DBA-FAC4D531110C}"/>
              </a:ext>
            </a:extLst>
          </p:cNvPr>
          <p:cNvSpPr/>
          <p:nvPr/>
        </p:nvSpPr>
        <p:spPr>
          <a:xfrm>
            <a:off x="615369" y="1706922"/>
            <a:ext cx="3344185" cy="574388"/>
          </a:xfrm>
          <a:prstGeom prst="rect">
            <a:avLst/>
          </a:prstGeom>
        </p:spPr>
        <p:txBody>
          <a:bodyPr wrap="none">
            <a:spAutoFit/>
          </a:bodyPr>
          <a:lstStyle/>
          <a:p>
            <a:pPr>
              <a:lnSpc>
                <a:spcPct val="150000"/>
              </a:lnSpc>
              <a:spcBef>
                <a:spcPts val="400"/>
              </a:spcBef>
              <a:spcAft>
                <a:spcPts val="533"/>
              </a:spcAft>
            </a:pPr>
            <a:r>
              <a:rPr lang="en-US" sz="2400" b="1" dirty="0">
                <a:latin typeface="UTM Avo" panose="02040603050506020204" pitchFamily="18" charset="0"/>
                <a:ea typeface="Calibri" panose="020F0502020204030204" pitchFamily="34" charset="0"/>
                <a:cs typeface="Arial" panose="020B0604020202020204" pitchFamily="34" charset="0"/>
              </a:rPr>
              <a:t>II. Orbital </a:t>
            </a:r>
            <a:r>
              <a:rPr lang="en-US" sz="2400" b="1" dirty="0" err="1">
                <a:latin typeface="UTM Avo" panose="02040603050506020204" pitchFamily="18" charset="0"/>
                <a:ea typeface="Calibri" panose="020F0502020204030204" pitchFamily="34" charset="0"/>
                <a:cs typeface="Arial" panose="020B0604020202020204" pitchFamily="34" charset="0"/>
              </a:rPr>
              <a:t>nguyên</a:t>
            </a:r>
            <a:r>
              <a:rPr lang="en-US" sz="2400" b="1" dirty="0">
                <a:latin typeface="UTM Avo" panose="02040603050506020204" pitchFamily="18" charset="0"/>
                <a:ea typeface="Calibri" panose="020F0502020204030204" pitchFamily="34" charset="0"/>
                <a:cs typeface="Arial" panose="020B0604020202020204" pitchFamily="34" charset="0"/>
              </a:rPr>
              <a:t> </a:t>
            </a:r>
            <a:r>
              <a:rPr lang="en-US" sz="2400" b="1" dirty="0" err="1">
                <a:latin typeface="UTM Avo" panose="02040603050506020204" pitchFamily="18" charset="0"/>
                <a:ea typeface="Calibri" panose="020F0502020204030204" pitchFamily="34" charset="0"/>
                <a:cs typeface="Arial" panose="020B0604020202020204" pitchFamily="34" charset="0"/>
              </a:rPr>
              <a:t>tử</a:t>
            </a:r>
            <a:endParaRPr lang="en-US" sz="2400" b="1" dirty="0">
              <a:latin typeface="UTM Avo" panose="02040603050506020204" pitchFamily="18" charset="0"/>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6CA58D0-E8B2-7F6C-259E-B0D399CD825D}"/>
              </a:ext>
            </a:extLst>
          </p:cNvPr>
          <p:cNvSpPr/>
          <p:nvPr/>
        </p:nvSpPr>
        <p:spPr>
          <a:xfrm>
            <a:off x="595547" y="2715788"/>
            <a:ext cx="11158303" cy="2899255"/>
          </a:xfrm>
          <a:prstGeom prst="rect">
            <a:avLst/>
          </a:prstGeom>
        </p:spPr>
        <p:txBody>
          <a:bodyPr wrap="square">
            <a:spAutoFit/>
          </a:bodyPr>
          <a:lstStyle/>
          <a:p>
            <a:pPr algn="just">
              <a:lnSpc>
                <a:spcPct val="150000"/>
              </a:lnSpc>
              <a:spcBef>
                <a:spcPts val="400"/>
              </a:spcBef>
              <a:spcAft>
                <a:spcPts val="533"/>
              </a:spcAft>
            </a:pPr>
            <a:r>
              <a:rPr lang="vi-VN" sz="2400" dirty="0">
                <a:latin typeface="UTM Avo" panose="02040603050506020204" pitchFamily="18" charset="0"/>
                <a:ea typeface="Calibri" panose="020F0502020204030204" pitchFamily="34" charset="0"/>
                <a:cs typeface="Arial" panose="020B0604020202020204" pitchFamily="34" charset="0"/>
              </a:rPr>
              <a:t>Electron chuyển động trong AO s gọi là electron s, electron chuyển động trong AO p gọi là electron p,...</a:t>
            </a:r>
          </a:p>
          <a:p>
            <a:pPr algn="just">
              <a:lnSpc>
                <a:spcPct val="150000"/>
              </a:lnSpc>
              <a:spcBef>
                <a:spcPts val="400"/>
              </a:spcBef>
              <a:spcAft>
                <a:spcPts val="533"/>
              </a:spcAft>
            </a:pPr>
            <a:r>
              <a:rPr lang="vi-VN" sz="2400" i="1" dirty="0">
                <a:latin typeface="UTM Avo" panose="02040603050506020204" pitchFamily="18" charset="0"/>
                <a:ea typeface="Calibri" panose="020F0502020204030204" pitchFamily="34" charset="0"/>
                <a:cs typeface="Arial" panose="020B0604020202020204" pitchFamily="34" charset="0"/>
              </a:rPr>
              <a:t>Một AO chỉ chứa tối đa 2 electron, 2 electron này được gọi là cặp electron ghép đôi. Nếu AO chỉ có 1 electron, electron đó được gọi là electron độc thân. Nếu AO không chứa electron nào thì gọi là AO trống.</a:t>
            </a:r>
          </a:p>
        </p:txBody>
      </p:sp>
    </p:spTree>
    <p:extLst>
      <p:ext uri="{BB962C8B-B14F-4D97-AF65-F5344CB8AC3E}">
        <p14:creationId xmlns:p14="http://schemas.microsoft.com/office/powerpoint/2010/main" val="422318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46521A-73B7-0106-81C2-9A52780367D8}"/>
              </a:ext>
            </a:extLst>
          </p:cNvPr>
          <p:cNvSpPr txBox="1"/>
          <p:nvPr/>
        </p:nvSpPr>
        <p:spPr>
          <a:xfrm>
            <a:off x="-397758" y="1737311"/>
            <a:ext cx="8788400" cy="573234"/>
          </a:xfrm>
          <a:prstGeom prst="rect">
            <a:avLst/>
          </a:prstGeom>
          <a:noFill/>
        </p:spPr>
        <p:txBody>
          <a:bodyPr wrap="square" rtlCol="0">
            <a:spAutoFit/>
          </a:bodyPr>
          <a:lstStyle/>
          <a:p>
            <a:pPr algn="ctr">
              <a:lnSpc>
                <a:spcPct val="150000"/>
              </a:lnSpc>
            </a:pPr>
            <a:r>
              <a:rPr lang="en-US" sz="2400" b="1" dirty="0" err="1">
                <a:solidFill>
                  <a:srgbClr val="FF0000"/>
                </a:solidFill>
                <a:latin typeface="UTM Avo" panose="02040603050506020204" pitchFamily="18" charset="0"/>
                <a:cs typeface="Arial" panose="020B0604020202020204" pitchFamily="34" charset="0"/>
              </a:rPr>
              <a:t>Câu</a:t>
            </a:r>
            <a:r>
              <a:rPr lang="en-US" sz="2400" b="1" dirty="0">
                <a:solidFill>
                  <a:srgbClr val="FF0000"/>
                </a:solidFill>
                <a:latin typeface="UTM Avo" panose="02040603050506020204" pitchFamily="18" charset="0"/>
                <a:cs typeface="Arial" panose="020B0604020202020204" pitchFamily="34" charset="0"/>
              </a:rPr>
              <a:t> 4: </a:t>
            </a:r>
            <a:r>
              <a:rPr lang="en-US" sz="2400" dirty="0" err="1">
                <a:latin typeface="UTM Avo" panose="02040603050506020204" pitchFamily="18" charset="0"/>
                <a:cs typeface="Arial" panose="020B0604020202020204" pitchFamily="34" charset="0"/>
              </a:rPr>
              <a:t>Chọn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phát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biểu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đúng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về</a:t>
            </a:r>
            <a:r>
              <a:rPr lang="en-US" sz="2400" dirty="0">
                <a:latin typeface="UTM Avo" panose="02040603050506020204" pitchFamily="18" charset="0"/>
                <a:cs typeface="Arial" panose="020B0604020202020204" pitchFamily="34" charset="0"/>
              </a:rPr>
              <a:t> electron s.</a:t>
            </a:r>
          </a:p>
        </p:txBody>
      </p:sp>
      <p:sp>
        <p:nvSpPr>
          <p:cNvPr id="4" name="TextBox 3">
            <a:extLst>
              <a:ext uri="{FF2B5EF4-FFF2-40B4-BE49-F238E27FC236}">
                <a16:creationId xmlns:a16="http://schemas.microsoft.com/office/drawing/2014/main" id="{1D7B33F0-29EC-F373-2636-8EF20A1EFCBB}"/>
              </a:ext>
            </a:extLst>
          </p:cNvPr>
          <p:cNvSpPr txBox="1"/>
          <p:nvPr/>
        </p:nvSpPr>
        <p:spPr>
          <a:xfrm>
            <a:off x="687387" y="2451260"/>
            <a:ext cx="4037013" cy="1675843"/>
          </a:xfrm>
          <a:prstGeom prst="rect">
            <a:avLst/>
          </a:prstGeom>
          <a:solidFill>
            <a:schemeClr val="accent2">
              <a:lumMod val="20000"/>
              <a:lumOff val="80000"/>
            </a:schemeClr>
          </a:solidFill>
        </p:spPr>
        <p:txBody>
          <a:bodyPr wrap="square" rtlCol="0" anchor="ctr">
            <a:spAutoFit/>
          </a:bodyPr>
          <a:lstStyle/>
          <a:p>
            <a:pPr algn="ctr">
              <a:lnSpc>
                <a:spcPct val="150000"/>
              </a:lnSpc>
            </a:pPr>
            <a:r>
              <a:rPr lang="en-US" sz="2400" dirty="0">
                <a:latin typeface="UTM Avo" panose="02040603050506020204" pitchFamily="18" charset="0"/>
                <a:cs typeface="Arial" panose="020B0604020202020204" pitchFamily="34" charset="0"/>
              </a:rPr>
              <a:t>A.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chuyển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động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chủ</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yếu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vực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không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gian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cầu</a:t>
            </a:r>
            <a:r>
              <a:rPr lang="en-US" sz="2400" dirty="0">
                <a:latin typeface="UTM Avo" panose="02040603050506020204" pitchFamily="18" charset="0"/>
                <a:cs typeface="Arial" panose="020B0604020202020204" pitchFamily="34" charset="0"/>
              </a:rPr>
              <a:t>.</a:t>
            </a:r>
          </a:p>
        </p:txBody>
      </p:sp>
      <p:sp>
        <p:nvSpPr>
          <p:cNvPr id="5" name="TextBox 4">
            <a:extLst>
              <a:ext uri="{FF2B5EF4-FFF2-40B4-BE49-F238E27FC236}">
                <a16:creationId xmlns:a16="http://schemas.microsoft.com/office/drawing/2014/main" id="{97BA79C0-8D78-A3DF-D7CA-EB74872CCF53}"/>
              </a:ext>
            </a:extLst>
          </p:cNvPr>
          <p:cNvSpPr txBox="1"/>
          <p:nvPr/>
        </p:nvSpPr>
        <p:spPr>
          <a:xfrm>
            <a:off x="4863465" y="2441735"/>
            <a:ext cx="3251835" cy="1675843"/>
          </a:xfrm>
          <a:prstGeom prst="rect">
            <a:avLst/>
          </a:prstGeom>
          <a:solidFill>
            <a:schemeClr val="accent2">
              <a:lumMod val="20000"/>
              <a:lumOff val="80000"/>
            </a:schemeClr>
          </a:solidFill>
        </p:spPr>
        <p:txBody>
          <a:bodyPr wrap="square" rtlCol="0" anchor="ctr">
            <a:spAutoFit/>
          </a:bodyPr>
          <a:lstStyle/>
          <a:p>
            <a:pPr algn="ctr">
              <a:lnSpc>
                <a:spcPct val="150000"/>
              </a:lnSpc>
            </a:pPr>
            <a:r>
              <a:rPr lang="en-US" sz="2400" dirty="0">
                <a:latin typeface="UTM Avo" panose="02040603050506020204" pitchFamily="18" charset="0"/>
                <a:cs typeface="Arial" panose="020B0604020202020204" pitchFamily="34" charset="0"/>
              </a:rPr>
              <a:t>B.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chỉ</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chuyển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động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một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mặt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cầu</a:t>
            </a:r>
            <a:r>
              <a:rPr lang="en-US" sz="2400" dirty="0">
                <a:latin typeface="UTM Avo" panose="02040603050506020204" pitchFamily="18" charset="0"/>
                <a:cs typeface="Arial" panose="020B0604020202020204" pitchFamily="34" charset="0"/>
              </a:rPr>
              <a:t>.</a:t>
            </a:r>
          </a:p>
        </p:txBody>
      </p:sp>
      <p:sp>
        <p:nvSpPr>
          <p:cNvPr id="8" name="TextBox 7">
            <a:extLst>
              <a:ext uri="{FF2B5EF4-FFF2-40B4-BE49-F238E27FC236}">
                <a16:creationId xmlns:a16="http://schemas.microsoft.com/office/drawing/2014/main" id="{EEB8C13F-F217-8ED9-08DF-6FD865BD5F09}"/>
              </a:ext>
            </a:extLst>
          </p:cNvPr>
          <p:cNvSpPr txBox="1"/>
          <p:nvPr/>
        </p:nvSpPr>
        <p:spPr>
          <a:xfrm>
            <a:off x="8261897" y="2440048"/>
            <a:ext cx="3237839" cy="1675843"/>
          </a:xfrm>
          <a:prstGeom prst="rect">
            <a:avLst/>
          </a:prstGeom>
          <a:solidFill>
            <a:schemeClr val="accent2">
              <a:lumMod val="20000"/>
              <a:lumOff val="80000"/>
            </a:schemeClr>
          </a:solidFill>
        </p:spPr>
        <p:txBody>
          <a:bodyPr wrap="square" rtlCol="0" anchor="ctr">
            <a:spAutoFit/>
          </a:bodyPr>
          <a:lstStyle/>
          <a:p>
            <a:pPr algn="ctr">
              <a:lnSpc>
                <a:spcPct val="150000"/>
              </a:lnSpc>
            </a:pPr>
            <a:r>
              <a:rPr lang="en-US" sz="2400" dirty="0">
                <a:latin typeface="UTM Avo" panose="02040603050506020204" pitchFamily="18" charset="0"/>
                <a:cs typeface="Arial" panose="020B0604020202020204" pitchFamily="34" charset="0"/>
              </a:rPr>
              <a:t>C.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chỉ</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chuyển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động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một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đường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tròn</a:t>
            </a:r>
            <a:r>
              <a:rPr lang="en-US" sz="2400" dirty="0">
                <a:latin typeface="UTM Avo" panose="02040603050506020204" pitchFamily="18" charset="0"/>
                <a:cs typeface="Arial" panose="020B0604020202020204" pitchFamily="34" charset="0"/>
              </a:rPr>
              <a:t>.</a:t>
            </a:r>
          </a:p>
        </p:txBody>
      </p:sp>
    </p:spTree>
    <p:extLst>
      <p:ext uri="{BB962C8B-B14F-4D97-AF65-F5344CB8AC3E}">
        <p14:creationId xmlns:p14="http://schemas.microsoft.com/office/powerpoint/2010/main" val="41372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4"/>
                                        </p:tgtEl>
                                        <p:attrNameLst>
                                          <p:attrName>fillcolor</p:attrName>
                                        </p:attrNameLst>
                                      </p:cBhvr>
                                      <p:to>
                                        <a:srgbClr val="70AD47"/>
                                      </p:to>
                                    </p:animClr>
                                    <p:set>
                                      <p:cBhvr>
                                        <p:cTn id="22" dur="500" fill="hold"/>
                                        <p:tgtEl>
                                          <p:spTgt spid="4"/>
                                        </p:tgtEl>
                                        <p:attrNameLst>
                                          <p:attrName>fill.type</p:attrName>
                                        </p:attrNameLst>
                                      </p:cBhvr>
                                      <p:to>
                                        <p:strVal val="solid"/>
                                      </p:to>
                                    </p:set>
                                    <p:set>
                                      <p:cBhvr>
                                        <p:cTn id="23" dur="5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chemeClr val="accent2"/>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8"/>
                                        </p:tgtEl>
                                        <p:attrNameLst>
                                          <p:attrName>fillcolor</p:attrName>
                                        </p:attrNameLst>
                                      </p:cBhvr>
                                      <p:to>
                                        <a:schemeClr val="accent2"/>
                                      </p:to>
                                    </p:animClr>
                                    <p:set>
                                      <p:cBhvr>
                                        <p:cTn id="36" dur="500" fill="hold"/>
                                        <p:tgtEl>
                                          <p:spTgt spid="8"/>
                                        </p:tgtEl>
                                        <p:attrNameLst>
                                          <p:attrName>fill.type</p:attrName>
                                        </p:attrNameLst>
                                      </p:cBhvr>
                                      <p:to>
                                        <p:strVal val="solid"/>
                                      </p:to>
                                    </p:set>
                                    <p:set>
                                      <p:cBhvr>
                                        <p:cTn id="37"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3" grpId="0"/>
      <p:bldP spid="4" grpId="0" animBg="1"/>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89366F-300E-8D11-CEE5-6AB855E8DF0E}"/>
              </a:ext>
            </a:extLst>
          </p:cNvPr>
          <p:cNvSpPr txBox="1"/>
          <p:nvPr/>
        </p:nvSpPr>
        <p:spPr>
          <a:xfrm>
            <a:off x="444500" y="1758950"/>
            <a:ext cx="10972800" cy="3337837"/>
          </a:xfrm>
          <a:prstGeom prst="rect">
            <a:avLst/>
          </a:prstGeom>
          <a:noFill/>
        </p:spPr>
        <p:txBody>
          <a:bodyPr wrap="square">
            <a:spAutoFit/>
          </a:bodyPr>
          <a:lstStyle/>
          <a:p>
            <a:pPr lvl="0" algn="just" defTabSz="609539">
              <a:lnSpc>
                <a:spcPct val="150000"/>
              </a:lnSpc>
              <a:defRPr/>
            </a:pPr>
            <a:r>
              <a:rPr lang="vi-VN" sz="2400" dirty="0">
                <a:latin typeface="UTM Avo" panose="02040603050506020204" pitchFamily="18" charset="0"/>
              </a:rPr>
              <a:t>Nhà triết học Hy Lạp cổ đại Democritus (Đê-mô-crít) và Leucippus (Lép-xi-bớt) đưa ra khái niệm về nguyên tử (atomos) ngay từ thế kỉ thứ 5 trước Công nguyên: Mọi vật đều được cấu tạo bởi các “nguyên tử” không thể phân chia; giữa các nguyên tử là không gian trống; các nguyên tử không thể bị phá huỷ và luôn luôn chuyển động; có nhiều loại nguyên tử khác nhau và số lượng nguyên tử là rất lớn.</a:t>
            </a:r>
          </a:p>
        </p:txBody>
      </p:sp>
      <p:sp>
        <p:nvSpPr>
          <p:cNvPr id="2" name="TextBox 1">
            <a:extLst>
              <a:ext uri="{FF2B5EF4-FFF2-40B4-BE49-F238E27FC236}">
                <a16:creationId xmlns:a16="http://schemas.microsoft.com/office/drawing/2014/main" id="{EFB762E9-25CE-4C3A-EAF5-4B3C0445B0C3}"/>
              </a:ext>
            </a:extLst>
          </p:cNvPr>
          <p:cNvSpPr txBox="1"/>
          <p:nvPr/>
        </p:nvSpPr>
        <p:spPr>
          <a:xfrm>
            <a:off x="358503" y="5064225"/>
            <a:ext cx="10972800" cy="1675843"/>
          </a:xfrm>
          <a:prstGeom prst="rect">
            <a:avLst/>
          </a:prstGeom>
          <a:noFill/>
        </p:spPr>
        <p:txBody>
          <a:bodyPr wrap="square">
            <a:spAutoFit/>
          </a:bodyPr>
          <a:lstStyle/>
          <a:p>
            <a:pPr lvl="0" algn="just" defTabSz="609539">
              <a:lnSpc>
                <a:spcPct val="150000"/>
              </a:lnSpc>
              <a:defRPr/>
            </a:pPr>
            <a:r>
              <a:rPr lang="vi-VN" sz="2400" dirty="0">
                <a:latin typeface="UTM Avo" panose="02040603050506020204" pitchFamily="18" charset="0"/>
              </a:rPr>
              <a:t>Ý tưởng nguyên tử dạng hạt không thể phân chia được một số nhà khoa học và triết học như Galilei (Ga-li-lê), Newton, Boyle (Bôi-lơ), Lavoisier (La-vo-xi-e) và Dalton (Đan-tơn) khám phá và phát triển thêm.</a:t>
            </a:r>
          </a:p>
        </p:txBody>
      </p:sp>
    </p:spTree>
    <p:extLst>
      <p:ext uri="{BB962C8B-B14F-4D97-AF65-F5344CB8AC3E}">
        <p14:creationId xmlns:p14="http://schemas.microsoft.com/office/powerpoint/2010/main" val="27267689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89366F-300E-8D11-CEE5-6AB855E8DF0E}"/>
              </a:ext>
            </a:extLst>
          </p:cNvPr>
          <p:cNvSpPr txBox="1"/>
          <p:nvPr/>
        </p:nvSpPr>
        <p:spPr>
          <a:xfrm>
            <a:off x="558800" y="1854200"/>
            <a:ext cx="10972800" cy="3891835"/>
          </a:xfrm>
          <a:prstGeom prst="rect">
            <a:avLst/>
          </a:prstGeom>
          <a:noFill/>
        </p:spPr>
        <p:txBody>
          <a:bodyPr wrap="square">
            <a:spAutoFit/>
          </a:bodyPr>
          <a:lstStyle/>
          <a:p>
            <a:pPr lvl="0" algn="just" defTabSz="609539">
              <a:lnSpc>
                <a:spcPct val="150000"/>
              </a:lnSpc>
              <a:defRPr/>
            </a:pPr>
            <a:r>
              <a:rPr lang="vi-VN" sz="2400" dirty="0">
                <a:latin typeface="UTM Avo" panose="02040603050506020204" pitchFamily="18" charset="0"/>
              </a:rPr>
              <a:t>J. Dalton (1766 - 1844), một nhà hoá học, vật lí và khí tượng người Anh, đưa ra thuyết nguyên tử hiện đại đầu tiên dựa trên những thí nghiệm của ông với các chất khí. Những bổ sung chính của ông là: Nguyên tử của cùng một nguyên tố thì giống nhau về khối lượng và tính chất; Hợp chất được tạo nên bởi sự kết hợp giữa hai hay nhiều loại nguyên tử khác nhau; Phản ứng hoá học là sự sắp xếp lại cách kết hợp của các nguyên tử.</a:t>
            </a:r>
          </a:p>
        </p:txBody>
      </p:sp>
    </p:spTree>
    <p:extLst>
      <p:ext uri="{BB962C8B-B14F-4D97-AF65-F5344CB8AC3E}">
        <p14:creationId xmlns:p14="http://schemas.microsoft.com/office/powerpoint/2010/main" val="33273479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877732" y="3200400"/>
            <a:ext cx="2736543" cy="1558939"/>
            <a:chOff x="309542" y="967667"/>
            <a:chExt cx="2878585" cy="1558939"/>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B17B448E-3A6A-D950-097D-C5F32FD01302}"/>
              </a:ext>
            </a:extLst>
          </p:cNvPr>
          <p:cNvPicPr>
            <a:picLocks noChangeAspect="1"/>
          </p:cNvPicPr>
          <p:nvPr/>
        </p:nvPicPr>
        <p:blipFill>
          <a:blip r:embed="rId4"/>
          <a:stretch>
            <a:fillRect/>
          </a:stretch>
        </p:blipFill>
        <p:spPr>
          <a:xfrm>
            <a:off x="4662693" y="3130761"/>
            <a:ext cx="2866614" cy="1765089"/>
          </a:xfrm>
          <a:prstGeom prst="rect">
            <a:avLst/>
          </a:prstGeom>
        </p:spPr>
      </p:pic>
    </p:spTree>
    <p:extLst>
      <p:ext uri="{BB962C8B-B14F-4D97-AF65-F5344CB8AC3E}">
        <p14:creationId xmlns:p14="http://schemas.microsoft.com/office/powerpoint/2010/main" val="3946045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2727D5-73FF-560C-FDE1-DFB2716BA3E1}"/>
              </a:ext>
            </a:extLst>
          </p:cNvPr>
          <p:cNvSpPr txBox="1"/>
          <p:nvPr/>
        </p:nvSpPr>
        <p:spPr>
          <a:xfrm>
            <a:off x="558800" y="1854200"/>
            <a:ext cx="10972800" cy="2229841"/>
          </a:xfrm>
          <a:prstGeom prst="rect">
            <a:avLst/>
          </a:prstGeom>
          <a:noFill/>
        </p:spPr>
        <p:txBody>
          <a:bodyPr wrap="square">
            <a:spAutoFit/>
          </a:bodyPr>
          <a:lstStyle/>
          <a:p>
            <a:pPr lvl="0" algn="just" defTabSz="609539">
              <a:lnSpc>
                <a:spcPct val="150000"/>
              </a:lnSpc>
              <a:defRPr/>
            </a:pPr>
            <a:r>
              <a:rPr lang="vi-VN" sz="2400" dirty="0">
                <a:latin typeface="UTM Avo" panose="02040603050506020204" pitchFamily="18" charset="0"/>
              </a:rPr>
              <a:t>Sự khác biệt cơ bản giữa mô hình Rutherford – Bohr và mô hình hiện đại về nguyên tử là: Electron chuyển động theo quỹ đạo giống như các hành tinh quay xung quanh Mặt Trời (mô hình Rutherford – Bohr) và electron chuyển động không theo quỹ đạo xác định (mô hình hiện đại).</a:t>
            </a:r>
          </a:p>
        </p:txBody>
      </p:sp>
    </p:spTree>
    <p:extLst>
      <p:ext uri="{BB962C8B-B14F-4D97-AF65-F5344CB8AC3E}">
        <p14:creationId xmlns:p14="http://schemas.microsoft.com/office/powerpoint/2010/main" val="20205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2727D5-73FF-560C-FDE1-DFB2716BA3E1}"/>
              </a:ext>
            </a:extLst>
          </p:cNvPr>
          <p:cNvSpPr txBox="1"/>
          <p:nvPr/>
        </p:nvSpPr>
        <p:spPr>
          <a:xfrm>
            <a:off x="609600" y="1760081"/>
            <a:ext cx="10972800" cy="3337837"/>
          </a:xfrm>
          <a:prstGeom prst="rect">
            <a:avLst/>
          </a:prstGeom>
          <a:noFill/>
        </p:spPr>
        <p:txBody>
          <a:bodyPr wrap="square">
            <a:spAutoFit/>
          </a:bodyPr>
          <a:lstStyle/>
          <a:p>
            <a:pPr lvl="0" algn="just" defTabSz="609539">
              <a:lnSpc>
                <a:spcPct val="150000"/>
              </a:lnSpc>
              <a:defRPr/>
            </a:pPr>
            <a:r>
              <a:rPr lang="vi-VN" sz="2400" dirty="0">
                <a:latin typeface="UTM Avo" panose="02040603050506020204" pitchFamily="18" charset="0"/>
              </a:rPr>
              <a:t>Khái niệm orbital nguyên tử (AO) xuất phát từ mô hình hiện đại về nguyên tử: Orbital nguyên tử là khu vực không gian xung quanh hạt nhân nguyên tử mà xác suất tìm thấy electron trong khu vực đó là lớn nhất (khoảng 90%).</a:t>
            </a:r>
          </a:p>
          <a:p>
            <a:pPr marL="342900" lvl="0" indent="-342900" algn="just" defTabSz="609539">
              <a:lnSpc>
                <a:spcPct val="150000"/>
              </a:lnSpc>
              <a:buFont typeface="Arial" panose="020B0604020202020204" pitchFamily="34" charset="0"/>
              <a:buChar char="•"/>
              <a:defRPr/>
            </a:pPr>
            <a:r>
              <a:rPr lang="vi-VN" sz="2400" dirty="0">
                <a:latin typeface="UTM Avo" panose="02040603050506020204" pitchFamily="18" charset="0"/>
              </a:rPr>
              <a:t>Các AO s, p,... có hình dạng khác nhau. </a:t>
            </a:r>
          </a:p>
          <a:p>
            <a:pPr marL="342900" lvl="0" indent="-342900" algn="just" defTabSz="609539">
              <a:lnSpc>
                <a:spcPct val="150000"/>
              </a:lnSpc>
              <a:buFont typeface="Arial" panose="020B0604020202020204" pitchFamily="34" charset="0"/>
              <a:buChar char="•"/>
              <a:defRPr/>
            </a:pPr>
            <a:r>
              <a:rPr lang="vi-VN" sz="2400" dirty="0">
                <a:latin typeface="UTM Avo" panose="02040603050506020204" pitchFamily="18" charset="0"/>
              </a:rPr>
              <a:t>Mỗi AO chỉ chứa tối đa 2 electron.</a:t>
            </a:r>
          </a:p>
        </p:txBody>
      </p:sp>
    </p:spTree>
    <p:extLst>
      <p:ext uri="{BB962C8B-B14F-4D97-AF65-F5344CB8AC3E}">
        <p14:creationId xmlns:p14="http://schemas.microsoft.com/office/powerpoint/2010/main" val="237473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B8AFAC-7ED3-58B9-172E-C70F2B47F9BB}"/>
              </a:ext>
            </a:extLst>
          </p:cNvPr>
          <p:cNvGrpSpPr/>
          <p:nvPr/>
        </p:nvGrpSpPr>
        <p:grpSpPr>
          <a:xfrm>
            <a:off x="4943541" y="3149600"/>
            <a:ext cx="2736543" cy="1558939"/>
            <a:chOff x="309542" y="967667"/>
            <a:chExt cx="2878585" cy="1558939"/>
          </a:xfrm>
        </p:grpSpPr>
        <p:pic>
          <p:nvPicPr>
            <p:cNvPr id="3" name="Picture 2">
              <a:hlinkClick r:id="rId3"/>
              <a:extLst>
                <a:ext uri="{FF2B5EF4-FFF2-40B4-BE49-F238E27FC236}">
                  <a16:creationId xmlns:a16="http://schemas.microsoft.com/office/drawing/2014/main" id="{65ED37C0-6F92-67D4-6945-D99202DE6B2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7" name="TextBox 6">
              <a:extLst>
                <a:ext uri="{FF2B5EF4-FFF2-40B4-BE49-F238E27FC236}">
                  <a16:creationId xmlns:a16="http://schemas.microsoft.com/office/drawing/2014/main" id="{D46722F5-F8FB-1823-F0A2-E60698BB0DB6}"/>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15453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14BFCF-A8DD-FC0D-ED84-8B89CB2E5CA1}"/>
              </a:ext>
            </a:extLst>
          </p:cNvPr>
          <p:cNvSpPr txBox="1"/>
          <p:nvPr/>
        </p:nvSpPr>
        <p:spPr>
          <a:xfrm>
            <a:off x="652865" y="1741741"/>
            <a:ext cx="11205760" cy="2229841"/>
          </a:xfrm>
          <a:prstGeom prst="rect">
            <a:avLst/>
          </a:prstGeom>
          <a:noFill/>
        </p:spPr>
        <p:txBody>
          <a:bodyPr wrap="square" rtlCol="0">
            <a:spAutoFit/>
          </a:bodyPr>
          <a:lstStyle/>
          <a:p>
            <a:pPr algn="just">
              <a:lnSpc>
                <a:spcPct val="150000"/>
              </a:lnSpc>
            </a:pPr>
            <a:r>
              <a:rPr lang="en-US" sz="2400" b="1" dirty="0" err="1">
                <a:solidFill>
                  <a:srgbClr val="FF0000"/>
                </a:solidFill>
                <a:latin typeface="UTM Avo" panose="02040603050506020204" pitchFamily="18" charset="0"/>
                <a:cs typeface="Arial" panose="020B0604020202020204" pitchFamily="34" charset="0"/>
              </a:rPr>
              <a:t>Bài</a:t>
            </a:r>
            <a:r>
              <a:rPr lang="en-US" sz="2400" b="1" dirty="0">
                <a:solidFill>
                  <a:srgbClr val="FF0000"/>
                </a:solidFill>
                <a:latin typeface="UTM Avo" panose="02040603050506020204" pitchFamily="18" charset="0"/>
                <a:cs typeface="Arial" panose="020B0604020202020204" pitchFamily="34" charset="0"/>
              </a:rPr>
              <a:t> 4: </a:t>
            </a:r>
            <a:r>
              <a:rPr lang="en-US" sz="2400" dirty="0" err="1">
                <a:latin typeface="UTM Avo" panose="02040603050506020204" pitchFamily="18" charset="0"/>
                <a:cs typeface="Arial" panose="020B0604020202020204" pitchFamily="34" charset="0"/>
              </a:rPr>
              <a:t>Từ</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khái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niệm</a:t>
            </a:r>
            <a:r>
              <a:rPr lang="en-US" sz="2400" dirty="0">
                <a:latin typeface="UTM Avo" panose="02040603050506020204" pitchFamily="18" charset="0"/>
                <a:cs typeface="Arial" panose="020B0604020202020204" pitchFamily="34" charset="0"/>
              </a:rPr>
              <a:t> “Orbital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vực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không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gian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xung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quanh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hạt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nhân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xác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suất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tìm</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thấy</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vực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lớn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nhất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khoảng</a:t>
            </a:r>
            <a:r>
              <a:rPr lang="en-US" sz="2400" dirty="0">
                <a:latin typeface="UTM Avo" panose="02040603050506020204" pitchFamily="18" charset="0"/>
                <a:cs typeface="Arial" panose="020B0604020202020204" pitchFamily="34" charset="0"/>
              </a:rPr>
              <a:t> 90%), </a:t>
            </a:r>
            <a:r>
              <a:rPr lang="en-US" sz="2400" dirty="0" err="1">
                <a:latin typeface="UTM Avo" panose="02040603050506020204" pitchFamily="18" charset="0"/>
                <a:cs typeface="Arial" panose="020B0604020202020204" pitchFamily="34" charset="0"/>
              </a:rPr>
              <a:t>hãy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cho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biết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phát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biểu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Xác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suất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tìm</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thấy</a:t>
            </a:r>
            <a:r>
              <a:rPr lang="en-US" sz="2400" dirty="0">
                <a:latin typeface="UTM Avo" panose="02040603050506020204" pitchFamily="18" charset="0"/>
                <a:cs typeface="Arial" panose="020B0604020202020204" pitchFamily="34" charset="0"/>
              </a:rPr>
              <a:t> electron </a:t>
            </a:r>
            <a:r>
              <a:rPr lang="en-US" sz="2400" dirty="0" err="1">
                <a:latin typeface="UTM Avo" panose="02040603050506020204" pitchFamily="18" charset="0"/>
                <a:cs typeface="Arial" panose="020B0604020202020204" pitchFamily="34" charset="0"/>
              </a:rPr>
              <a:t>tại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mỗi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điểm</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trong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không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gian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của</a:t>
            </a:r>
            <a:r>
              <a:rPr lang="en-US" sz="2400" dirty="0">
                <a:latin typeface="UTM Avo" panose="02040603050506020204" pitchFamily="18" charset="0"/>
                <a:cs typeface="Arial" panose="020B0604020202020204" pitchFamily="34" charset="0"/>
              </a:rPr>
              <a:t> AO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90%”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đúng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không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Giải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thích</a:t>
            </a:r>
            <a:r>
              <a:rPr lang="en-US" sz="2400" dirty="0">
                <a:latin typeface="UTM Avo" panose="02040603050506020204" pitchFamily="18" charset="0"/>
                <a:cs typeface="Arial" panose="020B0604020202020204" pitchFamily="34" charset="0"/>
              </a:rPr>
              <a:t>.</a:t>
            </a:r>
          </a:p>
        </p:txBody>
      </p:sp>
      <p:pic>
        <p:nvPicPr>
          <p:cNvPr id="7" name="Picture 7">
            <a:extLst>
              <a:ext uri="{FF2B5EF4-FFF2-40B4-BE49-F238E27FC236}">
                <a16:creationId xmlns:a16="http://schemas.microsoft.com/office/drawing/2014/main" id="{3C3795E5-0E85-0CEE-0D88-1F0D97B7DD4B}"/>
              </a:ext>
            </a:extLst>
          </p:cNvPr>
          <p:cNvPicPr>
            <a:picLocks noChangeAspect="1"/>
          </p:cNvPicPr>
          <p:nvPr/>
        </p:nvPicPr>
        <p:blipFill>
          <a:blip r:embed="rId3"/>
          <a:srcRect/>
          <a:stretch>
            <a:fillRect/>
          </a:stretch>
        </p:blipFill>
        <p:spPr>
          <a:xfrm>
            <a:off x="9178925" y="4387593"/>
            <a:ext cx="2372598" cy="2081954"/>
          </a:xfrm>
          <a:prstGeom prst="rect">
            <a:avLst/>
          </a:prstGeom>
        </p:spPr>
      </p:pic>
    </p:spTree>
    <p:extLst>
      <p:ext uri="{BB962C8B-B14F-4D97-AF65-F5344CB8AC3E}">
        <p14:creationId xmlns:p14="http://schemas.microsoft.com/office/powerpoint/2010/main" val="328105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3C3795E5-0E85-0CEE-0D88-1F0D97B7DD4B}"/>
              </a:ext>
            </a:extLst>
          </p:cNvPr>
          <p:cNvPicPr>
            <a:picLocks noChangeAspect="1"/>
          </p:cNvPicPr>
          <p:nvPr/>
        </p:nvPicPr>
        <p:blipFill>
          <a:blip r:embed="rId3"/>
          <a:srcRect/>
          <a:stretch>
            <a:fillRect/>
          </a:stretch>
        </p:blipFill>
        <p:spPr>
          <a:xfrm>
            <a:off x="9639300" y="5005002"/>
            <a:ext cx="1788398" cy="1569319"/>
          </a:xfrm>
          <a:prstGeom prst="rect">
            <a:avLst/>
          </a:prstGeom>
        </p:spPr>
      </p:pic>
      <p:sp>
        <p:nvSpPr>
          <p:cNvPr id="3" name="Rectangle 2">
            <a:extLst>
              <a:ext uri="{FF2B5EF4-FFF2-40B4-BE49-F238E27FC236}">
                <a16:creationId xmlns:a16="http://schemas.microsoft.com/office/drawing/2014/main" id="{CFFDE8DB-50F1-98B9-69BB-86BFF090B3FA}"/>
              </a:ext>
            </a:extLst>
          </p:cNvPr>
          <p:cNvSpPr/>
          <p:nvPr/>
        </p:nvSpPr>
        <p:spPr>
          <a:xfrm>
            <a:off x="593725" y="1774719"/>
            <a:ext cx="11150600" cy="3574055"/>
          </a:xfrm>
          <a:prstGeom prst="rect">
            <a:avLst/>
          </a:prstGeom>
        </p:spPr>
        <p:txBody>
          <a:bodyPr wrap="square">
            <a:spAutoFit/>
          </a:bodyPr>
          <a:lstStyle/>
          <a:p>
            <a:pPr>
              <a:lnSpc>
                <a:spcPct val="150000"/>
              </a:lnSpc>
              <a:spcBef>
                <a:spcPts val="400"/>
              </a:spcBef>
              <a:spcAft>
                <a:spcPts val="533"/>
              </a:spcAft>
            </a:pP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Câu</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marL="381019" indent="-381019">
              <a:lnSpc>
                <a:spcPct val="150000"/>
              </a:lnSpc>
              <a:spcBef>
                <a:spcPts val="400"/>
              </a:spcBef>
              <a:spcAft>
                <a:spcPts val="533"/>
              </a:spcAft>
              <a:buFont typeface="Arial" panose="020B0604020202020204" pitchFamily="34" charset="0"/>
              <a:buChar char="•"/>
            </a:pP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Xác</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suất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tìm</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thấy</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electron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tại</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mỗi</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điểm</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trong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không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gian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của</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AO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là</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90%.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Phát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biểu</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này</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là</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không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đúng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p>
          <a:p>
            <a:pPr marL="381019" indent="-381019">
              <a:lnSpc>
                <a:spcPct val="150000"/>
              </a:lnSpc>
              <a:spcBef>
                <a:spcPts val="400"/>
              </a:spcBef>
              <a:spcAft>
                <a:spcPts val="533"/>
              </a:spcAft>
              <a:buFont typeface="Arial" panose="020B0604020202020204" pitchFamily="34" charset="0"/>
              <a:buChar char="•"/>
            </a:pP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Giải</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thích</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Giá</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trị</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90%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là</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xác</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xuất</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tìm</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thấy</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electron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trong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toàn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bộ</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không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gian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AO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nghĩa</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là</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000000"/>
                </a:solidFill>
                <a:latin typeface="UTM Avo" panose="02040603050506020204" pitchFamily="18" charset="0"/>
                <a:ea typeface="Calibri" panose="020F0502020204030204" pitchFamily="34" charset="0"/>
                <a:cs typeface="Arial" panose="020B0604020202020204" pitchFamily="34" charset="0"/>
              </a:rPr>
              <a:t>tất</a:t>
            </a:r>
            <a:r>
              <a:rPr lang="en-US" sz="2400" b="1"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000000"/>
                </a:solidFill>
                <a:latin typeface="UTM Avo" panose="02040603050506020204" pitchFamily="18" charset="0"/>
                <a:ea typeface="Calibri" panose="020F0502020204030204" pitchFamily="34" charset="0"/>
                <a:cs typeface="Arial" panose="020B0604020202020204" pitchFamily="34" charset="0"/>
              </a:rPr>
              <a:t>cả</a:t>
            </a:r>
            <a:r>
              <a:rPr lang="en-US" sz="2400" b="1"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000000"/>
                </a:solidFill>
                <a:latin typeface="UTM Avo" panose="02040603050506020204" pitchFamily="18" charset="0"/>
                <a:ea typeface="Calibri" panose="020F0502020204030204" pitchFamily="34" charset="0"/>
                <a:cs typeface="Arial" panose="020B0604020202020204" pitchFamily="34" charset="0"/>
              </a:rPr>
              <a:t>các</a:t>
            </a:r>
            <a:r>
              <a:rPr lang="en-US" sz="2400" b="1"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000000"/>
                </a:solidFill>
                <a:latin typeface="UTM Avo" panose="02040603050506020204" pitchFamily="18" charset="0"/>
                <a:ea typeface="Calibri" panose="020F0502020204030204" pitchFamily="34" charset="0"/>
                <a:cs typeface="Arial" panose="020B0604020202020204" pitchFamily="34" charset="0"/>
              </a:rPr>
              <a:t>điểm</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trong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không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gian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AO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chứ</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không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phải</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000000"/>
                </a:solidFill>
                <a:latin typeface="UTM Avo" panose="02040603050506020204" pitchFamily="18" charset="0"/>
                <a:ea typeface="Calibri" panose="020F0502020204030204" pitchFamily="34" charset="0"/>
                <a:cs typeface="Arial" panose="020B0604020202020204" pitchFamily="34" charset="0"/>
              </a:rPr>
              <a:t>mỗi</a:t>
            </a:r>
            <a:r>
              <a:rPr lang="en-US" sz="2400" b="1"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000000"/>
                </a:solidFill>
                <a:latin typeface="UTM Avo" panose="02040603050506020204" pitchFamily="18" charset="0"/>
                <a:ea typeface="Calibri" panose="020F0502020204030204" pitchFamily="34" charset="0"/>
                <a:cs typeface="Arial" panose="020B0604020202020204" pitchFamily="34" charset="0"/>
              </a:rPr>
              <a:t>điểm</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trong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không</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gian</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t>
            </a:r>
            <a:r>
              <a:rPr lang="en-US" sz="2400" dirty="0" err="1">
                <a:solidFill>
                  <a:srgbClr val="000000"/>
                </a:solidFill>
                <a:latin typeface="UTM Avo" panose="02040603050506020204" pitchFamily="18" charset="0"/>
                <a:ea typeface="Calibri" panose="020F0502020204030204" pitchFamily="34" charset="0"/>
                <a:cs typeface="Arial" panose="020B0604020202020204" pitchFamily="34" charset="0"/>
              </a:rPr>
              <a:t>của</a:t>
            </a:r>
            <a:r>
              <a:rPr lang="en-US" sz="2400" dirty="0">
                <a:solidFill>
                  <a:srgbClr val="000000"/>
                </a:solidFill>
                <a:latin typeface="UTM Avo" panose="02040603050506020204" pitchFamily="18" charset="0"/>
                <a:ea typeface="Calibri" panose="020F0502020204030204" pitchFamily="34" charset="0"/>
                <a:cs typeface="Arial" panose="020B0604020202020204" pitchFamily="34" charset="0"/>
              </a:rPr>
              <a:t> AO.</a:t>
            </a:r>
            <a:endParaRPr lang="en-US" sz="2400" dirty="0">
              <a:latin typeface="UTM Avo" panose="02040603050506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7636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F05BA63-A664-3673-917F-2238212938C3}"/>
              </a:ext>
            </a:extLst>
          </p:cNvPr>
          <p:cNvGrpSpPr/>
          <p:nvPr/>
        </p:nvGrpSpPr>
        <p:grpSpPr>
          <a:xfrm>
            <a:off x="4963457" y="3048000"/>
            <a:ext cx="2736543" cy="1558939"/>
            <a:chOff x="309542" y="967667"/>
            <a:chExt cx="2878585" cy="1558939"/>
          </a:xfrm>
        </p:grpSpPr>
        <p:pic>
          <p:nvPicPr>
            <p:cNvPr id="5" name="Picture 4">
              <a:hlinkClick r:id="rId3"/>
              <a:extLst>
                <a:ext uri="{FF2B5EF4-FFF2-40B4-BE49-F238E27FC236}">
                  <a16:creationId xmlns:a16="http://schemas.microsoft.com/office/drawing/2014/main" id="{9731A24C-E597-E012-BDEE-A9A6715CE16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6" name="TextBox 5">
              <a:extLst>
                <a:ext uri="{FF2B5EF4-FFF2-40B4-BE49-F238E27FC236}">
                  <a16:creationId xmlns:a16="http://schemas.microsoft.com/office/drawing/2014/main" id="{9334CD61-EB92-0562-F01C-84DB2531F73B}"/>
                </a:ext>
              </a:extLst>
            </p:cNvPr>
            <p:cNvSpPr txBox="1"/>
            <p:nvPr/>
          </p:nvSpPr>
          <p:spPr>
            <a:xfrm>
              <a:off x="309542" y="967667"/>
              <a:ext cx="28785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Ấn</a:t>
              </a:r>
              <a:r>
                <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18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để</a:t>
              </a:r>
              <a:r>
                <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18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đến</a:t>
              </a:r>
              <a:r>
                <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18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trang</a:t>
              </a:r>
              <a:r>
                <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rPr>
                <a:t> </a:t>
              </a:r>
              <a:r>
                <a:rPr kumimoji="0" lang="en-US" sz="1800" b="1" i="0" u="none" strike="noStrike" kern="1200" cap="none" spc="0" normalizeH="0" baseline="0" noProof="0" dirty="0" err="1">
                  <a:ln>
                    <a:noFill/>
                  </a:ln>
                  <a:solidFill>
                    <a:srgbClr val="ED7D31"/>
                  </a:solidFill>
                  <a:effectLst/>
                  <a:uLnTx/>
                  <a:uFillTx/>
                  <a:latin typeface="UTM Avo" panose="02040603050506020204" pitchFamily="18" charset="0"/>
                  <a:ea typeface="+mn-ea"/>
                  <a:cs typeface="+mn-cs"/>
                </a:rPr>
                <a:t>sách</a:t>
              </a:r>
              <a:endParaRPr kumimoji="0" lang="en-US" sz="1800" b="1" i="0" u="none" strike="noStrike" kern="1200" cap="none" spc="0" normalizeH="0" baseline="0" noProof="0" dirty="0">
                <a:ln>
                  <a:noFill/>
                </a:ln>
                <a:solidFill>
                  <a:srgbClr val="ED7D31"/>
                </a:solidFill>
                <a:effectLst/>
                <a:uLnTx/>
                <a:uFillTx/>
                <a:latin typeface="UTM Avo" panose="02040603050506020204" pitchFamily="18" charset="0"/>
                <a:ea typeface="+mn-ea"/>
                <a:cs typeface="+mn-cs"/>
              </a:endParaRPr>
            </a:p>
          </p:txBody>
        </p:sp>
      </p:grpSp>
    </p:spTree>
    <p:extLst>
      <p:ext uri="{BB962C8B-B14F-4D97-AF65-F5344CB8AC3E}">
        <p14:creationId xmlns:p14="http://schemas.microsoft.com/office/powerpoint/2010/main" val="1572212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901BBA-4BDD-398B-CC66-5E6B8BF01A22}"/>
              </a:ext>
            </a:extLst>
          </p:cNvPr>
          <p:cNvSpPr txBox="1"/>
          <p:nvPr/>
        </p:nvSpPr>
        <p:spPr>
          <a:xfrm>
            <a:off x="482950" y="1789867"/>
            <a:ext cx="11251849" cy="4353499"/>
          </a:xfrm>
          <a:prstGeom prst="rect">
            <a:avLst/>
          </a:prstGeom>
          <a:noFill/>
        </p:spPr>
        <p:txBody>
          <a:bodyPr wrap="square" rtlCol="0">
            <a:spAutoFit/>
          </a:bodyPr>
          <a:lstStyle/>
          <a:p>
            <a:pPr algn="just">
              <a:lnSpc>
                <a:spcPct val="130000"/>
              </a:lnSpc>
            </a:pPr>
            <a:r>
              <a:rPr lang="en-US" sz="2400" b="1" dirty="0" err="1">
                <a:solidFill>
                  <a:srgbClr val="FF0000"/>
                </a:solidFill>
                <a:latin typeface="UTM Avo" panose="02040603050506020204" pitchFamily="18" charset="0"/>
                <a:cs typeface="Arial" panose="020B0604020202020204" pitchFamily="34" charset="0"/>
              </a:rPr>
              <a:t>Bài</a:t>
            </a:r>
            <a:r>
              <a:rPr lang="en-US" sz="2400" b="1" dirty="0">
                <a:solidFill>
                  <a:srgbClr val="FF0000"/>
                </a:solidFill>
                <a:latin typeface="UTM Avo" panose="02040603050506020204" pitchFamily="18" charset="0"/>
                <a:cs typeface="Arial" panose="020B0604020202020204" pitchFamily="34" charset="0"/>
              </a:rPr>
              <a:t> 5: </a:t>
            </a:r>
            <a:r>
              <a:rPr lang="en-US" sz="2400" dirty="0" err="1">
                <a:latin typeface="UTM Avo" panose="02040603050506020204" pitchFamily="18" charset="0"/>
                <a:cs typeface="Arial" panose="020B0604020202020204" pitchFamily="34" charset="0"/>
              </a:rPr>
              <a:t>Trả</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lời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những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câu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hỏi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sau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đây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liên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quan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đến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mô</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Rutherford – Bohr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mô</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hiện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đại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về</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a:t>
            </a:r>
          </a:p>
          <a:p>
            <a:pPr marL="495325" indent="-495325" algn="just">
              <a:lnSpc>
                <a:spcPct val="130000"/>
              </a:lnSpc>
              <a:buFont typeface="+mj-lt"/>
              <a:buAutoNum type="alphaLcParenR"/>
            </a:pPr>
            <a:r>
              <a:rPr lang="en-US" sz="2400" dirty="0" err="1">
                <a:latin typeface="UTM Avo" panose="02040603050506020204" pitchFamily="18" charset="0"/>
                <a:cs typeface="Arial" panose="020B0604020202020204" pitchFamily="34" charset="0"/>
              </a:rPr>
              <a:t>Vì</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sao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mô</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Rutherford – Bohr </a:t>
            </a:r>
            <a:r>
              <a:rPr lang="en-US" sz="2400" dirty="0" err="1">
                <a:latin typeface="UTM Avo" panose="02040603050506020204" pitchFamily="18" charset="0"/>
                <a:cs typeface="Arial" panose="020B0604020202020204" pitchFamily="34" charset="0"/>
              </a:rPr>
              <a:t>còn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được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gọi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mô</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hành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tinh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a:t>
            </a:r>
          </a:p>
          <a:p>
            <a:pPr marL="495325" indent="-495325" algn="just">
              <a:lnSpc>
                <a:spcPct val="130000"/>
              </a:lnSpc>
              <a:buFont typeface="+mj-lt"/>
              <a:buAutoNum type="alphaLcParenR"/>
            </a:pPr>
            <a:r>
              <a:rPr lang="en-US" sz="2400" dirty="0">
                <a:latin typeface="UTM Avo" panose="02040603050506020204" pitchFamily="18" charset="0"/>
                <a:cs typeface="Arial" panose="020B0604020202020204" pitchFamily="34" charset="0"/>
              </a:rPr>
              <a:t>Theo </a:t>
            </a:r>
            <a:r>
              <a:rPr lang="en-US" sz="2400" dirty="0" err="1">
                <a:latin typeface="UTM Avo" panose="02040603050506020204" pitchFamily="18" charset="0"/>
                <a:cs typeface="Arial" panose="020B0604020202020204" pitchFamily="34" charset="0"/>
              </a:rPr>
              <a:t>mô</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hiện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đại</a:t>
            </a:r>
            <a:r>
              <a:rPr lang="en-US" sz="2400" dirty="0">
                <a:latin typeface="UTM Avo" panose="02040603050506020204" pitchFamily="18" charset="0"/>
                <a:cs typeface="Arial" panose="020B0604020202020204" pitchFamily="34" charset="0"/>
              </a:rPr>
              <a:t>, orbital p </a:t>
            </a:r>
            <a:r>
              <a:rPr lang="en-US" sz="2400" dirty="0" err="1">
                <a:latin typeface="UTM Avo" panose="02040603050506020204" pitchFamily="18" charset="0"/>
                <a:cs typeface="Arial" panose="020B0604020202020204" pitchFamily="34" charset="0"/>
              </a:rPr>
              <a:t>có</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số</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tám</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nổi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với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hai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phần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còn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gọi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hai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thùy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giống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hệt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nhau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Xác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suất</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tìm</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thấy</a:t>
            </a:r>
            <a:r>
              <a:rPr lang="en-US" sz="2400" dirty="0">
                <a:latin typeface="UTM Avo" panose="02040603050506020204" pitchFamily="18" charset="0"/>
                <a:cs typeface="Arial" panose="020B0604020202020204" pitchFamily="34" charset="0"/>
              </a:rPr>
              <a:t> electron ở </a:t>
            </a:r>
            <a:r>
              <a:rPr lang="en-US" sz="2400" dirty="0" err="1">
                <a:latin typeface="UTM Avo" panose="02040603050506020204" pitchFamily="18" charset="0"/>
                <a:cs typeface="Arial" panose="020B0604020202020204" pitchFamily="34" charset="0"/>
              </a:rPr>
              <a:t>mỗi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thùy</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là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khoảng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bao</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nhiêu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phần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trăm</a:t>
            </a:r>
            <a:r>
              <a:rPr lang="en-US" sz="2400" dirty="0">
                <a:latin typeface="UTM Avo" panose="02040603050506020204" pitchFamily="18" charset="0"/>
                <a:cs typeface="Arial" panose="020B0604020202020204" pitchFamily="34" charset="0"/>
              </a:rPr>
              <a:t>?</a:t>
            </a:r>
          </a:p>
          <a:p>
            <a:pPr marL="495325" indent="-495325" algn="just">
              <a:lnSpc>
                <a:spcPct val="130000"/>
              </a:lnSpc>
              <a:buFont typeface="+mj-lt"/>
              <a:buAutoNum type="alphaLcParenR"/>
            </a:pPr>
            <a:r>
              <a:rPr lang="en-US" sz="2400" dirty="0">
                <a:latin typeface="UTM Avo" panose="02040603050506020204" pitchFamily="18" charset="0"/>
                <a:cs typeface="Arial" panose="020B0604020202020204" pitchFamily="34" charset="0"/>
              </a:rPr>
              <a:t>So </a:t>
            </a:r>
            <a:r>
              <a:rPr lang="en-US" sz="2400" dirty="0" err="1">
                <a:latin typeface="UTM Avo" panose="02040603050506020204" pitchFamily="18" charset="0"/>
                <a:cs typeface="Arial" panose="020B0604020202020204" pitchFamily="34" charset="0"/>
              </a:rPr>
              <a:t>sánh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sự</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giống</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khác</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nhau</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giữa</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mô</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Rutherford – Bohr </a:t>
            </a:r>
            <a:r>
              <a:rPr lang="en-US" sz="2400" dirty="0" err="1">
                <a:latin typeface="UTM Avo" panose="02040603050506020204" pitchFamily="18" charset="0"/>
                <a:cs typeface="Arial" panose="020B0604020202020204" pitchFamily="34" charset="0"/>
              </a:rPr>
              <a:t>và</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mô</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hình</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hiện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đại</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về</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nguyên</a:t>
            </a:r>
            <a:r>
              <a:rPr lang="en-US" sz="2400" dirty="0">
                <a:latin typeface="UTM Avo" panose="02040603050506020204" pitchFamily="18" charset="0"/>
                <a:cs typeface="Arial" panose="020B0604020202020204" pitchFamily="34" charset="0"/>
              </a:rPr>
              <a:t> </a:t>
            </a:r>
            <a:r>
              <a:rPr lang="en-US" sz="2400" dirty="0" err="1">
                <a:latin typeface="UTM Avo" panose="02040603050506020204" pitchFamily="18" charset="0"/>
                <a:cs typeface="Arial" panose="020B0604020202020204" pitchFamily="34" charset="0"/>
              </a:rPr>
              <a:t>tử</a:t>
            </a:r>
            <a:r>
              <a:rPr lang="en-US" sz="2400" dirty="0">
                <a:latin typeface="UTM Avo" panose="02040603050506020204" pitchFamily="18" charset="0"/>
                <a:cs typeface="Arial" panose="020B0604020202020204" pitchFamily="34" charset="0"/>
              </a:rPr>
              <a:t>. </a:t>
            </a:r>
          </a:p>
        </p:txBody>
      </p:sp>
    </p:spTree>
    <p:extLst>
      <p:ext uri="{BB962C8B-B14F-4D97-AF65-F5344CB8AC3E}">
        <p14:creationId xmlns:p14="http://schemas.microsoft.com/office/powerpoint/2010/main" val="282799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A9914D-5665-F75B-5290-99014C3517C8}"/>
              </a:ext>
            </a:extLst>
          </p:cNvPr>
          <p:cNvSpPr/>
          <p:nvPr/>
        </p:nvSpPr>
        <p:spPr>
          <a:xfrm>
            <a:off x="704849" y="1733983"/>
            <a:ext cx="10906125" cy="2293961"/>
          </a:xfrm>
          <a:prstGeom prst="rect">
            <a:avLst/>
          </a:prstGeom>
        </p:spPr>
        <p:txBody>
          <a:bodyPr wrap="square">
            <a:spAutoFit/>
          </a:bodyPr>
          <a:lstStyle/>
          <a:p>
            <a:pPr algn="just">
              <a:lnSpc>
                <a:spcPct val="150000"/>
              </a:lnSpc>
              <a:spcAft>
                <a:spcPts val="533"/>
              </a:spcAft>
            </a:pP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Câu</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trả</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 </a:t>
            </a:r>
            <a:r>
              <a:rPr lang="en-US" sz="2400" b="1" dirty="0" err="1">
                <a:solidFill>
                  <a:srgbClr val="FF0000"/>
                </a:solidFill>
                <a:latin typeface="UTM Avo" panose="02040603050506020204" pitchFamily="18" charset="0"/>
                <a:ea typeface="Calibri" panose="020F0502020204030204" pitchFamily="34" charset="0"/>
                <a:cs typeface="Arial" panose="020B0604020202020204" pitchFamily="34" charset="0"/>
              </a:rPr>
              <a:t>lời</a:t>
            </a:r>
            <a:r>
              <a:rPr lang="en-US" sz="2400" b="1" dirty="0">
                <a:solidFill>
                  <a:srgbClr val="FF0000"/>
                </a:solidFill>
                <a:latin typeface="UTM Avo" panose="02040603050506020204" pitchFamily="18" charset="0"/>
                <a:ea typeface="Calibri" panose="020F0502020204030204" pitchFamily="34" charset="0"/>
                <a:cs typeface="Arial" panose="020B0604020202020204" pitchFamily="34" charset="0"/>
              </a:rPr>
              <a:t>:</a:t>
            </a:r>
          </a:p>
          <a:p>
            <a:pPr algn="just">
              <a:lnSpc>
                <a:spcPct val="150000"/>
              </a:lnSpc>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a) </a:t>
            </a:r>
            <a:r>
              <a:rPr lang="en-US" sz="2400" dirty="0" err="1">
                <a:latin typeface="UTM Avo" panose="02040603050506020204" pitchFamily="18" charset="0"/>
                <a:ea typeface="Calibri" panose="020F0502020204030204" pitchFamily="34" charset="0"/>
                <a:cs typeface="Arial" panose="020B0604020202020204" pitchFamily="34" charset="0"/>
              </a:rPr>
              <a:t>Mô</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Rutherford – Bohr </a:t>
            </a:r>
            <a:r>
              <a:rPr lang="en-US" sz="2400" dirty="0" err="1">
                <a:latin typeface="UTM Avo" panose="02040603050506020204" pitchFamily="18" charset="0"/>
                <a:ea typeface="Calibri" panose="020F0502020204030204" pitchFamily="34" charset="0"/>
                <a:cs typeface="Arial" panose="020B0604020202020204" pitchFamily="34" charset="0"/>
              </a:rPr>
              <a:t>được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gọi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mô</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nguyên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tử</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vì</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theo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mô</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này</a:t>
            </a:r>
            <a:r>
              <a:rPr lang="en-US" sz="2400" dirty="0">
                <a:latin typeface="UTM Avo" panose="02040603050506020204" pitchFamily="18" charset="0"/>
                <a:ea typeface="Calibri" panose="020F0502020204030204" pitchFamily="34" charset="0"/>
                <a:cs typeface="Arial" panose="020B0604020202020204" pitchFamily="34" charset="0"/>
              </a:rPr>
              <a:t>, electron di </a:t>
            </a:r>
            <a:r>
              <a:rPr lang="en-US" sz="2400" dirty="0" err="1">
                <a:latin typeface="UTM Avo" panose="02040603050506020204" pitchFamily="18" charset="0"/>
                <a:ea typeface="Calibri" panose="020F0502020204030204" pitchFamily="34" charset="0"/>
                <a:cs typeface="Arial" panose="020B0604020202020204" pitchFamily="34" charset="0"/>
              </a:rPr>
              <a:t>chuyển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quanh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hạt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nhân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theo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quỹ</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đạo</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giống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như</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các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hành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tinh</a:t>
            </a:r>
            <a:r>
              <a:rPr lang="en-US" sz="2400" dirty="0">
                <a:latin typeface="UTM Avo" panose="02040603050506020204" pitchFamily="18" charset="0"/>
                <a:ea typeface="Calibri" panose="020F0502020204030204" pitchFamily="34" charset="0"/>
                <a:cs typeface="Arial" panose="020B0604020202020204" pitchFamily="34" charset="0"/>
              </a:rPr>
              <a:t> quay </a:t>
            </a:r>
            <a:r>
              <a:rPr lang="en-US" sz="2400" dirty="0" err="1">
                <a:latin typeface="UTM Avo" panose="02040603050506020204" pitchFamily="18" charset="0"/>
                <a:ea typeface="Calibri" panose="020F0502020204030204" pitchFamily="34" charset="0"/>
                <a:cs typeface="Arial" panose="020B0604020202020204" pitchFamily="34" charset="0"/>
              </a:rPr>
              <a:t>xung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quanh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Mặt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Trời</a:t>
            </a:r>
            <a:r>
              <a:rPr lang="en-US" sz="2400" dirty="0">
                <a:latin typeface="UTM Avo" panose="02040603050506020204" pitchFamily="18" charset="0"/>
                <a:ea typeface="Calibri" panose="020F050202020403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CB5F62AC-D2E0-150D-1546-4029CB8179EB}"/>
              </a:ext>
            </a:extLst>
          </p:cNvPr>
          <p:cNvSpPr/>
          <p:nvPr/>
        </p:nvSpPr>
        <p:spPr>
          <a:xfrm>
            <a:off x="674847" y="4171181"/>
            <a:ext cx="10972875" cy="1121846"/>
          </a:xfrm>
          <a:prstGeom prst="rect">
            <a:avLst/>
          </a:prstGeom>
        </p:spPr>
        <p:txBody>
          <a:bodyPr wrap="square">
            <a:spAutoFit/>
          </a:bodyPr>
          <a:lstStyle/>
          <a:p>
            <a:pPr algn="just">
              <a:lnSpc>
                <a:spcPct val="150000"/>
              </a:lnSpc>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b) Theo </a:t>
            </a:r>
            <a:r>
              <a:rPr lang="en-US" sz="2400" dirty="0" err="1">
                <a:latin typeface="UTM Avo" panose="02040603050506020204" pitchFamily="18" charset="0"/>
                <a:ea typeface="Calibri" panose="020F0502020204030204" pitchFamily="34" charset="0"/>
                <a:cs typeface="Arial" panose="020B0604020202020204" pitchFamily="34" charset="0"/>
              </a:rPr>
              <a:t>mô</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hiện</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đại</a:t>
            </a:r>
            <a:r>
              <a:rPr lang="en-US" sz="2400" dirty="0">
                <a:latin typeface="UTM Avo" panose="02040603050506020204" pitchFamily="18" charset="0"/>
                <a:ea typeface="Calibri" panose="020F0502020204030204" pitchFamily="34" charset="0"/>
                <a:cs typeface="Arial" panose="020B0604020202020204" pitchFamily="34" charset="0"/>
              </a:rPr>
              <a:t>, orbital p </a:t>
            </a:r>
            <a:r>
              <a:rPr lang="en-US" sz="2400" dirty="0" err="1">
                <a:latin typeface="UTM Avo" panose="02040603050506020204" pitchFamily="18" charset="0"/>
                <a:ea typeface="Calibri" panose="020F0502020204030204" pitchFamily="34" charset="0"/>
                <a:cs typeface="Arial" panose="020B0604020202020204" pitchFamily="34" charset="0"/>
              </a:rPr>
              <a:t>có</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hình</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số</a:t>
            </a:r>
            <a:r>
              <a:rPr lang="en-US" sz="2400" dirty="0">
                <a:latin typeface="UTM Avo" panose="02040603050506020204" pitchFamily="18" charset="0"/>
                <a:ea typeface="Calibri" panose="020F0502020204030204" pitchFamily="34" charset="0"/>
                <a:cs typeface="Arial" panose="020B0604020202020204" pitchFamily="34" charset="0"/>
              </a:rPr>
              <a:t> 8 </a:t>
            </a:r>
            <a:r>
              <a:rPr lang="en-US" sz="2400" dirty="0" err="1">
                <a:latin typeface="UTM Avo" panose="02040603050506020204" pitchFamily="18" charset="0"/>
                <a:ea typeface="Calibri" panose="020F0502020204030204" pitchFamily="34" charset="0"/>
                <a:cs typeface="Arial" panose="020B0604020202020204" pitchFamily="34" charset="0"/>
              </a:rPr>
              <a:t>nổi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với</a:t>
            </a:r>
            <a:r>
              <a:rPr lang="en-US" sz="2400" dirty="0">
                <a:latin typeface="UTM Avo" panose="02040603050506020204" pitchFamily="18" charset="0"/>
                <a:ea typeface="Calibri" panose="020F0502020204030204" pitchFamily="34" charset="0"/>
                <a:cs typeface="Arial" panose="020B0604020202020204" pitchFamily="34" charset="0"/>
              </a:rPr>
              <a:t> 2 </a:t>
            </a:r>
            <a:r>
              <a:rPr lang="en-US" sz="2400" dirty="0" err="1">
                <a:latin typeface="UTM Avo" panose="02040603050506020204" pitchFamily="18" charset="0"/>
                <a:ea typeface="Calibri" panose="020F0502020204030204" pitchFamily="34" charset="0"/>
                <a:cs typeface="Arial" panose="020B0604020202020204" pitchFamily="34" charset="0"/>
              </a:rPr>
              <a:t>thùy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giống</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hệt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nhau</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Xác</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suất</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tìm</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thấy</a:t>
            </a:r>
            <a:r>
              <a:rPr lang="en-US" sz="2400" dirty="0">
                <a:latin typeface="UTM Avo" panose="02040603050506020204" pitchFamily="18" charset="0"/>
                <a:ea typeface="Calibri" panose="020F0502020204030204" pitchFamily="34" charset="0"/>
                <a:cs typeface="Arial" panose="020B0604020202020204" pitchFamily="34" charset="0"/>
              </a:rPr>
              <a:t> electron ở </a:t>
            </a:r>
            <a:r>
              <a:rPr lang="en-US" sz="2400" dirty="0" err="1">
                <a:latin typeface="UTM Avo" panose="02040603050506020204" pitchFamily="18" charset="0"/>
                <a:ea typeface="Calibri" panose="020F0502020204030204" pitchFamily="34" charset="0"/>
                <a:cs typeface="Arial" panose="020B0604020202020204" pitchFamily="34" charset="0"/>
              </a:rPr>
              <a:t>mỗi</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thùy</a:t>
            </a:r>
            <a:r>
              <a:rPr lang="en-US" sz="2400" dirty="0">
                <a:latin typeface="UTM Avo" panose="02040603050506020204" pitchFamily="18" charset="0"/>
                <a:ea typeface="Calibri" panose="020F0502020204030204" pitchFamily="34" charset="0"/>
                <a:cs typeface="Arial" panose="020B0604020202020204" pitchFamily="34" charset="0"/>
              </a:rPr>
              <a:t> </a:t>
            </a:r>
            <a:r>
              <a:rPr lang="en-US" sz="2400" dirty="0" err="1">
                <a:latin typeface="UTM Avo" panose="02040603050506020204" pitchFamily="18" charset="0"/>
                <a:ea typeface="Calibri" panose="020F0502020204030204" pitchFamily="34" charset="0"/>
                <a:cs typeface="Arial" panose="020B0604020202020204" pitchFamily="34" charset="0"/>
              </a:rPr>
              <a:t>là</a:t>
            </a:r>
            <a:r>
              <a:rPr lang="en-US" sz="2400" dirty="0">
                <a:latin typeface="UTM Avo" panose="02040603050506020204" pitchFamily="18" charset="0"/>
                <a:ea typeface="Calibri" panose="020F0502020204030204" pitchFamily="34" charset="0"/>
                <a:cs typeface="Arial" panose="020B0604020202020204" pitchFamily="34" charset="0"/>
              </a:rPr>
              <a:t> 45%.</a:t>
            </a:r>
          </a:p>
        </p:txBody>
      </p:sp>
    </p:spTree>
    <p:extLst>
      <p:ext uri="{BB962C8B-B14F-4D97-AF65-F5344CB8AC3E}">
        <p14:creationId xmlns:p14="http://schemas.microsoft.com/office/powerpoint/2010/main" val="252039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5F62AC-D2E0-150D-1546-4029CB8179EB}"/>
              </a:ext>
            </a:extLst>
          </p:cNvPr>
          <p:cNvSpPr/>
          <p:nvPr/>
        </p:nvSpPr>
        <p:spPr>
          <a:xfrm>
            <a:off x="674847" y="1761356"/>
            <a:ext cx="10972875" cy="567848"/>
          </a:xfrm>
          <a:prstGeom prst="rect">
            <a:avLst/>
          </a:prstGeom>
        </p:spPr>
        <p:txBody>
          <a:bodyPr wrap="square">
            <a:spAutoFit/>
          </a:bodyPr>
          <a:lstStyle/>
          <a:p>
            <a:pPr algn="just">
              <a:lnSpc>
                <a:spcPct val="150000"/>
              </a:lnSpc>
              <a:spcAft>
                <a:spcPts val="533"/>
              </a:spcAft>
            </a:pPr>
            <a:r>
              <a:rPr lang="en-US" sz="2400" dirty="0">
                <a:latin typeface="UTM Avo" panose="02040603050506020204" pitchFamily="18" charset="0"/>
                <a:ea typeface="Calibri" panose="020F0502020204030204" pitchFamily="34" charset="0"/>
                <a:cs typeface="Arial" panose="020B0604020202020204" pitchFamily="34" charset="0"/>
              </a:rPr>
              <a:t>c) </a:t>
            </a:r>
            <a:r>
              <a:rPr lang="en-US" sz="2400" dirty="0" err="1">
                <a:latin typeface="UTM Avo" panose="02040603050506020204" pitchFamily="18" charset="0"/>
                <a:ea typeface="Calibri" panose="020F0502020204030204" pitchFamily="34" charset="0"/>
                <a:cs typeface="Arial" panose="020B0604020202020204" pitchFamily="34" charset="0"/>
              </a:rPr>
              <a:t>Bảng</a:t>
            </a:r>
            <a:r>
              <a:rPr lang="en-US" sz="2400" dirty="0">
                <a:latin typeface="UTM Avo" panose="02040603050506020204" pitchFamily="18" charset="0"/>
                <a:ea typeface="Calibri" panose="020F0502020204030204" pitchFamily="34" charset="0"/>
                <a:cs typeface="Arial" panose="020B0604020202020204" pitchFamily="34" charset="0"/>
              </a:rPr>
              <a:t> so </a:t>
            </a:r>
            <a:r>
              <a:rPr lang="en-US" sz="2400" dirty="0" err="1">
                <a:latin typeface="UTM Avo" panose="02040603050506020204" pitchFamily="18" charset="0"/>
                <a:ea typeface="Calibri" panose="020F0502020204030204" pitchFamily="34" charset="0"/>
                <a:cs typeface="Arial" panose="020B0604020202020204" pitchFamily="34" charset="0"/>
              </a:rPr>
              <a:t>sánh</a:t>
            </a:r>
            <a:r>
              <a:rPr lang="en-US" sz="2400" dirty="0">
                <a:latin typeface="UTM Avo" panose="02040603050506020204" pitchFamily="18" charset="0"/>
                <a:ea typeface="Calibri" panose="020F0502020204030204" pitchFamily="34" charset="0"/>
                <a:cs typeface="Arial" panose="020B0604020202020204" pitchFamily="34" charset="0"/>
              </a:rPr>
              <a:t>:</a:t>
            </a:r>
          </a:p>
        </p:txBody>
      </p:sp>
      <p:graphicFrame>
        <p:nvGraphicFramePr>
          <p:cNvPr id="2" name="Table 1">
            <a:extLst>
              <a:ext uri="{FF2B5EF4-FFF2-40B4-BE49-F238E27FC236}">
                <a16:creationId xmlns:a16="http://schemas.microsoft.com/office/drawing/2014/main" id="{ACC1470A-C403-73ED-5325-F4DC87CD8A7B}"/>
              </a:ext>
            </a:extLst>
          </p:cNvPr>
          <p:cNvGraphicFramePr>
            <a:graphicFrameLocks noGrp="1"/>
          </p:cNvGraphicFramePr>
          <p:nvPr>
            <p:extLst>
              <p:ext uri="{D42A27DB-BD31-4B8C-83A1-F6EECF244321}">
                <p14:modId xmlns:p14="http://schemas.microsoft.com/office/powerpoint/2010/main" val="3359697055"/>
              </p:ext>
            </p:extLst>
          </p:nvPr>
        </p:nvGraphicFramePr>
        <p:xfrm>
          <a:off x="756539" y="2451101"/>
          <a:ext cx="10678923" cy="3572228"/>
        </p:xfrm>
        <a:graphic>
          <a:graphicData uri="http://schemas.openxmlformats.org/drawingml/2006/table">
            <a:tbl>
              <a:tblPr firstRow="1" firstCol="1" bandRow="1">
                <a:tableStyleId>{16D9F66E-5EB9-4882-86FB-DCBF35E3C3E4}</a:tableStyleId>
              </a:tblPr>
              <a:tblGrid>
                <a:gridCol w="1939892">
                  <a:extLst>
                    <a:ext uri="{9D8B030D-6E8A-4147-A177-3AD203B41FA5}">
                      <a16:colId xmlns:a16="http://schemas.microsoft.com/office/drawing/2014/main" val="4242527708"/>
                    </a:ext>
                  </a:extLst>
                </a:gridCol>
                <a:gridCol w="4171094">
                  <a:extLst>
                    <a:ext uri="{9D8B030D-6E8A-4147-A177-3AD203B41FA5}">
                      <a16:colId xmlns:a16="http://schemas.microsoft.com/office/drawing/2014/main" val="1397184338"/>
                    </a:ext>
                  </a:extLst>
                </a:gridCol>
                <a:gridCol w="4567937">
                  <a:extLst>
                    <a:ext uri="{9D8B030D-6E8A-4147-A177-3AD203B41FA5}">
                      <a16:colId xmlns:a16="http://schemas.microsoft.com/office/drawing/2014/main" val="2870451059"/>
                    </a:ext>
                  </a:extLst>
                </a:gridCol>
              </a:tblGrid>
              <a:tr h="1087821">
                <a:tc>
                  <a:txBody>
                    <a:bodyPr/>
                    <a:lstStyle/>
                    <a:p>
                      <a:pPr algn="ctr">
                        <a:lnSpc>
                          <a:spcPct val="100000"/>
                        </a:lnSpc>
                        <a:spcAft>
                          <a:spcPts val="0"/>
                        </a:spcAft>
                      </a:pPr>
                      <a:r>
                        <a:rPr lang="en-US" sz="2200" dirty="0" err="1">
                          <a:effectLst/>
                          <a:latin typeface="UTM Avo" panose="02040603050506020204" pitchFamily="18" charset="0"/>
                          <a:cs typeface="Arial" panose="020B0604020202020204" pitchFamily="34" charset="0"/>
                        </a:rPr>
                        <a:t>Mô</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hình</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nguyên</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tử</a:t>
                      </a:r>
                      <a:endParaRPr lang="en-US" sz="22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Aft>
                          <a:spcPts val="0"/>
                        </a:spcAft>
                      </a:pPr>
                      <a:r>
                        <a:rPr lang="en-US" sz="2200" dirty="0" err="1">
                          <a:effectLst/>
                          <a:latin typeface="UTM Avo" panose="02040603050506020204" pitchFamily="18" charset="0"/>
                          <a:cs typeface="Arial" panose="020B0604020202020204" pitchFamily="34" charset="0"/>
                        </a:rPr>
                        <a:t>Mô</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hình</a:t>
                      </a:r>
                      <a:r>
                        <a:rPr lang="en-US" sz="2200" dirty="0">
                          <a:effectLst/>
                          <a:latin typeface="UTM Avo" panose="02040603050506020204" pitchFamily="18" charset="0"/>
                          <a:cs typeface="Arial" panose="020B0604020202020204" pitchFamily="34" charset="0"/>
                        </a:rPr>
                        <a:t> Rutherford – Bohr</a:t>
                      </a:r>
                      <a:endParaRPr lang="en-US" sz="22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00000"/>
                        </a:lnSpc>
                        <a:spcAft>
                          <a:spcPts val="0"/>
                        </a:spcAft>
                      </a:pPr>
                      <a:r>
                        <a:rPr lang="en-US" sz="2200" dirty="0" err="1">
                          <a:effectLst/>
                          <a:latin typeface="UTM Avo" panose="02040603050506020204" pitchFamily="18" charset="0"/>
                          <a:cs typeface="Arial" panose="020B0604020202020204" pitchFamily="34" charset="0"/>
                        </a:rPr>
                        <a:t>Mô</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hình</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hiện</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đại</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về</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nguyên</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tử</a:t>
                      </a:r>
                      <a:endParaRPr lang="en-US" sz="22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353946369"/>
                  </a:ext>
                </a:extLst>
              </a:tr>
              <a:tr h="543910">
                <a:tc>
                  <a:txBody>
                    <a:bodyPr/>
                    <a:lstStyle/>
                    <a:p>
                      <a:pPr algn="ctr">
                        <a:lnSpc>
                          <a:spcPct val="150000"/>
                        </a:lnSpc>
                        <a:spcAft>
                          <a:spcPts val="0"/>
                        </a:spcAft>
                      </a:pPr>
                      <a:r>
                        <a:rPr lang="en-US" sz="2200" dirty="0" err="1">
                          <a:effectLst/>
                          <a:latin typeface="UTM Avo" panose="02040603050506020204" pitchFamily="18" charset="0"/>
                          <a:cs typeface="Arial" panose="020B0604020202020204" pitchFamily="34" charset="0"/>
                        </a:rPr>
                        <a:t>Giống</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nhau</a:t>
                      </a:r>
                      <a:endParaRPr lang="en-US" sz="22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gridSpan="2">
                  <a:txBody>
                    <a:bodyPr/>
                    <a:lstStyle/>
                    <a:p>
                      <a:pPr algn="ctr">
                        <a:lnSpc>
                          <a:spcPct val="150000"/>
                        </a:lnSpc>
                        <a:spcAft>
                          <a:spcPts val="0"/>
                        </a:spcAft>
                      </a:pPr>
                      <a:r>
                        <a:rPr lang="en-US" sz="2200" dirty="0">
                          <a:effectLst/>
                          <a:latin typeface="UTM Avo" panose="02040603050506020204" pitchFamily="18" charset="0"/>
                          <a:cs typeface="Arial" panose="020B0604020202020204" pitchFamily="34" charset="0"/>
                        </a:rPr>
                        <a:t>Electron </a:t>
                      </a:r>
                      <a:r>
                        <a:rPr lang="en-US" sz="2200" dirty="0" err="1">
                          <a:effectLst/>
                          <a:latin typeface="UTM Avo" panose="02040603050506020204" pitchFamily="18" charset="0"/>
                          <a:cs typeface="Arial" panose="020B0604020202020204" pitchFamily="34" charset="0"/>
                        </a:rPr>
                        <a:t>chuyển</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động</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xung</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quanh</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hạt</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nhân</a:t>
                      </a:r>
                      <a:endParaRPr lang="en-US" sz="22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hMerge="1">
                  <a:txBody>
                    <a:bodyPr/>
                    <a:lstStyle/>
                    <a:p>
                      <a:endParaRPr lang="en-US"/>
                    </a:p>
                  </a:txBody>
                  <a:tcPr/>
                </a:tc>
                <a:extLst>
                  <a:ext uri="{0D108BD9-81ED-4DB2-BD59-A6C34878D82A}">
                    <a16:rowId xmlns:a16="http://schemas.microsoft.com/office/drawing/2014/main" val="2640521319"/>
                  </a:ext>
                </a:extLst>
              </a:tr>
              <a:tr h="1727418">
                <a:tc>
                  <a:txBody>
                    <a:bodyPr/>
                    <a:lstStyle/>
                    <a:p>
                      <a:pPr algn="ctr">
                        <a:lnSpc>
                          <a:spcPct val="150000"/>
                        </a:lnSpc>
                        <a:spcAft>
                          <a:spcPts val="0"/>
                        </a:spcAft>
                      </a:pPr>
                      <a:r>
                        <a:rPr lang="en-US" sz="2200" dirty="0" err="1">
                          <a:effectLst/>
                          <a:latin typeface="UTM Avo" panose="02040603050506020204" pitchFamily="18" charset="0"/>
                          <a:cs typeface="Arial" panose="020B0604020202020204" pitchFamily="34" charset="0"/>
                        </a:rPr>
                        <a:t>Khác</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nhau</a:t>
                      </a:r>
                      <a:endParaRPr lang="en-US" sz="22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Aft>
                          <a:spcPts val="0"/>
                        </a:spcAft>
                      </a:pPr>
                      <a:r>
                        <a:rPr lang="en-US" sz="2200" dirty="0" err="1">
                          <a:effectLst/>
                          <a:latin typeface="UTM Avo" panose="02040603050506020204" pitchFamily="18" charset="0"/>
                          <a:cs typeface="Arial" panose="020B0604020202020204" pitchFamily="34" charset="0"/>
                        </a:rPr>
                        <a:t>Quỹ</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đạo</a:t>
                      </a:r>
                      <a:r>
                        <a:rPr lang="en-US" sz="2200" dirty="0">
                          <a:effectLst/>
                          <a:latin typeface="UTM Avo" panose="02040603050506020204" pitchFamily="18" charset="0"/>
                          <a:cs typeface="Arial" panose="020B0604020202020204" pitchFamily="34" charset="0"/>
                        </a:rPr>
                        <a:t> của electron </a:t>
                      </a:r>
                      <a:r>
                        <a:rPr lang="en-US" sz="2200" dirty="0" err="1">
                          <a:effectLst/>
                          <a:latin typeface="UTM Avo" panose="02040603050506020204" pitchFamily="18" charset="0"/>
                          <a:cs typeface="Arial" panose="020B0604020202020204" pitchFamily="34" charset="0"/>
                        </a:rPr>
                        <a:t>là</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chuyển</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động</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tròn</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hoặc</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bầu</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dục</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xác</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định</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xung</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quanh</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hạt</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nhân</a:t>
                      </a:r>
                      <a:endParaRPr lang="en-US" sz="22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tc>
                  <a:txBody>
                    <a:bodyPr/>
                    <a:lstStyle/>
                    <a:p>
                      <a:pPr algn="ctr">
                        <a:lnSpc>
                          <a:spcPct val="150000"/>
                        </a:lnSpc>
                        <a:spcAft>
                          <a:spcPts val="0"/>
                        </a:spcAft>
                      </a:pPr>
                      <a:r>
                        <a:rPr lang="en-US" sz="2200" dirty="0">
                          <a:effectLst/>
                          <a:latin typeface="UTM Avo" panose="02040603050506020204" pitchFamily="18" charset="0"/>
                          <a:cs typeface="Arial" panose="020B0604020202020204" pitchFamily="34" charset="0"/>
                        </a:rPr>
                        <a:t>Electron </a:t>
                      </a:r>
                      <a:r>
                        <a:rPr lang="en-US" sz="2200" dirty="0" err="1">
                          <a:effectLst/>
                          <a:latin typeface="UTM Avo" panose="02040603050506020204" pitchFamily="18" charset="0"/>
                          <a:cs typeface="Arial" panose="020B0604020202020204" pitchFamily="34" charset="0"/>
                        </a:rPr>
                        <a:t>chuyển</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động</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rất</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nhanh</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xung</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quanh</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hạt</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nhân</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không</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theo</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quỹ</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đạo</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xác</a:t>
                      </a:r>
                      <a:r>
                        <a:rPr lang="en-US" sz="2200" dirty="0">
                          <a:effectLst/>
                          <a:latin typeface="UTM Avo" panose="02040603050506020204" pitchFamily="18" charset="0"/>
                          <a:cs typeface="Arial" panose="020B0604020202020204" pitchFamily="34" charset="0"/>
                        </a:rPr>
                        <a:t> </a:t>
                      </a:r>
                      <a:r>
                        <a:rPr lang="en-US" sz="2200" dirty="0" err="1">
                          <a:effectLst/>
                          <a:latin typeface="UTM Avo" panose="02040603050506020204" pitchFamily="18" charset="0"/>
                          <a:cs typeface="Arial" panose="020B0604020202020204" pitchFamily="34" charset="0"/>
                        </a:rPr>
                        <a:t>định</a:t>
                      </a:r>
                      <a:endParaRPr lang="en-US" sz="2200" dirty="0">
                        <a:effectLst/>
                        <a:latin typeface="UTM Avo" panose="02040603050506020204" pitchFamily="18" charset="0"/>
                        <a:ea typeface="Calibri" panose="020F0502020204030204" pitchFamily="34" charset="0"/>
                        <a:cs typeface="Arial" panose="020B0604020202020204" pitchFamily="34" charset="0"/>
                      </a:endParaRPr>
                    </a:p>
                  </a:txBody>
                  <a:tcPr marL="45720" marR="45720" marT="0" marB="0" anchor="ctr"/>
                </a:tc>
                <a:extLst>
                  <a:ext uri="{0D108BD9-81ED-4DB2-BD59-A6C34878D82A}">
                    <a16:rowId xmlns:a16="http://schemas.microsoft.com/office/drawing/2014/main" val="4268780717"/>
                  </a:ext>
                </a:extLst>
              </a:tr>
            </a:tbl>
          </a:graphicData>
        </a:graphic>
      </p:graphicFrame>
    </p:spTree>
    <p:extLst>
      <p:ext uri="{BB962C8B-B14F-4D97-AF65-F5344CB8AC3E}">
        <p14:creationId xmlns:p14="http://schemas.microsoft.com/office/powerpoint/2010/main" val="379709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redondeado 4">
            <a:hlinkClick r:id="rId3" action="ppaction://hlinksldjump"/>
          </p:cNvPr>
          <p:cNvSpPr/>
          <p:nvPr/>
        </p:nvSpPr>
        <p:spPr>
          <a:xfrm>
            <a:off x="8171635" y="4179381"/>
            <a:ext cx="2410640" cy="102197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BẮT ĐẦU</a:t>
            </a:r>
            <a:endParaRPr kumimoji="0" lang="es-CL" sz="32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7" name="PLANETA 3" descr="Resultado de imagen para PLANETA PNG"/>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895783" y="489566"/>
            <a:ext cx="2267120" cy="1700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670552"/>
            <a:ext cx="4367579" cy="4039634"/>
          </a:xfrm>
          <a:prstGeom prst="rect">
            <a:avLst/>
          </a:prstGeom>
        </p:spPr>
      </p:pic>
      <p:sp>
        <p:nvSpPr>
          <p:cNvPr id="8" name="TextBox 7"/>
          <p:cNvSpPr txBox="1"/>
          <p:nvPr/>
        </p:nvSpPr>
        <p:spPr>
          <a:xfrm>
            <a:off x="773723" y="703385"/>
            <a:ext cx="4114800" cy="6001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rPr>
              <a:t>DU HÀNH VŨ TRỤ</a:t>
            </a:r>
            <a:endParaRPr kumimoji="0" lang="en-US" sz="33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itchFamily="18" charset="0"/>
            </a:endParaRPr>
          </a:p>
        </p:txBody>
      </p:sp>
      <p:pic>
        <p:nvPicPr>
          <p:cNvPr id="2" name="Picture 1">
            <a:extLst>
              <a:ext uri="{FF2B5EF4-FFF2-40B4-BE49-F238E27FC236}">
                <a16:creationId xmlns:a16="http://schemas.microsoft.com/office/drawing/2014/main" id="{0077F687-BD90-1E95-ECB1-74BC89C18B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55248" y="0"/>
            <a:ext cx="836752" cy="933042"/>
          </a:xfrm>
          <a:prstGeom prst="rect">
            <a:avLst/>
          </a:prstGeom>
          <a:solidFill>
            <a:schemeClr val="bg1"/>
          </a:solidFill>
        </p:spPr>
      </p:pic>
    </p:spTree>
    <p:extLst>
      <p:ext uri="{BB962C8B-B14F-4D97-AF65-F5344CB8AC3E}">
        <p14:creationId xmlns:p14="http://schemas.microsoft.com/office/powerpoint/2010/main" val="398963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1500"/>
                                        <p:tgtEl>
                                          <p:spTgt spid="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0D7408-0359-3A10-B800-FE1260E9B6BB}"/>
              </a:ext>
            </a:extLst>
          </p:cNvPr>
          <p:cNvGrpSpPr/>
          <p:nvPr/>
        </p:nvGrpSpPr>
        <p:grpSpPr>
          <a:xfrm>
            <a:off x="4943541" y="3149600"/>
            <a:ext cx="2736543" cy="1558939"/>
            <a:chOff x="309542" y="967667"/>
            <a:chExt cx="2878585" cy="1558939"/>
          </a:xfrm>
        </p:grpSpPr>
        <p:pic>
          <p:nvPicPr>
            <p:cNvPr id="3" name="Picture 2">
              <a:hlinkClick r:id="rId3"/>
              <a:extLst>
                <a:ext uri="{FF2B5EF4-FFF2-40B4-BE49-F238E27FC236}">
                  <a16:creationId xmlns:a16="http://schemas.microsoft.com/office/drawing/2014/main" id="{C3744527-3066-39E6-ECB5-249855028B8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75928BA0-534C-1ECD-F6A6-38ECA3C29823}"/>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2343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oogle Shape;2907;p52">
            <a:extLst>
              <a:ext uri="{FF2B5EF4-FFF2-40B4-BE49-F238E27FC236}">
                <a16:creationId xmlns:a16="http://schemas.microsoft.com/office/drawing/2014/main" id="{E20276B7-261D-A2DC-0E4D-59B6E42D7F51}"/>
              </a:ext>
            </a:extLst>
          </p:cNvPr>
          <p:cNvGrpSpPr/>
          <p:nvPr/>
        </p:nvGrpSpPr>
        <p:grpSpPr>
          <a:xfrm>
            <a:off x="2314493" y="2482873"/>
            <a:ext cx="465071" cy="622715"/>
            <a:chOff x="3601939" y="4161192"/>
            <a:chExt cx="275178" cy="388912"/>
          </a:xfrm>
        </p:grpSpPr>
        <p:sp>
          <p:nvSpPr>
            <p:cNvPr id="3" name="Google Shape;2908;p52">
              <a:extLst>
                <a:ext uri="{FF2B5EF4-FFF2-40B4-BE49-F238E27FC236}">
                  <a16:creationId xmlns:a16="http://schemas.microsoft.com/office/drawing/2014/main" id="{8CED00B4-ACD3-7074-25DD-1B71BC4E0B13}"/>
                </a:ext>
              </a:extLst>
            </p:cNvPr>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4" name="Google Shape;2909;p52">
              <a:extLst>
                <a:ext uri="{FF2B5EF4-FFF2-40B4-BE49-F238E27FC236}">
                  <a16:creationId xmlns:a16="http://schemas.microsoft.com/office/drawing/2014/main" id="{3D0FC25A-9DA2-F527-E55F-1F2EF301F3CB}"/>
                </a:ext>
              </a:extLst>
            </p:cNvPr>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5" name="Google Shape;2910;p52">
              <a:extLst>
                <a:ext uri="{FF2B5EF4-FFF2-40B4-BE49-F238E27FC236}">
                  <a16:creationId xmlns:a16="http://schemas.microsoft.com/office/drawing/2014/main" id="{E16CC032-D166-01F8-44A3-4DEE9F29E961}"/>
                </a:ext>
              </a:extLst>
            </p:cNvPr>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6" name="Google Shape;2911;p52">
              <a:extLst>
                <a:ext uri="{FF2B5EF4-FFF2-40B4-BE49-F238E27FC236}">
                  <a16:creationId xmlns:a16="http://schemas.microsoft.com/office/drawing/2014/main" id="{C987F913-C7B6-893C-73F4-0F7CE3C6A574}"/>
                </a:ext>
              </a:extLst>
            </p:cNvPr>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7" name="Google Shape;2912;p52">
              <a:extLst>
                <a:ext uri="{FF2B5EF4-FFF2-40B4-BE49-F238E27FC236}">
                  <a16:creationId xmlns:a16="http://schemas.microsoft.com/office/drawing/2014/main" id="{F9ECE11D-794F-780F-6813-A4F5DFEF1FC1}"/>
                </a:ext>
              </a:extLst>
            </p:cNvPr>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8" name="Google Shape;2913;p52">
              <a:extLst>
                <a:ext uri="{FF2B5EF4-FFF2-40B4-BE49-F238E27FC236}">
                  <a16:creationId xmlns:a16="http://schemas.microsoft.com/office/drawing/2014/main" id="{68D7C656-5A63-2635-8DA4-D87E1157440D}"/>
                </a:ext>
              </a:extLst>
            </p:cNvPr>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9" name="Google Shape;2914;p52">
              <a:extLst>
                <a:ext uri="{FF2B5EF4-FFF2-40B4-BE49-F238E27FC236}">
                  <a16:creationId xmlns:a16="http://schemas.microsoft.com/office/drawing/2014/main" id="{327D346D-424F-60B6-706C-72671A192DB6}"/>
                </a:ext>
              </a:extLst>
            </p:cNvPr>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0" name="Google Shape;2915;p52">
              <a:extLst>
                <a:ext uri="{FF2B5EF4-FFF2-40B4-BE49-F238E27FC236}">
                  <a16:creationId xmlns:a16="http://schemas.microsoft.com/office/drawing/2014/main" id="{58AFED09-DBB6-A152-6871-0AB3746F16D7}"/>
                </a:ext>
              </a:extLst>
            </p:cNvPr>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1" name="Google Shape;2916;p52">
              <a:extLst>
                <a:ext uri="{FF2B5EF4-FFF2-40B4-BE49-F238E27FC236}">
                  <a16:creationId xmlns:a16="http://schemas.microsoft.com/office/drawing/2014/main" id="{C02DA90A-3D80-EAA2-D73D-F450418BCF59}"/>
                </a:ext>
              </a:extLst>
            </p:cNvPr>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2" name="Google Shape;2917;p52">
              <a:extLst>
                <a:ext uri="{FF2B5EF4-FFF2-40B4-BE49-F238E27FC236}">
                  <a16:creationId xmlns:a16="http://schemas.microsoft.com/office/drawing/2014/main" id="{62CDBC6E-6BC6-E5E1-984E-FDC2E4E29A7C}"/>
                </a:ext>
              </a:extLst>
            </p:cNvPr>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grpSp>
        <p:nvGrpSpPr>
          <p:cNvPr id="13" name="Google Shape;2918;p52">
            <a:extLst>
              <a:ext uri="{FF2B5EF4-FFF2-40B4-BE49-F238E27FC236}">
                <a16:creationId xmlns:a16="http://schemas.microsoft.com/office/drawing/2014/main" id="{368594D7-41FA-D214-E44D-2D4F9E7A474E}"/>
              </a:ext>
            </a:extLst>
          </p:cNvPr>
          <p:cNvGrpSpPr/>
          <p:nvPr/>
        </p:nvGrpSpPr>
        <p:grpSpPr>
          <a:xfrm>
            <a:off x="5890595" y="2449578"/>
            <a:ext cx="666582" cy="607537"/>
            <a:chOff x="5812588" y="2708991"/>
            <a:chExt cx="612637" cy="597721"/>
          </a:xfrm>
        </p:grpSpPr>
        <p:sp>
          <p:nvSpPr>
            <p:cNvPr id="14" name="Google Shape;2919;p52">
              <a:extLst>
                <a:ext uri="{FF2B5EF4-FFF2-40B4-BE49-F238E27FC236}">
                  <a16:creationId xmlns:a16="http://schemas.microsoft.com/office/drawing/2014/main" id="{FEE06AF3-6E23-CD1C-E6D0-2881BFFBD30E}"/>
                </a:ext>
              </a:extLst>
            </p:cNvPr>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nvGrpSpPr>
            <p:cNvPr id="15" name="Google Shape;2920;p52">
              <a:extLst>
                <a:ext uri="{FF2B5EF4-FFF2-40B4-BE49-F238E27FC236}">
                  <a16:creationId xmlns:a16="http://schemas.microsoft.com/office/drawing/2014/main" id="{28F06577-4D08-7B5B-FF4C-E4CF84088584}"/>
                </a:ext>
              </a:extLst>
            </p:cNvPr>
            <p:cNvGrpSpPr/>
            <p:nvPr/>
          </p:nvGrpSpPr>
          <p:grpSpPr>
            <a:xfrm>
              <a:off x="5812588" y="2708991"/>
              <a:ext cx="612637" cy="597721"/>
              <a:chOff x="5802038" y="2708991"/>
              <a:chExt cx="612637" cy="597721"/>
            </a:xfrm>
          </p:grpSpPr>
          <p:sp>
            <p:nvSpPr>
              <p:cNvPr id="16" name="Google Shape;2921;p52">
                <a:extLst>
                  <a:ext uri="{FF2B5EF4-FFF2-40B4-BE49-F238E27FC236}">
                    <a16:creationId xmlns:a16="http://schemas.microsoft.com/office/drawing/2014/main" id="{F0FBF80F-485D-FAD4-941E-BC3EF18EB9DF}"/>
                  </a:ext>
                </a:extLst>
              </p:cNvPr>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7" name="Google Shape;2922;p52">
                <a:extLst>
                  <a:ext uri="{FF2B5EF4-FFF2-40B4-BE49-F238E27FC236}">
                    <a16:creationId xmlns:a16="http://schemas.microsoft.com/office/drawing/2014/main" id="{04E2EC29-E5AD-DC49-A5A5-ECA20A2795E9}"/>
                  </a:ext>
                </a:extLst>
              </p:cNvPr>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8" name="Google Shape;2923;p52">
                <a:extLst>
                  <a:ext uri="{FF2B5EF4-FFF2-40B4-BE49-F238E27FC236}">
                    <a16:creationId xmlns:a16="http://schemas.microsoft.com/office/drawing/2014/main" id="{AA03509A-F69A-7EEE-C32F-ECFA1770AA96}"/>
                  </a:ext>
                </a:extLst>
              </p:cNvPr>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19" name="Google Shape;2924;p52">
                <a:extLst>
                  <a:ext uri="{FF2B5EF4-FFF2-40B4-BE49-F238E27FC236}">
                    <a16:creationId xmlns:a16="http://schemas.microsoft.com/office/drawing/2014/main" id="{BCA5D9AE-1C3A-12B7-A6C2-8DE559B3FDFE}"/>
                  </a:ext>
                </a:extLst>
              </p:cNvPr>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0" name="Google Shape;2925;p52">
                <a:extLst>
                  <a:ext uri="{FF2B5EF4-FFF2-40B4-BE49-F238E27FC236}">
                    <a16:creationId xmlns:a16="http://schemas.microsoft.com/office/drawing/2014/main" id="{C43719CA-1C19-5DAB-7589-E29F4D32B54E}"/>
                  </a:ext>
                </a:extLst>
              </p:cNvPr>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1" name="Google Shape;2926;p52">
                <a:extLst>
                  <a:ext uri="{FF2B5EF4-FFF2-40B4-BE49-F238E27FC236}">
                    <a16:creationId xmlns:a16="http://schemas.microsoft.com/office/drawing/2014/main" id="{396CBF77-3F9C-50CA-1AF0-148F5FDDD3A3}"/>
                  </a:ext>
                </a:extLst>
              </p:cNvPr>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2" name="Google Shape;2927;p52">
                <a:extLst>
                  <a:ext uri="{FF2B5EF4-FFF2-40B4-BE49-F238E27FC236}">
                    <a16:creationId xmlns:a16="http://schemas.microsoft.com/office/drawing/2014/main" id="{3A93675A-864C-7292-A289-FF5698A24E70}"/>
                  </a:ext>
                </a:extLst>
              </p:cNvPr>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3" name="Google Shape;2928;p52">
                <a:extLst>
                  <a:ext uri="{FF2B5EF4-FFF2-40B4-BE49-F238E27FC236}">
                    <a16:creationId xmlns:a16="http://schemas.microsoft.com/office/drawing/2014/main" id="{A417A55D-4301-82F6-22A3-D938C95721B7}"/>
                  </a:ext>
                </a:extLst>
              </p:cNvPr>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4" name="Google Shape;2929;p52">
                <a:extLst>
                  <a:ext uri="{FF2B5EF4-FFF2-40B4-BE49-F238E27FC236}">
                    <a16:creationId xmlns:a16="http://schemas.microsoft.com/office/drawing/2014/main" id="{F01D5F3D-F317-B3AC-D05D-EB49CBFF25E4}"/>
                  </a:ext>
                </a:extLst>
              </p:cNvPr>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grpSp>
      <p:grpSp>
        <p:nvGrpSpPr>
          <p:cNvPr id="25" name="Google Shape;3053;p54">
            <a:extLst>
              <a:ext uri="{FF2B5EF4-FFF2-40B4-BE49-F238E27FC236}">
                <a16:creationId xmlns:a16="http://schemas.microsoft.com/office/drawing/2014/main" id="{51932AF4-743C-948C-4236-29A49B356330}"/>
              </a:ext>
            </a:extLst>
          </p:cNvPr>
          <p:cNvGrpSpPr/>
          <p:nvPr/>
        </p:nvGrpSpPr>
        <p:grpSpPr>
          <a:xfrm>
            <a:off x="9210309" y="2417786"/>
            <a:ext cx="666579" cy="622715"/>
            <a:chOff x="3508282" y="3810341"/>
            <a:chExt cx="351644" cy="351959"/>
          </a:xfrm>
        </p:grpSpPr>
        <p:sp>
          <p:nvSpPr>
            <p:cNvPr id="26" name="Google Shape;3054;p54">
              <a:extLst>
                <a:ext uri="{FF2B5EF4-FFF2-40B4-BE49-F238E27FC236}">
                  <a16:creationId xmlns:a16="http://schemas.microsoft.com/office/drawing/2014/main" id="{299D47D5-FEB0-36CE-7E61-5A75B7C91836}"/>
                </a:ext>
              </a:extLst>
            </p:cNvPr>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7" name="Google Shape;3055;p54">
              <a:extLst>
                <a:ext uri="{FF2B5EF4-FFF2-40B4-BE49-F238E27FC236}">
                  <a16:creationId xmlns:a16="http://schemas.microsoft.com/office/drawing/2014/main" id="{CF962AF4-27C4-77CD-DFED-8F9B805B39FD}"/>
                </a:ext>
              </a:extLst>
            </p:cNvPr>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8" name="Google Shape;3056;p54">
              <a:extLst>
                <a:ext uri="{FF2B5EF4-FFF2-40B4-BE49-F238E27FC236}">
                  <a16:creationId xmlns:a16="http://schemas.microsoft.com/office/drawing/2014/main" id="{EF0AE8F4-D1F7-088E-43E0-D97F268C0AB9}"/>
                </a:ext>
              </a:extLst>
            </p:cNvPr>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29" name="Google Shape;3057;p54">
              <a:extLst>
                <a:ext uri="{FF2B5EF4-FFF2-40B4-BE49-F238E27FC236}">
                  <a16:creationId xmlns:a16="http://schemas.microsoft.com/office/drawing/2014/main" id="{B6D3D90E-1FB9-BBEE-B806-65CE0CD5EBC2}"/>
                </a:ext>
              </a:extLst>
            </p:cNvPr>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0" name="Google Shape;3058;p54">
              <a:extLst>
                <a:ext uri="{FF2B5EF4-FFF2-40B4-BE49-F238E27FC236}">
                  <a16:creationId xmlns:a16="http://schemas.microsoft.com/office/drawing/2014/main" id="{DF2D0267-A1E3-53FA-D192-B66F9963EEBE}"/>
                </a:ext>
              </a:extLst>
            </p:cNvPr>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1" name="Google Shape;3059;p54">
              <a:extLst>
                <a:ext uri="{FF2B5EF4-FFF2-40B4-BE49-F238E27FC236}">
                  <a16:creationId xmlns:a16="http://schemas.microsoft.com/office/drawing/2014/main" id="{EF4CB156-D589-1673-C9FE-829EE050298B}"/>
                </a:ext>
              </a:extLst>
            </p:cNvPr>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2" name="Google Shape;3060;p54">
              <a:extLst>
                <a:ext uri="{FF2B5EF4-FFF2-40B4-BE49-F238E27FC236}">
                  <a16:creationId xmlns:a16="http://schemas.microsoft.com/office/drawing/2014/main" id="{AE939102-428D-BEDC-F016-6F8FA36C106C}"/>
                </a:ext>
              </a:extLst>
            </p:cNvPr>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3" name="Google Shape;3061;p54">
              <a:extLst>
                <a:ext uri="{FF2B5EF4-FFF2-40B4-BE49-F238E27FC236}">
                  <a16:creationId xmlns:a16="http://schemas.microsoft.com/office/drawing/2014/main" id="{34F77324-A155-F775-EFE8-362C4ED3E6FC}"/>
                </a:ext>
              </a:extLst>
            </p:cNvPr>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4" name="Google Shape;3062;p54">
              <a:extLst>
                <a:ext uri="{FF2B5EF4-FFF2-40B4-BE49-F238E27FC236}">
                  <a16:creationId xmlns:a16="http://schemas.microsoft.com/office/drawing/2014/main" id="{7C91BED1-4D48-41F5-8409-6EC29AB36FE6}"/>
                </a:ext>
              </a:extLst>
            </p:cNvPr>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5" name="Google Shape;3063;p54">
              <a:extLst>
                <a:ext uri="{FF2B5EF4-FFF2-40B4-BE49-F238E27FC236}">
                  <a16:creationId xmlns:a16="http://schemas.microsoft.com/office/drawing/2014/main" id="{26F88431-EDFC-160C-8FEA-CC4DB885AD43}"/>
                </a:ext>
              </a:extLst>
            </p:cNvPr>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6" name="Google Shape;3064;p54">
              <a:extLst>
                <a:ext uri="{FF2B5EF4-FFF2-40B4-BE49-F238E27FC236}">
                  <a16:creationId xmlns:a16="http://schemas.microsoft.com/office/drawing/2014/main" id="{30A106BE-6E1C-677A-8975-ECDBB21CE604}"/>
                </a:ext>
              </a:extLst>
            </p:cNvPr>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7" name="Google Shape;3065;p54">
              <a:extLst>
                <a:ext uri="{FF2B5EF4-FFF2-40B4-BE49-F238E27FC236}">
                  <a16:creationId xmlns:a16="http://schemas.microsoft.com/office/drawing/2014/main" id="{17BDFB37-8B67-DD16-1F49-7D30CA5ABEDA}"/>
                </a:ext>
              </a:extLst>
            </p:cNvPr>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sp>
          <p:nvSpPr>
            <p:cNvPr id="38" name="Google Shape;3066;p54">
              <a:extLst>
                <a:ext uri="{FF2B5EF4-FFF2-40B4-BE49-F238E27FC236}">
                  <a16:creationId xmlns:a16="http://schemas.microsoft.com/office/drawing/2014/main" id="{8DDC0428-34DD-0262-3BB3-097ED0EB4507}"/>
                </a:ext>
              </a:extLst>
            </p:cNvPr>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60950" tIns="60950" rIns="60950" bIns="60950" anchor="ctr" anchorCtr="0">
              <a:noAutofit/>
            </a:bodyPr>
            <a:lstStyle/>
            <a:p>
              <a:endParaRPr sz="2667" dirty="0">
                <a:latin typeface="UTM Avo" panose="02040603050506020204" pitchFamily="18" charset="0"/>
                <a:cs typeface="Arial" panose="020B0604020202020204" pitchFamily="34" charset="0"/>
              </a:endParaRPr>
            </a:p>
          </p:txBody>
        </p:sp>
      </p:grpSp>
      <p:sp>
        <p:nvSpPr>
          <p:cNvPr id="39" name="Rectangle 38">
            <a:extLst>
              <a:ext uri="{FF2B5EF4-FFF2-40B4-BE49-F238E27FC236}">
                <a16:creationId xmlns:a16="http://schemas.microsoft.com/office/drawing/2014/main" id="{40F6E5EC-F013-C294-FC29-4A647D46D24F}"/>
              </a:ext>
            </a:extLst>
          </p:cNvPr>
          <p:cNvSpPr/>
          <p:nvPr/>
        </p:nvSpPr>
        <p:spPr>
          <a:xfrm>
            <a:off x="901700" y="3367421"/>
            <a:ext cx="3431487" cy="1236557"/>
          </a:xfrm>
          <a:prstGeom prst="rect">
            <a:avLst/>
          </a:prstGeom>
        </p:spPr>
        <p:txBody>
          <a:bodyPr wrap="square">
            <a:spAutoFit/>
          </a:bodyPr>
          <a:lstStyle/>
          <a:p>
            <a:pPr algn="ctr">
              <a:lnSpc>
                <a:spcPct val="150000"/>
              </a:lnSpc>
            </a:pPr>
            <a:r>
              <a:rPr lang="en-US" sz="2667" dirty="0">
                <a:latin typeface="UTM Avo" panose="02040603050506020204" pitchFamily="18" charset="0"/>
                <a:cs typeface="Arial" panose="020B0604020202020204" pitchFamily="34" charset="0"/>
              </a:rPr>
              <a:t>Ôn </a:t>
            </a:r>
            <a:r>
              <a:rPr lang="en-US" sz="2667" dirty="0" err="1">
                <a:latin typeface="UTM Avo" panose="02040603050506020204" pitchFamily="18" charset="0"/>
                <a:cs typeface="Arial" panose="020B0604020202020204" pitchFamily="34" charset="0"/>
              </a:rPr>
              <a:t>tập</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và</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ghi</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nhớ</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kiến</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thức</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trong</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bài</a:t>
            </a:r>
            <a:endParaRPr lang="en-US" sz="2667" dirty="0">
              <a:latin typeface="UTM Avo" panose="02040603050506020204" pitchFamily="18" charset="0"/>
              <a:cs typeface="Arial" panose="020B0604020202020204" pitchFamily="34" charset="0"/>
            </a:endParaRPr>
          </a:p>
        </p:txBody>
      </p:sp>
      <p:sp>
        <p:nvSpPr>
          <p:cNvPr id="40" name="Rectangle 39">
            <a:extLst>
              <a:ext uri="{FF2B5EF4-FFF2-40B4-BE49-F238E27FC236}">
                <a16:creationId xmlns:a16="http://schemas.microsoft.com/office/drawing/2014/main" id="{30F462F8-5FD8-EB2C-3804-57F124555290}"/>
              </a:ext>
            </a:extLst>
          </p:cNvPr>
          <p:cNvSpPr/>
          <p:nvPr/>
        </p:nvSpPr>
        <p:spPr>
          <a:xfrm>
            <a:off x="4660900" y="3363628"/>
            <a:ext cx="3301999" cy="1236557"/>
          </a:xfrm>
          <a:prstGeom prst="rect">
            <a:avLst/>
          </a:prstGeom>
        </p:spPr>
        <p:txBody>
          <a:bodyPr wrap="square">
            <a:spAutoFit/>
          </a:bodyPr>
          <a:lstStyle/>
          <a:p>
            <a:pPr algn="ctr">
              <a:lnSpc>
                <a:spcPct val="150000"/>
              </a:lnSpc>
            </a:pPr>
            <a:r>
              <a:rPr lang="en-US" sz="2667" dirty="0">
                <a:latin typeface="UTM Avo" panose="02040603050506020204" pitchFamily="18" charset="0"/>
                <a:cs typeface="Arial" panose="020B0604020202020204" pitchFamily="34" charset="0"/>
              </a:rPr>
              <a:t>Hoàn </a:t>
            </a:r>
            <a:r>
              <a:rPr lang="en-US" sz="2667" dirty="0" err="1">
                <a:latin typeface="UTM Avo" panose="02040603050506020204" pitchFamily="18" charset="0"/>
                <a:cs typeface="Arial" panose="020B0604020202020204" pitchFamily="34" charset="0"/>
              </a:rPr>
              <a:t>thành</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bài</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tập</a:t>
            </a:r>
            <a:r>
              <a:rPr lang="en-US" sz="2667" dirty="0">
                <a:latin typeface="UTM Avo" panose="02040603050506020204" pitchFamily="18" charset="0"/>
                <a:cs typeface="Arial" panose="020B0604020202020204" pitchFamily="34" charset="0"/>
              </a:rPr>
              <a:t> </a:t>
            </a:r>
            <a:r>
              <a:rPr lang="en-US" sz="2667" dirty="0" err="1">
                <a:latin typeface="UTM Avo" panose="02040603050506020204" pitchFamily="18" charset="0"/>
                <a:cs typeface="Arial" panose="020B0604020202020204" pitchFamily="34" charset="0"/>
              </a:rPr>
              <a:t>trong</a:t>
            </a:r>
            <a:r>
              <a:rPr lang="en-US" sz="2667" dirty="0">
                <a:latin typeface="UTM Avo" panose="02040603050506020204" pitchFamily="18" charset="0"/>
                <a:cs typeface="Arial" panose="020B0604020202020204" pitchFamily="34" charset="0"/>
              </a:rPr>
              <a:t> SGK, SBT</a:t>
            </a:r>
          </a:p>
        </p:txBody>
      </p:sp>
      <p:sp>
        <p:nvSpPr>
          <p:cNvPr id="41" name="Rectangle 40">
            <a:extLst>
              <a:ext uri="{FF2B5EF4-FFF2-40B4-BE49-F238E27FC236}">
                <a16:creationId xmlns:a16="http://schemas.microsoft.com/office/drawing/2014/main" id="{6A5E6E00-5B58-6064-C3FE-5C6D70A37FDB}"/>
              </a:ext>
            </a:extLst>
          </p:cNvPr>
          <p:cNvSpPr/>
          <p:nvPr/>
        </p:nvSpPr>
        <p:spPr>
          <a:xfrm>
            <a:off x="7902744" y="3341986"/>
            <a:ext cx="3552656" cy="2475165"/>
          </a:xfrm>
          <a:prstGeom prst="rect">
            <a:avLst/>
          </a:prstGeom>
        </p:spPr>
        <p:txBody>
          <a:bodyPr wrap="square">
            <a:spAutoFit/>
          </a:bodyPr>
          <a:lstStyle/>
          <a:p>
            <a:pPr algn="ctr">
              <a:lnSpc>
                <a:spcPct val="150000"/>
              </a:lnSpc>
            </a:pPr>
            <a:r>
              <a:rPr lang="vi-VN" sz="2667" dirty="0">
                <a:latin typeface="UTM Avo" panose="02040603050506020204" pitchFamily="18" charset="0"/>
                <a:cs typeface="Arial" panose="020B0604020202020204" pitchFamily="34" charset="0"/>
              </a:rPr>
              <a:t>Chuẩn bị trước</a:t>
            </a:r>
          </a:p>
          <a:p>
            <a:pPr algn="ctr">
              <a:lnSpc>
                <a:spcPct val="150000"/>
              </a:lnSpc>
            </a:pPr>
            <a:r>
              <a:rPr lang="vi-VN" sz="2667" b="1" dirty="0">
                <a:latin typeface="UTM Avo" panose="02040603050506020204" pitchFamily="18" charset="0"/>
                <a:cs typeface="Arial" panose="020B0604020202020204" pitchFamily="34" charset="0"/>
              </a:rPr>
              <a:t>Bài 5: Lớp, phân lớp và cấu hình electron</a:t>
            </a:r>
          </a:p>
        </p:txBody>
      </p:sp>
    </p:spTree>
    <p:extLst>
      <p:ext uri="{BB962C8B-B14F-4D97-AF65-F5344CB8AC3E}">
        <p14:creationId xmlns:p14="http://schemas.microsoft.com/office/powerpoint/2010/main" val="202262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4D23CF8-676B-4E6D-009D-42850C2D9CF8}"/>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B57969-ADD1-68E7-0F5B-5CABFDD8C40B}"/>
              </a:ext>
            </a:extLst>
          </p:cNvPr>
          <p:cNvSpPr txBox="1"/>
          <p:nvPr/>
        </p:nvSpPr>
        <p:spPr>
          <a:xfrm>
            <a:off x="462105" y="912740"/>
            <a:ext cx="11367083" cy="950325"/>
          </a:xfrm>
          <a:prstGeom prst="rect">
            <a:avLst/>
          </a:prstGeom>
          <a:noFill/>
        </p:spPr>
        <p:txBody>
          <a:bodyPr wrap="square" rtlCol="0">
            <a:spAutoFit/>
          </a:bodyPr>
          <a:lstStyle/>
          <a:p>
            <a:pPr algn="ctr">
              <a:lnSpc>
                <a:spcPct val="150000"/>
              </a:lnSpc>
            </a:pPr>
            <a:r>
              <a:rPr lang="en-US" sz="2000" b="1" dirty="0">
                <a:solidFill>
                  <a:schemeClr val="accent2">
                    <a:lumMod val="50000"/>
                  </a:schemeClr>
                </a:solidFill>
                <a:latin typeface="UTM Avo" panose="02040603050506020204" pitchFamily="18" charset="0"/>
              </a:rPr>
              <a:t>Like </a:t>
            </a:r>
            <a:r>
              <a:rPr lang="en-US" sz="2000" b="1" dirty="0" err="1">
                <a:solidFill>
                  <a:schemeClr val="accent2">
                    <a:lumMod val="50000"/>
                  </a:schemeClr>
                </a:solidFill>
                <a:latin typeface="UTM Avo" panose="02040603050506020204" pitchFamily="18" charset="0"/>
              </a:rPr>
              <a:t>fanpage</a:t>
            </a:r>
            <a:r>
              <a:rPr lang="en-US" sz="2000" b="1" dirty="0">
                <a:solidFill>
                  <a:schemeClr val="accent2">
                    <a:lumMod val="50000"/>
                  </a:schemeClr>
                </a:solidFill>
                <a:latin typeface="UTM Avo" panose="02040603050506020204" pitchFamily="18" charset="0"/>
              </a:rPr>
              <a:t> Hoc10 - </a:t>
            </a:r>
            <a:r>
              <a:rPr lang="en-US" sz="2000" b="1" dirty="0" err="1">
                <a:solidFill>
                  <a:schemeClr val="accent2">
                    <a:lumMod val="50000"/>
                  </a:schemeClr>
                </a:solidFill>
                <a:latin typeface="UTM Avo" panose="02040603050506020204" pitchFamily="18" charset="0"/>
              </a:rPr>
              <a:t>Học</a:t>
            </a:r>
            <a:r>
              <a:rPr lang="en-US" sz="2000" b="1" dirty="0">
                <a:solidFill>
                  <a:schemeClr val="accent2">
                    <a:lumMod val="50000"/>
                  </a:schemeClr>
                </a:solidFill>
                <a:latin typeface="UTM Avo" panose="02040603050506020204" pitchFamily="18" charset="0"/>
              </a:rPr>
              <a:t> 1 </a:t>
            </a:r>
            <a:r>
              <a:rPr lang="en-US" sz="2000" b="1" dirty="0" err="1">
                <a:solidFill>
                  <a:schemeClr val="accent2">
                    <a:lumMod val="50000"/>
                  </a:schemeClr>
                </a:solidFill>
                <a:latin typeface="UTM Avo" panose="02040603050506020204" pitchFamily="18" charset="0"/>
              </a:rPr>
              <a:t>biết</a:t>
            </a:r>
            <a:r>
              <a:rPr lang="en-US" sz="2000" b="1" dirty="0">
                <a:solidFill>
                  <a:schemeClr val="accent2">
                    <a:lumMod val="50000"/>
                  </a:schemeClr>
                </a:solidFill>
                <a:latin typeface="UTM Avo" panose="02040603050506020204" pitchFamily="18" charset="0"/>
              </a:rPr>
              <a:t> 10 </a:t>
            </a:r>
            <a:r>
              <a:rPr lang="en-US" sz="2000" b="1" dirty="0" err="1">
                <a:solidFill>
                  <a:schemeClr val="accent2">
                    <a:lumMod val="50000"/>
                  </a:schemeClr>
                </a:solidFill>
                <a:latin typeface="UTM Avo" panose="02040603050506020204" pitchFamily="18" charset="0"/>
              </a:rPr>
              <a:t>để</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nhận</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thêm</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nhiều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tài</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liệu</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giảng</a:t>
            </a:r>
            <a:r>
              <a:rPr lang="en-US" sz="2000" b="1" dirty="0">
                <a:solidFill>
                  <a:schemeClr val="accent2">
                    <a:lumMod val="50000"/>
                  </a:schemeClr>
                </a:solidFill>
                <a:latin typeface="UTM Avo" panose="02040603050506020204" pitchFamily="18" charset="0"/>
              </a:rPr>
              <a:t> </a:t>
            </a:r>
            <a:r>
              <a:rPr lang="en-US" sz="2000" b="1" dirty="0" err="1">
                <a:solidFill>
                  <a:schemeClr val="accent2">
                    <a:lumMod val="50000"/>
                  </a:schemeClr>
                </a:solidFill>
                <a:latin typeface="UTM Avo" panose="02040603050506020204" pitchFamily="18" charset="0"/>
              </a:rPr>
              <a:t>dạy</a:t>
            </a:r>
            <a:endParaRPr lang="en-US" sz="2000" b="1" dirty="0">
              <a:solidFill>
                <a:schemeClr val="accent2">
                  <a:lumMod val="50000"/>
                </a:schemeClr>
              </a:solidFill>
              <a:latin typeface="UTM Avo" panose="02040603050506020204" pitchFamily="18" charset="0"/>
            </a:endParaRPr>
          </a:p>
          <a:p>
            <a:pPr algn="ctr">
              <a:lnSpc>
                <a:spcPct val="150000"/>
              </a:lnSpc>
            </a:pPr>
            <a:r>
              <a:rPr lang="en-US" sz="2000" dirty="0" err="1">
                <a:solidFill>
                  <a:schemeClr val="accent2">
                    <a:lumMod val="50000"/>
                  </a:schemeClr>
                </a:solidFill>
                <a:latin typeface="UTM Avo" panose="02040603050506020204" pitchFamily="18" charset="0"/>
              </a:rPr>
              <a:t>theo</a:t>
            </a:r>
            <a:r>
              <a:rPr lang="en-US" sz="2000" dirty="0">
                <a:solidFill>
                  <a:schemeClr val="accent2">
                    <a:lumMod val="50000"/>
                  </a:schemeClr>
                </a:solidFill>
                <a:latin typeface="UTM Avo" panose="02040603050506020204" pitchFamily="18" charset="0"/>
              </a:rPr>
              <a:t> </a:t>
            </a:r>
            <a:r>
              <a:rPr lang="en-US" sz="2000" dirty="0" err="1">
                <a:solidFill>
                  <a:schemeClr val="accent2">
                    <a:lumMod val="50000"/>
                  </a:schemeClr>
                </a:solidFill>
                <a:latin typeface="UTM Avo" panose="02040603050506020204" pitchFamily="18" charset="0"/>
              </a:rPr>
              <a:t>đường</a:t>
            </a:r>
            <a:r>
              <a:rPr lang="en-US" sz="2000" dirty="0">
                <a:solidFill>
                  <a:schemeClr val="accent2">
                    <a:lumMod val="50000"/>
                  </a:schemeClr>
                </a:solidFill>
                <a:latin typeface="UTM Avo" panose="02040603050506020204" pitchFamily="18" charset="0"/>
              </a:rPr>
              <a:t> link:  </a:t>
            </a:r>
          </a:p>
        </p:txBody>
      </p:sp>
      <p:sp>
        <p:nvSpPr>
          <p:cNvPr id="6" name="Rectangle: Rounded Corners 5">
            <a:extLst>
              <a:ext uri="{FF2B5EF4-FFF2-40B4-BE49-F238E27FC236}">
                <a16:creationId xmlns:a16="http://schemas.microsoft.com/office/drawing/2014/main" id="{1265C779-9C1F-D7FB-628C-DEE982D96B4F}"/>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3"/>
            <a:extLst>
              <a:ext uri="{FF2B5EF4-FFF2-40B4-BE49-F238E27FC236}">
                <a16:creationId xmlns:a16="http://schemas.microsoft.com/office/drawing/2014/main" id="{D3EAFB52-B0A2-F0EE-74C3-6EDCEF12C45A}"/>
              </a:ext>
            </a:extLst>
          </p:cNvPr>
          <p:cNvSpPr txBox="1"/>
          <p:nvPr/>
        </p:nvSpPr>
        <p:spPr>
          <a:xfrm>
            <a:off x="2644617" y="2000034"/>
            <a:ext cx="7122253" cy="461665"/>
          </a:xfrm>
          <a:prstGeom prst="rect">
            <a:avLst/>
          </a:prstGeom>
          <a:noFill/>
        </p:spPr>
        <p:txBody>
          <a:bodyPr wrap="square" rtlCol="0">
            <a:spAutoFit/>
          </a:bodyPr>
          <a:lstStyle/>
          <a:p>
            <a:pPr algn="ctr"/>
            <a:r>
              <a:rPr lang="en-US" sz="2400" b="1" u="sng">
                <a:solidFill>
                  <a:srgbClr val="843C0C"/>
                </a:solidFill>
                <a:latin typeface="UTM Avo" panose="02040603050506020204" pitchFamily="18" charset="0"/>
                <a:hlinkClick r:id="rId3">
                  <a:extLst>
                    <a:ext uri="{A12FA001-AC4F-418D-AE19-62706E023703}">
                      <ahyp:hlinkClr xmlns:ahyp="http://schemas.microsoft.com/office/drawing/2018/hyperlinkcolor" val="tx"/>
                    </a:ext>
                  </a:extLst>
                </a:hlinkClick>
              </a:rPr>
              <a:t>Hoc10 – Học 1 biết 10</a:t>
            </a:r>
            <a:endParaRPr lang="en-US" sz="2400" b="1" u="sng">
              <a:solidFill>
                <a:srgbClr val="843C0C"/>
              </a:solidFill>
              <a:latin typeface="UTM Avo" panose="02040603050506020204" pitchFamily="18" charset="0"/>
            </a:endParaRPr>
          </a:p>
        </p:txBody>
      </p:sp>
      <p:sp>
        <p:nvSpPr>
          <p:cNvPr id="8" name="TextBox 7">
            <a:extLst>
              <a:ext uri="{FF2B5EF4-FFF2-40B4-BE49-F238E27FC236}">
                <a16:creationId xmlns:a16="http://schemas.microsoft.com/office/drawing/2014/main" id="{A6082F07-DC91-8538-744D-123C0BF9255C}"/>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a:solidFill>
                  <a:schemeClr val="accent2">
                    <a:lumMod val="50000"/>
                  </a:schemeClr>
                </a:solidFill>
                <a:latin typeface="UTM Avo" panose="02040603050506020204" pitchFamily="18" charset="0"/>
              </a:rPr>
              <a:t>Hoặc truy cập qua QR code</a:t>
            </a:r>
          </a:p>
        </p:txBody>
      </p:sp>
      <p:pic>
        <p:nvPicPr>
          <p:cNvPr id="9" name="Picture 2" descr="Ngón Trỏ, ngón tay, Máy tính Biểu tượng Tay - tay png tải về - Miễn phí  trong suốt Tay png Tải về.">
            <a:extLst>
              <a:ext uri="{FF2B5EF4-FFF2-40B4-BE49-F238E27FC236}">
                <a16:creationId xmlns:a16="http://schemas.microsoft.com/office/drawing/2014/main" id="{8B905591-11D6-AA7C-4F0B-7458D7C3F22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44E85B9-4865-03F5-FF6D-178C788CFD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140211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7"/>
                                        </p:tgtEl>
                                        <p:attrNameLst>
                                          <p:attrName>style.color</p:attrName>
                                        </p:attrNameLst>
                                      </p:cBhvr>
                                      <p:by>
                                        <p:hsl h="7200000" s="0" l="0"/>
                                      </p:by>
                                    </p:animClr>
                                    <p:animClr clrSpc="hsl" dir="cw">
                                      <p:cBhvr>
                                        <p:cTn id="7" dur="1000" fill="hold"/>
                                        <p:tgtEl>
                                          <p:spTgt spid="7"/>
                                        </p:tgtEl>
                                        <p:attrNameLst>
                                          <p:attrName>fillcolor</p:attrName>
                                        </p:attrNameLst>
                                      </p:cBhvr>
                                      <p:by>
                                        <p:hsl h="7200000" s="0" l="0"/>
                                      </p:by>
                                    </p:animClr>
                                    <p:animClr clrSpc="hsl" dir="cw">
                                      <p:cBhvr>
                                        <p:cTn id="8" dur="1000" fill="hold"/>
                                        <p:tgtEl>
                                          <p:spTgt spid="7"/>
                                        </p:tgtEl>
                                        <p:attrNameLst>
                                          <p:attrName>stroke.color</p:attrName>
                                        </p:attrNameLst>
                                      </p:cBhvr>
                                      <p:by>
                                        <p:hsl h="7200000" s="0" l="0"/>
                                      </p:by>
                                    </p:animClr>
                                    <p:set>
                                      <p:cBhvr>
                                        <p:cTn id="9" dur="1000" fill="hold"/>
                                        <p:tgtEl>
                                          <p:spTgt spid="7"/>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6"/>
                                        </p:tgtEl>
                                        <p:attrNameLst>
                                          <p:attrName>fillcolor</p:attrName>
                                        </p:attrNameLst>
                                      </p:cBhvr>
                                      <p:to>
                                        <a:srgbClr val="C5E0B3"/>
                                      </p:to>
                                    </p:animClr>
                                    <p:set>
                                      <p:cBhvr>
                                        <p:cTn id="12" dur="1000" fill="hold"/>
                                        <p:tgtEl>
                                          <p:spTgt spid="6"/>
                                        </p:tgtEl>
                                        <p:attrNameLst>
                                          <p:attrName>fill.type</p:attrName>
                                        </p:attrNameLst>
                                      </p:cBhvr>
                                      <p:to>
                                        <p:strVal val="solid"/>
                                      </p:to>
                                    </p:set>
                                    <p:set>
                                      <p:cBhvr>
                                        <p:cTn id="13" dur="1000" fill="hold"/>
                                        <p:tgtEl>
                                          <p:spTgt spid="6"/>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4"/>
                                        </p:tgtEl>
                                        <p:attrNameLst>
                                          <p:attrName>style.color</p:attrName>
                                        </p:attrNameLst>
                                      </p:cBhvr>
                                      <p:by>
                                        <p:hsl h="7200000" s="0" l="0"/>
                                      </p:by>
                                    </p:animClr>
                                    <p:animClr clrSpc="hsl" dir="cw">
                                      <p:cBhvr>
                                        <p:cTn id="16" dur="1000" fill="hold"/>
                                        <p:tgtEl>
                                          <p:spTgt spid="4"/>
                                        </p:tgtEl>
                                        <p:attrNameLst>
                                          <p:attrName>fillcolor</p:attrName>
                                        </p:attrNameLst>
                                      </p:cBhvr>
                                      <p:by>
                                        <p:hsl h="7200000" s="0" l="0"/>
                                      </p:by>
                                    </p:animClr>
                                    <p:animClr clrSpc="hsl" dir="cw">
                                      <p:cBhvr>
                                        <p:cTn id="17" dur="1000" fill="hold"/>
                                        <p:tgtEl>
                                          <p:spTgt spid="4"/>
                                        </p:tgtEl>
                                        <p:attrNameLst>
                                          <p:attrName>stroke.color</p:attrName>
                                        </p:attrNameLst>
                                      </p:cBhvr>
                                      <p:by>
                                        <p:hsl h="7200000" s="0" l="0"/>
                                      </p:by>
                                    </p:animClr>
                                    <p:set>
                                      <p:cBhvr>
                                        <p:cTn id="18"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074" name="PLANETA 1" descr="Resultado de imagen para PLANETA PNG"/>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18978" y="940239"/>
            <a:ext cx="1717478" cy="12799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LANETA 2" descr="Resultado de imagen para PLANETA PNG"/>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878537" y="665682"/>
            <a:ext cx="2072692" cy="1554519"/>
          </a:xfrm>
          <a:prstGeom prst="rect">
            <a:avLst/>
          </a:prstGeom>
          <a:noFill/>
          <a:extLst>
            <a:ext uri="{909E8E84-426E-40DD-AFC4-6F175D3DCCD1}">
              <a14:hiddenFill xmlns:a14="http://schemas.microsoft.com/office/drawing/2010/main">
                <a:solidFill>
                  <a:srgbClr val="FFFFFF"/>
                </a:solidFill>
              </a14:hiddenFill>
            </a:ext>
          </a:extLst>
        </p:spPr>
      </p:pic>
      <p:pic>
        <p:nvPicPr>
          <p:cNvPr id="10" name="PLANETA 4" descr="Resultado de imagen para PLANETA PN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70571" y="687344"/>
            <a:ext cx="1821036" cy="1365777"/>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a:hlinkClick r:id="rId5" action="ppaction://hlinksldjump"/>
          </p:cNvPr>
          <p:cNvSpPr/>
          <p:nvPr/>
        </p:nvSpPr>
        <p:spPr>
          <a:xfrm>
            <a:off x="990679" y="1153121"/>
            <a:ext cx="907264" cy="900000"/>
          </a:xfrm>
          <a:prstGeom prst="ellipse">
            <a:avLst/>
          </a:prstGeom>
          <a:solidFill>
            <a:srgbClr val="5C819C"/>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9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1</a:t>
            </a:r>
            <a:endParaRPr kumimoji="0" lang="es-CL" sz="29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
        <p:nvSpPr>
          <p:cNvPr id="13" name="Elipse 12">
            <a:hlinkClick r:id="rId6" action="ppaction://hlinksldjump"/>
          </p:cNvPr>
          <p:cNvSpPr/>
          <p:nvPr/>
        </p:nvSpPr>
        <p:spPr>
          <a:xfrm>
            <a:off x="5375850" y="984460"/>
            <a:ext cx="967800" cy="958639"/>
          </a:xfrm>
          <a:prstGeom prst="ellipse">
            <a:avLst/>
          </a:prstGeom>
          <a:solidFill>
            <a:srgbClr val="8EBC7A"/>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9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2</a:t>
            </a:r>
            <a:endParaRPr kumimoji="0" lang="es-CL" sz="29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
        <p:nvSpPr>
          <p:cNvPr id="12" name="Elipse 11">
            <a:hlinkClick r:id="rId7" action="ppaction://hlinksldjump"/>
          </p:cNvPr>
          <p:cNvSpPr/>
          <p:nvPr/>
        </p:nvSpPr>
        <p:spPr>
          <a:xfrm>
            <a:off x="9886950" y="920232"/>
            <a:ext cx="1021864" cy="946668"/>
          </a:xfrm>
          <a:prstGeom prst="ellipse">
            <a:avLst/>
          </a:prstGeom>
          <a:solidFill>
            <a:srgbClr val="DBAA34"/>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9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3</a:t>
            </a:r>
            <a:endParaRPr kumimoji="0" lang="es-CL" sz="29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nvGrpSpPr>
          <p:cNvPr id="4" name="NAVE"/>
          <p:cNvGrpSpPr/>
          <p:nvPr/>
        </p:nvGrpSpPr>
        <p:grpSpPr>
          <a:xfrm>
            <a:off x="347031" y="4301909"/>
            <a:ext cx="2194560" cy="1830600"/>
            <a:chOff x="473051" y="4548249"/>
            <a:chExt cx="1634866" cy="1630483"/>
          </a:xfrm>
        </p:grpSpPr>
        <p:pic>
          <p:nvPicPr>
            <p:cNvPr id="5" name="Picture 4" descr="Resultado de imagen para ovni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3051" y="4548249"/>
              <a:ext cx="1634866" cy="16304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esultado de imagen para marciano  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35936"/>
            <a:stretch/>
          </p:blipFill>
          <p:spPr bwMode="auto">
            <a:xfrm>
              <a:off x="977431" y="4823225"/>
              <a:ext cx="626106" cy="540265"/>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691C3222-83CA-199F-5A6A-6CF0251996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55248" y="0"/>
            <a:ext cx="836752" cy="933042"/>
          </a:xfrm>
          <a:prstGeom prst="rect">
            <a:avLst/>
          </a:prstGeom>
          <a:solidFill>
            <a:schemeClr val="bg1"/>
          </a:solidFill>
        </p:spPr>
      </p:pic>
    </p:spTree>
    <p:extLst>
      <p:ext uri="{BB962C8B-B14F-4D97-AF65-F5344CB8AC3E}">
        <p14:creationId xmlns:p14="http://schemas.microsoft.com/office/powerpoint/2010/main" val="1695970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withEffect">
                                  <p:stCondLst>
                                    <p:cond delay="0"/>
                                  </p:stCondLst>
                                  <p:childTnLst>
                                    <p:animMotion origin="layout" path="M 4.16667E-7 1.85185E-6 L 0.00195 -0.3507 " pathEditMode="relative" rAng="0" ptsTypes="AA">
                                      <p:cBhvr>
                                        <p:cTn id="6" dur="2000" fill="hold"/>
                                        <p:tgtEl>
                                          <p:spTgt spid="4"/>
                                        </p:tgtEl>
                                        <p:attrNameLst>
                                          <p:attrName>ppt_x</p:attrName>
                                          <p:attrName>ppt_y</p:attrName>
                                        </p:attrNameLst>
                                      </p:cBhvr>
                                      <p:rCtr x="91" y="-17546"/>
                                    </p:animMotion>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00195 -0.3507 L 0.24713 -0.48172 " pathEditMode="relative" rAng="0" ptsTypes="AA">
                                      <p:cBhvr>
                                        <p:cTn id="15" dur="2000" fill="hold"/>
                                        <p:tgtEl>
                                          <p:spTgt spid="4"/>
                                        </p:tgtEl>
                                        <p:attrNameLst>
                                          <p:attrName>ppt_x</p:attrName>
                                          <p:attrName>ppt_y</p:attrName>
                                        </p:attrNameLst>
                                      </p:cBhvr>
                                      <p:rCtr x="12188" y="-6574"/>
                                    </p:animMotion>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24714 -0.48172 L 0.24714 -0.48195 C 0.28659 -0.4713 0.24974 -0.47986 0.28542 -0.47338 C 0.28998 -0.47222 0.2931 -0.4713 0.29779 -0.47037 C 0.3017 -0.46991 0.30756 -0.46968 0.31081 -0.46898 C 0.32683 -0.46644 0.32019 -0.46644 0.33229 -0.46412 C 0.3362 -0.4632 0.34115 -0.46297 0.34558 -0.46204 C 0.35 -0.46111 0.35391 -0.46019 0.35795 -0.45926 C 0.36094 -0.45834 0.36328 -0.45787 0.36667 -0.45718 C 0.37461 -0.45556 0.38425 -0.4544 0.39219 -0.45278 L 0.40534 -0.45047 C 0.40964 -0.44884 0.40899 -0.44815 0.41849 -0.44653 C 0.42214 -0.44584 0.42722 -0.44491 0.43112 -0.44422 C 0.43464 -0.44375 0.43607 -0.44306 0.43998 -0.44236 C 0.45 -0.44051 0.45703 -0.43959 0.46979 -0.43797 C 0.48008 -0.43542 0.48633 -0.43357 0.50391 -0.43172 L 0.52969 -0.42894 C 0.55 -0.42454 0.5375 -0.42685 0.56823 -0.42176 C 0.57292 -0.4213 0.57878 -0.4206 0.58138 -0.41968 C 0.59766 -0.41435 0.58138 -0.41922 0.60248 -0.41482 C 0.62097 -0.41111 0.60065 -0.41389 0.62396 -0.41111 C 0.63503 -0.40602 0.6194 -0.41227 0.64154 -0.40787 C 0.64453 -0.40718 0.64336 -0.40625 0.64558 -0.40579 C 0.64922 -0.40486 0.65495 -0.4044 0.6586 -0.40347 C 0.66159 -0.40278 0.66394 -0.40209 0.66732 -0.40139 C 0.6711 -0.4007 0.67631 -0.40023 0.68021 -0.39931 C 0.6836 -0.39884 0.68516 -0.39792 0.68867 -0.39722 C 0.69258 -0.3963 0.69766 -0.39584 0.70131 -0.39514 C 0.70495 -0.39445 0.70651 -0.39375 0.71029 -0.39306 C 0.71381 -0.39259 0.71875 -0.3919 0.72305 -0.39167 C 0.72435 -0.39074 0.72435 -0.39005 0.72735 -0.38935 C 0.74154 -0.38658 0.74037 -0.38935 0.74037 -0.3875 " pathEditMode="relative" rAng="0" ptsTypes="AAAAAAAAAAAAAAAAAAAAAAAAAAAAAAAA">
                                      <p:cBhvr>
                                        <p:cTn id="24" dur="2000" fill="hold"/>
                                        <p:tgtEl>
                                          <p:spTgt spid="4"/>
                                        </p:tgtEl>
                                        <p:attrNameLst>
                                          <p:attrName>ppt_x</p:attrName>
                                          <p:attrName>ppt_y</p:attrName>
                                        </p:attrNameLst>
                                      </p:cBhvr>
                                      <p:rCtr x="24661" y="4699"/>
                                    </p:animMotion>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nextCondLst>
                <p:cond evt="onClick" delay="0">
                  <p:tgtEl>
                    <p:spTgt spid="4"/>
                  </p:tgtEl>
                </p:cond>
              </p:nextCondLst>
            </p:seq>
          </p:childTnLst>
        </p:cTn>
      </p:par>
    </p:tnLst>
    <p:bldLst>
      <p:bldP spid="7" grpId="0" animBg="1"/>
      <p:bldP spid="13"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sp>
        <p:nvSpPr>
          <p:cNvPr id="2" name="CuadroTexto 7">
            <a:extLst>
              <a:ext uri="{FF2B5EF4-FFF2-40B4-BE49-F238E27FC236}">
                <a16:creationId xmlns:a16="http://schemas.microsoft.com/office/drawing/2014/main" id="{951822C7-D6EE-2012-3E82-B9DDE80B1A75}"/>
              </a:ext>
            </a:extLst>
          </p:cNvPr>
          <p:cNvSpPr txBox="1"/>
          <p:nvPr/>
        </p:nvSpPr>
        <p:spPr>
          <a:xfrm>
            <a:off x="1471653" y="933412"/>
            <a:ext cx="9101097" cy="954107"/>
          </a:xfrm>
          <a:prstGeom prst="rect">
            <a:avLst/>
          </a:prstGeom>
          <a:solidFill>
            <a:srgbClr val="0070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lvl="0" algn="ctr"/>
            <a:r>
              <a:rPr lang="en-US" sz="2800" b="1" dirty="0">
                <a:solidFill>
                  <a:srgbClr val="FFC000"/>
                </a:solidFill>
                <a:latin typeface="UTM Avo" panose="02040603050506020204" pitchFamily="18" charset="0"/>
                <a:cs typeface="Times New Roman" pitchFamily="18" charset="0"/>
              </a:rPr>
              <a:t>Câu 1: </a:t>
            </a:r>
            <a:r>
              <a:rPr lang="vi-VN" sz="2800" b="1" dirty="0">
                <a:solidFill>
                  <a:srgbClr val="FFC000"/>
                </a:solidFill>
                <a:latin typeface="UTM Avo" panose="02040603050506020204" pitchFamily="18" charset="0"/>
                <a:cs typeface="Times New Roman" pitchFamily="18" charset="0"/>
              </a:rPr>
              <a:t>Dựa vào mô hình nguyên</a:t>
            </a:r>
            <a:r>
              <a:rPr lang="en-US" sz="2800" b="1" dirty="0">
                <a:solidFill>
                  <a:srgbClr val="FFC000"/>
                </a:solidFill>
                <a:latin typeface="UTM Avo" panose="02040603050506020204" pitchFamily="18" charset="0"/>
                <a:cs typeface="Times New Roman" pitchFamily="18" charset="0"/>
              </a:rPr>
              <a:t> </a:t>
            </a:r>
            <a:r>
              <a:rPr lang="vi-VN" sz="2800" b="1" dirty="0">
                <a:solidFill>
                  <a:srgbClr val="FFC000"/>
                </a:solidFill>
                <a:latin typeface="UTM Avo" panose="02040603050506020204" pitchFamily="18" charset="0"/>
                <a:cs typeface="Times New Roman" pitchFamily="18" charset="0"/>
              </a:rPr>
              <a:t>tử</a:t>
            </a:r>
            <a:endParaRPr lang="en-US" sz="2800" b="1" dirty="0">
              <a:solidFill>
                <a:srgbClr val="FFC000"/>
              </a:solidFill>
              <a:latin typeface="UTM Avo" panose="02040603050506020204" pitchFamily="18" charset="0"/>
              <a:cs typeface="Times New Roman" pitchFamily="18" charset="0"/>
            </a:endParaRPr>
          </a:p>
          <a:p>
            <a:pPr lvl="0" algn="ctr"/>
            <a:r>
              <a:rPr lang="vi-VN" sz="2800" b="1" dirty="0">
                <a:solidFill>
                  <a:srgbClr val="FFC000"/>
                </a:solidFill>
                <a:latin typeface="UTM Avo" panose="02040603050506020204" pitchFamily="18" charset="0"/>
                <a:cs typeface="Times New Roman" pitchFamily="18" charset="0"/>
              </a:rPr>
              <a:t>Rutherford – Bohr. Chọn phát biểu đúng.</a:t>
            </a:r>
          </a:p>
        </p:txBody>
      </p:sp>
      <p:sp>
        <p:nvSpPr>
          <p:cNvPr id="3" name="BUENO">
            <a:extLst>
              <a:ext uri="{FF2B5EF4-FFF2-40B4-BE49-F238E27FC236}">
                <a16:creationId xmlns:a16="http://schemas.microsoft.com/office/drawing/2014/main" id="{AE241189-CEA1-A4AA-3047-ED15A5F35B4F}"/>
              </a:ext>
            </a:extLst>
          </p:cNvPr>
          <p:cNvSpPr/>
          <p:nvPr/>
        </p:nvSpPr>
        <p:spPr>
          <a:xfrm>
            <a:off x="1631207" y="2085155"/>
            <a:ext cx="8855818" cy="971734"/>
          </a:xfrm>
          <a:prstGeom prst="roundRect">
            <a:avLst/>
          </a:prstGeom>
          <a:solidFill>
            <a:schemeClr val="accent4">
              <a:lumMod val="40000"/>
              <a:lumOff val="60000"/>
            </a:schemeClr>
          </a:solidFill>
          <a:ln w="76200">
            <a:solidFill>
              <a:schemeClr val="accent4">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dirty="0">
                <a:solidFill>
                  <a:prstClr val="black"/>
                </a:solidFill>
                <a:latin typeface="UTM Avo" panose="02040603050506020204" pitchFamily="18" charset="0"/>
              </a:rPr>
              <a:t>A. Khi quay quanh hạt nhân theo một quỹ đạo xác định, năng lượng của electron là không đổi.</a:t>
            </a:r>
          </a:p>
        </p:txBody>
      </p:sp>
      <p:pic>
        <p:nvPicPr>
          <p:cNvPr id="6" name="Picture 5">
            <a:hlinkClick r:id="rId6" action="ppaction://hlinksldjump"/>
            <a:extLst>
              <a:ext uri="{FF2B5EF4-FFF2-40B4-BE49-F238E27FC236}">
                <a16:creationId xmlns:a16="http://schemas.microsoft.com/office/drawing/2014/main" id="{CEB89291-869F-057C-E856-AD2EBFB8BA26}"/>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06099" y="5426465"/>
            <a:ext cx="1344729" cy="1243758"/>
          </a:xfrm>
          <a:prstGeom prst="rect">
            <a:avLst/>
          </a:prstGeom>
        </p:spPr>
      </p:pic>
      <p:pic>
        <p:nvPicPr>
          <p:cNvPr id="7" name="Picture 2" descr="Resultado de imagen para marciano  png">
            <a:extLst>
              <a:ext uri="{FF2B5EF4-FFF2-40B4-BE49-F238E27FC236}">
                <a16:creationId xmlns:a16="http://schemas.microsoft.com/office/drawing/2014/main" id="{9A132CDB-813C-57E4-C682-1B259B579F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832" y="5314950"/>
            <a:ext cx="1002084" cy="1349745"/>
          </a:xfrm>
          <a:prstGeom prst="rect">
            <a:avLst/>
          </a:prstGeom>
          <a:noFill/>
          <a:extLst>
            <a:ext uri="{909E8E84-426E-40DD-AFC4-6F175D3DCCD1}">
              <a14:hiddenFill xmlns:a14="http://schemas.microsoft.com/office/drawing/2010/main">
                <a:solidFill>
                  <a:srgbClr val="FFFFFF"/>
                </a:solidFill>
              </a14:hiddenFill>
            </a:ext>
          </a:extLst>
        </p:spPr>
      </p:pic>
      <p:sp>
        <p:nvSpPr>
          <p:cNvPr id="10" name="MALO2">
            <a:extLst>
              <a:ext uri="{FF2B5EF4-FFF2-40B4-BE49-F238E27FC236}">
                <a16:creationId xmlns:a16="http://schemas.microsoft.com/office/drawing/2014/main" id="{106EF1BD-60B6-9AD8-FF80-EF2B5BCC8C88}"/>
              </a:ext>
            </a:extLst>
          </p:cNvPr>
          <p:cNvSpPr/>
          <p:nvPr/>
        </p:nvSpPr>
        <p:spPr>
          <a:xfrm>
            <a:off x="1602937" y="3245531"/>
            <a:ext cx="8845036" cy="516844"/>
          </a:xfrm>
          <a:prstGeom prst="roundRect">
            <a:avLst/>
          </a:prstGeom>
          <a:solidFill>
            <a:schemeClr val="accent4">
              <a:lumMod val="40000"/>
              <a:lumOff val="60000"/>
            </a:schemeClr>
          </a:solidFill>
          <a:ln w="76200">
            <a:solidFill>
              <a:schemeClr val="accent4">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dirty="0">
                <a:solidFill>
                  <a:prstClr val="black"/>
                </a:solidFill>
                <a:latin typeface="UTM Avo" panose="02040603050506020204" pitchFamily="18" charset="0"/>
              </a:rPr>
              <a:t>B. Số lượng electron tối đa trên các lớp là như nhau.</a:t>
            </a:r>
          </a:p>
        </p:txBody>
      </p:sp>
      <p:pic>
        <p:nvPicPr>
          <p:cNvPr id="12" name="MARCIANO2" descr="Resultado de imagen para marciano png">
            <a:extLst>
              <a:ext uri="{FF2B5EF4-FFF2-40B4-BE49-F238E27FC236}">
                <a16:creationId xmlns:a16="http://schemas.microsoft.com/office/drawing/2014/main" id="{6D8A51AB-E177-6135-AEEF-CE50E4CB833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58127" y="3000375"/>
            <a:ext cx="451556" cy="8191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E833077C-CA14-C5E5-D5B1-BD07BB7BAB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55248" y="0"/>
            <a:ext cx="836752" cy="933042"/>
          </a:xfrm>
          <a:prstGeom prst="rect">
            <a:avLst/>
          </a:prstGeom>
          <a:solidFill>
            <a:schemeClr val="bg1"/>
          </a:solidFill>
        </p:spPr>
      </p:pic>
      <p:sp>
        <p:nvSpPr>
          <p:cNvPr id="18" name="MALO2">
            <a:extLst>
              <a:ext uri="{FF2B5EF4-FFF2-40B4-BE49-F238E27FC236}">
                <a16:creationId xmlns:a16="http://schemas.microsoft.com/office/drawing/2014/main" id="{D302F5F5-3FEF-87E8-B0C3-BF5A2F9C90DF}"/>
              </a:ext>
            </a:extLst>
          </p:cNvPr>
          <p:cNvSpPr/>
          <p:nvPr/>
        </p:nvSpPr>
        <p:spPr>
          <a:xfrm>
            <a:off x="1602937" y="3950380"/>
            <a:ext cx="8845036" cy="850219"/>
          </a:xfrm>
          <a:prstGeom prst="roundRect">
            <a:avLst/>
          </a:prstGeom>
          <a:solidFill>
            <a:schemeClr val="accent4">
              <a:lumMod val="40000"/>
              <a:lumOff val="60000"/>
            </a:schemeClr>
          </a:solidFill>
          <a:ln w="76200">
            <a:solidFill>
              <a:schemeClr val="accent4">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dirty="0">
                <a:solidFill>
                  <a:prstClr val="black"/>
                </a:solidFill>
                <a:latin typeface="UTM Avo" panose="02040603050506020204" pitchFamily="18" charset="0"/>
              </a:rPr>
              <a:t>C. Năng lượng của các electron trên các lớp khác nhau có thể bằng nhau.</a:t>
            </a:r>
          </a:p>
        </p:txBody>
      </p:sp>
      <p:pic>
        <p:nvPicPr>
          <p:cNvPr id="19" name="MARCIANO2" descr="Resultado de imagen para marciano png">
            <a:extLst>
              <a:ext uri="{FF2B5EF4-FFF2-40B4-BE49-F238E27FC236}">
                <a16:creationId xmlns:a16="http://schemas.microsoft.com/office/drawing/2014/main" id="{073205E3-EBC6-74AD-1F78-CE7064F9AB2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58127" y="3886200"/>
            <a:ext cx="451556" cy="819150"/>
          </a:xfrm>
          <a:prstGeom prst="rect">
            <a:avLst/>
          </a:prstGeom>
          <a:noFill/>
          <a:extLst>
            <a:ext uri="{909E8E84-426E-40DD-AFC4-6F175D3DCCD1}">
              <a14:hiddenFill xmlns:a14="http://schemas.microsoft.com/office/drawing/2010/main">
                <a:solidFill>
                  <a:srgbClr val="FFFFFF"/>
                </a:solidFill>
              </a14:hiddenFill>
            </a:ext>
          </a:extLst>
        </p:spPr>
      </p:pic>
      <p:sp>
        <p:nvSpPr>
          <p:cNvPr id="20" name="MALO2">
            <a:extLst>
              <a:ext uri="{FF2B5EF4-FFF2-40B4-BE49-F238E27FC236}">
                <a16:creationId xmlns:a16="http://schemas.microsoft.com/office/drawing/2014/main" id="{D7173B90-4EB7-69D6-DEB8-615C4BF04010}"/>
              </a:ext>
            </a:extLst>
          </p:cNvPr>
          <p:cNvSpPr/>
          <p:nvPr/>
        </p:nvSpPr>
        <p:spPr>
          <a:xfrm>
            <a:off x="1602937" y="4998131"/>
            <a:ext cx="8845036" cy="516844"/>
          </a:xfrm>
          <a:prstGeom prst="roundRect">
            <a:avLst/>
          </a:prstGeom>
          <a:solidFill>
            <a:schemeClr val="accent4">
              <a:lumMod val="40000"/>
              <a:lumOff val="60000"/>
            </a:schemeClr>
          </a:solidFill>
          <a:ln w="76200">
            <a:solidFill>
              <a:schemeClr val="accent4">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dirty="0">
                <a:solidFill>
                  <a:prstClr val="black"/>
                </a:solidFill>
                <a:latin typeface="UTM Avo" panose="02040603050506020204" pitchFamily="18" charset="0"/>
              </a:rPr>
              <a:t>D. Electron ở càng xa hạt nhân có năng lượng càng nhỏ.</a:t>
            </a:r>
          </a:p>
        </p:txBody>
      </p:sp>
      <p:pic>
        <p:nvPicPr>
          <p:cNvPr id="21" name="MARCIANO2" descr="Resultado de imagen para marciano png">
            <a:extLst>
              <a:ext uri="{FF2B5EF4-FFF2-40B4-BE49-F238E27FC236}">
                <a16:creationId xmlns:a16="http://schemas.microsoft.com/office/drawing/2014/main" id="{C3356E38-9BD1-8126-62CE-9E8C77A9D3C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58127" y="4752975"/>
            <a:ext cx="451556"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53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
                    </p:tgtEl>
                  </p:cond>
                </p:stCondLst>
                <p:endSync evt="end" delay="0">
                  <p:rtn val="all"/>
                </p:endSync>
                <p:childTnLst>
                  <p:par>
                    <p:cTn id="31" fill="hold">
                      <p:stCondLst>
                        <p:cond delay="0"/>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par>
                                <p:cTn id="36" presetID="1" presetClass="emph" presetSubtype="2" fill="hold" nodeType="withEffect">
                                  <p:stCondLst>
                                    <p:cond delay="0"/>
                                  </p:stCondLst>
                                  <p:childTnLst>
                                    <p:animClr clrSpc="rgb" dir="cw">
                                      <p:cBhvr>
                                        <p:cTn id="37" dur="2000" fill="hold"/>
                                        <p:tgtEl>
                                          <p:spTgt spid="3"/>
                                        </p:tgtEl>
                                        <p:attrNameLst>
                                          <p:attrName>fillcolor</p:attrName>
                                        </p:attrNameLst>
                                      </p:cBhvr>
                                      <p:to>
                                        <a:srgbClr val="00B05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4" name="Sai1.wav"/>
                                        </p:tgtEl>
                                      </p:cMediaNode>
                                    </p:audio>
                                  </p:subTnLst>
                                </p:cTn>
                              </p:par>
                              <p:par>
                                <p:cTn id="45" presetID="1" presetClass="emph" presetSubtype="2" fill="hold" nodeType="withEffect">
                                  <p:stCondLst>
                                    <p:cond delay="0"/>
                                  </p:stCondLst>
                                  <p:childTnLst>
                                    <p:animClr clrSpc="rgb" dir="cw">
                                      <p:cBhvr>
                                        <p:cTn id="46" dur="2000" fill="hold"/>
                                        <p:tgtEl>
                                          <p:spTgt spid="10"/>
                                        </p:tgtEl>
                                        <p:attrNameLst>
                                          <p:attrName>fillcolor</p:attrName>
                                        </p:attrNameLst>
                                      </p:cBhvr>
                                      <p:to>
                                        <a:srgbClr val="FF0000"/>
                                      </p:to>
                                    </p:animClr>
                                    <p:set>
                                      <p:cBhvr>
                                        <p:cTn id="47" dur="2000" fill="hold"/>
                                        <p:tgtEl>
                                          <p:spTgt spid="10"/>
                                        </p:tgtEl>
                                        <p:attrNameLst>
                                          <p:attrName>fill.type</p:attrName>
                                        </p:attrNameLst>
                                      </p:cBhvr>
                                      <p:to>
                                        <p:strVal val="solid"/>
                                      </p:to>
                                    </p:set>
                                    <p:set>
                                      <p:cBhvr>
                                        <p:cTn id="4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4" name="Sai1.wav"/>
                                        </p:tgtEl>
                                      </p:cMediaNode>
                                    </p:audio>
                                  </p:subTnLst>
                                </p:cTn>
                              </p:par>
                              <p:par>
                                <p:cTn id="54" presetID="1" presetClass="emph" presetSubtype="2" fill="hold" nodeType="withEffect">
                                  <p:stCondLst>
                                    <p:cond delay="0"/>
                                  </p:stCondLst>
                                  <p:childTnLst>
                                    <p:animClr clrSpc="rgb" dir="cw">
                                      <p:cBhvr>
                                        <p:cTn id="55" dur="2000" fill="hold"/>
                                        <p:tgtEl>
                                          <p:spTgt spid="18"/>
                                        </p:tgtEl>
                                        <p:attrNameLst>
                                          <p:attrName>fillcolor</p:attrName>
                                        </p:attrNameLst>
                                      </p:cBhvr>
                                      <p:to>
                                        <a:srgbClr val="FF0000"/>
                                      </p:to>
                                    </p:animClr>
                                    <p:set>
                                      <p:cBhvr>
                                        <p:cTn id="56" dur="2000" fill="hold"/>
                                        <p:tgtEl>
                                          <p:spTgt spid="18"/>
                                        </p:tgtEl>
                                        <p:attrNameLst>
                                          <p:attrName>fill.type</p:attrName>
                                        </p:attrNameLst>
                                      </p:cBhvr>
                                      <p:to>
                                        <p:strVal val="solid"/>
                                      </p:to>
                                    </p:set>
                                    <p:set>
                                      <p:cBhvr>
                                        <p:cTn id="57"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8" restart="whenNotActive" fill="hold" evtFilter="cancelBubble" nodeType="interactiveSeq">
                <p:stCondLst>
                  <p:cond evt="onClick" delay="0">
                    <p:tgtEl>
                      <p:spTgt spid="20"/>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4" name="Sai1.wav"/>
                                        </p:tgtEl>
                                      </p:cMediaNode>
                                    </p:audio>
                                  </p:subTnLst>
                                </p:cTn>
                              </p:par>
                              <p:par>
                                <p:cTn id="63" presetID="1" presetClass="emph" presetSubtype="2" fill="hold" nodeType="withEffect">
                                  <p:stCondLst>
                                    <p:cond delay="0"/>
                                  </p:stCondLst>
                                  <p:childTnLst>
                                    <p:animClr clrSpc="rgb" dir="cw">
                                      <p:cBhvr>
                                        <p:cTn id="64" dur="2000" fill="hold"/>
                                        <p:tgtEl>
                                          <p:spTgt spid="20"/>
                                        </p:tgtEl>
                                        <p:attrNameLst>
                                          <p:attrName>fillcolor</p:attrName>
                                        </p:attrNameLst>
                                      </p:cBhvr>
                                      <p:to>
                                        <a:srgbClr val="FF0000"/>
                                      </p:to>
                                    </p:animClr>
                                    <p:set>
                                      <p:cBhvr>
                                        <p:cTn id="65" dur="2000" fill="hold"/>
                                        <p:tgtEl>
                                          <p:spTgt spid="20"/>
                                        </p:tgtEl>
                                        <p:attrNameLst>
                                          <p:attrName>fill.type</p:attrName>
                                        </p:attrNameLst>
                                      </p:cBhvr>
                                      <p:to>
                                        <p:strVal val="solid"/>
                                      </p:to>
                                    </p:set>
                                    <p:set>
                                      <p:cBhvr>
                                        <p:cTn id="66"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2" grpId="0" animBg="1"/>
      <p:bldP spid="3" grpId="0" animBg="1"/>
      <p:bldP spid="10" grpId="0" animBg="1"/>
      <p:bldP spid="18"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CuadroTexto 7"/>
          <p:cNvSpPr txBox="1"/>
          <p:nvPr/>
        </p:nvSpPr>
        <p:spPr>
          <a:xfrm>
            <a:off x="1109703" y="1057237"/>
            <a:ext cx="9962147" cy="654731"/>
          </a:xfrm>
          <a:prstGeom prst="rect">
            <a:avLst/>
          </a:prstGeom>
          <a:solidFill>
            <a:srgbClr val="0070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lvl="0" algn="ctr">
              <a:lnSpc>
                <a:spcPct val="150000"/>
              </a:lnSpc>
            </a:pPr>
            <a:r>
              <a:rPr kumimoji="0" lang="vi-VN" sz="2800" b="1" i="0" u="none" strike="noStrike" kern="1200" cap="none" spc="0" normalizeH="0" baseline="0" noProof="0" dirty="0">
                <a:ln>
                  <a:noFill/>
                </a:ln>
                <a:solidFill>
                  <a:srgbClr val="FFC000"/>
                </a:solidFill>
                <a:effectLst/>
                <a:uLnTx/>
                <a:uFillTx/>
                <a:latin typeface="UTM Avo" panose="02040603050506020204" pitchFamily="18" charset="0"/>
                <a:ea typeface="+mn-ea"/>
                <a:cs typeface="Times New Roman" pitchFamily="18" charset="0"/>
              </a:rPr>
              <a:t>Câu 2. </a:t>
            </a:r>
            <a:r>
              <a:rPr lang="en-US" sz="2800" b="1" noProof="0" dirty="0">
                <a:solidFill>
                  <a:srgbClr val="FFC000"/>
                </a:solidFill>
                <a:latin typeface="UTM Avo" panose="02040603050506020204" pitchFamily="18" charset="0"/>
                <a:cs typeface="Times New Roman" pitchFamily="18" charset="0"/>
              </a:rPr>
              <a:t>S</a:t>
            </a:r>
            <a:r>
              <a:rPr lang="vi-VN" sz="2800" b="1" dirty="0">
                <a:solidFill>
                  <a:srgbClr val="FFC000"/>
                </a:solidFill>
                <a:latin typeface="UTM Avo" panose="02040603050506020204" pitchFamily="18" charset="0"/>
                <a:cs typeface="Times New Roman" pitchFamily="18" charset="0"/>
              </a:rPr>
              <a:t>ố electron tối đa trên lớp electron thứ hai là</a:t>
            </a:r>
            <a:r>
              <a:rPr lang="en-US" sz="2800" b="1" dirty="0">
                <a:solidFill>
                  <a:srgbClr val="FFC000"/>
                </a:solidFill>
                <a:latin typeface="UTM Avo" panose="02040603050506020204" pitchFamily="18" charset="0"/>
                <a:cs typeface="Times New Roman" pitchFamily="18" charset="0"/>
              </a:rPr>
              <a:t>:</a:t>
            </a:r>
            <a:endParaRPr lang="vi-VN" sz="2800" b="1" dirty="0">
              <a:solidFill>
                <a:srgbClr val="FFC000"/>
              </a:solidFill>
              <a:latin typeface="UTM Avo" panose="02040603050506020204" pitchFamily="18" charset="0"/>
              <a:cs typeface="Times New Roman" pitchFamily="18" charset="0"/>
            </a:endParaRPr>
          </a:p>
        </p:txBody>
      </p:sp>
      <p:sp>
        <p:nvSpPr>
          <p:cNvPr id="9" name="BUENO"/>
          <p:cNvSpPr/>
          <p:nvPr/>
        </p:nvSpPr>
        <p:spPr>
          <a:xfrm>
            <a:off x="2581276" y="3856805"/>
            <a:ext cx="3181350" cy="971734"/>
          </a:xfrm>
          <a:prstGeom prst="roundRect">
            <a:avLst/>
          </a:prstGeom>
          <a:solidFill>
            <a:schemeClr val="accent4">
              <a:lumMod val="40000"/>
              <a:lumOff val="60000"/>
            </a:schemeClr>
          </a:solidFill>
          <a:ln w="76200">
            <a:solidFill>
              <a:schemeClr val="accent4">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C. 8</a:t>
            </a:r>
            <a:endParaRPr kumimoji="0" lang="es-CL"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14" name="MALO2"/>
          <p:cNvSpPr/>
          <p:nvPr/>
        </p:nvSpPr>
        <p:spPr>
          <a:xfrm>
            <a:off x="6713031" y="2454956"/>
            <a:ext cx="3080346" cy="971734"/>
          </a:xfrm>
          <a:prstGeom prst="roundRect">
            <a:avLst/>
          </a:prstGeom>
          <a:solidFill>
            <a:schemeClr val="accent4">
              <a:lumMod val="40000"/>
              <a:lumOff val="60000"/>
            </a:schemeClr>
          </a:solidFill>
          <a:ln w="76200">
            <a:solidFill>
              <a:schemeClr val="accent4">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B. 4</a:t>
            </a:r>
            <a:endParaRPr kumimoji="0" lang="es-CL"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11" name="MARCIANO2" descr="Resultado de imagen para marciano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0277" y="2045816"/>
            <a:ext cx="786420" cy="14266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7" action="ppaction://hlinksldjump"/>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6803" y="5029402"/>
            <a:ext cx="1774026" cy="1640821"/>
          </a:xfrm>
          <a:prstGeom prst="rect">
            <a:avLst/>
          </a:prstGeom>
        </p:spPr>
      </p:pic>
      <p:pic>
        <p:nvPicPr>
          <p:cNvPr id="2050" name="Picture 2" descr="Resultado de imagen para marciano  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506" y="4824179"/>
            <a:ext cx="1288657" cy="1735742"/>
          </a:xfrm>
          <a:prstGeom prst="rect">
            <a:avLst/>
          </a:prstGeom>
          <a:noFill/>
          <a:extLst>
            <a:ext uri="{909E8E84-426E-40DD-AFC4-6F175D3DCCD1}">
              <a14:hiddenFill xmlns:a14="http://schemas.microsoft.com/office/drawing/2010/main">
                <a:solidFill>
                  <a:srgbClr val="FFFFFF"/>
                </a:solidFill>
              </a14:hiddenFill>
            </a:ext>
          </a:extLst>
        </p:spPr>
      </p:pic>
      <p:sp>
        <p:nvSpPr>
          <p:cNvPr id="4" name="MALO2">
            <a:extLst>
              <a:ext uri="{FF2B5EF4-FFF2-40B4-BE49-F238E27FC236}">
                <a16:creationId xmlns:a16="http://schemas.microsoft.com/office/drawing/2014/main" id="{26308002-D146-B30B-E21A-1C78E464F4EC}"/>
              </a:ext>
            </a:extLst>
          </p:cNvPr>
          <p:cNvSpPr/>
          <p:nvPr/>
        </p:nvSpPr>
        <p:spPr>
          <a:xfrm>
            <a:off x="2612588" y="2454956"/>
            <a:ext cx="3080346" cy="971734"/>
          </a:xfrm>
          <a:prstGeom prst="roundRect">
            <a:avLst/>
          </a:prstGeom>
          <a:solidFill>
            <a:schemeClr val="accent4">
              <a:lumMod val="40000"/>
              <a:lumOff val="60000"/>
            </a:schemeClr>
          </a:solidFill>
          <a:ln w="76200">
            <a:solidFill>
              <a:schemeClr val="accent4">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A. 6</a:t>
            </a:r>
            <a:endParaRPr kumimoji="0" lang="es-CL"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5" name="MARCIANO2" descr="Resultado de imagen para marciano png">
            <a:extLst>
              <a:ext uri="{FF2B5EF4-FFF2-40B4-BE49-F238E27FC236}">
                <a16:creationId xmlns:a16="http://schemas.microsoft.com/office/drawing/2014/main" id="{08001B96-AE69-2AB8-CDF3-3279C5442B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9202" y="2045816"/>
            <a:ext cx="786420" cy="1426613"/>
          </a:xfrm>
          <a:prstGeom prst="rect">
            <a:avLst/>
          </a:prstGeom>
          <a:noFill/>
          <a:extLst>
            <a:ext uri="{909E8E84-426E-40DD-AFC4-6F175D3DCCD1}">
              <a14:hiddenFill xmlns:a14="http://schemas.microsoft.com/office/drawing/2010/main">
                <a:solidFill>
                  <a:srgbClr val="FFFFFF"/>
                </a:solidFill>
              </a14:hiddenFill>
            </a:ext>
          </a:extLst>
        </p:spPr>
      </p:pic>
      <p:sp>
        <p:nvSpPr>
          <p:cNvPr id="3" name="MALO2">
            <a:extLst>
              <a:ext uri="{FF2B5EF4-FFF2-40B4-BE49-F238E27FC236}">
                <a16:creationId xmlns:a16="http://schemas.microsoft.com/office/drawing/2014/main" id="{79C46AFD-6C4D-D23A-E489-998418E3EDCB}"/>
              </a:ext>
            </a:extLst>
          </p:cNvPr>
          <p:cNvSpPr/>
          <p:nvPr/>
        </p:nvSpPr>
        <p:spPr>
          <a:xfrm>
            <a:off x="6746438" y="3860244"/>
            <a:ext cx="3080346" cy="971734"/>
          </a:xfrm>
          <a:prstGeom prst="roundRect">
            <a:avLst/>
          </a:prstGeom>
          <a:solidFill>
            <a:schemeClr val="accent4">
              <a:lumMod val="40000"/>
              <a:lumOff val="60000"/>
            </a:schemeClr>
          </a:solidFill>
          <a:ln w="76200">
            <a:solidFill>
              <a:schemeClr val="accent4">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D. 10</a:t>
            </a:r>
            <a:endParaRPr kumimoji="0" lang="es-CL"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7" name="MARCIANO2" descr="Resultado de imagen para marciano png">
            <a:extLst>
              <a:ext uri="{FF2B5EF4-FFF2-40B4-BE49-F238E27FC236}">
                <a16:creationId xmlns:a16="http://schemas.microsoft.com/office/drawing/2014/main" id="{873236F3-2EB6-8DCA-7327-A0AA202A529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3052" y="3451104"/>
            <a:ext cx="786420" cy="14266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C31C82D-CE47-A980-FA67-2834CACA97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55248" y="0"/>
            <a:ext cx="836752" cy="933042"/>
          </a:xfrm>
          <a:prstGeom prst="rect">
            <a:avLst/>
          </a:prstGeom>
          <a:solidFill>
            <a:schemeClr val="bg1"/>
          </a:solidFill>
        </p:spPr>
      </p:pic>
    </p:spTree>
    <p:extLst>
      <p:ext uri="{BB962C8B-B14F-4D97-AF65-F5344CB8AC3E}">
        <p14:creationId xmlns:p14="http://schemas.microsoft.com/office/powerpoint/2010/main" val="414509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Sai1.wav"/>
                                        </p:tgtEl>
                                      </p:cMediaNode>
                                    </p:audio>
                                  </p:subTnLst>
                                </p:cTn>
                              </p:par>
                              <p:par>
                                <p:cTn id="35" presetID="1" presetClass="emph" presetSubtype="2" fill="hold" nodeType="withEffect">
                                  <p:stCondLst>
                                    <p:cond delay="0"/>
                                  </p:stCondLst>
                                  <p:childTnLst>
                                    <p:animClr clrSpc="rgb" dir="cw">
                                      <p:cBhvr>
                                        <p:cTn id="36" dur="2000" fill="hold"/>
                                        <p:tgtEl>
                                          <p:spTgt spid="14"/>
                                        </p:tgtEl>
                                        <p:attrNameLst>
                                          <p:attrName>fillcolor</p:attrName>
                                        </p:attrNameLst>
                                      </p:cBhvr>
                                      <p:to>
                                        <a:srgbClr val="FF0000"/>
                                      </p:to>
                                    </p:animClr>
                                    <p:set>
                                      <p:cBhvr>
                                        <p:cTn id="37" dur="2000" fill="hold"/>
                                        <p:tgtEl>
                                          <p:spTgt spid="14"/>
                                        </p:tgtEl>
                                        <p:attrNameLst>
                                          <p:attrName>fill.type</p:attrName>
                                        </p:attrNameLst>
                                      </p:cBhvr>
                                      <p:to>
                                        <p:strVal val="solid"/>
                                      </p:to>
                                    </p:set>
                                    <p:set>
                                      <p:cBhvr>
                                        <p:cTn id="38"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par>
                                <p:cTn id="45" presetID="1" presetClass="emph" presetSubtype="2" fill="hold" nodeType="withEffect">
                                  <p:stCondLst>
                                    <p:cond delay="0"/>
                                  </p:stCondLst>
                                  <p:childTnLst>
                                    <p:animClr clrSpc="rgb" dir="cw">
                                      <p:cBhvr>
                                        <p:cTn id="46" dur="2000" fill="hold"/>
                                        <p:tgtEl>
                                          <p:spTgt spid="9"/>
                                        </p:tgtEl>
                                        <p:attrNameLst>
                                          <p:attrName>fillcolor</p:attrName>
                                        </p:attrNameLst>
                                      </p:cBhvr>
                                      <p:to>
                                        <a:srgbClr val="00B050"/>
                                      </p:to>
                                    </p:animClr>
                                    <p:set>
                                      <p:cBhvr>
                                        <p:cTn id="47" dur="2000" fill="hold"/>
                                        <p:tgtEl>
                                          <p:spTgt spid="9"/>
                                        </p:tgtEl>
                                        <p:attrNameLst>
                                          <p:attrName>fill.type</p:attrName>
                                        </p:attrNameLst>
                                      </p:cBhvr>
                                      <p:to>
                                        <p:strVal val="solid"/>
                                      </p:to>
                                    </p:set>
                                    <p:set>
                                      <p:cBhvr>
                                        <p:cTn id="48"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4"/>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par>
                                <p:cTn id="54" presetID="1" presetClass="emph" presetSubtype="2" fill="hold" nodeType="withEffect">
                                  <p:stCondLst>
                                    <p:cond delay="0"/>
                                  </p:stCondLst>
                                  <p:childTnLst>
                                    <p:animClr clrSpc="rgb" dir="cw">
                                      <p:cBhvr>
                                        <p:cTn id="55" dur="2000" fill="hold"/>
                                        <p:tgtEl>
                                          <p:spTgt spid="4"/>
                                        </p:tgtEl>
                                        <p:attrNameLst>
                                          <p:attrName>fillcolor</p:attrName>
                                        </p:attrNameLst>
                                      </p:cBhvr>
                                      <p:to>
                                        <a:srgbClr val="FF0000"/>
                                      </p:to>
                                    </p:animClr>
                                    <p:set>
                                      <p:cBhvr>
                                        <p:cTn id="56" dur="2000" fill="hold"/>
                                        <p:tgtEl>
                                          <p:spTgt spid="4"/>
                                        </p:tgtEl>
                                        <p:attrNameLst>
                                          <p:attrName>fill.type</p:attrName>
                                        </p:attrNameLst>
                                      </p:cBhvr>
                                      <p:to>
                                        <p:strVal val="solid"/>
                                      </p:to>
                                    </p:set>
                                    <p:set>
                                      <p:cBhvr>
                                        <p:cTn id="57"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58" restart="whenNotActive" fill="hold" evtFilter="cancelBubble" nodeType="interactiveSeq">
                <p:stCondLst>
                  <p:cond evt="onClick" delay="0">
                    <p:tgtEl>
                      <p:spTgt spid="3"/>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Sai1.wav"/>
                                        </p:tgtEl>
                                      </p:cMediaNode>
                                    </p:audio>
                                  </p:subTnLst>
                                </p:cTn>
                              </p:par>
                              <p:par>
                                <p:cTn id="63" presetID="1" presetClass="emph" presetSubtype="2" fill="hold" nodeType="withEffect">
                                  <p:stCondLst>
                                    <p:cond delay="0"/>
                                  </p:stCondLst>
                                  <p:childTnLst>
                                    <p:animClr clrSpc="rgb" dir="cw">
                                      <p:cBhvr>
                                        <p:cTn id="64" dur="2000" fill="hold"/>
                                        <p:tgtEl>
                                          <p:spTgt spid="3"/>
                                        </p:tgtEl>
                                        <p:attrNameLst>
                                          <p:attrName>fillcolor</p:attrName>
                                        </p:attrNameLst>
                                      </p:cBhvr>
                                      <p:to>
                                        <a:srgbClr val="FF0000"/>
                                      </p:to>
                                    </p:animClr>
                                    <p:set>
                                      <p:cBhvr>
                                        <p:cTn id="65" dur="2000" fill="hold"/>
                                        <p:tgtEl>
                                          <p:spTgt spid="3"/>
                                        </p:tgtEl>
                                        <p:attrNameLst>
                                          <p:attrName>fill.type</p:attrName>
                                        </p:attrNameLst>
                                      </p:cBhvr>
                                      <p:to>
                                        <p:strVal val="solid"/>
                                      </p:to>
                                    </p:set>
                                    <p:set>
                                      <p:cBhvr>
                                        <p:cTn id="66"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bldLst>
      <p:bldP spid="8" grpId="0" animBg="1"/>
      <p:bldP spid="9" grpId="0" animBg="1"/>
      <p:bldP spid="14" grpId="0" animBg="1"/>
      <p:bldP spid="4"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CuadroTexto 7">
            <a:extLst>
              <a:ext uri="{FF2B5EF4-FFF2-40B4-BE49-F238E27FC236}">
                <a16:creationId xmlns:a16="http://schemas.microsoft.com/office/drawing/2014/main" id="{2BA9D9D3-C4CB-F7A4-53F6-15CAB8D7E7C4}"/>
              </a:ext>
            </a:extLst>
          </p:cNvPr>
          <p:cNvSpPr txBox="1"/>
          <p:nvPr/>
        </p:nvSpPr>
        <p:spPr>
          <a:xfrm>
            <a:off x="1199649" y="833952"/>
            <a:ext cx="9544551" cy="1384995"/>
          </a:xfrm>
          <a:prstGeom prst="rect">
            <a:avLst/>
          </a:prstGeom>
          <a:solidFill>
            <a:srgbClr val="0070C0"/>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lvl="0" algn="ctr"/>
            <a:r>
              <a:rPr kumimoji="0" lang="vi-VN" sz="2800" b="1" i="0" u="none" strike="noStrike" kern="1200" cap="none" spc="0" normalizeH="0" baseline="0" noProof="0" dirty="0">
                <a:ln>
                  <a:noFill/>
                </a:ln>
                <a:solidFill>
                  <a:srgbClr val="FFC000"/>
                </a:solidFill>
                <a:effectLst/>
                <a:uLnTx/>
                <a:uFillTx/>
                <a:latin typeface="UTM Avo" panose="02040603050506020204" pitchFamily="18" charset="0"/>
                <a:ea typeface="+mn-ea"/>
                <a:cs typeface="Times New Roman" pitchFamily="18" charset="0"/>
              </a:rPr>
              <a:t>Câu 3. </a:t>
            </a:r>
            <a:r>
              <a:rPr lang="vi-VN" sz="2800" b="1" dirty="0">
                <a:solidFill>
                  <a:srgbClr val="FFC000"/>
                </a:solidFill>
                <a:latin typeface="UTM Avo" panose="02040603050506020204" pitchFamily="18" charset="0"/>
                <a:cs typeface="Times New Roman" pitchFamily="18" charset="0"/>
              </a:rPr>
              <a:t>Nguyên tử F có 9 electron. Theo mô hình Rutherford - Bohr, nguyên tử F có số electron có cùng năng lượng ở lớp thứ nhất là</a:t>
            </a:r>
            <a:r>
              <a:rPr lang="en-US" sz="2800" b="1" dirty="0">
                <a:solidFill>
                  <a:srgbClr val="FFC000"/>
                </a:solidFill>
                <a:latin typeface="UTM Avo" panose="02040603050506020204" pitchFamily="18" charset="0"/>
                <a:cs typeface="Times New Roman" pitchFamily="18" charset="0"/>
              </a:rPr>
              <a:t>:</a:t>
            </a:r>
            <a:endParaRPr lang="vi-VN" sz="2800" b="1" dirty="0">
              <a:solidFill>
                <a:srgbClr val="FFC000"/>
              </a:solidFill>
              <a:latin typeface="UTM Avo" panose="02040603050506020204" pitchFamily="18" charset="0"/>
              <a:cs typeface="Times New Roman" pitchFamily="18" charset="0"/>
            </a:endParaRPr>
          </a:p>
        </p:txBody>
      </p:sp>
      <p:sp>
        <p:nvSpPr>
          <p:cNvPr id="7" name="BUENO">
            <a:extLst>
              <a:ext uri="{FF2B5EF4-FFF2-40B4-BE49-F238E27FC236}">
                <a16:creationId xmlns:a16="http://schemas.microsoft.com/office/drawing/2014/main" id="{E5CE7FA2-D67E-FF9E-C4DD-6841D4E71C52}"/>
              </a:ext>
            </a:extLst>
          </p:cNvPr>
          <p:cNvSpPr/>
          <p:nvPr/>
        </p:nvSpPr>
        <p:spPr>
          <a:xfrm>
            <a:off x="6715124" y="2809055"/>
            <a:ext cx="3057525" cy="971734"/>
          </a:xfrm>
          <a:prstGeom prst="roundRect">
            <a:avLst/>
          </a:prstGeom>
          <a:solidFill>
            <a:schemeClr val="accent4">
              <a:lumMod val="40000"/>
              <a:lumOff val="60000"/>
            </a:schemeClr>
          </a:solidFill>
          <a:ln w="76200">
            <a:solidFill>
              <a:schemeClr val="accent4">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C. 2</a:t>
            </a:r>
            <a:endParaRPr kumimoji="0" lang="es-CL"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10" name="MALO2">
            <a:extLst>
              <a:ext uri="{FF2B5EF4-FFF2-40B4-BE49-F238E27FC236}">
                <a16:creationId xmlns:a16="http://schemas.microsoft.com/office/drawing/2014/main" id="{C57C1F47-782E-861B-F6FB-A2079B3A2846}"/>
              </a:ext>
            </a:extLst>
          </p:cNvPr>
          <p:cNvSpPr/>
          <p:nvPr/>
        </p:nvSpPr>
        <p:spPr>
          <a:xfrm>
            <a:off x="2540179" y="4131356"/>
            <a:ext cx="3080346" cy="971734"/>
          </a:xfrm>
          <a:prstGeom prst="roundRect">
            <a:avLst/>
          </a:prstGeom>
          <a:solidFill>
            <a:schemeClr val="accent4">
              <a:lumMod val="40000"/>
              <a:lumOff val="60000"/>
            </a:schemeClr>
          </a:solidFill>
          <a:ln w="76200">
            <a:solidFill>
              <a:schemeClr val="accent4">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B. 8</a:t>
            </a:r>
            <a:endParaRPr kumimoji="0" lang="es-CL"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14" name="MARCIANO2" descr="Resultado de imagen para marciano png">
            <a:extLst>
              <a:ext uri="{FF2B5EF4-FFF2-40B4-BE49-F238E27FC236}">
                <a16:creationId xmlns:a16="http://schemas.microsoft.com/office/drawing/2014/main" id="{EF8CC1FC-CC1E-D3D9-DFCF-CC1200E9CB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0520" y="3722216"/>
            <a:ext cx="786420" cy="14266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hlinkClick r:id="" action="ppaction://hlinkshowjump?jump=nextslide"/>
            <a:extLst>
              <a:ext uri="{FF2B5EF4-FFF2-40B4-BE49-F238E27FC236}">
                <a16:creationId xmlns:a16="http://schemas.microsoft.com/office/drawing/2014/main" id="{20BFDCC3-94D9-F73E-A958-AF9B4A8C5BFD}"/>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6803" y="5029402"/>
            <a:ext cx="1774026" cy="1640821"/>
          </a:xfrm>
          <a:prstGeom prst="rect">
            <a:avLst/>
          </a:prstGeom>
        </p:spPr>
      </p:pic>
      <p:pic>
        <p:nvPicPr>
          <p:cNvPr id="18" name="Picture 2" descr="Resultado de imagen para marciano  png">
            <a:extLst>
              <a:ext uri="{FF2B5EF4-FFF2-40B4-BE49-F238E27FC236}">
                <a16:creationId xmlns:a16="http://schemas.microsoft.com/office/drawing/2014/main" id="{48349C1C-090E-B5E0-FC55-04123A8CDA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506" y="4824179"/>
            <a:ext cx="1288657" cy="1735742"/>
          </a:xfrm>
          <a:prstGeom prst="rect">
            <a:avLst/>
          </a:prstGeom>
          <a:noFill/>
          <a:extLst>
            <a:ext uri="{909E8E84-426E-40DD-AFC4-6F175D3DCCD1}">
              <a14:hiddenFill xmlns:a14="http://schemas.microsoft.com/office/drawing/2010/main">
                <a:solidFill>
                  <a:srgbClr val="FFFFFF"/>
                </a:solidFill>
              </a14:hiddenFill>
            </a:ext>
          </a:extLst>
        </p:spPr>
      </p:pic>
      <p:sp>
        <p:nvSpPr>
          <p:cNvPr id="19" name="MALO2">
            <a:extLst>
              <a:ext uri="{FF2B5EF4-FFF2-40B4-BE49-F238E27FC236}">
                <a16:creationId xmlns:a16="http://schemas.microsoft.com/office/drawing/2014/main" id="{2EC69D4B-B65E-7DB9-CF8C-25F33F2363C9}"/>
              </a:ext>
            </a:extLst>
          </p:cNvPr>
          <p:cNvSpPr/>
          <p:nvPr/>
        </p:nvSpPr>
        <p:spPr>
          <a:xfrm>
            <a:off x="2525961" y="2778806"/>
            <a:ext cx="3080346" cy="971734"/>
          </a:xfrm>
          <a:prstGeom prst="roundRect">
            <a:avLst/>
          </a:prstGeom>
          <a:solidFill>
            <a:schemeClr val="accent4">
              <a:lumMod val="40000"/>
              <a:lumOff val="60000"/>
            </a:schemeClr>
          </a:solidFill>
          <a:ln w="76200">
            <a:solidFill>
              <a:schemeClr val="accent4">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A. 1</a:t>
            </a:r>
            <a:endParaRPr kumimoji="0" lang="es-CL"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20" name="MARCIANO2" descr="Resultado de imagen para marciano png">
            <a:extLst>
              <a:ext uri="{FF2B5EF4-FFF2-40B4-BE49-F238E27FC236}">
                <a16:creationId xmlns:a16="http://schemas.microsoft.com/office/drawing/2014/main" id="{313EC48A-6CB9-8159-E517-5F638D4753C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575" y="2369666"/>
            <a:ext cx="786420" cy="1426613"/>
          </a:xfrm>
          <a:prstGeom prst="rect">
            <a:avLst/>
          </a:prstGeom>
          <a:noFill/>
          <a:extLst>
            <a:ext uri="{909E8E84-426E-40DD-AFC4-6F175D3DCCD1}">
              <a14:hiddenFill xmlns:a14="http://schemas.microsoft.com/office/drawing/2010/main">
                <a:solidFill>
                  <a:srgbClr val="FFFFFF"/>
                </a:solidFill>
              </a14:hiddenFill>
            </a:ext>
          </a:extLst>
        </p:spPr>
      </p:pic>
      <p:sp>
        <p:nvSpPr>
          <p:cNvPr id="22" name="MALO2">
            <a:extLst>
              <a:ext uri="{FF2B5EF4-FFF2-40B4-BE49-F238E27FC236}">
                <a16:creationId xmlns:a16="http://schemas.microsoft.com/office/drawing/2014/main" id="{1C729689-420F-6C60-F390-3E8A112D9B6A}"/>
              </a:ext>
            </a:extLst>
          </p:cNvPr>
          <p:cNvSpPr/>
          <p:nvPr/>
        </p:nvSpPr>
        <p:spPr>
          <a:xfrm>
            <a:off x="6722576" y="4184094"/>
            <a:ext cx="3027816" cy="971734"/>
          </a:xfrm>
          <a:prstGeom prst="roundRect">
            <a:avLst/>
          </a:prstGeom>
          <a:solidFill>
            <a:schemeClr val="accent4">
              <a:lumMod val="40000"/>
              <a:lumOff val="60000"/>
            </a:schemeClr>
          </a:solidFill>
          <a:ln w="76200">
            <a:solidFill>
              <a:schemeClr val="accent4">
                <a:lumMod val="40000"/>
                <a:lumOff val="6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D. 6</a:t>
            </a:r>
            <a:endParaRPr kumimoji="0" lang="es-CL" sz="30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pic>
        <p:nvPicPr>
          <p:cNvPr id="23" name="MARCIANO2" descr="Resultado de imagen para marciano png">
            <a:extLst>
              <a:ext uri="{FF2B5EF4-FFF2-40B4-BE49-F238E27FC236}">
                <a16:creationId xmlns:a16="http://schemas.microsoft.com/office/drawing/2014/main" id="{BDBB6406-C908-EE84-A5A6-292D72375A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6489" y="3774954"/>
            <a:ext cx="786420" cy="14266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AD0A6AE-E489-F6C6-F567-CA1EEF9BB5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55248" y="0"/>
            <a:ext cx="836752" cy="933042"/>
          </a:xfrm>
          <a:prstGeom prst="rect">
            <a:avLst/>
          </a:prstGeom>
          <a:solidFill>
            <a:schemeClr val="bg1"/>
          </a:solidFill>
        </p:spPr>
      </p:pic>
    </p:spTree>
    <p:extLst>
      <p:ext uri="{BB962C8B-B14F-4D97-AF65-F5344CB8AC3E}">
        <p14:creationId xmlns:p14="http://schemas.microsoft.com/office/powerpoint/2010/main" val="296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Sai1.wav"/>
                                        </p:tgtEl>
                                      </p:cMediaNode>
                                    </p:audio>
                                  </p:subTnLst>
                                </p:cTn>
                              </p:par>
                              <p:par>
                                <p:cTn id="35" presetID="1" presetClass="emph" presetSubtype="2" fill="hold" nodeType="withEffect">
                                  <p:stCondLst>
                                    <p:cond delay="0"/>
                                  </p:stCondLst>
                                  <p:childTnLst>
                                    <p:animClr clrSpc="rgb" dir="cw">
                                      <p:cBhvr>
                                        <p:cTn id="36" dur="2000" fill="hold"/>
                                        <p:tgtEl>
                                          <p:spTgt spid="10"/>
                                        </p:tgtEl>
                                        <p:attrNameLst>
                                          <p:attrName>fillcolor</p:attrName>
                                        </p:attrNameLst>
                                      </p:cBhvr>
                                      <p:to>
                                        <a:srgbClr val="FF0000"/>
                                      </p:to>
                                    </p:animClr>
                                    <p:set>
                                      <p:cBhvr>
                                        <p:cTn id="37" dur="2000" fill="hold"/>
                                        <p:tgtEl>
                                          <p:spTgt spid="10"/>
                                        </p:tgtEl>
                                        <p:attrNameLst>
                                          <p:attrName>fill.type</p:attrName>
                                        </p:attrNameLst>
                                      </p:cBhvr>
                                      <p:to>
                                        <p:strVal val="solid"/>
                                      </p:to>
                                    </p:set>
                                    <p:set>
                                      <p:cBhvr>
                                        <p:cTn id="3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p:stCondLst>
                        <p:cond delay="0"/>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500"/>
                                        <p:tgtEl>
                                          <p:spTgt spid="16"/>
                                        </p:tgtEl>
                                      </p:cBhvr>
                                    </p:animEffect>
                                  </p:childTnLst>
                                  <p:subTnLst>
                                    <p:audio>
                                      <p:cMediaNode>
                                        <p:cTn display="0" masterRel="sameClick">
                                          <p:stCondLst>
                                            <p:cond evt="begin" delay="0">
                                              <p:tn val="42"/>
                                            </p:cond>
                                          </p:stCondLst>
                                          <p:endCondLst>
                                            <p:cond evt="onStopAudio" delay="0">
                                              <p:tgtEl>
                                                <p:sldTgt/>
                                              </p:tgtEl>
                                            </p:cond>
                                          </p:endCondLst>
                                        </p:cTn>
                                        <p:tgtEl>
                                          <p:sndTgt r:embed="rId4" name="applause.wav"/>
                                        </p:tgtEl>
                                      </p:cMediaNode>
                                    </p:audio>
                                  </p:subTnLst>
                                </p:cTn>
                              </p:par>
                              <p:par>
                                <p:cTn id="45" presetID="1" presetClass="emph" presetSubtype="2" fill="hold" nodeType="withEffect">
                                  <p:stCondLst>
                                    <p:cond delay="0"/>
                                  </p:stCondLst>
                                  <p:childTnLst>
                                    <p:animClr clrSpc="rgb" dir="cw">
                                      <p:cBhvr>
                                        <p:cTn id="46" dur="2000" fill="hold"/>
                                        <p:tgtEl>
                                          <p:spTgt spid="7"/>
                                        </p:tgtEl>
                                        <p:attrNameLst>
                                          <p:attrName>fillcolor</p:attrName>
                                        </p:attrNameLst>
                                      </p:cBhvr>
                                      <p:to>
                                        <a:srgbClr val="00B050"/>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19"/>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par>
                                <p:cTn id="54" presetID="1" presetClass="emph" presetSubtype="2" fill="hold" nodeType="withEffect">
                                  <p:stCondLst>
                                    <p:cond delay="0"/>
                                  </p:stCondLst>
                                  <p:childTnLst>
                                    <p:animClr clrSpc="rgb" dir="cw">
                                      <p:cBhvr>
                                        <p:cTn id="55" dur="2000" fill="hold"/>
                                        <p:tgtEl>
                                          <p:spTgt spid="19"/>
                                        </p:tgtEl>
                                        <p:attrNameLst>
                                          <p:attrName>fillcolor</p:attrName>
                                        </p:attrNameLst>
                                      </p:cBhvr>
                                      <p:to>
                                        <a:srgbClr val="FF0000"/>
                                      </p:to>
                                    </p:animClr>
                                    <p:set>
                                      <p:cBhvr>
                                        <p:cTn id="56" dur="2000" fill="hold"/>
                                        <p:tgtEl>
                                          <p:spTgt spid="19"/>
                                        </p:tgtEl>
                                        <p:attrNameLst>
                                          <p:attrName>fill.type</p:attrName>
                                        </p:attrNameLst>
                                      </p:cBhvr>
                                      <p:to>
                                        <p:strVal val="solid"/>
                                      </p:to>
                                    </p:set>
                                    <p:set>
                                      <p:cBhvr>
                                        <p:cTn id="57"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58" restart="whenNotActive" fill="hold" evtFilter="cancelBubble" nodeType="interactiveSeq">
                <p:stCondLst>
                  <p:cond evt="onClick" delay="0">
                    <p:tgtEl>
                      <p:spTgt spid="22"/>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Sai1.wav"/>
                                        </p:tgtEl>
                                      </p:cMediaNode>
                                    </p:audio>
                                  </p:subTnLst>
                                </p:cTn>
                              </p:par>
                              <p:par>
                                <p:cTn id="63" presetID="1" presetClass="emph" presetSubtype="2" fill="hold" nodeType="withEffect">
                                  <p:stCondLst>
                                    <p:cond delay="0"/>
                                  </p:stCondLst>
                                  <p:childTnLst>
                                    <p:animClr clrSpc="rgb" dir="cw">
                                      <p:cBhvr>
                                        <p:cTn id="64" dur="2000" fill="hold"/>
                                        <p:tgtEl>
                                          <p:spTgt spid="22"/>
                                        </p:tgtEl>
                                        <p:attrNameLst>
                                          <p:attrName>fillcolor</p:attrName>
                                        </p:attrNameLst>
                                      </p:cBhvr>
                                      <p:to>
                                        <a:srgbClr val="FF0000"/>
                                      </p:to>
                                    </p:animClr>
                                    <p:set>
                                      <p:cBhvr>
                                        <p:cTn id="65" dur="2000" fill="hold"/>
                                        <p:tgtEl>
                                          <p:spTgt spid="22"/>
                                        </p:tgtEl>
                                        <p:attrNameLst>
                                          <p:attrName>fill.type</p:attrName>
                                        </p:attrNameLst>
                                      </p:cBhvr>
                                      <p:to>
                                        <p:strVal val="solid"/>
                                      </p:to>
                                    </p:set>
                                    <p:set>
                                      <p:cBhvr>
                                        <p:cTn id="66"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bldLst>
      <p:bldP spid="6" grpId="0" animBg="1"/>
      <p:bldP spid="7" grpId="0" animBg="1"/>
      <p:bldP spid="10"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Resultado de imagen para ARBOL 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694" y="3052640"/>
            <a:ext cx="2717725" cy="27384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sultado de imagen para marciano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420" y="3621068"/>
            <a:ext cx="2251696" cy="303289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o 8"/>
          <p:cNvGrpSpPr/>
          <p:nvPr/>
        </p:nvGrpSpPr>
        <p:grpSpPr>
          <a:xfrm>
            <a:off x="8192238" y="791859"/>
            <a:ext cx="3021288" cy="2912425"/>
            <a:chOff x="7198843" y="1036948"/>
            <a:chExt cx="3021288" cy="2912425"/>
          </a:xfrm>
        </p:grpSpPr>
        <p:pic>
          <p:nvPicPr>
            <p:cNvPr id="6" name="Picture 4" descr="Resultado de imagen para ovni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8843" y="1036948"/>
              <a:ext cx="3021288" cy="2912425"/>
            </a:xfrm>
            <a:prstGeom prst="rect">
              <a:avLst/>
            </a:prstGeom>
            <a:noFill/>
            <a:extLst>
              <a:ext uri="{909E8E84-426E-40DD-AFC4-6F175D3DCCD1}">
                <a14:hiddenFill xmlns:a14="http://schemas.microsoft.com/office/drawing/2010/main">
                  <a:solidFill>
                    <a:srgbClr val="FFFFFF"/>
                  </a:solidFill>
                </a14:hiddenFill>
              </a:ext>
            </a:extLst>
          </p:spPr>
        </p:pic>
        <p:pic>
          <p:nvPicPr>
            <p:cNvPr id="8" name="MARCIANO2" descr="Resultado de imagen para marciano 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9857"/>
            <a:stretch/>
          </p:blipFill>
          <p:spPr bwMode="auto">
            <a:xfrm>
              <a:off x="8229600" y="1428520"/>
              <a:ext cx="876530" cy="1115326"/>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MARCIANO2" descr="Resultado de imagen para marciano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2909" y="4673254"/>
            <a:ext cx="1091867" cy="1980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sultado de imagen para ARBOL 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59540" y="3465513"/>
            <a:ext cx="2717725" cy="2738426"/>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1156594" y="212651"/>
            <a:ext cx="7313294" cy="120032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TM Avo" panose="02040603050506020204" pitchFamily="18" charset="0"/>
                <a:ea typeface="+mn-ea"/>
                <a:cs typeface="Times New Roman" pitchFamily="18" charset="0"/>
              </a:rPr>
              <a:t>Chào mừng bạn đã đến với hành tinh của chúng mình.</a:t>
            </a:r>
            <a:endParaRPr kumimoji="0" lang="es-CL"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UTM Avo" panose="02040603050506020204" pitchFamily="18" charset="0"/>
              <a:ea typeface="+mn-ea"/>
              <a:cs typeface="Times New Roman" pitchFamily="18" charset="0"/>
            </a:endParaRPr>
          </a:p>
        </p:txBody>
      </p:sp>
      <p:pic>
        <p:nvPicPr>
          <p:cNvPr id="2" name="Picture 1">
            <a:extLst>
              <a:ext uri="{FF2B5EF4-FFF2-40B4-BE49-F238E27FC236}">
                <a16:creationId xmlns:a16="http://schemas.microsoft.com/office/drawing/2014/main" id="{060FB366-B1E4-3CF1-6AE3-3855E8B3DD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55248" y="0"/>
            <a:ext cx="836752" cy="933042"/>
          </a:xfrm>
          <a:prstGeom prst="rect">
            <a:avLst/>
          </a:prstGeom>
          <a:solidFill>
            <a:schemeClr val="bg1"/>
          </a:solidFill>
        </p:spPr>
      </p:pic>
    </p:spTree>
    <p:extLst>
      <p:ext uri="{BB962C8B-B14F-4D97-AF65-F5344CB8AC3E}">
        <p14:creationId xmlns:p14="http://schemas.microsoft.com/office/powerpoint/2010/main" val="176861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1"/>
                                        </p:tgtEl>
                                        <p:attrNameLst>
                                          <p:attrName>ppt_y</p:attrName>
                                        </p:attrNameLst>
                                      </p:cBhvr>
                                      <p:tavLst>
                                        <p:tav tm="0">
                                          <p:val>
                                            <p:strVal val="#ppt_y"/>
                                          </p:val>
                                        </p:tav>
                                        <p:tav tm="100000">
                                          <p:val>
                                            <p:strVal val="#ppt_y"/>
                                          </p:val>
                                        </p:tav>
                                      </p:tavLst>
                                    </p:anim>
                                    <p:anim calcmode="lin" valueType="num">
                                      <p:cBhvr>
                                        <p:cTn id="9" dur="2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1"/>
                                        </p:tgtEl>
                                      </p:cBhvr>
                                    </p:animEffect>
                                  </p:childTnLst>
                                </p:cTn>
                              </p:par>
                              <p:par>
                                <p:cTn id="12" presetID="2" presetClass="entr" presetSubtype="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000" fill="hold"/>
                                        <p:tgtEl>
                                          <p:spTgt spid="4"/>
                                        </p:tgtEl>
                                        <p:attrNameLst>
                                          <p:attrName>ppt_x</p:attrName>
                                        </p:attrNameLst>
                                      </p:cBhvr>
                                      <p:tavLst>
                                        <p:tav tm="0">
                                          <p:val>
                                            <p:strVal val="0-#ppt_w/2"/>
                                          </p:val>
                                        </p:tav>
                                        <p:tav tm="100000">
                                          <p:val>
                                            <p:strVal val="#ppt_x"/>
                                          </p:val>
                                        </p:tav>
                                      </p:tavLst>
                                    </p:anim>
                                    <p:anim calcmode="lin" valueType="num">
                                      <p:cBhvr additive="base">
                                        <p:cTn id="15" dur="1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0-#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par>
                                <p:cTn id="24" presetID="53" presetClass="exit" presetSubtype="32" fill="hold" nodeType="withEffect">
                                  <p:stCondLst>
                                    <p:cond delay="4000"/>
                                  </p:stCondLst>
                                  <p:childTnLst>
                                    <p:anim calcmode="lin" valueType="num">
                                      <p:cBhvr>
                                        <p:cTn id="25" dur="5000"/>
                                        <p:tgtEl>
                                          <p:spTgt spid="9"/>
                                        </p:tgtEl>
                                        <p:attrNameLst>
                                          <p:attrName>ppt_w</p:attrName>
                                        </p:attrNameLst>
                                      </p:cBhvr>
                                      <p:tavLst>
                                        <p:tav tm="0">
                                          <p:val>
                                            <p:strVal val="ppt_w"/>
                                          </p:val>
                                        </p:tav>
                                        <p:tav tm="100000">
                                          <p:val>
                                            <p:fltVal val="0"/>
                                          </p:val>
                                        </p:tav>
                                      </p:tavLst>
                                    </p:anim>
                                    <p:anim calcmode="lin" valueType="num">
                                      <p:cBhvr>
                                        <p:cTn id="26" dur="5000"/>
                                        <p:tgtEl>
                                          <p:spTgt spid="9"/>
                                        </p:tgtEl>
                                        <p:attrNameLst>
                                          <p:attrName>ppt_h</p:attrName>
                                        </p:attrNameLst>
                                      </p:cBhvr>
                                      <p:tavLst>
                                        <p:tav tm="0">
                                          <p:val>
                                            <p:strVal val="ppt_h"/>
                                          </p:val>
                                        </p:tav>
                                        <p:tav tm="100000">
                                          <p:val>
                                            <p:fltVal val="0"/>
                                          </p:val>
                                        </p:tav>
                                      </p:tavLst>
                                    </p:anim>
                                    <p:animEffect transition="out" filter="fade">
                                      <p:cBhvr>
                                        <p:cTn id="27" dur="5000"/>
                                        <p:tgtEl>
                                          <p:spTgt spid="9"/>
                                        </p:tgtEl>
                                      </p:cBhvr>
                                    </p:animEffect>
                                    <p:set>
                                      <p:cBhvr>
                                        <p:cTn id="28" dur="1" fill="hold">
                                          <p:stCondLst>
                                            <p:cond delay="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9C8146-C2BE-2360-709D-B976E7E4C9E0}"/>
              </a:ext>
            </a:extLst>
          </p:cNvPr>
          <p:cNvGrpSpPr/>
          <p:nvPr/>
        </p:nvGrpSpPr>
        <p:grpSpPr>
          <a:xfrm>
            <a:off x="4877732" y="3200400"/>
            <a:ext cx="2736543" cy="1558939"/>
            <a:chOff x="309542" y="967667"/>
            <a:chExt cx="2878585" cy="1558939"/>
          </a:xfrm>
        </p:grpSpPr>
        <p:pic>
          <p:nvPicPr>
            <p:cNvPr id="3" name="Picture 2">
              <a:hlinkClick r:id="rId3"/>
              <a:extLst>
                <a:ext uri="{FF2B5EF4-FFF2-40B4-BE49-F238E27FC236}">
                  <a16:creationId xmlns:a16="http://schemas.microsoft.com/office/drawing/2014/main" id="{A0608B49-1176-9B9E-CDE2-C55E96D1F5C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905522" y="1221589"/>
              <a:ext cx="1438182" cy="1305017"/>
            </a:xfrm>
            <a:prstGeom prst="rect">
              <a:avLst/>
            </a:prstGeom>
          </p:spPr>
        </p:pic>
        <p:sp>
          <p:nvSpPr>
            <p:cNvPr id="4" name="TextBox 3">
              <a:extLst>
                <a:ext uri="{FF2B5EF4-FFF2-40B4-BE49-F238E27FC236}">
                  <a16:creationId xmlns:a16="http://schemas.microsoft.com/office/drawing/2014/main" id="{2DED3F60-E02F-50B1-6E8A-16D40F851362}"/>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12401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mẫu Toán 4</Template>
  <TotalTime>188</TotalTime>
  <Words>1515</Words>
  <Application>Microsoft Office PowerPoint</Application>
  <PresentationFormat>Widescreen</PresentationFormat>
  <Paragraphs>95</Paragraphs>
  <Slides>33</Slides>
  <Notes>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33</vt:i4>
      </vt:variant>
    </vt:vector>
  </HeadingPairs>
  <TitlesOfParts>
    <vt:vector size="42" baseType="lpstr">
      <vt:lpstr>Calibri Light</vt:lpstr>
      <vt:lpstr>UTM Avo</vt:lpstr>
      <vt:lpstr>Wingdings</vt:lpstr>
      <vt:lpstr>Arial</vt:lpstr>
      <vt:lpstr>Calibri</vt:lpstr>
      <vt:lpstr>Office Theme</vt:lpstr>
      <vt:lpstr>1_Office Theme</vt:lpstr>
      <vt:lpstr>2_Office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cp:revision>
  <dcterms:created xsi:type="dcterms:W3CDTF">2024-03-07T01:43:18Z</dcterms:created>
  <dcterms:modified xsi:type="dcterms:W3CDTF">2024-04-23T08:34:24Z</dcterms:modified>
</cp:coreProperties>
</file>