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0" r:id="rId4"/>
    <p:sldId id="263" r:id="rId5"/>
    <p:sldId id="264" r:id="rId6"/>
    <p:sldId id="258" r:id="rId7"/>
    <p:sldId id="265" r:id="rId8"/>
    <p:sldId id="266" r:id="rId9"/>
    <p:sldId id="5477" r:id="rId10"/>
    <p:sldId id="267" r:id="rId11"/>
    <p:sldId id="5478" r:id="rId12"/>
    <p:sldId id="5480" r:id="rId13"/>
    <p:sldId id="5479" r:id="rId14"/>
    <p:sldId id="5481" r:id="rId15"/>
    <p:sldId id="5482" r:id="rId16"/>
    <p:sldId id="5483" r:id="rId17"/>
    <p:sldId id="5484" r:id="rId18"/>
    <p:sldId id="5485" r:id="rId19"/>
    <p:sldId id="5486" r:id="rId20"/>
    <p:sldId id="5487" r:id="rId21"/>
    <p:sldId id="5488" r:id="rId22"/>
    <p:sldId id="5489" r:id="rId23"/>
    <p:sldId id="261" r:id="rId24"/>
  </p:sldIdLst>
  <p:sldSz cx="24385588" cy="13717588"/>
  <p:notesSz cx="6797675" cy="9928225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mbria" pitchFamily="18" charset="0"/>
      <p:regular r:id="rId30"/>
      <p:bold r:id="rId31"/>
      <p:italic r:id="rId32"/>
      <p:boldItalic r:id="rId33"/>
    </p:embeddedFont>
    <p:embeddedFont>
      <p:font typeface="Questrial" charset="0"/>
      <p:regular r:id="rId34"/>
    </p:embeddedFont>
    <p:embeddedFont>
      <p:font typeface="Cambria Math" pitchFamily="18" charset="0"/>
      <p:regular r:id="rId35"/>
    </p:embeddedFont>
    <p:embeddedFont>
      <p:font typeface="Constantia" pitchFamily="18" charset="0"/>
      <p:regular r:id="rId36"/>
      <p:bold r:id="rId37"/>
      <p:italic r:id="rId38"/>
      <p:boldItalic r:id="rId39"/>
    </p:embeddedFont>
    <p:embeddedFont>
      <p:font typeface="Tahoma" pitchFamily="34" charset="0"/>
      <p:regular r:id="rId40"/>
      <p:bold r:id="rId41"/>
    </p:embeddedFont>
    <p:embeddedFont>
      <p:font typeface="VNI-Times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CCFFFF"/>
    <a:srgbClr val="D0A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-754" y="-77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2166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326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765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121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78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112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61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937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05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31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85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23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10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796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069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29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PEPTIDE, PROTEIN VÀ ENZYME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3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96129" y="40344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7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xmlns="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B652FE73-5F5E-7C96-7C0C-C56EB06F3E8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09717" y="25513"/>
            <a:ext cx="1173602" cy="149206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3504587" y="5368325"/>
            <a:ext cx="18437568" cy="8331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" name="Google Shape;185;p1"/>
          <p:cNvGrpSpPr/>
          <p:nvPr/>
        </p:nvGrpSpPr>
        <p:grpSpPr>
          <a:xfrm>
            <a:off x="1116660" y="7257191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Peptide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0" y="8448144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Protein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8FA219F-9261-74CA-E275-CF899A4379D1}"/>
              </a:ext>
            </a:extLst>
          </p:cNvPr>
          <p:cNvSpPr txBox="1"/>
          <p:nvPr/>
        </p:nvSpPr>
        <p:spPr>
          <a:xfrm>
            <a:off x="5088981" y="1958470"/>
            <a:ext cx="15878424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</a:pPr>
            <a:r>
              <a:rPr lang="en-US" sz="6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3:  HỢP CHẤT CHỨA NITROGEN</a:t>
            </a:r>
            <a:endParaRPr lang="vi-VN" sz="60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75;p1">
            <a:extLst>
              <a:ext uri="{FF2B5EF4-FFF2-40B4-BE49-F238E27FC236}">
                <a16:creationId xmlns:a16="http://schemas.microsoft.com/office/drawing/2014/main" xmlns="" id="{C32A8388-184B-6390-C5F9-D92C357D7198}"/>
              </a:ext>
            </a:extLst>
          </p:cNvPr>
          <p:cNvSpPr txBox="1"/>
          <p:nvPr/>
        </p:nvSpPr>
        <p:spPr>
          <a:xfrm>
            <a:off x="2509022" y="3350890"/>
            <a:ext cx="18975066" cy="128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vi-VN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PEPTIDE, PROTEIN VÀ ENZYME</a:t>
            </a:r>
            <a:endParaRPr lang="vi-VN" sz="6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1103561" y="1706845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II. PROTEIN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xmlns="" id="{726C2D37-8E6F-9EF5-8823-972E631A2878}"/>
              </a:ext>
            </a:extLst>
          </p:cNvPr>
          <p:cNvGrpSpPr/>
          <p:nvPr/>
        </p:nvGrpSpPr>
        <p:grpSpPr>
          <a:xfrm>
            <a:off x="803109" y="2801808"/>
            <a:ext cx="22738481" cy="2016035"/>
            <a:chOff x="17200151" y="2408480"/>
            <a:chExt cx="22738481" cy="2016035"/>
          </a:xfrm>
        </p:grpSpPr>
        <p:sp>
          <p:nvSpPr>
            <p:cNvPr id="17" name="Right Triangle 109">
              <a:extLst>
                <a:ext uri="{FF2B5EF4-FFF2-40B4-BE49-F238E27FC236}">
                  <a16:creationId xmlns:a16="http://schemas.microsoft.com/office/drawing/2014/main" xmlns="" id="{F3DFCB07-D2BF-D3BB-8075-2354F35DD6B8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10">
              <a:extLst>
                <a:ext uri="{FF2B5EF4-FFF2-40B4-BE49-F238E27FC236}">
                  <a16:creationId xmlns:a16="http://schemas.microsoft.com/office/drawing/2014/main" xmlns="" id="{015BCF9B-2A45-670F-FE14-1D7F8A8D4299}"/>
                </a:ext>
              </a:extLst>
            </p:cNvPr>
            <p:cNvSpPr/>
            <p:nvPr/>
          </p:nvSpPr>
          <p:spPr>
            <a:xfrm>
              <a:off x="21616078" y="2802672"/>
              <a:ext cx="18322554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Protein là hợp chất cao phân tử được tạo thánh từ một hay nhiều chuỗi polypeptide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xmlns="" id="{D8ADEC53-DEDB-6649-C332-511F12E5CA9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961692" y="704177"/>
              <a:ext cx="900818" cy="4407953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12">
              <a:extLst>
                <a:ext uri="{FF2B5EF4-FFF2-40B4-BE49-F238E27FC236}">
                  <a16:creationId xmlns:a16="http://schemas.microsoft.com/office/drawing/2014/main" xmlns="" id="{6EA30E38-A723-8E6A-DE7F-1D092FD0052B}"/>
                </a:ext>
              </a:extLst>
            </p:cNvPr>
            <p:cNvSpPr txBox="1"/>
            <p:nvPr/>
          </p:nvSpPr>
          <p:spPr>
            <a:xfrm>
              <a:off x="17339924" y="2408480"/>
              <a:ext cx="37160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TextBox 112">
            <a:extLst>
              <a:ext uri="{FF2B5EF4-FFF2-40B4-BE49-F238E27FC236}">
                <a16:creationId xmlns:a16="http://schemas.microsoft.com/office/drawing/2014/main" xmlns="" id="{259C2DB1-CC1A-9A54-AA2F-A55CA6628285}"/>
              </a:ext>
            </a:extLst>
          </p:cNvPr>
          <p:cNvSpPr txBox="1"/>
          <p:nvPr/>
        </p:nvSpPr>
        <p:spPr>
          <a:xfrm>
            <a:off x="443119" y="6089353"/>
            <a:ext cx="30460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" name="Hình ảnh 24" descr="Ảnh có chứa văn bản, sách, giấy, Sản phẩm từ giấy&#10;&#10;Mô tả được tạo tự động">
            <a:extLst>
              <a:ext uri="{FF2B5EF4-FFF2-40B4-BE49-F238E27FC236}">
                <a16:creationId xmlns:a16="http://schemas.microsoft.com/office/drawing/2014/main" xmlns="" id="{FF969B8C-652D-8B4B-F040-36F7A88ED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6" t="14400" r="28151" b="15572"/>
          <a:stretch/>
        </p:blipFill>
        <p:spPr>
          <a:xfrm rot="16200000">
            <a:off x="14638009" y="1592889"/>
            <a:ext cx="5428300" cy="12753566"/>
          </a:xfrm>
          <a:prstGeom prst="rect">
            <a:avLst/>
          </a:prstGeom>
        </p:spPr>
      </p:pic>
      <p:sp>
        <p:nvSpPr>
          <p:cNvPr id="26" name="Text Box 8">
            <a:extLst>
              <a:ext uri="{FF2B5EF4-FFF2-40B4-BE49-F238E27FC236}">
                <a16:creationId xmlns:a16="http://schemas.microsoft.com/office/drawing/2014/main" xmlns="" id="{1A10AE42-C467-EEC9-1DAD-F0773079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875" y="6407707"/>
            <a:ext cx="8961838" cy="76944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Protein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chia 2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loại</a:t>
            </a:r>
            <a:endParaRPr lang="en-US" altLang="vi-VN" sz="44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xmlns="" id="{5055C0F7-B384-8A67-3F83-48968259BB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1875" y="7397988"/>
            <a:ext cx="3435740" cy="11433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DF4D206C-C206-99BB-7B86-B80B6D3C7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04506" y="7482268"/>
            <a:ext cx="4280627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xmlns="" id="{34F77D43-33D9-0878-2057-1A483CF5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059" y="8624300"/>
            <a:ext cx="8378456" cy="313213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alt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chuỗi polypeptide được tạo thành từ nhiều đơn vị </a:t>
            </a:r>
            <a:r>
              <a:rPr lang="es-E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amino acid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alt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xmlns="" id="{212E8EB4-5747-859C-EA7F-565F2BAC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4790" y="8624300"/>
            <a:ext cx="8901536" cy="415498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Protein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phức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tạp</a:t>
            </a:r>
            <a:endParaRPr lang="en-US" altLang="vi-VN" sz="4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+ Thành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: protein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+ phi protein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phosphỏic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 acid;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carbonhydrate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…. </a:t>
            </a:r>
          </a:p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altLang="vi-VN" sz="4400" dirty="0" err="1">
                <a:latin typeface="Times New Roman" panose="02020603050405020304" pitchFamily="18" charset="0"/>
                <a:cs typeface="Arial" panose="020B0604020202020204" pitchFamily="34" charset="0"/>
              </a:rPr>
              <a:t>Vd</a:t>
            </a:r>
            <a:r>
              <a:rPr lang="en-US" altLang="vi-VN" sz="4400" dirty="0">
                <a:latin typeface="Times New Roman" panose="02020603050405020304" pitchFamily="18" charset="0"/>
                <a:cs typeface="Arial" panose="020B0604020202020204" pitchFamily="34" charset="0"/>
              </a:rPr>
              <a:t>: nucleoprotein, lipoprotein.</a:t>
            </a:r>
          </a:p>
        </p:txBody>
      </p:sp>
    </p:spTree>
    <p:extLst>
      <p:ext uri="{BB962C8B-B14F-4D97-AF65-F5344CB8AC3E}">
        <p14:creationId xmlns:p14="http://schemas.microsoft.com/office/powerpoint/2010/main" val="26523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1103561" y="1706845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II. PROTEIN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3" name="TextBox 112">
            <a:extLst>
              <a:ext uri="{FF2B5EF4-FFF2-40B4-BE49-F238E27FC236}">
                <a16:creationId xmlns:a16="http://schemas.microsoft.com/office/drawing/2014/main" xmlns="" id="{259C2DB1-CC1A-9A54-AA2F-A55CA6628285}"/>
              </a:ext>
            </a:extLst>
          </p:cNvPr>
          <p:cNvSpPr txBox="1"/>
          <p:nvPr/>
        </p:nvSpPr>
        <p:spPr>
          <a:xfrm>
            <a:off x="1103561" y="3052907"/>
            <a:ext cx="5088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5FF6228-765B-5C1E-A632-E56343F80724}"/>
              </a:ext>
            </a:extLst>
          </p:cNvPr>
          <p:cNvSpPr/>
          <p:nvPr/>
        </p:nvSpPr>
        <p:spPr>
          <a:xfrm>
            <a:off x="1693377" y="4340453"/>
            <a:ext cx="21379274" cy="191149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899AB1F-93E1-EF31-FF17-762871696EA8}"/>
              </a:ext>
            </a:extLst>
          </p:cNvPr>
          <p:cNvSpPr txBox="1"/>
          <p:nvPr/>
        </p:nvSpPr>
        <p:spPr>
          <a:xfrm>
            <a:off x="2197351" y="4531699"/>
            <a:ext cx="23525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sz="48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VD :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48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24D8D69-F023-6E25-806E-102FD68BA863}"/>
              </a:ext>
            </a:extLst>
          </p:cNvPr>
          <p:cNvSpPr/>
          <p:nvPr/>
        </p:nvSpPr>
        <p:spPr>
          <a:xfrm>
            <a:off x="1693377" y="6556445"/>
            <a:ext cx="21379274" cy="29490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562FB92-FDAD-E7CD-803E-25173FA53FF7}"/>
              </a:ext>
            </a:extLst>
          </p:cNvPr>
          <p:cNvSpPr txBox="1"/>
          <p:nvPr/>
        </p:nvSpPr>
        <p:spPr>
          <a:xfrm>
            <a:off x="1842908" y="6760084"/>
            <a:ext cx="212297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fr-FR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endParaRPr lang="vi-VN" sz="48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 :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Keratin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fr-FR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vi-VN" sz="48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Fibroin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nhện</a:t>
            </a:r>
            <a:r>
              <a:rPr lang="fr-FR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tằm</a:t>
            </a:r>
            <a:r>
              <a:rPr lang="fr-FR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…..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19664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 animBg="1"/>
      <p:bldP spid="4" grpId="0"/>
      <p:bldP spid="9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647115" y="1628340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II. PROTEIN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3" name="TextBox 112">
            <a:extLst>
              <a:ext uri="{FF2B5EF4-FFF2-40B4-BE49-F238E27FC236}">
                <a16:creationId xmlns:a16="http://schemas.microsoft.com/office/drawing/2014/main" xmlns="" id="{259C2DB1-CC1A-9A54-AA2F-A55CA6628285}"/>
              </a:ext>
            </a:extLst>
          </p:cNvPr>
          <p:cNvSpPr txBox="1"/>
          <p:nvPr/>
        </p:nvSpPr>
        <p:spPr>
          <a:xfrm>
            <a:off x="1189404" y="2750181"/>
            <a:ext cx="5088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noProof="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6A919454-1782-77F4-04F3-3748E9555B76}"/>
              </a:ext>
            </a:extLst>
          </p:cNvPr>
          <p:cNvGrpSpPr/>
          <p:nvPr/>
        </p:nvGrpSpPr>
        <p:grpSpPr>
          <a:xfrm>
            <a:off x="2593066" y="4158578"/>
            <a:ext cx="4081004" cy="1232819"/>
            <a:chOff x="840662" y="323034"/>
            <a:chExt cx="3036013" cy="718924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xmlns="" id="{15911782-1429-1762-3D16-0CB068D5F259}"/>
                </a:ext>
              </a:extLst>
            </p:cNvPr>
            <p:cNvSpPr/>
            <p:nvPr/>
          </p:nvSpPr>
          <p:spPr>
            <a:xfrm>
              <a:off x="840662" y="323034"/>
              <a:ext cx="3036013" cy="718924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xmlns="" id="{3147CE51-CDCF-9EC9-85F2-FDD4B85A49CB}"/>
                </a:ext>
              </a:extLst>
            </p:cNvPr>
            <p:cNvSpPr txBox="1"/>
            <p:nvPr/>
          </p:nvSpPr>
          <p:spPr>
            <a:xfrm>
              <a:off x="1404383" y="443111"/>
              <a:ext cx="2377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VẬN DỤNG 1 </a:t>
              </a: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xmlns="" id="{38205657-BACA-E8C9-0233-D49D837FF442}"/>
              </a:ext>
            </a:extLst>
          </p:cNvPr>
          <p:cNvGrpSpPr/>
          <p:nvPr/>
        </p:nvGrpSpPr>
        <p:grpSpPr>
          <a:xfrm>
            <a:off x="6907090" y="3751553"/>
            <a:ext cx="16824779" cy="2399957"/>
            <a:chOff x="1723571" y="1379752"/>
            <a:chExt cx="8998858" cy="1232819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1F620F19-BF80-E1A9-C1B7-209D3499337B}"/>
                </a:ext>
              </a:extLst>
            </p:cNvPr>
            <p:cNvSpPr/>
            <p:nvPr/>
          </p:nvSpPr>
          <p:spPr>
            <a:xfrm>
              <a:off x="1723571" y="1379752"/>
              <a:ext cx="8998858" cy="1232819"/>
            </a:xfrm>
            <a:prstGeom prst="roundRect">
              <a:avLst>
                <a:gd name="adj" fmla="val 24574"/>
              </a:avLst>
            </a:prstGeom>
            <a:solidFill>
              <a:srgbClr val="F9DCFC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5BB1222C-3FF6-7249-F132-FFFB2DBC0E62}"/>
                </a:ext>
              </a:extLst>
            </p:cNvPr>
            <p:cNvSpPr txBox="1"/>
            <p:nvPr/>
          </p:nvSpPr>
          <p:spPr>
            <a:xfrm>
              <a:off x="1941573" y="1527187"/>
              <a:ext cx="8562854" cy="88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pt-BR" sz="4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 sao uống sữa giúp giảm bớt nguy hiểm ngộ độc muối chì, muối thủy ngân?</a:t>
              </a:r>
              <a:endParaRPr lang="vi-VN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703E8908-7E58-40EE-3C32-FD32A08373D1}"/>
              </a:ext>
            </a:extLst>
          </p:cNvPr>
          <p:cNvGrpSpPr/>
          <p:nvPr/>
        </p:nvGrpSpPr>
        <p:grpSpPr>
          <a:xfrm>
            <a:off x="1103561" y="3725532"/>
            <a:ext cx="1703434" cy="1467912"/>
            <a:chOff x="315987" y="4915644"/>
            <a:chExt cx="871538" cy="871538"/>
          </a:xfrm>
        </p:grpSpPr>
        <p:sp>
          <p:nvSpPr>
            <p:cNvPr id="13" name="Oval 11">
              <a:extLst>
                <a:ext uri="{FF2B5EF4-FFF2-40B4-BE49-F238E27FC236}">
                  <a16:creationId xmlns:a16="http://schemas.microsoft.com/office/drawing/2014/main" xmlns="" id="{B8150928-B70E-6043-97D4-EE3EAE388E5C}"/>
                </a:ext>
              </a:extLst>
            </p:cNvPr>
            <p:cNvSpPr/>
            <p:nvPr/>
          </p:nvSpPr>
          <p:spPr>
            <a:xfrm>
              <a:off x="315987" y="4915644"/>
              <a:ext cx="871538" cy="87153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631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xmlns="" id="{7CF4DBF8-98FC-8D92-FCE7-115AEE2A5F17}"/>
                </a:ext>
              </a:extLst>
            </p:cNvPr>
            <p:cNvGrpSpPr/>
            <p:nvPr/>
          </p:nvGrpSpPr>
          <p:grpSpPr>
            <a:xfrm>
              <a:off x="452314" y="5052068"/>
              <a:ext cx="598884" cy="598690"/>
              <a:chOff x="1087650" y="607219"/>
              <a:chExt cx="750066" cy="749824"/>
            </a:xfrm>
          </p:grpSpPr>
          <p:grpSp>
            <p:nvGrpSpPr>
              <p:cNvPr id="16" name="Group 14">
                <a:extLst>
                  <a:ext uri="{FF2B5EF4-FFF2-40B4-BE49-F238E27FC236}">
                    <a16:creationId xmlns:a16="http://schemas.microsoft.com/office/drawing/2014/main" xmlns="" id="{311D1A37-E501-48B9-CB27-2A6DF76AD349}"/>
                  </a:ext>
                </a:extLst>
              </p:cNvPr>
              <p:cNvGrpSpPr/>
              <p:nvPr/>
            </p:nvGrpSpPr>
            <p:grpSpPr>
              <a:xfrm>
                <a:off x="1087650" y="607219"/>
                <a:ext cx="750066" cy="749824"/>
                <a:chOff x="1143168" y="664784"/>
                <a:chExt cx="6713052" cy="6710884"/>
              </a:xfrm>
            </p:grpSpPr>
            <p:grpSp>
              <p:nvGrpSpPr>
                <p:cNvPr id="25" name="Group 32">
                  <a:extLst>
                    <a:ext uri="{FF2B5EF4-FFF2-40B4-BE49-F238E27FC236}">
                      <a16:creationId xmlns:a16="http://schemas.microsoft.com/office/drawing/2014/main" xmlns="" id="{5B921306-84F4-0140-5581-B641A427E425}"/>
                    </a:ext>
                  </a:extLst>
                </p:cNvPr>
                <p:cNvGrpSpPr/>
                <p:nvPr/>
              </p:nvGrpSpPr>
              <p:grpSpPr>
                <a:xfrm>
                  <a:off x="4494492" y="664784"/>
                  <a:ext cx="3361728" cy="6710884"/>
                  <a:chOff x="4494492" y="664784"/>
                  <a:chExt cx="3361728" cy="6710884"/>
                </a:xfrm>
              </p:grpSpPr>
              <p:pic>
                <p:nvPicPr>
                  <p:cNvPr id="29" name="Picture 37">
                    <a:extLst>
                      <a:ext uri="{FF2B5EF4-FFF2-40B4-BE49-F238E27FC236}">
                        <a16:creationId xmlns:a16="http://schemas.microsoft.com/office/drawing/2014/main" xmlns="" id="{DB36FB5E-9728-0CEA-EA17-8E9B9146CC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06"/>
                  <a:stretch/>
                </p:blipFill>
                <p:spPr>
                  <a:xfrm>
                    <a:off x="4494492" y="664784"/>
                    <a:ext cx="3361728" cy="6710884"/>
                  </a:xfrm>
                  <a:prstGeom prst="rect">
                    <a:avLst/>
                  </a:prstGeom>
                </p:spPr>
              </p:pic>
              <p:sp>
                <p:nvSpPr>
                  <p:cNvPr id="30" name="Flowchart: Delay 38">
                    <a:extLst>
                      <a:ext uri="{FF2B5EF4-FFF2-40B4-BE49-F238E27FC236}">
                        <a16:creationId xmlns:a16="http://schemas.microsoft.com/office/drawing/2014/main" xmlns="" id="{DB693C4C-1FC6-1363-611D-44FFCB10129F}"/>
                      </a:ext>
                    </a:extLst>
                  </p:cNvPr>
                  <p:cNvSpPr/>
                  <p:nvPr/>
                </p:nvSpPr>
                <p:spPr>
                  <a:xfrm>
                    <a:off x="4494492" y="2196246"/>
                    <a:ext cx="2110683" cy="3902578"/>
                  </a:xfrm>
                  <a:prstGeom prst="flowChartDelay">
                    <a:avLst/>
                  </a:prstGeom>
                  <a:solidFill>
                    <a:srgbClr val="9D00B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33">
                  <a:extLst>
                    <a:ext uri="{FF2B5EF4-FFF2-40B4-BE49-F238E27FC236}">
                      <a16:creationId xmlns:a16="http://schemas.microsoft.com/office/drawing/2014/main" xmlns="" id="{B6D44AC9-36F0-F375-B39D-31292131CFE3}"/>
                    </a:ext>
                  </a:extLst>
                </p:cNvPr>
                <p:cNvGrpSpPr/>
                <p:nvPr/>
              </p:nvGrpSpPr>
              <p:grpSpPr>
                <a:xfrm flipH="1">
                  <a:off x="1143168" y="664784"/>
                  <a:ext cx="3361728" cy="6710884"/>
                  <a:chOff x="4494492" y="664784"/>
                  <a:chExt cx="3361728" cy="6710884"/>
                </a:xfrm>
              </p:grpSpPr>
              <p:pic>
                <p:nvPicPr>
                  <p:cNvPr id="27" name="Picture 35">
                    <a:extLst>
                      <a:ext uri="{FF2B5EF4-FFF2-40B4-BE49-F238E27FC236}">
                        <a16:creationId xmlns:a16="http://schemas.microsoft.com/office/drawing/2014/main" xmlns="" id="{817041A1-1F11-2279-7D7D-3D0D472A7B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colorTemperature colorTemp="11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06"/>
                  <a:stretch/>
                </p:blipFill>
                <p:spPr>
                  <a:xfrm>
                    <a:off x="4494492" y="664784"/>
                    <a:ext cx="3361728" cy="6710884"/>
                  </a:xfrm>
                  <a:prstGeom prst="rect">
                    <a:avLst/>
                  </a:prstGeom>
                </p:spPr>
              </p:pic>
              <p:sp>
                <p:nvSpPr>
                  <p:cNvPr id="28" name="Flowchart: Delay 36">
                    <a:extLst>
                      <a:ext uri="{FF2B5EF4-FFF2-40B4-BE49-F238E27FC236}">
                        <a16:creationId xmlns:a16="http://schemas.microsoft.com/office/drawing/2014/main" xmlns="" id="{ACB444CD-5DD2-7293-0F98-42C383C64B19}"/>
                      </a:ext>
                    </a:extLst>
                  </p:cNvPr>
                  <p:cNvSpPr/>
                  <p:nvPr/>
                </p:nvSpPr>
                <p:spPr>
                  <a:xfrm>
                    <a:off x="4494492" y="2196246"/>
                    <a:ext cx="2110683" cy="3902578"/>
                  </a:xfrm>
                  <a:prstGeom prst="flowChartDelay">
                    <a:avLst/>
                  </a:prstGeom>
                  <a:solidFill>
                    <a:srgbClr val="9D00B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BB18DED-A378-5C59-045C-AF97C6E67F89}"/>
                  </a:ext>
                </a:extLst>
              </p:cNvPr>
              <p:cNvGrpSpPr/>
              <p:nvPr/>
            </p:nvGrpSpPr>
            <p:grpSpPr>
              <a:xfrm>
                <a:off x="1127973" y="647529"/>
                <a:ext cx="669420" cy="669204"/>
                <a:chOff x="1143168" y="664784"/>
                <a:chExt cx="6713052" cy="671088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2361B550-47E2-1A05-99F4-F8A806A144E6}"/>
                    </a:ext>
                  </a:extLst>
                </p:cNvPr>
                <p:cNvGrpSpPr/>
                <p:nvPr/>
              </p:nvGrpSpPr>
              <p:grpSpPr>
                <a:xfrm>
                  <a:off x="4494492" y="664784"/>
                  <a:ext cx="3361728" cy="6710884"/>
                  <a:chOff x="4494492" y="664784"/>
                  <a:chExt cx="3361728" cy="6710884"/>
                </a:xfrm>
              </p:grpSpPr>
              <p:pic>
                <p:nvPicPr>
                  <p:cNvPr id="22" name="Picture 30">
                    <a:extLst>
                      <a:ext uri="{FF2B5EF4-FFF2-40B4-BE49-F238E27FC236}">
                        <a16:creationId xmlns:a16="http://schemas.microsoft.com/office/drawing/2014/main" xmlns="" id="{6FC4A113-65B9-EBD0-1522-5243DB39DA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06"/>
                  <a:stretch/>
                </p:blipFill>
                <p:spPr>
                  <a:xfrm>
                    <a:off x="4494492" y="664784"/>
                    <a:ext cx="3361728" cy="6710884"/>
                  </a:xfrm>
                  <a:prstGeom prst="rect">
                    <a:avLst/>
                  </a:prstGeom>
                </p:spPr>
              </p:pic>
              <p:sp>
                <p:nvSpPr>
                  <p:cNvPr id="24" name="Flowchart: Delay 31">
                    <a:extLst>
                      <a:ext uri="{FF2B5EF4-FFF2-40B4-BE49-F238E27FC236}">
                        <a16:creationId xmlns:a16="http://schemas.microsoft.com/office/drawing/2014/main" xmlns="" id="{D5D6950F-8087-44A5-904C-FFB588B7740F}"/>
                      </a:ext>
                    </a:extLst>
                  </p:cNvPr>
                  <p:cNvSpPr/>
                  <p:nvPr/>
                </p:nvSpPr>
                <p:spPr>
                  <a:xfrm>
                    <a:off x="4494492" y="2196246"/>
                    <a:ext cx="2110683" cy="3902578"/>
                  </a:xfrm>
                  <a:prstGeom prst="flowChartDelay">
                    <a:avLst/>
                  </a:prstGeom>
                  <a:solidFill>
                    <a:srgbClr val="8C00D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B6D90974-7028-58B9-7631-09475DCD1478}"/>
                    </a:ext>
                  </a:extLst>
                </p:cNvPr>
                <p:cNvGrpSpPr/>
                <p:nvPr/>
              </p:nvGrpSpPr>
              <p:grpSpPr>
                <a:xfrm flipH="1">
                  <a:off x="1143168" y="664784"/>
                  <a:ext cx="3361728" cy="6710884"/>
                  <a:chOff x="4494492" y="664784"/>
                  <a:chExt cx="3361728" cy="6710884"/>
                </a:xfrm>
              </p:grpSpPr>
              <p:pic>
                <p:nvPicPr>
                  <p:cNvPr id="20" name="Picture 28">
                    <a:extLst>
                      <a:ext uri="{FF2B5EF4-FFF2-40B4-BE49-F238E27FC236}">
                        <a16:creationId xmlns:a16="http://schemas.microsoft.com/office/drawing/2014/main" xmlns="" id="{B3A5C732-CA34-3416-0194-358BCB4044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906"/>
                  <a:stretch/>
                </p:blipFill>
                <p:spPr>
                  <a:xfrm>
                    <a:off x="4494492" y="664784"/>
                    <a:ext cx="3361728" cy="6710884"/>
                  </a:xfrm>
                  <a:prstGeom prst="rect">
                    <a:avLst/>
                  </a:prstGeom>
                </p:spPr>
              </p:pic>
              <p:sp>
                <p:nvSpPr>
                  <p:cNvPr id="21" name="Flowchart: Delay 29">
                    <a:extLst>
                      <a:ext uri="{FF2B5EF4-FFF2-40B4-BE49-F238E27FC236}">
                        <a16:creationId xmlns:a16="http://schemas.microsoft.com/office/drawing/2014/main" xmlns="" id="{C345443C-9A78-8C6E-8499-B090B248BF4D}"/>
                      </a:ext>
                    </a:extLst>
                  </p:cNvPr>
                  <p:cNvSpPr/>
                  <p:nvPr/>
                </p:nvSpPr>
                <p:spPr>
                  <a:xfrm>
                    <a:off x="4494492" y="2196246"/>
                    <a:ext cx="2110683" cy="3902578"/>
                  </a:xfrm>
                  <a:prstGeom prst="flowChartDelay">
                    <a:avLst/>
                  </a:prstGeom>
                  <a:solidFill>
                    <a:srgbClr val="8C00D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15" name="Picture 8" descr="Purple Round Chemical Lab Flask with Liquid Icon. Flat Design Style Stock  Vector - Illustration of beaker, chemical: 87383564">
              <a:extLst>
                <a:ext uri="{FF2B5EF4-FFF2-40B4-BE49-F238E27FC236}">
                  <a16:creationId xmlns:a16="http://schemas.microsoft.com/office/drawing/2014/main" xmlns="" id="{05BD7AEE-355F-0BB9-83FA-A1BAC6888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3077" y1="81871" x2="43077" y2="818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79" t="10741" r="22079" b="17778"/>
            <a:stretch/>
          </p:blipFill>
          <p:spPr bwMode="auto">
            <a:xfrm rot="1381523">
              <a:off x="616783" y="5102133"/>
              <a:ext cx="303360" cy="415238"/>
            </a:xfrm>
            <a:prstGeom prst="rect">
              <a:avLst/>
            </a:prstGeom>
            <a:noFill/>
            <a:effectLst>
              <a:glow rad="38100">
                <a:schemeClr val="accent2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4" name="Group 7">
            <a:extLst>
              <a:ext uri="{FF2B5EF4-FFF2-40B4-BE49-F238E27FC236}">
                <a16:creationId xmlns:a16="http://schemas.microsoft.com/office/drawing/2014/main" xmlns="" id="{F928910C-6E6A-0FBC-E9AD-B93A0FFDEBC2}"/>
              </a:ext>
            </a:extLst>
          </p:cNvPr>
          <p:cNvGrpSpPr/>
          <p:nvPr/>
        </p:nvGrpSpPr>
        <p:grpSpPr>
          <a:xfrm>
            <a:off x="4337556" y="7455989"/>
            <a:ext cx="16824779" cy="2399957"/>
            <a:chOff x="1723571" y="1379752"/>
            <a:chExt cx="8998858" cy="1232819"/>
          </a:xfrm>
        </p:grpSpPr>
        <p:sp>
          <p:nvSpPr>
            <p:cNvPr id="225" name="Rectangle: Rounded Corners 8">
              <a:extLst>
                <a:ext uri="{FF2B5EF4-FFF2-40B4-BE49-F238E27FC236}">
                  <a16:creationId xmlns:a16="http://schemas.microsoft.com/office/drawing/2014/main" xmlns="" id="{768F6DAE-8632-1714-5295-C54E80A96046}"/>
                </a:ext>
              </a:extLst>
            </p:cNvPr>
            <p:cNvSpPr/>
            <p:nvPr/>
          </p:nvSpPr>
          <p:spPr>
            <a:xfrm>
              <a:off x="1723571" y="1379752"/>
              <a:ext cx="8998858" cy="1232819"/>
            </a:xfrm>
            <a:prstGeom prst="roundRect">
              <a:avLst>
                <a:gd name="adj" fmla="val 24574"/>
              </a:avLst>
            </a:prstGeom>
            <a:solidFill>
              <a:srgbClr val="F9DCFC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xtBox 9">
              <a:extLst>
                <a:ext uri="{FF2B5EF4-FFF2-40B4-BE49-F238E27FC236}">
                  <a16:creationId xmlns:a16="http://schemas.microsoft.com/office/drawing/2014/main" xmlns="" id="{9AE668FE-4765-61C4-E666-F28E4CDBBE92}"/>
                </a:ext>
              </a:extLst>
            </p:cNvPr>
            <p:cNvSpPr txBox="1"/>
            <p:nvPr/>
          </p:nvSpPr>
          <p:spPr>
            <a:xfrm>
              <a:off x="1941573" y="1527187"/>
              <a:ext cx="8562854" cy="98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pt-BR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 sao dùng cồn xoa vào tay có thể hạn chế lây nhiễm SARS-CoV-2 qua đường tiếp xúc?</a:t>
              </a:r>
              <a:endParaRPr lang="vi-VN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8" name="Group 7">
            <a:extLst>
              <a:ext uri="{FF2B5EF4-FFF2-40B4-BE49-F238E27FC236}">
                <a16:creationId xmlns:a16="http://schemas.microsoft.com/office/drawing/2014/main" xmlns="" id="{CCF2F802-8DD5-7C05-A319-1286F8DAF00A}"/>
              </a:ext>
            </a:extLst>
          </p:cNvPr>
          <p:cNvGrpSpPr/>
          <p:nvPr/>
        </p:nvGrpSpPr>
        <p:grpSpPr>
          <a:xfrm>
            <a:off x="4633568" y="10371189"/>
            <a:ext cx="16824779" cy="1549348"/>
            <a:chOff x="1723571" y="1379752"/>
            <a:chExt cx="8998858" cy="795875"/>
          </a:xfrm>
        </p:grpSpPr>
        <p:sp>
          <p:nvSpPr>
            <p:cNvPr id="229" name="Rectangle: Rounded Corners 8">
              <a:extLst>
                <a:ext uri="{FF2B5EF4-FFF2-40B4-BE49-F238E27FC236}">
                  <a16:creationId xmlns:a16="http://schemas.microsoft.com/office/drawing/2014/main" xmlns="" id="{BD54DA76-49CE-DB3B-096F-B7DB9751DF7F}"/>
                </a:ext>
              </a:extLst>
            </p:cNvPr>
            <p:cNvSpPr/>
            <p:nvPr/>
          </p:nvSpPr>
          <p:spPr>
            <a:xfrm>
              <a:off x="1723571" y="1379752"/>
              <a:ext cx="8998858" cy="795875"/>
            </a:xfrm>
            <a:prstGeom prst="roundRect">
              <a:avLst>
                <a:gd name="adj" fmla="val 24574"/>
              </a:avLst>
            </a:prstGeom>
            <a:solidFill>
              <a:srgbClr val="F9DCFC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TextBox 9">
              <a:extLst>
                <a:ext uri="{FF2B5EF4-FFF2-40B4-BE49-F238E27FC236}">
                  <a16:creationId xmlns:a16="http://schemas.microsoft.com/office/drawing/2014/main" xmlns="" id="{FB4E43BF-709A-858A-049A-FAB10AC4A42E}"/>
                </a:ext>
              </a:extLst>
            </p:cNvPr>
            <p:cNvSpPr txBox="1"/>
            <p:nvPr/>
          </p:nvSpPr>
          <p:spPr>
            <a:xfrm>
              <a:off x="1941573" y="1527187"/>
              <a:ext cx="8562854" cy="549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pt-BR" sz="6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Vì sao uống sữa không nên vắt chanh vào?</a:t>
              </a:r>
              <a:endParaRPr lang="vi-VN" sz="19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1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92" y="2582661"/>
            <a:ext cx="96767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a</a:t>
            </a: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tụ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protein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1FB5EBBB-E5E1-37AD-55AB-E946ECAAA46C}"/>
              </a:ext>
            </a:extLst>
          </p:cNvPr>
          <p:cNvSpPr txBox="1"/>
          <p:nvPr/>
        </p:nvSpPr>
        <p:spPr>
          <a:xfrm>
            <a:off x="787096" y="5212666"/>
            <a:ext cx="10193223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 </a:t>
            </a:r>
            <a:r>
              <a:rPr lang="en-US" sz="4800" dirty="0" err="1"/>
              <a:t>trứng</a:t>
            </a:r>
            <a:r>
              <a:rPr lang="en-US" sz="4800" dirty="0"/>
              <a:t> </a:t>
            </a:r>
            <a:r>
              <a:rPr lang="en-US" sz="4800" dirty="0" err="1"/>
              <a:t>đông</a:t>
            </a:r>
            <a:r>
              <a:rPr lang="en-US" sz="4800" dirty="0"/>
              <a:t> </a:t>
            </a:r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endParaRPr lang="en-US" sz="480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309A2D7A-E796-B9A3-A289-1D9550A06E50}"/>
              </a:ext>
            </a:extLst>
          </p:cNvPr>
          <p:cNvSpPr txBox="1"/>
          <p:nvPr/>
        </p:nvSpPr>
        <p:spPr>
          <a:xfrm>
            <a:off x="228540" y="8146626"/>
            <a:ext cx="10835665" cy="424731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pt-BR" sz="5400" dirty="0"/>
              <a:t>Khi đun nóng hoặc cho </a:t>
            </a:r>
            <a:r>
              <a:rPr lang="pt-BR" sz="5400" dirty="0" smtClean="0"/>
              <a:t>acid, base hay </a:t>
            </a:r>
            <a:r>
              <a:rPr lang="pt-BR" sz="5400" dirty="0"/>
              <a:t>một số muối của kim loại nặng  như Pb</a:t>
            </a:r>
            <a:r>
              <a:rPr lang="pt-BR" sz="5400" baseline="30000" dirty="0"/>
              <a:t>2+</a:t>
            </a:r>
            <a:r>
              <a:rPr lang="pt-BR" sz="5400" dirty="0"/>
              <a:t>, Hg</a:t>
            </a:r>
            <a:r>
              <a:rPr lang="pt-BR" sz="5400" baseline="30000" dirty="0"/>
              <a:t>2+</a:t>
            </a:r>
            <a:r>
              <a:rPr lang="pt-BR" sz="5400" baseline="-25000" dirty="0"/>
              <a:t>,.. </a:t>
            </a:r>
            <a:r>
              <a:rPr lang="pt-BR" sz="5400" dirty="0"/>
              <a:t>  dung dịch protein, protein sẽ đông tụ và tách ra khỏi dung dịch</a:t>
            </a:r>
            <a:endParaRPr lang="vi-VN" sz="5400" dirty="0"/>
          </a:p>
        </p:txBody>
      </p:sp>
      <p:grpSp>
        <p:nvGrpSpPr>
          <p:cNvPr id="5" name="Group 167">
            <a:extLst>
              <a:ext uri="{FF2B5EF4-FFF2-40B4-BE49-F238E27FC236}">
                <a16:creationId xmlns:a16="http://schemas.microsoft.com/office/drawing/2014/main" xmlns="" id="{26AEFF65-E010-E2C6-5732-945CFE2DB10E}"/>
              </a:ext>
            </a:extLst>
          </p:cNvPr>
          <p:cNvGrpSpPr/>
          <p:nvPr/>
        </p:nvGrpSpPr>
        <p:grpSpPr>
          <a:xfrm>
            <a:off x="514713" y="6931913"/>
            <a:ext cx="3794127" cy="927101"/>
            <a:chOff x="4867276" y="9361488"/>
            <a:chExt cx="3794125" cy="927101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xmlns="" id="{4944C495-10E2-D185-E357-1F3231204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xmlns="" id="{905CBCDF-D853-3AC9-6EC1-70BBFAD5A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xmlns="" id="{AB1CA5C7-7D0C-63E0-DDE5-9D2DB1872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Freeform 62">
              <a:extLst>
                <a:ext uri="{FF2B5EF4-FFF2-40B4-BE49-F238E27FC236}">
                  <a16:creationId xmlns:a16="http://schemas.microsoft.com/office/drawing/2014/main" xmlns="" id="{EA6E6C61-E7FC-D988-DF1E-D809D208D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Freeform 63">
              <a:extLst>
                <a:ext uri="{FF2B5EF4-FFF2-40B4-BE49-F238E27FC236}">
                  <a16:creationId xmlns:a16="http://schemas.microsoft.com/office/drawing/2014/main" xmlns="" id="{4088323A-895E-797B-708B-C3C99F35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Freeform 64">
              <a:extLst>
                <a:ext uri="{FF2B5EF4-FFF2-40B4-BE49-F238E27FC236}">
                  <a16:creationId xmlns:a16="http://schemas.microsoft.com/office/drawing/2014/main" xmlns="" id="{068593FC-A4B2-AD80-A24F-E99C52819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xmlns="" id="{5D77EFBE-52D8-8FA7-E19A-A59DC5E8B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66">
              <a:extLst>
                <a:ext uri="{FF2B5EF4-FFF2-40B4-BE49-F238E27FC236}">
                  <a16:creationId xmlns:a16="http://schemas.microsoft.com/office/drawing/2014/main" xmlns="" id="{58939288-60BC-B2EC-44D8-FF540B837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xmlns="" id="{A2C64B6E-24C1-6D0B-BDFE-25AFA214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12">
            <a:extLst>
              <a:ext uri="{FF2B5EF4-FFF2-40B4-BE49-F238E27FC236}">
                <a16:creationId xmlns:a16="http://schemas.microsoft.com/office/drawing/2014/main" xmlns="" id="{12EE47B8-F6C0-C9BD-53ED-F36CFE2FAE4C}"/>
              </a:ext>
            </a:extLst>
          </p:cNvPr>
          <p:cNvSpPr txBox="1"/>
          <p:nvPr/>
        </p:nvSpPr>
        <p:spPr>
          <a:xfrm>
            <a:off x="800842" y="1766526"/>
            <a:ext cx="508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A6C720E-C3FC-C9BA-0682-A5BB370D4839}"/>
              </a:ext>
            </a:extLst>
          </p:cNvPr>
          <p:cNvGrpSpPr/>
          <p:nvPr/>
        </p:nvGrpSpPr>
        <p:grpSpPr>
          <a:xfrm>
            <a:off x="8782867" y="1739448"/>
            <a:ext cx="14624385" cy="2059861"/>
            <a:chOff x="8782867" y="1739448"/>
            <a:chExt cx="14624385" cy="2059861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60C8D1B4-09FE-4ABF-A3A3-FDC6423BDDD7}"/>
                </a:ext>
              </a:extLst>
            </p:cNvPr>
            <p:cNvSpPr txBox="1"/>
            <p:nvPr/>
          </p:nvSpPr>
          <p:spPr>
            <a:xfrm>
              <a:off x="10273293" y="2352759"/>
              <a:ext cx="13133959" cy="144655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/>
                <a:t>Quan </a:t>
              </a:r>
              <a:r>
                <a:rPr lang="en-US" sz="4400" dirty="0" err="1"/>
                <a:t>sát</a:t>
              </a:r>
              <a:r>
                <a:rPr lang="en-US" sz="4400" dirty="0"/>
                <a:t> </a:t>
              </a:r>
              <a:r>
                <a:rPr lang="en-US" sz="4400" dirty="0" err="1"/>
                <a:t>thí</a:t>
              </a:r>
              <a:r>
                <a:rPr lang="en-US" sz="4400" dirty="0"/>
                <a:t> </a:t>
              </a:r>
              <a:r>
                <a:rPr lang="en-US" sz="4400" dirty="0" err="1"/>
                <a:t>nghiệm</a:t>
              </a:r>
              <a:r>
                <a:rPr lang="en-US" sz="4400" dirty="0"/>
                <a:t> </a:t>
              </a:r>
              <a:r>
                <a:rPr lang="en-US" sz="4400" dirty="0" err="1"/>
                <a:t>cho</a:t>
              </a:r>
              <a:r>
                <a:rPr lang="en-US" sz="4400" dirty="0"/>
                <a:t> </a:t>
              </a:r>
              <a:r>
                <a:rPr lang="en-US" sz="4400" dirty="0" err="1"/>
                <a:t>biết</a:t>
              </a:r>
              <a:r>
                <a:rPr lang="en-US" sz="4400" dirty="0"/>
                <a:t> </a:t>
              </a:r>
              <a:r>
                <a:rPr lang="en-US" sz="4400" dirty="0" err="1"/>
                <a:t>hiện</a:t>
              </a:r>
              <a:r>
                <a:rPr lang="en-US" sz="4400" dirty="0"/>
                <a:t> </a:t>
              </a:r>
              <a:r>
                <a:rPr lang="en-US" sz="4400" dirty="0" err="1"/>
                <a:t>tượng</a:t>
              </a:r>
              <a:r>
                <a:rPr lang="en-US" sz="4400" dirty="0"/>
                <a:t> </a:t>
              </a:r>
              <a:r>
                <a:rPr lang="en-US" sz="4400" dirty="0" err="1"/>
                <a:t>xảy</a:t>
              </a:r>
              <a:r>
                <a:rPr lang="en-US" sz="4400" dirty="0"/>
                <a:t> </a:t>
              </a:r>
              <a:r>
                <a:rPr lang="en-US" sz="4400" dirty="0" err="1"/>
                <a:t>ra</a:t>
              </a:r>
              <a:r>
                <a:rPr lang="en-US" sz="4400" dirty="0"/>
                <a:t> </a:t>
              </a:r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đun</a:t>
              </a:r>
              <a:r>
                <a:rPr lang="en-US" sz="4400" dirty="0"/>
                <a:t> </a:t>
              </a:r>
              <a:r>
                <a:rPr lang="en-US" sz="4400" dirty="0" err="1"/>
                <a:t>nóng</a:t>
              </a:r>
              <a:r>
                <a:rPr lang="en-US" sz="4400" dirty="0"/>
                <a:t> </a:t>
              </a:r>
              <a:r>
                <a:rPr lang="en-US" sz="4400" dirty="0" err="1" smtClean="0"/>
                <a:t>lòng</a:t>
              </a:r>
              <a:r>
                <a:rPr lang="en-US" sz="4400" dirty="0" smtClean="0"/>
                <a:t> </a:t>
              </a:r>
              <a:r>
                <a:rPr lang="en-US" sz="4400" dirty="0" err="1"/>
                <a:t>trắng</a:t>
              </a:r>
              <a:r>
                <a:rPr lang="en-US" sz="4400" dirty="0"/>
                <a:t> </a:t>
              </a:r>
              <a:r>
                <a:rPr lang="en-US" sz="4400" dirty="0" err="1"/>
                <a:t>trứng</a:t>
              </a:r>
              <a:endParaRPr lang="en-US" sz="4400" b="1" dirty="0"/>
            </a:p>
          </p:txBody>
        </p: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xmlns="" id="{AF6EBD46-4AC5-ECB0-0E8F-1D30515AFE6C}"/>
                </a:ext>
              </a:extLst>
            </p:cNvPr>
            <p:cNvGrpSpPr/>
            <p:nvPr/>
          </p:nvGrpSpPr>
          <p:grpSpPr>
            <a:xfrm>
              <a:off x="8782867" y="1739448"/>
              <a:ext cx="1490426" cy="1370255"/>
              <a:chOff x="5086034" y="8048102"/>
              <a:chExt cx="1165137" cy="1287987"/>
            </a:xfrm>
          </p:grpSpPr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xmlns="" id="{E7D84B43-283A-E53E-55AE-42885C964F3C}"/>
                  </a:ext>
                </a:extLst>
              </p:cNvPr>
              <p:cNvSpPr/>
              <p:nvPr/>
            </p:nvSpPr>
            <p:spPr>
              <a:xfrm>
                <a:off x="5086034" y="8048102"/>
                <a:ext cx="1165137" cy="1287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grpSp>
            <p:nvGrpSpPr>
              <p:cNvPr id="20" name="Nhóm 36">
                <a:extLst>
                  <a:ext uri="{FF2B5EF4-FFF2-40B4-BE49-F238E27FC236}">
                    <a16:creationId xmlns:a16="http://schemas.microsoft.com/office/drawing/2014/main" xmlns="" id="{5E51AC95-C41F-4EB7-7269-3671F8DEBB36}"/>
                  </a:ext>
                </a:extLst>
              </p:cNvPr>
              <p:cNvGrpSpPr/>
              <p:nvPr/>
            </p:nvGrpSpPr>
            <p:grpSpPr>
              <a:xfrm>
                <a:off x="5180819" y="8127236"/>
                <a:ext cx="988551" cy="960472"/>
                <a:chOff x="3173728" y="396007"/>
                <a:chExt cx="988551" cy="960472"/>
              </a:xfrm>
            </p:grpSpPr>
            <p:grpSp>
              <p:nvGrpSpPr>
                <p:cNvPr id="21" name="Nhóm 37">
                  <a:extLst>
                    <a:ext uri="{FF2B5EF4-FFF2-40B4-BE49-F238E27FC236}">
                      <a16:creationId xmlns:a16="http://schemas.microsoft.com/office/drawing/2014/main" xmlns="" id="{2F9131AB-F075-2155-A06A-C3DC098D42DF}"/>
                    </a:ext>
                  </a:extLst>
                </p:cNvPr>
                <p:cNvGrpSpPr/>
                <p:nvPr/>
              </p:nvGrpSpPr>
              <p:grpSpPr>
                <a:xfrm>
                  <a:off x="3318388" y="678425"/>
                  <a:ext cx="693174" cy="452719"/>
                  <a:chOff x="5753100" y="3407568"/>
                  <a:chExt cx="691715" cy="373856"/>
                </a:xfrm>
                <a:solidFill>
                  <a:srgbClr val="006600"/>
                </a:solidFill>
              </p:grpSpPr>
              <p:sp>
                <p:nvSpPr>
                  <p:cNvPr id="23" name="Hình tự do: Hình 39">
                    <a:extLst>
                      <a:ext uri="{FF2B5EF4-FFF2-40B4-BE49-F238E27FC236}">
                        <a16:creationId xmlns:a16="http://schemas.microsoft.com/office/drawing/2014/main" xmlns="" id="{003C222E-9A2B-03B2-F081-7D0462EFF2C2}"/>
                      </a:ext>
                    </a:extLst>
                  </p:cNvPr>
                  <p:cNvSpPr/>
                  <p:nvPr/>
                </p:nvSpPr>
                <p:spPr>
                  <a:xfrm>
                    <a:off x="6222492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" name="Hình tự do: Hình 40">
                    <a:extLst>
                      <a:ext uri="{FF2B5EF4-FFF2-40B4-BE49-F238E27FC236}">
                        <a16:creationId xmlns:a16="http://schemas.microsoft.com/office/drawing/2014/main" xmlns="" id="{8B88A772-124E-74B1-1B41-78346A909BC8}"/>
                      </a:ext>
                    </a:extLst>
                  </p:cNvPr>
                  <p:cNvSpPr/>
                  <p:nvPr/>
                </p:nvSpPr>
                <p:spPr>
                  <a:xfrm>
                    <a:off x="5827204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" name="Hình tự do: Hình 41">
                    <a:extLst>
                      <a:ext uri="{FF2B5EF4-FFF2-40B4-BE49-F238E27FC236}">
                        <a16:creationId xmlns:a16="http://schemas.microsoft.com/office/drawing/2014/main" xmlns="" id="{0D9EC577-8556-47E2-B63C-22F1E5BE98FB}"/>
                      </a:ext>
                    </a:extLst>
                  </p:cNvPr>
                  <p:cNvSpPr/>
                  <p:nvPr/>
                </p:nvSpPr>
                <p:spPr>
                  <a:xfrm>
                    <a:off x="6176200" y="3575875"/>
                    <a:ext cx="268615" cy="148399"/>
                  </a:xfrm>
                  <a:custGeom>
                    <a:avLst/>
                    <a:gdLst>
                      <a:gd name="connsiteX0" fmla="*/ 253746 w 268615"/>
                      <a:gd name="connsiteY0" fmla="*/ 44101 h 148399"/>
                      <a:gd name="connsiteX1" fmla="*/ 181356 w 268615"/>
                      <a:gd name="connsiteY1" fmla="*/ 9525 h 148399"/>
                      <a:gd name="connsiteX2" fmla="*/ 120396 w 268615"/>
                      <a:gd name="connsiteY2" fmla="*/ 0 h 148399"/>
                      <a:gd name="connsiteX3" fmla="*/ 59436 w 268615"/>
                      <a:gd name="connsiteY3" fmla="*/ 9525 h 148399"/>
                      <a:gd name="connsiteX4" fmla="*/ 3429 w 268615"/>
                      <a:gd name="connsiteY4" fmla="*/ 33529 h 148399"/>
                      <a:gd name="connsiteX5" fmla="*/ 0 w 268615"/>
                      <a:gd name="connsiteY5" fmla="*/ 37434 h 148399"/>
                      <a:gd name="connsiteX6" fmla="*/ 76200 w 268615"/>
                      <a:gd name="connsiteY6" fmla="*/ 75534 h 148399"/>
                      <a:gd name="connsiteX7" fmla="*/ 104108 w 268615"/>
                      <a:gd name="connsiteY7" fmla="*/ 131446 h 148399"/>
                      <a:gd name="connsiteX8" fmla="*/ 104108 w 268615"/>
                      <a:gd name="connsiteY8" fmla="*/ 148400 h 148399"/>
                      <a:gd name="connsiteX9" fmla="*/ 268605 w 268615"/>
                      <a:gd name="connsiteY9" fmla="*/ 148400 h 148399"/>
                      <a:gd name="connsiteX10" fmla="*/ 268605 w 268615"/>
                      <a:gd name="connsiteY10" fmla="*/ 73819 h 148399"/>
                      <a:gd name="connsiteX11" fmla="*/ 253746 w 268615"/>
                      <a:gd name="connsiteY11" fmla="*/ 44101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8615" h="148399">
                        <a:moveTo>
                          <a:pt x="253746" y="44101"/>
                        </a:moveTo>
                        <a:cubicBezTo>
                          <a:pt x="232401" y="27476"/>
                          <a:pt x="207702" y="15681"/>
                          <a:pt x="181356" y="9525"/>
                        </a:cubicBezTo>
                        <a:cubicBezTo>
                          <a:pt x="161530" y="3742"/>
                          <a:pt x="141041" y="541"/>
                          <a:pt x="120396" y="0"/>
                        </a:cubicBezTo>
                        <a:cubicBezTo>
                          <a:pt x="99702" y="-45"/>
                          <a:pt x="79130" y="3169"/>
                          <a:pt x="59436" y="9525"/>
                        </a:cubicBezTo>
                        <a:cubicBezTo>
                          <a:pt x="39707" y="14783"/>
                          <a:pt x="20843" y="22868"/>
                          <a:pt x="3429" y="33529"/>
                        </a:cubicBezTo>
                        <a:cubicBezTo>
                          <a:pt x="2286" y="34862"/>
                          <a:pt x="1238" y="36196"/>
                          <a:pt x="0" y="37434"/>
                        </a:cubicBezTo>
                        <a:cubicBezTo>
                          <a:pt x="27701" y="44889"/>
                          <a:pt x="53615" y="57847"/>
                          <a:pt x="76200" y="75534"/>
                        </a:cubicBezTo>
                        <a:cubicBezTo>
                          <a:pt x="94021" y="88541"/>
                          <a:pt x="104425" y="109385"/>
                          <a:pt x="104108" y="131446"/>
                        </a:cubicBezTo>
                        <a:lnTo>
                          <a:pt x="104108" y="148400"/>
                        </a:lnTo>
                        <a:lnTo>
                          <a:pt x="268605" y="148400"/>
                        </a:lnTo>
                        <a:lnTo>
                          <a:pt x="268605" y="73819"/>
                        </a:lnTo>
                        <a:cubicBezTo>
                          <a:pt x="268892" y="62061"/>
                          <a:pt x="263324" y="50927"/>
                          <a:pt x="253746" y="44101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Hình tự do: Hình 42">
                    <a:extLst>
                      <a:ext uri="{FF2B5EF4-FFF2-40B4-BE49-F238E27FC236}">
                        <a16:creationId xmlns:a16="http://schemas.microsoft.com/office/drawing/2014/main" xmlns="" id="{9E523CE6-80FE-FCC5-DC09-418FA06767DF}"/>
                      </a:ext>
                    </a:extLst>
                  </p:cNvPr>
                  <p:cNvSpPr/>
                  <p:nvPr/>
                </p:nvSpPr>
                <p:spPr>
                  <a:xfrm>
                    <a:off x="5753100" y="3575875"/>
                    <a:ext cx="268605" cy="148399"/>
                  </a:xfrm>
                  <a:custGeom>
                    <a:avLst/>
                    <a:gdLst>
                      <a:gd name="connsiteX0" fmla="*/ 164687 w 268605"/>
                      <a:gd name="connsiteY0" fmla="*/ 131445 h 148399"/>
                      <a:gd name="connsiteX1" fmla="*/ 191357 w 268605"/>
                      <a:gd name="connsiteY1" fmla="*/ 76486 h 148399"/>
                      <a:gd name="connsiteX2" fmla="*/ 192500 w 268605"/>
                      <a:gd name="connsiteY2" fmla="*/ 75534 h 148399"/>
                      <a:gd name="connsiteX3" fmla="*/ 193739 w 268605"/>
                      <a:gd name="connsiteY3" fmla="*/ 74676 h 148399"/>
                      <a:gd name="connsiteX4" fmla="*/ 268605 w 268605"/>
                      <a:gd name="connsiteY4" fmla="*/ 37529 h 148399"/>
                      <a:gd name="connsiteX5" fmla="*/ 263176 w 268605"/>
                      <a:gd name="connsiteY5" fmla="*/ 31338 h 148399"/>
                      <a:gd name="connsiteX6" fmla="*/ 209550 w 268605"/>
                      <a:gd name="connsiteY6" fmla="*/ 9525 h 148399"/>
                      <a:gd name="connsiteX7" fmla="*/ 148590 w 268605"/>
                      <a:gd name="connsiteY7" fmla="*/ 0 h 148399"/>
                      <a:gd name="connsiteX8" fmla="*/ 87630 w 268605"/>
                      <a:gd name="connsiteY8" fmla="*/ 9525 h 148399"/>
                      <a:gd name="connsiteX9" fmla="*/ 15240 w 268605"/>
                      <a:gd name="connsiteY9" fmla="*/ 44101 h 148399"/>
                      <a:gd name="connsiteX10" fmla="*/ 0 w 268605"/>
                      <a:gd name="connsiteY10" fmla="*/ 73819 h 148399"/>
                      <a:gd name="connsiteX11" fmla="*/ 0 w 268605"/>
                      <a:gd name="connsiteY11" fmla="*/ 148400 h 148399"/>
                      <a:gd name="connsiteX12" fmla="*/ 164687 w 268605"/>
                      <a:gd name="connsiteY12" fmla="*/ 148400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8605" h="148399">
                        <a:moveTo>
                          <a:pt x="164687" y="131445"/>
                        </a:moveTo>
                        <a:cubicBezTo>
                          <a:pt x="164708" y="110012"/>
                          <a:pt x="174533" y="89766"/>
                          <a:pt x="191357" y="76486"/>
                        </a:cubicBezTo>
                        <a:lnTo>
                          <a:pt x="192500" y="75534"/>
                        </a:lnTo>
                        <a:lnTo>
                          <a:pt x="193739" y="74676"/>
                        </a:lnTo>
                        <a:cubicBezTo>
                          <a:pt x="216581" y="58427"/>
                          <a:pt x="241848" y="45890"/>
                          <a:pt x="268605" y="37529"/>
                        </a:cubicBezTo>
                        <a:cubicBezTo>
                          <a:pt x="266700" y="35529"/>
                          <a:pt x="264986" y="33433"/>
                          <a:pt x="263176" y="31338"/>
                        </a:cubicBezTo>
                        <a:cubicBezTo>
                          <a:pt x="246437" y="21538"/>
                          <a:pt x="228377" y="14193"/>
                          <a:pt x="209550" y="9525"/>
                        </a:cubicBezTo>
                        <a:cubicBezTo>
                          <a:pt x="189726" y="3734"/>
                          <a:pt x="169235" y="532"/>
                          <a:pt x="148590" y="0"/>
                        </a:cubicBezTo>
                        <a:cubicBezTo>
                          <a:pt x="127896" y="-39"/>
                          <a:pt x="107326" y="3176"/>
                          <a:pt x="87630" y="9525"/>
                        </a:cubicBezTo>
                        <a:cubicBezTo>
                          <a:pt x="61651" y="16693"/>
                          <a:pt x="37144" y="28399"/>
                          <a:pt x="15240" y="44101"/>
                        </a:cubicBezTo>
                        <a:cubicBezTo>
                          <a:pt x="5858" y="51134"/>
                          <a:pt x="236" y="62096"/>
                          <a:pt x="0" y="73819"/>
                        </a:cubicBezTo>
                        <a:lnTo>
                          <a:pt x="0" y="148400"/>
                        </a:lnTo>
                        <a:lnTo>
                          <a:pt x="164687" y="1484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" name="Hình tự do: Hình 43">
                    <a:extLst>
                      <a:ext uri="{FF2B5EF4-FFF2-40B4-BE49-F238E27FC236}">
                        <a16:creationId xmlns:a16="http://schemas.microsoft.com/office/drawing/2014/main" xmlns="" id="{177387A7-89A8-62A7-05BA-1BBC3FCE9528}"/>
                      </a:ext>
                    </a:extLst>
                  </p:cNvPr>
                  <p:cNvSpPr/>
                  <p:nvPr/>
                </p:nvSpPr>
                <p:spPr>
                  <a:xfrm>
                    <a:off x="5950743" y="3633595"/>
                    <a:ext cx="296430" cy="147829"/>
                  </a:xfrm>
                  <a:custGeom>
                    <a:avLst/>
                    <a:gdLst>
                      <a:gd name="connsiteX0" fmla="*/ 0 w 296430"/>
                      <a:gd name="connsiteY0" fmla="*/ 147830 h 147829"/>
                      <a:gd name="connsiteX1" fmla="*/ 0 w 296430"/>
                      <a:gd name="connsiteY1" fmla="*/ 73725 h 147829"/>
                      <a:gd name="connsiteX2" fmla="*/ 14859 w 296430"/>
                      <a:gd name="connsiteY2" fmla="*/ 44102 h 147829"/>
                      <a:gd name="connsiteX3" fmla="*/ 87249 w 296430"/>
                      <a:gd name="connsiteY3" fmla="*/ 9527 h 147829"/>
                      <a:gd name="connsiteX4" fmla="*/ 148209 w 296430"/>
                      <a:gd name="connsiteY4" fmla="*/ 2 h 147829"/>
                      <a:gd name="connsiteX5" fmla="*/ 209169 w 296430"/>
                      <a:gd name="connsiteY5" fmla="*/ 9527 h 147829"/>
                      <a:gd name="connsiteX6" fmla="*/ 281654 w 296430"/>
                      <a:gd name="connsiteY6" fmla="*/ 44102 h 147829"/>
                      <a:gd name="connsiteX7" fmla="*/ 296418 w 296430"/>
                      <a:gd name="connsiteY7" fmla="*/ 73725 h 147829"/>
                      <a:gd name="connsiteX8" fmla="*/ 296418 w 296430"/>
                      <a:gd name="connsiteY8" fmla="*/ 147830 h 147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6430" h="147829">
                        <a:moveTo>
                          <a:pt x="0" y="147830"/>
                        </a:moveTo>
                        <a:lnTo>
                          <a:pt x="0" y="73725"/>
                        </a:lnTo>
                        <a:cubicBezTo>
                          <a:pt x="45" y="62069"/>
                          <a:pt x="5544" y="51107"/>
                          <a:pt x="14859" y="44102"/>
                        </a:cubicBezTo>
                        <a:cubicBezTo>
                          <a:pt x="36723" y="28334"/>
                          <a:pt x="61243" y="16622"/>
                          <a:pt x="87249" y="9527"/>
                        </a:cubicBezTo>
                        <a:cubicBezTo>
                          <a:pt x="106934" y="3133"/>
                          <a:pt x="127512" y="-82"/>
                          <a:pt x="148209" y="2"/>
                        </a:cubicBezTo>
                        <a:cubicBezTo>
                          <a:pt x="168859" y="486"/>
                          <a:pt x="189355" y="3690"/>
                          <a:pt x="209169" y="9527"/>
                        </a:cubicBezTo>
                        <a:cubicBezTo>
                          <a:pt x="235567" y="15619"/>
                          <a:pt x="260308" y="27421"/>
                          <a:pt x="281654" y="44102"/>
                        </a:cubicBezTo>
                        <a:cubicBezTo>
                          <a:pt x="291195" y="50908"/>
                          <a:pt x="296728" y="62010"/>
                          <a:pt x="296418" y="73725"/>
                        </a:cubicBezTo>
                        <a:lnTo>
                          <a:pt x="296418" y="14783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Hình tự do: Hình 44">
                    <a:extLst>
                      <a:ext uri="{FF2B5EF4-FFF2-40B4-BE49-F238E27FC236}">
                        <a16:creationId xmlns:a16="http://schemas.microsoft.com/office/drawing/2014/main" xmlns="" id="{273D8398-1620-BDDE-1BB5-ECAAD5EC6B6D}"/>
                      </a:ext>
                    </a:extLst>
                  </p:cNvPr>
                  <p:cNvSpPr/>
                  <p:nvPr/>
                </p:nvSpPr>
                <p:spPr>
                  <a:xfrm>
                    <a:off x="6024848" y="3465195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5 h 148209"/>
                      <a:gd name="connsiteX1" fmla="*/ 74105 w 148209"/>
                      <a:gd name="connsiteY1" fmla="*/ 148209 h 148209"/>
                      <a:gd name="connsiteX2" fmla="*/ 0 w 148209"/>
                      <a:gd name="connsiteY2" fmla="*/ 74105 h 148209"/>
                      <a:gd name="connsiteX3" fmla="*/ 74105 w 148209"/>
                      <a:gd name="connsiteY3" fmla="*/ 0 h 148209"/>
                      <a:gd name="connsiteX4" fmla="*/ 148209 w 148209"/>
                      <a:gd name="connsiteY4" fmla="*/ 74105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5"/>
                        </a:moveTo>
                        <a:cubicBezTo>
                          <a:pt x="148209" y="115031"/>
                          <a:pt x="115031" y="148209"/>
                          <a:pt x="74105" y="148209"/>
                        </a:cubicBezTo>
                        <a:cubicBezTo>
                          <a:pt x="33178" y="148209"/>
                          <a:pt x="0" y="115031"/>
                          <a:pt x="0" y="74105"/>
                        </a:cubicBezTo>
                        <a:cubicBezTo>
                          <a:pt x="0" y="33178"/>
                          <a:pt x="33178" y="0"/>
                          <a:pt x="74105" y="0"/>
                        </a:cubicBezTo>
                        <a:cubicBezTo>
                          <a:pt x="115031" y="0"/>
                          <a:pt x="148209" y="33178"/>
                          <a:pt x="148209" y="74105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2" name="Bong bóng Lời nói: Hình bầu dục 38">
                  <a:extLst>
                    <a:ext uri="{FF2B5EF4-FFF2-40B4-BE49-F238E27FC236}">
                      <a16:creationId xmlns:a16="http://schemas.microsoft.com/office/drawing/2014/main" xmlns="" id="{46C33E20-F92A-FC33-53FE-46C1B0DF3B5A}"/>
                    </a:ext>
                  </a:extLst>
                </p:cNvPr>
                <p:cNvSpPr/>
                <p:nvPr/>
              </p:nvSpPr>
              <p:spPr>
                <a:xfrm>
                  <a:off x="3173728" y="396007"/>
                  <a:ext cx="988551" cy="960472"/>
                </a:xfrm>
                <a:prstGeom prst="wedgeEllipseCallout">
                  <a:avLst>
                    <a:gd name="adj1" fmla="val -564"/>
                    <a:gd name="adj2" fmla="val 64317"/>
                  </a:avLst>
                </a:prstGeom>
                <a:noFill/>
                <a:ln w="101600" cap="flat" cmpd="sng" algn="ctr">
                  <a:solidFill>
                    <a:srgbClr val="0066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109">
                    <a:defRPr/>
                  </a:pPr>
                  <a:endParaRPr lang="en-US" sz="4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pic>
        <p:nvPicPr>
          <p:cNvPr id="224" name="Sự đông tụ protein">
            <a:hlinkClick r:id="" action="ppaction://media"/>
            <a:extLst>
              <a:ext uri="{FF2B5EF4-FFF2-40B4-BE49-F238E27FC236}">
                <a16:creationId xmlns:a16="http://schemas.microsoft.com/office/drawing/2014/main" xmlns="" id="{9B4E4D1C-DC16-A222-49C0-E50BD1B85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4753" y="4122702"/>
            <a:ext cx="12812435" cy="94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50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4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92" y="2582661"/>
            <a:ext cx="96767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b</a:t>
            </a:r>
            <a:r>
              <a:rPr lang="vi-VN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phân</a:t>
            </a:r>
            <a:endParaRPr lang="en-US" altLang="en-US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12">
            <a:extLst>
              <a:ext uri="{FF2B5EF4-FFF2-40B4-BE49-F238E27FC236}">
                <a16:creationId xmlns:a16="http://schemas.microsoft.com/office/drawing/2014/main" xmlns="" id="{12EE47B8-F6C0-C9BD-53ED-F36CFE2FAE4C}"/>
              </a:ext>
            </a:extLst>
          </p:cNvPr>
          <p:cNvSpPr txBox="1"/>
          <p:nvPr/>
        </p:nvSpPr>
        <p:spPr>
          <a:xfrm>
            <a:off x="800842" y="1766526"/>
            <a:ext cx="508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A6C720E-C3FC-C9BA-0682-A5BB370D4839}"/>
              </a:ext>
            </a:extLst>
          </p:cNvPr>
          <p:cNvGrpSpPr/>
          <p:nvPr/>
        </p:nvGrpSpPr>
        <p:grpSpPr>
          <a:xfrm>
            <a:off x="10526233" y="2151246"/>
            <a:ext cx="11398103" cy="1370255"/>
            <a:chOff x="8782867" y="1739448"/>
            <a:chExt cx="12042214" cy="1370255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60C8D1B4-09FE-4ABF-A3A3-FDC6423BDDD7}"/>
                </a:ext>
              </a:extLst>
            </p:cNvPr>
            <p:cNvSpPr txBox="1"/>
            <p:nvPr/>
          </p:nvSpPr>
          <p:spPr>
            <a:xfrm>
              <a:off x="10336663" y="2124094"/>
              <a:ext cx="10488418" cy="76944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/>
                <a:t>Quan </a:t>
              </a:r>
              <a:r>
                <a:rPr lang="en-US" sz="4400" dirty="0" err="1"/>
                <a:t>sát</a:t>
              </a:r>
              <a:r>
                <a:rPr lang="en-US" sz="4400" dirty="0"/>
                <a:t> </a:t>
              </a:r>
              <a:r>
                <a:rPr lang="en-US" sz="4400" dirty="0" err="1"/>
                <a:t>hình</a:t>
              </a:r>
              <a:r>
                <a:rPr lang="en-US" sz="4400" dirty="0"/>
                <a:t> 7.3 </a:t>
              </a:r>
              <a:r>
                <a:rPr lang="en-US" sz="4400" dirty="0" err="1"/>
                <a:t>thuỷ</a:t>
              </a:r>
              <a:r>
                <a:rPr lang="en-US" sz="4400" dirty="0"/>
                <a:t> </a:t>
              </a:r>
              <a:r>
                <a:rPr lang="en-US" sz="4400" dirty="0" err="1"/>
                <a:t>phân</a:t>
              </a:r>
              <a:r>
                <a:rPr lang="en-US" sz="4400" dirty="0"/>
                <a:t> protein</a:t>
              </a:r>
              <a:endParaRPr lang="en-US" sz="4400" b="1" dirty="0"/>
            </a:p>
          </p:txBody>
        </p: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xmlns="" id="{AF6EBD46-4AC5-ECB0-0E8F-1D30515AFE6C}"/>
                </a:ext>
              </a:extLst>
            </p:cNvPr>
            <p:cNvGrpSpPr/>
            <p:nvPr/>
          </p:nvGrpSpPr>
          <p:grpSpPr>
            <a:xfrm>
              <a:off x="8782867" y="1739448"/>
              <a:ext cx="1490426" cy="1370255"/>
              <a:chOff x="5086034" y="8048102"/>
              <a:chExt cx="1165137" cy="1287987"/>
            </a:xfrm>
          </p:grpSpPr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xmlns="" id="{E7D84B43-283A-E53E-55AE-42885C964F3C}"/>
                  </a:ext>
                </a:extLst>
              </p:cNvPr>
              <p:cNvSpPr/>
              <p:nvPr/>
            </p:nvSpPr>
            <p:spPr>
              <a:xfrm>
                <a:off x="5086034" y="8048102"/>
                <a:ext cx="1165137" cy="1287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grpSp>
            <p:nvGrpSpPr>
              <p:cNvPr id="20" name="Nhóm 36">
                <a:extLst>
                  <a:ext uri="{FF2B5EF4-FFF2-40B4-BE49-F238E27FC236}">
                    <a16:creationId xmlns:a16="http://schemas.microsoft.com/office/drawing/2014/main" xmlns="" id="{5E51AC95-C41F-4EB7-7269-3671F8DEBB36}"/>
                  </a:ext>
                </a:extLst>
              </p:cNvPr>
              <p:cNvGrpSpPr/>
              <p:nvPr/>
            </p:nvGrpSpPr>
            <p:grpSpPr>
              <a:xfrm>
                <a:off x="5180819" y="8127236"/>
                <a:ext cx="988551" cy="960472"/>
                <a:chOff x="3173728" y="396007"/>
                <a:chExt cx="988551" cy="960472"/>
              </a:xfrm>
            </p:grpSpPr>
            <p:grpSp>
              <p:nvGrpSpPr>
                <p:cNvPr id="21" name="Nhóm 37">
                  <a:extLst>
                    <a:ext uri="{FF2B5EF4-FFF2-40B4-BE49-F238E27FC236}">
                      <a16:creationId xmlns:a16="http://schemas.microsoft.com/office/drawing/2014/main" xmlns="" id="{2F9131AB-F075-2155-A06A-C3DC098D42DF}"/>
                    </a:ext>
                  </a:extLst>
                </p:cNvPr>
                <p:cNvGrpSpPr/>
                <p:nvPr/>
              </p:nvGrpSpPr>
              <p:grpSpPr>
                <a:xfrm>
                  <a:off x="3318388" y="678425"/>
                  <a:ext cx="693174" cy="452719"/>
                  <a:chOff x="5753100" y="3407568"/>
                  <a:chExt cx="691715" cy="373856"/>
                </a:xfrm>
                <a:solidFill>
                  <a:srgbClr val="006600"/>
                </a:solidFill>
              </p:grpSpPr>
              <p:sp>
                <p:nvSpPr>
                  <p:cNvPr id="23" name="Hình tự do: Hình 39">
                    <a:extLst>
                      <a:ext uri="{FF2B5EF4-FFF2-40B4-BE49-F238E27FC236}">
                        <a16:creationId xmlns:a16="http://schemas.microsoft.com/office/drawing/2014/main" xmlns="" id="{003C222E-9A2B-03B2-F081-7D0462EFF2C2}"/>
                      </a:ext>
                    </a:extLst>
                  </p:cNvPr>
                  <p:cNvSpPr/>
                  <p:nvPr/>
                </p:nvSpPr>
                <p:spPr>
                  <a:xfrm>
                    <a:off x="6222492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" name="Hình tự do: Hình 40">
                    <a:extLst>
                      <a:ext uri="{FF2B5EF4-FFF2-40B4-BE49-F238E27FC236}">
                        <a16:creationId xmlns:a16="http://schemas.microsoft.com/office/drawing/2014/main" xmlns="" id="{8B88A772-124E-74B1-1B41-78346A909BC8}"/>
                      </a:ext>
                    </a:extLst>
                  </p:cNvPr>
                  <p:cNvSpPr/>
                  <p:nvPr/>
                </p:nvSpPr>
                <p:spPr>
                  <a:xfrm>
                    <a:off x="5827204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" name="Hình tự do: Hình 41">
                    <a:extLst>
                      <a:ext uri="{FF2B5EF4-FFF2-40B4-BE49-F238E27FC236}">
                        <a16:creationId xmlns:a16="http://schemas.microsoft.com/office/drawing/2014/main" xmlns="" id="{0D9EC577-8556-47E2-B63C-22F1E5BE98FB}"/>
                      </a:ext>
                    </a:extLst>
                  </p:cNvPr>
                  <p:cNvSpPr/>
                  <p:nvPr/>
                </p:nvSpPr>
                <p:spPr>
                  <a:xfrm>
                    <a:off x="6176200" y="3575875"/>
                    <a:ext cx="268615" cy="148399"/>
                  </a:xfrm>
                  <a:custGeom>
                    <a:avLst/>
                    <a:gdLst>
                      <a:gd name="connsiteX0" fmla="*/ 253746 w 268615"/>
                      <a:gd name="connsiteY0" fmla="*/ 44101 h 148399"/>
                      <a:gd name="connsiteX1" fmla="*/ 181356 w 268615"/>
                      <a:gd name="connsiteY1" fmla="*/ 9525 h 148399"/>
                      <a:gd name="connsiteX2" fmla="*/ 120396 w 268615"/>
                      <a:gd name="connsiteY2" fmla="*/ 0 h 148399"/>
                      <a:gd name="connsiteX3" fmla="*/ 59436 w 268615"/>
                      <a:gd name="connsiteY3" fmla="*/ 9525 h 148399"/>
                      <a:gd name="connsiteX4" fmla="*/ 3429 w 268615"/>
                      <a:gd name="connsiteY4" fmla="*/ 33529 h 148399"/>
                      <a:gd name="connsiteX5" fmla="*/ 0 w 268615"/>
                      <a:gd name="connsiteY5" fmla="*/ 37434 h 148399"/>
                      <a:gd name="connsiteX6" fmla="*/ 76200 w 268615"/>
                      <a:gd name="connsiteY6" fmla="*/ 75534 h 148399"/>
                      <a:gd name="connsiteX7" fmla="*/ 104108 w 268615"/>
                      <a:gd name="connsiteY7" fmla="*/ 131446 h 148399"/>
                      <a:gd name="connsiteX8" fmla="*/ 104108 w 268615"/>
                      <a:gd name="connsiteY8" fmla="*/ 148400 h 148399"/>
                      <a:gd name="connsiteX9" fmla="*/ 268605 w 268615"/>
                      <a:gd name="connsiteY9" fmla="*/ 148400 h 148399"/>
                      <a:gd name="connsiteX10" fmla="*/ 268605 w 268615"/>
                      <a:gd name="connsiteY10" fmla="*/ 73819 h 148399"/>
                      <a:gd name="connsiteX11" fmla="*/ 253746 w 268615"/>
                      <a:gd name="connsiteY11" fmla="*/ 44101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8615" h="148399">
                        <a:moveTo>
                          <a:pt x="253746" y="44101"/>
                        </a:moveTo>
                        <a:cubicBezTo>
                          <a:pt x="232401" y="27476"/>
                          <a:pt x="207702" y="15681"/>
                          <a:pt x="181356" y="9525"/>
                        </a:cubicBezTo>
                        <a:cubicBezTo>
                          <a:pt x="161530" y="3742"/>
                          <a:pt x="141041" y="541"/>
                          <a:pt x="120396" y="0"/>
                        </a:cubicBezTo>
                        <a:cubicBezTo>
                          <a:pt x="99702" y="-45"/>
                          <a:pt x="79130" y="3169"/>
                          <a:pt x="59436" y="9525"/>
                        </a:cubicBezTo>
                        <a:cubicBezTo>
                          <a:pt x="39707" y="14783"/>
                          <a:pt x="20843" y="22868"/>
                          <a:pt x="3429" y="33529"/>
                        </a:cubicBezTo>
                        <a:cubicBezTo>
                          <a:pt x="2286" y="34862"/>
                          <a:pt x="1238" y="36196"/>
                          <a:pt x="0" y="37434"/>
                        </a:cubicBezTo>
                        <a:cubicBezTo>
                          <a:pt x="27701" y="44889"/>
                          <a:pt x="53615" y="57847"/>
                          <a:pt x="76200" y="75534"/>
                        </a:cubicBezTo>
                        <a:cubicBezTo>
                          <a:pt x="94021" y="88541"/>
                          <a:pt x="104425" y="109385"/>
                          <a:pt x="104108" y="131446"/>
                        </a:cubicBezTo>
                        <a:lnTo>
                          <a:pt x="104108" y="148400"/>
                        </a:lnTo>
                        <a:lnTo>
                          <a:pt x="268605" y="148400"/>
                        </a:lnTo>
                        <a:lnTo>
                          <a:pt x="268605" y="73819"/>
                        </a:lnTo>
                        <a:cubicBezTo>
                          <a:pt x="268892" y="62061"/>
                          <a:pt x="263324" y="50927"/>
                          <a:pt x="253746" y="44101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Hình tự do: Hình 42">
                    <a:extLst>
                      <a:ext uri="{FF2B5EF4-FFF2-40B4-BE49-F238E27FC236}">
                        <a16:creationId xmlns:a16="http://schemas.microsoft.com/office/drawing/2014/main" xmlns="" id="{9E523CE6-80FE-FCC5-DC09-418FA06767DF}"/>
                      </a:ext>
                    </a:extLst>
                  </p:cNvPr>
                  <p:cNvSpPr/>
                  <p:nvPr/>
                </p:nvSpPr>
                <p:spPr>
                  <a:xfrm>
                    <a:off x="5753100" y="3575875"/>
                    <a:ext cx="268605" cy="148399"/>
                  </a:xfrm>
                  <a:custGeom>
                    <a:avLst/>
                    <a:gdLst>
                      <a:gd name="connsiteX0" fmla="*/ 164687 w 268605"/>
                      <a:gd name="connsiteY0" fmla="*/ 131445 h 148399"/>
                      <a:gd name="connsiteX1" fmla="*/ 191357 w 268605"/>
                      <a:gd name="connsiteY1" fmla="*/ 76486 h 148399"/>
                      <a:gd name="connsiteX2" fmla="*/ 192500 w 268605"/>
                      <a:gd name="connsiteY2" fmla="*/ 75534 h 148399"/>
                      <a:gd name="connsiteX3" fmla="*/ 193739 w 268605"/>
                      <a:gd name="connsiteY3" fmla="*/ 74676 h 148399"/>
                      <a:gd name="connsiteX4" fmla="*/ 268605 w 268605"/>
                      <a:gd name="connsiteY4" fmla="*/ 37529 h 148399"/>
                      <a:gd name="connsiteX5" fmla="*/ 263176 w 268605"/>
                      <a:gd name="connsiteY5" fmla="*/ 31338 h 148399"/>
                      <a:gd name="connsiteX6" fmla="*/ 209550 w 268605"/>
                      <a:gd name="connsiteY6" fmla="*/ 9525 h 148399"/>
                      <a:gd name="connsiteX7" fmla="*/ 148590 w 268605"/>
                      <a:gd name="connsiteY7" fmla="*/ 0 h 148399"/>
                      <a:gd name="connsiteX8" fmla="*/ 87630 w 268605"/>
                      <a:gd name="connsiteY8" fmla="*/ 9525 h 148399"/>
                      <a:gd name="connsiteX9" fmla="*/ 15240 w 268605"/>
                      <a:gd name="connsiteY9" fmla="*/ 44101 h 148399"/>
                      <a:gd name="connsiteX10" fmla="*/ 0 w 268605"/>
                      <a:gd name="connsiteY10" fmla="*/ 73819 h 148399"/>
                      <a:gd name="connsiteX11" fmla="*/ 0 w 268605"/>
                      <a:gd name="connsiteY11" fmla="*/ 148400 h 148399"/>
                      <a:gd name="connsiteX12" fmla="*/ 164687 w 268605"/>
                      <a:gd name="connsiteY12" fmla="*/ 148400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8605" h="148399">
                        <a:moveTo>
                          <a:pt x="164687" y="131445"/>
                        </a:moveTo>
                        <a:cubicBezTo>
                          <a:pt x="164708" y="110012"/>
                          <a:pt x="174533" y="89766"/>
                          <a:pt x="191357" y="76486"/>
                        </a:cubicBezTo>
                        <a:lnTo>
                          <a:pt x="192500" y="75534"/>
                        </a:lnTo>
                        <a:lnTo>
                          <a:pt x="193739" y="74676"/>
                        </a:lnTo>
                        <a:cubicBezTo>
                          <a:pt x="216581" y="58427"/>
                          <a:pt x="241848" y="45890"/>
                          <a:pt x="268605" y="37529"/>
                        </a:cubicBezTo>
                        <a:cubicBezTo>
                          <a:pt x="266700" y="35529"/>
                          <a:pt x="264986" y="33433"/>
                          <a:pt x="263176" y="31338"/>
                        </a:cubicBezTo>
                        <a:cubicBezTo>
                          <a:pt x="246437" y="21538"/>
                          <a:pt x="228377" y="14193"/>
                          <a:pt x="209550" y="9525"/>
                        </a:cubicBezTo>
                        <a:cubicBezTo>
                          <a:pt x="189726" y="3734"/>
                          <a:pt x="169235" y="532"/>
                          <a:pt x="148590" y="0"/>
                        </a:cubicBezTo>
                        <a:cubicBezTo>
                          <a:pt x="127896" y="-39"/>
                          <a:pt x="107326" y="3176"/>
                          <a:pt x="87630" y="9525"/>
                        </a:cubicBezTo>
                        <a:cubicBezTo>
                          <a:pt x="61651" y="16693"/>
                          <a:pt x="37144" y="28399"/>
                          <a:pt x="15240" y="44101"/>
                        </a:cubicBezTo>
                        <a:cubicBezTo>
                          <a:pt x="5858" y="51134"/>
                          <a:pt x="236" y="62096"/>
                          <a:pt x="0" y="73819"/>
                        </a:cubicBezTo>
                        <a:lnTo>
                          <a:pt x="0" y="148400"/>
                        </a:lnTo>
                        <a:lnTo>
                          <a:pt x="164687" y="1484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" name="Hình tự do: Hình 43">
                    <a:extLst>
                      <a:ext uri="{FF2B5EF4-FFF2-40B4-BE49-F238E27FC236}">
                        <a16:creationId xmlns:a16="http://schemas.microsoft.com/office/drawing/2014/main" xmlns="" id="{177387A7-89A8-62A7-05BA-1BBC3FCE9528}"/>
                      </a:ext>
                    </a:extLst>
                  </p:cNvPr>
                  <p:cNvSpPr/>
                  <p:nvPr/>
                </p:nvSpPr>
                <p:spPr>
                  <a:xfrm>
                    <a:off x="5950743" y="3633595"/>
                    <a:ext cx="296430" cy="147829"/>
                  </a:xfrm>
                  <a:custGeom>
                    <a:avLst/>
                    <a:gdLst>
                      <a:gd name="connsiteX0" fmla="*/ 0 w 296430"/>
                      <a:gd name="connsiteY0" fmla="*/ 147830 h 147829"/>
                      <a:gd name="connsiteX1" fmla="*/ 0 w 296430"/>
                      <a:gd name="connsiteY1" fmla="*/ 73725 h 147829"/>
                      <a:gd name="connsiteX2" fmla="*/ 14859 w 296430"/>
                      <a:gd name="connsiteY2" fmla="*/ 44102 h 147829"/>
                      <a:gd name="connsiteX3" fmla="*/ 87249 w 296430"/>
                      <a:gd name="connsiteY3" fmla="*/ 9527 h 147829"/>
                      <a:gd name="connsiteX4" fmla="*/ 148209 w 296430"/>
                      <a:gd name="connsiteY4" fmla="*/ 2 h 147829"/>
                      <a:gd name="connsiteX5" fmla="*/ 209169 w 296430"/>
                      <a:gd name="connsiteY5" fmla="*/ 9527 h 147829"/>
                      <a:gd name="connsiteX6" fmla="*/ 281654 w 296430"/>
                      <a:gd name="connsiteY6" fmla="*/ 44102 h 147829"/>
                      <a:gd name="connsiteX7" fmla="*/ 296418 w 296430"/>
                      <a:gd name="connsiteY7" fmla="*/ 73725 h 147829"/>
                      <a:gd name="connsiteX8" fmla="*/ 296418 w 296430"/>
                      <a:gd name="connsiteY8" fmla="*/ 147830 h 147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6430" h="147829">
                        <a:moveTo>
                          <a:pt x="0" y="147830"/>
                        </a:moveTo>
                        <a:lnTo>
                          <a:pt x="0" y="73725"/>
                        </a:lnTo>
                        <a:cubicBezTo>
                          <a:pt x="45" y="62069"/>
                          <a:pt x="5544" y="51107"/>
                          <a:pt x="14859" y="44102"/>
                        </a:cubicBezTo>
                        <a:cubicBezTo>
                          <a:pt x="36723" y="28334"/>
                          <a:pt x="61243" y="16622"/>
                          <a:pt x="87249" y="9527"/>
                        </a:cubicBezTo>
                        <a:cubicBezTo>
                          <a:pt x="106934" y="3133"/>
                          <a:pt x="127512" y="-82"/>
                          <a:pt x="148209" y="2"/>
                        </a:cubicBezTo>
                        <a:cubicBezTo>
                          <a:pt x="168859" y="486"/>
                          <a:pt x="189355" y="3690"/>
                          <a:pt x="209169" y="9527"/>
                        </a:cubicBezTo>
                        <a:cubicBezTo>
                          <a:pt x="235567" y="15619"/>
                          <a:pt x="260308" y="27421"/>
                          <a:pt x="281654" y="44102"/>
                        </a:cubicBezTo>
                        <a:cubicBezTo>
                          <a:pt x="291195" y="50908"/>
                          <a:pt x="296728" y="62010"/>
                          <a:pt x="296418" y="73725"/>
                        </a:cubicBezTo>
                        <a:lnTo>
                          <a:pt x="296418" y="14783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Hình tự do: Hình 44">
                    <a:extLst>
                      <a:ext uri="{FF2B5EF4-FFF2-40B4-BE49-F238E27FC236}">
                        <a16:creationId xmlns:a16="http://schemas.microsoft.com/office/drawing/2014/main" xmlns="" id="{273D8398-1620-BDDE-1BB5-ECAAD5EC6B6D}"/>
                      </a:ext>
                    </a:extLst>
                  </p:cNvPr>
                  <p:cNvSpPr/>
                  <p:nvPr/>
                </p:nvSpPr>
                <p:spPr>
                  <a:xfrm>
                    <a:off x="6024848" y="3465195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5 h 148209"/>
                      <a:gd name="connsiteX1" fmla="*/ 74105 w 148209"/>
                      <a:gd name="connsiteY1" fmla="*/ 148209 h 148209"/>
                      <a:gd name="connsiteX2" fmla="*/ 0 w 148209"/>
                      <a:gd name="connsiteY2" fmla="*/ 74105 h 148209"/>
                      <a:gd name="connsiteX3" fmla="*/ 74105 w 148209"/>
                      <a:gd name="connsiteY3" fmla="*/ 0 h 148209"/>
                      <a:gd name="connsiteX4" fmla="*/ 148209 w 148209"/>
                      <a:gd name="connsiteY4" fmla="*/ 74105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5"/>
                        </a:moveTo>
                        <a:cubicBezTo>
                          <a:pt x="148209" y="115031"/>
                          <a:pt x="115031" y="148209"/>
                          <a:pt x="74105" y="148209"/>
                        </a:cubicBezTo>
                        <a:cubicBezTo>
                          <a:pt x="33178" y="148209"/>
                          <a:pt x="0" y="115031"/>
                          <a:pt x="0" y="74105"/>
                        </a:cubicBezTo>
                        <a:cubicBezTo>
                          <a:pt x="0" y="33178"/>
                          <a:pt x="33178" y="0"/>
                          <a:pt x="74105" y="0"/>
                        </a:cubicBezTo>
                        <a:cubicBezTo>
                          <a:pt x="115031" y="0"/>
                          <a:pt x="148209" y="33178"/>
                          <a:pt x="148209" y="74105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2" name="Bong bóng Lời nói: Hình bầu dục 38">
                  <a:extLst>
                    <a:ext uri="{FF2B5EF4-FFF2-40B4-BE49-F238E27FC236}">
                      <a16:creationId xmlns:a16="http://schemas.microsoft.com/office/drawing/2014/main" xmlns="" id="{46C33E20-F92A-FC33-53FE-46C1B0DF3B5A}"/>
                    </a:ext>
                  </a:extLst>
                </p:cNvPr>
                <p:cNvSpPr/>
                <p:nvPr/>
              </p:nvSpPr>
              <p:spPr>
                <a:xfrm>
                  <a:off x="3173728" y="396007"/>
                  <a:ext cx="988551" cy="960472"/>
                </a:xfrm>
                <a:prstGeom prst="wedgeEllipseCallout">
                  <a:avLst>
                    <a:gd name="adj1" fmla="val -564"/>
                    <a:gd name="adj2" fmla="val 64317"/>
                  </a:avLst>
                </a:prstGeom>
                <a:noFill/>
                <a:ln w="101600" cap="flat" cmpd="sng" algn="ctr">
                  <a:solidFill>
                    <a:srgbClr val="0066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109">
                    <a:defRPr/>
                  </a:pPr>
                  <a:endParaRPr lang="en-US" sz="4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pic>
        <p:nvPicPr>
          <p:cNvPr id="31" name="Hình ảnh 30" descr="Ảnh có chứa văn bản, sách, giấy&#10;&#10;Mô tả được tạo tự động">
            <a:extLst>
              <a:ext uri="{FF2B5EF4-FFF2-40B4-BE49-F238E27FC236}">
                <a16:creationId xmlns:a16="http://schemas.microsoft.com/office/drawing/2014/main" xmlns="" id="{DC2D0A18-782F-6DC6-549D-ACCD080F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75" t="20946" r="39793" b="25693"/>
          <a:stretch/>
        </p:blipFill>
        <p:spPr>
          <a:xfrm rot="16200000">
            <a:off x="14826024" y="108178"/>
            <a:ext cx="5796777" cy="12865272"/>
          </a:xfrm>
          <a:prstGeom prst="rect">
            <a:avLst/>
          </a:prstGeom>
        </p:spPr>
      </p:pic>
      <p:sp>
        <p:nvSpPr>
          <p:cNvPr id="227" name="Text Box 20">
            <a:extLst>
              <a:ext uri="{FF2B5EF4-FFF2-40B4-BE49-F238E27FC236}">
                <a16:creationId xmlns:a16="http://schemas.microsoft.com/office/drawing/2014/main" xmlns="" id="{0312832C-0978-6992-A17F-A4ED599D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692" y="10853086"/>
            <a:ext cx="27847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4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PROTEIN</a:t>
            </a:r>
            <a:endParaRPr lang="en-US" altLang="vi-VN" sz="48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2" name="Nhóm 231">
            <a:extLst>
              <a:ext uri="{FF2B5EF4-FFF2-40B4-BE49-F238E27FC236}">
                <a16:creationId xmlns:a16="http://schemas.microsoft.com/office/drawing/2014/main" xmlns="" id="{596E4F9B-A3C5-084D-CB96-B1F3DAD0ED99}"/>
              </a:ext>
            </a:extLst>
          </p:cNvPr>
          <p:cNvGrpSpPr/>
          <p:nvPr/>
        </p:nvGrpSpPr>
        <p:grpSpPr>
          <a:xfrm>
            <a:off x="5401340" y="10456929"/>
            <a:ext cx="3060265" cy="1548079"/>
            <a:chOff x="4380614" y="9907773"/>
            <a:chExt cx="3060265" cy="1548079"/>
          </a:xfrm>
        </p:grpSpPr>
        <p:sp>
          <p:nvSpPr>
            <p:cNvPr id="228" name="Text Box 23">
              <a:extLst>
                <a:ext uri="{FF2B5EF4-FFF2-40B4-BE49-F238E27FC236}">
                  <a16:creationId xmlns:a16="http://schemas.microsoft.com/office/drawing/2014/main" xmlns="" id="{0E49E884-5136-D62F-9170-046FAD98A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623423" y="9907773"/>
              <a:ext cx="275366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lang="en-US" altLang="vi-VN" sz="4400" kern="12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/OH</a:t>
              </a:r>
              <a:r>
                <a:rPr lang="en-US" altLang="vi-VN" sz="4400" kern="12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cxnSp>
          <p:nvCxnSpPr>
            <p:cNvPr id="230" name="Đường kết nối Mũi tên Thẳng 229">
              <a:extLst>
                <a:ext uri="{FF2B5EF4-FFF2-40B4-BE49-F238E27FC236}">
                  <a16:creationId xmlns:a16="http://schemas.microsoft.com/office/drawing/2014/main" xmlns="" id="{E9C70C50-C9F0-1BED-313F-DA8599FB967A}"/>
                </a:ext>
              </a:extLst>
            </p:cNvPr>
            <p:cNvCxnSpPr/>
            <p:nvPr/>
          </p:nvCxnSpPr>
          <p:spPr>
            <a:xfrm>
              <a:off x="4380614" y="10719428"/>
              <a:ext cx="25092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1" name="Text Box 23">
              <a:extLst>
                <a:ext uri="{FF2B5EF4-FFF2-40B4-BE49-F238E27FC236}">
                  <a16:creationId xmlns:a16="http://schemas.microsoft.com/office/drawing/2014/main" xmlns="" id="{8107F2BD-1DD4-FF7E-C518-2DB2094A4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687218" y="10686411"/>
              <a:ext cx="275366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Enzyme</a:t>
              </a:r>
              <a:endParaRPr lang="en-US" altLang="vi-VN" sz="4400" kern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3" name="Text Box 20">
            <a:extLst>
              <a:ext uri="{FF2B5EF4-FFF2-40B4-BE49-F238E27FC236}">
                <a16:creationId xmlns:a16="http://schemas.microsoft.com/office/drawing/2014/main" xmlns="" id="{0F783AFD-5E15-0462-5336-1C55BAE1E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413" y="10854998"/>
            <a:ext cx="43132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5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Chuỗi</a:t>
            </a:r>
            <a:r>
              <a:rPr lang="en-US" altLang="vi-VN" sz="5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peptide</a:t>
            </a:r>
            <a:endParaRPr lang="en-US" altLang="vi-VN" sz="54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4" name="Nhóm 233">
            <a:extLst>
              <a:ext uri="{FF2B5EF4-FFF2-40B4-BE49-F238E27FC236}">
                <a16:creationId xmlns:a16="http://schemas.microsoft.com/office/drawing/2014/main" xmlns="" id="{D4B93310-502F-9485-C62F-C3E16A5CB078}"/>
              </a:ext>
            </a:extLst>
          </p:cNvPr>
          <p:cNvGrpSpPr/>
          <p:nvPr/>
        </p:nvGrpSpPr>
        <p:grpSpPr>
          <a:xfrm>
            <a:off x="12858623" y="10622419"/>
            <a:ext cx="3060265" cy="1548079"/>
            <a:chOff x="4380614" y="9907773"/>
            <a:chExt cx="3060265" cy="1548079"/>
          </a:xfrm>
        </p:grpSpPr>
        <p:sp>
          <p:nvSpPr>
            <p:cNvPr id="235" name="Text Box 23">
              <a:extLst>
                <a:ext uri="{FF2B5EF4-FFF2-40B4-BE49-F238E27FC236}">
                  <a16:creationId xmlns:a16="http://schemas.microsoft.com/office/drawing/2014/main" xmlns="" id="{2717464B-6B13-C851-B492-19D308D19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623423" y="9907773"/>
              <a:ext cx="275366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lang="en-US" altLang="vi-VN" sz="4400" kern="12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/OH</a:t>
              </a:r>
              <a:r>
                <a:rPr lang="en-US" altLang="vi-VN" sz="4400" kern="1200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cxnSp>
          <p:nvCxnSpPr>
            <p:cNvPr id="236" name="Đường kết nối Mũi tên Thẳng 235">
              <a:extLst>
                <a:ext uri="{FF2B5EF4-FFF2-40B4-BE49-F238E27FC236}">
                  <a16:creationId xmlns:a16="http://schemas.microsoft.com/office/drawing/2014/main" xmlns="" id="{7BFC1E44-EE26-7C65-B75B-1F6FDC3DC706}"/>
                </a:ext>
              </a:extLst>
            </p:cNvPr>
            <p:cNvCxnSpPr/>
            <p:nvPr/>
          </p:nvCxnSpPr>
          <p:spPr>
            <a:xfrm>
              <a:off x="4380614" y="10719428"/>
              <a:ext cx="25092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7" name="Text Box 23">
              <a:extLst>
                <a:ext uri="{FF2B5EF4-FFF2-40B4-BE49-F238E27FC236}">
                  <a16:creationId xmlns:a16="http://schemas.microsoft.com/office/drawing/2014/main" xmlns="" id="{74E05F46-F5D5-E660-9E69-025BB83D99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687218" y="10686411"/>
              <a:ext cx="275366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vi-VN" sz="4400" kern="1200" dirty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Enzyme</a:t>
              </a:r>
              <a:endParaRPr lang="en-US" altLang="vi-VN" sz="4400" kern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8" name="Text Box 20">
            <a:extLst>
              <a:ext uri="{FF2B5EF4-FFF2-40B4-BE49-F238E27FC236}">
                <a16:creationId xmlns:a16="http://schemas.microsoft.com/office/drawing/2014/main" xmlns="" id="{1950B8DB-FB05-A815-1AE0-61C31395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8888" y="10853086"/>
            <a:ext cx="77809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54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altLang="vi-VN" sz="5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amino acid</a:t>
            </a:r>
            <a:endParaRPr lang="en-US" altLang="vi-VN" sz="54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27" grpId="0"/>
      <p:bldP spid="228" grpId="0"/>
      <p:bldP spid="231" grpId="0"/>
      <p:bldP spid="233" grpId="0"/>
      <p:bldP spid="235" grpId="0"/>
      <p:bldP spid="237" grpId="0"/>
      <p:bldP spid="2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92" y="2582661"/>
            <a:ext cx="96767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c</a:t>
            </a:r>
            <a:r>
              <a:rPr lang="vi-VN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màu</a:t>
            </a:r>
            <a:endParaRPr lang="en-US" altLang="en-US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1FB5EBBB-E5E1-37AD-55AB-E946ECAAA46C}"/>
              </a:ext>
            </a:extLst>
          </p:cNvPr>
          <p:cNvSpPr txBox="1"/>
          <p:nvPr/>
        </p:nvSpPr>
        <p:spPr>
          <a:xfrm>
            <a:off x="787096" y="5212666"/>
            <a:ext cx="10193223" cy="15696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chất</a:t>
            </a:r>
            <a:r>
              <a:rPr lang="en-US" sz="4800" dirty="0"/>
              <a:t> </a:t>
            </a:r>
            <a:r>
              <a:rPr lang="en-US" sz="4800" dirty="0" err="1"/>
              <a:t>rắn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</a:t>
            </a:r>
            <a:r>
              <a:rPr lang="en-US" sz="4800" dirty="0" err="1"/>
              <a:t>vàng</a:t>
            </a:r>
            <a:r>
              <a:rPr lang="en-US" sz="4800" dirty="0"/>
              <a:t>; </a:t>
            </a:r>
            <a:r>
              <a:rPr lang="en-US" sz="4800" dirty="0" err="1"/>
              <a:t>đồng</a:t>
            </a:r>
            <a:r>
              <a:rPr lang="en-US" sz="4800" dirty="0"/>
              <a:t> </a:t>
            </a:r>
            <a:r>
              <a:rPr lang="en-US" sz="4800" dirty="0" err="1"/>
              <a:t>thời</a:t>
            </a:r>
            <a:r>
              <a:rPr lang="en-US" sz="4800" dirty="0"/>
              <a:t> protein </a:t>
            </a:r>
            <a:r>
              <a:rPr lang="en-US" sz="4800" dirty="0" err="1"/>
              <a:t>đông</a:t>
            </a:r>
            <a:r>
              <a:rPr lang="en-US" sz="4800" dirty="0"/>
              <a:t> </a:t>
            </a:r>
            <a:r>
              <a:rPr lang="en-US" sz="4800" dirty="0" err="1"/>
              <a:t>tụ</a:t>
            </a:r>
            <a:endParaRPr lang="en-US" sz="480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309A2D7A-E796-B9A3-A289-1D9550A06E50}"/>
              </a:ext>
            </a:extLst>
          </p:cNvPr>
          <p:cNvSpPr txBox="1"/>
          <p:nvPr/>
        </p:nvSpPr>
        <p:spPr>
          <a:xfrm>
            <a:off x="465875" y="12808207"/>
            <a:ext cx="10835665" cy="92333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pt-BR" sz="5400" dirty="0"/>
              <a:t>Cẩn thận với HNO</a:t>
            </a:r>
            <a:r>
              <a:rPr lang="pt-BR" sz="5400" baseline="-25000" dirty="0"/>
              <a:t>3</a:t>
            </a:r>
            <a:r>
              <a:rPr lang="pt-BR" sz="5400" dirty="0"/>
              <a:t> đặc</a:t>
            </a:r>
            <a:endParaRPr lang="vi-VN" sz="5400" dirty="0"/>
          </a:p>
        </p:txBody>
      </p:sp>
      <p:grpSp>
        <p:nvGrpSpPr>
          <p:cNvPr id="5" name="Group 167">
            <a:extLst>
              <a:ext uri="{FF2B5EF4-FFF2-40B4-BE49-F238E27FC236}">
                <a16:creationId xmlns:a16="http://schemas.microsoft.com/office/drawing/2014/main" xmlns="" id="{26AEFF65-E010-E2C6-5732-945CFE2DB10E}"/>
              </a:ext>
            </a:extLst>
          </p:cNvPr>
          <p:cNvGrpSpPr/>
          <p:nvPr/>
        </p:nvGrpSpPr>
        <p:grpSpPr>
          <a:xfrm>
            <a:off x="752048" y="11593494"/>
            <a:ext cx="3794127" cy="927101"/>
            <a:chOff x="4867276" y="9361488"/>
            <a:chExt cx="3794125" cy="927101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xmlns="" id="{4944C495-10E2-D185-E357-1F3231204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xmlns="" id="{905CBCDF-D853-3AC9-6EC1-70BBFAD5A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xmlns="" id="{AB1CA5C7-7D0C-63E0-DDE5-9D2DB1872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Freeform 62">
              <a:extLst>
                <a:ext uri="{FF2B5EF4-FFF2-40B4-BE49-F238E27FC236}">
                  <a16:creationId xmlns:a16="http://schemas.microsoft.com/office/drawing/2014/main" xmlns="" id="{EA6E6C61-E7FC-D988-DF1E-D809D208D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Freeform 63">
              <a:extLst>
                <a:ext uri="{FF2B5EF4-FFF2-40B4-BE49-F238E27FC236}">
                  <a16:creationId xmlns:a16="http://schemas.microsoft.com/office/drawing/2014/main" xmlns="" id="{4088323A-895E-797B-708B-C3C99F35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Freeform 64">
              <a:extLst>
                <a:ext uri="{FF2B5EF4-FFF2-40B4-BE49-F238E27FC236}">
                  <a16:creationId xmlns:a16="http://schemas.microsoft.com/office/drawing/2014/main" xmlns="" id="{068593FC-A4B2-AD80-A24F-E99C52819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xmlns="" id="{5D77EFBE-52D8-8FA7-E19A-A59DC5E8B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66">
              <a:extLst>
                <a:ext uri="{FF2B5EF4-FFF2-40B4-BE49-F238E27FC236}">
                  <a16:creationId xmlns:a16="http://schemas.microsoft.com/office/drawing/2014/main" xmlns="" id="{58939288-60BC-B2EC-44D8-FF540B837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xmlns="" id="{A2C64B6E-24C1-6D0B-BDFE-25AFA214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12">
            <a:extLst>
              <a:ext uri="{FF2B5EF4-FFF2-40B4-BE49-F238E27FC236}">
                <a16:creationId xmlns:a16="http://schemas.microsoft.com/office/drawing/2014/main" xmlns="" id="{12EE47B8-F6C0-C9BD-53ED-F36CFE2FAE4C}"/>
              </a:ext>
            </a:extLst>
          </p:cNvPr>
          <p:cNvSpPr txBox="1"/>
          <p:nvPr/>
        </p:nvSpPr>
        <p:spPr>
          <a:xfrm>
            <a:off x="800842" y="1766526"/>
            <a:ext cx="508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A6C720E-C3FC-C9BA-0682-A5BB370D4839}"/>
              </a:ext>
            </a:extLst>
          </p:cNvPr>
          <p:cNvGrpSpPr/>
          <p:nvPr/>
        </p:nvGrpSpPr>
        <p:grpSpPr>
          <a:xfrm>
            <a:off x="8782867" y="1739448"/>
            <a:ext cx="14624385" cy="2059861"/>
            <a:chOff x="8782867" y="1739448"/>
            <a:chExt cx="14624385" cy="2059861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xmlns="" id="{60C8D1B4-09FE-4ABF-A3A3-FDC6423BDDD7}"/>
                </a:ext>
              </a:extLst>
            </p:cNvPr>
            <p:cNvSpPr txBox="1"/>
            <p:nvPr/>
          </p:nvSpPr>
          <p:spPr>
            <a:xfrm>
              <a:off x="10273293" y="2352759"/>
              <a:ext cx="13133959" cy="1446550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/>
                <a:t>Quan </a:t>
              </a:r>
              <a:r>
                <a:rPr lang="en-US" sz="4400" dirty="0" err="1"/>
                <a:t>sát</a:t>
              </a:r>
              <a:r>
                <a:rPr lang="en-US" sz="4400" dirty="0"/>
                <a:t> </a:t>
              </a:r>
              <a:r>
                <a:rPr lang="en-US" sz="4400" dirty="0" err="1"/>
                <a:t>thí</a:t>
              </a:r>
              <a:r>
                <a:rPr lang="en-US" sz="4400" dirty="0"/>
                <a:t> </a:t>
              </a:r>
              <a:r>
                <a:rPr lang="en-US" sz="4400" dirty="0" err="1"/>
                <a:t>nghiệm</a:t>
              </a:r>
              <a:r>
                <a:rPr lang="en-US" sz="4400" dirty="0"/>
                <a:t> </a:t>
              </a:r>
              <a:r>
                <a:rPr lang="en-US" sz="4400" dirty="0" err="1"/>
                <a:t>cho</a:t>
              </a:r>
              <a:r>
                <a:rPr lang="en-US" sz="4400" dirty="0"/>
                <a:t> </a:t>
              </a:r>
              <a:r>
                <a:rPr lang="en-US" sz="4400" dirty="0" err="1"/>
                <a:t>biết</a:t>
              </a:r>
              <a:r>
                <a:rPr lang="en-US" sz="4400" dirty="0"/>
                <a:t> </a:t>
              </a:r>
              <a:r>
                <a:rPr lang="en-US" sz="4400" dirty="0" err="1"/>
                <a:t>hiện</a:t>
              </a:r>
              <a:r>
                <a:rPr lang="en-US" sz="4400" dirty="0"/>
                <a:t> </a:t>
              </a:r>
              <a:r>
                <a:rPr lang="en-US" sz="4400" dirty="0" err="1"/>
                <a:t>tượng</a:t>
              </a:r>
              <a:r>
                <a:rPr lang="en-US" sz="4400" dirty="0"/>
                <a:t> </a:t>
              </a:r>
              <a:r>
                <a:rPr lang="en-US" sz="4400" dirty="0" err="1"/>
                <a:t>xảy</a:t>
              </a:r>
              <a:r>
                <a:rPr lang="en-US" sz="4400" dirty="0"/>
                <a:t> </a:t>
              </a:r>
              <a:r>
                <a:rPr lang="en-US" sz="4400" dirty="0" err="1"/>
                <a:t>ra</a:t>
              </a:r>
              <a:r>
                <a:rPr lang="en-US" sz="4400" dirty="0"/>
                <a:t>, </a:t>
              </a:r>
              <a:r>
                <a:rPr lang="en-US" sz="4400" dirty="0" err="1"/>
                <a:t>giải</a:t>
              </a:r>
              <a:r>
                <a:rPr lang="en-US" sz="4400" dirty="0"/>
                <a:t> </a:t>
              </a:r>
              <a:r>
                <a:rPr lang="en-US" sz="4400" dirty="0" err="1"/>
                <a:t>thích</a:t>
              </a:r>
              <a:r>
                <a:rPr lang="en-US" sz="4400" dirty="0"/>
                <a:t> </a:t>
              </a:r>
              <a:r>
                <a:rPr lang="en-US" sz="4400" dirty="0" err="1"/>
                <a:t>khi</a:t>
              </a:r>
              <a:r>
                <a:rPr lang="en-US" sz="4400" dirty="0"/>
                <a:t> </a:t>
              </a:r>
              <a:r>
                <a:rPr lang="en-US" sz="4400" dirty="0" err="1"/>
                <a:t>lòng</a:t>
              </a:r>
              <a:r>
                <a:rPr lang="en-US" sz="4400" dirty="0"/>
                <a:t> </a:t>
              </a:r>
              <a:r>
                <a:rPr lang="en-US" sz="4400" dirty="0" err="1"/>
                <a:t>trắng</a:t>
              </a:r>
              <a:r>
                <a:rPr lang="en-US" sz="4400" dirty="0"/>
                <a:t> </a:t>
              </a:r>
              <a:r>
                <a:rPr lang="en-US" sz="4400" dirty="0" err="1"/>
                <a:t>trứng</a:t>
              </a:r>
              <a:r>
                <a:rPr lang="en-US" sz="4400" dirty="0"/>
                <a:t> </a:t>
              </a:r>
              <a:r>
                <a:rPr lang="en-US" sz="4400" dirty="0" err="1"/>
                <a:t>tác</a:t>
              </a:r>
              <a:r>
                <a:rPr lang="en-US" sz="4400" dirty="0"/>
                <a:t> </a:t>
              </a:r>
              <a:r>
                <a:rPr lang="en-US" sz="4400" dirty="0" err="1"/>
                <a:t>dụng</a:t>
              </a:r>
              <a:r>
                <a:rPr lang="en-US" sz="4400" dirty="0"/>
                <a:t> </a:t>
              </a:r>
              <a:r>
                <a:rPr lang="en-US" sz="4400" dirty="0" err="1"/>
                <a:t>với</a:t>
              </a:r>
              <a:r>
                <a:rPr lang="en-US" sz="4400" dirty="0"/>
                <a:t> HNO</a:t>
              </a:r>
              <a:r>
                <a:rPr lang="en-US" sz="4400" baseline="-25000" dirty="0"/>
                <a:t>3</a:t>
              </a:r>
              <a:endParaRPr lang="en-US" sz="4400" b="1" dirty="0"/>
            </a:p>
          </p:txBody>
        </p: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xmlns="" id="{AF6EBD46-4AC5-ECB0-0E8F-1D30515AFE6C}"/>
                </a:ext>
              </a:extLst>
            </p:cNvPr>
            <p:cNvGrpSpPr/>
            <p:nvPr/>
          </p:nvGrpSpPr>
          <p:grpSpPr>
            <a:xfrm>
              <a:off x="8782867" y="1739448"/>
              <a:ext cx="1490426" cy="1370255"/>
              <a:chOff x="5086034" y="8048102"/>
              <a:chExt cx="1165137" cy="1287987"/>
            </a:xfrm>
          </p:grpSpPr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xmlns="" id="{E7D84B43-283A-E53E-55AE-42885C964F3C}"/>
                  </a:ext>
                </a:extLst>
              </p:cNvPr>
              <p:cNvSpPr/>
              <p:nvPr/>
            </p:nvSpPr>
            <p:spPr>
              <a:xfrm>
                <a:off x="5086034" y="8048102"/>
                <a:ext cx="1165137" cy="1287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grpSp>
            <p:nvGrpSpPr>
              <p:cNvPr id="20" name="Nhóm 36">
                <a:extLst>
                  <a:ext uri="{FF2B5EF4-FFF2-40B4-BE49-F238E27FC236}">
                    <a16:creationId xmlns:a16="http://schemas.microsoft.com/office/drawing/2014/main" xmlns="" id="{5E51AC95-C41F-4EB7-7269-3671F8DEBB36}"/>
                  </a:ext>
                </a:extLst>
              </p:cNvPr>
              <p:cNvGrpSpPr/>
              <p:nvPr/>
            </p:nvGrpSpPr>
            <p:grpSpPr>
              <a:xfrm>
                <a:off x="5180819" y="8127236"/>
                <a:ext cx="988551" cy="960472"/>
                <a:chOff x="3173728" y="396007"/>
                <a:chExt cx="988551" cy="960472"/>
              </a:xfrm>
            </p:grpSpPr>
            <p:grpSp>
              <p:nvGrpSpPr>
                <p:cNvPr id="21" name="Nhóm 37">
                  <a:extLst>
                    <a:ext uri="{FF2B5EF4-FFF2-40B4-BE49-F238E27FC236}">
                      <a16:creationId xmlns:a16="http://schemas.microsoft.com/office/drawing/2014/main" xmlns="" id="{2F9131AB-F075-2155-A06A-C3DC098D42DF}"/>
                    </a:ext>
                  </a:extLst>
                </p:cNvPr>
                <p:cNvGrpSpPr/>
                <p:nvPr/>
              </p:nvGrpSpPr>
              <p:grpSpPr>
                <a:xfrm>
                  <a:off x="3318388" y="678425"/>
                  <a:ext cx="693174" cy="452719"/>
                  <a:chOff x="5753100" y="3407568"/>
                  <a:chExt cx="691715" cy="373856"/>
                </a:xfrm>
                <a:solidFill>
                  <a:srgbClr val="006600"/>
                </a:solidFill>
              </p:grpSpPr>
              <p:sp>
                <p:nvSpPr>
                  <p:cNvPr id="23" name="Hình tự do: Hình 39">
                    <a:extLst>
                      <a:ext uri="{FF2B5EF4-FFF2-40B4-BE49-F238E27FC236}">
                        <a16:creationId xmlns:a16="http://schemas.microsoft.com/office/drawing/2014/main" xmlns="" id="{003C222E-9A2B-03B2-F081-7D0462EFF2C2}"/>
                      </a:ext>
                    </a:extLst>
                  </p:cNvPr>
                  <p:cNvSpPr/>
                  <p:nvPr/>
                </p:nvSpPr>
                <p:spPr>
                  <a:xfrm>
                    <a:off x="6222492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" name="Hình tự do: Hình 40">
                    <a:extLst>
                      <a:ext uri="{FF2B5EF4-FFF2-40B4-BE49-F238E27FC236}">
                        <a16:creationId xmlns:a16="http://schemas.microsoft.com/office/drawing/2014/main" xmlns="" id="{8B88A772-124E-74B1-1B41-78346A909BC8}"/>
                      </a:ext>
                    </a:extLst>
                  </p:cNvPr>
                  <p:cNvSpPr/>
                  <p:nvPr/>
                </p:nvSpPr>
                <p:spPr>
                  <a:xfrm>
                    <a:off x="5827204" y="3407568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4 h 148209"/>
                      <a:gd name="connsiteX1" fmla="*/ 74104 w 148209"/>
                      <a:gd name="connsiteY1" fmla="*/ 148209 h 148209"/>
                      <a:gd name="connsiteX2" fmla="*/ 0 w 148209"/>
                      <a:gd name="connsiteY2" fmla="*/ 74104 h 148209"/>
                      <a:gd name="connsiteX3" fmla="*/ 74104 w 148209"/>
                      <a:gd name="connsiteY3" fmla="*/ 0 h 148209"/>
                      <a:gd name="connsiteX4" fmla="*/ 148209 w 148209"/>
                      <a:gd name="connsiteY4" fmla="*/ 74104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4"/>
                        </a:moveTo>
                        <a:cubicBezTo>
                          <a:pt x="148209" y="115031"/>
                          <a:pt x="115031" y="148209"/>
                          <a:pt x="74104" y="148209"/>
                        </a:cubicBezTo>
                        <a:cubicBezTo>
                          <a:pt x="33178" y="148209"/>
                          <a:pt x="0" y="115031"/>
                          <a:pt x="0" y="74104"/>
                        </a:cubicBezTo>
                        <a:cubicBezTo>
                          <a:pt x="0" y="33178"/>
                          <a:pt x="33178" y="0"/>
                          <a:pt x="74104" y="0"/>
                        </a:cubicBezTo>
                        <a:cubicBezTo>
                          <a:pt x="115031" y="0"/>
                          <a:pt x="148209" y="33178"/>
                          <a:pt x="148209" y="74104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" name="Hình tự do: Hình 41">
                    <a:extLst>
                      <a:ext uri="{FF2B5EF4-FFF2-40B4-BE49-F238E27FC236}">
                        <a16:creationId xmlns:a16="http://schemas.microsoft.com/office/drawing/2014/main" xmlns="" id="{0D9EC577-8556-47E2-B63C-22F1E5BE98FB}"/>
                      </a:ext>
                    </a:extLst>
                  </p:cNvPr>
                  <p:cNvSpPr/>
                  <p:nvPr/>
                </p:nvSpPr>
                <p:spPr>
                  <a:xfrm>
                    <a:off x="6176200" y="3575875"/>
                    <a:ext cx="268615" cy="148399"/>
                  </a:xfrm>
                  <a:custGeom>
                    <a:avLst/>
                    <a:gdLst>
                      <a:gd name="connsiteX0" fmla="*/ 253746 w 268615"/>
                      <a:gd name="connsiteY0" fmla="*/ 44101 h 148399"/>
                      <a:gd name="connsiteX1" fmla="*/ 181356 w 268615"/>
                      <a:gd name="connsiteY1" fmla="*/ 9525 h 148399"/>
                      <a:gd name="connsiteX2" fmla="*/ 120396 w 268615"/>
                      <a:gd name="connsiteY2" fmla="*/ 0 h 148399"/>
                      <a:gd name="connsiteX3" fmla="*/ 59436 w 268615"/>
                      <a:gd name="connsiteY3" fmla="*/ 9525 h 148399"/>
                      <a:gd name="connsiteX4" fmla="*/ 3429 w 268615"/>
                      <a:gd name="connsiteY4" fmla="*/ 33529 h 148399"/>
                      <a:gd name="connsiteX5" fmla="*/ 0 w 268615"/>
                      <a:gd name="connsiteY5" fmla="*/ 37434 h 148399"/>
                      <a:gd name="connsiteX6" fmla="*/ 76200 w 268615"/>
                      <a:gd name="connsiteY6" fmla="*/ 75534 h 148399"/>
                      <a:gd name="connsiteX7" fmla="*/ 104108 w 268615"/>
                      <a:gd name="connsiteY7" fmla="*/ 131446 h 148399"/>
                      <a:gd name="connsiteX8" fmla="*/ 104108 w 268615"/>
                      <a:gd name="connsiteY8" fmla="*/ 148400 h 148399"/>
                      <a:gd name="connsiteX9" fmla="*/ 268605 w 268615"/>
                      <a:gd name="connsiteY9" fmla="*/ 148400 h 148399"/>
                      <a:gd name="connsiteX10" fmla="*/ 268605 w 268615"/>
                      <a:gd name="connsiteY10" fmla="*/ 73819 h 148399"/>
                      <a:gd name="connsiteX11" fmla="*/ 253746 w 268615"/>
                      <a:gd name="connsiteY11" fmla="*/ 44101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8615" h="148399">
                        <a:moveTo>
                          <a:pt x="253746" y="44101"/>
                        </a:moveTo>
                        <a:cubicBezTo>
                          <a:pt x="232401" y="27476"/>
                          <a:pt x="207702" y="15681"/>
                          <a:pt x="181356" y="9525"/>
                        </a:cubicBezTo>
                        <a:cubicBezTo>
                          <a:pt x="161530" y="3742"/>
                          <a:pt x="141041" y="541"/>
                          <a:pt x="120396" y="0"/>
                        </a:cubicBezTo>
                        <a:cubicBezTo>
                          <a:pt x="99702" y="-45"/>
                          <a:pt x="79130" y="3169"/>
                          <a:pt x="59436" y="9525"/>
                        </a:cubicBezTo>
                        <a:cubicBezTo>
                          <a:pt x="39707" y="14783"/>
                          <a:pt x="20843" y="22868"/>
                          <a:pt x="3429" y="33529"/>
                        </a:cubicBezTo>
                        <a:cubicBezTo>
                          <a:pt x="2286" y="34862"/>
                          <a:pt x="1238" y="36196"/>
                          <a:pt x="0" y="37434"/>
                        </a:cubicBezTo>
                        <a:cubicBezTo>
                          <a:pt x="27701" y="44889"/>
                          <a:pt x="53615" y="57847"/>
                          <a:pt x="76200" y="75534"/>
                        </a:cubicBezTo>
                        <a:cubicBezTo>
                          <a:pt x="94021" y="88541"/>
                          <a:pt x="104425" y="109385"/>
                          <a:pt x="104108" y="131446"/>
                        </a:cubicBezTo>
                        <a:lnTo>
                          <a:pt x="104108" y="148400"/>
                        </a:lnTo>
                        <a:lnTo>
                          <a:pt x="268605" y="148400"/>
                        </a:lnTo>
                        <a:lnTo>
                          <a:pt x="268605" y="73819"/>
                        </a:lnTo>
                        <a:cubicBezTo>
                          <a:pt x="268892" y="62061"/>
                          <a:pt x="263324" y="50927"/>
                          <a:pt x="253746" y="44101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" name="Hình tự do: Hình 42">
                    <a:extLst>
                      <a:ext uri="{FF2B5EF4-FFF2-40B4-BE49-F238E27FC236}">
                        <a16:creationId xmlns:a16="http://schemas.microsoft.com/office/drawing/2014/main" xmlns="" id="{9E523CE6-80FE-FCC5-DC09-418FA06767DF}"/>
                      </a:ext>
                    </a:extLst>
                  </p:cNvPr>
                  <p:cNvSpPr/>
                  <p:nvPr/>
                </p:nvSpPr>
                <p:spPr>
                  <a:xfrm>
                    <a:off x="5753100" y="3575875"/>
                    <a:ext cx="268605" cy="148399"/>
                  </a:xfrm>
                  <a:custGeom>
                    <a:avLst/>
                    <a:gdLst>
                      <a:gd name="connsiteX0" fmla="*/ 164687 w 268605"/>
                      <a:gd name="connsiteY0" fmla="*/ 131445 h 148399"/>
                      <a:gd name="connsiteX1" fmla="*/ 191357 w 268605"/>
                      <a:gd name="connsiteY1" fmla="*/ 76486 h 148399"/>
                      <a:gd name="connsiteX2" fmla="*/ 192500 w 268605"/>
                      <a:gd name="connsiteY2" fmla="*/ 75534 h 148399"/>
                      <a:gd name="connsiteX3" fmla="*/ 193739 w 268605"/>
                      <a:gd name="connsiteY3" fmla="*/ 74676 h 148399"/>
                      <a:gd name="connsiteX4" fmla="*/ 268605 w 268605"/>
                      <a:gd name="connsiteY4" fmla="*/ 37529 h 148399"/>
                      <a:gd name="connsiteX5" fmla="*/ 263176 w 268605"/>
                      <a:gd name="connsiteY5" fmla="*/ 31338 h 148399"/>
                      <a:gd name="connsiteX6" fmla="*/ 209550 w 268605"/>
                      <a:gd name="connsiteY6" fmla="*/ 9525 h 148399"/>
                      <a:gd name="connsiteX7" fmla="*/ 148590 w 268605"/>
                      <a:gd name="connsiteY7" fmla="*/ 0 h 148399"/>
                      <a:gd name="connsiteX8" fmla="*/ 87630 w 268605"/>
                      <a:gd name="connsiteY8" fmla="*/ 9525 h 148399"/>
                      <a:gd name="connsiteX9" fmla="*/ 15240 w 268605"/>
                      <a:gd name="connsiteY9" fmla="*/ 44101 h 148399"/>
                      <a:gd name="connsiteX10" fmla="*/ 0 w 268605"/>
                      <a:gd name="connsiteY10" fmla="*/ 73819 h 148399"/>
                      <a:gd name="connsiteX11" fmla="*/ 0 w 268605"/>
                      <a:gd name="connsiteY11" fmla="*/ 148400 h 148399"/>
                      <a:gd name="connsiteX12" fmla="*/ 164687 w 268605"/>
                      <a:gd name="connsiteY12" fmla="*/ 148400 h 14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8605" h="148399">
                        <a:moveTo>
                          <a:pt x="164687" y="131445"/>
                        </a:moveTo>
                        <a:cubicBezTo>
                          <a:pt x="164708" y="110012"/>
                          <a:pt x="174533" y="89766"/>
                          <a:pt x="191357" y="76486"/>
                        </a:cubicBezTo>
                        <a:lnTo>
                          <a:pt x="192500" y="75534"/>
                        </a:lnTo>
                        <a:lnTo>
                          <a:pt x="193739" y="74676"/>
                        </a:lnTo>
                        <a:cubicBezTo>
                          <a:pt x="216581" y="58427"/>
                          <a:pt x="241848" y="45890"/>
                          <a:pt x="268605" y="37529"/>
                        </a:cubicBezTo>
                        <a:cubicBezTo>
                          <a:pt x="266700" y="35529"/>
                          <a:pt x="264986" y="33433"/>
                          <a:pt x="263176" y="31338"/>
                        </a:cubicBezTo>
                        <a:cubicBezTo>
                          <a:pt x="246437" y="21538"/>
                          <a:pt x="228377" y="14193"/>
                          <a:pt x="209550" y="9525"/>
                        </a:cubicBezTo>
                        <a:cubicBezTo>
                          <a:pt x="189726" y="3734"/>
                          <a:pt x="169235" y="532"/>
                          <a:pt x="148590" y="0"/>
                        </a:cubicBezTo>
                        <a:cubicBezTo>
                          <a:pt x="127896" y="-39"/>
                          <a:pt x="107326" y="3176"/>
                          <a:pt x="87630" y="9525"/>
                        </a:cubicBezTo>
                        <a:cubicBezTo>
                          <a:pt x="61651" y="16693"/>
                          <a:pt x="37144" y="28399"/>
                          <a:pt x="15240" y="44101"/>
                        </a:cubicBezTo>
                        <a:cubicBezTo>
                          <a:pt x="5858" y="51134"/>
                          <a:pt x="236" y="62096"/>
                          <a:pt x="0" y="73819"/>
                        </a:cubicBezTo>
                        <a:lnTo>
                          <a:pt x="0" y="148400"/>
                        </a:lnTo>
                        <a:lnTo>
                          <a:pt x="164687" y="14840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" name="Hình tự do: Hình 43">
                    <a:extLst>
                      <a:ext uri="{FF2B5EF4-FFF2-40B4-BE49-F238E27FC236}">
                        <a16:creationId xmlns:a16="http://schemas.microsoft.com/office/drawing/2014/main" xmlns="" id="{177387A7-89A8-62A7-05BA-1BBC3FCE9528}"/>
                      </a:ext>
                    </a:extLst>
                  </p:cNvPr>
                  <p:cNvSpPr/>
                  <p:nvPr/>
                </p:nvSpPr>
                <p:spPr>
                  <a:xfrm>
                    <a:off x="5950743" y="3633595"/>
                    <a:ext cx="296430" cy="147829"/>
                  </a:xfrm>
                  <a:custGeom>
                    <a:avLst/>
                    <a:gdLst>
                      <a:gd name="connsiteX0" fmla="*/ 0 w 296430"/>
                      <a:gd name="connsiteY0" fmla="*/ 147830 h 147829"/>
                      <a:gd name="connsiteX1" fmla="*/ 0 w 296430"/>
                      <a:gd name="connsiteY1" fmla="*/ 73725 h 147829"/>
                      <a:gd name="connsiteX2" fmla="*/ 14859 w 296430"/>
                      <a:gd name="connsiteY2" fmla="*/ 44102 h 147829"/>
                      <a:gd name="connsiteX3" fmla="*/ 87249 w 296430"/>
                      <a:gd name="connsiteY3" fmla="*/ 9527 h 147829"/>
                      <a:gd name="connsiteX4" fmla="*/ 148209 w 296430"/>
                      <a:gd name="connsiteY4" fmla="*/ 2 h 147829"/>
                      <a:gd name="connsiteX5" fmla="*/ 209169 w 296430"/>
                      <a:gd name="connsiteY5" fmla="*/ 9527 h 147829"/>
                      <a:gd name="connsiteX6" fmla="*/ 281654 w 296430"/>
                      <a:gd name="connsiteY6" fmla="*/ 44102 h 147829"/>
                      <a:gd name="connsiteX7" fmla="*/ 296418 w 296430"/>
                      <a:gd name="connsiteY7" fmla="*/ 73725 h 147829"/>
                      <a:gd name="connsiteX8" fmla="*/ 296418 w 296430"/>
                      <a:gd name="connsiteY8" fmla="*/ 147830 h 147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96430" h="147829">
                        <a:moveTo>
                          <a:pt x="0" y="147830"/>
                        </a:moveTo>
                        <a:lnTo>
                          <a:pt x="0" y="73725"/>
                        </a:lnTo>
                        <a:cubicBezTo>
                          <a:pt x="45" y="62069"/>
                          <a:pt x="5544" y="51107"/>
                          <a:pt x="14859" y="44102"/>
                        </a:cubicBezTo>
                        <a:cubicBezTo>
                          <a:pt x="36723" y="28334"/>
                          <a:pt x="61243" y="16622"/>
                          <a:pt x="87249" y="9527"/>
                        </a:cubicBezTo>
                        <a:cubicBezTo>
                          <a:pt x="106934" y="3133"/>
                          <a:pt x="127512" y="-82"/>
                          <a:pt x="148209" y="2"/>
                        </a:cubicBezTo>
                        <a:cubicBezTo>
                          <a:pt x="168859" y="486"/>
                          <a:pt x="189355" y="3690"/>
                          <a:pt x="209169" y="9527"/>
                        </a:cubicBezTo>
                        <a:cubicBezTo>
                          <a:pt x="235567" y="15619"/>
                          <a:pt x="260308" y="27421"/>
                          <a:pt x="281654" y="44102"/>
                        </a:cubicBezTo>
                        <a:cubicBezTo>
                          <a:pt x="291195" y="50908"/>
                          <a:pt x="296728" y="62010"/>
                          <a:pt x="296418" y="73725"/>
                        </a:cubicBezTo>
                        <a:lnTo>
                          <a:pt x="296418" y="147830"/>
                        </a:ln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8" name="Hình tự do: Hình 44">
                    <a:extLst>
                      <a:ext uri="{FF2B5EF4-FFF2-40B4-BE49-F238E27FC236}">
                        <a16:creationId xmlns:a16="http://schemas.microsoft.com/office/drawing/2014/main" xmlns="" id="{273D8398-1620-BDDE-1BB5-ECAAD5EC6B6D}"/>
                      </a:ext>
                    </a:extLst>
                  </p:cNvPr>
                  <p:cNvSpPr/>
                  <p:nvPr/>
                </p:nvSpPr>
                <p:spPr>
                  <a:xfrm>
                    <a:off x="6024848" y="3465195"/>
                    <a:ext cx="148209" cy="148209"/>
                  </a:xfrm>
                  <a:custGeom>
                    <a:avLst/>
                    <a:gdLst>
                      <a:gd name="connsiteX0" fmla="*/ 148209 w 148209"/>
                      <a:gd name="connsiteY0" fmla="*/ 74105 h 148209"/>
                      <a:gd name="connsiteX1" fmla="*/ 74105 w 148209"/>
                      <a:gd name="connsiteY1" fmla="*/ 148209 h 148209"/>
                      <a:gd name="connsiteX2" fmla="*/ 0 w 148209"/>
                      <a:gd name="connsiteY2" fmla="*/ 74105 h 148209"/>
                      <a:gd name="connsiteX3" fmla="*/ 74105 w 148209"/>
                      <a:gd name="connsiteY3" fmla="*/ 0 h 148209"/>
                      <a:gd name="connsiteX4" fmla="*/ 148209 w 148209"/>
                      <a:gd name="connsiteY4" fmla="*/ 74105 h 148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209" h="148209">
                        <a:moveTo>
                          <a:pt x="148209" y="74105"/>
                        </a:moveTo>
                        <a:cubicBezTo>
                          <a:pt x="148209" y="115031"/>
                          <a:pt x="115031" y="148209"/>
                          <a:pt x="74105" y="148209"/>
                        </a:cubicBezTo>
                        <a:cubicBezTo>
                          <a:pt x="33178" y="148209"/>
                          <a:pt x="0" y="115031"/>
                          <a:pt x="0" y="74105"/>
                        </a:cubicBezTo>
                        <a:cubicBezTo>
                          <a:pt x="0" y="33178"/>
                          <a:pt x="33178" y="0"/>
                          <a:pt x="74105" y="0"/>
                        </a:cubicBezTo>
                        <a:cubicBezTo>
                          <a:pt x="115031" y="0"/>
                          <a:pt x="148209" y="33178"/>
                          <a:pt x="148209" y="74105"/>
                        </a:cubicBezTo>
                        <a:close/>
                      </a:path>
                    </a:pathLst>
                  </a:custGeom>
                  <a:grpFill/>
                  <a:ln w="9525" cap="flat">
                    <a:solidFill>
                      <a:srgbClr val="0066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457109">
                      <a:defRPr/>
                    </a:pPr>
                    <a:endParaRPr lang="en-US" sz="44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2" name="Bong bóng Lời nói: Hình bầu dục 38">
                  <a:extLst>
                    <a:ext uri="{FF2B5EF4-FFF2-40B4-BE49-F238E27FC236}">
                      <a16:creationId xmlns:a16="http://schemas.microsoft.com/office/drawing/2014/main" xmlns="" id="{46C33E20-F92A-FC33-53FE-46C1B0DF3B5A}"/>
                    </a:ext>
                  </a:extLst>
                </p:cNvPr>
                <p:cNvSpPr/>
                <p:nvPr/>
              </p:nvSpPr>
              <p:spPr>
                <a:xfrm>
                  <a:off x="3173728" y="396007"/>
                  <a:ext cx="988551" cy="960472"/>
                </a:xfrm>
                <a:prstGeom prst="wedgeEllipseCallout">
                  <a:avLst>
                    <a:gd name="adj1" fmla="val -564"/>
                    <a:gd name="adj2" fmla="val 64317"/>
                  </a:avLst>
                </a:prstGeom>
                <a:noFill/>
                <a:ln w="101600" cap="flat" cmpd="sng" algn="ctr">
                  <a:solidFill>
                    <a:srgbClr val="0066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109">
                    <a:defRPr/>
                  </a:pPr>
                  <a:endParaRPr lang="en-US" sz="44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pic>
        <p:nvPicPr>
          <p:cNvPr id="224" name="Sự đông tụ protein">
            <a:hlinkClick r:id="" action="ppaction://media"/>
            <a:extLst>
              <a:ext uri="{FF2B5EF4-FFF2-40B4-BE49-F238E27FC236}">
                <a16:creationId xmlns:a16="http://schemas.microsoft.com/office/drawing/2014/main" xmlns="" id="{9B4E4D1C-DC16-A222-49C0-E50BD1B85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4753" y="4122702"/>
            <a:ext cx="12812435" cy="9418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120D05-67AF-F1CD-4177-1D0E5BDBA24F}"/>
              </a:ext>
            </a:extLst>
          </p:cNvPr>
          <p:cNvSpPr txBox="1"/>
          <p:nvPr/>
        </p:nvSpPr>
        <p:spPr>
          <a:xfrm>
            <a:off x="775077" y="7171349"/>
            <a:ext cx="379412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/>
              <a:t>Giải</a:t>
            </a:r>
            <a:r>
              <a:rPr lang="en-US" sz="4800" b="1" dirty="0"/>
              <a:t> </a:t>
            </a:r>
            <a:r>
              <a:rPr lang="en-US" sz="4800" b="1" dirty="0" err="1"/>
              <a:t>thích</a:t>
            </a:r>
            <a:r>
              <a:rPr lang="en-US" sz="4800" b="1" dirty="0"/>
              <a:t>: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xmlns="" id="{2FEAA36B-528D-5143-4D37-05615FDF6804}"/>
              </a:ext>
            </a:extLst>
          </p:cNvPr>
          <p:cNvSpPr txBox="1"/>
          <p:nvPr/>
        </p:nvSpPr>
        <p:spPr>
          <a:xfrm>
            <a:off x="889365" y="8453656"/>
            <a:ext cx="10090954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đơn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amino acid </a:t>
            </a:r>
            <a:r>
              <a:rPr lang="en-US" sz="4800" dirty="0" err="1"/>
              <a:t>chứa</a:t>
            </a:r>
            <a:r>
              <a:rPr lang="en-US" sz="4800" dirty="0"/>
              <a:t> </a:t>
            </a:r>
            <a:r>
              <a:rPr lang="en-US" sz="4800" dirty="0" err="1"/>
              <a:t>vòng</a:t>
            </a:r>
            <a:r>
              <a:rPr lang="en-US" sz="4800" dirty="0"/>
              <a:t> benzene </a:t>
            </a:r>
            <a:r>
              <a:rPr lang="en-US" sz="4800" dirty="0" err="1"/>
              <a:t>trong</a:t>
            </a:r>
            <a:r>
              <a:rPr lang="en-US" sz="4800" dirty="0"/>
              <a:t> protein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tác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dung </a:t>
            </a:r>
            <a:r>
              <a:rPr lang="en-US" sz="4800" dirty="0" err="1"/>
              <a:t>dịch</a:t>
            </a:r>
            <a:r>
              <a:rPr lang="en-US" sz="4800" dirty="0"/>
              <a:t> HNO</a:t>
            </a:r>
            <a:r>
              <a:rPr lang="en-US" sz="4800" baseline="-25000" dirty="0"/>
              <a:t>3</a:t>
            </a:r>
            <a:r>
              <a:rPr lang="en-US" sz="4800" dirty="0"/>
              <a:t> </a:t>
            </a:r>
            <a:r>
              <a:rPr lang="en-US" sz="4800" dirty="0" err="1"/>
              <a:t>đặc</a:t>
            </a:r>
            <a:r>
              <a:rPr lang="en-US" sz="4800" dirty="0"/>
              <a:t>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kết</a:t>
            </a:r>
            <a:r>
              <a:rPr lang="en-US" sz="4800" dirty="0"/>
              <a:t> </a:t>
            </a:r>
            <a:r>
              <a:rPr lang="en-US" sz="4800" dirty="0" err="1"/>
              <a:t>tủa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</a:t>
            </a:r>
            <a:r>
              <a:rPr lang="en-US" sz="4800" dirty="0" err="1"/>
              <a:t>vàng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525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50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4" grpId="0" animBg="1"/>
      <p:bldP spid="2" grpId="0"/>
      <p:bldP spid="13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VAI TRÒ PROTEIN VỚI SỰ SỐNG</a:t>
              </a:r>
              <a:endParaRPr sz="4800" b="1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1103562" y="2663775"/>
            <a:ext cx="4167639" cy="971306"/>
            <a:chOff x="166396" y="8755081"/>
            <a:chExt cx="4167639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3338734" cy="6442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Vai </a:t>
              </a:r>
              <a:r>
                <a:rPr lang="en-US" sz="4600" b="1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trò</a:t>
              </a:r>
              <a:endParaRPr sz="46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Round Same Side Corner Rectangle 68">
            <a:extLst>
              <a:ext uri="{FF2B5EF4-FFF2-40B4-BE49-F238E27FC236}">
                <a16:creationId xmlns:a16="http://schemas.microsoft.com/office/drawing/2014/main" xmlns="" id="{DDCBD178-4112-FB05-E2E3-FE4129E24692}"/>
              </a:ext>
            </a:extLst>
          </p:cNvPr>
          <p:cNvSpPr/>
          <p:nvPr/>
        </p:nvSpPr>
        <p:spPr>
          <a:xfrm>
            <a:off x="461010" y="4025409"/>
            <a:ext cx="23549364" cy="922489"/>
          </a:xfrm>
          <a:prstGeom prst="round2SameRect">
            <a:avLst/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 descr="Thử trí thông minh với 13 câu đố mẹo">
            <a:extLst>
              <a:ext uri="{FF2B5EF4-FFF2-40B4-BE49-F238E27FC236}">
                <a16:creationId xmlns:a16="http://schemas.microsoft.com/office/drawing/2014/main" xmlns="" id="{795F27A3-76E1-FB52-28AB-BC27EDB9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0" y="9161036"/>
            <a:ext cx="61912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A5AC981A-7B67-1A32-5DBB-0A2A049776C8}"/>
              </a:ext>
            </a:extLst>
          </p:cNvPr>
          <p:cNvSpPr/>
          <p:nvPr/>
        </p:nvSpPr>
        <p:spPr>
          <a:xfrm>
            <a:off x="5732584" y="5338225"/>
            <a:ext cx="8968154" cy="3822811"/>
          </a:xfrm>
          <a:prstGeom prst="cloudCallout">
            <a:avLst>
              <a:gd name="adj1" fmla="val -53465"/>
              <a:gd name="adj2" fmla="val 466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Protein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F0758D-3324-40A5-2649-6D2055A0C4BC}"/>
              </a:ext>
            </a:extLst>
          </p:cNvPr>
          <p:cNvSpPr/>
          <p:nvPr/>
        </p:nvSpPr>
        <p:spPr>
          <a:xfrm>
            <a:off x="4044462" y="5338224"/>
            <a:ext cx="17654954" cy="62676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6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tế bào</a:t>
            </a:r>
            <a:endParaRPr lang="en-US" sz="5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Cung cấp năng lượng</a:t>
            </a:r>
            <a:endParaRPr lang="en-US" sz="5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Vận chuyển các chất dinh dưỡng ra vào tế bào</a:t>
            </a:r>
            <a:endParaRPr lang="en-US" sz="5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Lưu trữ một số chất cần thiết cho tế bào</a:t>
            </a:r>
            <a:endParaRPr lang="en-US" sz="5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5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Duy trì pH của máu</a:t>
            </a:r>
            <a:endParaRPr lang="en-US" sz="5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0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ENZYME</a:t>
              </a:r>
              <a:endParaRPr sz="4800" b="1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Round Same Side Corner Rectangle 68">
            <a:extLst>
              <a:ext uri="{FF2B5EF4-FFF2-40B4-BE49-F238E27FC236}">
                <a16:creationId xmlns:a16="http://schemas.microsoft.com/office/drawing/2014/main" xmlns="" id="{DDCBD178-4112-FB05-E2E3-FE4129E24692}"/>
              </a:ext>
            </a:extLst>
          </p:cNvPr>
          <p:cNvSpPr/>
          <p:nvPr/>
        </p:nvSpPr>
        <p:spPr>
          <a:xfrm>
            <a:off x="461010" y="4025409"/>
            <a:ext cx="23549364" cy="922489"/>
          </a:xfrm>
          <a:prstGeom prst="round2SameRect">
            <a:avLst/>
          </a:prstGeom>
          <a:solidFill>
            <a:srgbClr val="EEECE1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 descr="Thử trí thông minh với 13 câu đố mẹo">
            <a:extLst>
              <a:ext uri="{FF2B5EF4-FFF2-40B4-BE49-F238E27FC236}">
                <a16:creationId xmlns:a16="http://schemas.microsoft.com/office/drawing/2014/main" xmlns="" id="{795F27A3-76E1-FB52-28AB-BC27EDB9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0" y="9161036"/>
            <a:ext cx="61912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A5AC981A-7B67-1A32-5DBB-0A2A049776C8}"/>
              </a:ext>
            </a:extLst>
          </p:cNvPr>
          <p:cNvSpPr/>
          <p:nvPr/>
        </p:nvSpPr>
        <p:spPr>
          <a:xfrm>
            <a:off x="5732584" y="5338225"/>
            <a:ext cx="12133385" cy="3822811"/>
          </a:xfrm>
          <a:prstGeom prst="cloudCallout">
            <a:avLst>
              <a:gd name="adj1" fmla="val -53465"/>
              <a:gd name="adj2" fmla="val 466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enzyme? Vai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enzyme?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 enzyme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F0758D-3324-40A5-2649-6D2055A0C4BC}"/>
              </a:ext>
            </a:extLst>
          </p:cNvPr>
          <p:cNvSpPr/>
          <p:nvPr/>
        </p:nvSpPr>
        <p:spPr>
          <a:xfrm>
            <a:off x="2215662" y="5084165"/>
            <a:ext cx="21444485" cy="62676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5400">
                <a:latin typeface="Cambria" panose="02040503050406030204" pitchFamily="18" charset="0"/>
                <a:ea typeface="Cambria" panose="02040503050406030204" pitchFamily="18" charset="0"/>
              </a:rPr>
              <a:t>- Bản chất: là protein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5400">
                <a:latin typeface="Cambria" panose="02040503050406030204" pitchFamily="18" charset="0"/>
                <a:ea typeface="Cambria" panose="02040503050406030204" pitchFamily="18" charset="0"/>
              </a:rPr>
              <a:t>- Vai trò: Xúc tác sinh học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t-BR" sz="540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 +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enzim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  +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enzim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r>
              <a:rPr lang="fr-FR" sz="5400" baseline="3000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– 10</a:t>
            </a:r>
            <a:r>
              <a:rPr lang="fr-FR" sz="5400" baseline="30000"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fr-FR" sz="54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fr-FR"/>
              <a:t>.</a:t>
            </a:r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3" y="2389889"/>
            <a:ext cx="5293835" cy="1361272"/>
            <a:chOff x="2067302" y="5922690"/>
            <a:chExt cx="3518520" cy="940513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2855922" y="6002305"/>
              <a:ext cx="27299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41068" y="6360936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NO</a:t>
                </a:r>
                <a:r>
                  <a:rPr lang="vi-VN" sz="4800" b="1" i="0" baseline="-2500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</a:t>
                </a:r>
                <a:r>
                  <a:rPr lang="vi-VN" sz="4800" b="1" i="0" baseline="-25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COOH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xmlns="" id="{4DFD408E-6A9A-A4DD-BCD5-C821B53A485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vi-VN" sz="4800" b="1" i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CHO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id="{4DFD408E-6A9A-A4DD-BCD5-C821B53A48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1" cy="1948009"/>
            <a:chOff x="226013" y="2034258"/>
            <a:chExt cx="23825351" cy="194800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xmlns="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5779820" cy="924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Trong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ử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amino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acid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đầ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ứ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ó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5779820" cy="9246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30777C52-7057-AE9F-2098-B62AED48BF08}"/>
              </a:ext>
            </a:extLst>
          </p:cNvPr>
          <p:cNvGrpSpPr/>
          <p:nvPr/>
        </p:nvGrpSpPr>
        <p:grpSpPr>
          <a:xfrm>
            <a:off x="157467" y="8396582"/>
            <a:ext cx="23825351" cy="1948009"/>
            <a:chOff x="226013" y="2034258"/>
            <a:chExt cx="23825351" cy="1948009"/>
          </a:xfrm>
        </p:grpSpPr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xmlns="" id="{FDF40D6C-9C4B-E400-E39F-D5D2409B96F6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5" name="Rounded Rectangle 24">
                <a:extLst>
                  <a:ext uri="{FF2B5EF4-FFF2-40B4-BE49-F238E27FC236}">
                    <a16:creationId xmlns:a16="http://schemas.microsoft.com/office/drawing/2014/main" xmlns="" id="{9E6E518C-5E88-E384-12A5-46C3548F4B16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" name="Group 25">
                <a:extLst>
                  <a:ext uri="{FF2B5EF4-FFF2-40B4-BE49-F238E27FC236}">
                    <a16:creationId xmlns:a16="http://schemas.microsoft.com/office/drawing/2014/main" xmlns="" id="{6C183974-D2C2-354E-EFE5-B82AE05B7C0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7" name="Isosceles Triangle 44">
                  <a:extLst>
                    <a:ext uri="{FF2B5EF4-FFF2-40B4-BE49-F238E27FC236}">
                      <a16:creationId xmlns:a16="http://schemas.microsoft.com/office/drawing/2014/main" xmlns="" id="{667158E0-B9DB-4614-4DB0-E10DE8002F72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Pentagon 27">
                  <a:extLst>
                    <a:ext uri="{FF2B5EF4-FFF2-40B4-BE49-F238E27FC236}">
                      <a16:creationId xmlns:a16="http://schemas.microsoft.com/office/drawing/2014/main" xmlns="" id="{24D89EA2-F31A-BCE0-B35B-95CC65CD99E2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Group 11">
                  <a:extLst>
                    <a:ext uri="{FF2B5EF4-FFF2-40B4-BE49-F238E27FC236}">
                      <a16:creationId xmlns:a16="http://schemas.microsoft.com/office/drawing/2014/main" xmlns="" id="{DCDA56D0-9E86-6FA7-A98F-863C377BE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12" name="Freeform 31">
                    <a:extLst>
                      <a:ext uri="{FF2B5EF4-FFF2-40B4-BE49-F238E27FC236}">
                        <a16:creationId xmlns:a16="http://schemas.microsoft.com/office/drawing/2014/main" xmlns="" id="{FA12B727-010F-80E8-CCAF-F93EDCB5CC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32">
                    <a:extLst>
                      <a:ext uri="{FF2B5EF4-FFF2-40B4-BE49-F238E27FC236}">
                        <a16:creationId xmlns:a16="http://schemas.microsoft.com/office/drawing/2014/main" xmlns="" id="{1C485CE1-1EFC-C3A6-63BC-0BC3D8D3B9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33">
                    <a:extLst>
                      <a:ext uri="{FF2B5EF4-FFF2-40B4-BE49-F238E27FC236}">
                        <a16:creationId xmlns:a16="http://schemas.microsoft.com/office/drawing/2014/main" xmlns="" id="{FF4F2FD0-B455-A5E5-8CC8-EAE801CE2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Rectangle 34">
                    <a:extLst>
                      <a:ext uri="{FF2B5EF4-FFF2-40B4-BE49-F238E27FC236}">
                        <a16:creationId xmlns:a16="http://schemas.microsoft.com/office/drawing/2014/main" xmlns="" id="{A90A8B2D-F4C9-1D41-BE67-A808D22270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Rectangle 35">
                    <a:extLst>
                      <a:ext uri="{FF2B5EF4-FFF2-40B4-BE49-F238E27FC236}">
                        <a16:creationId xmlns:a16="http://schemas.microsoft.com/office/drawing/2014/main" xmlns="" id="{8C63B341-4980-ADB3-871D-E5BDF4EA8D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Rectangle 36">
                    <a:extLst>
                      <a:ext uri="{FF2B5EF4-FFF2-40B4-BE49-F238E27FC236}">
                        <a16:creationId xmlns:a16="http://schemas.microsoft.com/office/drawing/2014/main" xmlns="" id="{96F60630-BC0C-6A49-8310-118CBC8A05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37">
                    <a:extLst>
                      <a:ext uri="{FF2B5EF4-FFF2-40B4-BE49-F238E27FC236}">
                        <a16:creationId xmlns:a16="http://schemas.microsoft.com/office/drawing/2014/main" xmlns="" id="{E42B23A0-FDEC-B387-261A-13A63BE9A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Chevron 29">
                  <a:extLst>
                    <a:ext uri="{FF2B5EF4-FFF2-40B4-BE49-F238E27FC236}">
                      <a16:creationId xmlns:a16="http://schemas.microsoft.com/office/drawing/2014/main" xmlns="" id="{A1FB7CA6-F069-142C-8307-5EE9C5320F48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13">
                  <a:extLst>
                    <a:ext uri="{FF2B5EF4-FFF2-40B4-BE49-F238E27FC236}">
                      <a16:creationId xmlns:a16="http://schemas.microsoft.com/office/drawing/2014/main" xmlns="" id="{BAEC05CF-51F1-4642-D5CF-AB3395281C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xmlns="" id="{B7FC3FC5-8C72-3FBA-472C-99F27E49F8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5779820" cy="924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sau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đâ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tripepti</m:t>
                        </m:r>
                        <m:r>
                          <m:rPr>
                            <m:nor/>
                          </m:rPr>
                          <a:rPr lang="en-US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de</m:t>
                        </m:r>
                        <m:r>
                          <m:rPr>
                            <m:nor/>
                          </m:rPr>
                          <a:rPr lang="vi-VN" sz="4800" b="1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id="{B7FC3FC5-8C72-3FBA-472C-99F27E49F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5779820" cy="9246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4272CF25-36BF-2D74-D2DC-BB71B99DBF9E}"/>
              </a:ext>
            </a:extLst>
          </p:cNvPr>
          <p:cNvGrpSpPr/>
          <p:nvPr/>
        </p:nvGrpSpPr>
        <p:grpSpPr>
          <a:xfrm>
            <a:off x="1741068" y="10833397"/>
            <a:ext cx="21527836" cy="1515188"/>
            <a:chOff x="247182" y="2237392"/>
            <a:chExt cx="11077464" cy="801895"/>
          </a:xfrm>
        </p:grpSpPr>
        <p:grpSp>
          <p:nvGrpSpPr>
            <p:cNvPr id="20" name="Group 50">
              <a:extLst>
                <a:ext uri="{FF2B5EF4-FFF2-40B4-BE49-F238E27FC236}">
                  <a16:creationId xmlns:a16="http://schemas.microsoft.com/office/drawing/2014/main" xmlns="" id="{259B2A9B-2336-E0FD-62CC-84FBD15DE92D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33" name="Rectangle 51">
                <a:extLst>
                  <a:ext uri="{FF2B5EF4-FFF2-40B4-BE49-F238E27FC236}">
                    <a16:creationId xmlns:a16="http://schemas.microsoft.com/office/drawing/2014/main" xmlns="" id="{72C8F24D-9517-EF72-9534-3825CFB073FC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Oval 52">
                <a:extLst>
                  <a:ext uri="{FF2B5EF4-FFF2-40B4-BE49-F238E27FC236}">
                    <a16:creationId xmlns:a16="http://schemas.microsoft.com/office/drawing/2014/main" xmlns="" id="{74AD0979-FCBB-EE14-330D-5707FB910E2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53">
                <a:extLst>
                  <a:ext uri="{FF2B5EF4-FFF2-40B4-BE49-F238E27FC236}">
                    <a16:creationId xmlns:a16="http://schemas.microsoft.com/office/drawing/2014/main" xmlns="" id="{502C594D-A4C7-853E-E896-37400226CA66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Val- </a:t>
                </a:r>
                <a:r>
                  <a:rPr lang="en-US" sz="4800" b="1" i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Gly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7EADDF0-D8C2-BCF6-5432-CC5D9C737EDB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30" name="Rectangle 55">
                <a:extLst>
                  <a:ext uri="{FF2B5EF4-FFF2-40B4-BE49-F238E27FC236}">
                    <a16:creationId xmlns:a16="http://schemas.microsoft.com/office/drawing/2014/main" xmlns="" id="{5C9ED63C-736B-7368-89C9-E183616CEAD2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56">
                <a:extLst>
                  <a:ext uri="{FF2B5EF4-FFF2-40B4-BE49-F238E27FC236}">
                    <a16:creationId xmlns:a16="http://schemas.microsoft.com/office/drawing/2014/main" xmlns="" id="{66B4B892-3304-0A88-F3FD-2BCEE50F1FC7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57">
                <a:extLst>
                  <a:ext uri="{FF2B5EF4-FFF2-40B4-BE49-F238E27FC236}">
                    <a16:creationId xmlns:a16="http://schemas.microsoft.com/office/drawing/2014/main" xmlns="" id="{A68495FA-07C2-D6A4-57FE-DDD24D5E590B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Ala - Val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xmlns="" id="{E9E3BED3-F1EB-A1B5-E519-E23ED9EC5AE6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27" name="Rectangle 45">
                <a:extLst>
                  <a:ext uri="{FF2B5EF4-FFF2-40B4-BE49-F238E27FC236}">
                    <a16:creationId xmlns:a16="http://schemas.microsoft.com/office/drawing/2014/main" xmlns="" id="{862FDEC8-B2C8-DC9C-8208-BE890E1DA0EB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xmlns="" id="{273531B8-DFE4-5612-8CE1-C41E9DA77312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47">
                <a:extLst>
                  <a:ext uri="{FF2B5EF4-FFF2-40B4-BE49-F238E27FC236}">
                    <a16:creationId xmlns:a16="http://schemas.microsoft.com/office/drawing/2014/main" xmlns="" id="{78CD554B-054C-7324-1B4F-A2372A20567A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Gly</a:t>
                </a: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-Ala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xmlns="" id="{132EF84C-5D57-210E-6FF9-036F37BC193B}"/>
                </a:ext>
              </a:extLst>
            </p:cNvPr>
            <p:cNvGrpSpPr/>
            <p:nvPr/>
          </p:nvGrpSpPr>
          <p:grpSpPr>
            <a:xfrm>
              <a:off x="8994941" y="2237398"/>
              <a:ext cx="2329705" cy="801889"/>
              <a:chOff x="5537206" y="1704231"/>
              <a:chExt cx="2321807" cy="745468"/>
            </a:xfrm>
          </p:grpSpPr>
          <p:sp>
            <p:nvSpPr>
              <p:cNvPr id="24" name="Rectangle 59">
                <a:extLst>
                  <a:ext uri="{FF2B5EF4-FFF2-40B4-BE49-F238E27FC236}">
                    <a16:creationId xmlns:a16="http://schemas.microsoft.com/office/drawing/2014/main" xmlns="" id="{AD6FB2A6-5E1A-B58D-B4ED-EAED5ABEB44B}"/>
                  </a:ext>
                </a:extLst>
              </p:cNvPr>
              <p:cNvSpPr/>
              <p:nvPr/>
            </p:nvSpPr>
            <p:spPr>
              <a:xfrm>
                <a:off x="5827749" y="1704231"/>
                <a:ext cx="2031263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60">
                <a:extLst>
                  <a:ext uri="{FF2B5EF4-FFF2-40B4-BE49-F238E27FC236}">
                    <a16:creationId xmlns:a16="http://schemas.microsoft.com/office/drawing/2014/main" xmlns="" id="{8FFE5E64-FC62-6210-F8B9-BB1AF9F268A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xmlns="" id="{F108D19B-9A94-5756-214C-6D0063C668B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Gly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−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Ala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Val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id="{F108D19B-9A94-5756-214C-6D0063C668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Oval 49">
            <a:extLst>
              <a:ext uri="{FF2B5EF4-FFF2-40B4-BE49-F238E27FC236}">
                <a16:creationId xmlns:a16="http://schemas.microsoft.com/office/drawing/2014/main" xmlns="" id="{8E216A30-3E13-5D73-1C53-A8632D9BE70E}"/>
              </a:ext>
            </a:extLst>
          </p:cNvPr>
          <p:cNvSpPr/>
          <p:nvPr/>
        </p:nvSpPr>
        <p:spPr>
          <a:xfrm>
            <a:off x="18731616" y="11057874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3" y="2389889"/>
            <a:ext cx="5293835" cy="1361272"/>
            <a:chOff x="2067302" y="5922690"/>
            <a:chExt cx="3518520" cy="940513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2855922" y="6002305"/>
              <a:ext cx="27299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41068" y="6360936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3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xmlns="" id="{4DFD408E-6A9A-A4DD-BCD5-C821B53A485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id="{4DFD408E-6A9A-A4DD-BCD5-C821B53A48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1" cy="1948009"/>
            <a:chOff x="226013" y="2034258"/>
            <a:chExt cx="23825351" cy="194800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xmlns="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1666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ố đ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ipeptide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ố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ó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ể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ra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ừ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ộ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ỗ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ợ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ồ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alanine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glycine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16666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30777C52-7057-AE9F-2098-B62AED48BF08}"/>
              </a:ext>
            </a:extLst>
          </p:cNvPr>
          <p:cNvGrpSpPr/>
          <p:nvPr/>
        </p:nvGrpSpPr>
        <p:grpSpPr>
          <a:xfrm>
            <a:off x="157467" y="8396582"/>
            <a:ext cx="23825351" cy="1948009"/>
            <a:chOff x="226013" y="2034258"/>
            <a:chExt cx="23825351" cy="1948009"/>
          </a:xfrm>
        </p:grpSpPr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xmlns="" id="{FDF40D6C-9C4B-E400-E39F-D5D2409B96F6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5" name="Rounded Rectangle 24">
                <a:extLst>
                  <a:ext uri="{FF2B5EF4-FFF2-40B4-BE49-F238E27FC236}">
                    <a16:creationId xmlns:a16="http://schemas.microsoft.com/office/drawing/2014/main" xmlns="" id="{9E6E518C-5E88-E384-12A5-46C3548F4B16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" name="Group 25">
                <a:extLst>
                  <a:ext uri="{FF2B5EF4-FFF2-40B4-BE49-F238E27FC236}">
                    <a16:creationId xmlns:a16="http://schemas.microsoft.com/office/drawing/2014/main" xmlns="" id="{6C183974-D2C2-354E-EFE5-B82AE05B7C0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7" name="Isosceles Triangle 44">
                  <a:extLst>
                    <a:ext uri="{FF2B5EF4-FFF2-40B4-BE49-F238E27FC236}">
                      <a16:creationId xmlns:a16="http://schemas.microsoft.com/office/drawing/2014/main" xmlns="" id="{667158E0-B9DB-4614-4DB0-E10DE8002F72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Pentagon 27">
                  <a:extLst>
                    <a:ext uri="{FF2B5EF4-FFF2-40B4-BE49-F238E27FC236}">
                      <a16:creationId xmlns:a16="http://schemas.microsoft.com/office/drawing/2014/main" xmlns="" id="{24D89EA2-F31A-BCE0-B35B-95CC65CD99E2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Group 11">
                  <a:extLst>
                    <a:ext uri="{FF2B5EF4-FFF2-40B4-BE49-F238E27FC236}">
                      <a16:creationId xmlns:a16="http://schemas.microsoft.com/office/drawing/2014/main" xmlns="" id="{DCDA56D0-9E86-6FA7-A98F-863C377BE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12" name="Freeform 31">
                    <a:extLst>
                      <a:ext uri="{FF2B5EF4-FFF2-40B4-BE49-F238E27FC236}">
                        <a16:creationId xmlns:a16="http://schemas.microsoft.com/office/drawing/2014/main" xmlns="" id="{FA12B727-010F-80E8-CCAF-F93EDCB5CC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32">
                    <a:extLst>
                      <a:ext uri="{FF2B5EF4-FFF2-40B4-BE49-F238E27FC236}">
                        <a16:creationId xmlns:a16="http://schemas.microsoft.com/office/drawing/2014/main" xmlns="" id="{1C485CE1-1EFC-C3A6-63BC-0BC3D8D3B9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33">
                    <a:extLst>
                      <a:ext uri="{FF2B5EF4-FFF2-40B4-BE49-F238E27FC236}">
                        <a16:creationId xmlns:a16="http://schemas.microsoft.com/office/drawing/2014/main" xmlns="" id="{FF4F2FD0-B455-A5E5-8CC8-EAE801CE2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Rectangle 34">
                    <a:extLst>
                      <a:ext uri="{FF2B5EF4-FFF2-40B4-BE49-F238E27FC236}">
                        <a16:creationId xmlns:a16="http://schemas.microsoft.com/office/drawing/2014/main" xmlns="" id="{A90A8B2D-F4C9-1D41-BE67-A808D22270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Rectangle 35">
                    <a:extLst>
                      <a:ext uri="{FF2B5EF4-FFF2-40B4-BE49-F238E27FC236}">
                        <a16:creationId xmlns:a16="http://schemas.microsoft.com/office/drawing/2014/main" xmlns="" id="{8C63B341-4980-ADB3-871D-E5BDF4EA8D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Rectangle 36">
                    <a:extLst>
                      <a:ext uri="{FF2B5EF4-FFF2-40B4-BE49-F238E27FC236}">
                        <a16:creationId xmlns:a16="http://schemas.microsoft.com/office/drawing/2014/main" xmlns="" id="{96F60630-BC0C-6A49-8310-118CBC8A05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37">
                    <a:extLst>
                      <a:ext uri="{FF2B5EF4-FFF2-40B4-BE49-F238E27FC236}">
                        <a16:creationId xmlns:a16="http://schemas.microsoft.com/office/drawing/2014/main" xmlns="" id="{E42B23A0-FDEC-B387-261A-13A63BE9A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Chevron 29">
                  <a:extLst>
                    <a:ext uri="{FF2B5EF4-FFF2-40B4-BE49-F238E27FC236}">
                      <a16:creationId xmlns:a16="http://schemas.microsoft.com/office/drawing/2014/main" xmlns="" id="{A1FB7CA6-F069-142C-8307-5EE9C5320F48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13">
                  <a:extLst>
                    <a:ext uri="{FF2B5EF4-FFF2-40B4-BE49-F238E27FC236}">
                      <a16:creationId xmlns:a16="http://schemas.microsoft.com/office/drawing/2014/main" xmlns="" id="{BAEC05CF-51F1-4642-D5CF-AB3395281C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4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xmlns="" id="{B7FC3FC5-8C72-3FBA-472C-99F27E49F8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4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bao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nhi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tripeptide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ở)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lo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ỷ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đề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đượ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3 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aminoacid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glycine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alanine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800" b="1" i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valine</m:t>
                      </m:r>
                    </m:oMath>
                  </a14:m>
                  <a:r>
                    <a:rPr lang="en-US" sz="4800" b="1"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id="{B7FC3FC5-8C72-3FBA-472C-99F27E49F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blipFill>
                  <a:blip r:embed="rId5"/>
                  <a:stretch>
                    <a:fillRect b="-1629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4272CF25-36BF-2D74-D2DC-BB71B99DBF9E}"/>
              </a:ext>
            </a:extLst>
          </p:cNvPr>
          <p:cNvGrpSpPr/>
          <p:nvPr/>
        </p:nvGrpSpPr>
        <p:grpSpPr>
          <a:xfrm>
            <a:off x="1741068" y="10833397"/>
            <a:ext cx="21527836" cy="1515188"/>
            <a:chOff x="247182" y="2237392"/>
            <a:chExt cx="11077464" cy="801895"/>
          </a:xfrm>
        </p:grpSpPr>
        <p:grpSp>
          <p:nvGrpSpPr>
            <p:cNvPr id="20" name="Group 50">
              <a:extLst>
                <a:ext uri="{FF2B5EF4-FFF2-40B4-BE49-F238E27FC236}">
                  <a16:creationId xmlns:a16="http://schemas.microsoft.com/office/drawing/2014/main" xmlns="" id="{259B2A9B-2336-E0FD-62CC-84FBD15DE92D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33" name="Rectangle 51">
                <a:extLst>
                  <a:ext uri="{FF2B5EF4-FFF2-40B4-BE49-F238E27FC236}">
                    <a16:creationId xmlns:a16="http://schemas.microsoft.com/office/drawing/2014/main" xmlns="" id="{72C8F24D-9517-EF72-9534-3825CFB073FC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Oval 52">
                <a:extLst>
                  <a:ext uri="{FF2B5EF4-FFF2-40B4-BE49-F238E27FC236}">
                    <a16:creationId xmlns:a16="http://schemas.microsoft.com/office/drawing/2014/main" xmlns="" id="{74AD0979-FCBB-EE14-330D-5707FB910E2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53">
                <a:extLst>
                  <a:ext uri="{FF2B5EF4-FFF2-40B4-BE49-F238E27FC236}">
                    <a16:creationId xmlns:a16="http://schemas.microsoft.com/office/drawing/2014/main" xmlns="" id="{502C594D-A4C7-853E-E896-37400226CA66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7EADDF0-D8C2-BCF6-5432-CC5D9C737EDB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30" name="Rectangle 55">
                <a:extLst>
                  <a:ext uri="{FF2B5EF4-FFF2-40B4-BE49-F238E27FC236}">
                    <a16:creationId xmlns:a16="http://schemas.microsoft.com/office/drawing/2014/main" xmlns="" id="{5C9ED63C-736B-7368-89C9-E183616CEAD2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56">
                <a:extLst>
                  <a:ext uri="{FF2B5EF4-FFF2-40B4-BE49-F238E27FC236}">
                    <a16:creationId xmlns:a16="http://schemas.microsoft.com/office/drawing/2014/main" xmlns="" id="{66B4B892-3304-0A88-F3FD-2BCEE50F1FC7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57">
                <a:extLst>
                  <a:ext uri="{FF2B5EF4-FFF2-40B4-BE49-F238E27FC236}">
                    <a16:creationId xmlns:a16="http://schemas.microsoft.com/office/drawing/2014/main" xmlns="" id="{A68495FA-07C2-D6A4-57FE-DDD24D5E590B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9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xmlns="" id="{E9E3BED3-F1EB-A1B5-E519-E23ED9EC5AE6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27" name="Rectangle 45">
                <a:extLst>
                  <a:ext uri="{FF2B5EF4-FFF2-40B4-BE49-F238E27FC236}">
                    <a16:creationId xmlns:a16="http://schemas.microsoft.com/office/drawing/2014/main" xmlns="" id="{862FDEC8-B2C8-DC9C-8208-BE890E1DA0EB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xmlns="" id="{273531B8-DFE4-5612-8CE1-C41E9DA77312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47">
                <a:extLst>
                  <a:ext uri="{FF2B5EF4-FFF2-40B4-BE49-F238E27FC236}">
                    <a16:creationId xmlns:a16="http://schemas.microsoft.com/office/drawing/2014/main" xmlns="" id="{78CD554B-054C-7324-1B4F-A2372A20567A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xmlns="" id="{132EF84C-5D57-210E-6FF9-036F37BC193B}"/>
                </a:ext>
              </a:extLst>
            </p:cNvPr>
            <p:cNvGrpSpPr/>
            <p:nvPr/>
          </p:nvGrpSpPr>
          <p:grpSpPr>
            <a:xfrm>
              <a:off x="8994941" y="2237398"/>
              <a:ext cx="2329705" cy="801889"/>
              <a:chOff x="5537206" y="1704231"/>
              <a:chExt cx="2321807" cy="745468"/>
            </a:xfrm>
          </p:grpSpPr>
          <p:sp>
            <p:nvSpPr>
              <p:cNvPr id="24" name="Rectangle 59">
                <a:extLst>
                  <a:ext uri="{FF2B5EF4-FFF2-40B4-BE49-F238E27FC236}">
                    <a16:creationId xmlns:a16="http://schemas.microsoft.com/office/drawing/2014/main" xmlns="" id="{AD6FB2A6-5E1A-B58D-B4ED-EAED5ABEB44B}"/>
                  </a:ext>
                </a:extLst>
              </p:cNvPr>
              <p:cNvSpPr/>
              <p:nvPr/>
            </p:nvSpPr>
            <p:spPr>
              <a:xfrm>
                <a:off x="5827749" y="1704231"/>
                <a:ext cx="2031263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60">
                <a:extLst>
                  <a:ext uri="{FF2B5EF4-FFF2-40B4-BE49-F238E27FC236}">
                    <a16:creationId xmlns:a16="http://schemas.microsoft.com/office/drawing/2014/main" xmlns="" id="{8FFE5E64-FC62-6210-F8B9-BB1AF9F268A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xmlns="" id="{F108D19B-9A94-5756-214C-6D0063C668B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id="{F108D19B-9A94-5756-214C-6D0063C668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Oval 49">
            <a:extLst>
              <a:ext uri="{FF2B5EF4-FFF2-40B4-BE49-F238E27FC236}">
                <a16:creationId xmlns:a16="http://schemas.microsoft.com/office/drawing/2014/main" xmlns="" id="{8E216A30-3E13-5D73-1C53-A8632D9BE70E}"/>
              </a:ext>
            </a:extLst>
          </p:cNvPr>
          <p:cNvSpPr/>
          <p:nvPr/>
        </p:nvSpPr>
        <p:spPr>
          <a:xfrm>
            <a:off x="1762067" y="1108612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sách, giấy, chữ viết tay&#10;&#10;Mô tả được tạo tự động">
            <a:extLst>
              <a:ext uri="{FF2B5EF4-FFF2-40B4-BE49-F238E27FC236}">
                <a16:creationId xmlns:a16="http://schemas.microsoft.com/office/drawing/2014/main" xmlns="" id="{ECD9CAC3-B27C-B352-B48F-1DF458D18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0" t="23062" r="43518" b="26081"/>
          <a:stretch/>
        </p:blipFill>
        <p:spPr>
          <a:xfrm rot="16200000">
            <a:off x="10235253" y="-2319182"/>
            <a:ext cx="5104689" cy="1980198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710165A5-ADA2-FB51-FEF9-FB58B4A01382}"/>
              </a:ext>
            </a:extLst>
          </p:cNvPr>
          <p:cNvSpPr/>
          <p:nvPr/>
        </p:nvSpPr>
        <p:spPr>
          <a:xfrm>
            <a:off x="3504587" y="2190839"/>
            <a:ext cx="18566022" cy="1828800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protein,  peptide và các  </a:t>
            </a:r>
            <a:r>
              <a:rPr lang="es-E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amino acid dựa vào hình vẽ SGK. Lấy ví dụ minh họa?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xmlns="" id="{4152639A-B18D-0D3A-A00F-054064BADC1D}"/>
              </a:ext>
            </a:extLst>
          </p:cNvPr>
          <p:cNvSpPr txBox="1"/>
          <p:nvPr/>
        </p:nvSpPr>
        <p:spPr>
          <a:xfrm>
            <a:off x="1130324" y="11863355"/>
            <a:ext cx="237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Lời giải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261BA763-9671-BCA1-1A01-A8343FC4B7E7}"/>
              </a:ext>
            </a:extLst>
          </p:cNvPr>
          <p:cNvSpPr/>
          <p:nvPr/>
        </p:nvSpPr>
        <p:spPr>
          <a:xfrm>
            <a:off x="3231685" y="11210565"/>
            <a:ext cx="18566022" cy="1828800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 </a:t>
            </a:r>
            <a:r>
              <a:rPr lang="es-ES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4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amino acid tạo thành </a:t>
            </a:r>
            <a:r>
              <a:rPr lang="it-IT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peptide và protein mạch lớn hơn. Ngược lại, từ protein, peptide thuỷ phân thành </a:t>
            </a:r>
            <a:r>
              <a:rPr lang="es-ES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4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amino acid 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3" y="2389889"/>
            <a:ext cx="5293835" cy="1361272"/>
            <a:chOff x="2067302" y="5922690"/>
            <a:chExt cx="3518520" cy="940513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2855922" y="6002305"/>
              <a:ext cx="27299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41068" y="6360936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xmlns="" id="{4DFD408E-6A9A-A4DD-BCD5-C821B53A485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id="{4DFD408E-6A9A-A4DD-BCD5-C821B53A48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7240768" y="6624548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1" cy="1948009"/>
            <a:chOff x="226013" y="2034258"/>
            <a:chExt cx="23825351" cy="194800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xmlns="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924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li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ê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ế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peptide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ó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trong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ộ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ử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Val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9246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30777C52-7057-AE9F-2098-B62AED48BF08}"/>
              </a:ext>
            </a:extLst>
          </p:cNvPr>
          <p:cNvGrpSpPr/>
          <p:nvPr/>
        </p:nvGrpSpPr>
        <p:grpSpPr>
          <a:xfrm>
            <a:off x="157467" y="8396582"/>
            <a:ext cx="23825351" cy="1948009"/>
            <a:chOff x="226013" y="2034258"/>
            <a:chExt cx="23825351" cy="1948009"/>
          </a:xfrm>
        </p:grpSpPr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xmlns="" id="{FDF40D6C-9C4B-E400-E39F-D5D2409B96F6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5" name="Rounded Rectangle 24">
                <a:extLst>
                  <a:ext uri="{FF2B5EF4-FFF2-40B4-BE49-F238E27FC236}">
                    <a16:creationId xmlns:a16="http://schemas.microsoft.com/office/drawing/2014/main" xmlns="" id="{9E6E518C-5E88-E384-12A5-46C3548F4B16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" name="Group 25">
                <a:extLst>
                  <a:ext uri="{FF2B5EF4-FFF2-40B4-BE49-F238E27FC236}">
                    <a16:creationId xmlns:a16="http://schemas.microsoft.com/office/drawing/2014/main" xmlns="" id="{6C183974-D2C2-354E-EFE5-B82AE05B7C0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7" name="Isosceles Triangle 44">
                  <a:extLst>
                    <a:ext uri="{FF2B5EF4-FFF2-40B4-BE49-F238E27FC236}">
                      <a16:creationId xmlns:a16="http://schemas.microsoft.com/office/drawing/2014/main" xmlns="" id="{667158E0-B9DB-4614-4DB0-E10DE8002F72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Pentagon 27">
                  <a:extLst>
                    <a:ext uri="{FF2B5EF4-FFF2-40B4-BE49-F238E27FC236}">
                      <a16:creationId xmlns:a16="http://schemas.microsoft.com/office/drawing/2014/main" xmlns="" id="{24D89EA2-F31A-BCE0-B35B-95CC65CD99E2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Group 11">
                  <a:extLst>
                    <a:ext uri="{FF2B5EF4-FFF2-40B4-BE49-F238E27FC236}">
                      <a16:creationId xmlns:a16="http://schemas.microsoft.com/office/drawing/2014/main" xmlns="" id="{DCDA56D0-9E86-6FA7-A98F-863C377BE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12" name="Freeform 31">
                    <a:extLst>
                      <a:ext uri="{FF2B5EF4-FFF2-40B4-BE49-F238E27FC236}">
                        <a16:creationId xmlns:a16="http://schemas.microsoft.com/office/drawing/2014/main" xmlns="" id="{FA12B727-010F-80E8-CCAF-F93EDCB5CC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32">
                    <a:extLst>
                      <a:ext uri="{FF2B5EF4-FFF2-40B4-BE49-F238E27FC236}">
                        <a16:creationId xmlns:a16="http://schemas.microsoft.com/office/drawing/2014/main" xmlns="" id="{1C485CE1-1EFC-C3A6-63BC-0BC3D8D3B9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33">
                    <a:extLst>
                      <a:ext uri="{FF2B5EF4-FFF2-40B4-BE49-F238E27FC236}">
                        <a16:creationId xmlns:a16="http://schemas.microsoft.com/office/drawing/2014/main" xmlns="" id="{FF4F2FD0-B455-A5E5-8CC8-EAE801CE2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Rectangle 34">
                    <a:extLst>
                      <a:ext uri="{FF2B5EF4-FFF2-40B4-BE49-F238E27FC236}">
                        <a16:creationId xmlns:a16="http://schemas.microsoft.com/office/drawing/2014/main" xmlns="" id="{A90A8B2D-F4C9-1D41-BE67-A808D22270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Rectangle 35">
                    <a:extLst>
                      <a:ext uri="{FF2B5EF4-FFF2-40B4-BE49-F238E27FC236}">
                        <a16:creationId xmlns:a16="http://schemas.microsoft.com/office/drawing/2014/main" xmlns="" id="{8C63B341-4980-ADB3-871D-E5BDF4EA8D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Rectangle 36">
                    <a:extLst>
                      <a:ext uri="{FF2B5EF4-FFF2-40B4-BE49-F238E27FC236}">
                        <a16:creationId xmlns:a16="http://schemas.microsoft.com/office/drawing/2014/main" xmlns="" id="{96F60630-BC0C-6A49-8310-118CBC8A05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37">
                    <a:extLst>
                      <a:ext uri="{FF2B5EF4-FFF2-40B4-BE49-F238E27FC236}">
                        <a16:creationId xmlns:a16="http://schemas.microsoft.com/office/drawing/2014/main" xmlns="" id="{E42B23A0-FDEC-B387-261A-13A63BE9A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Chevron 29">
                  <a:extLst>
                    <a:ext uri="{FF2B5EF4-FFF2-40B4-BE49-F238E27FC236}">
                      <a16:creationId xmlns:a16="http://schemas.microsoft.com/office/drawing/2014/main" xmlns="" id="{A1FB7CA6-F069-142C-8307-5EE9C5320F48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13">
                  <a:extLst>
                    <a:ext uri="{FF2B5EF4-FFF2-40B4-BE49-F238E27FC236}">
                      <a16:creationId xmlns:a16="http://schemas.microsoft.com/office/drawing/2014/main" xmlns="" id="{BAEC05CF-51F1-4642-D5CF-AB3395281C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xmlns="" id="{B7FC3FC5-8C72-3FBA-472C-99F27E49F8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800" b="1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𝐍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ế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𝐭𝐡𝐮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ỷ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𝐩𝐡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𝐤𝐡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ô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𝐡𝐨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𝐭𝐨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𝐩𝐞𝐧𝐭𝐚𝐩𝐞𝐩𝐭𝐢𝐝𝐞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𝐆𝐥𝐲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𝐀𝐥𝐚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𝐆𝐥𝐲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𝐀𝐥𝐚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𝐆𝐥𝐲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𝐭𝐡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ì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𝐭𝐡𝐮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đượ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𝐭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ố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𝐢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đ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𝐚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𝐛𝐚𝐨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𝐧𝐡𝐢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ê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𝐮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đ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𝐢𝐩𝐞𝐩𝐭𝐢𝐝𝐞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𝐤𝐡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á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𝐧𝐡𝐚𝐮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 Box 5">
                  <a:extLst>
                    <a:ext uri="{FF2B5EF4-FFF2-40B4-BE49-F238E27FC236}">
                      <a16:creationId xmlns:a16="http://schemas.microsoft.com/office/drawing/2014/main" id="{B7FC3FC5-8C72-3FBA-472C-99F27E49F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4272CF25-36BF-2D74-D2DC-BB71B99DBF9E}"/>
              </a:ext>
            </a:extLst>
          </p:cNvPr>
          <p:cNvGrpSpPr/>
          <p:nvPr/>
        </p:nvGrpSpPr>
        <p:grpSpPr>
          <a:xfrm>
            <a:off x="1741068" y="10833397"/>
            <a:ext cx="21527836" cy="1515188"/>
            <a:chOff x="247182" y="2237392"/>
            <a:chExt cx="11077464" cy="801895"/>
          </a:xfrm>
        </p:grpSpPr>
        <p:grpSp>
          <p:nvGrpSpPr>
            <p:cNvPr id="20" name="Group 50">
              <a:extLst>
                <a:ext uri="{FF2B5EF4-FFF2-40B4-BE49-F238E27FC236}">
                  <a16:creationId xmlns:a16="http://schemas.microsoft.com/office/drawing/2014/main" xmlns="" id="{259B2A9B-2336-E0FD-62CC-84FBD15DE92D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33" name="Rectangle 51">
                <a:extLst>
                  <a:ext uri="{FF2B5EF4-FFF2-40B4-BE49-F238E27FC236}">
                    <a16:creationId xmlns:a16="http://schemas.microsoft.com/office/drawing/2014/main" xmlns="" id="{72C8F24D-9517-EF72-9534-3825CFB073FC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Oval 52">
                <a:extLst>
                  <a:ext uri="{FF2B5EF4-FFF2-40B4-BE49-F238E27FC236}">
                    <a16:creationId xmlns:a16="http://schemas.microsoft.com/office/drawing/2014/main" xmlns="" id="{74AD0979-FCBB-EE14-330D-5707FB910E2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53">
                <a:extLst>
                  <a:ext uri="{FF2B5EF4-FFF2-40B4-BE49-F238E27FC236}">
                    <a16:creationId xmlns:a16="http://schemas.microsoft.com/office/drawing/2014/main" xmlns="" id="{502C594D-A4C7-853E-E896-37400226CA66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7EADDF0-D8C2-BCF6-5432-CC5D9C737EDB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30" name="Rectangle 55">
                <a:extLst>
                  <a:ext uri="{FF2B5EF4-FFF2-40B4-BE49-F238E27FC236}">
                    <a16:creationId xmlns:a16="http://schemas.microsoft.com/office/drawing/2014/main" xmlns="" id="{5C9ED63C-736B-7368-89C9-E183616CEAD2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56">
                <a:extLst>
                  <a:ext uri="{FF2B5EF4-FFF2-40B4-BE49-F238E27FC236}">
                    <a16:creationId xmlns:a16="http://schemas.microsoft.com/office/drawing/2014/main" xmlns="" id="{66B4B892-3304-0A88-F3FD-2BCEE50F1FC7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57">
                <a:extLst>
                  <a:ext uri="{FF2B5EF4-FFF2-40B4-BE49-F238E27FC236}">
                    <a16:creationId xmlns:a16="http://schemas.microsoft.com/office/drawing/2014/main" xmlns="" id="{A68495FA-07C2-D6A4-57FE-DDD24D5E590B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xmlns="" id="{E9E3BED3-F1EB-A1B5-E519-E23ED9EC5AE6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27" name="Rectangle 45">
                <a:extLst>
                  <a:ext uri="{FF2B5EF4-FFF2-40B4-BE49-F238E27FC236}">
                    <a16:creationId xmlns:a16="http://schemas.microsoft.com/office/drawing/2014/main" xmlns="" id="{862FDEC8-B2C8-DC9C-8208-BE890E1DA0EB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xmlns="" id="{273531B8-DFE4-5612-8CE1-C41E9DA77312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47">
                <a:extLst>
                  <a:ext uri="{FF2B5EF4-FFF2-40B4-BE49-F238E27FC236}">
                    <a16:creationId xmlns:a16="http://schemas.microsoft.com/office/drawing/2014/main" xmlns="" id="{78CD554B-054C-7324-1B4F-A2372A20567A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xmlns="" id="{132EF84C-5D57-210E-6FF9-036F37BC193B}"/>
                </a:ext>
              </a:extLst>
            </p:cNvPr>
            <p:cNvGrpSpPr/>
            <p:nvPr/>
          </p:nvGrpSpPr>
          <p:grpSpPr>
            <a:xfrm>
              <a:off x="8994941" y="2237398"/>
              <a:ext cx="2329705" cy="801889"/>
              <a:chOff x="5537206" y="1704231"/>
              <a:chExt cx="2321807" cy="745468"/>
            </a:xfrm>
          </p:grpSpPr>
          <p:sp>
            <p:nvSpPr>
              <p:cNvPr id="24" name="Rectangle 59">
                <a:extLst>
                  <a:ext uri="{FF2B5EF4-FFF2-40B4-BE49-F238E27FC236}">
                    <a16:creationId xmlns:a16="http://schemas.microsoft.com/office/drawing/2014/main" xmlns="" id="{AD6FB2A6-5E1A-B58D-B4ED-EAED5ABEB44B}"/>
                  </a:ext>
                </a:extLst>
              </p:cNvPr>
              <p:cNvSpPr/>
              <p:nvPr/>
            </p:nvSpPr>
            <p:spPr>
              <a:xfrm>
                <a:off x="5827749" y="1704231"/>
                <a:ext cx="2031263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60">
                <a:extLst>
                  <a:ext uri="{FF2B5EF4-FFF2-40B4-BE49-F238E27FC236}">
                    <a16:creationId xmlns:a16="http://schemas.microsoft.com/office/drawing/2014/main" xmlns="" id="{8FFE5E64-FC62-6210-F8B9-BB1AF9F268A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xmlns="" id="{F108D19B-9A94-5756-214C-6D0063C668B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id="{F108D19B-9A94-5756-214C-6D0063C668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Oval 49">
            <a:extLst>
              <a:ext uri="{FF2B5EF4-FFF2-40B4-BE49-F238E27FC236}">
                <a16:creationId xmlns:a16="http://schemas.microsoft.com/office/drawing/2014/main" xmlns="" id="{8E216A30-3E13-5D73-1C53-A8632D9BE70E}"/>
              </a:ext>
            </a:extLst>
          </p:cNvPr>
          <p:cNvSpPr/>
          <p:nvPr/>
        </p:nvSpPr>
        <p:spPr>
          <a:xfrm>
            <a:off x="13087960" y="1105080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3" y="2389889"/>
            <a:ext cx="5293835" cy="1361272"/>
            <a:chOff x="2067302" y="5922690"/>
            <a:chExt cx="3518520" cy="940513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2855922" y="6002305"/>
              <a:ext cx="27299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41068" y="6360936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4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xmlns="" id="{4DFD408E-6A9A-A4DD-BCD5-C821B53A4850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0" name="TextBox 61">
                    <a:extLst>
                      <a:ext uri="{FF2B5EF4-FFF2-40B4-BE49-F238E27FC236}">
                        <a16:creationId xmlns:a16="http://schemas.microsoft.com/office/drawing/2014/main" id="{4DFD408E-6A9A-A4DD-BCD5-C821B53A48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444846" cy="4088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8279367" y="6625380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1" cy="1948009"/>
            <a:chOff x="226013" y="2034258"/>
            <a:chExt cx="23825351" cy="194800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xmlns="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Thu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ỷ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ho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mol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peptide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ở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ỉ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thu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mol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mol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ố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li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ê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ế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peptide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trong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ử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164630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xmlns="" id="{30777C52-7057-AE9F-2098-B62AED48BF08}"/>
              </a:ext>
            </a:extLst>
          </p:cNvPr>
          <p:cNvGrpSpPr/>
          <p:nvPr/>
        </p:nvGrpSpPr>
        <p:grpSpPr>
          <a:xfrm>
            <a:off x="157467" y="8396582"/>
            <a:ext cx="23825351" cy="1948009"/>
            <a:chOff x="226013" y="2034258"/>
            <a:chExt cx="23825351" cy="1948009"/>
          </a:xfrm>
        </p:grpSpPr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xmlns="" id="{FDF40D6C-9C4B-E400-E39F-D5D2409B96F6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5" name="Rounded Rectangle 24">
                <a:extLst>
                  <a:ext uri="{FF2B5EF4-FFF2-40B4-BE49-F238E27FC236}">
                    <a16:creationId xmlns:a16="http://schemas.microsoft.com/office/drawing/2014/main" xmlns="" id="{9E6E518C-5E88-E384-12A5-46C3548F4B16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" name="Group 25">
                <a:extLst>
                  <a:ext uri="{FF2B5EF4-FFF2-40B4-BE49-F238E27FC236}">
                    <a16:creationId xmlns:a16="http://schemas.microsoft.com/office/drawing/2014/main" xmlns="" id="{6C183974-D2C2-354E-EFE5-B82AE05B7C0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7" name="Isosceles Triangle 44">
                  <a:extLst>
                    <a:ext uri="{FF2B5EF4-FFF2-40B4-BE49-F238E27FC236}">
                      <a16:creationId xmlns:a16="http://schemas.microsoft.com/office/drawing/2014/main" xmlns="" id="{667158E0-B9DB-4614-4DB0-E10DE8002F72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Pentagon 27">
                  <a:extLst>
                    <a:ext uri="{FF2B5EF4-FFF2-40B4-BE49-F238E27FC236}">
                      <a16:creationId xmlns:a16="http://schemas.microsoft.com/office/drawing/2014/main" xmlns="" id="{24D89EA2-F31A-BCE0-B35B-95CC65CD99E2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" name="Group 11">
                  <a:extLst>
                    <a:ext uri="{FF2B5EF4-FFF2-40B4-BE49-F238E27FC236}">
                      <a16:creationId xmlns:a16="http://schemas.microsoft.com/office/drawing/2014/main" xmlns="" id="{DCDA56D0-9E86-6FA7-A98F-863C377BE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12" name="Freeform 31">
                    <a:extLst>
                      <a:ext uri="{FF2B5EF4-FFF2-40B4-BE49-F238E27FC236}">
                        <a16:creationId xmlns:a16="http://schemas.microsoft.com/office/drawing/2014/main" xmlns="" id="{FA12B727-010F-80E8-CCAF-F93EDCB5CC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 32">
                    <a:extLst>
                      <a:ext uri="{FF2B5EF4-FFF2-40B4-BE49-F238E27FC236}">
                        <a16:creationId xmlns:a16="http://schemas.microsoft.com/office/drawing/2014/main" xmlns="" id="{1C485CE1-1EFC-C3A6-63BC-0BC3D8D3B9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Freeform 33">
                    <a:extLst>
                      <a:ext uri="{FF2B5EF4-FFF2-40B4-BE49-F238E27FC236}">
                        <a16:creationId xmlns:a16="http://schemas.microsoft.com/office/drawing/2014/main" xmlns="" id="{FF4F2FD0-B455-A5E5-8CC8-EAE801CE2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Rectangle 34">
                    <a:extLst>
                      <a:ext uri="{FF2B5EF4-FFF2-40B4-BE49-F238E27FC236}">
                        <a16:creationId xmlns:a16="http://schemas.microsoft.com/office/drawing/2014/main" xmlns="" id="{A90A8B2D-F4C9-1D41-BE67-A808D22270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Rectangle 35">
                    <a:extLst>
                      <a:ext uri="{FF2B5EF4-FFF2-40B4-BE49-F238E27FC236}">
                        <a16:creationId xmlns:a16="http://schemas.microsoft.com/office/drawing/2014/main" xmlns="" id="{8C63B341-4980-ADB3-871D-E5BDF4EA8D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Rectangle 36">
                    <a:extLst>
                      <a:ext uri="{FF2B5EF4-FFF2-40B4-BE49-F238E27FC236}">
                        <a16:creationId xmlns:a16="http://schemas.microsoft.com/office/drawing/2014/main" xmlns="" id="{96F60630-BC0C-6A49-8310-118CBC8A05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37">
                    <a:extLst>
                      <a:ext uri="{FF2B5EF4-FFF2-40B4-BE49-F238E27FC236}">
                        <a16:creationId xmlns:a16="http://schemas.microsoft.com/office/drawing/2014/main" xmlns="" id="{E42B23A0-FDEC-B387-261A-13A63BE9A1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Chevron 29">
                  <a:extLst>
                    <a:ext uri="{FF2B5EF4-FFF2-40B4-BE49-F238E27FC236}">
                      <a16:creationId xmlns:a16="http://schemas.microsoft.com/office/drawing/2014/main" xmlns="" id="{A1FB7CA6-F069-142C-8307-5EE9C5320F48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13">
                  <a:extLst>
                    <a:ext uri="{FF2B5EF4-FFF2-40B4-BE49-F238E27FC236}">
                      <a16:creationId xmlns:a16="http://schemas.microsoft.com/office/drawing/2014/main" xmlns="" id="{BAEC05CF-51F1-4642-D5CF-AB3395281C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8</a:t>
                  </a:r>
                </a:p>
              </p:txBody>
            </p:sp>
          </p:grpSp>
        </p:grpSp>
        <p:sp>
          <p:nvSpPr>
            <p:cNvPr id="4" name="Text Box 5">
              <a:extLst>
                <a:ext uri="{FF2B5EF4-FFF2-40B4-BE49-F238E27FC236}">
                  <a16:creationId xmlns:a16="http://schemas.microsoft.com/office/drawing/2014/main" xmlns="" id="{B7FC3FC5-8C72-3FBA-472C-99F27E49F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7978" y="2172947"/>
              <a:ext cx="18976316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>
                <a:buNone/>
              </a:pP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Dung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Ala-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Gly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phản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4272CF25-36BF-2D74-D2DC-BB71B99DBF9E}"/>
              </a:ext>
            </a:extLst>
          </p:cNvPr>
          <p:cNvGrpSpPr/>
          <p:nvPr/>
        </p:nvGrpSpPr>
        <p:grpSpPr>
          <a:xfrm>
            <a:off x="1741068" y="10833397"/>
            <a:ext cx="21527836" cy="1515188"/>
            <a:chOff x="247182" y="2237392"/>
            <a:chExt cx="11077464" cy="801895"/>
          </a:xfrm>
        </p:grpSpPr>
        <p:grpSp>
          <p:nvGrpSpPr>
            <p:cNvPr id="20" name="Group 50">
              <a:extLst>
                <a:ext uri="{FF2B5EF4-FFF2-40B4-BE49-F238E27FC236}">
                  <a16:creationId xmlns:a16="http://schemas.microsoft.com/office/drawing/2014/main" xmlns="" id="{259B2A9B-2336-E0FD-62CC-84FBD15DE92D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33" name="Rectangle 51">
                <a:extLst>
                  <a:ext uri="{FF2B5EF4-FFF2-40B4-BE49-F238E27FC236}">
                    <a16:creationId xmlns:a16="http://schemas.microsoft.com/office/drawing/2014/main" xmlns="" id="{72C8F24D-9517-EF72-9534-3825CFB073FC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4" name="Oval 52">
                <a:extLst>
                  <a:ext uri="{FF2B5EF4-FFF2-40B4-BE49-F238E27FC236}">
                    <a16:creationId xmlns:a16="http://schemas.microsoft.com/office/drawing/2014/main" xmlns="" id="{74AD0979-FCBB-EE14-330D-5707FB910E2E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53">
                <a:extLst>
                  <a:ext uri="{FF2B5EF4-FFF2-40B4-BE49-F238E27FC236}">
                    <a16:creationId xmlns:a16="http://schemas.microsoft.com/office/drawing/2014/main" xmlns="" id="{502C594D-A4C7-853E-E896-37400226CA66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HCl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D7EADDF0-D8C2-BCF6-5432-CC5D9C737EDB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30" name="Rectangle 55">
                <a:extLst>
                  <a:ext uri="{FF2B5EF4-FFF2-40B4-BE49-F238E27FC236}">
                    <a16:creationId xmlns:a16="http://schemas.microsoft.com/office/drawing/2014/main" xmlns="" id="{5C9ED63C-736B-7368-89C9-E183616CEAD2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1" name="Oval 56">
                <a:extLst>
                  <a:ext uri="{FF2B5EF4-FFF2-40B4-BE49-F238E27FC236}">
                    <a16:creationId xmlns:a16="http://schemas.microsoft.com/office/drawing/2014/main" xmlns="" id="{66B4B892-3304-0A88-F3FD-2BCEE50F1FC7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57">
                <a:extLst>
                  <a:ext uri="{FF2B5EF4-FFF2-40B4-BE49-F238E27FC236}">
                    <a16:creationId xmlns:a16="http://schemas.microsoft.com/office/drawing/2014/main" xmlns="" id="{A68495FA-07C2-D6A4-57FE-DDD24D5E590B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KNO3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xmlns="" id="{E9E3BED3-F1EB-A1B5-E519-E23ED9EC5AE6}"/>
                </a:ext>
              </a:extLst>
            </p:cNvPr>
            <p:cNvGrpSpPr/>
            <p:nvPr/>
          </p:nvGrpSpPr>
          <p:grpSpPr>
            <a:xfrm>
              <a:off x="6079022" y="2237397"/>
              <a:ext cx="2038174" cy="801889"/>
              <a:chOff x="5537206" y="1704231"/>
              <a:chExt cx="2031264" cy="745468"/>
            </a:xfrm>
          </p:grpSpPr>
          <p:sp>
            <p:nvSpPr>
              <p:cNvPr id="27" name="Rectangle 45">
                <a:extLst>
                  <a:ext uri="{FF2B5EF4-FFF2-40B4-BE49-F238E27FC236}">
                    <a16:creationId xmlns:a16="http://schemas.microsoft.com/office/drawing/2014/main" xmlns="" id="{862FDEC8-B2C8-DC9C-8208-BE890E1DA0EB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8" name="Oval 46">
                <a:extLst>
                  <a:ext uri="{FF2B5EF4-FFF2-40B4-BE49-F238E27FC236}">
                    <a16:creationId xmlns:a16="http://schemas.microsoft.com/office/drawing/2014/main" xmlns="" id="{273531B8-DFE4-5612-8CE1-C41E9DA77312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47">
                <a:extLst>
                  <a:ext uri="{FF2B5EF4-FFF2-40B4-BE49-F238E27FC236}">
                    <a16:creationId xmlns:a16="http://schemas.microsoft.com/office/drawing/2014/main" xmlns="" id="{78CD554B-054C-7324-1B4F-A2372A20567A}"/>
                  </a:ext>
                </a:extLst>
              </p:cNvPr>
              <p:cNvSpPr txBox="1"/>
              <p:nvPr/>
            </p:nvSpPr>
            <p:spPr>
              <a:xfrm>
                <a:off x="6016038" y="1903245"/>
                <a:ext cx="1490412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NaCl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58">
              <a:extLst>
                <a:ext uri="{FF2B5EF4-FFF2-40B4-BE49-F238E27FC236}">
                  <a16:creationId xmlns:a16="http://schemas.microsoft.com/office/drawing/2014/main" xmlns="" id="{132EF84C-5D57-210E-6FF9-036F37BC193B}"/>
                </a:ext>
              </a:extLst>
            </p:cNvPr>
            <p:cNvGrpSpPr/>
            <p:nvPr/>
          </p:nvGrpSpPr>
          <p:grpSpPr>
            <a:xfrm>
              <a:off x="8994941" y="2237398"/>
              <a:ext cx="2329705" cy="801889"/>
              <a:chOff x="5537206" y="1704231"/>
              <a:chExt cx="2321807" cy="745468"/>
            </a:xfrm>
          </p:grpSpPr>
          <p:sp>
            <p:nvSpPr>
              <p:cNvPr id="24" name="Rectangle 59">
                <a:extLst>
                  <a:ext uri="{FF2B5EF4-FFF2-40B4-BE49-F238E27FC236}">
                    <a16:creationId xmlns:a16="http://schemas.microsoft.com/office/drawing/2014/main" xmlns="" id="{AD6FB2A6-5E1A-B58D-B4ED-EAED5ABEB44B}"/>
                  </a:ext>
                </a:extLst>
              </p:cNvPr>
              <p:cNvSpPr/>
              <p:nvPr/>
            </p:nvSpPr>
            <p:spPr>
              <a:xfrm>
                <a:off x="5827749" y="1704231"/>
                <a:ext cx="2031263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" name="Oval 60">
                <a:extLst>
                  <a:ext uri="{FF2B5EF4-FFF2-40B4-BE49-F238E27FC236}">
                    <a16:creationId xmlns:a16="http://schemas.microsoft.com/office/drawing/2014/main" xmlns="" id="{8FFE5E64-FC62-6210-F8B9-BB1AF9F268A4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xmlns="" id="{F108D19B-9A94-5756-214C-6D0063C668B5}"/>
                      </a:ext>
                    </a:extLst>
                  </p:cNvPr>
                  <p:cNvSpPr txBox="1"/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vi-VN"/>
                    </a:defPPr>
                    <a:lvl1pPr>
                      <a:defRPr sz="3200" i="1">
                        <a:solidFill>
                          <a:schemeClr val="bg1"/>
                        </a:solidFill>
                      </a:defRPr>
                    </a:lvl1pPr>
                  </a:lstStyle>
                  <a:p>
                    <a:pPr lvl="0" algn="ctr" defTabSz="2177060">
                      <a:buClrTx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NaNO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61">
                    <a:extLst>
                      <a:ext uri="{FF2B5EF4-FFF2-40B4-BE49-F238E27FC236}">
                        <a16:creationId xmlns:a16="http://schemas.microsoft.com/office/drawing/2014/main" id="{F108D19B-9A94-5756-214C-6D0063C668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5686" y="1885631"/>
                    <a:ext cx="1883327" cy="40885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Oval 49">
            <a:extLst>
              <a:ext uri="{FF2B5EF4-FFF2-40B4-BE49-F238E27FC236}">
                <a16:creationId xmlns:a16="http://schemas.microsoft.com/office/drawing/2014/main" xmlns="" id="{8E216A30-3E13-5D73-1C53-A8632D9BE70E}"/>
              </a:ext>
            </a:extLst>
          </p:cNvPr>
          <p:cNvSpPr/>
          <p:nvPr/>
        </p:nvSpPr>
        <p:spPr>
          <a:xfrm>
            <a:off x="1764863" y="1105080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2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4"/>
          <p:cNvGrpSpPr/>
          <p:nvPr/>
        </p:nvGrpSpPr>
        <p:grpSpPr>
          <a:xfrm>
            <a:off x="311473" y="2389889"/>
            <a:ext cx="5293835" cy="1361272"/>
            <a:chOff x="2067302" y="5922690"/>
            <a:chExt cx="3518520" cy="940513"/>
          </a:xfrm>
        </p:grpSpPr>
        <p:sp>
          <p:nvSpPr>
            <p:cNvPr id="291" name="Google Shape;291;p4"/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2" name="Google Shape;292;p4"/>
            <p:cNvSpPr txBox="1"/>
            <p:nvPr/>
          </p:nvSpPr>
          <p:spPr>
            <a:xfrm>
              <a:off x="2855922" y="6002305"/>
              <a:ext cx="27299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tập</a:t>
              </a:r>
              <a:r>
                <a:rPr lang="en-US" sz="4400" b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</p:txBody>
        </p:sp>
        <p:grpSp>
          <p:nvGrpSpPr>
            <p:cNvPr id="293" name="Google Shape;293;p4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294" name="Google Shape;294;p4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53" name="Group 1">
            <a:extLst>
              <a:ext uri="{FF2B5EF4-FFF2-40B4-BE49-F238E27FC236}">
                <a16:creationId xmlns:a16="http://schemas.microsoft.com/office/drawing/2014/main" xmlns="" id="{2C69E716-EF34-8C4B-BB20-977BAF7C5DC0}"/>
              </a:ext>
            </a:extLst>
          </p:cNvPr>
          <p:cNvGrpSpPr/>
          <p:nvPr/>
        </p:nvGrpSpPr>
        <p:grpSpPr>
          <a:xfrm>
            <a:off x="1741068" y="6360936"/>
            <a:ext cx="20382767" cy="1515188"/>
            <a:chOff x="247182" y="2237392"/>
            <a:chExt cx="10785933" cy="801895"/>
          </a:xfrm>
        </p:grpSpPr>
        <p:grpSp>
          <p:nvGrpSpPr>
            <p:cNvPr id="54" name="Group 50">
              <a:extLst>
                <a:ext uri="{FF2B5EF4-FFF2-40B4-BE49-F238E27FC236}">
                  <a16:creationId xmlns:a16="http://schemas.microsoft.com/office/drawing/2014/main" xmlns="" id="{EFEB930C-77FB-5562-B961-FAFAF5944BC4}"/>
                </a:ext>
              </a:extLst>
            </p:cNvPr>
            <p:cNvGrpSpPr/>
            <p:nvPr/>
          </p:nvGrpSpPr>
          <p:grpSpPr>
            <a:xfrm>
              <a:off x="247182" y="2237392"/>
              <a:ext cx="2038172" cy="801887"/>
              <a:chOff x="5537206" y="1704231"/>
              <a:chExt cx="2031262" cy="745468"/>
            </a:xfrm>
          </p:grpSpPr>
          <p:sp>
            <p:nvSpPr>
              <p:cNvPr id="259" name="Rectangle 51">
                <a:extLst>
                  <a:ext uri="{FF2B5EF4-FFF2-40B4-BE49-F238E27FC236}">
                    <a16:creationId xmlns:a16="http://schemas.microsoft.com/office/drawing/2014/main" xmlns="" id="{0142A39C-F31B-4525-DBEE-473992CB42DF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8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0" name="Oval 52">
                <a:extLst>
                  <a:ext uri="{FF2B5EF4-FFF2-40B4-BE49-F238E27FC236}">
                    <a16:creationId xmlns:a16="http://schemas.microsoft.com/office/drawing/2014/main" xmlns="" id="{FB00F445-1078-747F-E912-2C5CCA903063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TextBox 53">
                <a:extLst>
                  <a:ext uri="{FF2B5EF4-FFF2-40B4-BE49-F238E27FC236}">
                    <a16:creationId xmlns:a16="http://schemas.microsoft.com/office/drawing/2014/main" xmlns="" id="{B4E74AE4-8346-065B-9265-27E9693B98ED}"/>
                  </a:ext>
                </a:extLst>
              </p:cNvPr>
              <p:cNvSpPr txBox="1"/>
              <p:nvPr/>
            </p:nvSpPr>
            <p:spPr>
              <a:xfrm>
                <a:off x="6075400" y="1903250"/>
                <a:ext cx="1492639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>
                    <a:solidFill>
                      <a:prstClr val="white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Dd NaOH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5EF6D73A-9E3C-AFDB-0239-F9E7ED65BE8A}"/>
                </a:ext>
              </a:extLst>
            </p:cNvPr>
            <p:cNvGrpSpPr/>
            <p:nvPr/>
          </p:nvGrpSpPr>
          <p:grpSpPr>
            <a:xfrm>
              <a:off x="3163102" y="2237397"/>
              <a:ext cx="2038174" cy="801888"/>
              <a:chOff x="5537206" y="1704231"/>
              <a:chExt cx="2031264" cy="745468"/>
            </a:xfrm>
          </p:grpSpPr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xmlns="" id="{FF959755-E133-FE71-E1C7-4B3BA1BC6AED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57" name="Oval 56">
                <a:extLst>
                  <a:ext uri="{FF2B5EF4-FFF2-40B4-BE49-F238E27FC236}">
                    <a16:creationId xmlns:a16="http://schemas.microsoft.com/office/drawing/2014/main" xmlns="" id="{C0363CC1-7F6C-7E56-E134-1D234DC70FD9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TextBox 57">
                <a:extLst>
                  <a:ext uri="{FF2B5EF4-FFF2-40B4-BE49-F238E27FC236}">
                    <a16:creationId xmlns:a16="http://schemas.microsoft.com/office/drawing/2014/main" xmlns="" id="{0E04AD19-1B8B-EBF9-EE45-9867FCC8B7F7}"/>
                  </a:ext>
                </a:extLst>
              </p:cNvPr>
              <p:cNvSpPr txBox="1"/>
              <p:nvPr/>
            </p:nvSpPr>
            <p:spPr>
              <a:xfrm>
                <a:off x="5827319" y="1903244"/>
                <a:ext cx="1741151" cy="408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kern="1200">
                    <a:solidFill>
                      <a:prstClr val="white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Dd NaCl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3">
              <a:extLst>
                <a:ext uri="{FF2B5EF4-FFF2-40B4-BE49-F238E27FC236}">
                  <a16:creationId xmlns:a16="http://schemas.microsoft.com/office/drawing/2014/main" xmlns="" id="{CF23B054-DF48-39BF-9EDE-56B2CF1B7F5C}"/>
                </a:ext>
              </a:extLst>
            </p:cNvPr>
            <p:cNvGrpSpPr/>
            <p:nvPr/>
          </p:nvGrpSpPr>
          <p:grpSpPr>
            <a:xfrm>
              <a:off x="6079022" y="2237397"/>
              <a:ext cx="2496247" cy="801889"/>
              <a:chOff x="5537206" y="1704231"/>
              <a:chExt cx="2487784" cy="745468"/>
            </a:xfrm>
          </p:grpSpPr>
          <p:sp>
            <p:nvSpPr>
              <p:cNvPr id="61" name="Rectangle 45">
                <a:extLst>
                  <a:ext uri="{FF2B5EF4-FFF2-40B4-BE49-F238E27FC236}">
                    <a16:creationId xmlns:a16="http://schemas.microsoft.com/office/drawing/2014/main" xmlns="" id="{0C377D84-C468-2881-D511-7FFA9904A78A}"/>
                  </a:ext>
                </a:extLst>
              </p:cNvPr>
              <p:cNvSpPr/>
              <p:nvPr/>
            </p:nvSpPr>
            <p:spPr>
              <a:xfrm>
                <a:off x="5827751" y="1704231"/>
                <a:ext cx="219723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Oval 46">
                <a:extLst>
                  <a:ext uri="{FF2B5EF4-FFF2-40B4-BE49-F238E27FC236}">
                    <a16:creationId xmlns:a16="http://schemas.microsoft.com/office/drawing/2014/main" xmlns="" id="{84C7C448-F332-F28D-0098-E96FCA975070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xmlns="" id="{CA2F99A4-4C00-DC7E-83DB-480F313F0378}"/>
                  </a:ext>
                </a:extLst>
              </p:cNvPr>
              <p:cNvSpPr txBox="1"/>
              <p:nvPr/>
            </p:nvSpPr>
            <p:spPr>
              <a:xfrm>
                <a:off x="6016037" y="1903245"/>
                <a:ext cx="2008952" cy="34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i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Cu(OH)2/NaOH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xmlns="" id="{C75660C5-1795-45E7-2459-CDF6F0A3AC00}"/>
                </a:ext>
              </a:extLst>
            </p:cNvPr>
            <p:cNvGrpSpPr/>
            <p:nvPr/>
          </p:nvGrpSpPr>
          <p:grpSpPr>
            <a:xfrm>
              <a:off x="8994942" y="2237398"/>
              <a:ext cx="2038173" cy="801889"/>
              <a:chOff x="5537206" y="1704231"/>
              <a:chExt cx="2031263" cy="745468"/>
            </a:xfrm>
          </p:grpSpPr>
          <p:sp>
            <p:nvSpPr>
              <p:cNvPr id="58" name="Rectangle 59">
                <a:extLst>
                  <a:ext uri="{FF2B5EF4-FFF2-40B4-BE49-F238E27FC236}">
                    <a16:creationId xmlns:a16="http://schemas.microsoft.com/office/drawing/2014/main" xmlns="" id="{858BB183-9700-382C-438C-460288C678C2}"/>
                  </a:ext>
                </a:extLst>
              </p:cNvPr>
              <p:cNvSpPr/>
              <p:nvPr/>
            </p:nvSpPr>
            <p:spPr>
              <a:xfrm>
                <a:off x="5827750" y="1704231"/>
                <a:ext cx="1740719" cy="745468"/>
              </a:xfrm>
              <a:prstGeom prst="rect">
                <a:avLst/>
              </a:prstGeom>
              <a:solidFill>
                <a:srgbClr val="4BACC6">
                  <a:lumMod val="5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Oval 60">
                <a:extLst>
                  <a:ext uri="{FF2B5EF4-FFF2-40B4-BE49-F238E27FC236}">
                    <a16:creationId xmlns:a16="http://schemas.microsoft.com/office/drawing/2014/main" xmlns="" id="{2BD16B99-D6A9-0455-38D3-7C63D9743A38}"/>
                  </a:ext>
                </a:extLst>
              </p:cNvPr>
              <p:cNvSpPr/>
              <p:nvPr/>
            </p:nvSpPr>
            <p:spPr>
              <a:xfrm>
                <a:off x="5537206" y="1811194"/>
                <a:ext cx="544265" cy="500266"/>
              </a:xfrm>
              <a:prstGeom prst="ellipse">
                <a:avLst/>
              </a:prstGeom>
              <a:solidFill>
                <a:srgbClr val="4BACC6">
                  <a:lumMod val="50000"/>
                </a:srgbClr>
              </a:solidFill>
              <a:ln w="57150" cap="flat" cmpd="sng" algn="ctr">
                <a:solidFill>
                  <a:sysClr val="window" lastClr="FFFFFF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61">
                <a:extLst>
                  <a:ext uri="{FF2B5EF4-FFF2-40B4-BE49-F238E27FC236}">
                    <a16:creationId xmlns:a16="http://schemas.microsoft.com/office/drawing/2014/main" xmlns="" id="{4DFD408E-6A9A-A4DD-BCD5-C821B53A4850}"/>
                  </a:ext>
                </a:extLst>
              </p:cNvPr>
              <p:cNvSpPr txBox="1"/>
              <p:nvPr/>
            </p:nvSpPr>
            <p:spPr>
              <a:xfrm>
                <a:off x="5975686" y="1885631"/>
                <a:ext cx="1444846" cy="40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>
                  <a:defRPr sz="3200" i="1">
                    <a:solidFill>
                      <a:schemeClr val="bg1"/>
                    </a:solidFill>
                  </a:defRPr>
                </a:lvl1pPr>
              </a:lstStyle>
              <a:p>
                <a:pPr lvl="0" algn="ctr" defTabSz="2177060">
                  <a:buClrTx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Dd HCl</a:t>
                </a:r>
              </a:p>
            </p:txBody>
          </p:sp>
        </p:grp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99498" y="6625378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1" cy="1948009"/>
            <a:chOff x="226013" y="2034258"/>
            <a:chExt cx="23825351" cy="1948009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1" cy="1948009"/>
              <a:chOff x="534987" y="1647866"/>
              <a:chExt cx="23017950" cy="1633690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1" y="1797683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9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xmlns="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47978" y="2172947"/>
                  <a:ext cx="18976316" cy="9246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Thu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ố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ử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ù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để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bi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ệ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ớ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Gly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Ala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</m:oMath>
                    </m:oMathPara>
                  </a14:m>
                  <a:endParaRPr lang="en-US" sz="4800" b="1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7978" y="2172947"/>
                  <a:ext cx="18976316" cy="9246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732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587E9248-7D2C-27B0-BF24-F96BE11E050C}"/>
              </a:ext>
            </a:extLst>
          </p:cNvPr>
          <p:cNvGrpSpPr/>
          <p:nvPr/>
        </p:nvGrpSpPr>
        <p:grpSpPr>
          <a:xfrm>
            <a:off x="1798128" y="4354859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xmlns="" id="{E01C93D2-156C-0B90-4C48-44498CCDFE5D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xmlns="" id="{21E1B1FF-C6A5-47B3-A3D5-E8DEBD4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9498C69B-DF2B-45A9-CA0C-3EF39CA4D6E6}"/>
              </a:ext>
            </a:extLst>
          </p:cNvPr>
          <p:cNvGrpSpPr/>
          <p:nvPr/>
        </p:nvGrpSpPr>
        <p:grpSpPr>
          <a:xfrm>
            <a:off x="3090881" y="4354859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81FBE964-3CEF-CDD3-ACFE-995279AEE4CD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E75B95E6-1BDE-B7B5-651E-83CD8624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7F20A8E0-F4E1-8B93-0121-39454FCCECB1}"/>
              </a:ext>
            </a:extLst>
          </p:cNvPr>
          <p:cNvGrpSpPr/>
          <p:nvPr/>
        </p:nvGrpSpPr>
        <p:grpSpPr>
          <a:xfrm>
            <a:off x="4546043" y="4307402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611E957-AB46-98B4-65B9-23C3878D34F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D684C5F9-D066-236B-3EDA-AB535CAD963E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FDB011CE-3225-B578-D640-3E9AE3CC9F47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EBBC90BA-5334-BA33-4D64-5BC07214E3DD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BA9EE8B4-C03E-97CE-ED71-480D4B81583A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0D32C081-B044-8493-F7C2-AFFB1114F785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F6FEDBD2-8E22-294C-2197-6FC49AE8BC69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xmlns="" id="{5B0DB751-863F-13F7-51AC-E1706AF35BD2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5ECEE200-E309-ADD7-AA70-B1E41945F225}"/>
              </a:ext>
            </a:extLst>
          </p:cNvPr>
          <p:cNvGrpSpPr/>
          <p:nvPr/>
        </p:nvGrpSpPr>
        <p:grpSpPr>
          <a:xfrm>
            <a:off x="5838796" y="4392628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xmlns="" id="{CB535100-F1D1-C885-FAE7-8D62687D1B92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xmlns="" id="{CD95FC75-43C1-CCEE-366A-624CEF9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878598D-6F49-9674-C9C5-21E1F97DE222}"/>
              </a:ext>
            </a:extLst>
          </p:cNvPr>
          <p:cNvGrpSpPr/>
          <p:nvPr/>
        </p:nvGrpSpPr>
        <p:grpSpPr>
          <a:xfrm>
            <a:off x="8396221" y="4269634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6ABA77B9-8182-660A-0B42-6F20318592FF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xmlns="" id="{19BC2115-DEA2-591A-A3F6-7CC87CFC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DF37FD45-AD45-C8CF-1591-15C123691460}"/>
              </a:ext>
            </a:extLst>
          </p:cNvPr>
          <p:cNvGrpSpPr/>
          <p:nvPr/>
        </p:nvGrpSpPr>
        <p:grpSpPr>
          <a:xfrm>
            <a:off x="7131549" y="4317091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xmlns="" id="{8C4C62AA-99B5-AA8E-3934-EB422C16E954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xmlns="" id="{2C015DF6-8A5D-867F-8C33-9FD2F043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03109" y="2929449"/>
            <a:ext cx="22738481" cy="1888394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30155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2A657EA-CA27-BB58-14B7-7425831D79DD}"/>
              </a:ext>
            </a:extLst>
          </p:cNvPr>
          <p:cNvSpPr txBox="1"/>
          <p:nvPr/>
        </p:nvSpPr>
        <p:spPr>
          <a:xfrm>
            <a:off x="894233" y="1830044"/>
            <a:ext cx="3253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I. Peptide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0210E5E-CBFF-8F8B-CBDC-0BF0C0F47328}"/>
              </a:ext>
            </a:extLst>
          </p:cNvPr>
          <p:cNvSpPr txBox="1"/>
          <p:nvPr/>
        </p:nvSpPr>
        <p:spPr>
          <a:xfrm>
            <a:off x="4538287" y="3539102"/>
            <a:ext cx="18645998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Peptide là những hợp chất hình thành từ  các đơn vị </a:t>
            </a:r>
            <a:r>
              <a:rPr lang="es-E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amino acid kết hợp nhau qua liên kết peptide (-CO-NH-)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32">
            <a:extLst>
              <a:ext uri="{FF2B5EF4-FFF2-40B4-BE49-F238E27FC236}">
                <a16:creationId xmlns:a16="http://schemas.microsoft.com/office/drawing/2014/main" xmlns="" id="{8EEF00A4-810B-95F7-41E9-D13347B83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840" y="7373388"/>
            <a:ext cx="2011304" cy="963263"/>
          </a:xfrm>
          <a:prstGeom prst="rect">
            <a:avLst/>
          </a:prstGeom>
          <a:noFill/>
          <a:ln w="635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31">
            <a:extLst>
              <a:ext uri="{FF2B5EF4-FFF2-40B4-BE49-F238E27FC236}">
                <a16:creationId xmlns:a16="http://schemas.microsoft.com/office/drawing/2014/main" xmlns="" id="{C62B6840-347C-C22C-BD4C-305F2F71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53" y="7375727"/>
            <a:ext cx="995328" cy="775640"/>
          </a:xfrm>
          <a:prstGeom prst="rect">
            <a:avLst/>
          </a:prstGeom>
          <a:noFill/>
          <a:ln w="635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800"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grpSp>
        <p:nvGrpSpPr>
          <p:cNvPr id="86" name="Group 16">
            <a:extLst>
              <a:ext uri="{FF2B5EF4-FFF2-40B4-BE49-F238E27FC236}">
                <a16:creationId xmlns:a16="http://schemas.microsoft.com/office/drawing/2014/main" xmlns="" id="{36B1983B-3962-FA69-226F-480F9C60ABA3}"/>
              </a:ext>
            </a:extLst>
          </p:cNvPr>
          <p:cNvGrpSpPr>
            <a:grpSpLocks/>
          </p:cNvGrpSpPr>
          <p:nvPr/>
        </p:nvGrpSpPr>
        <p:grpSpPr bwMode="auto">
          <a:xfrm>
            <a:off x="2679325" y="8840571"/>
            <a:ext cx="4922330" cy="850902"/>
            <a:chOff x="1004" y="1982"/>
            <a:chExt cx="1451" cy="536"/>
          </a:xfrm>
        </p:grpSpPr>
        <p:sp>
          <p:nvSpPr>
            <p:cNvPr id="87" name="AutoShape 17">
              <a:extLst>
                <a:ext uri="{FF2B5EF4-FFF2-40B4-BE49-F238E27FC236}">
                  <a16:creationId xmlns:a16="http://schemas.microsoft.com/office/drawing/2014/main" xmlns="" id="{2D9A0561-A63D-CD9E-B2D5-FA1E5FE54C7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560" y="1499"/>
              <a:ext cx="69" cy="1035"/>
            </a:xfrm>
            <a:prstGeom prst="rightBrace">
              <a:avLst>
                <a:gd name="adj1" fmla="val 125000"/>
                <a:gd name="adj2" fmla="val 4762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 Box 18">
              <a:extLst>
                <a:ext uri="{FF2B5EF4-FFF2-40B4-BE49-F238E27FC236}">
                  <a16:creationId xmlns:a16="http://schemas.microsoft.com/office/drawing/2014/main" xmlns="" id="{13A3C929-7C8C-B04E-1A4F-F37707992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" y="2072"/>
              <a:ext cx="1451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5600A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Amino acid </a:t>
              </a:r>
              <a:r>
                <a:rPr lang="en-US" altLang="vi-VN" sz="4000" b="1" dirty="0" err="1">
                  <a:solidFill>
                    <a:srgbClr val="5600A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altLang="vi-VN" sz="4000" b="1" dirty="0">
                  <a:solidFill>
                    <a:srgbClr val="5600AC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N</a:t>
              </a:r>
            </a:p>
          </p:txBody>
        </p:sp>
      </p:grpSp>
      <p:grpSp>
        <p:nvGrpSpPr>
          <p:cNvPr id="89" name="Group 19">
            <a:extLst>
              <a:ext uri="{FF2B5EF4-FFF2-40B4-BE49-F238E27FC236}">
                <a16:creationId xmlns:a16="http://schemas.microsoft.com/office/drawing/2014/main" xmlns="" id="{47B64848-E4D9-FDDE-5C8D-D9011AF611B4}"/>
              </a:ext>
            </a:extLst>
          </p:cNvPr>
          <p:cNvGrpSpPr>
            <a:grpSpLocks/>
          </p:cNvGrpSpPr>
          <p:nvPr/>
        </p:nvGrpSpPr>
        <p:grpSpPr bwMode="auto">
          <a:xfrm>
            <a:off x="14711480" y="8747448"/>
            <a:ext cx="5020545" cy="943229"/>
            <a:chOff x="2256" y="2188"/>
            <a:chExt cx="1505" cy="271"/>
          </a:xfrm>
        </p:grpSpPr>
        <p:sp>
          <p:nvSpPr>
            <p:cNvPr id="90" name="AutoShape 20">
              <a:extLst>
                <a:ext uri="{FF2B5EF4-FFF2-40B4-BE49-F238E27FC236}">
                  <a16:creationId xmlns:a16="http://schemas.microsoft.com/office/drawing/2014/main" xmlns="" id="{1933E9B1-906D-6E42-0D9D-863478A31B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784" y="1660"/>
              <a:ext cx="48" cy="1104"/>
            </a:xfrm>
            <a:prstGeom prst="rightBrace">
              <a:avLst>
                <a:gd name="adj1" fmla="val 191667"/>
                <a:gd name="adj2" fmla="val 4762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Box 21">
              <a:extLst>
                <a:ext uri="{FF2B5EF4-FFF2-40B4-BE49-F238E27FC236}">
                  <a16:creationId xmlns:a16="http://schemas.microsoft.com/office/drawing/2014/main" xmlns="" id="{B0CE4514-BDFC-2714-1CCA-424C5FCD7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256"/>
              <a:ext cx="1505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Amino acid </a:t>
              </a:r>
              <a:r>
                <a:rPr lang="en-US" altLang="vi-VN" sz="40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altLang="vi-VN" sz="40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C</a:t>
              </a:r>
            </a:p>
          </p:txBody>
        </p:sp>
      </p:grpSp>
      <p:sp>
        <p:nvSpPr>
          <p:cNvPr id="92" name="Line 31">
            <a:extLst>
              <a:ext uri="{FF2B5EF4-FFF2-40B4-BE49-F238E27FC236}">
                <a16:creationId xmlns:a16="http://schemas.microsoft.com/office/drawing/2014/main" xmlns="" id="{79FFFF62-0F42-18CB-0553-EAD509EB3C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3876" y="6941623"/>
            <a:ext cx="51443" cy="143688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4400" dirty="0"/>
          </a:p>
        </p:txBody>
      </p:sp>
      <p:grpSp>
        <p:nvGrpSpPr>
          <p:cNvPr id="99" name="Nhóm 98">
            <a:extLst>
              <a:ext uri="{FF2B5EF4-FFF2-40B4-BE49-F238E27FC236}">
                <a16:creationId xmlns:a16="http://schemas.microsoft.com/office/drawing/2014/main" xmlns="" id="{79A59D23-7097-90AD-1086-356E91B5B9A8}"/>
              </a:ext>
            </a:extLst>
          </p:cNvPr>
          <p:cNvGrpSpPr/>
          <p:nvPr/>
        </p:nvGrpSpPr>
        <p:grpSpPr>
          <a:xfrm>
            <a:off x="4192965" y="7410072"/>
            <a:ext cx="15538450" cy="2504963"/>
            <a:chOff x="4230653" y="7412411"/>
            <a:chExt cx="15538450" cy="2504963"/>
          </a:xfrm>
        </p:grpSpPr>
        <p:grpSp>
          <p:nvGrpSpPr>
            <p:cNvPr id="83" name="Group 10">
              <a:extLst>
                <a:ext uri="{FF2B5EF4-FFF2-40B4-BE49-F238E27FC236}">
                  <a16:creationId xmlns:a16="http://schemas.microsoft.com/office/drawing/2014/main" xmlns="" id="{6CB0AF41-291B-61C9-5222-72CCD316AC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0653" y="7412411"/>
              <a:ext cx="15538450" cy="1631951"/>
              <a:chOff x="678" y="1825"/>
              <a:chExt cx="9788" cy="1028"/>
            </a:xfrm>
          </p:grpSpPr>
          <p:sp>
            <p:nvSpPr>
              <p:cNvPr id="84" name="Text Box 11">
                <a:extLst>
                  <a:ext uri="{FF2B5EF4-FFF2-40B4-BE49-F238E27FC236}">
                    <a16:creationId xmlns:a16="http://schemas.microsoft.com/office/drawing/2014/main" xmlns="" id="{1D7FDE05-20BE-FCE9-59AB-44C35B589B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8" y="1825"/>
                <a:ext cx="9788" cy="1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altLang="vi-VN" sz="4000" b="1" baseline="-25000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N – CH</a:t>
                </a:r>
                <a:r>
                  <a:rPr lang="en-US" altLang="vi-VN" sz="4000" b="1" baseline="-25000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CO – NH 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– CH – 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CO – NH 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– CH – COOH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		           </a:t>
                </a:r>
              </a:p>
            </p:txBody>
          </p:sp>
          <p:sp>
            <p:nvSpPr>
              <p:cNvPr id="85" name="Line 12">
                <a:extLst>
                  <a:ext uri="{FF2B5EF4-FFF2-40B4-BE49-F238E27FC236}">
                    <a16:creationId xmlns:a16="http://schemas.microsoft.com/office/drawing/2014/main" xmlns="" id="{60569D0A-D335-BFA6-C5AE-D05487D42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9" y="2219"/>
                <a:ext cx="13" cy="2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xmlns="" id="{137EC793-3160-3E93-E627-E6DC9A491588}"/>
                </a:ext>
              </a:extLst>
            </p:cNvPr>
            <p:cNvSpPr txBox="1"/>
            <p:nvPr/>
          </p:nvSpPr>
          <p:spPr>
            <a:xfrm>
              <a:off x="9611833" y="8334092"/>
              <a:ext cx="12121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altLang="vi-VN" sz="40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vi-VN" sz="4000" dirty="0"/>
            </a:p>
          </p:txBody>
        </p:sp>
        <p:sp>
          <p:nvSpPr>
            <p:cNvPr id="95" name="Line 12">
              <a:extLst>
                <a:ext uri="{FF2B5EF4-FFF2-40B4-BE49-F238E27FC236}">
                  <a16:creationId xmlns:a16="http://schemas.microsoft.com/office/drawing/2014/main" xmlns="" id="{DE65B1B9-0CBB-D786-B5C9-E49D581953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55588" y="7966368"/>
              <a:ext cx="20638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xmlns="" id="{BA996AB7-B2FE-86C1-14EE-59D5196EC6F4}"/>
                </a:ext>
              </a:extLst>
            </p:cNvPr>
            <p:cNvSpPr txBox="1"/>
            <p:nvPr/>
          </p:nvSpPr>
          <p:spPr>
            <a:xfrm>
              <a:off x="11948228" y="8273512"/>
              <a:ext cx="27194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altLang="vi-VN" sz="40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–  CH</a:t>
              </a:r>
              <a:endParaRPr lang="vi-VN" sz="4000" dirty="0"/>
            </a:p>
          </p:txBody>
        </p:sp>
        <p:sp>
          <p:nvSpPr>
            <p:cNvPr id="97" name="Line 12">
              <a:extLst>
                <a:ext uri="{FF2B5EF4-FFF2-40B4-BE49-F238E27FC236}">
                  <a16:creationId xmlns:a16="http://schemas.microsoft.com/office/drawing/2014/main" xmlns="" id="{0EF870FB-3888-9B88-C8EA-3883E5F8C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80398" y="8884308"/>
              <a:ext cx="20638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8" name="Hộp Văn bản 97">
              <a:extLst>
                <a:ext uri="{FF2B5EF4-FFF2-40B4-BE49-F238E27FC236}">
                  <a16:creationId xmlns:a16="http://schemas.microsoft.com/office/drawing/2014/main" xmlns="" id="{836E4B85-4542-ED23-9345-AD0AC683F794}"/>
                </a:ext>
              </a:extLst>
            </p:cNvPr>
            <p:cNvSpPr txBox="1"/>
            <p:nvPr/>
          </p:nvSpPr>
          <p:spPr>
            <a:xfrm>
              <a:off x="13528195" y="9209488"/>
              <a:ext cx="12121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altLang="vi-VN" sz="40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vi-VN" sz="4000" dirty="0"/>
            </a:p>
          </p:txBody>
        </p:sp>
      </p:grpSp>
      <p:sp>
        <p:nvSpPr>
          <p:cNvPr id="106" name="Line 94">
            <a:extLst>
              <a:ext uri="{FF2B5EF4-FFF2-40B4-BE49-F238E27FC236}">
                <a16:creationId xmlns:a16="http://schemas.microsoft.com/office/drawing/2014/main" xmlns="" id="{9735C668-DB5A-84BC-C909-1A8B4D356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7849" y="6004056"/>
            <a:ext cx="1824318" cy="1207559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vi-VN" sz="4400"/>
          </a:p>
        </p:txBody>
      </p:sp>
      <p:sp>
        <p:nvSpPr>
          <p:cNvPr id="107" name="Text Box 96">
            <a:extLst>
              <a:ext uri="{FF2B5EF4-FFF2-40B4-BE49-F238E27FC236}">
                <a16:creationId xmlns:a16="http://schemas.microsoft.com/office/drawing/2014/main" xmlns="" id="{1ACDC377-F696-A55B-5B5A-E82BF9C5C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536" y="5145569"/>
            <a:ext cx="34756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Liên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peptit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3" name="Line 94">
            <a:extLst>
              <a:ext uri="{FF2B5EF4-FFF2-40B4-BE49-F238E27FC236}">
                <a16:creationId xmlns:a16="http://schemas.microsoft.com/office/drawing/2014/main" xmlns="" id="{A466A9AC-F518-159E-9A7E-E1616A21B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8606" y="6024721"/>
            <a:ext cx="1597142" cy="143689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vi-VN" sz="4400"/>
          </a:p>
        </p:txBody>
      </p:sp>
      <p:sp>
        <p:nvSpPr>
          <p:cNvPr id="114" name="Line 31">
            <a:extLst>
              <a:ext uri="{FF2B5EF4-FFF2-40B4-BE49-F238E27FC236}">
                <a16:creationId xmlns:a16="http://schemas.microsoft.com/office/drawing/2014/main" xmlns="" id="{42A22EA3-D902-0EBD-8875-EA0FB71A3B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943356" y="6986965"/>
            <a:ext cx="51443" cy="143688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4400" dirty="0"/>
          </a:p>
        </p:txBody>
      </p:sp>
      <p:sp>
        <p:nvSpPr>
          <p:cNvPr id="2" name="TextBox 33">
            <a:extLst>
              <a:ext uri="{FF2B5EF4-FFF2-40B4-BE49-F238E27FC236}">
                <a16:creationId xmlns:a16="http://schemas.microsoft.com/office/drawing/2014/main" xmlns="" id="{7E6EBAA8-97A8-D976-55ED-BAC031E8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059" y="11484339"/>
            <a:ext cx="169937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Aminoaxit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 – 1)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peptide. </a:t>
            </a:r>
            <a:endParaRPr lang="en-US" alt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1" grpId="0" animBg="1"/>
      <p:bldP spid="8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6A3EA2FF-6D29-F63E-A7AB-7C8988CFB3E3}"/>
              </a:ext>
            </a:extLst>
          </p:cNvPr>
          <p:cNvGrpSpPr/>
          <p:nvPr/>
        </p:nvGrpSpPr>
        <p:grpSpPr>
          <a:xfrm>
            <a:off x="803109" y="2929449"/>
            <a:ext cx="22738481" cy="1888394"/>
            <a:chOff x="17200151" y="2536121"/>
            <a:chExt cx="22738481" cy="1888394"/>
          </a:xfrm>
        </p:grpSpPr>
        <p:sp>
          <p:nvSpPr>
            <p:cNvPr id="12" name="Right Triangle 109">
              <a:extLst>
                <a:ext uri="{FF2B5EF4-FFF2-40B4-BE49-F238E27FC236}">
                  <a16:creationId xmlns:a16="http://schemas.microsoft.com/office/drawing/2014/main" xmlns="" id="{274AA4D2-4C72-6C2B-EAAB-57BB3BA2D6A2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10">
              <a:extLst>
                <a:ext uri="{FF2B5EF4-FFF2-40B4-BE49-F238E27FC236}">
                  <a16:creationId xmlns:a16="http://schemas.microsoft.com/office/drawing/2014/main" xmlns="" id="{C868E6E6-6821-DDA4-DAA6-32D53C65E7A7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xmlns="" id="{5676BBB5-87FC-0860-FFCF-0DF61DA3EC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12">
              <a:extLst>
                <a:ext uri="{FF2B5EF4-FFF2-40B4-BE49-F238E27FC236}">
                  <a16:creationId xmlns:a16="http://schemas.microsoft.com/office/drawing/2014/main" xmlns="" id="{24B3A259-8848-90BA-D5E5-841041DB744C}"/>
                </a:ext>
              </a:extLst>
            </p:cNvPr>
            <p:cNvSpPr txBox="1"/>
            <p:nvPr/>
          </p:nvSpPr>
          <p:spPr>
            <a:xfrm>
              <a:off x="17315592" y="2536121"/>
              <a:ext cx="30155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</a:t>
              </a: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xmlns="" id="{B1FEBAAB-8059-C5C3-B425-98B2C3ED6B2C}"/>
              </a:ext>
            </a:extLst>
          </p:cNvPr>
          <p:cNvGrpSpPr/>
          <p:nvPr/>
        </p:nvGrpSpPr>
        <p:grpSpPr>
          <a:xfrm>
            <a:off x="894233" y="5524627"/>
            <a:ext cx="22884349" cy="2009920"/>
            <a:chOff x="743521" y="6758004"/>
            <a:chExt cx="22884349" cy="2009920"/>
          </a:xfrm>
        </p:grpSpPr>
        <p:grpSp>
          <p:nvGrpSpPr>
            <p:cNvPr id="28" name="Group 54">
              <a:extLst>
                <a:ext uri="{FF2B5EF4-FFF2-40B4-BE49-F238E27FC236}">
                  <a16:creationId xmlns:a16="http://schemas.microsoft.com/office/drawing/2014/main" xmlns="" id="{BE599DA6-88BF-DD50-3F74-59E58CEAFA6E}"/>
                </a:ext>
              </a:extLst>
            </p:cNvPr>
            <p:cNvGrpSpPr/>
            <p:nvPr/>
          </p:nvGrpSpPr>
          <p:grpSpPr>
            <a:xfrm>
              <a:off x="743521" y="6758004"/>
              <a:ext cx="22884349" cy="2002538"/>
              <a:chOff x="1268077" y="3405486"/>
              <a:chExt cx="22884349" cy="2002538"/>
            </a:xfrm>
          </p:grpSpPr>
          <p:sp>
            <p:nvSpPr>
              <p:cNvPr id="31" name="Rounded Rectangle 148">
                <a:extLst>
                  <a:ext uri="{FF2B5EF4-FFF2-40B4-BE49-F238E27FC236}">
                    <a16:creationId xmlns:a16="http://schemas.microsoft.com/office/drawing/2014/main" xmlns="" id="{FFF2848A-7132-1B6E-C5D6-AA1FCE6426E0}"/>
                  </a:ext>
                </a:extLst>
              </p:cNvPr>
              <p:cNvSpPr/>
              <p:nvPr/>
            </p:nvSpPr>
            <p:spPr>
              <a:xfrm>
                <a:off x="1268077" y="3790950"/>
                <a:ext cx="22884349" cy="1617074"/>
              </a:xfrm>
              <a:prstGeom prst="roundRect">
                <a:avLst>
                  <a:gd name="adj" fmla="val 12069"/>
                </a:avLst>
              </a:prstGeom>
              <a:solidFill>
                <a:srgbClr val="F79646">
                  <a:lumMod val="20000"/>
                  <a:lumOff val="80000"/>
                </a:srgbClr>
              </a:solidFill>
              <a:ln w="28575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`</a:t>
                </a: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2" name="Group 67">
                <a:extLst>
                  <a:ext uri="{FF2B5EF4-FFF2-40B4-BE49-F238E27FC236}">
                    <a16:creationId xmlns:a16="http://schemas.microsoft.com/office/drawing/2014/main" xmlns="" id="{B6A2287D-6EFE-5728-D473-DEA183631FBB}"/>
                  </a:ext>
                </a:extLst>
              </p:cNvPr>
              <p:cNvGrpSpPr/>
              <p:nvPr/>
            </p:nvGrpSpPr>
            <p:grpSpPr>
              <a:xfrm>
                <a:off x="1268078" y="3405486"/>
                <a:ext cx="3251532" cy="940513"/>
                <a:chOff x="1311958" y="3405486"/>
                <a:chExt cx="3251532" cy="940513"/>
              </a:xfrm>
            </p:grpSpPr>
            <p:sp>
              <p:nvSpPr>
                <p:cNvPr id="33" name="Freeform 20">
                  <a:extLst>
                    <a:ext uri="{FF2B5EF4-FFF2-40B4-BE49-F238E27FC236}">
                      <a16:creationId xmlns:a16="http://schemas.microsoft.com/office/drawing/2014/main" xmlns="" id="{C1AC3889-6AAE-3807-88A4-A83458BA8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2921386" y="2671082"/>
                  <a:ext cx="793396" cy="2490813"/>
                </a:xfrm>
                <a:prstGeom prst="round2SameRect">
                  <a:avLst/>
                </a:prstGeom>
                <a:solidFill>
                  <a:srgbClr val="F79646">
                    <a:lumMod val="75000"/>
                  </a:srgbClr>
                </a:solidFill>
                <a:ln w="57150">
                  <a:solidFill>
                    <a:srgbClr val="F79646">
                      <a:lumMod val="75000"/>
                    </a:srgbClr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Box 151">
                  <a:extLst>
                    <a:ext uri="{FF2B5EF4-FFF2-40B4-BE49-F238E27FC236}">
                      <a16:creationId xmlns:a16="http://schemas.microsoft.com/office/drawing/2014/main" xmlns="" id="{740A9028-6AE9-8951-8A01-243698661DBD}"/>
                    </a:ext>
                  </a:extLst>
                </p:cNvPr>
                <p:cNvSpPr txBox="1"/>
                <p:nvPr/>
              </p:nvSpPr>
              <p:spPr>
                <a:xfrm>
                  <a:off x="2250671" y="3527166"/>
                  <a:ext cx="2141933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Ví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kumimoji="0" lang="en-US" sz="4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dụ</a:t>
                  </a: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</a:t>
                  </a:r>
                </a:p>
              </p:txBody>
            </p:sp>
            <p:grpSp>
              <p:nvGrpSpPr>
                <p:cNvPr id="35" name="Group 70">
                  <a:extLst>
                    <a:ext uri="{FF2B5EF4-FFF2-40B4-BE49-F238E27FC236}">
                      <a16:creationId xmlns:a16="http://schemas.microsoft.com/office/drawing/2014/main" xmlns="" id="{ED762990-A6C2-8C55-74D1-D97701498E0E}"/>
                    </a:ext>
                  </a:extLst>
                </p:cNvPr>
                <p:cNvGrpSpPr/>
                <p:nvPr/>
              </p:nvGrpSpPr>
              <p:grpSpPr>
                <a:xfrm>
                  <a:off x="1311958" y="3405486"/>
                  <a:ext cx="950173" cy="940513"/>
                  <a:chOff x="1311958" y="3405486"/>
                  <a:chExt cx="950173" cy="940513"/>
                </a:xfrm>
              </p:grpSpPr>
              <p:sp>
                <p:nvSpPr>
                  <p:cNvPr id="36" name="Rectangle 11">
                    <a:extLst>
                      <a:ext uri="{FF2B5EF4-FFF2-40B4-BE49-F238E27FC236}">
                        <a16:creationId xmlns:a16="http://schemas.microsoft.com/office/drawing/2014/main" xmlns="" id="{E03297F7-AAEB-8AF8-77EE-F3FDB2A1D335}"/>
                      </a:ext>
                    </a:extLst>
                  </p:cNvPr>
                  <p:cNvSpPr/>
                  <p:nvPr/>
                </p:nvSpPr>
                <p:spPr>
                  <a:xfrm>
                    <a:off x="1406975" y="3672018"/>
                    <a:ext cx="596676" cy="54031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13">
                    <a:extLst>
                      <a:ext uri="{FF2B5EF4-FFF2-40B4-BE49-F238E27FC236}">
                        <a16:creationId xmlns:a16="http://schemas.microsoft.com/office/drawing/2014/main" xmlns="" id="{D7BBACC5-836E-DC34-BF4F-F0A819A8D50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190035" cy="268948"/>
                  </a:xfrm>
                  <a:custGeom>
                    <a:avLst/>
                    <a:gdLst>
                      <a:gd name="T0" fmla="*/ 34 w 50"/>
                      <a:gd name="T1" fmla="*/ 16 h 71"/>
                      <a:gd name="T2" fmla="*/ 34 w 50"/>
                      <a:gd name="T3" fmla="*/ 55 h 71"/>
                      <a:gd name="T4" fmla="*/ 16 w 50"/>
                      <a:gd name="T5" fmla="*/ 55 h 71"/>
                      <a:gd name="T6" fmla="*/ 16 w 50"/>
                      <a:gd name="T7" fmla="*/ 16 h 71"/>
                      <a:gd name="T8" fmla="*/ 34 w 50"/>
                      <a:gd name="T9" fmla="*/ 16 h 71"/>
                      <a:gd name="T10" fmla="*/ 34 w 50"/>
                      <a:gd name="T11" fmla="*/ 0 h 71"/>
                      <a:gd name="T12" fmla="*/ 16 w 50"/>
                      <a:gd name="T13" fmla="*/ 0 h 71"/>
                      <a:gd name="T14" fmla="*/ 0 w 50"/>
                      <a:gd name="T15" fmla="*/ 16 h 71"/>
                      <a:gd name="T16" fmla="*/ 0 w 50"/>
                      <a:gd name="T17" fmla="*/ 55 h 71"/>
                      <a:gd name="T18" fmla="*/ 16 w 50"/>
                      <a:gd name="T19" fmla="*/ 71 h 71"/>
                      <a:gd name="T20" fmla="*/ 34 w 50"/>
                      <a:gd name="T21" fmla="*/ 71 h 71"/>
                      <a:gd name="T22" fmla="*/ 50 w 50"/>
                      <a:gd name="T23" fmla="*/ 55 h 71"/>
                      <a:gd name="T24" fmla="*/ 50 w 50"/>
                      <a:gd name="T25" fmla="*/ 16 h 71"/>
                      <a:gd name="T26" fmla="*/ 34 w 50"/>
                      <a:gd name="T27" fmla="*/ 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1">
                        <a:moveTo>
                          <a:pt x="34" y="16"/>
                        </a:moveTo>
                        <a:cubicBezTo>
                          <a:pt x="34" y="55"/>
                          <a:pt x="34" y="55"/>
                          <a:pt x="34" y="55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64"/>
                          <a:pt x="7" y="71"/>
                          <a:pt x="16" y="71"/>
                        </a:cubicBezTo>
                        <a:cubicBezTo>
                          <a:pt x="34" y="71"/>
                          <a:pt x="34" y="71"/>
                          <a:pt x="34" y="71"/>
                        </a:cubicBezTo>
                        <a:cubicBezTo>
                          <a:pt x="43" y="71"/>
                          <a:pt x="50" y="64"/>
                          <a:pt x="50" y="55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14">
                    <a:extLst>
                      <a:ext uri="{FF2B5EF4-FFF2-40B4-BE49-F238E27FC236}">
                        <a16:creationId xmlns:a16="http://schemas.microsoft.com/office/drawing/2014/main" xmlns="" id="{5BF15B3F-9C0D-AF02-9223-A3547DE0EF1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277000" cy="181983"/>
                  </a:xfrm>
                  <a:custGeom>
                    <a:avLst/>
                    <a:gdLst>
                      <a:gd name="T0" fmla="*/ 57 w 73"/>
                      <a:gd name="T1" fmla="*/ 16 h 48"/>
                      <a:gd name="T2" fmla="*/ 57 w 73"/>
                      <a:gd name="T3" fmla="*/ 32 h 48"/>
                      <a:gd name="T4" fmla="*/ 16 w 73"/>
                      <a:gd name="T5" fmla="*/ 32 h 48"/>
                      <a:gd name="T6" fmla="*/ 16 w 73"/>
                      <a:gd name="T7" fmla="*/ 16 h 48"/>
                      <a:gd name="T8" fmla="*/ 57 w 73"/>
                      <a:gd name="T9" fmla="*/ 16 h 48"/>
                      <a:gd name="T10" fmla="*/ 57 w 73"/>
                      <a:gd name="T11" fmla="*/ 0 h 48"/>
                      <a:gd name="T12" fmla="*/ 16 w 73"/>
                      <a:gd name="T13" fmla="*/ 0 h 48"/>
                      <a:gd name="T14" fmla="*/ 0 w 73"/>
                      <a:gd name="T15" fmla="*/ 16 h 48"/>
                      <a:gd name="T16" fmla="*/ 0 w 73"/>
                      <a:gd name="T17" fmla="*/ 32 h 48"/>
                      <a:gd name="T18" fmla="*/ 16 w 73"/>
                      <a:gd name="T19" fmla="*/ 48 h 48"/>
                      <a:gd name="T20" fmla="*/ 57 w 73"/>
                      <a:gd name="T21" fmla="*/ 48 h 48"/>
                      <a:gd name="T22" fmla="*/ 73 w 73"/>
                      <a:gd name="T23" fmla="*/ 32 h 48"/>
                      <a:gd name="T24" fmla="*/ 73 w 73"/>
                      <a:gd name="T25" fmla="*/ 16 h 48"/>
                      <a:gd name="T26" fmla="*/ 57 w 73"/>
                      <a:gd name="T27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48">
                        <a:moveTo>
                          <a:pt x="57" y="16"/>
                        </a:moveTo>
                        <a:cubicBezTo>
                          <a:pt x="57" y="32"/>
                          <a:pt x="57" y="32"/>
                          <a:pt x="57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7" y="48"/>
                          <a:pt x="16" y="48"/>
                        </a:cubicBezTo>
                        <a:cubicBezTo>
                          <a:pt x="57" y="48"/>
                          <a:pt x="57" y="48"/>
                          <a:pt x="57" y="48"/>
                        </a:cubicBezTo>
                        <a:cubicBezTo>
                          <a:pt x="66" y="48"/>
                          <a:pt x="73" y="41"/>
                          <a:pt x="73" y="32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15">
                    <a:extLst>
                      <a:ext uri="{FF2B5EF4-FFF2-40B4-BE49-F238E27FC236}">
                        <a16:creationId xmlns:a16="http://schemas.microsoft.com/office/drawing/2014/main" xmlns="" id="{346C6C4E-D374-041F-D054-3D766D7A5A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3581027"/>
                    <a:ext cx="285052" cy="181983"/>
                  </a:xfrm>
                  <a:custGeom>
                    <a:avLst/>
                    <a:gdLst>
                      <a:gd name="T0" fmla="*/ 58 w 75"/>
                      <a:gd name="T1" fmla="*/ 16 h 48"/>
                      <a:gd name="T2" fmla="*/ 43 w 75"/>
                      <a:gd name="T3" fmla="*/ 32 h 48"/>
                      <a:gd name="T4" fmla="*/ 16 w 75"/>
                      <a:gd name="T5" fmla="*/ 32 h 48"/>
                      <a:gd name="T6" fmla="*/ 16 w 75"/>
                      <a:gd name="T7" fmla="*/ 16 h 48"/>
                      <a:gd name="T8" fmla="*/ 58 w 75"/>
                      <a:gd name="T9" fmla="*/ 16 h 48"/>
                      <a:gd name="T10" fmla="*/ 58 w 75"/>
                      <a:gd name="T11" fmla="*/ 0 h 48"/>
                      <a:gd name="T12" fmla="*/ 16 w 75"/>
                      <a:gd name="T13" fmla="*/ 0 h 48"/>
                      <a:gd name="T14" fmla="*/ 0 w 75"/>
                      <a:gd name="T15" fmla="*/ 16 h 48"/>
                      <a:gd name="T16" fmla="*/ 0 w 75"/>
                      <a:gd name="T17" fmla="*/ 32 h 48"/>
                      <a:gd name="T18" fmla="*/ 16 w 75"/>
                      <a:gd name="T19" fmla="*/ 48 h 48"/>
                      <a:gd name="T20" fmla="*/ 43 w 75"/>
                      <a:gd name="T21" fmla="*/ 48 h 48"/>
                      <a:gd name="T22" fmla="*/ 55 w 75"/>
                      <a:gd name="T23" fmla="*/ 43 h 48"/>
                      <a:gd name="T24" fmla="*/ 70 w 75"/>
                      <a:gd name="T25" fmla="*/ 26 h 48"/>
                      <a:gd name="T26" fmla="*/ 73 w 75"/>
                      <a:gd name="T27" fmla="*/ 9 h 48"/>
                      <a:gd name="T28" fmla="*/ 58 w 75"/>
                      <a:gd name="T2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" h="48">
                        <a:moveTo>
                          <a:pt x="58" y="16"/>
                        </a:moveTo>
                        <a:cubicBezTo>
                          <a:pt x="43" y="32"/>
                          <a:pt x="43" y="32"/>
                          <a:pt x="43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8" y="48"/>
                          <a:pt x="16" y="48"/>
                        </a:cubicBezTo>
                        <a:cubicBezTo>
                          <a:pt x="43" y="48"/>
                          <a:pt x="43" y="48"/>
                          <a:pt x="43" y="48"/>
                        </a:cubicBezTo>
                        <a:cubicBezTo>
                          <a:pt x="48" y="48"/>
                          <a:pt x="52" y="46"/>
                          <a:pt x="55" y="43"/>
                        </a:cubicBezTo>
                        <a:cubicBezTo>
                          <a:pt x="70" y="26"/>
                          <a:pt x="70" y="26"/>
                          <a:pt x="70" y="26"/>
                        </a:cubicBezTo>
                        <a:cubicBezTo>
                          <a:pt x="74" y="22"/>
                          <a:pt x="75" y="15"/>
                          <a:pt x="73" y="9"/>
                        </a:cubicBezTo>
                        <a:cubicBezTo>
                          <a:pt x="70" y="3"/>
                          <a:pt x="64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">
                    <a:extLst>
                      <a:ext uri="{FF2B5EF4-FFF2-40B4-BE49-F238E27FC236}">
                        <a16:creationId xmlns:a16="http://schemas.microsoft.com/office/drawing/2014/main" xmlns="" id="{32373A36-919B-BB8E-63CA-E4E122A4589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4151132"/>
                    <a:ext cx="280221" cy="194867"/>
                  </a:xfrm>
                  <a:custGeom>
                    <a:avLst/>
                    <a:gdLst>
                      <a:gd name="T0" fmla="*/ 58 w 74"/>
                      <a:gd name="T1" fmla="*/ 16 h 51"/>
                      <a:gd name="T2" fmla="*/ 58 w 74"/>
                      <a:gd name="T3" fmla="*/ 35 h 51"/>
                      <a:gd name="T4" fmla="*/ 16 w 74"/>
                      <a:gd name="T5" fmla="*/ 35 h 51"/>
                      <a:gd name="T6" fmla="*/ 16 w 74"/>
                      <a:gd name="T7" fmla="*/ 16 h 51"/>
                      <a:gd name="T8" fmla="*/ 58 w 74"/>
                      <a:gd name="T9" fmla="*/ 16 h 51"/>
                      <a:gd name="T10" fmla="*/ 58 w 74"/>
                      <a:gd name="T11" fmla="*/ 0 h 51"/>
                      <a:gd name="T12" fmla="*/ 16 w 74"/>
                      <a:gd name="T13" fmla="*/ 0 h 51"/>
                      <a:gd name="T14" fmla="*/ 0 w 74"/>
                      <a:gd name="T15" fmla="*/ 16 h 51"/>
                      <a:gd name="T16" fmla="*/ 0 w 74"/>
                      <a:gd name="T17" fmla="*/ 35 h 51"/>
                      <a:gd name="T18" fmla="*/ 16 w 74"/>
                      <a:gd name="T19" fmla="*/ 51 h 51"/>
                      <a:gd name="T20" fmla="*/ 58 w 74"/>
                      <a:gd name="T21" fmla="*/ 51 h 51"/>
                      <a:gd name="T22" fmla="*/ 74 w 74"/>
                      <a:gd name="T23" fmla="*/ 35 h 51"/>
                      <a:gd name="T24" fmla="*/ 74 w 74"/>
                      <a:gd name="T25" fmla="*/ 16 h 51"/>
                      <a:gd name="T26" fmla="*/ 58 w 74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4" h="51">
                        <a:moveTo>
                          <a:pt x="58" y="16"/>
                        </a:moveTo>
                        <a:cubicBezTo>
                          <a:pt x="58" y="35"/>
                          <a:pt x="58" y="35"/>
                          <a:pt x="58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8" y="51"/>
                          <a:pt x="16" y="51"/>
                        </a:cubicBezTo>
                        <a:cubicBezTo>
                          <a:pt x="58" y="51"/>
                          <a:pt x="58" y="51"/>
                          <a:pt x="58" y="51"/>
                        </a:cubicBezTo>
                        <a:cubicBezTo>
                          <a:pt x="67" y="51"/>
                          <a:pt x="74" y="43"/>
                          <a:pt x="74" y="35"/>
                        </a:cubicBezTo>
                        <a:cubicBezTo>
                          <a:pt x="74" y="16"/>
                          <a:pt x="74" y="16"/>
                          <a:pt x="74" y="16"/>
                        </a:cubicBezTo>
                        <a:cubicBezTo>
                          <a:pt x="74" y="7"/>
                          <a:pt x="67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7">
                    <a:extLst>
                      <a:ext uri="{FF2B5EF4-FFF2-40B4-BE49-F238E27FC236}">
                        <a16:creationId xmlns:a16="http://schemas.microsoft.com/office/drawing/2014/main" xmlns="" id="{C1347A04-C679-F767-37EF-A4B4AD9347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064167"/>
                    <a:ext cx="19003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8">
                    <a:extLst>
                      <a:ext uri="{FF2B5EF4-FFF2-40B4-BE49-F238E27FC236}">
                        <a16:creationId xmlns:a16="http://schemas.microsoft.com/office/drawing/2014/main" xmlns="" id="{1777EC12-8BA7-4BF0-29E5-E0AB6AD216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151132"/>
                    <a:ext cx="27700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9">
                    <a:extLst>
                      <a:ext uri="{FF2B5EF4-FFF2-40B4-BE49-F238E27FC236}">
                        <a16:creationId xmlns:a16="http://schemas.microsoft.com/office/drawing/2014/main" xmlns="" id="{786729D4-8CF9-5B26-705E-58AC2FA3E73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820986"/>
                    <a:ext cx="19003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20">
                    <a:extLst>
                      <a:ext uri="{FF2B5EF4-FFF2-40B4-BE49-F238E27FC236}">
                        <a16:creationId xmlns:a16="http://schemas.microsoft.com/office/drawing/2014/main" xmlns="" id="{CA65636D-FDA3-AB8B-99CA-185D8A6490B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4064167"/>
                    <a:ext cx="19164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21">
                    <a:extLst>
                      <a:ext uri="{FF2B5EF4-FFF2-40B4-BE49-F238E27FC236}">
                        <a16:creationId xmlns:a16="http://schemas.microsoft.com/office/drawing/2014/main" xmlns="" id="{59A79987-CD07-0D08-BF47-6D255C5C1F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820865" y="4151132"/>
                    <a:ext cx="27861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22">
                    <a:extLst>
                      <a:ext uri="{FF2B5EF4-FFF2-40B4-BE49-F238E27FC236}">
                        <a16:creationId xmlns:a16="http://schemas.microsoft.com/office/drawing/2014/main" xmlns="" id="{17D7C2D0-180D-6FBA-DD64-742861D11D5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3820986"/>
                    <a:ext cx="19164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23">
                    <a:extLst>
                      <a:ext uri="{FF2B5EF4-FFF2-40B4-BE49-F238E27FC236}">
                        <a16:creationId xmlns:a16="http://schemas.microsoft.com/office/drawing/2014/main" xmlns="" id="{AC64AF8C-81A2-97F1-431D-2F588E77D9D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661428" y="3405486"/>
                    <a:ext cx="600703" cy="594262"/>
                  </a:xfrm>
                  <a:custGeom>
                    <a:avLst/>
                    <a:gdLst>
                      <a:gd name="T0" fmla="*/ 105 w 158"/>
                      <a:gd name="T1" fmla="*/ 16 h 156"/>
                      <a:gd name="T2" fmla="*/ 140 w 158"/>
                      <a:gd name="T3" fmla="*/ 56 h 156"/>
                      <a:gd name="T4" fmla="*/ 56 w 158"/>
                      <a:gd name="T5" fmla="*/ 140 h 156"/>
                      <a:gd name="T6" fmla="*/ 17 w 158"/>
                      <a:gd name="T7" fmla="*/ 99 h 156"/>
                      <a:gd name="T8" fmla="*/ 105 w 158"/>
                      <a:gd name="T9" fmla="*/ 16 h 156"/>
                      <a:gd name="T10" fmla="*/ 105 w 158"/>
                      <a:gd name="T11" fmla="*/ 0 h 156"/>
                      <a:gd name="T12" fmla="*/ 94 w 158"/>
                      <a:gd name="T13" fmla="*/ 5 h 156"/>
                      <a:gd name="T14" fmla="*/ 6 w 158"/>
                      <a:gd name="T15" fmla="*/ 87 h 156"/>
                      <a:gd name="T16" fmla="*/ 5 w 158"/>
                      <a:gd name="T17" fmla="*/ 109 h 156"/>
                      <a:gd name="T18" fmla="*/ 44 w 158"/>
                      <a:gd name="T19" fmla="*/ 151 h 156"/>
                      <a:gd name="T20" fmla="*/ 55 w 158"/>
                      <a:gd name="T21" fmla="*/ 156 h 156"/>
                      <a:gd name="T22" fmla="*/ 56 w 158"/>
                      <a:gd name="T23" fmla="*/ 156 h 156"/>
                      <a:gd name="T24" fmla="*/ 67 w 158"/>
                      <a:gd name="T25" fmla="*/ 152 h 156"/>
                      <a:gd name="T26" fmla="*/ 151 w 158"/>
                      <a:gd name="T27" fmla="*/ 67 h 156"/>
                      <a:gd name="T28" fmla="*/ 152 w 158"/>
                      <a:gd name="T29" fmla="*/ 45 h 156"/>
                      <a:gd name="T30" fmla="*/ 117 w 158"/>
                      <a:gd name="T31" fmla="*/ 6 h 156"/>
                      <a:gd name="T32" fmla="*/ 105 w 158"/>
                      <a:gd name="T33" fmla="*/ 0 h 156"/>
                      <a:gd name="T34" fmla="*/ 105 w 158"/>
                      <a:gd name="T35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8" h="156">
                        <a:moveTo>
                          <a:pt x="105" y="16"/>
                        </a:moveTo>
                        <a:cubicBezTo>
                          <a:pt x="140" y="56"/>
                          <a:pt x="140" y="56"/>
                          <a:pt x="140" y="56"/>
                        </a:cubicBezTo>
                        <a:cubicBezTo>
                          <a:pt x="56" y="140"/>
                          <a:pt x="56" y="140"/>
                          <a:pt x="56" y="140"/>
                        </a:cubicBezTo>
                        <a:cubicBezTo>
                          <a:pt x="17" y="99"/>
                          <a:pt x="17" y="99"/>
                          <a:pt x="17" y="99"/>
                        </a:cubicBezTo>
                        <a:cubicBezTo>
                          <a:pt x="105" y="16"/>
                          <a:pt x="105" y="16"/>
                          <a:pt x="105" y="16"/>
                        </a:cubicBezTo>
                        <a:moveTo>
                          <a:pt x="105" y="0"/>
                        </a:moveTo>
                        <a:cubicBezTo>
                          <a:pt x="101" y="0"/>
                          <a:pt x="97" y="2"/>
                          <a:pt x="94" y="5"/>
                        </a:cubicBezTo>
                        <a:cubicBezTo>
                          <a:pt x="6" y="87"/>
                          <a:pt x="6" y="87"/>
                          <a:pt x="6" y="87"/>
                        </a:cubicBezTo>
                        <a:cubicBezTo>
                          <a:pt x="0" y="93"/>
                          <a:pt x="0" y="103"/>
                          <a:pt x="5" y="109"/>
                        </a:cubicBezTo>
                        <a:cubicBezTo>
                          <a:pt x="44" y="151"/>
                          <a:pt x="44" y="151"/>
                          <a:pt x="44" y="151"/>
                        </a:cubicBezTo>
                        <a:cubicBezTo>
                          <a:pt x="47" y="154"/>
                          <a:pt x="51" y="156"/>
                          <a:pt x="55" y="156"/>
                        </a:cubicBezTo>
                        <a:cubicBezTo>
                          <a:pt x="55" y="156"/>
                          <a:pt x="56" y="156"/>
                          <a:pt x="56" y="156"/>
                        </a:cubicBezTo>
                        <a:cubicBezTo>
                          <a:pt x="60" y="156"/>
                          <a:pt x="64" y="155"/>
                          <a:pt x="67" y="152"/>
                        </a:cubicBezTo>
                        <a:cubicBezTo>
                          <a:pt x="151" y="67"/>
                          <a:pt x="151" y="67"/>
                          <a:pt x="151" y="67"/>
                        </a:cubicBezTo>
                        <a:cubicBezTo>
                          <a:pt x="157" y="61"/>
                          <a:pt x="158" y="52"/>
                          <a:pt x="152" y="45"/>
                        </a:cubicBezTo>
                        <a:cubicBezTo>
                          <a:pt x="117" y="6"/>
                          <a:pt x="117" y="6"/>
                          <a:pt x="117" y="6"/>
                        </a:cubicBezTo>
                        <a:cubicBezTo>
                          <a:pt x="114" y="3"/>
                          <a:pt x="110" y="1"/>
                          <a:pt x="105" y="0"/>
                        </a:cubicBezTo>
                        <a:cubicBezTo>
                          <a:pt x="105" y="0"/>
                          <a:pt x="105" y="0"/>
                          <a:pt x="105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24">
                    <a:extLst>
                      <a:ext uri="{FF2B5EF4-FFF2-40B4-BE49-F238E27FC236}">
                        <a16:creationId xmlns:a16="http://schemas.microsoft.com/office/drawing/2014/main" xmlns="" id="{6FA17B38-3D15-3DF0-892F-F5DFEC5C712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55138" y="3790388"/>
                    <a:ext cx="318872" cy="293105"/>
                  </a:xfrm>
                  <a:custGeom>
                    <a:avLst/>
                    <a:gdLst>
                      <a:gd name="T0" fmla="*/ 32 w 84"/>
                      <a:gd name="T1" fmla="*/ 16 h 77"/>
                      <a:gd name="T2" fmla="*/ 67 w 84"/>
                      <a:gd name="T3" fmla="*/ 50 h 77"/>
                      <a:gd name="T4" fmla="*/ 17 w 84"/>
                      <a:gd name="T5" fmla="*/ 61 h 77"/>
                      <a:gd name="T6" fmla="*/ 32 w 84"/>
                      <a:gd name="T7" fmla="*/ 16 h 77"/>
                      <a:gd name="T8" fmla="*/ 32 w 84"/>
                      <a:gd name="T9" fmla="*/ 0 h 77"/>
                      <a:gd name="T10" fmla="*/ 28 w 84"/>
                      <a:gd name="T11" fmla="*/ 1 h 77"/>
                      <a:gd name="T12" fmla="*/ 17 w 84"/>
                      <a:gd name="T13" fmla="*/ 11 h 77"/>
                      <a:gd name="T14" fmla="*/ 2 w 84"/>
                      <a:gd name="T15" fmla="*/ 56 h 77"/>
                      <a:gd name="T16" fmla="*/ 5 w 84"/>
                      <a:gd name="T17" fmla="*/ 72 h 77"/>
                      <a:gd name="T18" fmla="*/ 17 w 84"/>
                      <a:gd name="T19" fmla="*/ 77 h 77"/>
                      <a:gd name="T20" fmla="*/ 20 w 84"/>
                      <a:gd name="T21" fmla="*/ 76 h 77"/>
                      <a:gd name="T22" fmla="*/ 71 w 84"/>
                      <a:gd name="T23" fmla="*/ 65 h 77"/>
                      <a:gd name="T24" fmla="*/ 83 w 84"/>
                      <a:gd name="T25" fmla="*/ 54 h 77"/>
                      <a:gd name="T26" fmla="*/ 78 w 84"/>
                      <a:gd name="T27" fmla="*/ 38 h 77"/>
                      <a:gd name="T28" fmla="*/ 43 w 84"/>
                      <a:gd name="T29" fmla="*/ 5 h 77"/>
                      <a:gd name="T30" fmla="*/ 32 w 84"/>
                      <a:gd name="T31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4" h="77">
                        <a:moveTo>
                          <a:pt x="32" y="16"/>
                        </a:moveTo>
                        <a:cubicBezTo>
                          <a:pt x="67" y="50"/>
                          <a:pt x="67" y="50"/>
                          <a:pt x="67" y="50"/>
                        </a:cubicBezTo>
                        <a:cubicBezTo>
                          <a:pt x="17" y="61"/>
                          <a:pt x="17" y="61"/>
                          <a:pt x="17" y="61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moveTo>
                          <a:pt x="32" y="0"/>
                        </a:moveTo>
                        <a:cubicBezTo>
                          <a:pt x="31" y="0"/>
                          <a:pt x="29" y="0"/>
                          <a:pt x="28" y="1"/>
                        </a:cubicBezTo>
                        <a:cubicBezTo>
                          <a:pt x="23" y="2"/>
                          <a:pt x="18" y="6"/>
                          <a:pt x="17" y="11"/>
                        </a:cubicBezTo>
                        <a:cubicBezTo>
                          <a:pt x="2" y="56"/>
                          <a:pt x="2" y="56"/>
                          <a:pt x="2" y="56"/>
                        </a:cubicBezTo>
                        <a:cubicBezTo>
                          <a:pt x="0" y="61"/>
                          <a:pt x="1" y="67"/>
                          <a:pt x="5" y="72"/>
                        </a:cubicBezTo>
                        <a:cubicBezTo>
                          <a:pt x="8" y="75"/>
                          <a:pt x="12" y="77"/>
                          <a:pt x="17" y="77"/>
                        </a:cubicBezTo>
                        <a:cubicBezTo>
                          <a:pt x="18" y="77"/>
                          <a:pt x="19" y="77"/>
                          <a:pt x="20" y="76"/>
                        </a:cubicBezTo>
                        <a:cubicBezTo>
                          <a:pt x="71" y="65"/>
                          <a:pt x="71" y="65"/>
                          <a:pt x="71" y="65"/>
                        </a:cubicBezTo>
                        <a:cubicBezTo>
                          <a:pt x="77" y="64"/>
                          <a:pt x="81" y="59"/>
                          <a:pt x="83" y="54"/>
                        </a:cubicBezTo>
                        <a:cubicBezTo>
                          <a:pt x="84" y="48"/>
                          <a:pt x="83" y="42"/>
                          <a:pt x="78" y="38"/>
                        </a:cubicBezTo>
                        <a:cubicBezTo>
                          <a:pt x="43" y="5"/>
                          <a:pt x="43" y="5"/>
                          <a:pt x="43" y="5"/>
                        </a:cubicBezTo>
                        <a:cubicBezTo>
                          <a:pt x="40" y="2"/>
                          <a:pt x="36" y="0"/>
                          <a:pt x="32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25">
                    <a:extLst>
                      <a:ext uri="{FF2B5EF4-FFF2-40B4-BE49-F238E27FC236}">
                        <a16:creationId xmlns:a16="http://schemas.microsoft.com/office/drawing/2014/main" xmlns="" id="{F6C063C8-1DC2-2A2C-3F1F-C9848C4E4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69249" cy="148163"/>
                  </a:xfrm>
                  <a:custGeom>
                    <a:avLst/>
                    <a:gdLst>
                      <a:gd name="T0" fmla="*/ 0 w 43"/>
                      <a:gd name="T1" fmla="*/ 0 h 92"/>
                      <a:gd name="T2" fmla="*/ 43 w 43"/>
                      <a:gd name="T3" fmla="*/ 0 h 92"/>
                      <a:gd name="T4" fmla="*/ 43 w 43"/>
                      <a:gd name="T5" fmla="*/ 92 h 92"/>
                      <a:gd name="T6" fmla="*/ 0 w 43"/>
                      <a:gd name="T7" fmla="*/ 92 h 92"/>
                      <a:gd name="T8" fmla="*/ 0 w 43"/>
                      <a:gd name="T9" fmla="*/ 0 h 92"/>
                      <a:gd name="T10" fmla="*/ 0 w 43"/>
                      <a:gd name="T11" fmla="*/ 0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2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2"/>
                        </a:lnTo>
                        <a:lnTo>
                          <a:pt x="0" y="9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26">
                    <a:extLst>
                      <a:ext uri="{FF2B5EF4-FFF2-40B4-BE49-F238E27FC236}">
                        <a16:creationId xmlns:a16="http://schemas.microsoft.com/office/drawing/2014/main" xmlns="" id="{D15F2D80-30FD-445D-DEFC-AC28DDD11C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156215" cy="59588"/>
                  </a:xfrm>
                  <a:custGeom>
                    <a:avLst/>
                    <a:gdLst>
                      <a:gd name="T0" fmla="*/ 0 w 97"/>
                      <a:gd name="T1" fmla="*/ 0 h 37"/>
                      <a:gd name="T2" fmla="*/ 97 w 97"/>
                      <a:gd name="T3" fmla="*/ 0 h 37"/>
                      <a:gd name="T4" fmla="*/ 97 w 97"/>
                      <a:gd name="T5" fmla="*/ 37 h 37"/>
                      <a:gd name="T6" fmla="*/ 0 w 97"/>
                      <a:gd name="T7" fmla="*/ 37 h 37"/>
                      <a:gd name="T8" fmla="*/ 0 w 97"/>
                      <a:gd name="T9" fmla="*/ 0 h 37"/>
                      <a:gd name="T10" fmla="*/ 0 w 97"/>
                      <a:gd name="T11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37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37"/>
                        </a:ln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27">
                    <a:extLst>
                      <a:ext uri="{FF2B5EF4-FFF2-40B4-BE49-F238E27FC236}">
                        <a16:creationId xmlns:a16="http://schemas.microsoft.com/office/drawing/2014/main" xmlns="" id="{165CDF50-29F2-DD2F-4099-ADE2E74D67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3642225"/>
                    <a:ext cx="161046" cy="59588"/>
                  </a:xfrm>
                  <a:custGeom>
                    <a:avLst/>
                    <a:gdLst>
                      <a:gd name="T0" fmla="*/ 0 w 100"/>
                      <a:gd name="T1" fmla="*/ 37 h 37"/>
                      <a:gd name="T2" fmla="*/ 0 w 100"/>
                      <a:gd name="T3" fmla="*/ 0 h 37"/>
                      <a:gd name="T4" fmla="*/ 100 w 100"/>
                      <a:gd name="T5" fmla="*/ 0 h 37"/>
                      <a:gd name="T6" fmla="*/ 64 w 100"/>
                      <a:gd name="T7" fmla="*/ 37 h 37"/>
                      <a:gd name="T8" fmla="*/ 0 w 100"/>
                      <a:gd name="T9" fmla="*/ 37 h 37"/>
                      <a:gd name="T10" fmla="*/ 0 w 100"/>
                      <a:gd name="T11" fmla="*/ 37 h 37"/>
                      <a:gd name="T12" fmla="*/ 0 w 100"/>
                      <a:gd name="T13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0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00" y="0"/>
                        </a:lnTo>
                        <a:lnTo>
                          <a:pt x="64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28">
                    <a:extLst>
                      <a:ext uri="{FF2B5EF4-FFF2-40B4-BE49-F238E27FC236}">
                        <a16:creationId xmlns:a16="http://schemas.microsoft.com/office/drawing/2014/main" xmlns="" id="{03F9CF9D-F19B-653D-0136-56B9273F51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4212330"/>
                    <a:ext cx="161046" cy="72471"/>
                  </a:xfrm>
                  <a:custGeom>
                    <a:avLst/>
                    <a:gdLst>
                      <a:gd name="T0" fmla="*/ 0 w 100"/>
                      <a:gd name="T1" fmla="*/ 0 h 45"/>
                      <a:gd name="T2" fmla="*/ 100 w 100"/>
                      <a:gd name="T3" fmla="*/ 0 h 45"/>
                      <a:gd name="T4" fmla="*/ 100 w 100"/>
                      <a:gd name="T5" fmla="*/ 45 h 45"/>
                      <a:gd name="T6" fmla="*/ 0 w 100"/>
                      <a:gd name="T7" fmla="*/ 45 h 45"/>
                      <a:gd name="T8" fmla="*/ 0 w 100"/>
                      <a:gd name="T9" fmla="*/ 0 h 45"/>
                      <a:gd name="T10" fmla="*/ 0 w 100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0" h="45">
                        <a:moveTo>
                          <a:pt x="0" y="0"/>
                        </a:moveTo>
                        <a:lnTo>
                          <a:pt x="100" y="0"/>
                        </a:lnTo>
                        <a:lnTo>
                          <a:pt x="100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29">
                    <a:extLst>
                      <a:ext uri="{FF2B5EF4-FFF2-40B4-BE49-F238E27FC236}">
                        <a16:creationId xmlns:a16="http://schemas.microsoft.com/office/drawing/2014/main" xmlns="" id="{BB821960-7F86-7C09-5891-32FC5D3A9A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 30">
                    <a:extLst>
                      <a:ext uri="{FF2B5EF4-FFF2-40B4-BE49-F238E27FC236}">
                        <a16:creationId xmlns:a16="http://schemas.microsoft.com/office/drawing/2014/main" xmlns="" id="{3278A9EF-BC78-78CB-2CE8-6E37A9EEB1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31">
                    <a:extLst>
                      <a:ext uri="{FF2B5EF4-FFF2-40B4-BE49-F238E27FC236}">
                        <a16:creationId xmlns:a16="http://schemas.microsoft.com/office/drawing/2014/main" xmlns="" id="{2DACEC59-9439-FA44-316E-9229C059B7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32">
                    <a:extLst>
                      <a:ext uri="{FF2B5EF4-FFF2-40B4-BE49-F238E27FC236}">
                        <a16:creationId xmlns:a16="http://schemas.microsoft.com/office/drawing/2014/main" xmlns="" id="{188A9179-E44D-0210-17E0-6A490A2CB8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33">
                    <a:extLst>
                      <a:ext uri="{FF2B5EF4-FFF2-40B4-BE49-F238E27FC236}">
                        <a16:creationId xmlns:a16="http://schemas.microsoft.com/office/drawing/2014/main" xmlns="" id="{7C99020A-706D-204A-4BDE-B330734AFD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82062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34">
                    <a:extLst>
                      <a:ext uri="{FF2B5EF4-FFF2-40B4-BE49-F238E27FC236}">
                        <a16:creationId xmlns:a16="http://schemas.microsoft.com/office/drawing/2014/main" xmlns="" id="{63C2716C-74A9-881F-9025-DD298521C7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35">
                    <a:extLst>
                      <a:ext uri="{FF2B5EF4-FFF2-40B4-BE49-F238E27FC236}">
                        <a16:creationId xmlns:a16="http://schemas.microsoft.com/office/drawing/2014/main" xmlns="" id="{CA6F8809-2159-5F4C-6FD3-D0F76A86B3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5847" y="3466684"/>
                    <a:ext cx="468645" cy="471867"/>
                  </a:xfrm>
                  <a:custGeom>
                    <a:avLst/>
                    <a:gdLst>
                      <a:gd name="T0" fmla="*/ 208 w 291"/>
                      <a:gd name="T1" fmla="*/ 0 h 293"/>
                      <a:gd name="T2" fmla="*/ 0 w 291"/>
                      <a:gd name="T3" fmla="*/ 196 h 293"/>
                      <a:gd name="T4" fmla="*/ 92 w 291"/>
                      <a:gd name="T5" fmla="*/ 293 h 293"/>
                      <a:gd name="T6" fmla="*/ 291 w 291"/>
                      <a:gd name="T7" fmla="*/ 94 h 293"/>
                      <a:gd name="T8" fmla="*/ 208 w 291"/>
                      <a:gd name="T9" fmla="*/ 0 h 293"/>
                      <a:gd name="T10" fmla="*/ 208 w 291"/>
                      <a:gd name="T11" fmla="*/ 0 h 293"/>
                      <a:gd name="T12" fmla="*/ 208 w 291"/>
                      <a:gd name="T13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1" h="293">
                        <a:moveTo>
                          <a:pt x="208" y="0"/>
                        </a:moveTo>
                        <a:lnTo>
                          <a:pt x="0" y="196"/>
                        </a:lnTo>
                        <a:lnTo>
                          <a:pt x="92" y="293"/>
                        </a:lnTo>
                        <a:lnTo>
                          <a:pt x="291" y="94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36">
                    <a:extLst>
                      <a:ext uri="{FF2B5EF4-FFF2-40B4-BE49-F238E27FC236}">
                        <a16:creationId xmlns:a16="http://schemas.microsoft.com/office/drawing/2014/main" xmlns="" id="{38D9D305-DFF4-8D91-BF90-4E5B15D895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19556" y="3849975"/>
                    <a:ext cx="190035" cy="172320"/>
                  </a:xfrm>
                  <a:custGeom>
                    <a:avLst/>
                    <a:gdLst>
                      <a:gd name="T0" fmla="*/ 35 w 118"/>
                      <a:gd name="T1" fmla="*/ 0 h 107"/>
                      <a:gd name="T2" fmla="*/ 0 w 118"/>
                      <a:gd name="T3" fmla="*/ 107 h 107"/>
                      <a:gd name="T4" fmla="*/ 118 w 118"/>
                      <a:gd name="T5" fmla="*/ 81 h 107"/>
                      <a:gd name="T6" fmla="*/ 35 w 118"/>
                      <a:gd name="T7" fmla="*/ 0 h 107"/>
                      <a:gd name="T8" fmla="*/ 35 w 118"/>
                      <a:gd name="T9" fmla="*/ 0 h 107"/>
                      <a:gd name="T10" fmla="*/ 35 w 118"/>
                      <a:gd name="T11" fmla="*/ 0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8" h="107">
                        <a:moveTo>
                          <a:pt x="35" y="0"/>
                        </a:moveTo>
                        <a:lnTo>
                          <a:pt x="0" y="107"/>
                        </a:lnTo>
                        <a:lnTo>
                          <a:pt x="118" y="81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Rectangle 69">
              <a:extLst>
                <a:ext uri="{FF2B5EF4-FFF2-40B4-BE49-F238E27FC236}">
                  <a16:creationId xmlns:a16="http://schemas.microsoft.com/office/drawing/2014/main" xmlns="" id="{17122161-E816-5AD3-444C-F8393F3BEAA0}"/>
                </a:ext>
              </a:extLst>
            </p:cNvPr>
            <p:cNvSpPr/>
            <p:nvPr/>
          </p:nvSpPr>
          <p:spPr>
            <a:xfrm>
              <a:off x="4510420" y="7108687"/>
              <a:ext cx="18888466" cy="165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177278">
                <a:lnSpc>
                  <a:spcPts val="6500"/>
                </a:lnSpc>
                <a:buClrTx/>
                <a:defRPr/>
              </a:pPr>
              <a:r>
                <a:rPr lang="pt-BR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yêu cầu HS  quan sát hình 7.1 và cho biết nhóm chức nào trong phân tử các </a:t>
              </a:r>
              <a:r>
                <a:rPr lang="es-E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</a:t>
              </a:r>
              <a:r>
                <a:rPr lang="pt-BR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amino acid đã tham gia hình thành liên kết peptide</a:t>
              </a:r>
              <a:endPara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101">
            <a:extLst>
              <a:ext uri="{FF2B5EF4-FFF2-40B4-BE49-F238E27FC236}">
                <a16:creationId xmlns:a16="http://schemas.microsoft.com/office/drawing/2014/main" xmlns="" id="{552259C1-52E8-0282-A4CF-6194AF106405}"/>
              </a:ext>
            </a:extLst>
          </p:cNvPr>
          <p:cNvGrpSpPr/>
          <p:nvPr/>
        </p:nvGrpSpPr>
        <p:grpSpPr>
          <a:xfrm>
            <a:off x="689226" y="7678549"/>
            <a:ext cx="22812341" cy="4617075"/>
            <a:chOff x="1270511" y="5867400"/>
            <a:chExt cx="22812341" cy="4903398"/>
          </a:xfrm>
        </p:grpSpPr>
        <p:sp>
          <p:nvSpPr>
            <p:cNvPr id="62" name="Rounded Rectangle 181">
              <a:extLst>
                <a:ext uri="{FF2B5EF4-FFF2-40B4-BE49-F238E27FC236}">
                  <a16:creationId xmlns:a16="http://schemas.microsoft.com/office/drawing/2014/main" xmlns="" id="{6F3CB19B-40CA-09CF-83D0-2B8708DFA1CB}"/>
                </a:ext>
              </a:extLst>
            </p:cNvPr>
            <p:cNvSpPr/>
            <p:nvPr/>
          </p:nvSpPr>
          <p:spPr>
            <a:xfrm>
              <a:off x="1272210" y="6139007"/>
              <a:ext cx="22810642" cy="463179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xmlns="" id="{A246C890-2649-CC5B-E470-BFD65516E562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xmlns="" id="{50C9C828-B9BB-F19B-4698-C4083EBECB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TextBox 184">
                <a:extLst>
                  <a:ext uri="{FF2B5EF4-FFF2-40B4-BE49-F238E27FC236}">
                    <a16:creationId xmlns:a16="http://schemas.microsoft.com/office/drawing/2014/main" xmlns="" id="{19AE44F2-4591-26E8-370B-2F686D3E3ABF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Round Diagonal Corner Rectangle 185">
                <a:extLst>
                  <a:ext uri="{FF2B5EF4-FFF2-40B4-BE49-F238E27FC236}">
                    <a16:creationId xmlns:a16="http://schemas.microsoft.com/office/drawing/2014/main" xmlns="" id="{483FCE9A-B4ED-DE82-5D4C-AA239DB90E46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15">
                <a:extLst>
                  <a:ext uri="{FF2B5EF4-FFF2-40B4-BE49-F238E27FC236}">
                    <a16:creationId xmlns:a16="http://schemas.microsoft.com/office/drawing/2014/main" xmlns="" id="{F1E9CF19-9425-DC81-6C01-E0E1E2DE67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2A657EA-CA27-BB58-14B7-7425831D79DD}"/>
              </a:ext>
            </a:extLst>
          </p:cNvPr>
          <p:cNvSpPr txBox="1"/>
          <p:nvPr/>
        </p:nvSpPr>
        <p:spPr>
          <a:xfrm>
            <a:off x="894233" y="1830044"/>
            <a:ext cx="3253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I. Peptide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30210E5E-CBFF-8F8B-CBDC-0BF0C0F47328}"/>
              </a:ext>
            </a:extLst>
          </p:cNvPr>
          <p:cNvSpPr txBox="1"/>
          <p:nvPr/>
        </p:nvSpPr>
        <p:spPr>
          <a:xfrm>
            <a:off x="4538287" y="3539102"/>
            <a:ext cx="18645998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Peptide là những hợp chất hình thành từ  các đơn vị </a:t>
            </a:r>
            <a:r>
              <a:rPr lang="es-E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pt-B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amino acid kết hợp nhau qua liên kết peptide (-CO-NH-)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xmlns="" id="{93BC3A6D-6593-7A08-8DDF-D4D59A385399}"/>
              </a:ext>
            </a:extLst>
          </p:cNvPr>
          <p:cNvSpPr txBox="1"/>
          <p:nvPr/>
        </p:nvSpPr>
        <p:spPr>
          <a:xfrm>
            <a:off x="1366099" y="8965045"/>
            <a:ext cx="557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vi-VN" sz="3600" b="1" baseline="-25000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 – CH</a:t>
            </a:r>
            <a:r>
              <a:rPr lang="en-US" altLang="vi-VN" sz="3600" b="1" baseline="-25000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– COOH</a:t>
            </a:r>
            <a:endParaRPr lang="vi-VN" sz="3600" dirty="0"/>
          </a:p>
        </p:txBody>
      </p: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xmlns="" id="{BA7F8AF4-1189-27D9-6373-3D9A8C8DD874}"/>
              </a:ext>
            </a:extLst>
          </p:cNvPr>
          <p:cNvSpPr txBox="1"/>
          <p:nvPr/>
        </p:nvSpPr>
        <p:spPr>
          <a:xfrm>
            <a:off x="6026704" y="8965953"/>
            <a:ext cx="2289813" cy="645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Glycine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xmlns="" id="{83EC061A-A05B-E00E-A182-CB03A4C07071}"/>
              </a:ext>
            </a:extLst>
          </p:cNvPr>
          <p:cNvSpPr txBox="1"/>
          <p:nvPr/>
        </p:nvSpPr>
        <p:spPr>
          <a:xfrm>
            <a:off x="16370495" y="8643696"/>
            <a:ext cx="2289813" cy="645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alanine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852A32B9-0666-BDD9-CF6C-091724930AB7}"/>
              </a:ext>
            </a:extLst>
          </p:cNvPr>
          <p:cNvGrpSpPr/>
          <p:nvPr/>
        </p:nvGrpSpPr>
        <p:grpSpPr>
          <a:xfrm>
            <a:off x="11511333" y="8684781"/>
            <a:ext cx="5867400" cy="1477328"/>
            <a:chOff x="11360621" y="9918158"/>
            <a:chExt cx="5867400" cy="1477328"/>
          </a:xfrm>
        </p:grpSpPr>
        <p:sp>
          <p:nvSpPr>
            <p:cNvPr id="73" name="Text Box 8">
              <a:extLst>
                <a:ext uri="{FF2B5EF4-FFF2-40B4-BE49-F238E27FC236}">
                  <a16:creationId xmlns:a16="http://schemas.microsoft.com/office/drawing/2014/main" xmlns="" id="{D6F12E8D-5D71-30A9-168F-F4D16ADA0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0621" y="9918158"/>
              <a:ext cx="58674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H</a:t>
              </a:r>
              <a:r>
                <a:rPr lang="en-US" altLang="vi-VN" sz="36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 – CH – COOH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          CH</a:t>
              </a:r>
              <a:r>
                <a:rPr lang="en-US" altLang="vi-VN" sz="36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4" name="Line 9">
              <a:extLst>
                <a:ext uri="{FF2B5EF4-FFF2-40B4-BE49-F238E27FC236}">
                  <a16:creationId xmlns:a16="http://schemas.microsoft.com/office/drawing/2014/main" xmlns="" id="{1247F86B-8B7C-4936-EDD3-DEB4FC13C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24966" y="10521587"/>
              <a:ext cx="1" cy="3231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/>
            </a:p>
          </p:txBody>
        </p:sp>
      </p:grp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xmlns="" id="{2309A1BA-7702-09B4-B217-5985FB53E114}"/>
              </a:ext>
            </a:extLst>
          </p:cNvPr>
          <p:cNvSpPr txBox="1"/>
          <p:nvPr/>
        </p:nvSpPr>
        <p:spPr>
          <a:xfrm>
            <a:off x="11897318" y="10713294"/>
            <a:ext cx="2289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Valine</a:t>
            </a:r>
            <a:endParaRPr lang="vi-VN" sz="4000" dirty="0">
              <a:solidFill>
                <a:srgbClr val="FF0000"/>
              </a:solidFill>
            </a:endParaRPr>
          </a:p>
        </p:txBody>
      </p: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6AE40830-1640-C899-4464-BA85C4970432}"/>
              </a:ext>
            </a:extLst>
          </p:cNvPr>
          <p:cNvGrpSpPr/>
          <p:nvPr/>
        </p:nvGrpSpPr>
        <p:grpSpPr>
          <a:xfrm>
            <a:off x="5084220" y="10334204"/>
            <a:ext cx="6427114" cy="1477328"/>
            <a:chOff x="11360621" y="9918158"/>
            <a:chExt cx="7434198" cy="1477328"/>
          </a:xfrm>
        </p:grpSpPr>
        <p:sp>
          <p:nvSpPr>
            <p:cNvPr id="78" name="Text Box 8">
              <a:extLst>
                <a:ext uri="{FF2B5EF4-FFF2-40B4-BE49-F238E27FC236}">
                  <a16:creationId xmlns:a16="http://schemas.microsoft.com/office/drawing/2014/main" xmlns="" id="{2AA301C5-13D9-629E-9F5F-EF6AE0415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0621" y="9918158"/>
              <a:ext cx="7434198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altLang="vi-VN" sz="36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– CH – CH – COOH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          CH</a:t>
              </a:r>
              <a:r>
                <a:rPr lang="en-US" altLang="vi-VN" sz="36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   </a:t>
              </a:r>
              <a:r>
                <a:rPr lang="en-US" altLang="vi-VN" sz="36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NH</a:t>
              </a:r>
              <a:r>
                <a:rPr lang="en-US" altLang="vi-VN" sz="36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9" name="Line 9">
              <a:extLst>
                <a:ext uri="{FF2B5EF4-FFF2-40B4-BE49-F238E27FC236}">
                  <a16:creationId xmlns:a16="http://schemas.microsoft.com/office/drawing/2014/main" xmlns="" id="{77B959FF-AA93-8E93-49A0-CFC711927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24966" y="10521587"/>
              <a:ext cx="1" cy="3231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/>
            </a:p>
          </p:txBody>
        </p:sp>
      </p:grpSp>
      <p:sp>
        <p:nvSpPr>
          <p:cNvPr id="80" name="Line 9">
            <a:extLst>
              <a:ext uri="{FF2B5EF4-FFF2-40B4-BE49-F238E27FC236}">
                <a16:creationId xmlns:a16="http://schemas.microsoft.com/office/drawing/2014/main" xmlns="" id="{CD1E7AE9-8BD4-5636-C142-ECE753A913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60017" y="10877383"/>
            <a:ext cx="1" cy="32316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69" grpId="0"/>
      <p:bldP spid="70" grpId="0"/>
      <p:bldP spid="72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16">
            <a:extLst>
              <a:ext uri="{FF2B5EF4-FFF2-40B4-BE49-F238E27FC236}">
                <a16:creationId xmlns:a16="http://schemas.microsoft.com/office/drawing/2014/main" xmlns="" id="{B655989D-33A5-9A00-142D-4076E8DFE66C}"/>
              </a:ext>
            </a:extLst>
          </p:cNvPr>
          <p:cNvSpPr/>
          <p:nvPr/>
        </p:nvSpPr>
        <p:spPr>
          <a:xfrm>
            <a:off x="11774158" y="4980425"/>
            <a:ext cx="12570154" cy="2462215"/>
          </a:xfrm>
          <a:prstGeom prst="roundRect">
            <a:avLst>
              <a:gd name="adj" fmla="val 7084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D25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943600" algn="l"/>
              </a:tabLst>
            </a:pP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56B332C9-9806-58DC-17AE-0698D7E0AFC1}"/>
              </a:ext>
            </a:extLst>
          </p:cNvPr>
          <p:cNvSpPr/>
          <p:nvPr/>
        </p:nvSpPr>
        <p:spPr>
          <a:xfrm>
            <a:off x="1713962" y="2674688"/>
            <a:ext cx="2691208" cy="718924"/>
          </a:xfrm>
          <a:prstGeom prst="roundRect">
            <a:avLst/>
          </a:prstGeom>
          <a:solidFill>
            <a:srgbClr val="D25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E443264C-0043-CED5-5B3F-729F226C8139}"/>
              </a:ext>
            </a:extLst>
          </p:cNvPr>
          <p:cNvGrpSpPr/>
          <p:nvPr/>
        </p:nvGrpSpPr>
        <p:grpSpPr>
          <a:xfrm>
            <a:off x="894233" y="2599485"/>
            <a:ext cx="979382" cy="979382"/>
            <a:chOff x="634259" y="586634"/>
            <a:chExt cx="979382" cy="979382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xmlns="" id="{30D3383D-6CFB-38BF-50E0-8224D1C15333}"/>
                </a:ext>
              </a:extLst>
            </p:cNvPr>
            <p:cNvSpPr/>
            <p:nvPr/>
          </p:nvSpPr>
          <p:spPr>
            <a:xfrm>
              <a:off x="634259" y="586634"/>
              <a:ext cx="979382" cy="97938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xmlns="" id="{C6BDC26C-A76E-D32A-72C4-0D036624B2D8}"/>
                </a:ext>
              </a:extLst>
            </p:cNvPr>
            <p:cNvSpPr/>
            <p:nvPr/>
          </p:nvSpPr>
          <p:spPr>
            <a:xfrm>
              <a:off x="859167" y="811542"/>
              <a:ext cx="529566" cy="529566"/>
            </a:xfrm>
            <a:prstGeom prst="ellipse">
              <a:avLst/>
            </a:prstGeom>
            <a:solidFill>
              <a:srgbClr val="D2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/>
                <a:t>?</a:t>
              </a:r>
            </a:p>
          </p:txBody>
        </p:sp>
        <p:sp>
          <p:nvSpPr>
            <p:cNvPr id="6" name="Block Arc 8">
              <a:extLst>
                <a:ext uri="{FF2B5EF4-FFF2-40B4-BE49-F238E27FC236}">
                  <a16:creationId xmlns:a16="http://schemas.microsoft.com/office/drawing/2014/main" xmlns="" id="{F7F4763E-0C77-6B3D-F0B1-A12B8416772A}"/>
                </a:ext>
              </a:extLst>
            </p:cNvPr>
            <p:cNvSpPr/>
            <p:nvPr/>
          </p:nvSpPr>
          <p:spPr>
            <a:xfrm>
              <a:off x="745331" y="697706"/>
              <a:ext cx="757238" cy="757238"/>
            </a:xfrm>
            <a:prstGeom prst="blockArc">
              <a:avLst>
                <a:gd name="adj1" fmla="val 12595891"/>
                <a:gd name="adj2" fmla="val 17845443"/>
                <a:gd name="adj3" fmla="val 6826"/>
              </a:avLst>
            </a:prstGeom>
            <a:solidFill>
              <a:srgbClr val="D2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Block Arc 9">
              <a:extLst>
                <a:ext uri="{FF2B5EF4-FFF2-40B4-BE49-F238E27FC236}">
                  <a16:creationId xmlns:a16="http://schemas.microsoft.com/office/drawing/2014/main" xmlns="" id="{1864DAD9-6B80-3491-C704-9197BEDAE587}"/>
                </a:ext>
              </a:extLst>
            </p:cNvPr>
            <p:cNvSpPr/>
            <p:nvPr/>
          </p:nvSpPr>
          <p:spPr>
            <a:xfrm rot="7200000">
              <a:off x="745331" y="697706"/>
              <a:ext cx="757238" cy="757238"/>
            </a:xfrm>
            <a:prstGeom prst="blockArc">
              <a:avLst>
                <a:gd name="adj1" fmla="val 12595891"/>
                <a:gd name="adj2" fmla="val 17845443"/>
                <a:gd name="adj3" fmla="val 6826"/>
              </a:avLst>
            </a:prstGeom>
            <a:solidFill>
              <a:srgbClr val="D2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Block Arc 10">
              <a:extLst>
                <a:ext uri="{FF2B5EF4-FFF2-40B4-BE49-F238E27FC236}">
                  <a16:creationId xmlns:a16="http://schemas.microsoft.com/office/drawing/2014/main" xmlns="" id="{419AE9B8-4BC5-A9EB-3475-B13B8E7CB58A}"/>
                </a:ext>
              </a:extLst>
            </p:cNvPr>
            <p:cNvSpPr/>
            <p:nvPr/>
          </p:nvSpPr>
          <p:spPr>
            <a:xfrm rot="14400000">
              <a:off x="745331" y="697706"/>
              <a:ext cx="757238" cy="757238"/>
            </a:xfrm>
            <a:prstGeom prst="blockArc">
              <a:avLst>
                <a:gd name="adj1" fmla="val 12595891"/>
                <a:gd name="adj2" fmla="val 17845443"/>
                <a:gd name="adj3" fmla="val 6826"/>
              </a:avLst>
            </a:prstGeom>
            <a:solidFill>
              <a:srgbClr val="D25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xmlns="" id="{2916650D-9229-F1A8-5B96-2370F89AF698}"/>
                </a:ext>
              </a:extLst>
            </p:cNvPr>
            <p:cNvSpPr/>
            <p:nvPr/>
          </p:nvSpPr>
          <p:spPr>
            <a:xfrm>
              <a:off x="728662" y="1033462"/>
              <a:ext cx="85726" cy="857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53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xmlns="" id="{ED18CB46-CEBB-5561-73A2-49859CA74CD8}"/>
                </a:ext>
              </a:extLst>
            </p:cNvPr>
            <p:cNvSpPr/>
            <p:nvPr/>
          </p:nvSpPr>
          <p:spPr>
            <a:xfrm>
              <a:off x="1257300" y="728893"/>
              <a:ext cx="85726" cy="857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53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xmlns="" id="{6C1291D3-FAA2-2853-5A44-DDFA91497975}"/>
                </a:ext>
              </a:extLst>
            </p:cNvPr>
            <p:cNvSpPr/>
            <p:nvPr/>
          </p:nvSpPr>
          <p:spPr>
            <a:xfrm>
              <a:off x="1247775" y="1344214"/>
              <a:ext cx="85726" cy="857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53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9F38AFC1-2D2C-FC9F-F688-F58446DDAADF}"/>
              </a:ext>
            </a:extLst>
          </p:cNvPr>
          <p:cNvSpPr txBox="1"/>
          <p:nvPr/>
        </p:nvSpPr>
        <p:spPr>
          <a:xfrm>
            <a:off x="2021616" y="2741744"/>
            <a:ext cx="227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CÂU HỎI 1</a:t>
            </a: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xmlns="" id="{94B655B2-333A-8630-F120-D7B6D295D19A}"/>
              </a:ext>
            </a:extLst>
          </p:cNvPr>
          <p:cNvSpPr/>
          <p:nvPr/>
        </p:nvSpPr>
        <p:spPr>
          <a:xfrm>
            <a:off x="5224898" y="1830044"/>
            <a:ext cx="9919851" cy="2462215"/>
          </a:xfrm>
          <a:prstGeom prst="roundRect">
            <a:avLst>
              <a:gd name="adj" fmla="val 7084"/>
            </a:avLst>
          </a:prstGeom>
          <a:solidFill>
            <a:srgbClr val="FCDFCD"/>
          </a:solidFill>
          <a:ln w="57150">
            <a:solidFill>
              <a:srgbClr val="D25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943600" algn="l"/>
              </a:tabLst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CTCT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peptide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9436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glycine</a:t>
            </a: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943600" algn="l"/>
              </a:tabLst>
            </a:pP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1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alanine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glycine</a:t>
            </a:r>
            <a:endParaRPr lang="vi-VN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007599AD-EAA3-1690-102F-B5BF7948F43A}"/>
              </a:ext>
            </a:extLst>
          </p:cNvPr>
          <p:cNvGrpSpPr/>
          <p:nvPr/>
        </p:nvGrpSpPr>
        <p:grpSpPr>
          <a:xfrm>
            <a:off x="1762543" y="5138636"/>
            <a:ext cx="11544300" cy="1631951"/>
            <a:chOff x="8224803" y="7412411"/>
            <a:chExt cx="11544300" cy="163195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6C98428-7A03-590D-FB10-FC80540468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4803" y="7412411"/>
              <a:ext cx="11544300" cy="1631951"/>
              <a:chOff x="3194" y="1825"/>
              <a:chExt cx="7272" cy="1028"/>
            </a:xfrm>
          </p:grpSpPr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xmlns="" id="{388F460C-FFD7-CED2-3116-AA4E4704C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4" y="1825"/>
                <a:ext cx="7272" cy="1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vi-VN" sz="4000" b="1" dirty="0">
                    <a:latin typeface="Times New Roman" panose="02020603050405020304" pitchFamily="18" charset="0"/>
                    <a:cs typeface="Arial" panose="020B0604020202020204" pitchFamily="34" charset="0"/>
                  </a:rPr>
                  <a:t>NH</a:t>
                </a:r>
                <a:r>
                  <a:rPr lang="en-US" altLang="vi-VN" sz="4000" b="1" baseline="-25000" dirty="0">
                    <a:latin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– CH – </a:t>
                </a:r>
                <a:r>
                  <a:rPr lang="en-US" altLang="vi-VN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CO – NH </a:t>
                </a: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– CH – COOH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vi-VN" sz="4000" b="1" dirty="0">
                    <a:solidFill>
                      <a:srgbClr val="0000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		           </a:t>
                </a:r>
              </a:p>
            </p:txBody>
          </p: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xmlns="" id="{6CF91B3C-7EAE-8ADC-E802-B0CFD7B6A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69" y="2219"/>
                <a:ext cx="13" cy="2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2C71F1D7-29D9-7867-48ED-905B640EA371}"/>
                </a:ext>
              </a:extLst>
            </p:cNvPr>
            <p:cNvSpPr txBox="1"/>
            <p:nvPr/>
          </p:nvSpPr>
          <p:spPr>
            <a:xfrm>
              <a:off x="9611833" y="8334092"/>
              <a:ext cx="12121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CH</a:t>
              </a:r>
              <a:r>
                <a:rPr lang="en-US" altLang="vi-VN" sz="40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vi-VN" sz="4000" dirty="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xmlns="" id="{164B5C7D-3459-4EF5-829E-8264BB1547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755588" y="7966368"/>
              <a:ext cx="20638" cy="40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5907CB7E-558E-4ECA-3BEF-A6590B01E56B}"/>
                </a:ext>
              </a:extLst>
            </p:cNvPr>
            <p:cNvSpPr txBox="1"/>
            <p:nvPr/>
          </p:nvSpPr>
          <p:spPr>
            <a:xfrm>
              <a:off x="13287928" y="8273512"/>
              <a:ext cx="27194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40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CH</a:t>
              </a:r>
              <a:r>
                <a:rPr lang="en-US" altLang="vi-VN" sz="40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vi-VN" sz="4000" dirty="0"/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9908E45C-E1BF-F199-567F-929E8FA81D98}"/>
              </a:ext>
            </a:extLst>
          </p:cNvPr>
          <p:cNvSpPr txBox="1"/>
          <p:nvPr/>
        </p:nvSpPr>
        <p:spPr>
          <a:xfrm>
            <a:off x="5680761" y="6798598"/>
            <a:ext cx="2289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Ala - ala</a:t>
            </a:r>
            <a:endParaRPr lang="vi-VN" sz="4400" dirty="0">
              <a:solidFill>
                <a:srgbClr val="FF0000"/>
              </a:solidFill>
            </a:endParaRP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xmlns="" id="{63CEB944-4A41-1075-2C12-35A2FBAC0A18}"/>
              </a:ext>
            </a:extLst>
          </p:cNvPr>
          <p:cNvGrpSpPr>
            <a:grpSpLocks/>
          </p:cNvGrpSpPr>
          <p:nvPr/>
        </p:nvGrpSpPr>
        <p:grpSpPr bwMode="auto">
          <a:xfrm>
            <a:off x="1202154" y="11079295"/>
            <a:ext cx="15024294" cy="2462214"/>
            <a:chOff x="864" y="2640"/>
            <a:chExt cx="3696" cy="1551"/>
          </a:xfrm>
        </p:grpSpPr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xmlns="" id="{8832ACAE-0C9F-D4E5-16A5-F06D4B22B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640"/>
              <a:ext cx="3696" cy="1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 – CH – CO – NH – CH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– COOH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           CH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altLang="vi-VN" sz="44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Line 9">
              <a:extLst>
                <a:ext uri="{FF2B5EF4-FFF2-40B4-BE49-F238E27FC236}">
                  <a16:creationId xmlns:a16="http://schemas.microsoft.com/office/drawing/2014/main" xmlns="" id="{C74429AF-3C56-B256-1BF3-A642873A7D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6" y="3083"/>
              <a:ext cx="3" cy="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0" name="Group 10">
            <a:extLst>
              <a:ext uri="{FF2B5EF4-FFF2-40B4-BE49-F238E27FC236}">
                <a16:creationId xmlns:a16="http://schemas.microsoft.com/office/drawing/2014/main" xmlns="" id="{D6510D26-7779-28AA-122F-2D867C7E6F73}"/>
              </a:ext>
            </a:extLst>
          </p:cNvPr>
          <p:cNvGrpSpPr>
            <a:grpSpLocks/>
          </p:cNvGrpSpPr>
          <p:nvPr/>
        </p:nvGrpSpPr>
        <p:grpSpPr bwMode="auto">
          <a:xfrm>
            <a:off x="1560137" y="7917472"/>
            <a:ext cx="10186041" cy="1784347"/>
            <a:chOff x="594" y="1872"/>
            <a:chExt cx="3478" cy="1124"/>
          </a:xfrm>
        </p:grpSpPr>
        <p:sp>
          <p:nvSpPr>
            <p:cNvPr id="31" name="Text Box 11">
              <a:extLst>
                <a:ext uri="{FF2B5EF4-FFF2-40B4-BE49-F238E27FC236}">
                  <a16:creationId xmlns:a16="http://schemas.microsoft.com/office/drawing/2014/main" xmlns="" id="{508537EB-3A12-314E-7BC8-B2AE2C9FC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" y="1872"/>
              <a:ext cx="3478" cy="1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 – CH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– CO – NH – CH – COOH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vi-VN" sz="4400" b="1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		                             CH</a:t>
              </a:r>
              <a:r>
                <a:rPr lang="en-US" altLang="vi-VN" sz="4400" b="1" baseline="-25000" dirty="0">
                  <a:solidFill>
                    <a:srgbClr val="000066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altLang="vi-VN" sz="4400" b="1" dirty="0">
                <a:solidFill>
                  <a:srgbClr val="0000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xmlns="" id="{2823A161-2281-FADF-4747-C953EDA1A2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7" y="2260"/>
              <a:ext cx="8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000"/>
            </a:p>
          </p:txBody>
        </p:sp>
      </p:grpSp>
      <p:sp>
        <p:nvSpPr>
          <p:cNvPr id="42" name="Text Box 28">
            <a:extLst>
              <a:ext uri="{FF2B5EF4-FFF2-40B4-BE49-F238E27FC236}">
                <a16:creationId xmlns:a16="http://schemas.microsoft.com/office/drawing/2014/main" xmlns="" id="{30CDDC6C-59AF-0C2D-3601-902C2FAD2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550" y="9345985"/>
            <a:ext cx="2895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4400" dirty="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Gly</a:t>
            </a:r>
            <a:r>
              <a:rPr lang="en-US" altLang="vi-VN" sz="4400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-ala</a:t>
            </a:r>
          </a:p>
        </p:txBody>
      </p:sp>
      <p:sp>
        <p:nvSpPr>
          <p:cNvPr id="43" name="Text Box 29">
            <a:extLst>
              <a:ext uri="{FF2B5EF4-FFF2-40B4-BE49-F238E27FC236}">
                <a16:creationId xmlns:a16="http://schemas.microsoft.com/office/drawing/2014/main" xmlns="" id="{49E5A74C-F8B9-C75B-AC54-1435C6BD9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312" y="12600612"/>
            <a:ext cx="20649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800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Ala-</a:t>
            </a:r>
            <a:r>
              <a:rPr lang="en-US" altLang="vi-VN" sz="4800" dirty="0" err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gly</a:t>
            </a:r>
            <a:endParaRPr lang="en-US" altLang="vi-VN" sz="4800" dirty="0">
              <a:solidFill>
                <a:srgbClr val="FF0066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xmlns="" id="{15E2686A-BCFF-09F8-C232-C1813DB79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9600" y="6612348"/>
            <a:ext cx="122012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Polypeptide</a:t>
            </a:r>
            <a:r>
              <a:rPr lang="fr-FR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11 </a:t>
            </a:r>
            <a:r>
              <a:rPr lang="fr-FR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fr-FR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fr-F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aicd</a:t>
            </a:r>
            <a:r>
              <a:rPr lang="fr-FR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xmlns="" id="{D7EF985C-1CC0-F7FE-465F-F3E5E7DE4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9601" y="4980425"/>
            <a:ext cx="1220124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t-BR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Oligopeptide</a:t>
            </a:r>
            <a:r>
              <a:rPr lang="pt-BR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từ 2 đến 10 gốc 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-amino </a:t>
            </a:r>
            <a:r>
              <a:rPr lang="pt-BR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vi-VN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(đi, tri, tetra, ...</a:t>
            </a:r>
            <a:r>
              <a:rPr lang="pt-BR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16">
            <a:extLst>
              <a:ext uri="{FF2B5EF4-FFF2-40B4-BE49-F238E27FC236}">
                <a16:creationId xmlns:a16="http://schemas.microsoft.com/office/drawing/2014/main" xmlns="" id="{1764B053-662F-66B7-0CF7-B8C8DB5A2477}"/>
              </a:ext>
            </a:extLst>
          </p:cNvPr>
          <p:cNvSpPr/>
          <p:nvPr/>
        </p:nvSpPr>
        <p:spPr>
          <a:xfrm>
            <a:off x="11480691" y="9345986"/>
            <a:ext cx="12570154" cy="1988322"/>
          </a:xfrm>
          <a:prstGeom prst="roundRect">
            <a:avLst>
              <a:gd name="adj" fmla="val 70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0AE0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4400" dirty="0">
                <a:solidFill>
                  <a:srgbClr val="0070C0"/>
                </a:solidFill>
              </a:rPr>
              <a:t>Biểu diễn cấu tạo của các </a:t>
            </a:r>
            <a:r>
              <a:rPr lang="pt-BR" sz="4400" dirty="0" smtClean="0">
                <a:solidFill>
                  <a:srgbClr val="0070C0"/>
                </a:solidFill>
              </a:rPr>
              <a:t>peptide </a:t>
            </a:r>
            <a:r>
              <a:rPr lang="pt-BR" sz="4400" dirty="0">
                <a:solidFill>
                  <a:srgbClr val="0070C0"/>
                </a:solidFill>
              </a:rPr>
              <a:t>bằng cách ghép từ tên viết tắt của các gốc </a:t>
            </a:r>
            <a:r>
              <a:rPr lang="es-ES" sz="4400" dirty="0">
                <a:solidFill>
                  <a:srgbClr val="0070C0"/>
                </a:solidFill>
                <a:sym typeface="Symbol" panose="05050102010706020507" pitchFamily="18" charset="2"/>
              </a:rPr>
              <a:t></a:t>
            </a:r>
            <a:r>
              <a:rPr lang="pt-BR" sz="4400" dirty="0">
                <a:solidFill>
                  <a:srgbClr val="0070C0"/>
                </a:solidFill>
              </a:rPr>
              <a:t> - amino acid</a:t>
            </a:r>
            <a:endParaRPr lang="vi-VN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 animBg="1"/>
      <p:bldP spid="19" grpId="0"/>
      <p:bldP spid="20" grpId="0" animBg="1"/>
      <p:bldP spid="24" grpId="0"/>
      <p:bldP spid="42" grpId="0"/>
      <p:bldP spid="43" grpId="0"/>
      <p:bldP spid="47" grpId="0"/>
      <p:bldP spid="48" grpId="0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1103561" y="1706845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hoá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D4D6C9A-A31F-8879-B7E1-E7519DD26F71}"/>
              </a:ext>
            </a:extLst>
          </p:cNvPr>
          <p:cNvSpPr/>
          <p:nvPr/>
        </p:nvSpPr>
        <p:spPr>
          <a:xfrm>
            <a:off x="8429302" y="4223862"/>
            <a:ext cx="13545879" cy="309572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1332919"/>
              <a:satOff val="-4829"/>
              <a:lumOff val="722"/>
              <a:alphaOff val="0"/>
            </a:schemeClr>
          </a:fillRef>
          <a:effectRef idx="0">
            <a:schemeClr val="accent4">
              <a:tint val="50000"/>
              <a:hueOff val="-1332919"/>
              <a:satOff val="-4829"/>
              <a:lumOff val="72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00" y="2774317"/>
            <a:ext cx="96767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a</a:t>
            </a: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biuret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6F3C2A4-81DD-134B-E8AA-D990E330BF98}"/>
              </a:ext>
            </a:extLst>
          </p:cNvPr>
          <p:cNvSpPr txBox="1"/>
          <p:nvPr/>
        </p:nvSpPr>
        <p:spPr>
          <a:xfrm>
            <a:off x="8713990" y="4426075"/>
            <a:ext cx="12854042" cy="257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4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4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hia lớp thành 4 nhóm: yêu cầu thực hiện thí nghiệm 1 (SGK). Sau 3 phút các nhóm nhận xét hiện tượng phản ứng.</a:t>
            </a:r>
            <a:endParaRPr lang="vi-VN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FFB9AF94-B949-1045-CB96-B7894A3BE3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05898" y="10894480"/>
            <a:ext cx="2743200" cy="1957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1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1103561" y="1706845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hoá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0" y="2774813"/>
            <a:ext cx="96767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a</a:t>
            </a: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biure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1FB5EBBB-E5E1-37AD-55AB-E946ECAAA46C}"/>
              </a:ext>
            </a:extLst>
          </p:cNvPr>
          <p:cNvSpPr txBox="1"/>
          <p:nvPr/>
        </p:nvSpPr>
        <p:spPr>
          <a:xfrm>
            <a:off x="158400" y="4894575"/>
            <a:ext cx="10835665" cy="212365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/>
              <a:t>Lòng</a:t>
            </a:r>
            <a:r>
              <a:rPr lang="en-US" sz="4400" dirty="0"/>
              <a:t> </a:t>
            </a:r>
            <a:r>
              <a:rPr lang="en-US" sz="4400" dirty="0" err="1"/>
              <a:t>trắng</a:t>
            </a:r>
            <a:r>
              <a:rPr lang="en-US" sz="4400" dirty="0"/>
              <a:t> </a:t>
            </a:r>
            <a:r>
              <a:rPr lang="en-US" sz="4400" dirty="0" err="1"/>
              <a:t>trứng</a:t>
            </a:r>
            <a:r>
              <a:rPr lang="en-US" sz="4400" dirty="0"/>
              <a:t> </a:t>
            </a:r>
            <a:r>
              <a:rPr lang="en-US" sz="4400" dirty="0" err="1"/>
              <a:t>phản</a:t>
            </a:r>
            <a:r>
              <a:rPr lang="en-US" sz="4400" dirty="0"/>
              <a:t> </a:t>
            </a:r>
            <a:r>
              <a:rPr lang="en-US" sz="4400" dirty="0" err="1"/>
              <a:t>ứng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copper (II) hydroxide </a:t>
            </a:r>
            <a:r>
              <a:rPr lang="en-US" sz="4400" dirty="0" err="1"/>
              <a:t>nên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tan </a:t>
            </a:r>
            <a:r>
              <a:rPr lang="en-US" sz="4400" dirty="0" err="1"/>
              <a:t>kết</a:t>
            </a:r>
            <a:r>
              <a:rPr lang="en-US" sz="4400" dirty="0"/>
              <a:t> </a:t>
            </a:r>
            <a:r>
              <a:rPr lang="en-US" sz="4400" dirty="0" err="1"/>
              <a:t>tủa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r>
              <a:rPr lang="en-US" sz="4400" dirty="0"/>
              <a:t> </a:t>
            </a:r>
            <a:r>
              <a:rPr lang="en-US" sz="4400" dirty="0" err="1"/>
              <a:t>phức</a:t>
            </a:r>
            <a:r>
              <a:rPr lang="en-US" sz="4400" dirty="0"/>
              <a:t> tan </a:t>
            </a:r>
            <a:r>
              <a:rPr lang="en-US" sz="4400" dirty="0" err="1"/>
              <a:t>màu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 </a:t>
            </a:r>
            <a:r>
              <a:rPr lang="en-US" sz="4400" dirty="0" err="1"/>
              <a:t>tím</a:t>
            </a:r>
            <a:endParaRPr lang="en-US" sz="4400" dirty="0"/>
          </a:p>
        </p:txBody>
      </p:sp>
      <p:pic>
        <p:nvPicPr>
          <p:cNvPr id="13" name="#29 - Protein + Cu(OH)2-NaOH - Phản ứng màu biure ">
            <a:hlinkClick r:id="" action="ppaction://media"/>
            <a:extLst>
              <a:ext uri="{FF2B5EF4-FFF2-40B4-BE49-F238E27FC236}">
                <a16:creationId xmlns:a16="http://schemas.microsoft.com/office/drawing/2014/main" xmlns="" id="{99B06F63-9A5E-9DA0-5D23-D448111A5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965" y="1814170"/>
            <a:ext cx="12874223" cy="11806094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309A2D7A-E796-B9A3-A289-1D9550A06E50}"/>
              </a:ext>
            </a:extLst>
          </p:cNvPr>
          <p:cNvSpPr txBox="1"/>
          <p:nvPr/>
        </p:nvSpPr>
        <p:spPr>
          <a:xfrm>
            <a:off x="158399" y="9468830"/>
            <a:ext cx="10835665" cy="280076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4400" dirty="0" err="1"/>
              <a:t>Trừ</a:t>
            </a:r>
            <a:r>
              <a:rPr lang="fr-FR" sz="4400" dirty="0"/>
              <a:t> dipeptide </a:t>
            </a:r>
            <a:r>
              <a:rPr lang="fr-FR" sz="4400" dirty="0" err="1"/>
              <a:t>các</a:t>
            </a:r>
            <a:r>
              <a:rPr lang="fr-FR" sz="4400" dirty="0"/>
              <a:t> peptide </a:t>
            </a:r>
            <a:r>
              <a:rPr lang="fr-FR" sz="4400" dirty="0" err="1"/>
              <a:t>còn</a:t>
            </a:r>
            <a:r>
              <a:rPr lang="fr-FR" sz="4400" dirty="0"/>
              <a:t> </a:t>
            </a:r>
            <a:r>
              <a:rPr lang="fr-FR" sz="4400" dirty="0" err="1"/>
              <a:t>lại</a:t>
            </a:r>
            <a:r>
              <a:rPr lang="fr-FR" sz="4400" dirty="0"/>
              <a:t> </a:t>
            </a:r>
            <a:r>
              <a:rPr lang="fr-FR" sz="4400" dirty="0" err="1"/>
              <a:t>có</a:t>
            </a:r>
            <a:r>
              <a:rPr lang="fr-FR" sz="4400" dirty="0"/>
              <a:t> </a:t>
            </a:r>
            <a:r>
              <a:rPr lang="fr-FR" sz="4400" dirty="0" err="1"/>
              <a:t>khả</a:t>
            </a:r>
            <a:r>
              <a:rPr lang="fr-FR" sz="4400" dirty="0"/>
              <a:t> </a:t>
            </a:r>
            <a:r>
              <a:rPr lang="fr-FR" sz="4400" dirty="0" err="1"/>
              <a:t>năng</a:t>
            </a:r>
            <a:r>
              <a:rPr lang="fr-FR" sz="4400" dirty="0"/>
              <a:t>  </a:t>
            </a:r>
            <a:r>
              <a:rPr lang="fr-FR" sz="4400" dirty="0" err="1"/>
              <a:t>hòa</a:t>
            </a:r>
            <a:r>
              <a:rPr lang="fr-FR" sz="4400" dirty="0"/>
              <a:t> tan Cu(OH)</a:t>
            </a:r>
            <a:r>
              <a:rPr lang="fr-FR" sz="4400" baseline="-25000" dirty="0"/>
              <a:t>2 </a:t>
            </a:r>
            <a:r>
              <a:rPr lang="fr-FR" sz="4400" dirty="0"/>
              <a:t> </a:t>
            </a:r>
            <a:r>
              <a:rPr lang="fr-FR" sz="4400" dirty="0" err="1"/>
              <a:t>trong</a:t>
            </a:r>
            <a:r>
              <a:rPr lang="fr-FR" sz="4400" dirty="0"/>
              <a:t> </a:t>
            </a:r>
            <a:r>
              <a:rPr lang="fr-FR" sz="4400" dirty="0" err="1"/>
              <a:t>môi</a:t>
            </a:r>
            <a:r>
              <a:rPr lang="fr-FR" sz="4400" dirty="0"/>
              <a:t> </a:t>
            </a:r>
            <a:r>
              <a:rPr lang="fr-FR" sz="4400" dirty="0" err="1"/>
              <a:t>trường</a:t>
            </a:r>
            <a:r>
              <a:rPr lang="fr-FR" sz="4400" dirty="0"/>
              <a:t> </a:t>
            </a:r>
            <a:r>
              <a:rPr lang="fr-FR" sz="4400" dirty="0" err="1"/>
              <a:t>kiềm</a:t>
            </a:r>
            <a:r>
              <a:rPr lang="fr-FR" sz="4400" dirty="0"/>
              <a:t> </a:t>
            </a:r>
            <a:r>
              <a:rPr lang="fr-FR" sz="4400" dirty="0" err="1"/>
              <a:t>tạo</a:t>
            </a:r>
            <a:r>
              <a:rPr lang="fr-FR" sz="4400" dirty="0"/>
              <a:t> </a:t>
            </a:r>
            <a:r>
              <a:rPr lang="fr-FR" sz="4400" dirty="0" err="1"/>
              <a:t>thành</a:t>
            </a:r>
            <a:r>
              <a:rPr lang="fr-FR" sz="4400" dirty="0"/>
              <a:t> </a:t>
            </a:r>
            <a:r>
              <a:rPr lang="fr-FR" sz="4400" dirty="0" err="1"/>
              <a:t>phức</a:t>
            </a:r>
            <a:r>
              <a:rPr lang="fr-FR" sz="4400" dirty="0"/>
              <a:t> </a:t>
            </a:r>
            <a:r>
              <a:rPr lang="fr-FR" sz="4400" dirty="0" err="1"/>
              <a:t>chất</a:t>
            </a:r>
            <a:r>
              <a:rPr lang="fr-FR" sz="4400" dirty="0"/>
              <a:t> tan  </a:t>
            </a:r>
            <a:r>
              <a:rPr lang="fr-FR" sz="4400" dirty="0" err="1"/>
              <a:t>có</a:t>
            </a:r>
            <a:r>
              <a:rPr lang="fr-FR" sz="4400" dirty="0"/>
              <a:t> </a:t>
            </a:r>
            <a:r>
              <a:rPr lang="fr-FR" sz="4400" dirty="0" err="1"/>
              <a:t>màu</a:t>
            </a:r>
            <a:r>
              <a:rPr lang="fr-FR" sz="4400" dirty="0"/>
              <a:t> </a:t>
            </a:r>
            <a:r>
              <a:rPr lang="fr-FR" sz="4400" dirty="0" err="1"/>
              <a:t>tím</a:t>
            </a:r>
            <a:r>
              <a:rPr lang="fr-FR" sz="4400" dirty="0"/>
              <a:t> </a:t>
            </a:r>
            <a:r>
              <a:rPr lang="fr-FR" sz="4400" dirty="0" err="1"/>
              <a:t>đặc</a:t>
            </a:r>
            <a:r>
              <a:rPr lang="fr-FR" sz="4400" dirty="0"/>
              <a:t> </a:t>
            </a:r>
            <a:r>
              <a:rPr lang="fr-FR" sz="4400" dirty="0" err="1"/>
              <a:t>trưng</a:t>
            </a:r>
            <a:endParaRPr lang="vi-VN" sz="4400" dirty="0"/>
          </a:p>
        </p:txBody>
      </p:sp>
      <p:grpSp>
        <p:nvGrpSpPr>
          <p:cNvPr id="5" name="Group 167">
            <a:extLst>
              <a:ext uri="{FF2B5EF4-FFF2-40B4-BE49-F238E27FC236}">
                <a16:creationId xmlns:a16="http://schemas.microsoft.com/office/drawing/2014/main" xmlns="" id="{26AEFF65-E010-E2C6-5732-945CFE2DB10E}"/>
              </a:ext>
            </a:extLst>
          </p:cNvPr>
          <p:cNvGrpSpPr/>
          <p:nvPr/>
        </p:nvGrpSpPr>
        <p:grpSpPr>
          <a:xfrm>
            <a:off x="344592" y="7905003"/>
            <a:ext cx="3794127" cy="927101"/>
            <a:chOff x="4867276" y="9361488"/>
            <a:chExt cx="3794125" cy="927101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xmlns="" id="{4944C495-10E2-D185-E357-1F3231204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9713913"/>
              <a:ext cx="322262" cy="427038"/>
            </a:xfrm>
            <a:custGeom>
              <a:avLst/>
              <a:gdLst>
                <a:gd name="T0" fmla="*/ 86 w 86"/>
                <a:gd name="T1" fmla="*/ 8 h 114"/>
                <a:gd name="T2" fmla="*/ 86 w 86"/>
                <a:gd name="T3" fmla="*/ 35 h 114"/>
                <a:gd name="T4" fmla="*/ 54 w 86"/>
                <a:gd name="T5" fmla="*/ 24 h 114"/>
                <a:gd name="T6" fmla="*/ 33 w 86"/>
                <a:gd name="T7" fmla="*/ 33 h 114"/>
                <a:gd name="T8" fmla="*/ 24 w 86"/>
                <a:gd name="T9" fmla="*/ 58 h 114"/>
                <a:gd name="T10" fmla="*/ 33 w 86"/>
                <a:gd name="T11" fmla="*/ 82 h 114"/>
                <a:gd name="T12" fmla="*/ 56 w 86"/>
                <a:gd name="T13" fmla="*/ 91 h 114"/>
                <a:gd name="T14" fmla="*/ 86 w 86"/>
                <a:gd name="T15" fmla="*/ 81 h 114"/>
                <a:gd name="T16" fmla="*/ 86 w 86"/>
                <a:gd name="T17" fmla="*/ 108 h 114"/>
                <a:gd name="T18" fmla="*/ 53 w 86"/>
                <a:gd name="T19" fmla="*/ 114 h 114"/>
                <a:gd name="T20" fmla="*/ 15 w 86"/>
                <a:gd name="T21" fmla="*/ 98 h 114"/>
                <a:gd name="T22" fmla="*/ 0 w 86"/>
                <a:gd name="T23" fmla="*/ 58 h 114"/>
                <a:gd name="T24" fmla="*/ 15 w 86"/>
                <a:gd name="T25" fmla="*/ 17 h 114"/>
                <a:gd name="T26" fmla="*/ 54 w 86"/>
                <a:gd name="T27" fmla="*/ 0 h 114"/>
                <a:gd name="T28" fmla="*/ 86 w 86"/>
                <a:gd name="T29" fmla="*/ 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8"/>
                  </a:moveTo>
                  <a:cubicBezTo>
                    <a:pt x="86" y="35"/>
                    <a:pt x="86" y="35"/>
                    <a:pt x="86" y="35"/>
                  </a:cubicBezTo>
                  <a:cubicBezTo>
                    <a:pt x="74" y="27"/>
                    <a:pt x="63" y="24"/>
                    <a:pt x="54" y="24"/>
                  </a:cubicBezTo>
                  <a:cubicBezTo>
                    <a:pt x="45" y="24"/>
                    <a:pt x="38" y="27"/>
                    <a:pt x="33" y="33"/>
                  </a:cubicBezTo>
                  <a:cubicBezTo>
                    <a:pt x="27" y="39"/>
                    <a:pt x="24" y="48"/>
                    <a:pt x="24" y="58"/>
                  </a:cubicBezTo>
                  <a:cubicBezTo>
                    <a:pt x="24" y="68"/>
                    <a:pt x="27" y="76"/>
                    <a:pt x="33" y="82"/>
                  </a:cubicBezTo>
                  <a:cubicBezTo>
                    <a:pt x="39" y="88"/>
                    <a:pt x="46" y="91"/>
                    <a:pt x="56" y="91"/>
                  </a:cubicBezTo>
                  <a:cubicBezTo>
                    <a:pt x="64" y="91"/>
                    <a:pt x="74" y="87"/>
                    <a:pt x="86" y="81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73" y="112"/>
                    <a:pt x="62" y="114"/>
                    <a:pt x="53" y="114"/>
                  </a:cubicBezTo>
                  <a:cubicBezTo>
                    <a:pt x="38" y="114"/>
                    <a:pt x="26" y="109"/>
                    <a:pt x="15" y="98"/>
                  </a:cubicBezTo>
                  <a:cubicBezTo>
                    <a:pt x="5" y="87"/>
                    <a:pt x="0" y="73"/>
                    <a:pt x="0" y="58"/>
                  </a:cubicBezTo>
                  <a:cubicBezTo>
                    <a:pt x="0" y="42"/>
                    <a:pt x="5" y="28"/>
                    <a:pt x="15" y="17"/>
                  </a:cubicBezTo>
                  <a:cubicBezTo>
                    <a:pt x="26" y="6"/>
                    <a:pt x="39" y="0"/>
                    <a:pt x="54" y="0"/>
                  </a:cubicBezTo>
                  <a:cubicBezTo>
                    <a:pt x="64" y="0"/>
                    <a:pt x="74" y="3"/>
                    <a:pt x="86" y="8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xmlns="" id="{905CBCDF-D853-3AC9-6EC1-70BBFAD5A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38" y="9721851"/>
              <a:ext cx="325437" cy="415925"/>
            </a:xfrm>
            <a:custGeom>
              <a:avLst/>
              <a:gdLst>
                <a:gd name="T0" fmla="*/ 0 w 205"/>
                <a:gd name="T1" fmla="*/ 0 h 262"/>
                <a:gd name="T2" fmla="*/ 56 w 205"/>
                <a:gd name="T3" fmla="*/ 0 h 262"/>
                <a:gd name="T4" fmla="*/ 56 w 205"/>
                <a:gd name="T5" fmla="*/ 99 h 262"/>
                <a:gd name="T6" fmla="*/ 148 w 205"/>
                <a:gd name="T7" fmla="*/ 99 h 262"/>
                <a:gd name="T8" fmla="*/ 148 w 205"/>
                <a:gd name="T9" fmla="*/ 0 h 262"/>
                <a:gd name="T10" fmla="*/ 205 w 205"/>
                <a:gd name="T11" fmla="*/ 0 h 262"/>
                <a:gd name="T12" fmla="*/ 205 w 205"/>
                <a:gd name="T13" fmla="*/ 262 h 262"/>
                <a:gd name="T14" fmla="*/ 148 w 205"/>
                <a:gd name="T15" fmla="*/ 262 h 262"/>
                <a:gd name="T16" fmla="*/ 148 w 205"/>
                <a:gd name="T17" fmla="*/ 156 h 262"/>
                <a:gd name="T18" fmla="*/ 56 w 205"/>
                <a:gd name="T19" fmla="*/ 156 h 262"/>
                <a:gd name="T20" fmla="*/ 56 w 205"/>
                <a:gd name="T21" fmla="*/ 262 h 262"/>
                <a:gd name="T22" fmla="*/ 0 w 205"/>
                <a:gd name="T23" fmla="*/ 262 h 262"/>
                <a:gd name="T24" fmla="*/ 0 w 205"/>
                <a:gd name="T2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2">
                  <a:moveTo>
                    <a:pt x="0" y="0"/>
                  </a:moveTo>
                  <a:lnTo>
                    <a:pt x="56" y="0"/>
                  </a:lnTo>
                  <a:lnTo>
                    <a:pt x="56" y="99"/>
                  </a:lnTo>
                  <a:lnTo>
                    <a:pt x="148" y="99"/>
                  </a:lnTo>
                  <a:lnTo>
                    <a:pt x="148" y="0"/>
                  </a:lnTo>
                  <a:lnTo>
                    <a:pt x="205" y="0"/>
                  </a:lnTo>
                  <a:lnTo>
                    <a:pt x="205" y="262"/>
                  </a:lnTo>
                  <a:lnTo>
                    <a:pt x="148" y="262"/>
                  </a:lnTo>
                  <a:lnTo>
                    <a:pt x="148" y="156"/>
                  </a:lnTo>
                  <a:lnTo>
                    <a:pt x="56" y="156"/>
                  </a:lnTo>
                  <a:lnTo>
                    <a:pt x="56" y="262"/>
                  </a:lnTo>
                  <a:lnTo>
                    <a:pt x="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Freeform 61">
              <a:extLst>
                <a:ext uri="{FF2B5EF4-FFF2-40B4-BE49-F238E27FC236}">
                  <a16:creationId xmlns:a16="http://schemas.microsoft.com/office/drawing/2014/main" xmlns="" id="{AB1CA5C7-7D0C-63E0-DDE5-9D2DB1872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9721851"/>
              <a:ext cx="327025" cy="419100"/>
            </a:xfrm>
            <a:custGeom>
              <a:avLst/>
              <a:gdLst>
                <a:gd name="T0" fmla="*/ 0 w 87"/>
                <a:gd name="T1" fmla="*/ 0 h 112"/>
                <a:gd name="T2" fmla="*/ 24 w 87"/>
                <a:gd name="T3" fmla="*/ 0 h 112"/>
                <a:gd name="T4" fmla="*/ 24 w 87"/>
                <a:gd name="T5" fmla="*/ 67 h 112"/>
                <a:gd name="T6" fmla="*/ 29 w 87"/>
                <a:gd name="T7" fmla="*/ 83 h 112"/>
                <a:gd name="T8" fmla="*/ 43 w 87"/>
                <a:gd name="T9" fmla="*/ 88 h 112"/>
                <a:gd name="T10" fmla="*/ 58 w 87"/>
                <a:gd name="T11" fmla="*/ 83 h 112"/>
                <a:gd name="T12" fmla="*/ 63 w 87"/>
                <a:gd name="T13" fmla="*/ 66 h 112"/>
                <a:gd name="T14" fmla="*/ 63 w 87"/>
                <a:gd name="T15" fmla="*/ 0 h 112"/>
                <a:gd name="T16" fmla="*/ 87 w 87"/>
                <a:gd name="T17" fmla="*/ 0 h 112"/>
                <a:gd name="T18" fmla="*/ 87 w 87"/>
                <a:gd name="T19" fmla="*/ 71 h 112"/>
                <a:gd name="T20" fmla="*/ 82 w 87"/>
                <a:gd name="T21" fmla="*/ 91 h 112"/>
                <a:gd name="T22" fmla="*/ 67 w 87"/>
                <a:gd name="T23" fmla="*/ 107 h 112"/>
                <a:gd name="T24" fmla="*/ 44 w 87"/>
                <a:gd name="T25" fmla="*/ 112 h 112"/>
                <a:gd name="T26" fmla="*/ 11 w 87"/>
                <a:gd name="T27" fmla="*/ 99 h 112"/>
                <a:gd name="T28" fmla="*/ 0 w 87"/>
                <a:gd name="T29" fmla="*/ 73 h 112"/>
                <a:gd name="T30" fmla="*/ 0 w 87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12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4" y="74"/>
                    <a:pt x="26" y="79"/>
                    <a:pt x="29" y="83"/>
                  </a:cubicBezTo>
                  <a:cubicBezTo>
                    <a:pt x="33" y="86"/>
                    <a:pt x="37" y="88"/>
                    <a:pt x="43" y="88"/>
                  </a:cubicBezTo>
                  <a:cubicBezTo>
                    <a:pt x="49" y="88"/>
                    <a:pt x="54" y="86"/>
                    <a:pt x="58" y="83"/>
                  </a:cubicBezTo>
                  <a:cubicBezTo>
                    <a:pt x="62" y="79"/>
                    <a:pt x="63" y="73"/>
                    <a:pt x="63" y="6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87" y="78"/>
                    <a:pt x="85" y="84"/>
                    <a:pt x="82" y="91"/>
                  </a:cubicBezTo>
                  <a:cubicBezTo>
                    <a:pt x="79" y="98"/>
                    <a:pt x="74" y="103"/>
                    <a:pt x="67" y="107"/>
                  </a:cubicBezTo>
                  <a:cubicBezTo>
                    <a:pt x="60" y="110"/>
                    <a:pt x="53" y="112"/>
                    <a:pt x="44" y="112"/>
                  </a:cubicBezTo>
                  <a:cubicBezTo>
                    <a:pt x="29" y="112"/>
                    <a:pt x="18" y="108"/>
                    <a:pt x="11" y="99"/>
                  </a:cubicBezTo>
                  <a:cubicBezTo>
                    <a:pt x="4" y="91"/>
                    <a:pt x="0" y="82"/>
                    <a:pt x="0" y="7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Freeform 62">
              <a:extLst>
                <a:ext uri="{FF2B5EF4-FFF2-40B4-BE49-F238E27FC236}">
                  <a16:creationId xmlns:a16="http://schemas.microsoft.com/office/drawing/2014/main" xmlns="" id="{EA6E6C61-E7FC-D988-DF1E-D809D208D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9721851"/>
              <a:ext cx="352425" cy="415925"/>
            </a:xfrm>
            <a:custGeom>
              <a:avLst/>
              <a:gdLst>
                <a:gd name="T0" fmla="*/ 0 w 222"/>
                <a:gd name="T1" fmla="*/ 0 h 262"/>
                <a:gd name="T2" fmla="*/ 62 w 222"/>
                <a:gd name="T3" fmla="*/ 0 h 262"/>
                <a:gd name="T4" fmla="*/ 109 w 222"/>
                <a:gd name="T5" fmla="*/ 80 h 262"/>
                <a:gd name="T6" fmla="*/ 158 w 222"/>
                <a:gd name="T7" fmla="*/ 0 h 262"/>
                <a:gd name="T8" fmla="*/ 222 w 222"/>
                <a:gd name="T9" fmla="*/ 0 h 262"/>
                <a:gd name="T10" fmla="*/ 137 w 222"/>
                <a:gd name="T11" fmla="*/ 139 h 262"/>
                <a:gd name="T12" fmla="*/ 137 w 222"/>
                <a:gd name="T13" fmla="*/ 262 h 262"/>
                <a:gd name="T14" fmla="*/ 83 w 222"/>
                <a:gd name="T15" fmla="*/ 262 h 262"/>
                <a:gd name="T16" fmla="*/ 83 w 222"/>
                <a:gd name="T17" fmla="*/ 139 h 262"/>
                <a:gd name="T18" fmla="*/ 0 w 222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62">
                  <a:moveTo>
                    <a:pt x="0" y="0"/>
                  </a:moveTo>
                  <a:lnTo>
                    <a:pt x="62" y="0"/>
                  </a:lnTo>
                  <a:lnTo>
                    <a:pt x="109" y="80"/>
                  </a:lnTo>
                  <a:lnTo>
                    <a:pt x="158" y="0"/>
                  </a:lnTo>
                  <a:lnTo>
                    <a:pt x="222" y="0"/>
                  </a:lnTo>
                  <a:lnTo>
                    <a:pt x="137" y="139"/>
                  </a:lnTo>
                  <a:lnTo>
                    <a:pt x="137" y="262"/>
                  </a:lnTo>
                  <a:lnTo>
                    <a:pt x="83" y="262"/>
                  </a:lnTo>
                  <a:lnTo>
                    <a:pt x="83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Freeform 63">
              <a:extLst>
                <a:ext uri="{FF2B5EF4-FFF2-40B4-BE49-F238E27FC236}">
                  <a16:creationId xmlns:a16="http://schemas.microsoft.com/office/drawing/2014/main" xmlns="" id="{4088323A-895E-797B-708B-C3C99F35F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9601201"/>
              <a:ext cx="153987" cy="93663"/>
            </a:xfrm>
            <a:custGeom>
              <a:avLst/>
              <a:gdLst>
                <a:gd name="T0" fmla="*/ 36 w 97"/>
                <a:gd name="T1" fmla="*/ 0 h 59"/>
                <a:gd name="T2" fmla="*/ 97 w 97"/>
                <a:gd name="T3" fmla="*/ 0 h 59"/>
                <a:gd name="T4" fmla="*/ 36 w 97"/>
                <a:gd name="T5" fmla="*/ 59 h 59"/>
                <a:gd name="T6" fmla="*/ 0 w 97"/>
                <a:gd name="T7" fmla="*/ 59 h 59"/>
                <a:gd name="T8" fmla="*/ 36 w 97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59">
                  <a:moveTo>
                    <a:pt x="36" y="0"/>
                  </a:moveTo>
                  <a:lnTo>
                    <a:pt x="97" y="0"/>
                  </a:lnTo>
                  <a:lnTo>
                    <a:pt x="36" y="59"/>
                  </a:lnTo>
                  <a:lnTo>
                    <a:pt x="0" y="5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Freeform 64">
              <a:extLst>
                <a:ext uri="{FF2B5EF4-FFF2-40B4-BE49-F238E27FC236}">
                  <a16:creationId xmlns:a16="http://schemas.microsoft.com/office/drawing/2014/main" xmlns="" id="{068593FC-A4B2-AD80-A24F-E99C52819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9601201"/>
              <a:ext cx="157162" cy="93663"/>
            </a:xfrm>
            <a:custGeom>
              <a:avLst/>
              <a:gdLst>
                <a:gd name="T0" fmla="*/ 35 w 99"/>
                <a:gd name="T1" fmla="*/ 0 h 59"/>
                <a:gd name="T2" fmla="*/ 99 w 99"/>
                <a:gd name="T3" fmla="*/ 0 h 59"/>
                <a:gd name="T4" fmla="*/ 35 w 99"/>
                <a:gd name="T5" fmla="*/ 59 h 59"/>
                <a:gd name="T6" fmla="*/ 0 w 99"/>
                <a:gd name="T7" fmla="*/ 59 h 59"/>
                <a:gd name="T8" fmla="*/ 35 w 99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9">
                  <a:moveTo>
                    <a:pt x="35" y="0"/>
                  </a:moveTo>
                  <a:lnTo>
                    <a:pt x="99" y="0"/>
                  </a:lnTo>
                  <a:lnTo>
                    <a:pt x="35" y="59"/>
                  </a:lnTo>
                  <a:lnTo>
                    <a:pt x="0" y="5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xmlns="" id="{5D77EFBE-52D8-8FA7-E19A-A59DC5E8B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9871076"/>
              <a:ext cx="3794125" cy="417513"/>
            </a:xfrm>
            <a:custGeom>
              <a:avLst/>
              <a:gdLst>
                <a:gd name="T0" fmla="*/ 1005 w 1012"/>
                <a:gd name="T1" fmla="*/ 72 h 111"/>
                <a:gd name="T2" fmla="*/ 376 w 1012"/>
                <a:gd name="T3" fmla="*/ 72 h 111"/>
                <a:gd name="T4" fmla="*/ 360 w 1012"/>
                <a:gd name="T5" fmla="*/ 51 h 111"/>
                <a:gd name="T6" fmla="*/ 374 w 1012"/>
                <a:gd name="T7" fmla="*/ 20 h 111"/>
                <a:gd name="T8" fmla="*/ 366 w 1012"/>
                <a:gd name="T9" fmla="*/ 0 h 111"/>
                <a:gd name="T10" fmla="*/ 85 w 1012"/>
                <a:gd name="T11" fmla="*/ 0 h 111"/>
                <a:gd name="T12" fmla="*/ 53 w 1012"/>
                <a:gd name="T13" fmla="*/ 20 h 111"/>
                <a:gd name="T14" fmla="*/ 6 w 1012"/>
                <a:gd name="T15" fmla="*/ 91 h 111"/>
                <a:gd name="T16" fmla="*/ 15 w 1012"/>
                <a:gd name="T17" fmla="*/ 111 h 111"/>
                <a:gd name="T18" fmla="*/ 199 w 1012"/>
                <a:gd name="T19" fmla="*/ 111 h 111"/>
                <a:gd name="T20" fmla="*/ 296 w 1012"/>
                <a:gd name="T21" fmla="*/ 111 h 111"/>
                <a:gd name="T22" fmla="*/ 1005 w 1012"/>
                <a:gd name="T23" fmla="*/ 111 h 111"/>
                <a:gd name="T24" fmla="*/ 1012 w 1012"/>
                <a:gd name="T25" fmla="*/ 102 h 111"/>
                <a:gd name="T26" fmla="*/ 1012 w 1012"/>
                <a:gd name="T27" fmla="*/ 80 h 111"/>
                <a:gd name="T28" fmla="*/ 1005 w 1012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2" h="111">
                  <a:moveTo>
                    <a:pt x="1005" y="72"/>
                  </a:moveTo>
                  <a:cubicBezTo>
                    <a:pt x="1005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1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005" y="111"/>
                    <a:pt x="1005" y="111"/>
                    <a:pt x="1005" y="111"/>
                  </a:cubicBezTo>
                  <a:cubicBezTo>
                    <a:pt x="1009" y="111"/>
                    <a:pt x="1012" y="107"/>
                    <a:pt x="1012" y="102"/>
                  </a:cubicBezTo>
                  <a:cubicBezTo>
                    <a:pt x="1012" y="80"/>
                    <a:pt x="1012" y="80"/>
                    <a:pt x="1012" y="80"/>
                  </a:cubicBezTo>
                  <a:cubicBezTo>
                    <a:pt x="1012" y="76"/>
                    <a:pt x="1009" y="72"/>
                    <a:pt x="1005" y="72"/>
                  </a:cubicBezTo>
                  <a:close/>
                </a:path>
              </a:pathLst>
            </a:custGeom>
            <a:solidFill>
              <a:srgbClr val="FC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66">
              <a:extLst>
                <a:ext uri="{FF2B5EF4-FFF2-40B4-BE49-F238E27FC236}">
                  <a16:creationId xmlns:a16="http://schemas.microsoft.com/office/drawing/2014/main" xmlns="" id="{58939288-60BC-B2EC-44D8-FF540B837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513" y="10044113"/>
              <a:ext cx="179387" cy="179388"/>
            </a:xfrm>
            <a:prstGeom prst="ellipse">
              <a:avLst/>
            </a:pr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xmlns="" id="{A2C64B6E-24C1-6D0B-BDFE-25AFA214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9361488"/>
              <a:ext cx="220662" cy="649288"/>
            </a:xfrm>
            <a:custGeom>
              <a:avLst/>
              <a:gdLst>
                <a:gd name="T0" fmla="*/ 49 w 59"/>
                <a:gd name="T1" fmla="*/ 156 h 173"/>
                <a:gd name="T2" fmla="*/ 33 w 59"/>
                <a:gd name="T3" fmla="*/ 173 h 173"/>
                <a:gd name="T4" fmla="*/ 29 w 59"/>
                <a:gd name="T5" fmla="*/ 173 h 173"/>
                <a:gd name="T6" fmla="*/ 13 w 59"/>
                <a:gd name="T7" fmla="*/ 156 h 173"/>
                <a:gd name="T8" fmla="*/ 0 w 59"/>
                <a:gd name="T9" fmla="*/ 30 h 173"/>
                <a:gd name="T10" fmla="*/ 29 w 59"/>
                <a:gd name="T11" fmla="*/ 0 h 173"/>
                <a:gd name="T12" fmla="*/ 59 w 59"/>
                <a:gd name="T13" fmla="*/ 30 h 173"/>
                <a:gd name="T14" fmla="*/ 49 w 59"/>
                <a:gd name="T15" fmla="*/ 156 h 173"/>
                <a:gd name="T16" fmla="*/ 49 w 59"/>
                <a:gd name="T17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73">
                  <a:moveTo>
                    <a:pt x="49" y="156"/>
                  </a:moveTo>
                  <a:cubicBezTo>
                    <a:pt x="49" y="165"/>
                    <a:pt x="42" y="173"/>
                    <a:pt x="33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0" y="173"/>
                    <a:pt x="13" y="165"/>
                    <a:pt x="13" y="15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1"/>
                    <a:pt x="8" y="0"/>
                    <a:pt x="29" y="0"/>
                  </a:cubicBezTo>
                  <a:cubicBezTo>
                    <a:pt x="51" y="0"/>
                    <a:pt x="59" y="21"/>
                    <a:pt x="59" y="30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49" y="156"/>
                    <a:pt x="49" y="156"/>
                    <a:pt x="49" y="156"/>
                  </a:cubicBezTo>
                  <a:close/>
                </a:path>
              </a:pathLst>
            </a:custGeom>
            <a:solidFill>
              <a:srgbClr val="E46C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2177278">
                <a:buClrTx/>
                <a:buFontTx/>
                <a:buNone/>
              </a:pPr>
              <a:endParaRPr lang="en-US" sz="44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6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5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1103561" y="1706845"/>
            <a:ext cx="19502337" cy="971306"/>
            <a:chOff x="166396" y="8755081"/>
            <a:chExt cx="9975564" cy="781943"/>
          </a:xfrm>
        </p:grpSpPr>
        <p:sp>
          <p:nvSpPr>
            <p:cNvPr id="248" name="Google Shape;248;p3"/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49" name="Google Shape;249;p3"/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62" name="Google Shape;262;p3"/>
            <p:cNvSpPr txBox="1"/>
            <p:nvPr/>
          </p:nvSpPr>
          <p:spPr>
            <a:xfrm>
              <a:off x="932118" y="8770019"/>
              <a:ext cx="9209842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hoá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C12912CE-A426-3F8A-E4F8-9FB2E382F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0" y="2774813"/>
            <a:ext cx="96767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b</a:t>
            </a: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Phản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thuỷ</a:t>
            </a:r>
            <a:r>
              <a:rPr lang="en-US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phân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7" name="Group 19">
            <a:extLst>
              <a:ext uri="{FF2B5EF4-FFF2-40B4-BE49-F238E27FC236}">
                <a16:creationId xmlns:a16="http://schemas.microsoft.com/office/drawing/2014/main" xmlns="" id="{22542E82-ED44-CC2F-9CAC-2AB15D663AC8}"/>
              </a:ext>
            </a:extLst>
          </p:cNvPr>
          <p:cNvGrpSpPr>
            <a:grpSpLocks/>
          </p:cNvGrpSpPr>
          <p:nvPr/>
        </p:nvGrpSpPr>
        <p:grpSpPr bwMode="auto">
          <a:xfrm>
            <a:off x="446928" y="4661269"/>
            <a:ext cx="8804162" cy="1570039"/>
            <a:chOff x="-656" y="1104"/>
            <a:chExt cx="5570" cy="989"/>
          </a:xfrm>
        </p:grpSpPr>
        <p:sp>
          <p:nvSpPr>
            <p:cNvPr id="228" name="Text Box 16">
              <a:extLst>
                <a:ext uri="{FF2B5EF4-FFF2-40B4-BE49-F238E27FC236}">
                  <a16:creationId xmlns:a16="http://schemas.microsoft.com/office/drawing/2014/main" xmlns="" id="{3E687638-B853-F0C0-94DF-F0A2622CB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56" y="1104"/>
              <a:ext cx="557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US" altLang="vi-VN" sz="4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N-CH</a:t>
              </a:r>
              <a:r>
                <a:rPr kumimoji="0" lang="en-US" altLang="vi-VN" sz="4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CO-NH</a:t>
              </a: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-CH-COOH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                          CH</a:t>
              </a:r>
              <a:r>
                <a:rPr kumimoji="0" lang="en-US" altLang="vi-VN" sz="4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alt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                               </a:t>
              </a:r>
            </a:p>
          </p:txBody>
        </p:sp>
        <p:sp>
          <p:nvSpPr>
            <p:cNvPr id="229" name="Line 17">
              <a:extLst>
                <a:ext uri="{FF2B5EF4-FFF2-40B4-BE49-F238E27FC236}">
                  <a16:creationId xmlns:a16="http://schemas.microsoft.com/office/drawing/2014/main" xmlns="" id="{230415B2-3EBE-B805-48E1-4CDC941C8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3" y="1528"/>
              <a:ext cx="20" cy="2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0" name="Text Box 20">
            <a:extLst>
              <a:ext uri="{FF2B5EF4-FFF2-40B4-BE49-F238E27FC236}">
                <a16:creationId xmlns:a16="http://schemas.microsoft.com/office/drawing/2014/main" xmlns="" id="{15BEEA7D-29F5-22F6-508A-7C34167E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287" y="4593558"/>
            <a:ext cx="2223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48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 </a:t>
            </a:r>
            <a:r>
              <a:rPr lang="en-US" altLang="vi-VN" sz="4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H-OH</a:t>
            </a:r>
          </a:p>
        </p:txBody>
      </p:sp>
      <p:sp>
        <p:nvSpPr>
          <p:cNvPr id="231" name="Line 21">
            <a:extLst>
              <a:ext uri="{FF2B5EF4-FFF2-40B4-BE49-F238E27FC236}">
                <a16:creationId xmlns:a16="http://schemas.microsoft.com/office/drawing/2014/main" xmlns="" id="{599786D4-BBEE-1F76-3FF4-28C15E9C6D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23944" y="5102594"/>
            <a:ext cx="2244997" cy="460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3" name="Text Box 23">
            <a:extLst>
              <a:ext uri="{FF2B5EF4-FFF2-40B4-BE49-F238E27FC236}">
                <a16:creationId xmlns:a16="http://schemas.microsoft.com/office/drawing/2014/main" xmlns="" id="{3EB53BAF-559D-1AD0-FB35-F09118E2972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1245696" y="4502415"/>
            <a:ext cx="2753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36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  <a:r>
              <a:rPr lang="en-US" altLang="vi-VN" sz="3600" kern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+</a:t>
            </a:r>
            <a:r>
              <a:rPr lang="en-US" altLang="vi-VN" sz="36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/OH</a:t>
            </a:r>
            <a:r>
              <a:rPr lang="en-US" altLang="vi-VN" sz="3600" kern="12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</a:t>
            </a:r>
            <a:endParaRPr lang="en-US" altLang="vi-VN" sz="36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4" name="Text Box 24">
            <a:extLst>
              <a:ext uri="{FF2B5EF4-FFF2-40B4-BE49-F238E27FC236}">
                <a16:creationId xmlns:a16="http://schemas.microsoft.com/office/drawing/2014/main" xmlns="" id="{371414DA-A581-7B28-AA6F-FA4D0A74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0526" y="4497054"/>
            <a:ext cx="50145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vi-VN" sz="4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</a:t>
            </a:r>
            <a:r>
              <a:rPr lang="en-US" altLang="vi-VN" sz="4400" kern="1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vi-VN" sz="4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N-CH</a:t>
            </a:r>
            <a:r>
              <a:rPr lang="en-US" altLang="vi-VN" sz="4400" kern="1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vi-VN" sz="4400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</a:t>
            </a:r>
            <a:r>
              <a:rPr lang="en-US" altLang="vi-VN" sz="4400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</a:t>
            </a:r>
            <a:r>
              <a:rPr lang="en-US" altLang="vi-VN" sz="44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OH   + </a:t>
            </a:r>
            <a:endParaRPr lang="en-US" altLang="vi-VN" sz="44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5" name="Group 122">
            <a:extLst>
              <a:ext uri="{FF2B5EF4-FFF2-40B4-BE49-F238E27FC236}">
                <a16:creationId xmlns:a16="http://schemas.microsoft.com/office/drawing/2014/main" xmlns="" id="{79F8B2A7-203D-C071-2B0B-07BB1355C10B}"/>
              </a:ext>
            </a:extLst>
          </p:cNvPr>
          <p:cNvGrpSpPr>
            <a:grpSpLocks/>
          </p:cNvGrpSpPr>
          <p:nvPr/>
        </p:nvGrpSpPr>
        <p:grpSpPr bwMode="auto">
          <a:xfrm>
            <a:off x="18189866" y="4499524"/>
            <a:ext cx="6309151" cy="2564796"/>
            <a:chOff x="3804" y="1392"/>
            <a:chExt cx="3621" cy="853"/>
          </a:xfrm>
        </p:grpSpPr>
        <p:sp>
          <p:nvSpPr>
            <p:cNvPr id="236" name="Text Box 25">
              <a:extLst>
                <a:ext uri="{FF2B5EF4-FFF2-40B4-BE49-F238E27FC236}">
                  <a16:creationId xmlns:a16="http://schemas.microsoft.com/office/drawing/2014/main" xmlns="" id="{CBA3B518-E0C9-709D-66F7-B7E988B42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4" y="1392"/>
              <a:ext cx="362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US" altLang="vi-VN" sz="4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alt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en-US" alt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-CH-COOH</a:t>
              </a:r>
              <a:r>
                <a:rPr kumimoji="0" lang="en-US" alt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7" name="Line 26">
              <a:extLst>
                <a:ext uri="{FF2B5EF4-FFF2-40B4-BE49-F238E27FC236}">
                  <a16:creationId xmlns:a16="http://schemas.microsoft.com/office/drawing/2014/main" xmlns="" id="{3E703582-6E7A-84EE-3D4C-37FF40DC21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7" y="1608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8" name="Text Box 27">
              <a:extLst>
                <a:ext uri="{FF2B5EF4-FFF2-40B4-BE49-F238E27FC236}">
                  <a16:creationId xmlns:a16="http://schemas.microsoft.com/office/drawing/2014/main" xmlns="" id="{5D14C1FC-80E2-DA7E-1683-FC9A2E3B2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1" y="1760"/>
              <a:ext cx="66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en-US" altLang="vi-VN" sz="4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9" name="Line 121">
            <a:extLst>
              <a:ext uri="{FF2B5EF4-FFF2-40B4-BE49-F238E27FC236}">
                <a16:creationId xmlns:a16="http://schemas.microsoft.com/office/drawing/2014/main" xmlns="" id="{F3D71C89-526A-93DB-025D-C0ED0A6E5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2627" y="4645394"/>
            <a:ext cx="0" cy="68580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vi-VN" sz="1800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0" name="Text Box 9">
            <a:extLst>
              <a:ext uri="{FF2B5EF4-FFF2-40B4-BE49-F238E27FC236}">
                <a16:creationId xmlns:a16="http://schemas.microsoft.com/office/drawing/2014/main" xmlns="" id="{8C47CDCF-4C89-E97B-EAC4-678D2F23D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93" y="7160366"/>
            <a:ext cx="359124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48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Tổng quát</a:t>
            </a:r>
            <a:r>
              <a:rPr lang="en-US" altLang="en-US" sz="5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41" name="Rectangle 3">
            <a:extLst>
              <a:ext uri="{FF2B5EF4-FFF2-40B4-BE49-F238E27FC236}">
                <a16:creationId xmlns:a16="http://schemas.microsoft.com/office/drawing/2014/main" xmlns="" id="{33A2118B-2A44-25E8-A994-012E6BC6112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0309500" y="8568843"/>
            <a:ext cx="9969721" cy="8309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n hỗn hợp các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amino acid.</a:t>
            </a:r>
          </a:p>
        </p:txBody>
      </p:sp>
      <p:grpSp>
        <p:nvGrpSpPr>
          <p:cNvPr id="242" name="Group 1">
            <a:extLst>
              <a:ext uri="{FF2B5EF4-FFF2-40B4-BE49-F238E27FC236}">
                <a16:creationId xmlns:a16="http://schemas.microsoft.com/office/drawing/2014/main" xmlns="" id="{3B7DA691-6D0D-D600-94F4-F0D7CF0EE4A9}"/>
              </a:ext>
            </a:extLst>
          </p:cNvPr>
          <p:cNvGrpSpPr>
            <a:grpSpLocks/>
          </p:cNvGrpSpPr>
          <p:nvPr/>
        </p:nvGrpSpPr>
        <p:grpSpPr bwMode="auto">
          <a:xfrm>
            <a:off x="2965598" y="8524724"/>
            <a:ext cx="8459788" cy="830997"/>
            <a:chOff x="304800" y="3442922"/>
            <a:chExt cx="8459788" cy="830997"/>
          </a:xfrm>
        </p:grpSpPr>
        <p:sp>
          <p:nvSpPr>
            <p:cNvPr id="243" name="Rectangle 2">
              <a:extLst>
                <a:ext uri="{FF2B5EF4-FFF2-40B4-BE49-F238E27FC236}">
                  <a16:creationId xmlns:a16="http://schemas.microsoft.com/office/drawing/2014/main" xmlns="" id="{05681F55-3A31-462A-D364-095736821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3442922"/>
              <a:ext cx="8459788" cy="83099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prstShdw prst="shdw18" dist="17961" dir="13500000">
                <a:srgbClr val="BBE0E3">
                  <a:gamma/>
                  <a:shade val="60000"/>
                  <a:invGamma/>
                </a:srgbClr>
              </a:prstShdw>
            </a:effectLst>
          </p:spPr>
          <p:txBody>
            <a:bodyPr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Peptide   + (n - 1)H</a:t>
              </a:r>
              <a:r>
                <a:rPr kumimoji="0" lang="pt-BR" sz="4800" b="0" i="0" u="none" strike="noStrike" kern="1200" cap="none" spc="0" normalizeH="0" baseline="-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O  </a:t>
              </a:r>
            </a:p>
          </p:txBody>
        </p:sp>
        <p:cxnSp>
          <p:nvCxnSpPr>
            <p:cNvPr id="244" name="Straight Arrow Connector 22">
              <a:extLst>
                <a:ext uri="{FF2B5EF4-FFF2-40B4-BE49-F238E27FC236}">
                  <a16:creationId xmlns:a16="http://schemas.microsoft.com/office/drawing/2014/main" xmlns="" id="{7191DBB7-D2E9-8171-B667-0E9E071FE057}"/>
                </a:ext>
              </a:extLst>
            </p:cNvPr>
            <p:cNvCxnSpPr>
              <a:cxnSpLocks/>
            </p:cNvCxnSpPr>
            <p:nvPr/>
          </p:nvCxnSpPr>
          <p:spPr>
            <a:xfrm>
              <a:off x="5951401" y="3851720"/>
              <a:ext cx="1424934" cy="67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5" name="Text Box 13">
            <a:extLst>
              <a:ext uri="{FF2B5EF4-FFF2-40B4-BE49-F238E27FC236}">
                <a16:creationId xmlns:a16="http://schemas.microsoft.com/office/drawing/2014/main" xmlns="" id="{2C89FE6D-5D2C-15EF-17A9-EFC94A818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29" y="10033091"/>
            <a:ext cx="2298723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4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lang="en-US" altLang="en-US" sz="4400" b="1" u="sng" kern="1200" dirty="0" err="1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lang="en-US" altLang="en-US" sz="4400" b="1" u="sng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 ý:</a:t>
            </a:r>
            <a:r>
              <a:rPr lang="en-US" altLang="en-US" sz="44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pt-BR" sz="4400" dirty="0"/>
              <a:t>Tùy thuộc vào độ pH của phản ứng sẽ thu được dung dịch chứa  hỗn hợp các </a:t>
            </a:r>
            <a:r>
              <a:rPr lang="es-ES" sz="4400" dirty="0">
                <a:sym typeface="Symbol" panose="05050102010706020507" pitchFamily="18" charset="2"/>
              </a:rPr>
              <a:t></a:t>
            </a:r>
            <a:r>
              <a:rPr lang="pt-BR" sz="4400" dirty="0"/>
              <a:t>- amino </a:t>
            </a:r>
            <a:r>
              <a:rPr lang="pt-BR" sz="4400" dirty="0" smtClean="0"/>
              <a:t>acid </a:t>
            </a:r>
            <a:r>
              <a:rPr lang="pt-BR" sz="4400" dirty="0"/>
              <a:t>dạng phân tử trung hòa, cation hay anion</a:t>
            </a:r>
            <a:endParaRPr lang="en-US" altLang="en-US" sz="44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0" grpId="0"/>
      <p:bldP spid="233" grpId="0"/>
      <p:bldP spid="234" grpId="0"/>
      <p:bldP spid="240" grpId="0" animBg="1"/>
      <p:bldP spid="241" grpId="0"/>
      <p:bldP spid="2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3942243-A0D4-4455-A03F-151C06E6A1CF}"/>
              </a:ext>
            </a:extLst>
          </p:cNvPr>
          <p:cNvSpPr/>
          <p:nvPr/>
        </p:nvSpPr>
        <p:spPr>
          <a:xfrm>
            <a:off x="16719007" y="3282400"/>
            <a:ext cx="3432399" cy="17114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F6E4EF-2A63-4EB7-AB0D-7350BF292B58}"/>
              </a:ext>
            </a:extLst>
          </p:cNvPr>
          <p:cNvSpPr/>
          <p:nvPr/>
        </p:nvSpPr>
        <p:spPr>
          <a:xfrm>
            <a:off x="5234286" y="3282400"/>
            <a:ext cx="3432398" cy="17082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61444" name="TextBox 3">
            <a:extLst>
              <a:ext uri="{FF2B5EF4-FFF2-40B4-BE49-F238E27FC236}">
                <a16:creationId xmlns:a16="http://schemas.microsoft.com/office/drawing/2014/main" xmlns="" id="{5D03897E-895D-4200-B2A7-6FB701528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4028" y="1910710"/>
            <a:ext cx="61853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</a:p>
        </p:txBody>
      </p:sp>
      <p:sp>
        <p:nvSpPr>
          <p:cNvPr id="61445" name="TextBox 4">
            <a:extLst>
              <a:ext uri="{FF2B5EF4-FFF2-40B4-BE49-F238E27FC236}">
                <a16:creationId xmlns:a16="http://schemas.microsoft.com/office/drawing/2014/main" xmlns="" id="{AEEC3BBF-AFAA-4696-A4D3-084948872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380" y="3434808"/>
            <a:ext cx="38197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1446" name="TextBox 5">
            <a:extLst>
              <a:ext uri="{FF2B5EF4-FFF2-40B4-BE49-F238E27FC236}">
                <a16:creationId xmlns:a16="http://schemas.microsoft.com/office/drawing/2014/main" xmlns="" id="{707DF10C-AC05-410E-9F2F-EE57E44F9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6599" y="3460210"/>
            <a:ext cx="38165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AC71EC1-D62F-4399-8475-3CE4A4396A91}"/>
              </a:ext>
            </a:extLst>
          </p:cNvPr>
          <p:cNvCxnSpPr>
            <a:cxnSpLocks/>
          </p:cNvCxnSpPr>
          <p:nvPr/>
        </p:nvCxnSpPr>
        <p:spPr>
          <a:xfrm>
            <a:off x="12671288" y="3088578"/>
            <a:ext cx="0" cy="688235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473958FF-E0E1-48AA-BE07-B9D44D1D69C7}"/>
              </a:ext>
            </a:extLst>
          </p:cNvPr>
          <p:cNvSpPr/>
          <p:nvPr/>
        </p:nvSpPr>
        <p:spPr>
          <a:xfrm>
            <a:off x="0" y="1716939"/>
            <a:ext cx="24385588" cy="8912071"/>
          </a:xfrm>
          <a:prstGeom prst="frame">
            <a:avLst>
              <a:gd name="adj1" fmla="val 2050"/>
            </a:avLst>
          </a:prstGeom>
          <a:solidFill>
            <a:srgbClr val="507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4BDFF31B-6EFC-4E34-8CE7-DADC368EF8C5}"/>
              </a:ext>
            </a:extLst>
          </p:cNvPr>
          <p:cNvSpPr/>
          <p:nvPr/>
        </p:nvSpPr>
        <p:spPr>
          <a:xfrm flipH="1">
            <a:off x="5603219" y="9119978"/>
            <a:ext cx="2098814" cy="5270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5572B004-CF0B-429E-818E-D7EC50410CD1}"/>
              </a:ext>
            </a:extLst>
          </p:cNvPr>
          <p:cNvSpPr/>
          <p:nvPr/>
        </p:nvSpPr>
        <p:spPr>
          <a:xfrm rot="13508497" flipH="1">
            <a:off x="7279011" y="7081067"/>
            <a:ext cx="2056039" cy="44801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xmlns="" id="{5BA67E8B-E054-4D1C-B0F0-1836F5D9B2E5}"/>
              </a:ext>
            </a:extLst>
          </p:cNvPr>
          <p:cNvSpPr/>
          <p:nvPr/>
        </p:nvSpPr>
        <p:spPr>
          <a:xfrm rot="8278413" flipH="1">
            <a:off x="3961819" y="7227199"/>
            <a:ext cx="2341163" cy="3294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xmlns="" id="{0DBD6460-9730-41CD-A00E-DC809285A3B3}"/>
              </a:ext>
            </a:extLst>
          </p:cNvPr>
          <p:cNvSpPr/>
          <p:nvPr/>
        </p:nvSpPr>
        <p:spPr>
          <a:xfrm>
            <a:off x="6088416" y="5143071"/>
            <a:ext cx="1647934" cy="1047819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srgbClr val="000001"/>
                </a:solidFill>
              </a:rPr>
              <a:t>1</a:t>
            </a: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xmlns="" id="{F16C8745-9183-44DC-BB94-5F867B6D7EA8}"/>
              </a:ext>
            </a:extLst>
          </p:cNvPr>
          <p:cNvSpPr/>
          <p:nvPr/>
        </p:nvSpPr>
        <p:spPr>
          <a:xfrm>
            <a:off x="8490997" y="8594727"/>
            <a:ext cx="1463770" cy="12161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600" b="1" dirty="0">
                <a:solidFill>
                  <a:srgbClr val="000001"/>
                </a:solidFill>
              </a:rPr>
              <a:t>2</a:t>
            </a: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xmlns="" id="{00CA27BD-5664-4E4D-898F-E8AB7EF760BD}"/>
              </a:ext>
            </a:extLst>
          </p:cNvPr>
          <p:cNvSpPr/>
          <p:nvPr/>
        </p:nvSpPr>
        <p:spPr>
          <a:xfrm>
            <a:off x="3258192" y="8593003"/>
            <a:ext cx="1657459" cy="104781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01"/>
                </a:solidFill>
              </a:rPr>
              <a:t>3</a:t>
            </a: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xmlns="" id="{A17C651A-95F7-4F54-8509-30F031EA9A4F}"/>
              </a:ext>
            </a:extLst>
          </p:cNvPr>
          <p:cNvSpPr/>
          <p:nvPr/>
        </p:nvSpPr>
        <p:spPr>
          <a:xfrm>
            <a:off x="17785876" y="5263728"/>
            <a:ext cx="1524099" cy="1095447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>
                <a:solidFill>
                  <a:srgbClr val="000001"/>
                </a:solidFill>
              </a:rPr>
              <a:t>4</a:t>
            </a: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xmlns="" id="{1F36C8BC-A2CF-4AA5-B18D-5099E64AC387}"/>
              </a:ext>
            </a:extLst>
          </p:cNvPr>
          <p:cNvSpPr/>
          <p:nvPr/>
        </p:nvSpPr>
        <p:spPr>
          <a:xfrm>
            <a:off x="15643951" y="8796106"/>
            <a:ext cx="1466946" cy="117482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000001"/>
                </a:solidFill>
              </a:rPr>
              <a:t>5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xmlns="" id="{392EB6EE-9A64-444B-A397-C828656E790F}"/>
              </a:ext>
            </a:extLst>
          </p:cNvPr>
          <p:cNvSpPr/>
          <p:nvPr/>
        </p:nvSpPr>
        <p:spPr>
          <a:xfrm>
            <a:off x="20421715" y="8870816"/>
            <a:ext cx="1466946" cy="14276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00001"/>
                </a:solidFill>
              </a:rPr>
              <a:t>6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xmlns="" id="{7C8C149F-E5FA-4DED-B036-00A2A828F8E7}"/>
              </a:ext>
            </a:extLst>
          </p:cNvPr>
          <p:cNvSpPr/>
          <p:nvPr/>
        </p:nvSpPr>
        <p:spPr>
          <a:xfrm rot="8278413" flipH="1">
            <a:off x="15782191" y="7597330"/>
            <a:ext cx="2341163" cy="3294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xmlns="" id="{3AAE0487-3D8D-4BD0-8DC6-876A2B9E98B6}"/>
              </a:ext>
            </a:extLst>
          </p:cNvPr>
          <p:cNvSpPr/>
          <p:nvPr/>
        </p:nvSpPr>
        <p:spPr>
          <a:xfrm rot="13508497" flipH="1">
            <a:off x="19003586" y="7572406"/>
            <a:ext cx="2186782" cy="3982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xmlns="" id="{D03E803E-89A0-4410-99F8-5A284F4BFB44}"/>
              </a:ext>
            </a:extLst>
          </p:cNvPr>
          <p:cNvSpPr/>
          <p:nvPr/>
        </p:nvSpPr>
        <p:spPr>
          <a:xfrm flipH="1">
            <a:off x="17498518" y="9558077"/>
            <a:ext cx="2098814" cy="5270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50F12440-F5EA-DFCA-21F3-6684944C18BC}"/>
              </a:ext>
            </a:extLst>
          </p:cNvPr>
          <p:cNvSpPr/>
          <p:nvPr/>
        </p:nvSpPr>
        <p:spPr>
          <a:xfrm>
            <a:off x="1765289" y="10929790"/>
            <a:ext cx="5422675" cy="2590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rgbClr val="002060"/>
                </a:solidFill>
              </a:rPr>
              <a:t>Nêu khái niệm protein?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3CA35BC8-1573-3C56-3DC6-C7C46661186F}"/>
              </a:ext>
            </a:extLst>
          </p:cNvPr>
          <p:cNvSpPr/>
          <p:nvPr/>
        </p:nvSpPr>
        <p:spPr>
          <a:xfrm>
            <a:off x="17336596" y="10924012"/>
            <a:ext cx="5422675" cy="25965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rgbClr val="002060"/>
                </a:solidFill>
              </a:rPr>
              <a:t>Trình bày tính chất vật lý của protein? Nêu ví dụ minh họa?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9C36C4C2-BA7A-9ABD-FA38-71610B73BEB4}"/>
              </a:ext>
            </a:extLst>
          </p:cNvPr>
          <p:cNvSpPr/>
          <p:nvPr/>
        </p:nvSpPr>
        <p:spPr>
          <a:xfrm>
            <a:off x="9317871" y="10957854"/>
            <a:ext cx="6326080" cy="2596578"/>
          </a:xfrm>
          <a:prstGeom prst="rect">
            <a:avLst/>
          </a:prstGeom>
          <a:solidFill>
            <a:srgbClr val="FE9E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rgbClr val="002060"/>
                </a:solidFill>
              </a:rPr>
              <a:t>Phân loại protein? Đặc điểm từng loại?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21" name="Đồng hồ đếm ngược 5 phút - 5 Minutes (1)">
            <a:hlinkClick r:id="" action="ppaction://media"/>
            <a:extLst>
              <a:ext uri="{FF2B5EF4-FFF2-40B4-BE49-F238E27FC236}">
                <a16:creationId xmlns:a16="http://schemas.microsoft.com/office/drawing/2014/main" xmlns="" id="{5D52DE99-5BFD-FD68-63BE-357BA1E69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0187" y="1945677"/>
            <a:ext cx="2743200" cy="1541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12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1405</Words>
  <Application>Microsoft Office PowerPoint</Application>
  <PresentationFormat>Custom</PresentationFormat>
  <Paragraphs>256</Paragraphs>
  <Slides>23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#9Slide03 Swiss Condensed Bold</vt:lpstr>
      <vt:lpstr>Cambria</vt:lpstr>
      <vt:lpstr>Questrial</vt:lpstr>
      <vt:lpstr>Cambria Math</vt:lpstr>
      <vt:lpstr>Constantia</vt:lpstr>
      <vt:lpstr>Times New Roman</vt:lpstr>
      <vt:lpstr>Tahoma</vt:lpstr>
      <vt:lpstr>VNI-Times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lastModifiedBy>DELL</cp:lastModifiedBy>
  <cp:revision>15</cp:revision>
  <dcterms:created xsi:type="dcterms:W3CDTF">2013-08-07T06:38:09Z</dcterms:created>
  <dcterms:modified xsi:type="dcterms:W3CDTF">2024-04-15T07:27:26Z</dcterms:modified>
</cp:coreProperties>
</file>