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1"/>
  </p:notesMasterIdLst>
  <p:sldIdLst>
    <p:sldId id="256" r:id="rId2"/>
    <p:sldId id="258" r:id="rId3"/>
    <p:sldId id="259" r:id="rId4"/>
    <p:sldId id="328" r:id="rId5"/>
    <p:sldId id="304" r:id="rId6"/>
    <p:sldId id="305" r:id="rId7"/>
    <p:sldId id="307" r:id="rId8"/>
    <p:sldId id="331" r:id="rId9"/>
    <p:sldId id="310" r:id="rId10"/>
    <p:sldId id="264" r:id="rId11"/>
    <p:sldId id="316" r:id="rId12"/>
    <p:sldId id="322" r:id="rId13"/>
    <p:sldId id="314" r:id="rId14"/>
    <p:sldId id="323" r:id="rId15"/>
    <p:sldId id="312" r:id="rId16"/>
    <p:sldId id="325" r:id="rId17"/>
    <p:sldId id="324" r:id="rId18"/>
    <p:sldId id="326" r:id="rId19"/>
    <p:sldId id="313" r:id="rId20"/>
  </p:sldIdLst>
  <p:sldSz cx="9144000" cy="5143500" type="screen16x9"/>
  <p:notesSz cx="6858000" cy="9144000"/>
  <p:embeddedFontLst>
    <p:embeddedFont>
      <p:font typeface="Maven Pro" panose="020B0604020202020204" charset="0"/>
      <p:regular r:id="rId22"/>
      <p:bold r:id="rId23"/>
    </p:embeddedFont>
    <p:embeddedFont>
      <p:font typeface="Open Sans Semibold" panose="020B0604020202020204" charset="0"/>
      <p:bold r:id="rId24"/>
      <p:boldItalic r:id="rId25"/>
    </p:embeddedFont>
    <p:embeddedFont>
      <p:font typeface="Share Tech" panose="020B0604020202020204" charset="0"/>
      <p:regular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Advent Pro SemiBold" panose="020B0604020202020204" charset="0"/>
      <p:regular r:id="rId31"/>
      <p:bold r:id="rId32"/>
    </p:embeddedFont>
    <p:embeddedFont>
      <p:font typeface="Palatino Linotype" panose="020405020505050303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8AC"/>
    <a:srgbClr val="00CFCC"/>
    <a:srgbClr val="002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067F41-87B7-4849-BB0A-F5A5C93FDCAD}">
  <a:tblStyle styleId="{8D067F41-87B7-4849-BB0A-F5A5C93FDC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6719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c52a2e8d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c52a2e8d8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035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6c4305b01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6c4305b01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00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6c4305b0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6c4305b0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07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c4305b0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6c4305b0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95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6c60e245bf_1_3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6c60e245bf_1_3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44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6c4305b01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6c4305b01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13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6c4305b01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6c4305b01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230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6c4305b01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6c4305b01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08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6c4305b01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6c4305b01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849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6c4305b01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6c4305b01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67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61650" y="751888"/>
            <a:ext cx="602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4250" y="2804488"/>
            <a:ext cx="3295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60456" y="1158638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974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257933" y="2452405"/>
            <a:ext cx="57599" cy="57599"/>
          </a:xfrm>
          <a:custGeom>
            <a:avLst/>
            <a:gdLst/>
            <a:ahLst/>
            <a:cxnLst/>
            <a:rect l="l" t="t" r="r" b="b"/>
            <a:pathLst>
              <a:path w="2198" h="2198" fill="none" extrusionOk="0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10023" y="4821495"/>
            <a:ext cx="98059" cy="98295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75669" y="1557059"/>
            <a:ext cx="57834" cy="57599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18" name="Google Shape;18;p2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3090746" y="-533657"/>
            <a:ext cx="98059" cy="1147596"/>
            <a:chOff x="3347921" y="16006"/>
            <a:chExt cx="98059" cy="1147596"/>
          </a:xfrm>
        </p:grpSpPr>
        <p:sp>
          <p:nvSpPr>
            <p:cNvPr id="23" name="Google Shape;23;p2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26" name="Google Shape;26;p2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29" name="Google Shape;29;p2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646863" y="21446"/>
            <a:ext cx="8464" cy="1689069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36" name="Google Shape;36;p2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/>
          <p:nvPr/>
        </p:nvSpPr>
        <p:spPr>
          <a:xfrm>
            <a:off x="720239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42" name="Google Shape;42;p3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3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3643898" y="-436198"/>
            <a:ext cx="133252" cy="1952377"/>
            <a:chOff x="6780548" y="337714"/>
            <a:chExt cx="133252" cy="1952377"/>
          </a:xfrm>
        </p:grpSpPr>
        <p:sp>
          <p:nvSpPr>
            <p:cNvPr id="47" name="Google Shape;47;p3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51" name="Google Shape;51;p3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20996" y="1091548"/>
            <a:ext cx="199001" cy="2139769"/>
            <a:chOff x="8008096" y="2108910"/>
            <a:chExt cx="199001" cy="2139769"/>
          </a:xfrm>
        </p:grpSpPr>
        <p:sp>
          <p:nvSpPr>
            <p:cNvPr id="54" name="Google Shape;54;p3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ctrTitle"/>
          </p:nvPr>
        </p:nvSpPr>
        <p:spPr>
          <a:xfrm>
            <a:off x="2031287" y="1742775"/>
            <a:ext cx="2622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1791587" y="2417450"/>
            <a:ext cx="31014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618825" y="1679175"/>
            <a:ext cx="3534300" cy="20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268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720000" y="46901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2058475" y="41522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432075" y="4296400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2194725" y="44747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585475" y="4695513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4"/>
          <p:cNvGrpSpPr/>
          <p:nvPr/>
        </p:nvGrpSpPr>
        <p:grpSpPr>
          <a:xfrm>
            <a:off x="8148521" y="3004593"/>
            <a:ext cx="98059" cy="1147596"/>
            <a:chOff x="3347921" y="16006"/>
            <a:chExt cx="98059" cy="1147596"/>
          </a:xfrm>
        </p:grpSpPr>
        <p:sp>
          <p:nvSpPr>
            <p:cNvPr id="68" name="Google Shape;68;p4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4"/>
          <p:cNvGrpSpPr/>
          <p:nvPr/>
        </p:nvGrpSpPr>
        <p:grpSpPr>
          <a:xfrm>
            <a:off x="281421" y="3769263"/>
            <a:ext cx="121172" cy="760495"/>
            <a:chOff x="5245196" y="3136513"/>
            <a:chExt cx="121172" cy="760495"/>
          </a:xfrm>
        </p:grpSpPr>
        <p:sp>
          <p:nvSpPr>
            <p:cNvPr id="71" name="Google Shape;71;p4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8534739" y="4069632"/>
            <a:ext cx="57599" cy="831799"/>
            <a:chOff x="2038689" y="173907"/>
            <a:chExt cx="57599" cy="831799"/>
          </a:xfrm>
        </p:grpSpPr>
        <p:sp>
          <p:nvSpPr>
            <p:cNvPr id="74" name="Google Shape;74;p4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7686100" y="45688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68125" y="3769263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7573050" y="27737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564075" y="47539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subTitle" idx="1"/>
          </p:nvPr>
        </p:nvSpPr>
        <p:spPr>
          <a:xfrm>
            <a:off x="6429027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3"/>
          <p:cNvSpPr/>
          <p:nvPr/>
        </p:nvSpPr>
        <p:spPr>
          <a:xfrm>
            <a:off x="7647375" y="94960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"/>
          <p:cNvSpPr/>
          <p:nvPr/>
        </p:nvSpPr>
        <p:spPr>
          <a:xfrm>
            <a:off x="285750" y="4542650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"/>
          <p:cNvSpPr/>
          <p:nvPr/>
        </p:nvSpPr>
        <p:spPr>
          <a:xfrm>
            <a:off x="439150" y="48034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ctrTitle"/>
          </p:nvPr>
        </p:nvSpPr>
        <p:spPr>
          <a:xfrm>
            <a:off x="970814" y="3396800"/>
            <a:ext cx="2152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970814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3" hasCustomPrompt="1"/>
          </p:nvPr>
        </p:nvSpPr>
        <p:spPr>
          <a:xfrm>
            <a:off x="970814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ctrTitle" idx="4"/>
          </p:nvPr>
        </p:nvSpPr>
        <p:spPr>
          <a:xfrm>
            <a:off x="3690348" y="3396800"/>
            <a:ext cx="1386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3690341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6" hasCustomPrompt="1"/>
          </p:nvPr>
        </p:nvSpPr>
        <p:spPr>
          <a:xfrm>
            <a:off x="3690341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ctrTitle" idx="7"/>
          </p:nvPr>
        </p:nvSpPr>
        <p:spPr>
          <a:xfrm>
            <a:off x="618825" y="411675"/>
            <a:ext cx="457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8"/>
          </p:nvPr>
        </p:nvSpPr>
        <p:spPr>
          <a:xfrm>
            <a:off x="6428436" y="33777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 hasCustomPrompt="1"/>
          </p:nvPr>
        </p:nvSpPr>
        <p:spPr>
          <a:xfrm>
            <a:off x="6428436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ctrTitle" idx="13"/>
          </p:nvPr>
        </p:nvSpPr>
        <p:spPr>
          <a:xfrm>
            <a:off x="6429027" y="339680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  <a:defRPr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9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5"/>
          <p:cNvSpPr txBox="1">
            <a:spLocks noGrp="1"/>
          </p:cNvSpPr>
          <p:nvPr>
            <p:ph type="subTitle" idx="1"/>
          </p:nvPr>
        </p:nvSpPr>
        <p:spPr>
          <a:xfrm>
            <a:off x="2976295" y="3447521"/>
            <a:ext cx="3295500" cy="421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HÓA HỌC 11 CÁNH DIỀU</a:t>
            </a:r>
            <a:endParaRPr dirty="0"/>
          </a:p>
        </p:txBody>
      </p:sp>
      <p:sp>
        <p:nvSpPr>
          <p:cNvPr id="435" name="Google Shape;435;p25"/>
          <p:cNvSpPr txBox="1">
            <a:spLocks noGrp="1"/>
          </p:cNvSpPr>
          <p:nvPr>
            <p:ph type="ctrTitle"/>
          </p:nvPr>
        </p:nvSpPr>
        <p:spPr>
          <a:xfrm>
            <a:off x="1917281" y="893138"/>
            <a:ext cx="5082653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Palatino Linotype" panose="02040502050505030304" pitchFamily="18" charset="0"/>
              </a:rPr>
              <a:t>MỘT SỐ </a:t>
            </a:r>
            <a:r>
              <a:rPr lang="en" sz="3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" sz="3200" b="1" dirty="0" smtClean="0">
                <a:latin typeface="Palatino Linotype" panose="02040502050505030304" pitchFamily="18" charset="0"/>
              </a:rPr>
              <a:t>QUAN TRỌNG </a:t>
            </a:r>
            <a:br>
              <a:rPr lang="en" sz="3200" b="1" dirty="0" smtClean="0">
                <a:latin typeface="Palatino Linotype" panose="02040502050505030304" pitchFamily="18" charset="0"/>
              </a:rPr>
            </a:br>
            <a:r>
              <a:rPr lang="en" sz="3200" b="1" dirty="0" smtClean="0">
                <a:latin typeface="Palatino Linotype" panose="02040502050505030304" pitchFamily="18" charset="0"/>
              </a:rPr>
              <a:t>CỦA </a:t>
            </a:r>
            <a:r>
              <a:rPr lang="en" sz="3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</a:t>
            </a:r>
            <a:endParaRPr sz="3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36" name="Google Shape;436;p25"/>
          <p:cNvSpPr/>
          <p:nvPr/>
        </p:nvSpPr>
        <p:spPr>
          <a:xfrm>
            <a:off x="1917281" y="4715495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5"/>
          <p:cNvSpPr/>
          <p:nvPr/>
        </p:nvSpPr>
        <p:spPr>
          <a:xfrm>
            <a:off x="7047944" y="3537816"/>
            <a:ext cx="57834" cy="57834"/>
          </a:xfrm>
          <a:custGeom>
            <a:avLst/>
            <a:gdLst/>
            <a:ahLst/>
            <a:cxnLst/>
            <a:rect l="l" t="t" r="r" b="b"/>
            <a:pathLst>
              <a:path w="2207" h="2207" fill="none" extrusionOk="0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5"/>
          <p:cNvSpPr/>
          <p:nvPr/>
        </p:nvSpPr>
        <p:spPr>
          <a:xfrm>
            <a:off x="2307882" y="3002386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5"/>
          <p:cNvSpPr/>
          <p:nvPr/>
        </p:nvSpPr>
        <p:spPr>
          <a:xfrm>
            <a:off x="6293004" y="835609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5"/>
          <p:cNvSpPr/>
          <p:nvPr/>
        </p:nvSpPr>
        <p:spPr>
          <a:xfrm>
            <a:off x="5969504" y="3118803"/>
            <a:ext cx="119993" cy="119966"/>
          </a:xfrm>
          <a:custGeom>
            <a:avLst/>
            <a:gdLst/>
            <a:ahLst/>
            <a:cxnLst/>
            <a:rect l="l" t="t" r="r" b="b"/>
            <a:pathLst>
              <a:path w="4579" h="4578" extrusionOk="0">
                <a:moveTo>
                  <a:pt x="1" y="0"/>
                </a:moveTo>
                <a:lnTo>
                  <a:pt x="1" y="4578"/>
                </a:lnTo>
                <a:lnTo>
                  <a:pt x="4578" y="4578"/>
                </a:lnTo>
                <a:lnTo>
                  <a:pt x="457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5"/>
          <p:cNvSpPr/>
          <p:nvPr/>
        </p:nvSpPr>
        <p:spPr>
          <a:xfrm>
            <a:off x="2924242" y="4302208"/>
            <a:ext cx="119993" cy="119993"/>
          </a:xfrm>
          <a:custGeom>
            <a:avLst/>
            <a:gdLst/>
            <a:ahLst/>
            <a:cxnLst/>
            <a:rect l="l" t="t" r="r" b="b"/>
            <a:pathLst>
              <a:path w="4579" h="4579" extrusionOk="0">
                <a:moveTo>
                  <a:pt x="0" y="1"/>
                </a:moveTo>
                <a:lnTo>
                  <a:pt x="0" y="4578"/>
                </a:lnTo>
                <a:lnTo>
                  <a:pt x="4578" y="4578"/>
                </a:lnTo>
                <a:lnTo>
                  <a:pt x="4578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25"/>
          <p:cNvGrpSpPr/>
          <p:nvPr/>
        </p:nvGrpSpPr>
        <p:grpSpPr>
          <a:xfrm>
            <a:off x="6232314" y="3696331"/>
            <a:ext cx="121434" cy="1073147"/>
            <a:chOff x="6232314" y="3696331"/>
            <a:chExt cx="121434" cy="1073147"/>
          </a:xfrm>
        </p:grpSpPr>
        <p:sp>
          <p:nvSpPr>
            <p:cNvPr id="443" name="Google Shape;443;p25"/>
            <p:cNvSpPr/>
            <p:nvPr/>
          </p:nvSpPr>
          <p:spPr>
            <a:xfrm>
              <a:off x="6232314" y="4648280"/>
              <a:ext cx="121434" cy="121198"/>
            </a:xfrm>
            <a:custGeom>
              <a:avLst/>
              <a:gdLst/>
              <a:ahLst/>
              <a:cxnLst/>
              <a:rect l="l" t="t" r="r" b="b"/>
              <a:pathLst>
                <a:path w="463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33" y="4624"/>
                  </a:lnTo>
                  <a:lnTo>
                    <a:pt x="4633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6288681" y="3696331"/>
              <a:ext cx="8700" cy="872731"/>
            </a:xfrm>
            <a:custGeom>
              <a:avLst/>
              <a:gdLst/>
              <a:ahLst/>
              <a:cxnLst/>
              <a:rect l="l" t="t" r="r" b="b"/>
              <a:pathLst>
                <a:path w="332" h="33304" extrusionOk="0">
                  <a:moveTo>
                    <a:pt x="166" y="0"/>
                  </a:moveTo>
                  <a:lnTo>
                    <a:pt x="0" y="33304"/>
                  </a:lnTo>
                  <a:lnTo>
                    <a:pt x="331" y="3330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25"/>
          <p:cNvGrpSpPr/>
          <p:nvPr/>
        </p:nvGrpSpPr>
        <p:grpSpPr>
          <a:xfrm>
            <a:off x="6780548" y="337714"/>
            <a:ext cx="133252" cy="1952377"/>
            <a:chOff x="6780548" y="337714"/>
            <a:chExt cx="133252" cy="1952377"/>
          </a:xfrm>
        </p:grpSpPr>
        <p:sp>
          <p:nvSpPr>
            <p:cNvPr id="446" name="Google Shape;446;p25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5"/>
          <p:cNvGrpSpPr/>
          <p:nvPr/>
        </p:nvGrpSpPr>
        <p:grpSpPr>
          <a:xfrm>
            <a:off x="1608717" y="1280046"/>
            <a:ext cx="199237" cy="2828935"/>
            <a:chOff x="1608717" y="1280046"/>
            <a:chExt cx="199237" cy="2828935"/>
          </a:xfrm>
        </p:grpSpPr>
        <p:sp>
          <p:nvSpPr>
            <p:cNvPr id="449" name="Google Shape;449;p25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5"/>
          <p:cNvSpPr/>
          <p:nvPr/>
        </p:nvSpPr>
        <p:spPr>
          <a:xfrm>
            <a:off x="2355692" y="3696328"/>
            <a:ext cx="8464" cy="2519663"/>
          </a:xfrm>
          <a:custGeom>
            <a:avLst/>
            <a:gdLst/>
            <a:ahLst/>
            <a:cxnLst/>
            <a:rect l="l" t="t" r="r" b="b"/>
            <a:pathLst>
              <a:path w="323" h="96152" extrusionOk="0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7446601" y="3454956"/>
            <a:ext cx="8464" cy="1689096"/>
          </a:xfrm>
          <a:custGeom>
            <a:avLst/>
            <a:gdLst/>
            <a:ahLst/>
            <a:cxnLst/>
            <a:rect l="l" t="t" r="r" b="b"/>
            <a:pathLst>
              <a:path w="323" h="64457" extrusionOk="0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25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455" name="Google Shape;455;p25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5"/>
          <p:cNvGrpSpPr/>
          <p:nvPr/>
        </p:nvGrpSpPr>
        <p:grpSpPr>
          <a:xfrm>
            <a:off x="4472500" y="3928605"/>
            <a:ext cx="199001" cy="867198"/>
            <a:chOff x="4475150" y="4052605"/>
            <a:chExt cx="199001" cy="867198"/>
          </a:xfrm>
        </p:grpSpPr>
        <p:sp>
          <p:nvSpPr>
            <p:cNvPr id="458" name="Google Shape;458;p25"/>
            <p:cNvSpPr/>
            <p:nvPr/>
          </p:nvSpPr>
          <p:spPr>
            <a:xfrm>
              <a:off x="4475150" y="4052605"/>
              <a:ext cx="199001" cy="220121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4522600" y="4494201"/>
              <a:ext cx="104095" cy="115148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4534403" y="4830814"/>
              <a:ext cx="80477" cy="88990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825" y="152916"/>
            <a:ext cx="6236511" cy="4608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8403" y="587851"/>
            <a:ext cx="2239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Dựa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vào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hình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ảnh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sau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hãy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mô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tả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hiện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tượng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mưa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acid?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32"/>
          <p:cNvSpPr txBox="1">
            <a:spLocks noGrp="1"/>
          </p:cNvSpPr>
          <p:nvPr>
            <p:ph type="ctrTitle"/>
          </p:nvPr>
        </p:nvSpPr>
        <p:spPr>
          <a:xfrm>
            <a:off x="281535" y="164385"/>
            <a:ext cx="5496675" cy="6409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C - NITRIC ACID</a:t>
            </a:r>
            <a:endParaRPr sz="4000" dirty="0"/>
          </a:p>
        </p:txBody>
      </p:sp>
      <p:sp>
        <p:nvSpPr>
          <p:cNvPr id="3" name="Google Shape;507;p28"/>
          <p:cNvSpPr txBox="1">
            <a:spLocks/>
          </p:cNvSpPr>
          <p:nvPr/>
        </p:nvSpPr>
        <p:spPr>
          <a:xfrm>
            <a:off x="606834" y="716567"/>
            <a:ext cx="531383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 - CTPT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vật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lý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946" y="1292551"/>
            <a:ext cx="42733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Công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thức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Lewis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nitric acid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là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: 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151939" y="1846549"/>
            <a:ext cx="2647803" cy="1922874"/>
            <a:chOff x="853989" y="2121426"/>
            <a:chExt cx="2647803" cy="1922874"/>
          </a:xfrm>
        </p:grpSpPr>
        <p:sp>
          <p:nvSpPr>
            <p:cNvPr id="5" name="Rectangle 4"/>
            <p:cNvSpPr/>
            <p:nvPr/>
          </p:nvSpPr>
          <p:spPr>
            <a:xfrm>
              <a:off x="1610080" y="2121426"/>
              <a:ext cx="401368" cy="755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O </a:t>
              </a:r>
              <a:endPara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53989" y="2435855"/>
              <a:ext cx="2647803" cy="1608445"/>
              <a:chOff x="823167" y="2117356"/>
              <a:chExt cx="2647803" cy="160844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75183" y="2469760"/>
                <a:ext cx="4013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Palatino Linotype" panose="02040502050505030304" pitchFamily="18" charset="0"/>
                    <a:sym typeface="Wingdings" panose="05000000000000000000" pitchFamily="2" charset="2"/>
                  </a:rPr>
                  <a:t>N</a:t>
                </a:r>
                <a:r>
                  <a:rPr lang="en-US" sz="32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Palatino Linotype" panose="02040502050505030304" pitchFamily="18" charset="0"/>
                    <a:sym typeface="Wingdings" panose="05000000000000000000" pitchFamily="2" charset="2"/>
                  </a:rPr>
                  <a:t> </a:t>
                </a:r>
                <a:endParaRPr lang="en-US" sz="3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296051" y="2960272"/>
                <a:ext cx="401368" cy="755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Palatino Linotype" panose="02040502050505030304" pitchFamily="18" charset="0"/>
                    <a:sym typeface="Wingdings" panose="05000000000000000000" pitchFamily="2" charset="2"/>
                  </a:rPr>
                  <a:t>O </a:t>
                </a:r>
                <a:endParaRPr lang="en-US" sz="3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47043" y="2970210"/>
                <a:ext cx="401368" cy="755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Palatino Linotype" panose="02040502050505030304" pitchFamily="18" charset="0"/>
                    <a:sym typeface="Wingdings" panose="05000000000000000000" pitchFamily="2" charset="2"/>
                  </a:rPr>
                  <a:t>O </a:t>
                </a:r>
                <a:endParaRPr lang="en-US" sz="3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69602" y="2545166"/>
                <a:ext cx="401368" cy="755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Palatino Linotype" panose="02040502050505030304" pitchFamily="18" charset="0"/>
                    <a:sym typeface="Wingdings" panose="05000000000000000000" pitchFamily="2" charset="2"/>
                  </a:rPr>
                  <a:t>H </a:t>
                </a:r>
                <a:endParaRPr lang="en-US" sz="3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024389" y="2277069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023917" y="2117356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506229" y="2129353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506229" y="2277069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285428" y="3522691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79450" y="3613122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786141" y="2440185"/>
                <a:ext cx="80481" cy="274320"/>
                <a:chOff x="1786141" y="2440185"/>
                <a:chExt cx="80481" cy="27432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786141" y="2440185"/>
                  <a:ext cx="0" cy="2743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866622" y="2440185"/>
                  <a:ext cx="0" cy="2743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flipH="1">
                <a:off x="1325366" y="3036534"/>
                <a:ext cx="239543" cy="25514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1272956" y="2970210"/>
                <a:ext cx="239543" cy="25514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069205" y="2996750"/>
                <a:ext cx="272257" cy="22860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2753474" y="3139275"/>
                <a:ext cx="276398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>
                <a:off x="823167" y="3240304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936182" y="3139274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566652" y="3117656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418180" y="3108116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571335" y="3599467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402863" y="3596085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904109" y="1784947"/>
            <a:ext cx="2661452" cy="1922874"/>
            <a:chOff x="840340" y="2121426"/>
            <a:chExt cx="2661452" cy="1922874"/>
          </a:xfrm>
        </p:grpSpPr>
        <p:sp>
          <p:nvSpPr>
            <p:cNvPr id="46" name="Rectangle 45"/>
            <p:cNvSpPr/>
            <p:nvPr/>
          </p:nvSpPr>
          <p:spPr>
            <a:xfrm>
              <a:off x="1610080" y="2121426"/>
              <a:ext cx="401368" cy="755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O </a:t>
              </a:r>
              <a:endPara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840340" y="2435855"/>
              <a:ext cx="2661452" cy="1608445"/>
              <a:chOff x="809518" y="2117356"/>
              <a:chExt cx="2661452" cy="160844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575183" y="2469760"/>
                <a:ext cx="4013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Palatino Linotype" panose="02040502050505030304" pitchFamily="18" charset="0"/>
                    <a:sym typeface="Wingdings" panose="05000000000000000000" pitchFamily="2" charset="2"/>
                  </a:rPr>
                  <a:t>N</a:t>
                </a:r>
                <a:r>
                  <a:rPr lang="en-US" sz="32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Palatino Linotype" panose="02040502050505030304" pitchFamily="18" charset="0"/>
                    <a:sym typeface="Wingdings" panose="05000000000000000000" pitchFamily="2" charset="2"/>
                  </a:rPr>
                  <a:t> </a:t>
                </a:r>
                <a:endParaRPr lang="en-US" sz="3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296051" y="2960272"/>
                <a:ext cx="401368" cy="755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Palatino Linotype" panose="02040502050505030304" pitchFamily="18" charset="0"/>
                    <a:sym typeface="Wingdings" panose="05000000000000000000" pitchFamily="2" charset="2"/>
                  </a:rPr>
                  <a:t>O </a:t>
                </a:r>
                <a:endParaRPr lang="en-US" sz="3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47043" y="2970210"/>
                <a:ext cx="401368" cy="755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Palatino Linotype" panose="02040502050505030304" pitchFamily="18" charset="0"/>
                    <a:sym typeface="Wingdings" panose="05000000000000000000" pitchFamily="2" charset="2"/>
                  </a:rPr>
                  <a:t>O </a:t>
                </a:r>
                <a:endParaRPr lang="en-US" sz="3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069602" y="2545166"/>
                <a:ext cx="401368" cy="755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Palatino Linotype" panose="02040502050505030304" pitchFamily="18" charset="0"/>
                    <a:sym typeface="Wingdings" panose="05000000000000000000" pitchFamily="2" charset="2"/>
                  </a:rPr>
                  <a:t>H </a:t>
                </a:r>
                <a:endParaRPr lang="en-US" sz="3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024389" y="2277069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023917" y="2117356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506229" y="2129353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506229" y="2277069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285428" y="3522691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179450" y="3613122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786141" y="2440185"/>
                <a:ext cx="80481" cy="274320"/>
                <a:chOff x="1786141" y="2440185"/>
                <a:chExt cx="80481" cy="274320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786141" y="2440185"/>
                  <a:ext cx="0" cy="2743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866622" y="2440185"/>
                  <a:ext cx="0" cy="2743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/>
              <p:cNvCxnSpPr/>
              <p:nvPr/>
            </p:nvCxnSpPr>
            <p:spPr>
              <a:xfrm flipH="1">
                <a:off x="1325366" y="3036534"/>
                <a:ext cx="239543" cy="25514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069205" y="2996750"/>
                <a:ext cx="272257" cy="22860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2753474" y="3139275"/>
                <a:ext cx="276398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823167" y="3240304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936182" y="3139274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566652" y="3117656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418180" y="3108116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571335" y="3599467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402863" y="3596085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96513" y="3557643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9518" y="3472518"/>
                <a:ext cx="102741" cy="10274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3" name="Rectangle 72"/>
          <p:cNvSpPr/>
          <p:nvPr/>
        </p:nvSpPr>
        <p:spPr>
          <a:xfrm>
            <a:off x="4586713" y="1942474"/>
            <a:ext cx="3154166" cy="19383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482" y="128718"/>
            <a:ext cx="2206838" cy="1589061"/>
          </a:xfrm>
          <a:prstGeom prst="rect">
            <a:avLst/>
          </a:prstGeom>
        </p:spPr>
      </p:pic>
      <p:sp>
        <p:nvSpPr>
          <p:cNvPr id="75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7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7;p32"/>
          <p:cNvSpPr txBox="1">
            <a:spLocks noGrp="1"/>
          </p:cNvSpPr>
          <p:nvPr>
            <p:ph type="ctrTitle"/>
          </p:nvPr>
        </p:nvSpPr>
        <p:spPr>
          <a:xfrm>
            <a:off x="281535" y="164385"/>
            <a:ext cx="5496675" cy="6409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C - NITRIC ACID</a:t>
            </a:r>
            <a:endParaRPr sz="4000" dirty="0"/>
          </a:p>
        </p:txBody>
      </p:sp>
      <p:sp>
        <p:nvSpPr>
          <p:cNvPr id="4" name="Google Shape;507;p28"/>
          <p:cNvSpPr txBox="1">
            <a:spLocks/>
          </p:cNvSpPr>
          <p:nvPr/>
        </p:nvSpPr>
        <p:spPr>
          <a:xfrm>
            <a:off x="606834" y="716567"/>
            <a:ext cx="531383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 –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hóa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học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Google Shape;687;p32"/>
          <p:cNvSpPr txBox="1">
            <a:spLocks/>
          </p:cNvSpPr>
          <p:nvPr/>
        </p:nvSpPr>
        <p:spPr>
          <a:xfrm>
            <a:off x="4009343" y="2469005"/>
            <a:ext cx="1518155" cy="64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4000" dirty="0" smtClean="0"/>
              <a:t>HNO</a:t>
            </a:r>
            <a:r>
              <a:rPr lang="en-US" sz="4000" baseline="-25000" dirty="0" smtClean="0"/>
              <a:t>3</a:t>
            </a:r>
            <a:endParaRPr lang="en-US" sz="4000" dirty="0"/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4613097" y="2059489"/>
            <a:ext cx="1428108" cy="287941"/>
          </a:xfrm>
          <a:prstGeom prst="bentConnector3">
            <a:avLst>
              <a:gd name="adj1" fmla="val -36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 flipV="1">
            <a:off x="2754605" y="3046773"/>
            <a:ext cx="1819463" cy="275132"/>
          </a:xfrm>
          <a:prstGeom prst="bentConnector3">
            <a:avLst>
              <a:gd name="adj1" fmla="val -25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507;p28"/>
          <p:cNvSpPr txBox="1">
            <a:spLocks/>
          </p:cNvSpPr>
          <p:nvPr/>
        </p:nvSpPr>
        <p:spPr>
          <a:xfrm>
            <a:off x="4320698" y="1506535"/>
            <a:ext cx="188749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Là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acid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mạnh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" name="Google Shape;507;p28"/>
          <p:cNvSpPr txBox="1">
            <a:spLocks/>
          </p:cNvSpPr>
          <p:nvPr/>
        </p:nvSpPr>
        <p:spPr>
          <a:xfrm>
            <a:off x="2726203" y="3239429"/>
            <a:ext cx="2566279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oxi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hóa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mạnh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051479" y="1365983"/>
            <a:ext cx="0" cy="1387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41205" y="1365983"/>
            <a:ext cx="36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51479" y="2059488"/>
            <a:ext cx="36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51479" y="2752994"/>
            <a:ext cx="36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507;p28"/>
          <p:cNvSpPr txBox="1">
            <a:spLocks/>
          </p:cNvSpPr>
          <p:nvPr/>
        </p:nvSpPr>
        <p:spPr>
          <a:xfrm>
            <a:off x="6432753" y="1005467"/>
            <a:ext cx="188749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Quỳ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tím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đỏ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4" name="Google Shape;507;p28"/>
          <p:cNvSpPr txBox="1">
            <a:spLocks/>
          </p:cNvSpPr>
          <p:nvPr/>
        </p:nvSpPr>
        <p:spPr>
          <a:xfrm>
            <a:off x="6500595" y="1716380"/>
            <a:ext cx="188749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+ oxide base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5" name="Google Shape;507;p28"/>
          <p:cNvSpPr txBox="1">
            <a:spLocks/>
          </p:cNvSpPr>
          <p:nvPr/>
        </p:nvSpPr>
        <p:spPr>
          <a:xfrm>
            <a:off x="6500595" y="2389227"/>
            <a:ext cx="188749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+  base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754605" y="2628400"/>
            <a:ext cx="0" cy="1387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374461" y="2628400"/>
            <a:ext cx="36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384735" y="3321905"/>
            <a:ext cx="36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384735" y="4015411"/>
            <a:ext cx="36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507;p28"/>
          <p:cNvSpPr txBox="1">
            <a:spLocks/>
          </p:cNvSpPr>
          <p:nvPr/>
        </p:nvSpPr>
        <p:spPr>
          <a:xfrm>
            <a:off x="1007362" y="2260493"/>
            <a:ext cx="188749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+ Kim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loại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3" name="Google Shape;507;p28"/>
          <p:cNvSpPr txBox="1">
            <a:spLocks/>
          </p:cNvSpPr>
          <p:nvPr/>
        </p:nvSpPr>
        <p:spPr>
          <a:xfrm>
            <a:off x="1007362" y="2905767"/>
            <a:ext cx="188749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+ Phi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kim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4" name="Google Shape;507;p28"/>
          <p:cNvSpPr txBox="1">
            <a:spLocks/>
          </p:cNvSpPr>
          <p:nvPr/>
        </p:nvSpPr>
        <p:spPr>
          <a:xfrm>
            <a:off x="951386" y="3630267"/>
            <a:ext cx="188749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+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hợp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chất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5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" name="Google Shape;507;p28"/>
          <p:cNvSpPr txBox="1">
            <a:spLocks/>
          </p:cNvSpPr>
          <p:nvPr/>
        </p:nvSpPr>
        <p:spPr>
          <a:xfrm>
            <a:off x="5121168" y="2224886"/>
            <a:ext cx="332213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HNO</a:t>
            </a:r>
            <a:r>
              <a:rPr lang="en-US" sz="2000" b="1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3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oxi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hóa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các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kim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loại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phi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kim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dạng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đơn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trong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hợp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lên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số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oxi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hóa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cao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nhất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" name="Google Shape;507;p28"/>
          <p:cNvSpPr txBox="1">
            <a:spLocks/>
          </p:cNvSpPr>
          <p:nvPr/>
        </p:nvSpPr>
        <p:spPr>
          <a:xfrm>
            <a:off x="5121168" y="3261500"/>
            <a:ext cx="332213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NO</a:t>
            </a:r>
            <a:r>
              <a:rPr lang="en-US" sz="2000" b="1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3</a:t>
            </a:r>
            <a:r>
              <a:rPr lang="en-US" sz="2000" b="1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-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bị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khử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thành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: NO</a:t>
            </a:r>
            <a:r>
              <a:rPr lang="en-US" sz="2000" b="1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; NO; N</a:t>
            </a:r>
            <a:r>
              <a:rPr lang="en-US" sz="2000" b="1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O ; N</a:t>
            </a:r>
            <a:r>
              <a:rPr lang="en-US" sz="2000" b="1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; NH</a:t>
            </a:r>
            <a:r>
              <a:rPr lang="en-US" sz="2000" b="1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4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NO</a:t>
            </a:r>
            <a:r>
              <a:rPr lang="en-US" sz="2000" b="1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3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33" grpId="0"/>
      <p:bldP spid="33" grpId="1"/>
      <p:bldP spid="34" grpId="0"/>
      <p:bldP spid="34" grpId="1"/>
      <p:bldP spid="35" grpId="0"/>
      <p:bldP spid="35" grpId="1"/>
      <p:bldP spid="42" grpId="0"/>
      <p:bldP spid="43" grpId="0"/>
      <p:bldP spid="44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2065" y="1357518"/>
            <a:ext cx="73908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3)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Bằng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kiến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thức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hóa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học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hãy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giải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thích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câu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thơ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sau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?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145" y="1974667"/>
            <a:ext cx="4413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“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Lúa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chiêm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lấp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ló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đầu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bờ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Nghe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tiếng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sấm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dậy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phất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cờ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mà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lên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”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Google Shape;687;p32"/>
          <p:cNvSpPr txBox="1">
            <a:spLocks noGrp="1"/>
          </p:cNvSpPr>
          <p:nvPr>
            <p:ph type="ctrTitle"/>
          </p:nvPr>
        </p:nvSpPr>
        <p:spPr>
          <a:xfrm>
            <a:off x="281535" y="164385"/>
            <a:ext cx="5496675" cy="6409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C - NITRIC ACID</a:t>
            </a:r>
            <a:endParaRPr sz="4000" dirty="0"/>
          </a:p>
        </p:txBody>
      </p:sp>
      <p:sp>
        <p:nvSpPr>
          <p:cNvPr id="7" name="Google Shape;507;p28"/>
          <p:cNvSpPr txBox="1">
            <a:spLocks/>
          </p:cNvSpPr>
          <p:nvPr/>
        </p:nvSpPr>
        <p:spPr>
          <a:xfrm>
            <a:off x="606834" y="716567"/>
            <a:ext cx="531383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 –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hóa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học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177" y="2118170"/>
            <a:ext cx="4330986" cy="2436180"/>
          </a:xfrm>
          <a:prstGeom prst="rect">
            <a:avLst/>
          </a:prstGeom>
        </p:spPr>
      </p:pic>
      <p:sp>
        <p:nvSpPr>
          <p:cNvPr id="9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87;p32"/>
          <p:cNvSpPr txBox="1">
            <a:spLocks noGrp="1"/>
          </p:cNvSpPr>
          <p:nvPr>
            <p:ph type="ctrTitle"/>
          </p:nvPr>
        </p:nvSpPr>
        <p:spPr>
          <a:xfrm>
            <a:off x="281535" y="164385"/>
            <a:ext cx="5496675" cy="6409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C - NITRIC ACID</a:t>
            </a:r>
            <a:endParaRPr sz="4000" dirty="0"/>
          </a:p>
        </p:txBody>
      </p:sp>
      <p:pic>
        <p:nvPicPr>
          <p:cNvPr id="9" name="Picture 2" descr="Sự phú dưỡng hay phì dưỡng là gì? Nguyên nhân và biện pháp phòng ngừ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2" y="1776099"/>
            <a:ext cx="3967348" cy="264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39" y="1773324"/>
            <a:ext cx="4375740" cy="26504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9022" y="934771"/>
            <a:ext cx="7390825" cy="50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điều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gì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“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đặc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biệt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”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với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dòng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sông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này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?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839" y="1773324"/>
            <a:ext cx="4389455" cy="481754"/>
          </a:xfrm>
          <a:prstGeom prst="rect">
            <a:avLst/>
          </a:prstGeom>
          <a:solidFill>
            <a:srgbClr val="002845"/>
          </a:solidFill>
          <a:ln>
            <a:solidFill>
              <a:srgbClr val="002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12242" y="1773324"/>
            <a:ext cx="3967349" cy="531493"/>
          </a:xfrm>
          <a:prstGeom prst="rect">
            <a:avLst/>
          </a:prstGeom>
          <a:solidFill>
            <a:srgbClr val="002845"/>
          </a:solidFill>
          <a:ln>
            <a:solidFill>
              <a:srgbClr val="002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7;p32"/>
          <p:cNvSpPr txBox="1">
            <a:spLocks noGrp="1"/>
          </p:cNvSpPr>
          <p:nvPr>
            <p:ph type="ctrTitle"/>
          </p:nvPr>
        </p:nvSpPr>
        <p:spPr>
          <a:xfrm>
            <a:off x="281535" y="164385"/>
            <a:ext cx="5496675" cy="6409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C - NITRIC ACID</a:t>
            </a:r>
            <a:endParaRPr sz="4000" dirty="0"/>
          </a:p>
        </p:txBody>
      </p:sp>
      <p:sp>
        <p:nvSpPr>
          <p:cNvPr id="5" name="Google Shape;507;p28"/>
          <p:cNvSpPr txBox="1">
            <a:spLocks/>
          </p:cNvSpPr>
          <p:nvPr/>
        </p:nvSpPr>
        <p:spPr>
          <a:xfrm>
            <a:off x="586285" y="634373"/>
            <a:ext cx="531383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III –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Hiện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tượng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phú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dưỡng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285" y="1275324"/>
            <a:ext cx="7869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Dựa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vào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những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dấu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hiệu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nào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để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dự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đoán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đã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hiện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tượng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phú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dưỡng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xảy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ra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một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ao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hay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hồ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?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285" y="2423263"/>
            <a:ext cx="5182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(1) </a:t>
            </a:r>
            <a:r>
              <a:rPr lang="vi-VN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nước </a:t>
            </a:r>
            <a:r>
              <a:rPr lang="vi-VN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ao ám màu xanh của tảo phát triển.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285" y="2955649"/>
            <a:ext cx="5370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(2) </a:t>
            </a:r>
            <a:r>
              <a:rPr lang="vi-VN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mặt nước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trong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xanh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cá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tung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tăng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bơi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lội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.</a:t>
            </a:r>
            <a:r>
              <a:rPr lang="vi-VN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285" y="3488035"/>
            <a:ext cx="5258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(3) </a:t>
            </a:r>
            <a:r>
              <a:rPr lang="vi-VN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nhiều </a:t>
            </a:r>
            <a:r>
              <a:rPr lang="vi-VN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loài cá chết nổi bềnh lên mặt </a:t>
            </a:r>
            <a:r>
              <a:rPr lang="vi-VN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.</a:t>
            </a:r>
            <a:r>
              <a:rPr lang="vi-VN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284" y="4020421"/>
            <a:ext cx="3494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(4)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mực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ngày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càng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thấp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7;p32"/>
          <p:cNvSpPr txBox="1">
            <a:spLocks noGrp="1"/>
          </p:cNvSpPr>
          <p:nvPr>
            <p:ph type="ctrTitle"/>
          </p:nvPr>
        </p:nvSpPr>
        <p:spPr>
          <a:xfrm>
            <a:off x="281535" y="164385"/>
            <a:ext cx="5496675" cy="6409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C - NITRIC ACID</a:t>
            </a:r>
            <a:endParaRPr sz="4000" dirty="0"/>
          </a:p>
        </p:txBody>
      </p:sp>
      <p:sp>
        <p:nvSpPr>
          <p:cNvPr id="5" name="Google Shape;507;p28"/>
          <p:cNvSpPr txBox="1">
            <a:spLocks/>
          </p:cNvSpPr>
          <p:nvPr/>
        </p:nvSpPr>
        <p:spPr>
          <a:xfrm>
            <a:off x="586285" y="634373"/>
            <a:ext cx="531383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III –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Hiện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tượng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phú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dưỡng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2878" y="1191868"/>
            <a:ext cx="75611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Nguyên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nhân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gây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ra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hiện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tượng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phú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dưỡng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?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284" y="1766171"/>
            <a:ext cx="55576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(1)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Sử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dụng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phân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bón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trồng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trọt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282" y="2210636"/>
            <a:ext cx="7458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(2)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Xả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thải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trực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tiếp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ra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môi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trường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665" y="3692293"/>
            <a:ext cx="7458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(5)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Khí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thải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do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đốt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nhiên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liệu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hóa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thạch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281" y="3209099"/>
            <a:ext cx="7458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(4)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thải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chăn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nuôi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 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281" y="2693830"/>
            <a:ext cx="7458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(3)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Xử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lý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thải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xả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ra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môi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trường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049" y="4175487"/>
            <a:ext cx="7458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(6)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Sạt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lở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xói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mòn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đất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xung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quanh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hồ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ao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7;p32"/>
          <p:cNvSpPr txBox="1">
            <a:spLocks noGrp="1"/>
          </p:cNvSpPr>
          <p:nvPr>
            <p:ph type="ctrTitle"/>
          </p:nvPr>
        </p:nvSpPr>
        <p:spPr>
          <a:xfrm>
            <a:off x="281535" y="164385"/>
            <a:ext cx="5496675" cy="6409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C - NITRIC ACID</a:t>
            </a:r>
            <a:endParaRPr sz="4000" dirty="0"/>
          </a:p>
        </p:txBody>
      </p:sp>
      <p:sp>
        <p:nvSpPr>
          <p:cNvPr id="5" name="Google Shape;507;p28"/>
          <p:cNvSpPr txBox="1">
            <a:spLocks/>
          </p:cNvSpPr>
          <p:nvPr/>
        </p:nvSpPr>
        <p:spPr>
          <a:xfrm>
            <a:off x="586285" y="634373"/>
            <a:ext cx="531383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III –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Hiện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tượng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phú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dưỡng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2878" y="1191868"/>
            <a:ext cx="75611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Những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ác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hại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nào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là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hiện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tượng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phú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dưỡng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?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284" y="1766171"/>
            <a:ext cx="43864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(1)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gây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mùi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hôi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thối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mất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mỹ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quan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284" y="2320169"/>
            <a:ext cx="7458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(2)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Làm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suy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giảm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hệ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thái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ven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bờ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và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dưới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282" y="3982163"/>
            <a:ext cx="7458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(5)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Làm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suy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giảm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lượng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và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màu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sắc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nguồn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284" y="3428165"/>
            <a:ext cx="7458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(4)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Là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nguồn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phát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triển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vi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vật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ruồi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muỗi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và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bệnh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tật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 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283" y="2874167"/>
            <a:ext cx="7458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(3)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Làm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cho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mặt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nhiều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màu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sắc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đẹp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mắt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7;p32"/>
          <p:cNvSpPr txBox="1">
            <a:spLocks noGrp="1"/>
          </p:cNvSpPr>
          <p:nvPr>
            <p:ph type="ctrTitle"/>
          </p:nvPr>
        </p:nvSpPr>
        <p:spPr>
          <a:xfrm>
            <a:off x="281535" y="164385"/>
            <a:ext cx="5496675" cy="6409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C - NITRIC ACID</a:t>
            </a:r>
            <a:endParaRPr sz="4000" dirty="0"/>
          </a:p>
        </p:txBody>
      </p:sp>
      <p:sp>
        <p:nvSpPr>
          <p:cNvPr id="5" name="Google Shape;507;p28"/>
          <p:cNvSpPr txBox="1">
            <a:spLocks/>
          </p:cNvSpPr>
          <p:nvPr/>
        </p:nvSpPr>
        <p:spPr>
          <a:xfrm>
            <a:off x="586285" y="634373"/>
            <a:ext cx="531383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III –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Hiện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tượng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phú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dưỡng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287" y="1829322"/>
            <a:ext cx="35028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(1)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Khơi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nguồn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286" y="2376805"/>
            <a:ext cx="58453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(2)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Xử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lý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thải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thải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ra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môi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trường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285" y="2924288"/>
            <a:ext cx="58453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(3)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Xây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hầm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biogas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xử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lý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thải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chăn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nuôi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1912" y="1275324"/>
            <a:ext cx="7725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biện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pháp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hạn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chế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hiện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tượng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phú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dưỡng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285" y="3471772"/>
            <a:ext cx="58453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(4)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Sử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dụng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nhiều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phân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bón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hóa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học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284" y="4012741"/>
            <a:ext cx="7848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(5)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Sử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dụng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chế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phẩm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vi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để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tăng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vi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khuẩn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lợi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32"/>
          <p:cNvSpPr txBox="1">
            <a:spLocks noGrp="1"/>
          </p:cNvSpPr>
          <p:nvPr>
            <p:ph type="ctrTitle"/>
          </p:nvPr>
        </p:nvSpPr>
        <p:spPr>
          <a:xfrm>
            <a:off x="281535" y="164385"/>
            <a:ext cx="2081521" cy="6409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CỦNG CỐ</a:t>
            </a:r>
            <a:endParaRPr sz="4000" dirty="0"/>
          </a:p>
        </p:txBody>
      </p:sp>
      <p:sp>
        <p:nvSpPr>
          <p:cNvPr id="4" name="Rectangle 3"/>
          <p:cNvSpPr/>
          <p:nvPr/>
        </p:nvSpPr>
        <p:spPr>
          <a:xfrm>
            <a:off x="223224" y="2094270"/>
            <a:ext cx="2974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5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Tính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hóa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học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đặc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trưng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nitric acid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353" y="1400831"/>
            <a:ext cx="33256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Hiện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tượng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thiên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nhiên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phổ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biến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ở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vực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nhiều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nitrogen oxide.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414" y="1564890"/>
            <a:ext cx="3460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Một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những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dấu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hiệu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hiện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tượng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phú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dưỡng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986" y="277144"/>
            <a:ext cx="5238902" cy="46499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730" y="1730372"/>
            <a:ext cx="2974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Tính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chung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mọi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muối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ammonium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41" y="1418549"/>
            <a:ext cx="3566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4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Một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những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hậu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quả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hiện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tượng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phú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dưỡng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488" y="1801587"/>
            <a:ext cx="3538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6.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Nguyên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nhân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tính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tan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ammonia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575" y="1681277"/>
            <a:ext cx="3538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7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Hóa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dùng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để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nhận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biết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khí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ammonia.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420" y="1741432"/>
            <a:ext cx="3538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8.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Hóa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chất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dùng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để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nhận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biết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muối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ammonium.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540" y="1450444"/>
            <a:ext cx="3538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9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Một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những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biện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pháp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làm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tăng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hiệu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suất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tổng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hợp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ammonia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theo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Haber.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463" y="1716311"/>
            <a:ext cx="3538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10.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Một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ứng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dụng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phổ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biến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ammonia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1599" y="4423561"/>
            <a:ext cx="38506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  ả  n  x  u  ấ  t  p  h  â  n đ  ạ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26502" y="3384231"/>
            <a:ext cx="281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ă      g  á p  s  u  ấ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67597" y="2136802"/>
            <a:ext cx="42766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L     ê       k  ế  </a:t>
            </a:r>
            <a:r>
              <a:rPr lang="en-US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y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 r       g  e  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64232" y="2899133"/>
            <a:ext cx="13768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K  </a:t>
            </a:r>
            <a:r>
              <a:rPr lang="en-US" sz="20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ề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74136" y="747534"/>
            <a:ext cx="460241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M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ư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a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a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c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i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d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6379" y="768429"/>
            <a:ext cx="460241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T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ả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o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n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ở 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h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o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57190" y="1270196"/>
            <a:ext cx="46024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D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ễ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t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a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n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56213" y="1523757"/>
            <a:ext cx="460241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ô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n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h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i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ễ 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m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n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ư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ớ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c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82894" y="1523757"/>
            <a:ext cx="460241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ô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x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i</a:t>
            </a:r>
          </a:p>
          <a:p>
            <a:pPr algn="ctr">
              <a:lnSpc>
                <a:spcPts val="2000"/>
              </a:lnSpc>
            </a:pPr>
            <a:r>
              <a:rPr lang="en-US" sz="2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h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ó</a:t>
            </a: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a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m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ạ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n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41512" y="2782880"/>
            <a:ext cx="460241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q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ù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t</a:t>
            </a:r>
            <a:endParaRPr lang="en-US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í</a:t>
            </a: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m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ẩ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431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7"/>
          <p:cNvSpPr txBox="1">
            <a:spLocks noGrp="1"/>
          </p:cNvSpPr>
          <p:nvPr>
            <p:ph type="ctrTitle" idx="13"/>
          </p:nvPr>
        </p:nvSpPr>
        <p:spPr>
          <a:xfrm>
            <a:off x="6549841" y="3318329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Palatino Linotype" panose="02040502050505030304" pitchFamily="18" charset="0"/>
              </a:rPr>
              <a:t>NITRIC ACID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473" name="Google Shape;473;p27"/>
          <p:cNvSpPr txBox="1">
            <a:spLocks noGrp="1"/>
          </p:cNvSpPr>
          <p:nvPr>
            <p:ph type="ctrTitle" idx="4"/>
          </p:nvPr>
        </p:nvSpPr>
        <p:spPr>
          <a:xfrm>
            <a:off x="3325603" y="3386233"/>
            <a:ext cx="322423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Palatino Linotype" panose="02040502050505030304" pitchFamily="18" charset="0"/>
              </a:rPr>
              <a:t>OXIDE CỦA NITROGEN  &amp; MƯA AXIT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474" name="Google Shape;474;p27"/>
          <p:cNvSpPr txBox="1">
            <a:spLocks noGrp="1"/>
          </p:cNvSpPr>
          <p:nvPr>
            <p:ph type="ctrTitle"/>
          </p:nvPr>
        </p:nvSpPr>
        <p:spPr>
          <a:xfrm>
            <a:off x="385399" y="3367918"/>
            <a:ext cx="3324002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Palatino Linotype" panose="02040502050505030304" pitchFamily="18" charset="0"/>
              </a:rPr>
              <a:t>AMONIA </a:t>
            </a:r>
            <a:br>
              <a:rPr lang="en" dirty="0" smtClean="0">
                <a:latin typeface="Palatino Linotype" panose="02040502050505030304" pitchFamily="18" charset="0"/>
              </a:rPr>
            </a:br>
            <a:r>
              <a:rPr lang="en" dirty="0" smtClean="0">
                <a:latin typeface="Palatino Linotype" panose="02040502050505030304" pitchFamily="18" charset="0"/>
              </a:rPr>
              <a:t>&amp; MUỐI AMMONIUM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476" name="Google Shape;476;p27"/>
          <p:cNvSpPr txBox="1">
            <a:spLocks noGrp="1"/>
          </p:cNvSpPr>
          <p:nvPr>
            <p:ph type="title" idx="3"/>
          </p:nvPr>
        </p:nvSpPr>
        <p:spPr>
          <a:xfrm>
            <a:off x="1223300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</a:t>
            </a:r>
            <a:endParaRPr dirty="0"/>
          </a:p>
        </p:txBody>
      </p:sp>
      <p:sp>
        <p:nvSpPr>
          <p:cNvPr id="478" name="Google Shape;478;p27"/>
          <p:cNvSpPr txBox="1">
            <a:spLocks noGrp="1"/>
          </p:cNvSpPr>
          <p:nvPr>
            <p:ph type="title" idx="6"/>
          </p:nvPr>
        </p:nvSpPr>
        <p:spPr>
          <a:xfrm>
            <a:off x="4088400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</a:t>
            </a:r>
            <a:endParaRPr dirty="0"/>
          </a:p>
        </p:txBody>
      </p:sp>
      <p:sp>
        <p:nvSpPr>
          <p:cNvPr id="479" name="Google Shape;479;p27"/>
          <p:cNvSpPr txBox="1">
            <a:spLocks noGrp="1"/>
          </p:cNvSpPr>
          <p:nvPr>
            <p:ph type="ctrTitle" idx="7"/>
          </p:nvPr>
        </p:nvSpPr>
        <p:spPr>
          <a:xfrm>
            <a:off x="689000" y="366452"/>
            <a:ext cx="457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Palatino Linotype" panose="02040502050505030304" pitchFamily="18" charset="0"/>
              </a:rPr>
              <a:t>NỘI DUNG BÀI HỌC</a:t>
            </a:r>
            <a:endParaRPr b="1" dirty="0">
              <a:latin typeface="Palatino Linotype" panose="02040502050505030304" pitchFamily="18" charset="0"/>
            </a:endParaRPr>
          </a:p>
        </p:txBody>
      </p:sp>
      <p:sp>
        <p:nvSpPr>
          <p:cNvPr id="480" name="Google Shape;480;p27"/>
          <p:cNvSpPr txBox="1">
            <a:spLocks noGrp="1"/>
          </p:cNvSpPr>
          <p:nvPr>
            <p:ph type="title" idx="9"/>
          </p:nvPr>
        </p:nvSpPr>
        <p:spPr>
          <a:xfrm>
            <a:off x="6851641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endParaRPr dirty="0"/>
          </a:p>
        </p:txBody>
      </p:sp>
      <p:sp>
        <p:nvSpPr>
          <p:cNvPr id="481" name="Google Shape;481;p27"/>
          <p:cNvSpPr/>
          <p:nvPr/>
        </p:nvSpPr>
        <p:spPr>
          <a:xfrm>
            <a:off x="1223300" y="1562750"/>
            <a:ext cx="824100" cy="8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7"/>
          <p:cNvSpPr/>
          <p:nvPr/>
        </p:nvSpPr>
        <p:spPr>
          <a:xfrm>
            <a:off x="4088400" y="1562750"/>
            <a:ext cx="824100" cy="82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7"/>
          <p:cNvSpPr/>
          <p:nvPr/>
        </p:nvSpPr>
        <p:spPr>
          <a:xfrm>
            <a:off x="6851641" y="1562750"/>
            <a:ext cx="824100" cy="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4" name="Google Shape;484;p27"/>
          <p:cNvCxnSpPr>
            <a:stCxn id="481" idx="1"/>
            <a:endCxn id="476" idx="1"/>
          </p:cNvCxnSpPr>
          <p:nvPr/>
        </p:nvCxnSpPr>
        <p:spPr>
          <a:xfrm>
            <a:off x="1223300" y="1974800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5" name="Google Shape;485;p27"/>
          <p:cNvCxnSpPr>
            <a:stCxn id="482" idx="1"/>
            <a:endCxn id="478" idx="1"/>
          </p:cNvCxnSpPr>
          <p:nvPr/>
        </p:nvCxnSpPr>
        <p:spPr>
          <a:xfrm>
            <a:off x="4088400" y="1974800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6" name="Google Shape;486;p27"/>
          <p:cNvCxnSpPr>
            <a:stCxn id="483" idx="1"/>
            <a:endCxn id="480" idx="1"/>
          </p:cNvCxnSpPr>
          <p:nvPr/>
        </p:nvCxnSpPr>
        <p:spPr>
          <a:xfrm>
            <a:off x="6851641" y="1974800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7" name="Google Shape;487;p27"/>
          <p:cNvSpPr/>
          <p:nvPr/>
        </p:nvSpPr>
        <p:spPr>
          <a:xfrm>
            <a:off x="2276000" y="1324712"/>
            <a:ext cx="238733" cy="238031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7"/>
          <p:cNvSpPr/>
          <p:nvPr/>
        </p:nvSpPr>
        <p:spPr>
          <a:xfrm>
            <a:off x="7489808" y="2386862"/>
            <a:ext cx="238733" cy="238031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"/>
          <p:cNvSpPr/>
          <p:nvPr/>
        </p:nvSpPr>
        <p:spPr>
          <a:xfrm>
            <a:off x="1346749" y="1669267"/>
            <a:ext cx="577195" cy="577814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" name="Google Shape;490;p27"/>
          <p:cNvGrpSpPr/>
          <p:nvPr/>
        </p:nvGrpSpPr>
        <p:grpSpPr>
          <a:xfrm>
            <a:off x="4075558" y="1684660"/>
            <a:ext cx="577210" cy="580282"/>
            <a:chOff x="3095745" y="3805393"/>
            <a:chExt cx="352840" cy="354717"/>
          </a:xfrm>
        </p:grpSpPr>
        <p:sp>
          <p:nvSpPr>
            <p:cNvPr id="491" name="Google Shape;491;p27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7"/>
          <p:cNvGrpSpPr/>
          <p:nvPr/>
        </p:nvGrpSpPr>
        <p:grpSpPr>
          <a:xfrm>
            <a:off x="6789168" y="1684647"/>
            <a:ext cx="583817" cy="580314"/>
            <a:chOff x="3541011" y="3367320"/>
            <a:chExt cx="348257" cy="346188"/>
          </a:xfrm>
        </p:grpSpPr>
        <p:sp>
          <p:nvSpPr>
            <p:cNvPr id="498" name="Google Shape;498;p27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435;p25"/>
          <p:cNvSpPr txBox="1">
            <a:spLocks noGrp="1"/>
          </p:cNvSpPr>
          <p:nvPr>
            <p:ph type="ctrTitle"/>
          </p:nvPr>
        </p:nvSpPr>
        <p:spPr>
          <a:xfrm>
            <a:off x="2811082" y="4705719"/>
            <a:ext cx="6625610" cy="4396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smtClean="0">
                <a:latin typeface="Palatino Linotype" panose="02040502050505030304" pitchFamily="18" charset="0"/>
              </a:rPr>
              <a:t>MỘT SỐ </a:t>
            </a:r>
            <a:r>
              <a:rPr lang="en" sz="14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" sz="14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" sz="14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sz="14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0"/>
      <p:bldP spid="473" grpId="0"/>
      <p:bldP spid="474" grpId="0"/>
      <p:bldP spid="476" grpId="0"/>
      <p:bldP spid="478" grpId="0"/>
      <p:bldP spid="480" grpId="0"/>
      <p:bldP spid="481" grpId="0" animBg="1"/>
      <p:bldP spid="482" grpId="0" animBg="1"/>
      <p:bldP spid="4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8"/>
          <p:cNvSpPr txBox="1">
            <a:spLocks noGrp="1"/>
          </p:cNvSpPr>
          <p:nvPr>
            <p:ph type="ctrTitle"/>
          </p:nvPr>
        </p:nvSpPr>
        <p:spPr>
          <a:xfrm>
            <a:off x="1501422" y="0"/>
            <a:ext cx="632202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– AMONIA &amp; MUỐI AMMONIUM</a:t>
            </a:r>
            <a:endParaRPr sz="24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508" name="Google Shape;508;p28"/>
          <p:cNvGrpSpPr/>
          <p:nvPr/>
        </p:nvGrpSpPr>
        <p:grpSpPr>
          <a:xfrm>
            <a:off x="4834661" y="989482"/>
            <a:ext cx="2851442" cy="3213988"/>
            <a:chOff x="2501950" y="1507050"/>
            <a:chExt cx="2392350" cy="2696525"/>
          </a:xfrm>
        </p:grpSpPr>
        <p:sp>
          <p:nvSpPr>
            <p:cNvPr id="509" name="Google Shape;509;p28"/>
            <p:cNvSpPr/>
            <p:nvPr/>
          </p:nvSpPr>
          <p:spPr>
            <a:xfrm>
              <a:off x="4032450" y="377832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2720475" y="1507050"/>
              <a:ext cx="2173825" cy="2696525"/>
            </a:xfrm>
            <a:custGeom>
              <a:avLst/>
              <a:gdLst/>
              <a:ahLst/>
              <a:cxnLst/>
              <a:rect l="l" t="t" r="r" b="b"/>
              <a:pathLst>
                <a:path w="86953" h="107861" extrusionOk="0">
                  <a:moveTo>
                    <a:pt x="81393" y="927"/>
                  </a:moveTo>
                  <a:cubicBezTo>
                    <a:pt x="83963" y="927"/>
                    <a:pt x="86043" y="3008"/>
                    <a:pt x="86043" y="5577"/>
                  </a:cubicBezTo>
                  <a:lnTo>
                    <a:pt x="86043" y="102284"/>
                  </a:lnTo>
                  <a:cubicBezTo>
                    <a:pt x="86043" y="104854"/>
                    <a:pt x="83963" y="106934"/>
                    <a:pt x="81393" y="106934"/>
                  </a:cubicBezTo>
                  <a:lnTo>
                    <a:pt x="5559" y="106934"/>
                  </a:lnTo>
                  <a:cubicBezTo>
                    <a:pt x="2989" y="106934"/>
                    <a:pt x="909" y="104854"/>
                    <a:pt x="909" y="102284"/>
                  </a:cubicBezTo>
                  <a:lnTo>
                    <a:pt x="909" y="5577"/>
                  </a:lnTo>
                  <a:cubicBezTo>
                    <a:pt x="909" y="3008"/>
                    <a:pt x="2989" y="927"/>
                    <a:pt x="5559" y="927"/>
                  </a:cubicBezTo>
                  <a:close/>
                  <a:moveTo>
                    <a:pt x="5559" y="1"/>
                  </a:moveTo>
                  <a:cubicBezTo>
                    <a:pt x="2482" y="18"/>
                    <a:pt x="0" y="2501"/>
                    <a:pt x="0" y="5577"/>
                  </a:cubicBezTo>
                  <a:lnTo>
                    <a:pt x="0" y="102284"/>
                  </a:lnTo>
                  <a:cubicBezTo>
                    <a:pt x="0" y="105361"/>
                    <a:pt x="2482" y="107843"/>
                    <a:pt x="5559" y="107860"/>
                  </a:cubicBezTo>
                  <a:lnTo>
                    <a:pt x="81393" y="107860"/>
                  </a:lnTo>
                  <a:cubicBezTo>
                    <a:pt x="84470" y="107843"/>
                    <a:pt x="86952" y="105361"/>
                    <a:pt x="86952" y="102284"/>
                  </a:cubicBezTo>
                  <a:lnTo>
                    <a:pt x="86952" y="5577"/>
                  </a:lnTo>
                  <a:cubicBezTo>
                    <a:pt x="86952" y="2501"/>
                    <a:pt x="84470" y="18"/>
                    <a:pt x="81393" y="1"/>
                  </a:cubicBez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2810050" y="1616325"/>
              <a:ext cx="1994650" cy="2478000"/>
            </a:xfrm>
            <a:custGeom>
              <a:avLst/>
              <a:gdLst/>
              <a:ahLst/>
              <a:cxnLst/>
              <a:rect l="l" t="t" r="r" b="b"/>
              <a:pathLst>
                <a:path w="79786" h="99120" extrusionOk="0">
                  <a:moveTo>
                    <a:pt x="74961" y="227"/>
                  </a:moveTo>
                  <a:cubicBezTo>
                    <a:pt x="77495" y="227"/>
                    <a:pt x="79576" y="2290"/>
                    <a:pt x="79576" y="4842"/>
                  </a:cubicBezTo>
                  <a:lnTo>
                    <a:pt x="79576" y="94277"/>
                  </a:lnTo>
                  <a:cubicBezTo>
                    <a:pt x="79576" y="96829"/>
                    <a:pt x="77495" y="98892"/>
                    <a:pt x="74961" y="98892"/>
                  </a:cubicBezTo>
                  <a:lnTo>
                    <a:pt x="4843" y="98892"/>
                  </a:lnTo>
                  <a:cubicBezTo>
                    <a:pt x="2291" y="98892"/>
                    <a:pt x="210" y="96829"/>
                    <a:pt x="210" y="94277"/>
                  </a:cubicBezTo>
                  <a:lnTo>
                    <a:pt x="210" y="4842"/>
                  </a:lnTo>
                  <a:cubicBezTo>
                    <a:pt x="210" y="2290"/>
                    <a:pt x="2291" y="227"/>
                    <a:pt x="4843" y="227"/>
                  </a:cubicBezTo>
                  <a:close/>
                  <a:moveTo>
                    <a:pt x="4843" y="0"/>
                  </a:moveTo>
                  <a:cubicBezTo>
                    <a:pt x="2168" y="18"/>
                    <a:pt x="1" y="2168"/>
                    <a:pt x="1" y="4842"/>
                  </a:cubicBezTo>
                  <a:lnTo>
                    <a:pt x="1" y="94277"/>
                  </a:lnTo>
                  <a:cubicBezTo>
                    <a:pt x="1" y="96951"/>
                    <a:pt x="2168" y="99102"/>
                    <a:pt x="4843" y="99119"/>
                  </a:cubicBezTo>
                  <a:lnTo>
                    <a:pt x="74961" y="99119"/>
                  </a:lnTo>
                  <a:cubicBezTo>
                    <a:pt x="77618" y="99102"/>
                    <a:pt x="79786" y="96951"/>
                    <a:pt x="79786" y="94277"/>
                  </a:cubicBezTo>
                  <a:lnTo>
                    <a:pt x="79786" y="4842"/>
                  </a:lnTo>
                  <a:cubicBezTo>
                    <a:pt x="79786" y="2168"/>
                    <a:pt x="77618" y="18"/>
                    <a:pt x="74961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2501950" y="240647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2501950" y="234180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6"/>
                  </a:lnTo>
                  <a:lnTo>
                    <a:pt x="4004" y="1206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2501950" y="247115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2501950" y="2535400"/>
              <a:ext cx="100100" cy="30600"/>
            </a:xfrm>
            <a:custGeom>
              <a:avLst/>
              <a:gdLst/>
              <a:ahLst/>
              <a:cxnLst/>
              <a:rect l="l" t="t" r="r" b="b"/>
              <a:pathLst>
                <a:path w="4004" h="1224" extrusionOk="0">
                  <a:moveTo>
                    <a:pt x="0" y="0"/>
                  </a:moveTo>
                  <a:lnTo>
                    <a:pt x="0" y="1224"/>
                  </a:lnTo>
                  <a:lnTo>
                    <a:pt x="4004" y="1224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2501950" y="2600075"/>
              <a:ext cx="100100" cy="30625"/>
            </a:xfrm>
            <a:custGeom>
              <a:avLst/>
              <a:gdLst/>
              <a:ahLst/>
              <a:cxnLst/>
              <a:rect l="l" t="t" r="r" b="b"/>
              <a:pathLst>
                <a:path w="4004" h="1225" extrusionOk="0">
                  <a:moveTo>
                    <a:pt x="0" y="1"/>
                  </a:moveTo>
                  <a:lnTo>
                    <a:pt x="0" y="1224"/>
                  </a:lnTo>
                  <a:lnTo>
                    <a:pt x="4004" y="1224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2501950" y="208307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6"/>
                  </a:lnTo>
                  <a:lnTo>
                    <a:pt x="4004" y="1206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2501950" y="2018375"/>
              <a:ext cx="100100" cy="30200"/>
            </a:xfrm>
            <a:custGeom>
              <a:avLst/>
              <a:gdLst/>
              <a:ahLst/>
              <a:cxnLst/>
              <a:rect l="l" t="t" r="r" b="b"/>
              <a:pathLst>
                <a:path w="4004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2501950" y="214775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2501950" y="221242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2501950" y="2277100"/>
              <a:ext cx="100100" cy="30200"/>
            </a:xfrm>
            <a:custGeom>
              <a:avLst/>
              <a:gdLst/>
              <a:ahLst/>
              <a:cxnLst/>
              <a:rect l="l" t="t" r="r" b="b"/>
              <a:pathLst>
                <a:path w="4004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2501950" y="1759650"/>
              <a:ext cx="100100" cy="30200"/>
            </a:xfrm>
            <a:custGeom>
              <a:avLst/>
              <a:gdLst/>
              <a:ahLst/>
              <a:cxnLst/>
              <a:rect l="l" t="t" r="r" b="b"/>
              <a:pathLst>
                <a:path w="4004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2501950" y="169497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2501950" y="182435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6"/>
                  </a:lnTo>
                  <a:lnTo>
                    <a:pt x="4004" y="1206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2501950" y="188902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2501950" y="195370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2501950" y="2668250"/>
              <a:ext cx="100100" cy="1423000"/>
            </a:xfrm>
            <a:custGeom>
              <a:avLst/>
              <a:gdLst/>
              <a:ahLst/>
              <a:cxnLst/>
              <a:rect l="l" t="t" r="r" b="b"/>
              <a:pathLst>
                <a:path w="4004" h="56920" extrusionOk="0">
                  <a:moveTo>
                    <a:pt x="0" y="1"/>
                  </a:moveTo>
                  <a:lnTo>
                    <a:pt x="0" y="56920"/>
                  </a:lnTo>
                  <a:lnTo>
                    <a:pt x="4004" y="56920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8"/>
          <p:cNvGrpSpPr/>
          <p:nvPr/>
        </p:nvGrpSpPr>
        <p:grpSpPr>
          <a:xfrm>
            <a:off x="7686104" y="-476250"/>
            <a:ext cx="2291257" cy="2922300"/>
            <a:chOff x="4882900" y="-64350"/>
            <a:chExt cx="2493750" cy="2922300"/>
          </a:xfrm>
        </p:grpSpPr>
        <p:sp>
          <p:nvSpPr>
            <p:cNvPr id="529" name="Google Shape;529;p28"/>
            <p:cNvSpPr/>
            <p:nvPr/>
          </p:nvSpPr>
          <p:spPr>
            <a:xfrm>
              <a:off x="4882900" y="2852675"/>
              <a:ext cx="2493750" cy="5275"/>
            </a:xfrm>
            <a:custGeom>
              <a:avLst/>
              <a:gdLst/>
              <a:ahLst/>
              <a:cxnLst/>
              <a:rect l="l" t="t" r="r" b="b"/>
              <a:pathLst>
                <a:path w="99750" h="211" extrusionOk="0">
                  <a:moveTo>
                    <a:pt x="1" y="1"/>
                  </a:moveTo>
                  <a:lnTo>
                    <a:pt x="1" y="210"/>
                  </a:lnTo>
                  <a:lnTo>
                    <a:pt x="99749" y="210"/>
                  </a:lnTo>
                  <a:lnTo>
                    <a:pt x="99749" y="1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987800" y="-64350"/>
              <a:ext cx="1082975" cy="2914922"/>
            </a:xfrm>
            <a:custGeom>
              <a:avLst/>
              <a:gdLst/>
              <a:ahLst/>
              <a:cxnLst/>
              <a:rect l="l" t="t" r="r" b="b"/>
              <a:pathLst>
                <a:path w="43319" h="94995" extrusionOk="0">
                  <a:moveTo>
                    <a:pt x="0" y="1"/>
                  </a:moveTo>
                  <a:lnTo>
                    <a:pt x="0" y="30716"/>
                  </a:lnTo>
                  <a:lnTo>
                    <a:pt x="43127" y="30716"/>
                  </a:lnTo>
                  <a:lnTo>
                    <a:pt x="43127" y="94994"/>
                  </a:lnTo>
                  <a:lnTo>
                    <a:pt x="43319" y="94994"/>
                  </a:lnTo>
                  <a:lnTo>
                    <a:pt x="43319" y="30523"/>
                  </a:lnTo>
                  <a:lnTo>
                    <a:pt x="210" y="30523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6127150" y="2700150"/>
              <a:ext cx="105350" cy="107100"/>
            </a:xfrm>
            <a:custGeom>
              <a:avLst/>
              <a:gdLst/>
              <a:ahLst/>
              <a:cxnLst/>
              <a:rect l="l" t="t" r="r" b="b"/>
              <a:pathLst>
                <a:path w="4214" h="4284" extrusionOk="0">
                  <a:moveTo>
                    <a:pt x="0" y="1"/>
                  </a:moveTo>
                  <a:lnTo>
                    <a:pt x="0" y="4284"/>
                  </a:lnTo>
                  <a:lnTo>
                    <a:pt x="4213" y="4284"/>
                  </a:lnTo>
                  <a:lnTo>
                    <a:pt x="4213" y="4074"/>
                  </a:lnTo>
                  <a:lnTo>
                    <a:pt x="210" y="4074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5950575" y="939175"/>
              <a:ext cx="76075" cy="78250"/>
            </a:xfrm>
            <a:custGeom>
              <a:avLst/>
              <a:gdLst/>
              <a:ahLst/>
              <a:cxnLst/>
              <a:rect l="l" t="t" r="r" b="b"/>
              <a:pathLst>
                <a:path w="3043" h="3130" extrusionOk="0">
                  <a:moveTo>
                    <a:pt x="1" y="0"/>
                  </a:moveTo>
                  <a:lnTo>
                    <a:pt x="1" y="210"/>
                  </a:lnTo>
                  <a:lnTo>
                    <a:pt x="2833" y="210"/>
                  </a:lnTo>
                  <a:lnTo>
                    <a:pt x="2833" y="3130"/>
                  </a:lnTo>
                  <a:lnTo>
                    <a:pt x="3042" y="3130"/>
                  </a:lnTo>
                  <a:lnTo>
                    <a:pt x="3042" y="0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5032375" y="744525"/>
              <a:ext cx="77800" cy="78250"/>
            </a:xfrm>
            <a:custGeom>
              <a:avLst/>
              <a:gdLst/>
              <a:ahLst/>
              <a:cxnLst/>
              <a:rect l="l" t="t" r="r" b="b"/>
              <a:pathLst>
                <a:path w="3112" h="3130" extrusionOk="0">
                  <a:moveTo>
                    <a:pt x="0" y="1"/>
                  </a:moveTo>
                  <a:lnTo>
                    <a:pt x="0" y="3130"/>
                  </a:lnTo>
                  <a:lnTo>
                    <a:pt x="3112" y="3130"/>
                  </a:lnTo>
                  <a:lnTo>
                    <a:pt x="3112" y="2920"/>
                  </a:lnTo>
                  <a:lnTo>
                    <a:pt x="193" y="2920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86743" y="1521844"/>
            <a:ext cx="3696908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1. 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Viết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cấu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hình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electron 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của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1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 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7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CT Lewis 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NH</a:t>
            </a:r>
            <a:r>
              <a:rPr lang="en-US" sz="2000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 </a:t>
            </a: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59086" y="2061507"/>
            <a:ext cx="2022182" cy="1419439"/>
            <a:chOff x="5359086" y="2061507"/>
            <a:chExt cx="2022182" cy="1419439"/>
          </a:xfrm>
        </p:grpSpPr>
        <p:sp>
          <p:nvSpPr>
            <p:cNvPr id="2" name="TextBox 1"/>
            <p:cNvSpPr txBox="1"/>
            <p:nvPr/>
          </p:nvSpPr>
          <p:spPr>
            <a:xfrm>
              <a:off x="6134078" y="2123527"/>
              <a:ext cx="431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</a:t>
              </a:r>
              <a:endPara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59086" y="2123527"/>
              <a:ext cx="431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</a:t>
              </a:r>
              <a:endPara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74839" y="2896171"/>
              <a:ext cx="431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</a:t>
              </a:r>
              <a:endPara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949754" y="2138593"/>
              <a:ext cx="431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</a:t>
              </a:r>
              <a:endPara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5" name="Straight Connector 4"/>
            <p:cNvCxnSpPr>
              <a:endCxn id="67" idx="1"/>
            </p:cNvCxnSpPr>
            <p:nvPr/>
          </p:nvCxnSpPr>
          <p:spPr>
            <a:xfrm flipV="1">
              <a:off x="6658864" y="2430981"/>
              <a:ext cx="29089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843188" y="2450618"/>
              <a:ext cx="29089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V="1">
              <a:off x="6255831" y="2741921"/>
              <a:ext cx="29089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261991" y="2061507"/>
              <a:ext cx="77086" cy="770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424186" y="2061507"/>
              <a:ext cx="77086" cy="770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Google Shape;507;p28"/>
          <p:cNvSpPr txBox="1">
            <a:spLocks/>
          </p:cNvSpPr>
          <p:nvPr/>
        </p:nvSpPr>
        <p:spPr>
          <a:xfrm>
            <a:off x="233306" y="455312"/>
            <a:ext cx="222941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 -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Amonia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 NH</a:t>
            </a:r>
            <a:r>
              <a:rPr lang="en-US" sz="2000" b="1" baseline="-25000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3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77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88" y="2908894"/>
            <a:ext cx="4126395" cy="1609294"/>
          </a:xfrm>
          <a:prstGeom prst="rect">
            <a:avLst/>
          </a:prstGeom>
        </p:spPr>
      </p:pic>
      <p:sp>
        <p:nvSpPr>
          <p:cNvPr id="43" name="Google Shape;507;p28"/>
          <p:cNvSpPr txBox="1">
            <a:spLocks/>
          </p:cNvSpPr>
          <p:nvPr/>
        </p:nvSpPr>
        <p:spPr>
          <a:xfrm>
            <a:off x="244880" y="910623"/>
            <a:ext cx="4905207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1)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Cấu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tạo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phân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tử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ính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vật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lý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6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7;p28"/>
          <p:cNvSpPr txBox="1">
            <a:spLocks/>
          </p:cNvSpPr>
          <p:nvPr/>
        </p:nvSpPr>
        <p:spPr>
          <a:xfrm>
            <a:off x="168781" y="57082"/>
            <a:ext cx="222941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 -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Amonia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 NH</a:t>
            </a:r>
            <a:r>
              <a:rPr lang="en-US" sz="2000" b="1" baseline="-25000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3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Google Shape;507;p28"/>
          <p:cNvSpPr txBox="1">
            <a:spLocks/>
          </p:cNvSpPr>
          <p:nvPr/>
        </p:nvSpPr>
        <p:spPr>
          <a:xfrm>
            <a:off x="460243" y="554982"/>
            <a:ext cx="272474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)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hóa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học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Google Shape;687;p32"/>
          <p:cNvSpPr txBox="1">
            <a:spLocks/>
          </p:cNvSpPr>
          <p:nvPr/>
        </p:nvSpPr>
        <p:spPr>
          <a:xfrm>
            <a:off x="3280346" y="2306184"/>
            <a:ext cx="1518155" cy="64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4000" dirty="0" smtClean="0"/>
              <a:t>NH</a:t>
            </a:r>
            <a:r>
              <a:rPr lang="en-US" sz="4000" baseline="-25000" dirty="0" smtClean="0"/>
              <a:t>3</a:t>
            </a:r>
            <a:endParaRPr lang="en-US" sz="4000" dirty="0"/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719245" y="1920956"/>
            <a:ext cx="1705511" cy="259705"/>
          </a:xfrm>
          <a:prstGeom prst="bentConnector3">
            <a:avLst>
              <a:gd name="adj1" fmla="val -60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 flipV="1">
            <a:off x="2329475" y="2880003"/>
            <a:ext cx="1350742" cy="275132"/>
          </a:xfrm>
          <a:prstGeom prst="bentConnector3">
            <a:avLst>
              <a:gd name="adj1" fmla="val -96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507;p28"/>
          <p:cNvSpPr txBox="1">
            <a:spLocks/>
          </p:cNvSpPr>
          <p:nvPr/>
        </p:nvSpPr>
        <p:spPr>
          <a:xfrm>
            <a:off x="3657599" y="1343156"/>
            <a:ext cx="188749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base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yếu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Google Shape;507;p28"/>
          <p:cNvSpPr txBox="1">
            <a:spLocks/>
          </p:cNvSpPr>
          <p:nvPr/>
        </p:nvSpPr>
        <p:spPr>
          <a:xfrm>
            <a:off x="2329476" y="3017569"/>
            <a:ext cx="2566279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khử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435030" y="1229335"/>
            <a:ext cx="0" cy="1387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35030" y="1229335"/>
            <a:ext cx="36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35030" y="1922840"/>
            <a:ext cx="36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35030" y="2616346"/>
            <a:ext cx="36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507;p28"/>
          <p:cNvSpPr txBox="1">
            <a:spLocks/>
          </p:cNvSpPr>
          <p:nvPr/>
        </p:nvSpPr>
        <p:spPr>
          <a:xfrm>
            <a:off x="5804900" y="886227"/>
            <a:ext cx="268042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Quỳ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tím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ẩm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xanh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" name="Google Shape;507;p28"/>
          <p:cNvSpPr txBox="1">
            <a:spLocks/>
          </p:cNvSpPr>
          <p:nvPr/>
        </p:nvSpPr>
        <p:spPr>
          <a:xfrm>
            <a:off x="5804900" y="1579732"/>
            <a:ext cx="188749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+ acid 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muối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" name="Google Shape;507;p28"/>
          <p:cNvSpPr txBox="1">
            <a:spLocks/>
          </p:cNvSpPr>
          <p:nvPr/>
        </p:nvSpPr>
        <p:spPr>
          <a:xfrm>
            <a:off x="5804899" y="2273236"/>
            <a:ext cx="268042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+  dung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dịch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muối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329474" y="3148188"/>
            <a:ext cx="0" cy="64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59604" y="3155135"/>
            <a:ext cx="36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59604" y="3788268"/>
            <a:ext cx="36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507;p28"/>
          <p:cNvSpPr txBox="1">
            <a:spLocks/>
          </p:cNvSpPr>
          <p:nvPr/>
        </p:nvSpPr>
        <p:spPr>
          <a:xfrm>
            <a:off x="168781" y="2774902"/>
            <a:ext cx="188749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+ oxide base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" name="Google Shape;507;p28"/>
          <p:cNvSpPr txBox="1">
            <a:spLocks/>
          </p:cNvSpPr>
          <p:nvPr/>
        </p:nvSpPr>
        <p:spPr>
          <a:xfrm>
            <a:off x="168781" y="3375060"/>
            <a:ext cx="188749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+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oxi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hóa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5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7;p28"/>
          <p:cNvSpPr txBox="1">
            <a:spLocks/>
          </p:cNvSpPr>
          <p:nvPr/>
        </p:nvSpPr>
        <p:spPr>
          <a:xfrm>
            <a:off x="376440" y="485447"/>
            <a:ext cx="2890742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 -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Muối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ammonium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Google Shape;507;p28"/>
          <p:cNvSpPr txBox="1">
            <a:spLocks noGrp="1"/>
          </p:cNvSpPr>
          <p:nvPr>
            <p:ph type="ctrTitle"/>
          </p:nvPr>
        </p:nvSpPr>
        <p:spPr>
          <a:xfrm>
            <a:off x="215757" y="0"/>
            <a:ext cx="632202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A – AMONIA &amp; MUỐI AMMONIUM</a:t>
            </a:r>
            <a:endParaRPr sz="24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Google Shape;507;p28"/>
          <p:cNvSpPr txBox="1">
            <a:spLocks/>
          </p:cNvSpPr>
          <p:nvPr/>
        </p:nvSpPr>
        <p:spPr>
          <a:xfrm>
            <a:off x="3242924" y="498362"/>
            <a:ext cx="165955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(NH</a:t>
            </a:r>
            <a:r>
              <a:rPr lang="en-US" sz="2400" b="1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4</a:t>
            </a:r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)</a:t>
            </a:r>
            <a:r>
              <a:rPr lang="en-US" sz="2400" b="1" baseline="-25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</a:t>
            </a:r>
            <a:r>
              <a:rPr lang="en-US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X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Google Shape;507;p28"/>
          <p:cNvSpPr txBox="1">
            <a:spLocks/>
          </p:cNvSpPr>
          <p:nvPr/>
        </p:nvSpPr>
        <p:spPr>
          <a:xfrm>
            <a:off x="1501736" y="1666877"/>
            <a:ext cx="536823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Viết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CTPT tổng </a:t>
            </a: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quát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của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muối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ammonium?  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Google Shape;507;p28"/>
          <p:cNvSpPr txBox="1">
            <a:spLocks/>
          </p:cNvSpPr>
          <p:nvPr/>
        </p:nvSpPr>
        <p:spPr>
          <a:xfrm>
            <a:off x="453773" y="2768578"/>
            <a:ext cx="827241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Quan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sát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bảng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tan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cho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biết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độ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tan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của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các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muối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ammonium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trong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?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Google Shape;507;p28"/>
          <p:cNvSpPr txBox="1">
            <a:spLocks/>
          </p:cNvSpPr>
          <p:nvPr/>
        </p:nvSpPr>
        <p:spPr>
          <a:xfrm>
            <a:off x="1113028" y="3527511"/>
            <a:ext cx="6525802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(NH</a:t>
            </a:r>
            <a:r>
              <a:rPr lang="en-US" sz="2400" b="1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4</a:t>
            </a:r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)</a:t>
            </a:r>
            <a:r>
              <a:rPr lang="en-US" sz="2400" b="1" baseline="-25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</a:t>
            </a:r>
            <a:r>
              <a:rPr lang="en-US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X</a:t>
            </a:r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(s)  </a:t>
            </a:r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nNH</a:t>
            </a:r>
            <a:r>
              <a:rPr lang="en-US" sz="2400" b="1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4</a:t>
            </a:r>
            <a:r>
              <a:rPr lang="en-US" sz="2400" b="1" baseline="30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+</a:t>
            </a:r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(</a:t>
            </a:r>
            <a:r>
              <a:rPr lang="en-US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aq</a:t>
            </a:r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)  +  </a:t>
            </a:r>
            <a:r>
              <a:rPr lang="en-US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</a:t>
            </a:r>
            <a:r>
              <a:rPr lang="en-US" sz="2400" b="1" baseline="30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</a:t>
            </a:r>
            <a:r>
              <a:rPr lang="en-US" sz="2400" b="1" baseline="30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-</a:t>
            </a:r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(</a:t>
            </a:r>
            <a:r>
              <a:rPr lang="en-US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aq</a:t>
            </a:r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) 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10377" y="3167320"/>
            <a:ext cx="2065125" cy="1023394"/>
            <a:chOff x="277382" y="2322065"/>
            <a:chExt cx="2065125" cy="1023394"/>
          </a:xfrm>
        </p:grpSpPr>
        <p:sp>
          <p:nvSpPr>
            <p:cNvPr id="11" name="Google Shape;507;p28"/>
            <p:cNvSpPr txBox="1">
              <a:spLocks/>
            </p:cNvSpPr>
            <p:nvPr/>
          </p:nvSpPr>
          <p:spPr>
            <a:xfrm>
              <a:off x="277382" y="2469619"/>
              <a:ext cx="2065125" cy="744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Share Tech"/>
                <a:buNone/>
                <a:defRPr sz="3000" b="0" i="0" u="none" strike="noStrike" cap="none">
                  <a:solidFill>
                    <a:schemeClr val="lt1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9pPr>
            </a:lstStyle>
            <a:p>
              <a:r>
                <a:rPr 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Symbol" panose="05050102010706020507" pitchFamily="18" charset="2"/>
                </a:rPr>
                <a:t></a:t>
              </a:r>
              <a:r>
                <a:rPr lang="en-US" sz="2000" b="1" baseline="-25000" dirty="0" err="1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Symbol" panose="05050102010706020507" pitchFamily="18" charset="2"/>
                </a:rPr>
                <a:t>r</a:t>
              </a:r>
              <a:r>
                <a:rPr lang="en-US" sz="2000" b="1" dirty="0" err="1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H</a:t>
              </a:r>
              <a:r>
                <a:rPr 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      &gt; 0</a:t>
              </a:r>
            </a:p>
          </p:txBody>
        </p:sp>
        <p:sp>
          <p:nvSpPr>
            <p:cNvPr id="12" name="Google Shape;507;p28"/>
            <p:cNvSpPr txBox="1">
              <a:spLocks/>
            </p:cNvSpPr>
            <p:nvPr/>
          </p:nvSpPr>
          <p:spPr>
            <a:xfrm>
              <a:off x="734592" y="2322065"/>
              <a:ext cx="873323" cy="744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Share Tech"/>
                <a:buNone/>
                <a:defRPr sz="3000" b="0" i="0" u="none" strike="noStrike" cap="none">
                  <a:solidFill>
                    <a:schemeClr val="lt1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9pPr>
            </a:lstStyle>
            <a:p>
              <a:r>
                <a:rPr lang="en-US" sz="1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Symbol" panose="05050102010706020507" pitchFamily="18" charset="2"/>
                </a:rPr>
                <a:t>o</a:t>
              </a:r>
              <a:endPara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3" name="Google Shape;507;p28"/>
            <p:cNvSpPr txBox="1">
              <a:spLocks/>
            </p:cNvSpPr>
            <p:nvPr/>
          </p:nvSpPr>
          <p:spPr>
            <a:xfrm>
              <a:off x="734592" y="2601172"/>
              <a:ext cx="873323" cy="744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Share Tech"/>
                <a:buNone/>
                <a:defRPr sz="3000" b="0" i="0" u="none" strike="noStrike" cap="none">
                  <a:solidFill>
                    <a:schemeClr val="lt1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9pPr>
            </a:lstStyle>
            <a:p>
              <a:r>
                <a:rPr lang="en-US" sz="16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Symbol" panose="05050102010706020507" pitchFamily="18" charset="2"/>
                </a:rPr>
                <a:t>298</a:t>
              </a:r>
              <a:endPara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14" name="Google Shape;507;p28"/>
          <p:cNvSpPr txBox="1">
            <a:spLocks/>
          </p:cNvSpPr>
          <p:nvPr/>
        </p:nvSpPr>
        <p:spPr>
          <a:xfrm>
            <a:off x="719850" y="1076162"/>
            <a:ext cx="531383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1) CTPT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vật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lý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7;p28"/>
          <p:cNvSpPr txBox="1">
            <a:spLocks/>
          </p:cNvSpPr>
          <p:nvPr/>
        </p:nvSpPr>
        <p:spPr>
          <a:xfrm>
            <a:off x="376440" y="485447"/>
            <a:ext cx="2890742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 -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Muối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ammonium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Google Shape;507;p28"/>
          <p:cNvSpPr txBox="1">
            <a:spLocks noGrp="1"/>
          </p:cNvSpPr>
          <p:nvPr>
            <p:ph type="ctrTitle"/>
          </p:nvPr>
        </p:nvSpPr>
        <p:spPr>
          <a:xfrm>
            <a:off x="215757" y="0"/>
            <a:ext cx="632202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A – AMONIA &amp; MUỐI AMMONIUM</a:t>
            </a:r>
            <a:endParaRPr sz="24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874" y="1211750"/>
            <a:ext cx="3562350" cy="2324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6440" y="1333602"/>
            <a:ext cx="4798329" cy="968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Để giảm sốt hoặc giảm đau, người ta có thể dùng túi chườm lạnh chứa hóa chất.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3874" y="2881632"/>
            <a:ext cx="3740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2"/>
                </a:solidFill>
                <a:latin typeface="Palatino Linotype" panose="02040502050505030304" pitchFamily="18" charset="0"/>
              </a:rPr>
              <a:t>Ammonium hydrogen sulfate, Ammonium nitrate, nước.</a:t>
            </a:r>
            <a:endParaRPr lang="en-US" sz="2000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5114" y="3689829"/>
            <a:ext cx="2897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NH</a:t>
            </a:r>
            <a:r>
              <a:rPr lang="en-US" sz="2000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4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HSO</a:t>
            </a:r>
            <a:r>
              <a:rPr lang="en-US" sz="2000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4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; NH</a:t>
            </a:r>
            <a:r>
              <a:rPr lang="en-US" sz="2000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4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NO</a:t>
            </a:r>
            <a:r>
              <a:rPr lang="en-US" sz="2000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3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Google Shape;507;p28"/>
          <p:cNvSpPr txBox="1">
            <a:spLocks/>
          </p:cNvSpPr>
          <p:nvPr/>
        </p:nvSpPr>
        <p:spPr>
          <a:xfrm>
            <a:off x="215757" y="2423989"/>
            <a:ext cx="587114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NH</a:t>
            </a:r>
            <a:r>
              <a:rPr lang="en-US" sz="20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4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NO</a:t>
            </a:r>
            <a:r>
              <a:rPr lang="en-US" sz="20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3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(s)  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NH</a:t>
            </a:r>
            <a:r>
              <a:rPr lang="en-US" sz="20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4</a:t>
            </a:r>
            <a:r>
              <a:rPr lang="en-US" sz="20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+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(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aq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)  +  NO</a:t>
            </a:r>
            <a:r>
              <a:rPr lang="en-US" sz="20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3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-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(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aq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) 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Google Shape;507;p28"/>
          <p:cNvSpPr txBox="1">
            <a:spLocks/>
          </p:cNvSpPr>
          <p:nvPr/>
        </p:nvSpPr>
        <p:spPr>
          <a:xfrm>
            <a:off x="215757" y="2990519"/>
            <a:ext cx="587114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NH</a:t>
            </a:r>
            <a:r>
              <a:rPr lang="en-US" sz="20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4 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HSO</a:t>
            </a:r>
            <a:r>
              <a:rPr lang="en-US" sz="2000" b="1" baseline="-2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4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(s)  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NH</a:t>
            </a:r>
            <a:r>
              <a:rPr lang="en-US" sz="20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4</a:t>
            </a:r>
            <a:r>
              <a:rPr lang="en-US" sz="20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+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(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aq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)  +  HSO</a:t>
            </a:r>
            <a:r>
              <a:rPr lang="en-US" sz="20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4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-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(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aq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) 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7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7;p28"/>
          <p:cNvSpPr txBox="1">
            <a:spLocks/>
          </p:cNvSpPr>
          <p:nvPr/>
        </p:nvSpPr>
        <p:spPr>
          <a:xfrm>
            <a:off x="376440" y="485447"/>
            <a:ext cx="2890742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 -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Muối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ammonium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Google Shape;507;p28"/>
          <p:cNvSpPr txBox="1">
            <a:spLocks noGrp="1"/>
          </p:cNvSpPr>
          <p:nvPr>
            <p:ph type="ctrTitle"/>
          </p:nvPr>
        </p:nvSpPr>
        <p:spPr>
          <a:xfrm>
            <a:off x="215757" y="0"/>
            <a:ext cx="632202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A – AMONIA &amp; MUỐI AMMONIUM</a:t>
            </a:r>
            <a:endParaRPr sz="24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Google Shape;507;p28"/>
          <p:cNvSpPr txBox="1">
            <a:spLocks/>
          </p:cNvSpPr>
          <p:nvPr/>
        </p:nvSpPr>
        <p:spPr>
          <a:xfrm>
            <a:off x="719850" y="970894"/>
            <a:ext cx="531383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) </a:t>
            </a:r>
            <a:r>
              <a:rPr lang="en-US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</a:t>
            </a:r>
            <a:r>
              <a:rPr lang="en-US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ính</a:t>
            </a:r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hóa</a:t>
            </a:r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học</a:t>
            </a:r>
            <a:endParaRPr lang="en-US" sz="2000" b="1" dirty="0">
              <a:solidFill>
                <a:schemeClr val="accent6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77094" y="1775075"/>
            <a:ext cx="2065125" cy="1023394"/>
            <a:chOff x="277382" y="2322065"/>
            <a:chExt cx="2065125" cy="1023394"/>
          </a:xfrm>
        </p:grpSpPr>
        <p:sp>
          <p:nvSpPr>
            <p:cNvPr id="8" name="Google Shape;507;p28"/>
            <p:cNvSpPr txBox="1">
              <a:spLocks/>
            </p:cNvSpPr>
            <p:nvPr/>
          </p:nvSpPr>
          <p:spPr>
            <a:xfrm>
              <a:off x="277382" y="2469619"/>
              <a:ext cx="2065125" cy="744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Share Tech"/>
                <a:buNone/>
                <a:defRPr sz="3000" b="0" i="0" u="none" strike="noStrike" cap="none">
                  <a:solidFill>
                    <a:schemeClr val="lt1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9pPr>
            </a:lstStyle>
            <a:p>
              <a:r>
                <a:rPr 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Symbol" panose="05050102010706020507" pitchFamily="18" charset="2"/>
                </a:rPr>
                <a:t></a:t>
              </a:r>
              <a:r>
                <a:rPr lang="en-US" sz="2000" b="1" baseline="-25000" dirty="0" err="1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Symbol" panose="05050102010706020507" pitchFamily="18" charset="2"/>
                </a:rPr>
                <a:t>r</a:t>
              </a:r>
              <a:r>
                <a:rPr lang="en-US" sz="2000" b="1" dirty="0" err="1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H</a:t>
              </a:r>
              <a:r>
                <a:rPr 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      = - 36 kJ</a:t>
              </a:r>
            </a:p>
          </p:txBody>
        </p:sp>
        <p:sp>
          <p:nvSpPr>
            <p:cNvPr id="9" name="Google Shape;507;p28"/>
            <p:cNvSpPr txBox="1">
              <a:spLocks/>
            </p:cNvSpPr>
            <p:nvPr/>
          </p:nvSpPr>
          <p:spPr>
            <a:xfrm>
              <a:off x="734592" y="2322065"/>
              <a:ext cx="873323" cy="744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Share Tech"/>
                <a:buNone/>
                <a:defRPr sz="3000" b="0" i="0" u="none" strike="noStrike" cap="none">
                  <a:solidFill>
                    <a:schemeClr val="lt1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9pPr>
            </a:lstStyle>
            <a:p>
              <a:r>
                <a:rPr lang="en-US" sz="1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Symbol" panose="05050102010706020507" pitchFamily="18" charset="2"/>
                </a:rPr>
                <a:t>o</a:t>
              </a:r>
              <a:endPara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0" name="Google Shape;507;p28"/>
            <p:cNvSpPr txBox="1">
              <a:spLocks/>
            </p:cNvSpPr>
            <p:nvPr/>
          </p:nvSpPr>
          <p:spPr>
            <a:xfrm>
              <a:off x="734592" y="2601172"/>
              <a:ext cx="873323" cy="744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Share Tech"/>
                <a:buNone/>
                <a:defRPr sz="3000" b="0" i="0" u="none" strike="noStrike" cap="none">
                  <a:solidFill>
                    <a:schemeClr val="lt1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9pPr>
            </a:lstStyle>
            <a:p>
              <a:r>
                <a:rPr lang="en-US" sz="16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Symbol" panose="05050102010706020507" pitchFamily="18" charset="2"/>
                </a:rPr>
                <a:t>298</a:t>
              </a:r>
              <a:endPara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77094" y="2417024"/>
            <a:ext cx="2065125" cy="1023394"/>
            <a:chOff x="277382" y="2322065"/>
            <a:chExt cx="2065125" cy="1023394"/>
          </a:xfrm>
        </p:grpSpPr>
        <p:sp>
          <p:nvSpPr>
            <p:cNvPr id="13" name="Google Shape;507;p28"/>
            <p:cNvSpPr txBox="1">
              <a:spLocks/>
            </p:cNvSpPr>
            <p:nvPr/>
          </p:nvSpPr>
          <p:spPr>
            <a:xfrm>
              <a:off x="277382" y="2469619"/>
              <a:ext cx="2065125" cy="744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Share Tech"/>
                <a:buNone/>
                <a:defRPr sz="3000" b="0" i="0" u="none" strike="noStrike" cap="none">
                  <a:solidFill>
                    <a:schemeClr val="lt1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9pPr>
            </a:lstStyle>
            <a:p>
              <a:r>
                <a:rPr 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Symbol" panose="05050102010706020507" pitchFamily="18" charset="2"/>
                </a:rPr>
                <a:t></a:t>
              </a:r>
              <a:r>
                <a:rPr lang="en-US" sz="2000" b="1" baseline="-25000" dirty="0" err="1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Symbol" panose="05050102010706020507" pitchFamily="18" charset="2"/>
                </a:rPr>
                <a:t>r</a:t>
              </a:r>
              <a:r>
                <a:rPr lang="en-US" sz="2000" b="1" dirty="0" err="1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H</a:t>
              </a:r>
              <a:r>
                <a:rPr 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      = 176 kJ</a:t>
              </a:r>
            </a:p>
          </p:txBody>
        </p:sp>
        <p:sp>
          <p:nvSpPr>
            <p:cNvPr id="14" name="Google Shape;507;p28"/>
            <p:cNvSpPr txBox="1">
              <a:spLocks/>
            </p:cNvSpPr>
            <p:nvPr/>
          </p:nvSpPr>
          <p:spPr>
            <a:xfrm>
              <a:off x="734592" y="2322065"/>
              <a:ext cx="873323" cy="744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Share Tech"/>
                <a:buNone/>
                <a:defRPr sz="3000" b="0" i="0" u="none" strike="noStrike" cap="none">
                  <a:solidFill>
                    <a:schemeClr val="lt1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9pPr>
            </a:lstStyle>
            <a:p>
              <a:r>
                <a:rPr lang="en-US" sz="1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Symbol" panose="05050102010706020507" pitchFamily="18" charset="2"/>
                </a:rPr>
                <a:t>o</a:t>
              </a:r>
              <a:endPara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5" name="Google Shape;507;p28"/>
            <p:cNvSpPr txBox="1">
              <a:spLocks/>
            </p:cNvSpPr>
            <p:nvPr/>
          </p:nvSpPr>
          <p:spPr>
            <a:xfrm>
              <a:off x="734592" y="2601172"/>
              <a:ext cx="873323" cy="744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Share Tech"/>
                <a:buNone/>
                <a:defRPr sz="3000" b="0" i="0" u="none" strike="noStrike" cap="none">
                  <a:solidFill>
                    <a:schemeClr val="lt1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9pPr>
            </a:lstStyle>
            <a:p>
              <a:r>
                <a:rPr lang="en-US" sz="16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Symbol" panose="05050102010706020507" pitchFamily="18" charset="2"/>
                </a:rPr>
                <a:t>298</a:t>
              </a:r>
              <a:endPara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71932" y="1982523"/>
            <a:ext cx="6525802" cy="700795"/>
            <a:chOff x="1071931" y="1834319"/>
            <a:chExt cx="6525802" cy="700795"/>
          </a:xfrm>
        </p:grpSpPr>
        <p:sp>
          <p:nvSpPr>
            <p:cNvPr id="6" name="Google Shape;507;p28"/>
            <p:cNvSpPr txBox="1">
              <a:spLocks/>
            </p:cNvSpPr>
            <p:nvPr/>
          </p:nvSpPr>
          <p:spPr>
            <a:xfrm>
              <a:off x="1071931" y="1957314"/>
              <a:ext cx="6525802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Share Tech"/>
                <a:buNone/>
                <a:defRPr sz="3000" b="0" i="0" u="none" strike="noStrike" cap="none">
                  <a:solidFill>
                    <a:schemeClr val="lt1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9pPr>
            </a:lstStyle>
            <a:p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NH</a:t>
              </a:r>
              <a:r>
                <a:rPr lang="en-US" sz="2400" b="1" baseline="-25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4</a:t>
              </a:r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NO</a:t>
              </a:r>
              <a:r>
                <a:rPr lang="en-US" sz="2400" b="1" baseline="-25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3</a:t>
              </a:r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 (s)  </a:t>
              </a:r>
              <a:r>
                <a:rPr lang="en-US" sz="24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     N</a:t>
              </a:r>
              <a:r>
                <a:rPr lang="en-US" sz="2400" b="1" baseline="-25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2</a:t>
              </a:r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O (g)  +  2H</a:t>
              </a:r>
              <a:r>
                <a:rPr lang="en-US" sz="2400" b="1" baseline="-25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2</a:t>
              </a:r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O (g) </a:t>
              </a:r>
              <a:endPara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853274" y="2302207"/>
              <a:ext cx="486582" cy="0"/>
            </a:xfrm>
            <a:prstGeom prst="straightConnector1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oogle Shape;507;p28"/>
            <p:cNvSpPr txBox="1">
              <a:spLocks/>
            </p:cNvSpPr>
            <p:nvPr/>
          </p:nvSpPr>
          <p:spPr>
            <a:xfrm>
              <a:off x="2842641" y="1834319"/>
              <a:ext cx="881871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Share Tech"/>
                <a:buNone/>
                <a:defRPr sz="3000" b="0" i="0" u="none" strike="noStrike" cap="none">
                  <a:solidFill>
                    <a:schemeClr val="lt1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9pPr>
            </a:lstStyle>
            <a:p>
              <a:r>
                <a:rPr 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t</a:t>
              </a:r>
              <a:r>
                <a:rPr lang="en-US" sz="2000" b="1" baseline="30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0</a:t>
              </a:r>
              <a:r>
                <a:rPr 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C</a:t>
              </a:r>
              <a:endPara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18511" y="2609371"/>
            <a:ext cx="6525802" cy="700795"/>
            <a:chOff x="1318511" y="2609371"/>
            <a:chExt cx="6525802" cy="700795"/>
          </a:xfrm>
        </p:grpSpPr>
        <p:sp>
          <p:nvSpPr>
            <p:cNvPr id="11" name="Google Shape;507;p28"/>
            <p:cNvSpPr txBox="1">
              <a:spLocks/>
            </p:cNvSpPr>
            <p:nvPr/>
          </p:nvSpPr>
          <p:spPr>
            <a:xfrm>
              <a:off x="1318511" y="2732366"/>
              <a:ext cx="6525802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Share Tech"/>
                <a:buNone/>
                <a:defRPr sz="3000" b="0" i="0" u="none" strike="noStrike" cap="none">
                  <a:solidFill>
                    <a:schemeClr val="lt1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9pPr>
            </a:lstStyle>
            <a:p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NH</a:t>
              </a:r>
              <a:r>
                <a:rPr lang="en-US" sz="2400" b="1" baseline="-25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4</a:t>
              </a:r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Cl (s)  </a:t>
              </a:r>
              <a:r>
                <a:rPr lang="en-US" sz="24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      NH</a:t>
              </a:r>
              <a:r>
                <a:rPr lang="en-US" sz="2400" b="1" baseline="-25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3</a:t>
              </a:r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 (g)  +  </a:t>
              </a:r>
              <a:r>
                <a:rPr lang="en-US" sz="2400" b="1" dirty="0" err="1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HCl</a:t>
              </a:r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 (g) </a:t>
              </a:r>
              <a:endPara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9" name="Google Shape;507;p28"/>
            <p:cNvSpPr txBox="1">
              <a:spLocks/>
            </p:cNvSpPr>
            <p:nvPr/>
          </p:nvSpPr>
          <p:spPr>
            <a:xfrm>
              <a:off x="2820073" y="2609371"/>
              <a:ext cx="881871" cy="5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Share Tech"/>
                <a:buNone/>
                <a:defRPr sz="3000" b="0" i="0" u="none" strike="noStrike" cap="none">
                  <a:solidFill>
                    <a:schemeClr val="lt1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ts val="1800"/>
                <a:buFont typeface="Share Tech"/>
                <a:buNone/>
                <a:defRPr sz="1800" b="0" i="0" u="none" strike="noStrike" cap="none">
                  <a:solidFill>
                    <a:srgbClr val="D9D9D9"/>
                  </a:solidFill>
                  <a:latin typeface="Share Tech"/>
                  <a:ea typeface="Share Tech"/>
                  <a:cs typeface="Share Tech"/>
                  <a:sym typeface="Share Tech"/>
                </a:defRPr>
              </a:lvl9pPr>
            </a:lstStyle>
            <a:p>
              <a:r>
                <a:rPr 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t</a:t>
              </a:r>
              <a:r>
                <a:rPr lang="en-US" sz="2000" b="1" baseline="30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0</a:t>
              </a:r>
              <a:r>
                <a:rPr 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Palatino Linotype" panose="02040502050505030304" pitchFamily="18" charset="0"/>
                </a:rPr>
                <a:t>C</a:t>
              </a:r>
              <a:endPara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847388" y="3095323"/>
              <a:ext cx="486582" cy="0"/>
            </a:xfrm>
            <a:prstGeom prst="straightConnector1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614501" y="3343372"/>
            <a:ext cx="82453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+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Muối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nào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nguy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cơ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cháy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nổ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cao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hơn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quá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trình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lưu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trữ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? 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4501" y="3819261"/>
            <a:ext cx="782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+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Tại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sao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quá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trình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lưu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trữ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phân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đạm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ammonium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cần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tránh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xa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nguồn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nhiệt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? 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1931" y="1485529"/>
            <a:ext cx="40423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+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Muối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ammonium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kém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bền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nhiệt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/>
          <p:nvPr/>
        </p:nvCxnSpPr>
        <p:spPr>
          <a:xfrm flipH="1">
            <a:off x="2056588" y="2462093"/>
            <a:ext cx="678718" cy="0"/>
          </a:xfrm>
          <a:prstGeom prst="straightConnector1">
            <a:avLst/>
          </a:prstGeom>
          <a:ln w="28575">
            <a:solidFill>
              <a:srgbClr val="00C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>
            <a:off x="2561652" y="1562060"/>
            <a:ext cx="1151743" cy="565815"/>
          </a:xfrm>
          <a:prstGeom prst="bentConnector3">
            <a:avLst>
              <a:gd name="adj1" fmla="val 50000"/>
            </a:avLst>
          </a:prstGeom>
          <a:ln w="28575">
            <a:solidFill>
              <a:srgbClr val="00C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2577620" y="2683992"/>
            <a:ext cx="1151743" cy="565815"/>
          </a:xfrm>
          <a:prstGeom prst="bentConnector3">
            <a:avLst>
              <a:gd name="adj1" fmla="val 50000"/>
            </a:avLst>
          </a:prstGeom>
          <a:ln w="28575">
            <a:solidFill>
              <a:srgbClr val="00C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609;p30"/>
          <p:cNvSpPr/>
          <p:nvPr/>
        </p:nvSpPr>
        <p:spPr>
          <a:xfrm>
            <a:off x="2568389" y="2098787"/>
            <a:ext cx="1278136" cy="7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11;p30"/>
          <p:cNvSpPr/>
          <p:nvPr/>
        </p:nvSpPr>
        <p:spPr>
          <a:xfrm>
            <a:off x="4672970" y="1741853"/>
            <a:ext cx="1532622" cy="72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Google Shape;613;p30"/>
          <p:cNvCxnSpPr/>
          <p:nvPr/>
        </p:nvCxnSpPr>
        <p:spPr>
          <a:xfrm flipV="1">
            <a:off x="3770104" y="2126519"/>
            <a:ext cx="915908" cy="33421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507;p28"/>
          <p:cNvSpPr txBox="1">
            <a:spLocks/>
          </p:cNvSpPr>
          <p:nvPr/>
        </p:nvSpPr>
        <p:spPr>
          <a:xfrm>
            <a:off x="2402520" y="2085758"/>
            <a:ext cx="138729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2000" b="1" dirty="0" err="1" smtClean="0">
                <a:solidFill>
                  <a:schemeClr val="bg2"/>
                </a:solidFill>
                <a:latin typeface="Palatino Linotype" panose="02040502050505030304" pitchFamily="18" charset="0"/>
              </a:rPr>
              <a:t>amonia</a:t>
            </a:r>
            <a:r>
              <a:rPr lang="en-US" sz="2000" b="1" dirty="0" smtClean="0">
                <a:solidFill>
                  <a:schemeClr val="bg2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34" name="Google Shape;507;p28"/>
          <p:cNvSpPr txBox="1">
            <a:spLocks/>
          </p:cNvSpPr>
          <p:nvPr/>
        </p:nvSpPr>
        <p:spPr>
          <a:xfrm>
            <a:off x="4467277" y="1912498"/>
            <a:ext cx="194400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2000" b="1" dirty="0" err="1" smtClean="0">
                <a:solidFill>
                  <a:schemeClr val="bg2"/>
                </a:solidFill>
                <a:latin typeface="Palatino Linotype" panose="02040502050505030304" pitchFamily="18" charset="0"/>
              </a:rPr>
              <a:t>Muối</a:t>
            </a:r>
            <a:r>
              <a:rPr lang="en-US" sz="2000" b="1" dirty="0" smtClean="0">
                <a:solidFill>
                  <a:schemeClr val="bg2"/>
                </a:solidFill>
                <a:latin typeface="Palatino Linotype" panose="02040502050505030304" pitchFamily="18" charset="0"/>
              </a:rPr>
              <a:t> ammonium </a:t>
            </a:r>
          </a:p>
        </p:txBody>
      </p:sp>
      <p:cxnSp>
        <p:nvCxnSpPr>
          <p:cNvPr id="48" name="Elbow Connector 47"/>
          <p:cNvCxnSpPr/>
          <p:nvPr/>
        </p:nvCxnSpPr>
        <p:spPr>
          <a:xfrm rot="10800000" flipH="1">
            <a:off x="4883978" y="1255080"/>
            <a:ext cx="1151743" cy="565815"/>
          </a:xfrm>
          <a:prstGeom prst="bentConnector3">
            <a:avLst>
              <a:gd name="adj1" fmla="val 50000"/>
            </a:avLst>
          </a:prstGeom>
          <a:ln w="28575">
            <a:solidFill>
              <a:srgbClr val="E898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0800000" flipH="1" flipV="1">
            <a:off x="4899946" y="2377012"/>
            <a:ext cx="1151743" cy="565815"/>
          </a:xfrm>
          <a:prstGeom prst="bentConnector3">
            <a:avLst>
              <a:gd name="adj1" fmla="val 50000"/>
            </a:avLst>
          </a:prstGeom>
          <a:ln w="28575">
            <a:solidFill>
              <a:srgbClr val="E898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Google Shape;507;p28"/>
          <p:cNvSpPr txBox="1">
            <a:spLocks/>
          </p:cNvSpPr>
          <p:nvPr/>
        </p:nvSpPr>
        <p:spPr>
          <a:xfrm>
            <a:off x="838053" y="1279151"/>
            <a:ext cx="147823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Sản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xuất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nitric acid </a:t>
            </a:r>
          </a:p>
        </p:txBody>
      </p:sp>
      <p:sp>
        <p:nvSpPr>
          <p:cNvPr id="51" name="Google Shape;507;p28"/>
          <p:cNvSpPr txBox="1">
            <a:spLocks/>
          </p:cNvSpPr>
          <p:nvPr/>
        </p:nvSpPr>
        <p:spPr>
          <a:xfrm>
            <a:off x="416018" y="2106191"/>
            <a:ext cx="170408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gây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nổ</a:t>
            </a:r>
            <a:endParaRPr lang="en-US" sz="20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2" name="Google Shape;507;p28"/>
          <p:cNvSpPr txBox="1">
            <a:spLocks/>
          </p:cNvSpPr>
          <p:nvPr/>
        </p:nvSpPr>
        <p:spPr>
          <a:xfrm>
            <a:off x="560674" y="3889850"/>
            <a:ext cx="2481407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NH</a:t>
            </a:r>
            <a:r>
              <a:rPr lang="en-US" sz="2000" b="1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3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lỏng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làm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lạnh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công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nghiệp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; dung </a:t>
            </a:r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môi</a:t>
            </a:r>
            <a:endParaRPr lang="en-US" sz="20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3" name="Google Shape;507;p28"/>
          <p:cNvSpPr txBox="1">
            <a:spLocks/>
          </p:cNvSpPr>
          <p:nvPr/>
        </p:nvSpPr>
        <p:spPr>
          <a:xfrm>
            <a:off x="6051689" y="2557356"/>
            <a:ext cx="2636107" cy="110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làm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sạch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bề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mặt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kim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loại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trước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khi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hàn</a:t>
            </a: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4" name="Google Shape;507;p28"/>
          <p:cNvSpPr txBox="1">
            <a:spLocks/>
          </p:cNvSpPr>
          <p:nvPr/>
        </p:nvSpPr>
        <p:spPr>
          <a:xfrm>
            <a:off x="5974077" y="1063138"/>
            <a:ext cx="2868913" cy="45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điện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li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trong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pin</a:t>
            </a:r>
          </a:p>
        </p:txBody>
      </p:sp>
      <p:sp>
        <p:nvSpPr>
          <p:cNvPr id="55" name="Google Shape;507;p28"/>
          <p:cNvSpPr txBox="1">
            <a:spLocks/>
          </p:cNvSpPr>
          <p:nvPr/>
        </p:nvSpPr>
        <p:spPr>
          <a:xfrm>
            <a:off x="4187904" y="3659181"/>
            <a:ext cx="5695298" cy="55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ZnO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+ 2NH</a:t>
            </a:r>
            <a:r>
              <a:rPr lang="en-US" sz="20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4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Cl 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 ZnCl</a:t>
            </a:r>
            <a:r>
              <a:rPr lang="en-US" sz="20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+ 2NH</a:t>
            </a:r>
            <a:r>
              <a:rPr lang="en-US" sz="20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3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+  H</a:t>
            </a:r>
            <a:r>
              <a:rPr lang="en-US" sz="2000" b="1" baseline="-25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O</a:t>
            </a: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6" name="Google Shape;507;p28"/>
          <p:cNvSpPr txBox="1">
            <a:spLocks/>
          </p:cNvSpPr>
          <p:nvPr/>
        </p:nvSpPr>
        <p:spPr>
          <a:xfrm>
            <a:off x="521343" y="407997"/>
            <a:ext cx="746274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III -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Ứng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dụng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của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amonia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một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số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m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uối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ammonium 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7" name="Google Shape;507;p28"/>
          <p:cNvSpPr txBox="1">
            <a:spLocks noGrp="1"/>
          </p:cNvSpPr>
          <p:nvPr>
            <p:ph type="ctrTitle"/>
          </p:nvPr>
        </p:nvSpPr>
        <p:spPr>
          <a:xfrm>
            <a:off x="235675" y="-19953"/>
            <a:ext cx="632202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A – AMONIA &amp; MUỐI AMMONIUM</a:t>
            </a:r>
            <a:endParaRPr sz="24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8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3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2"/>
          <p:cNvSpPr txBox="1">
            <a:spLocks noGrp="1"/>
          </p:cNvSpPr>
          <p:nvPr>
            <p:ph type="ctrTitle"/>
          </p:nvPr>
        </p:nvSpPr>
        <p:spPr>
          <a:xfrm>
            <a:off x="1319225" y="2179046"/>
            <a:ext cx="5496675" cy="16899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OXIDE CỦA NITROGEN </a:t>
            </a:r>
            <a:br>
              <a:rPr lang="en" sz="4000" dirty="0" smtClean="0"/>
            </a:br>
            <a:r>
              <a:rPr lang="en" sz="4000" dirty="0" smtClean="0"/>
              <a:t>&amp; MƯA ACID</a:t>
            </a:r>
            <a:endParaRPr sz="4000" dirty="0"/>
          </a:p>
        </p:txBody>
      </p:sp>
      <p:sp>
        <p:nvSpPr>
          <p:cNvPr id="689" name="Google Shape;689;p32"/>
          <p:cNvSpPr/>
          <p:nvPr/>
        </p:nvSpPr>
        <p:spPr>
          <a:xfrm>
            <a:off x="5782875" y="1868575"/>
            <a:ext cx="1085100" cy="108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 txBox="1">
            <a:spLocks noGrp="1"/>
          </p:cNvSpPr>
          <p:nvPr>
            <p:ph type="title" idx="2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B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691" name="Google Shape;691;p32"/>
          <p:cNvSpPr/>
          <p:nvPr/>
        </p:nvSpPr>
        <p:spPr>
          <a:xfrm>
            <a:off x="1370476" y="3869000"/>
            <a:ext cx="6279992" cy="104326"/>
          </a:xfrm>
          <a:custGeom>
            <a:avLst/>
            <a:gdLst/>
            <a:ahLst/>
            <a:cxnLst/>
            <a:rect l="l" t="t" r="r" b="b"/>
            <a:pathLst>
              <a:path w="143387" h="2382" extrusionOk="0">
                <a:moveTo>
                  <a:pt x="1185" y="0"/>
                </a:moveTo>
                <a:cubicBezTo>
                  <a:pt x="530" y="0"/>
                  <a:pt x="1" y="529"/>
                  <a:pt x="1" y="1184"/>
                </a:cubicBezTo>
                <a:cubicBezTo>
                  <a:pt x="1" y="1840"/>
                  <a:pt x="530" y="2382"/>
                  <a:pt x="1185" y="2382"/>
                </a:cubicBezTo>
                <a:lnTo>
                  <a:pt x="142189" y="2382"/>
                </a:lnTo>
                <a:cubicBezTo>
                  <a:pt x="142844" y="2382"/>
                  <a:pt x="143386" y="1840"/>
                  <a:pt x="143386" y="1184"/>
                </a:cubicBezTo>
                <a:cubicBezTo>
                  <a:pt x="143386" y="529"/>
                  <a:pt x="142844" y="0"/>
                  <a:pt x="142189" y="0"/>
                </a:cubicBez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1369950" y="3869000"/>
            <a:ext cx="5074478" cy="104326"/>
          </a:xfrm>
          <a:custGeom>
            <a:avLst/>
            <a:gdLst/>
            <a:ahLst/>
            <a:cxnLst/>
            <a:rect l="l" t="t" r="r" b="b"/>
            <a:pathLst>
              <a:path w="87904" h="2382" extrusionOk="0">
                <a:moveTo>
                  <a:pt x="1197" y="0"/>
                </a:moveTo>
                <a:cubicBezTo>
                  <a:pt x="529" y="0"/>
                  <a:pt x="0" y="529"/>
                  <a:pt x="0" y="1184"/>
                </a:cubicBezTo>
                <a:cubicBezTo>
                  <a:pt x="0" y="1840"/>
                  <a:pt x="529" y="2382"/>
                  <a:pt x="1197" y="2382"/>
                </a:cubicBezTo>
                <a:lnTo>
                  <a:pt x="86719" y="2382"/>
                </a:lnTo>
                <a:cubicBezTo>
                  <a:pt x="87375" y="2382"/>
                  <a:pt x="87904" y="1840"/>
                  <a:pt x="87904" y="1184"/>
                </a:cubicBezTo>
                <a:cubicBezTo>
                  <a:pt x="87904" y="529"/>
                  <a:pt x="87375" y="0"/>
                  <a:pt x="86719" y="0"/>
                </a:cubicBez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3" name="Google Shape;693;p32"/>
          <p:cNvCxnSpPr>
            <a:stCxn id="689" idx="2"/>
          </p:cNvCxnSpPr>
          <p:nvPr/>
        </p:nvCxnSpPr>
        <p:spPr>
          <a:xfrm>
            <a:off x="6325425" y="2953675"/>
            <a:ext cx="0" cy="97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435;p25"/>
          <p:cNvSpPr txBox="1">
            <a:spLocks/>
          </p:cNvSpPr>
          <p:nvPr/>
        </p:nvSpPr>
        <p:spPr>
          <a:xfrm>
            <a:off x="3252787" y="4761005"/>
            <a:ext cx="6625610" cy="4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pPr algn="ctr"/>
            <a:r>
              <a:rPr lang="en-US" sz="1200" b="1" dirty="0" smtClean="0">
                <a:latin typeface="Palatino Linotype" panose="02040502050505030304" pitchFamily="18" charset="0"/>
              </a:rPr>
              <a:t>MỘT SỐ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HỢP CHẤT </a:t>
            </a:r>
            <a:r>
              <a:rPr lang="en-US" sz="1200" b="1" dirty="0" smtClean="0">
                <a:latin typeface="Palatino Linotype" panose="02040502050505030304" pitchFamily="18" charset="0"/>
              </a:rPr>
              <a:t>QUAN TRỌNG CỦA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NITROGEN - CÁNH DIỀU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a Science Consulting by Slidesgo">
  <a:themeElements>
    <a:clrScheme name="Simple Light">
      <a:dk1>
        <a:srgbClr val="1A5E8F"/>
      </a:dk1>
      <a:lt1>
        <a:srgbClr val="FFFFFF"/>
      </a:lt1>
      <a:dk2>
        <a:srgbClr val="002845"/>
      </a:dk2>
      <a:lt2>
        <a:srgbClr val="FFD6E1"/>
      </a:lt2>
      <a:accent1>
        <a:srgbClr val="E898AC"/>
      </a:accent1>
      <a:accent2>
        <a:srgbClr val="00CFCC"/>
      </a:accent2>
      <a:accent3>
        <a:srgbClr val="FF9973"/>
      </a:accent3>
      <a:accent4>
        <a:srgbClr val="F64975"/>
      </a:accent4>
      <a:accent5>
        <a:srgbClr val="5EFFFD"/>
      </a:accent5>
      <a:accent6>
        <a:srgbClr val="FC723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1320</Words>
  <Application>Microsoft Office PowerPoint</Application>
  <PresentationFormat>On-screen Show (16:9)</PresentationFormat>
  <Paragraphs>219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Maven Pro</vt:lpstr>
      <vt:lpstr>Open Sans Semibold</vt:lpstr>
      <vt:lpstr>Share Tech</vt:lpstr>
      <vt:lpstr>Fira Sans Extra Condensed Medium</vt:lpstr>
      <vt:lpstr>Wingdings</vt:lpstr>
      <vt:lpstr>Advent Pro SemiBold</vt:lpstr>
      <vt:lpstr>Palatino Linotype</vt:lpstr>
      <vt:lpstr>Symbol</vt:lpstr>
      <vt:lpstr>Data Science Consulting by Slidesgo</vt:lpstr>
      <vt:lpstr>MỘT SỐ HỢP CHẤT QUAN TRỌNG  CỦA NITROGEN</vt:lpstr>
      <vt:lpstr>NITRIC ACID</vt:lpstr>
      <vt:lpstr>A – AMONIA &amp; MUỐI AMMONIUM</vt:lpstr>
      <vt:lpstr>PowerPoint Presentation</vt:lpstr>
      <vt:lpstr>A – AMONIA &amp; MUỐI AMMONIUM</vt:lpstr>
      <vt:lpstr>A – AMONIA &amp; MUỐI AMMONIUM</vt:lpstr>
      <vt:lpstr>A – AMONIA &amp; MUỐI AMMONIUM</vt:lpstr>
      <vt:lpstr>A – AMONIA &amp; MUỐI AMMONIUM</vt:lpstr>
      <vt:lpstr>OXIDE CỦA NITROGEN  &amp; MƯA ACID</vt:lpstr>
      <vt:lpstr>PowerPoint Presentation</vt:lpstr>
      <vt:lpstr>C - NITRIC ACID</vt:lpstr>
      <vt:lpstr>C - NITRIC ACID</vt:lpstr>
      <vt:lpstr>C - NITRIC ACID</vt:lpstr>
      <vt:lpstr>C - NITRIC ACID</vt:lpstr>
      <vt:lpstr>C - NITRIC ACID</vt:lpstr>
      <vt:lpstr>C - NITRIC ACID</vt:lpstr>
      <vt:lpstr>C - NITRIC ACID</vt:lpstr>
      <vt:lpstr>C - NITRIC ACID</vt:lpstr>
      <vt:lpstr>CỦNG CỐ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SỐ HỢP CHẤT QUAN TRỌNG  CỦA NITROGEN</dc:title>
  <dc:creator>VnTeach.Com</dc:creator>
  <cp:keywords>VnTeach.Com</cp:keywords>
  <cp:lastModifiedBy>THANHNGA</cp:lastModifiedBy>
  <cp:revision>3</cp:revision>
  <dcterms:modified xsi:type="dcterms:W3CDTF">2024-02-22T02:49:55Z</dcterms:modified>
</cp:coreProperties>
</file>