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20" r:id="rId3"/>
    <p:sldMasterId id="2147483744" r:id="rId4"/>
    <p:sldMasterId id="2147483756" r:id="rId5"/>
    <p:sldMasterId id="2147483768" r:id="rId6"/>
  </p:sldMasterIdLst>
  <p:notesMasterIdLst>
    <p:notesMasterId r:id="rId30"/>
  </p:notesMasterIdLst>
  <p:sldIdLst>
    <p:sldId id="327" r:id="rId7"/>
    <p:sldId id="366" r:id="rId8"/>
    <p:sldId id="256" r:id="rId9"/>
    <p:sldId id="331" r:id="rId10"/>
    <p:sldId id="332" r:id="rId11"/>
    <p:sldId id="333" r:id="rId12"/>
    <p:sldId id="334" r:id="rId13"/>
    <p:sldId id="341" r:id="rId14"/>
    <p:sldId id="345" r:id="rId15"/>
    <p:sldId id="346" r:id="rId16"/>
    <p:sldId id="347" r:id="rId17"/>
    <p:sldId id="348" r:id="rId18"/>
    <p:sldId id="363" r:id="rId19"/>
    <p:sldId id="353" r:id="rId20"/>
    <p:sldId id="370" r:id="rId21"/>
    <p:sldId id="354" r:id="rId22"/>
    <p:sldId id="355" r:id="rId23"/>
    <p:sldId id="357" r:id="rId24"/>
    <p:sldId id="358" r:id="rId25"/>
    <p:sldId id="360" r:id="rId26"/>
    <p:sldId id="361" r:id="rId27"/>
    <p:sldId id="362" r:id="rId28"/>
    <p:sldId id="32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CC00FF"/>
    <a:srgbClr val="FFCCFF"/>
    <a:srgbClr val="FF99FF"/>
    <a:srgbClr val="FF99CC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60"/>
  </p:normalViewPr>
  <p:slideViewPr>
    <p:cSldViewPr snapToGrid="0">
      <p:cViewPr>
        <p:scale>
          <a:sx n="30" d="100"/>
          <a:sy n="30" d="100"/>
        </p:scale>
        <p:origin x="-2136" y="-10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B764B3-0DDB-44C4-B7CC-A6D62390C74B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896868-1452-4406-B620-54573354F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7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Ấn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baseline="0" dirty="0" smtClean="0"/>
              <a:t> video S </a:t>
            </a:r>
            <a:r>
              <a:rPr lang="en-US" baseline="0" dirty="0" err="1" smtClean="0"/>
              <a:t>tác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dụng</a:t>
            </a:r>
            <a:r>
              <a:rPr lang="en-US" baseline="0" dirty="0" smtClean="0"/>
              <a:t> O2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chạy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F573C4-763E-4E96-B28A-78712D643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042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A1E5BB-B79F-4A4F-A64B-66A6D2C83A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83E13E8-2527-4AE6-A653-C542429EE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FB4E60-D2CF-4561-969F-BDD7E4AE5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5DE2B-8FB7-4DA5-AAB6-86D2486EF75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FB6920-92FD-435E-97EB-A220A7287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95298A-C40D-498B-9443-FDBAD512A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35AEF-1423-41DE-8A6D-121D17754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741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1DE5D0-C76D-477B-8F09-B29FD796D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F6C69AC-960E-4EC8-9D32-E6105EF358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2E0192-4317-46AF-9334-C43490460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5DE2B-8FB7-4DA5-AAB6-86D2486EF75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A87A37-5ABA-42E8-8907-806B02B1F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69F70-1589-4338-A7F3-EEF397BBE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35AEF-1423-41DE-8A6D-121D17754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143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07586FD-3B11-469C-AD57-A5FD4813D5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527DCA8-11DF-404E-8E11-83CE5C8E4B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6CC4FE-0ABC-44A9-8EEC-19C377B0D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5DE2B-8FB7-4DA5-AAB6-86D2486EF75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9C4760-1A74-4108-B13C-483F80584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163D2A-29F7-4446-8126-22AB09D51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35AEF-1423-41DE-8A6D-121D17754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9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50893F-2BF0-4E27-B052-BD5E4FD531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0C523-A173-44AD-98B0-CEC3596D0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547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50893F-2BF0-4E27-B052-BD5E4FD531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0C523-A173-44AD-98B0-CEC3596D0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282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50893F-2BF0-4E27-B052-BD5E4FD531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0C523-A173-44AD-98B0-CEC3596D0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47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50893F-2BF0-4E27-B052-BD5E4FD531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0C523-A173-44AD-98B0-CEC3596D0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565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50893F-2BF0-4E27-B052-BD5E4FD531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0C523-A173-44AD-98B0-CEC3596D0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190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50893F-2BF0-4E27-B052-BD5E4FD531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0C523-A173-44AD-98B0-CEC3596D0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575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50893F-2BF0-4E27-B052-BD5E4FD531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0C523-A173-44AD-98B0-CEC3596D0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557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50893F-2BF0-4E27-B052-BD5E4FD531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0C523-A173-44AD-98B0-CEC3596D0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0585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5236DA-E6D9-415D-A94F-1A312C735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F85FB8-BFC1-48A7-A4F7-490266EE8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1523E3-80A5-4790-A24C-5C73A432F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5DE2B-8FB7-4DA5-AAB6-86D2486EF75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A86D586-4036-424F-AF1B-2A0093EEB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5B1B64-9114-4B3A-91F6-FAFDCDC99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35AEF-1423-41DE-8A6D-121D17754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2491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50893F-2BF0-4E27-B052-BD5E4FD531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0C523-A173-44AD-98B0-CEC3596D0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746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50893F-2BF0-4E27-B052-BD5E4FD531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0C523-A173-44AD-98B0-CEC3596D0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6553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50893F-2BF0-4E27-B052-BD5E4FD531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0C523-A173-44AD-98B0-CEC3596D0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4292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50893F-2BF0-4E27-B052-BD5E4FD531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0C523-A173-44AD-98B0-CEC3596D0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3644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50893F-2BF0-4E27-B052-BD5E4FD531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0C523-A173-44AD-98B0-CEC3596D0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3835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50893F-2BF0-4E27-B052-BD5E4FD531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0C523-A173-44AD-98B0-CEC3596D0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4183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50893F-2BF0-4E27-B052-BD5E4FD531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0C523-A173-44AD-98B0-CEC3596D0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43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50893F-2BF0-4E27-B052-BD5E4FD531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0C523-A173-44AD-98B0-CEC3596D0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8018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50893F-2BF0-4E27-B052-BD5E4FD531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0C523-A173-44AD-98B0-CEC3596D0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4668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50893F-2BF0-4E27-B052-BD5E4FD531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0C523-A173-44AD-98B0-CEC3596D0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773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A2E7ED-05CB-4837-8FCE-039E46193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F639C0C-DDD5-4D3D-BE96-A900EF597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0B746F-E887-46C4-8EDE-C5460256E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5DE2B-8FB7-4DA5-AAB6-86D2486EF75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3D9B96-D221-4614-B5CF-588DE2879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AE7021-D07B-4FDE-8C87-5348DA14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35AEF-1423-41DE-8A6D-121D17754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929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50893F-2BF0-4E27-B052-BD5E4FD531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0C523-A173-44AD-98B0-CEC3596D0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7544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50893F-2BF0-4E27-B052-BD5E4FD531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0C523-A173-44AD-98B0-CEC3596D0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3167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50893F-2BF0-4E27-B052-BD5E4FD531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0C523-A173-44AD-98B0-CEC3596D0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5074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50893F-2BF0-4E27-B052-BD5E4FD531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0C523-A173-44AD-98B0-CEC3596D0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2991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3E80DC-AEBC-41D1-91B2-F926710108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F18D8-82D2-4834-B3CA-5AB7919882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1442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3E80DC-AEBC-41D1-91B2-F926710108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F18D8-82D2-4834-B3CA-5AB7919882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5728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3E80DC-AEBC-41D1-91B2-F926710108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F18D8-82D2-4834-B3CA-5AB7919882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157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3E80DC-AEBC-41D1-91B2-F926710108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F18D8-82D2-4834-B3CA-5AB7919882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8808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3E80DC-AEBC-41D1-91B2-F926710108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F18D8-82D2-4834-B3CA-5AB7919882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857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3E80DC-AEBC-41D1-91B2-F926710108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F18D8-82D2-4834-B3CA-5AB7919882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864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ACC237-D6B0-402F-A710-BB844DF7D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4E57FC-2340-4936-85B4-38CCA8F168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E85D29E-61D3-441A-A42A-5EA5E5F4C4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1A1C89C-96B9-4C27-9E58-2DEC47529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5DE2B-8FB7-4DA5-AAB6-86D2486EF75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821460E-80EE-4CDD-B7AE-7DB4FA9EB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70B3E28-276F-4918-B633-F72EC085B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35AEF-1423-41DE-8A6D-121D17754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7764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3E80DC-AEBC-41D1-91B2-F926710108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F18D8-82D2-4834-B3CA-5AB7919882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5872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3E80DC-AEBC-41D1-91B2-F926710108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F18D8-82D2-4834-B3CA-5AB7919882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7663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3E80DC-AEBC-41D1-91B2-F926710108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F18D8-82D2-4834-B3CA-5AB7919882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2462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3E80DC-AEBC-41D1-91B2-F926710108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F18D8-82D2-4834-B3CA-5AB7919882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0573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3E80DC-AEBC-41D1-91B2-F926710108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F18D8-82D2-4834-B3CA-5AB7919882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6297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50893F-2BF0-4E27-B052-BD5E4FD531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0C523-A173-44AD-98B0-CEC3596D0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0806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50893F-2BF0-4E27-B052-BD5E4FD531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0C523-A173-44AD-98B0-CEC3596D0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7670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50893F-2BF0-4E27-B052-BD5E4FD531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0C523-A173-44AD-98B0-CEC3596D0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6799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50893F-2BF0-4E27-B052-BD5E4FD531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0C523-A173-44AD-98B0-CEC3596D0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8965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50893F-2BF0-4E27-B052-BD5E4FD531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0C523-A173-44AD-98B0-CEC3596D0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30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B83D83-EE6F-4A59-AB23-5B8D48064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3AB729-8843-49BA-9B65-B09DCA51D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1BA4FD3-4E42-439F-8F7C-B0A90A4838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3CC401F-0BD1-4846-A46B-B0454644A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C8B71D6-A738-4DA3-8806-ECF7B4B49F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D94B2C0-580B-4535-8EA3-1BE6B3A47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5DE2B-8FB7-4DA5-AAB6-86D2486EF75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5DC429E-6496-46DC-AAA0-FD32B57AD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EA2451F-6DA2-4916-913E-2AC91B0A4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35AEF-1423-41DE-8A6D-121D17754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3556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50893F-2BF0-4E27-B052-BD5E4FD531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0C523-A173-44AD-98B0-CEC3596D0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1709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50893F-2BF0-4E27-B052-BD5E4FD531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0C523-A173-44AD-98B0-CEC3596D0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2989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50893F-2BF0-4E27-B052-BD5E4FD531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0C523-A173-44AD-98B0-CEC3596D0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3890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50893F-2BF0-4E27-B052-BD5E4FD531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0C523-A173-44AD-98B0-CEC3596D0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5410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50893F-2BF0-4E27-B052-BD5E4FD531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0C523-A173-44AD-98B0-CEC3596D0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4490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50893F-2BF0-4E27-B052-BD5E4FD531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0C523-A173-44AD-98B0-CEC3596D0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1359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A29695-A20C-4197-92A3-2C91BE370EA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9CD88-7B10-4C78-9F38-AA283957E4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767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A29695-A20C-4197-92A3-2C91BE370EA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9CD88-7B10-4C78-9F38-AA283957E4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4550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A29695-A20C-4197-92A3-2C91BE370EA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9CD88-7B10-4C78-9F38-AA283957E4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191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A29695-A20C-4197-92A3-2C91BE370EA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9CD88-7B10-4C78-9F38-AA283957E4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469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31B52E-18A2-49A0-95A7-0EA504D62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37D5590-AA97-4744-A406-1D66B4E99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5DE2B-8FB7-4DA5-AAB6-86D2486EF75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78A7D8D-22AC-4F10-B4F4-3867CEB46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D5BAD36-30F6-4609-A3C5-A49B25681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35AEF-1423-41DE-8A6D-121D17754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136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A29695-A20C-4197-92A3-2C91BE370EA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9CD88-7B10-4C78-9F38-AA283957E4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0866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A29695-A20C-4197-92A3-2C91BE370EA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9CD88-7B10-4C78-9F38-AA283957E4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5997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A29695-A20C-4197-92A3-2C91BE370EA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9CD88-7B10-4C78-9F38-AA283957E4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7262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A29695-A20C-4197-92A3-2C91BE370EA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9CD88-7B10-4C78-9F38-AA283957E4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2092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A29695-A20C-4197-92A3-2C91BE370EA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9CD88-7B10-4C78-9F38-AA283957E4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197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A29695-A20C-4197-92A3-2C91BE370EA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9CD88-7B10-4C78-9F38-AA283957E4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5377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A29695-A20C-4197-92A3-2C91BE370EA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9CD88-7B10-4C78-9F38-AA283957E4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600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F48A586-AC80-40BF-962E-F7B62E8AA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5DE2B-8FB7-4DA5-AAB6-86D2486EF75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0EEB6B0-48A8-47A5-A8B5-B7E14104C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4E60E0E-498C-4697-8B56-9912032FA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35AEF-1423-41DE-8A6D-121D17754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11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6315EE-CD6D-4768-BD13-4F53ABB58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322294A-1551-4FED-B559-29F1D0FC0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6C9532A-7028-49D7-8542-C57391481D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7F4660-8B88-4E65-A1ED-946AA6971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5DE2B-8FB7-4DA5-AAB6-86D2486EF75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95F4D93-86FD-4AAB-B7F5-1BC03A33D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0111D07-CB5D-4A6C-ADFB-EC33E40AD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35AEF-1423-41DE-8A6D-121D17754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100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E2A54C-F3B6-41D9-AFAC-D419FE31B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B886A14-BE84-4D09-9620-8AF03F5864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1D767F6-FF3B-4553-8D79-893EC71A47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C8DBAD3-9436-4034-801B-EA886551E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5DE2B-8FB7-4DA5-AAB6-86D2486EF75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0C985D5-8D38-4328-98A1-93CC4F3C7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D1E4499-EC59-49F5-B683-39912166D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35AEF-1423-41DE-8A6D-121D17754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53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31C5D42-931C-449F-BCB9-C093E6E47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7C27833-2D65-47E4-B416-96B0150B1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D17ECD-7A9D-47C0-A9C6-031E6AD43A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5DE2B-8FB7-4DA5-AAB6-86D2486EF75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C1F5AC-E4A5-4C06-BB9A-50AE963815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9D0944C-D267-4951-A07F-89142678DD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35AEF-1423-41DE-8A6D-121D17754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587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50893F-2BF0-4E27-B052-BD5E4FD531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0C523-A173-44AD-98B0-CEC3596D0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153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50893F-2BF0-4E27-B052-BD5E4FD531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0C523-A173-44AD-98B0-CEC3596D0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461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3E80DC-AEBC-41D1-91B2-F926710108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F18D8-82D2-4834-B3CA-5AB7919882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427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50893F-2BF0-4E27-B052-BD5E4FD531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0C523-A173-44AD-98B0-CEC3596D0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A29695-A20C-4197-92A3-2C91BE370EA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9CD88-7B10-4C78-9F38-AA283957E4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373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tags" Target="../tags/tag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tags" Target="../tags/tag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image" Target="../media/image300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tags" Target="../tags/tag9.xml"/><Relationship Id="rId5" Type="http://schemas.openxmlformats.org/officeDocument/2006/relationships/tags" Target="../tags/tag13.xml"/><Relationship Id="rId10" Type="http://schemas.openxmlformats.org/officeDocument/2006/relationships/slideLayout" Target="../slideLayouts/slideLayout46.xml"/><Relationship Id="rId4" Type="http://schemas.openxmlformats.org/officeDocument/2006/relationships/tags" Target="../tags/tag12.xml"/><Relationship Id="rId9" Type="http://schemas.openxmlformats.org/officeDocument/2006/relationships/tags" Target="../tags/tag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21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13" Type="http://schemas.openxmlformats.org/officeDocument/2006/relationships/image" Target="../media/image50.png"/><Relationship Id="rId3" Type="http://schemas.microsoft.com/office/2007/relationships/media" Target="../media/media1.mp4"/><Relationship Id="rId7" Type="http://schemas.openxmlformats.org/officeDocument/2006/relationships/tags" Target="../tags/tag3.xml"/><Relationship Id="rId12" Type="http://schemas.openxmlformats.org/officeDocument/2006/relationships/notesSlide" Target="../notesSlides/notesSlide1.xml"/><Relationship Id="rId17" Type="http://schemas.openxmlformats.org/officeDocument/2006/relationships/image" Target="../media/image7.png"/><Relationship Id="rId2" Type="http://schemas.openxmlformats.org/officeDocument/2006/relationships/tags" Target="../tags/tag2.xml"/><Relationship Id="rId16" Type="http://schemas.openxmlformats.org/officeDocument/2006/relationships/image" Target="../media/image6.png"/><Relationship Id="rId1" Type="http://schemas.openxmlformats.org/officeDocument/2006/relationships/tags" Target="../tags/tag1.xml"/><Relationship Id="rId6" Type="http://schemas.openxmlformats.org/officeDocument/2006/relationships/video" Target="../media/media2.mp4"/><Relationship Id="rId11" Type="http://schemas.openxmlformats.org/officeDocument/2006/relationships/slideLayout" Target="../slideLayouts/slideLayout23.xml"/><Relationship Id="rId5" Type="http://schemas.microsoft.com/office/2007/relationships/media" Target="../media/media2.mp4"/><Relationship Id="rId15" Type="http://schemas.openxmlformats.org/officeDocument/2006/relationships/image" Target="../media/image52.png"/><Relationship Id="rId10" Type="http://schemas.openxmlformats.org/officeDocument/2006/relationships/tags" Target="../tags/tag6.xml"/><Relationship Id="rId4" Type="http://schemas.openxmlformats.org/officeDocument/2006/relationships/video" Target="../media/media1.mp4"/><Relationship Id="rId9" Type="http://schemas.openxmlformats.org/officeDocument/2006/relationships/tags" Target="../tags/tag5.xml"/><Relationship Id="rId1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ỗ trợ giảm triệu chứng sa tử cung bằng bài thuốc Đông y cổ truyề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062" y="732915"/>
            <a:ext cx="5724525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01157" y="4651899"/>
            <a:ext cx="6391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Theo em, để làm khô thuốc bắc người ta dùng những cách nào?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219203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A0B894-9BD0-4260-FE61-DE9F90907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97" y="0"/>
            <a:ext cx="12206794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A72246-4FD5-47DE-9A30-A773D337A1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4487" y="4555171"/>
            <a:ext cx="8837763" cy="1380179"/>
          </a:xfrm>
          <a:noFill/>
        </p:spPr>
        <p:txBody>
          <a:bodyPr>
            <a:noAutofit/>
          </a:bodyPr>
          <a:lstStyle/>
          <a:p>
            <a:r>
              <a:rPr lang="en-US" sz="7200" b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SULFUR  DIOXIDE</a:t>
            </a:r>
            <a:endParaRPr lang="en-US" sz="72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Open Sans ExtraBold" panose="020B0906030804020204" pitchFamily="34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26566011-E803-412E-BA37-062714837333}"/>
              </a:ext>
            </a:extLst>
          </p:cNvPr>
          <p:cNvSpPr txBox="1">
            <a:spLocks/>
          </p:cNvSpPr>
          <p:nvPr/>
        </p:nvSpPr>
        <p:spPr>
          <a:xfrm rot="11672933">
            <a:off x="1681989" y="3030753"/>
            <a:ext cx="1450020" cy="1420428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endParaRPr lang="en-US" sz="3200" baseline="-25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53A2FDE-807A-46B8-BF10-5A87884746F7}"/>
              </a:ext>
            </a:extLst>
          </p:cNvPr>
          <p:cNvSpPr txBox="1"/>
          <p:nvPr/>
        </p:nvSpPr>
        <p:spPr>
          <a:xfrm>
            <a:off x="1461094" y="3377368"/>
            <a:ext cx="1891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II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09008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8759859-56AE-ADFF-CD9D-E14506193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4" y="28457"/>
            <a:ext cx="12178925" cy="685064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1522DD-9456-4056-AEED-72DC76CB82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786" y="198765"/>
            <a:ext cx="11328026" cy="899049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endParaRPr lang="en-US" sz="5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endParaRPr lang="en-US" sz="3200" baseline="-25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26566011-E803-412E-BA37-062714837333}"/>
              </a:ext>
            </a:extLst>
          </p:cNvPr>
          <p:cNvSpPr txBox="1">
            <a:spLocks/>
          </p:cNvSpPr>
          <p:nvPr/>
        </p:nvSpPr>
        <p:spPr>
          <a:xfrm rot="16200000">
            <a:off x="5850100" y="-4976399"/>
            <a:ext cx="881398" cy="108636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endParaRPr lang="en-US" sz="3200" baseline="-25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53A2FDE-807A-46B8-BF10-5A87884746F7}"/>
              </a:ext>
            </a:extLst>
          </p:cNvPr>
          <p:cNvSpPr txBox="1"/>
          <p:nvPr/>
        </p:nvSpPr>
        <p:spPr>
          <a:xfrm>
            <a:off x="1" y="224771"/>
            <a:ext cx="12191999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CHẤT</a:t>
            </a:r>
            <a:endParaRPr lang="en-US" sz="40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237708" y="800394"/>
            <a:ext cx="4954291" cy="6078708"/>
          </a:xfrm>
          <a:prstGeom prst="rect">
            <a:avLst/>
          </a:prstGeom>
          <a:solidFill>
            <a:srgbClr val="70AD47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1" t="824" r="-249" b="-2756"/>
          <a:stretch/>
        </p:blipFill>
        <p:spPr>
          <a:xfrm>
            <a:off x="7640665" y="3935140"/>
            <a:ext cx="4169044" cy="292286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8" r="73324" b="-336"/>
          <a:stretch/>
        </p:blipFill>
        <p:spPr>
          <a:xfrm>
            <a:off x="7355331" y="834093"/>
            <a:ext cx="2309248" cy="286814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5" t="-707" r="46337" b="-52"/>
          <a:stretch/>
        </p:blipFill>
        <p:spPr>
          <a:xfrm>
            <a:off x="9751813" y="818596"/>
            <a:ext cx="2387933" cy="2868148"/>
          </a:xfrm>
          <a:prstGeom prst="rect">
            <a:avLst/>
          </a:prstGeom>
        </p:spPr>
      </p:pic>
      <p:sp>
        <p:nvSpPr>
          <p:cNvPr id="47" name="Text Box 7"/>
          <p:cNvSpPr txBox="1">
            <a:spLocks noChangeArrowheads="1"/>
          </p:cNvSpPr>
          <p:nvPr/>
        </p:nvSpPr>
        <p:spPr bwMode="auto">
          <a:xfrm>
            <a:off x="257109" y="1755427"/>
            <a:ext cx="6980598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6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mùi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hắc</a:t>
            </a:r>
            <a:endParaRPr lang="en-US" sz="40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endParaRPr lang="en-US" sz="3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 </a:t>
            </a:r>
            <a:r>
              <a:rPr lang="en-US" sz="4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3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4400" b="1" dirty="0" err="1" smtClean="0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endParaRPr lang="en-US" sz="4400" b="1" dirty="0">
              <a:solidFill>
                <a:srgbClr val="ED7D31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5-Point Star 47"/>
          <p:cNvSpPr/>
          <p:nvPr/>
        </p:nvSpPr>
        <p:spPr>
          <a:xfrm>
            <a:off x="11173185" y="818595"/>
            <a:ext cx="1018813" cy="1084421"/>
          </a:xfrm>
          <a:prstGeom prst="star5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0665" y="3932781"/>
            <a:ext cx="4169044" cy="282641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69875" y="1215912"/>
            <a:ext cx="46106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a). Tính chất vật lý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832419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-0.08346 0.0013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0" y="6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8759859-56AE-ADFF-CD9D-E14506193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4" y="28457"/>
            <a:ext cx="12178925" cy="685064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1522DD-9456-4056-AEED-72DC76CB82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786" y="198765"/>
            <a:ext cx="11328026" cy="899049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endParaRPr lang="en-US" sz="5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endParaRPr lang="en-US" sz="3200" baseline="-25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26566011-E803-412E-BA37-062714837333}"/>
              </a:ext>
            </a:extLst>
          </p:cNvPr>
          <p:cNvSpPr txBox="1">
            <a:spLocks/>
          </p:cNvSpPr>
          <p:nvPr/>
        </p:nvSpPr>
        <p:spPr>
          <a:xfrm rot="16200000">
            <a:off x="5850100" y="-4976399"/>
            <a:ext cx="881398" cy="108636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endParaRPr lang="en-US" sz="3200" baseline="-25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53A2FDE-807A-46B8-BF10-5A87884746F7}"/>
              </a:ext>
            </a:extLst>
          </p:cNvPr>
          <p:cNvSpPr txBox="1"/>
          <p:nvPr/>
        </p:nvSpPr>
        <p:spPr>
          <a:xfrm>
            <a:off x="1" y="92508"/>
            <a:ext cx="12191999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0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TÍNH CHẤT</a:t>
            </a:r>
            <a:endParaRPr lang="en-US" sz="40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AutoShape 3">
            <a:extLst>
              <a:ext uri="{FF2B5EF4-FFF2-40B4-BE49-F238E27FC236}">
                <a16:creationId xmlns:a16="http://schemas.microsoft.com/office/drawing/2014/main" xmlns="" id="{2A976B49-794D-4125-9940-B37AE44F67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032" y="2563739"/>
            <a:ext cx="3561955" cy="326302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CCFF">
                  <a:gamma/>
                  <a:tint val="0"/>
                  <a:invGamma/>
                </a:srgbClr>
              </a:gs>
              <a:gs pos="100000">
                <a:srgbClr val="99CCFF"/>
              </a:gs>
            </a:gsLst>
            <a:lin ang="270000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defTabSz="457200">
              <a:defRPr/>
            </a:pPr>
            <a:endParaRPr lang="en-US" altLang="en-US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21" name="AutoShape 6">
            <a:extLst>
              <a:ext uri="{FF2B5EF4-FFF2-40B4-BE49-F238E27FC236}">
                <a16:creationId xmlns:a16="http://schemas.microsoft.com/office/drawing/2014/main" xmlns="" id="{39CDF026-5014-40C3-B89A-C607C1847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46" y="2656604"/>
            <a:ext cx="3285355" cy="212426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CCFF">
                  <a:gamma/>
                  <a:tint val="0"/>
                  <a:invGamma/>
                </a:srgbClr>
              </a:gs>
              <a:gs pos="100000">
                <a:srgbClr val="99CCFF"/>
              </a:gs>
            </a:gsLst>
            <a:lin ang="270000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defTabSz="457200">
              <a:defRPr/>
            </a:pPr>
            <a:endParaRPr lang="en-US" altLang="en-US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22" name="Text Box 7">
            <a:extLst>
              <a:ext uri="{FF2B5EF4-FFF2-40B4-BE49-F238E27FC236}">
                <a16:creationId xmlns:a16="http://schemas.microsoft.com/office/drawing/2014/main" xmlns="" id="{B1A83E7A-24A4-42B3-ABCE-DB5B842D5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102" y="2611546"/>
            <a:ext cx="2398404" cy="68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57200">
              <a:lnSpc>
                <a:spcPct val="120000"/>
              </a:lnSpc>
              <a:defRPr/>
            </a:pPr>
            <a:r>
              <a:rPr lang="en-US" altLang="en-US" sz="3200" b="1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cấu</a:t>
            </a:r>
            <a:r>
              <a:rPr lang="en-US" altLang="en-US" sz="32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tạo</a:t>
            </a:r>
            <a:endParaRPr lang="en-US" altLang="en-US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AutoShape 10">
            <a:extLst>
              <a:ext uri="{FF2B5EF4-FFF2-40B4-BE49-F238E27FC236}">
                <a16:creationId xmlns:a16="http://schemas.microsoft.com/office/drawing/2014/main" xmlns="" id="{7D4E9CCF-2CA4-48D4-8303-62553D772527}"/>
              </a:ext>
            </a:extLst>
          </p:cNvPr>
          <p:cNvSpPr>
            <a:spLocks noChangeAspect="1" noChangeArrowheads="1" noTextEdit="1"/>
          </p:cNvSpPr>
          <p:nvPr/>
        </p:nvSpPr>
        <p:spPr bwMode="gray">
          <a:xfrm>
            <a:off x="3607257" y="2556592"/>
            <a:ext cx="909638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4" name="Freeform 11">
            <a:extLst>
              <a:ext uri="{FF2B5EF4-FFF2-40B4-BE49-F238E27FC236}">
                <a16:creationId xmlns:a16="http://schemas.microsoft.com/office/drawing/2014/main" xmlns="" id="{0FBED807-DCEC-4B4E-B9D4-B784606F68B6}"/>
              </a:ext>
            </a:extLst>
          </p:cNvPr>
          <p:cNvSpPr>
            <a:spLocks/>
          </p:cNvSpPr>
          <p:nvPr/>
        </p:nvSpPr>
        <p:spPr bwMode="gray">
          <a:xfrm>
            <a:off x="3265781" y="2611073"/>
            <a:ext cx="903288" cy="1241425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rgbClr val="0099CC"/>
              </a:gs>
              <a:gs pos="100000">
                <a:srgbClr val="0099CC">
                  <a:gamma/>
                  <a:tint val="31765"/>
                  <a:invGamma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A06C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5" name="AutoShape 12">
            <a:extLst>
              <a:ext uri="{FF2B5EF4-FFF2-40B4-BE49-F238E27FC236}">
                <a16:creationId xmlns:a16="http://schemas.microsoft.com/office/drawing/2014/main" xmlns="" id="{630A78F0-D8F1-4D01-82A3-39F690189D59}"/>
              </a:ext>
            </a:extLst>
          </p:cNvPr>
          <p:cNvSpPr>
            <a:spLocks noChangeAspect="1" noChangeArrowheads="1" noTextEdit="1"/>
          </p:cNvSpPr>
          <p:nvPr/>
        </p:nvSpPr>
        <p:spPr bwMode="gray">
          <a:xfrm flipH="1">
            <a:off x="5101095" y="2556592"/>
            <a:ext cx="909638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xmlns="" id="{16B70CDD-DEFE-4D7A-9976-BE469CFCAF8D}"/>
              </a:ext>
            </a:extLst>
          </p:cNvPr>
          <p:cNvSpPr>
            <a:spLocks/>
          </p:cNvSpPr>
          <p:nvPr/>
        </p:nvSpPr>
        <p:spPr bwMode="gray">
          <a:xfrm flipH="1">
            <a:off x="5107445" y="2559770"/>
            <a:ext cx="903288" cy="1241425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tint val="31765"/>
                  <a:invGamma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A06C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27" name="Group 14">
            <a:extLst>
              <a:ext uri="{FF2B5EF4-FFF2-40B4-BE49-F238E27FC236}">
                <a16:creationId xmlns:a16="http://schemas.microsoft.com/office/drawing/2014/main" xmlns="" id="{819A6211-C08B-4E53-816D-DB780D992CE2}"/>
              </a:ext>
            </a:extLst>
          </p:cNvPr>
          <p:cNvGrpSpPr>
            <a:grpSpLocks/>
          </p:cNvGrpSpPr>
          <p:nvPr/>
        </p:nvGrpSpPr>
        <p:grpSpPr bwMode="auto">
          <a:xfrm>
            <a:off x="3025220" y="1177851"/>
            <a:ext cx="2998788" cy="1601788"/>
            <a:chOff x="1997" y="1314"/>
            <a:chExt cx="1889" cy="1009"/>
          </a:xfrm>
        </p:grpSpPr>
        <p:grpSp>
          <p:nvGrpSpPr>
            <p:cNvPr id="28" name="Group 15">
              <a:extLst>
                <a:ext uri="{FF2B5EF4-FFF2-40B4-BE49-F238E27FC236}">
                  <a16:creationId xmlns:a16="http://schemas.microsoft.com/office/drawing/2014/main" xmlns="" id="{E8455D77-6968-4180-8EF3-3FADB3E119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97" y="1404"/>
              <a:ext cx="1889" cy="919"/>
              <a:chOff x="1973" y="1027"/>
              <a:chExt cx="1926" cy="937"/>
            </a:xfrm>
          </p:grpSpPr>
          <p:sp>
            <p:nvSpPr>
              <p:cNvPr id="33" name="Oval 16">
                <a:extLst>
                  <a:ext uri="{FF2B5EF4-FFF2-40B4-BE49-F238E27FC236}">
                    <a16:creationId xmlns:a16="http://schemas.microsoft.com/office/drawing/2014/main" xmlns="" id="{54B17C56-781E-4B84-B7AD-EDA35386F74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994" y="105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rgbClr val="0066CC">
                      <a:gamma/>
                      <a:shade val="63529"/>
                      <a:invGamma/>
                    </a:srgbClr>
                  </a:gs>
                  <a:gs pos="100000">
                    <a:srgbClr val="0066CC"/>
                  </a:gs>
                </a:gsLst>
                <a:lin ang="2700000" scaled="1"/>
              </a:gradFill>
              <a:ln>
                <a:noFill/>
              </a:ln>
              <a:effectLst>
                <a:outerShdw dist="35921" dir="2700000" algn="ctr" rotWithShape="0">
                  <a:srgbClr val="000000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" name="Oval 17">
                <a:extLst>
                  <a:ext uri="{FF2B5EF4-FFF2-40B4-BE49-F238E27FC236}">
                    <a16:creationId xmlns:a16="http://schemas.microsoft.com/office/drawing/2014/main" xmlns="" id="{5D999B14-3768-47FB-AE64-06F2ED9A898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973" y="102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rgbClr val="1D80E3">
                      <a:gamma/>
                      <a:tint val="44314"/>
                      <a:invGamma/>
                    </a:srgbClr>
                  </a:gs>
                  <a:gs pos="100000">
                    <a:srgbClr val="1D80E3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9" name="Oval 18">
              <a:extLst>
                <a:ext uri="{FF2B5EF4-FFF2-40B4-BE49-F238E27FC236}">
                  <a16:creationId xmlns:a16="http://schemas.microsoft.com/office/drawing/2014/main" xmlns="" id="{6C9EB661-2351-4D7B-8C9F-71DA904DD7F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86" y="1314"/>
              <a:ext cx="1691" cy="845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46275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Oval 19">
              <a:extLst>
                <a:ext uri="{FF2B5EF4-FFF2-40B4-BE49-F238E27FC236}">
                  <a16:creationId xmlns:a16="http://schemas.microsoft.com/office/drawing/2014/main" xmlns="" id="{7B2C8E18-B400-457C-8753-EAE544F1C1F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08" y="1319"/>
              <a:ext cx="1650" cy="82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alpha val="0"/>
                  </a:srgbClr>
                </a:gs>
                <a:gs pos="100000">
                  <a:srgbClr val="FFCC00">
                    <a:gamma/>
                    <a:tint val="34902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Oval 20">
              <a:extLst>
                <a:ext uri="{FF2B5EF4-FFF2-40B4-BE49-F238E27FC236}">
                  <a16:creationId xmlns:a16="http://schemas.microsoft.com/office/drawing/2014/main" xmlns="" id="{BDD42BD6-63DE-450E-9A50-2C1B0116D66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25" y="1327"/>
              <a:ext cx="1570" cy="770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79216"/>
                    <a:invGamma/>
                  </a:srgbClr>
                </a:gs>
                <a:gs pos="100000">
                  <a:srgbClr val="FFCC00">
                    <a:alpha val="4800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Oval 21">
              <a:extLst>
                <a:ext uri="{FF2B5EF4-FFF2-40B4-BE49-F238E27FC236}">
                  <a16:creationId xmlns:a16="http://schemas.microsoft.com/office/drawing/2014/main" xmlns="" id="{51AE5DC4-2498-4CAD-B823-5328B793DE6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08" y="1344"/>
              <a:ext cx="1382" cy="62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tint val="0"/>
                    <a:invGamma/>
                  </a:srgbClr>
                </a:gs>
                <a:gs pos="100000">
                  <a:srgbClr val="FFCC00">
                    <a:alpha val="3800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5" name="Text Box 22">
            <a:extLst>
              <a:ext uri="{FF2B5EF4-FFF2-40B4-BE49-F238E27FC236}">
                <a16:creationId xmlns:a16="http://schemas.microsoft.com/office/drawing/2014/main" xmlns="" id="{10BB33EE-1074-450D-B497-E7B3376EE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1513" y="1515292"/>
            <a:ext cx="133241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altLang="en-US" sz="4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</a:t>
            </a:r>
            <a:r>
              <a:rPr lang="en-US" altLang="en-US" sz="4400" b="1" baseline="-25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endParaRPr lang="en-US" altLang="en-US" sz="4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7" name="Text Box 7">
            <a:extLst>
              <a:ext uri="{FF2B5EF4-FFF2-40B4-BE49-F238E27FC236}">
                <a16:creationId xmlns:a16="http://schemas.microsoft.com/office/drawing/2014/main" xmlns="" id="{7EF160DC-04C1-40A3-9D16-86D0BC8C8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95860" y="4027336"/>
            <a:ext cx="421496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altLang="en-US" sz="3200" b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Acidic oxide</a:t>
            </a:r>
            <a:endParaRPr lang="en-US" altLang="en-US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8" name="Text Box 7">
            <a:extLst>
              <a:ext uri="{FF2B5EF4-FFF2-40B4-BE49-F238E27FC236}">
                <a16:creationId xmlns:a16="http://schemas.microsoft.com/office/drawing/2014/main" xmlns="" id="{FB83C9B0-EE27-413D-8E48-6052B91CA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2647" y="2639210"/>
            <a:ext cx="2589513" cy="68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57200">
              <a:lnSpc>
                <a:spcPct val="120000"/>
              </a:lnSpc>
              <a:defRPr/>
            </a:pPr>
            <a:r>
              <a:rPr lang="en-US" altLang="en-US" sz="3200" b="1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số</a:t>
            </a:r>
            <a:r>
              <a:rPr lang="en-US" altLang="en-US" sz="32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en-US" sz="3200" b="1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oxi</a:t>
            </a:r>
            <a:r>
              <a:rPr lang="en-US" altLang="en-US" sz="32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en-US" sz="3200" b="1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hóa</a:t>
            </a:r>
            <a:r>
              <a:rPr lang="en-US" altLang="en-US" sz="32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en-US" altLang="en-US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9" name="Text Box 7">
            <a:extLst>
              <a:ext uri="{FF2B5EF4-FFF2-40B4-BE49-F238E27FC236}">
                <a16:creationId xmlns:a16="http://schemas.microsoft.com/office/drawing/2014/main" xmlns="" id="{8479EC73-F68D-4D50-9E72-97EB9028A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1680" y="3969141"/>
            <a:ext cx="4648880" cy="147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57200">
              <a:lnSpc>
                <a:spcPct val="150000"/>
              </a:lnSpc>
              <a:defRPr/>
            </a:pPr>
            <a:r>
              <a:rPr lang="en-US" altLang="en-US" sz="32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ính</a:t>
            </a:r>
            <a:r>
              <a:rPr lang="en-US" altLang="en-US" sz="32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khử</a:t>
            </a:r>
            <a:endParaRPr lang="en-US" altLang="en-US" sz="3200" b="1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 defTabSz="457200">
              <a:lnSpc>
                <a:spcPct val="150000"/>
              </a:lnSpc>
              <a:defRPr/>
            </a:pPr>
            <a:r>
              <a:rPr lang="en-US" altLang="en-US" sz="3200" b="1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Tính</a:t>
            </a:r>
            <a:r>
              <a:rPr lang="en-US" altLang="en-US" sz="32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oxi</a:t>
            </a:r>
            <a:r>
              <a:rPr lang="en-US" altLang="en-US" sz="32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hóa</a:t>
            </a:r>
            <a:endParaRPr lang="en-US" altLang="en-US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0" name="Arrow: Down 3">
            <a:extLst>
              <a:ext uri="{FF2B5EF4-FFF2-40B4-BE49-F238E27FC236}">
                <a16:creationId xmlns:a16="http://schemas.microsoft.com/office/drawing/2014/main" xmlns="" id="{9C7760A0-6C38-4B56-86BD-F7A45A023C36}"/>
              </a:ext>
            </a:extLst>
          </p:cNvPr>
          <p:cNvSpPr/>
          <p:nvPr/>
        </p:nvSpPr>
        <p:spPr>
          <a:xfrm>
            <a:off x="1601486" y="3231785"/>
            <a:ext cx="428126" cy="640080"/>
          </a:xfrm>
          <a:prstGeom prst="downArrow">
            <a:avLst/>
          </a:prstGeom>
          <a:solidFill>
            <a:srgbClr val="006666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Arrow: Down 35">
            <a:extLst>
              <a:ext uri="{FF2B5EF4-FFF2-40B4-BE49-F238E27FC236}">
                <a16:creationId xmlns:a16="http://schemas.microsoft.com/office/drawing/2014/main" xmlns="" id="{377D0094-958A-4984-AEB8-B7DC6054B776}"/>
              </a:ext>
            </a:extLst>
          </p:cNvPr>
          <p:cNvSpPr/>
          <p:nvPr/>
        </p:nvSpPr>
        <p:spPr>
          <a:xfrm>
            <a:off x="7450639" y="3231785"/>
            <a:ext cx="386543" cy="640080"/>
          </a:xfrm>
          <a:prstGeom prst="downArrow">
            <a:avLst/>
          </a:prstGeom>
          <a:solidFill>
            <a:srgbClr val="006666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 Box 22">
            <a:extLst>
              <a:ext uri="{FF2B5EF4-FFF2-40B4-BE49-F238E27FC236}">
                <a16:creationId xmlns:a16="http://schemas.microsoft.com/office/drawing/2014/main" xmlns="" id="{134DD357-90AD-4E93-B897-7397196A4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115" y="1177123"/>
            <a:ext cx="75052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altLang="en-US" sz="28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</a:t>
            </a:r>
            <a:r>
              <a:rPr lang="en-US" altLang="en-US" sz="28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</a:t>
            </a:r>
          </a:p>
        </p:txBody>
      </p:sp>
      <p:sp>
        <p:nvSpPr>
          <p:cNvPr id="64" name="Rectangle 63"/>
          <p:cNvSpPr/>
          <p:nvPr/>
        </p:nvSpPr>
        <p:spPr>
          <a:xfrm>
            <a:off x="9362542" y="1149387"/>
            <a:ext cx="2821617" cy="5755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27"/>
          <p:cNvGrpSpPr>
            <a:grpSpLocks/>
          </p:cNvGrpSpPr>
          <p:nvPr/>
        </p:nvGrpSpPr>
        <p:grpSpPr bwMode="auto">
          <a:xfrm rot="16200000">
            <a:off x="8304482" y="3405838"/>
            <a:ext cx="4133651" cy="1126604"/>
            <a:chOff x="1392" y="931"/>
            <a:chExt cx="3456" cy="557"/>
          </a:xfrm>
        </p:grpSpPr>
        <p:grpSp>
          <p:nvGrpSpPr>
            <p:cNvPr id="50" name="Group 5"/>
            <p:cNvGrpSpPr>
              <a:grpSpLocks/>
            </p:cNvGrpSpPr>
            <p:nvPr/>
          </p:nvGrpSpPr>
          <p:grpSpPr bwMode="auto">
            <a:xfrm>
              <a:off x="1392" y="1296"/>
              <a:ext cx="3456" cy="192"/>
              <a:chOff x="480" y="1728"/>
              <a:chExt cx="3456" cy="192"/>
            </a:xfrm>
          </p:grpSpPr>
          <p:sp>
            <p:nvSpPr>
              <p:cNvPr id="55" name="Line 6"/>
              <p:cNvSpPr>
                <a:spLocks noChangeShapeType="1"/>
              </p:cNvSpPr>
              <p:nvPr/>
            </p:nvSpPr>
            <p:spPr bwMode="auto">
              <a:xfrm>
                <a:off x="480" y="1824"/>
                <a:ext cx="3456" cy="0"/>
              </a:xfrm>
              <a:prstGeom prst="line">
                <a:avLst/>
              </a:prstGeom>
              <a:noFill/>
              <a:ln w="57150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Line 7"/>
              <p:cNvSpPr>
                <a:spLocks noChangeShapeType="1"/>
              </p:cNvSpPr>
              <p:nvPr/>
            </p:nvSpPr>
            <p:spPr bwMode="auto">
              <a:xfrm>
                <a:off x="2457" y="1728"/>
                <a:ext cx="0" cy="192"/>
              </a:xfrm>
              <a:prstGeom prst="line">
                <a:avLst/>
              </a:prstGeom>
              <a:noFill/>
              <a:ln w="57150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Line 8"/>
              <p:cNvSpPr>
                <a:spLocks noChangeShapeType="1"/>
              </p:cNvSpPr>
              <p:nvPr/>
            </p:nvSpPr>
            <p:spPr bwMode="auto">
              <a:xfrm>
                <a:off x="1008" y="1728"/>
                <a:ext cx="0" cy="192"/>
              </a:xfrm>
              <a:prstGeom prst="line">
                <a:avLst/>
              </a:prstGeom>
              <a:noFill/>
              <a:ln w="57150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" name="Line 9"/>
              <p:cNvSpPr>
                <a:spLocks noChangeShapeType="1"/>
              </p:cNvSpPr>
              <p:nvPr/>
            </p:nvSpPr>
            <p:spPr bwMode="auto">
              <a:xfrm>
                <a:off x="1728" y="1728"/>
                <a:ext cx="0" cy="192"/>
              </a:xfrm>
              <a:prstGeom prst="line">
                <a:avLst/>
              </a:prstGeom>
              <a:noFill/>
              <a:ln w="57150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" name="Line 10"/>
              <p:cNvSpPr>
                <a:spLocks noChangeShapeType="1"/>
              </p:cNvSpPr>
              <p:nvPr/>
            </p:nvSpPr>
            <p:spPr bwMode="auto">
              <a:xfrm>
                <a:off x="3180" y="1728"/>
                <a:ext cx="0" cy="192"/>
              </a:xfrm>
              <a:prstGeom prst="line">
                <a:avLst/>
              </a:prstGeom>
              <a:noFill/>
              <a:ln w="57150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Line 11"/>
              <p:cNvSpPr>
                <a:spLocks noChangeShapeType="1"/>
              </p:cNvSpPr>
              <p:nvPr/>
            </p:nvSpPr>
            <p:spPr bwMode="auto">
              <a:xfrm>
                <a:off x="2448" y="1824"/>
                <a:ext cx="720" cy="0"/>
              </a:xfrm>
              <a:prstGeom prst="line">
                <a:avLst/>
              </a:prstGeom>
              <a:noFill/>
              <a:ln w="57150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1" name="Text Box 12"/>
            <p:cNvSpPr txBox="1">
              <a:spLocks noChangeArrowheads="1"/>
            </p:cNvSpPr>
            <p:nvPr/>
          </p:nvSpPr>
          <p:spPr bwMode="auto">
            <a:xfrm rot="5400000">
              <a:off x="2573" y="917"/>
              <a:ext cx="161" cy="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SzPct val="12000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SzPct val="12000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SzPct val="12000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SzPct val="12000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52" name="Text Box 13"/>
            <p:cNvSpPr txBox="1">
              <a:spLocks noChangeArrowheads="1"/>
            </p:cNvSpPr>
            <p:nvPr/>
          </p:nvSpPr>
          <p:spPr bwMode="auto">
            <a:xfrm rot="5400000">
              <a:off x="1772" y="928"/>
              <a:ext cx="388" cy="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SzPct val="12000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SzPct val="12000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SzPct val="12000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SzPct val="12000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-2</a:t>
              </a:r>
            </a:p>
          </p:txBody>
        </p:sp>
        <p:sp>
          <p:nvSpPr>
            <p:cNvPr id="53" name="Text Box 14"/>
            <p:cNvSpPr txBox="1">
              <a:spLocks noChangeArrowheads="1"/>
            </p:cNvSpPr>
            <p:nvPr/>
          </p:nvSpPr>
          <p:spPr bwMode="auto">
            <a:xfrm rot="5400000">
              <a:off x="3161" y="915"/>
              <a:ext cx="426" cy="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SzPct val="12000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SzPct val="12000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SzPct val="12000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SzPct val="12000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+4</a:t>
              </a:r>
            </a:p>
          </p:txBody>
        </p:sp>
        <p:sp>
          <p:nvSpPr>
            <p:cNvPr id="54" name="Text Box 15"/>
            <p:cNvSpPr txBox="1">
              <a:spLocks noChangeArrowheads="1"/>
            </p:cNvSpPr>
            <p:nvPr/>
          </p:nvSpPr>
          <p:spPr bwMode="auto">
            <a:xfrm rot="5400000">
              <a:off x="3885" y="904"/>
              <a:ext cx="436" cy="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SzPct val="12000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SzPct val="12000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SzPct val="12000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SzPct val="12000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+6</a:t>
              </a:r>
            </a:p>
          </p:txBody>
        </p:sp>
      </p:grpSp>
      <p:sp>
        <p:nvSpPr>
          <p:cNvPr id="61" name="Freeform 19"/>
          <p:cNvSpPr>
            <a:spLocks/>
          </p:cNvSpPr>
          <p:nvPr/>
        </p:nvSpPr>
        <p:spPr bwMode="auto">
          <a:xfrm rot="15906577" flipH="1">
            <a:off x="10897100" y="3037374"/>
            <a:ext cx="906565" cy="263424"/>
          </a:xfrm>
          <a:custGeom>
            <a:avLst/>
            <a:gdLst>
              <a:gd name="T0" fmla="*/ 672 w 672"/>
              <a:gd name="T1" fmla="*/ 0 h 192"/>
              <a:gd name="T2" fmla="*/ 384 w 672"/>
              <a:gd name="T3" fmla="*/ 192 h 192"/>
              <a:gd name="T4" fmla="*/ 0 w 672"/>
              <a:gd name="T5" fmla="*/ 0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192">
                <a:moveTo>
                  <a:pt x="672" y="0"/>
                </a:moveTo>
                <a:cubicBezTo>
                  <a:pt x="584" y="96"/>
                  <a:pt x="496" y="192"/>
                  <a:pt x="384" y="192"/>
                </a:cubicBezTo>
                <a:cubicBezTo>
                  <a:pt x="272" y="192"/>
                  <a:pt x="136" y="96"/>
                  <a:pt x="0" y="0"/>
                </a:cubicBezTo>
              </a:path>
            </a:pathLst>
          </a:custGeom>
          <a:noFill/>
          <a:ln w="38100" cmpd="sng">
            <a:solidFill>
              <a:srgbClr val="FF00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3" name="Freeform 19"/>
          <p:cNvSpPr>
            <a:spLocks/>
          </p:cNvSpPr>
          <p:nvPr/>
        </p:nvSpPr>
        <p:spPr bwMode="auto">
          <a:xfrm rot="16786913">
            <a:off x="10658244" y="4211850"/>
            <a:ext cx="1601504" cy="598905"/>
          </a:xfrm>
          <a:custGeom>
            <a:avLst/>
            <a:gdLst>
              <a:gd name="T0" fmla="*/ 672 w 672"/>
              <a:gd name="T1" fmla="*/ 0 h 192"/>
              <a:gd name="T2" fmla="*/ 384 w 672"/>
              <a:gd name="T3" fmla="*/ 192 h 192"/>
              <a:gd name="T4" fmla="*/ 0 w 672"/>
              <a:gd name="T5" fmla="*/ 0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192">
                <a:moveTo>
                  <a:pt x="672" y="0"/>
                </a:moveTo>
                <a:cubicBezTo>
                  <a:pt x="584" y="96"/>
                  <a:pt x="496" y="192"/>
                  <a:pt x="384" y="192"/>
                </a:cubicBezTo>
                <a:cubicBezTo>
                  <a:pt x="272" y="192"/>
                  <a:pt x="136" y="96"/>
                  <a:pt x="0" y="0"/>
                </a:cubicBezTo>
              </a:path>
            </a:pathLst>
          </a:custGeom>
          <a:noFill/>
          <a:ln w="38100" cmpd="sng">
            <a:solidFill>
              <a:srgbClr val="FF00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2" name="Freeform 19"/>
          <p:cNvSpPr>
            <a:spLocks/>
          </p:cNvSpPr>
          <p:nvPr/>
        </p:nvSpPr>
        <p:spPr bwMode="auto">
          <a:xfrm rot="16786913">
            <a:off x="10821500" y="4052010"/>
            <a:ext cx="906565" cy="263424"/>
          </a:xfrm>
          <a:custGeom>
            <a:avLst/>
            <a:gdLst>
              <a:gd name="T0" fmla="*/ 672 w 672"/>
              <a:gd name="T1" fmla="*/ 0 h 192"/>
              <a:gd name="T2" fmla="*/ 384 w 672"/>
              <a:gd name="T3" fmla="*/ 192 h 192"/>
              <a:gd name="T4" fmla="*/ 0 w 672"/>
              <a:gd name="T5" fmla="*/ 0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192">
                <a:moveTo>
                  <a:pt x="672" y="0"/>
                </a:moveTo>
                <a:cubicBezTo>
                  <a:pt x="584" y="96"/>
                  <a:pt x="496" y="192"/>
                  <a:pt x="384" y="192"/>
                </a:cubicBezTo>
                <a:cubicBezTo>
                  <a:pt x="272" y="192"/>
                  <a:pt x="136" y="96"/>
                  <a:pt x="0" y="0"/>
                </a:cubicBezTo>
              </a:path>
            </a:pathLst>
          </a:custGeom>
          <a:noFill/>
          <a:ln w="38100" cmpd="sng">
            <a:solidFill>
              <a:srgbClr val="FF00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72074" y="5841999"/>
            <a:ext cx="46555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Tính chất hóa học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124850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/>
      <p:bldP spid="24" grpId="0" animBg="1"/>
      <p:bldP spid="26" grpId="0" animBg="1"/>
      <p:bldP spid="35" grpId="0"/>
      <p:bldP spid="37" grpId="0"/>
      <p:bldP spid="38" grpId="0"/>
      <p:bldP spid="39" grpId="0"/>
      <p:bldP spid="40" grpId="0" animBg="1"/>
      <p:bldP spid="41" grpId="0" animBg="1"/>
      <p:bldP spid="44" grpId="0"/>
      <p:bldP spid="61" grpId="0" animBg="1"/>
      <p:bldP spid="63" grpId="0" animBg="1"/>
      <p:bldP spid="6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1"/>
          <p:cNvSpPr/>
          <p:nvPr/>
        </p:nvSpPr>
        <p:spPr>
          <a:xfrm>
            <a:off x="3491083" y="1173370"/>
            <a:ext cx="2369522" cy="1713384"/>
          </a:xfrm>
          <a:custGeom>
            <a:avLst/>
            <a:gdLst>
              <a:gd name="connsiteX0" fmla="*/ 0 w 3252094"/>
              <a:gd name="connsiteY0" fmla="*/ 214173 h 1713384"/>
              <a:gd name="connsiteX1" fmla="*/ 2395402 w 3252094"/>
              <a:gd name="connsiteY1" fmla="*/ 214173 h 1713384"/>
              <a:gd name="connsiteX2" fmla="*/ 2395402 w 3252094"/>
              <a:gd name="connsiteY2" fmla="*/ 0 h 1713384"/>
              <a:gd name="connsiteX3" fmla="*/ 3252094 w 3252094"/>
              <a:gd name="connsiteY3" fmla="*/ 856692 h 1713384"/>
              <a:gd name="connsiteX4" fmla="*/ 2395402 w 3252094"/>
              <a:gd name="connsiteY4" fmla="*/ 1713384 h 1713384"/>
              <a:gd name="connsiteX5" fmla="*/ 2395402 w 3252094"/>
              <a:gd name="connsiteY5" fmla="*/ 1499211 h 1713384"/>
              <a:gd name="connsiteX6" fmla="*/ 0 w 3252094"/>
              <a:gd name="connsiteY6" fmla="*/ 1499211 h 1713384"/>
              <a:gd name="connsiteX7" fmla="*/ 0 w 3252094"/>
              <a:gd name="connsiteY7" fmla="*/ 214173 h 171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52094" h="1713384">
                <a:moveTo>
                  <a:pt x="0" y="214173"/>
                </a:moveTo>
                <a:lnTo>
                  <a:pt x="2395402" y="214173"/>
                </a:lnTo>
                <a:lnTo>
                  <a:pt x="2395402" y="0"/>
                </a:lnTo>
                <a:lnTo>
                  <a:pt x="3252094" y="856692"/>
                </a:lnTo>
                <a:lnTo>
                  <a:pt x="2395402" y="1713384"/>
                </a:lnTo>
                <a:lnTo>
                  <a:pt x="2395402" y="1499211"/>
                </a:lnTo>
                <a:lnTo>
                  <a:pt x="0" y="1499211"/>
                </a:lnTo>
                <a:lnTo>
                  <a:pt x="0" y="214173"/>
                </a:lnTo>
                <a:close/>
              </a:path>
            </a:pathLst>
          </a:custGeom>
          <a:solidFill>
            <a:srgbClr val="97BE49">
              <a:tint val="40000"/>
              <a:alpha val="90000"/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srgbClr val="97BE49">
                <a:tint val="40000"/>
                <a:alpha val="9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320" tIns="234493" rIns="662839" bIns="234493" numCol="1" spcCol="1270" anchor="ctr" anchorCtr="0">
            <a:noAutofit/>
          </a:bodyPr>
          <a:lstStyle/>
          <a:p>
            <a:pPr marL="285750" marR="0" lvl="1" indent="-285750" algn="l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Acidic oxide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1231487" y="1173370"/>
            <a:ext cx="2168062" cy="1713384"/>
          </a:xfrm>
          <a:custGeom>
            <a:avLst/>
            <a:gdLst>
              <a:gd name="connsiteX0" fmla="*/ 0 w 2168062"/>
              <a:gd name="connsiteY0" fmla="*/ 285570 h 1713384"/>
              <a:gd name="connsiteX1" fmla="*/ 285570 w 2168062"/>
              <a:gd name="connsiteY1" fmla="*/ 0 h 1713384"/>
              <a:gd name="connsiteX2" fmla="*/ 1882492 w 2168062"/>
              <a:gd name="connsiteY2" fmla="*/ 0 h 1713384"/>
              <a:gd name="connsiteX3" fmla="*/ 2168062 w 2168062"/>
              <a:gd name="connsiteY3" fmla="*/ 285570 h 1713384"/>
              <a:gd name="connsiteX4" fmla="*/ 2168062 w 2168062"/>
              <a:gd name="connsiteY4" fmla="*/ 1427814 h 1713384"/>
              <a:gd name="connsiteX5" fmla="*/ 1882492 w 2168062"/>
              <a:gd name="connsiteY5" fmla="*/ 1713384 h 1713384"/>
              <a:gd name="connsiteX6" fmla="*/ 285570 w 2168062"/>
              <a:gd name="connsiteY6" fmla="*/ 1713384 h 1713384"/>
              <a:gd name="connsiteX7" fmla="*/ 0 w 2168062"/>
              <a:gd name="connsiteY7" fmla="*/ 1427814 h 1713384"/>
              <a:gd name="connsiteX8" fmla="*/ 0 w 2168062"/>
              <a:gd name="connsiteY8" fmla="*/ 285570 h 171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8062" h="1713384">
                <a:moveTo>
                  <a:pt x="0" y="285570"/>
                </a:moveTo>
                <a:cubicBezTo>
                  <a:pt x="0" y="127854"/>
                  <a:pt x="127854" y="0"/>
                  <a:pt x="285570" y="0"/>
                </a:cubicBezTo>
                <a:lnTo>
                  <a:pt x="1882492" y="0"/>
                </a:lnTo>
                <a:cubicBezTo>
                  <a:pt x="2040208" y="0"/>
                  <a:pt x="2168062" y="127854"/>
                  <a:pt x="2168062" y="285570"/>
                </a:cubicBezTo>
                <a:lnTo>
                  <a:pt x="2168062" y="1427814"/>
                </a:lnTo>
                <a:cubicBezTo>
                  <a:pt x="2168062" y="1585530"/>
                  <a:pt x="2040208" y="1713384"/>
                  <a:pt x="1882492" y="1713384"/>
                </a:cubicBezTo>
                <a:lnTo>
                  <a:pt x="285570" y="1713384"/>
                </a:lnTo>
                <a:cubicBezTo>
                  <a:pt x="127854" y="1713384"/>
                  <a:pt x="0" y="1585530"/>
                  <a:pt x="0" y="1427814"/>
                </a:cubicBezTo>
                <a:lnTo>
                  <a:pt x="0" y="285570"/>
                </a:lnTo>
                <a:close/>
              </a:path>
            </a:pathLst>
          </a:custGeom>
          <a:solidFill>
            <a:srgbClr val="97BE49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86511" tIns="135076" rIns="186511" bIns="135076" numCol="1" spcCol="1270" anchor="ctr" anchorCtr="0">
            <a:noAutofit/>
          </a:bodyPr>
          <a:lstStyle/>
          <a:p>
            <a:pPr marL="0" marR="0" lvl="0" indent="0" algn="ctr" defTabSz="12001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Phản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ứng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sự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thay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đổi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oxi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hóa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3239181" y="4136377"/>
            <a:ext cx="3252094" cy="1713384"/>
          </a:xfrm>
          <a:custGeom>
            <a:avLst/>
            <a:gdLst>
              <a:gd name="connsiteX0" fmla="*/ 0 w 3252094"/>
              <a:gd name="connsiteY0" fmla="*/ 214173 h 1713384"/>
              <a:gd name="connsiteX1" fmla="*/ 2395402 w 3252094"/>
              <a:gd name="connsiteY1" fmla="*/ 214173 h 1713384"/>
              <a:gd name="connsiteX2" fmla="*/ 2395402 w 3252094"/>
              <a:gd name="connsiteY2" fmla="*/ 0 h 1713384"/>
              <a:gd name="connsiteX3" fmla="*/ 3252094 w 3252094"/>
              <a:gd name="connsiteY3" fmla="*/ 856692 h 1713384"/>
              <a:gd name="connsiteX4" fmla="*/ 2395402 w 3252094"/>
              <a:gd name="connsiteY4" fmla="*/ 1713384 h 1713384"/>
              <a:gd name="connsiteX5" fmla="*/ 2395402 w 3252094"/>
              <a:gd name="connsiteY5" fmla="*/ 1499211 h 1713384"/>
              <a:gd name="connsiteX6" fmla="*/ 0 w 3252094"/>
              <a:gd name="connsiteY6" fmla="*/ 1499211 h 1713384"/>
              <a:gd name="connsiteX7" fmla="*/ 0 w 3252094"/>
              <a:gd name="connsiteY7" fmla="*/ 214173 h 171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52094" h="1713384">
                <a:moveTo>
                  <a:pt x="0" y="214173"/>
                </a:moveTo>
                <a:lnTo>
                  <a:pt x="2395402" y="214173"/>
                </a:lnTo>
                <a:lnTo>
                  <a:pt x="2395402" y="0"/>
                </a:lnTo>
                <a:lnTo>
                  <a:pt x="3252094" y="856692"/>
                </a:lnTo>
                <a:lnTo>
                  <a:pt x="2395402" y="1713384"/>
                </a:lnTo>
                <a:lnTo>
                  <a:pt x="2395402" y="1499211"/>
                </a:lnTo>
                <a:lnTo>
                  <a:pt x="0" y="1499211"/>
                </a:lnTo>
                <a:lnTo>
                  <a:pt x="0" y="214173"/>
                </a:lnTo>
                <a:close/>
              </a:path>
            </a:pathLst>
          </a:custGeom>
          <a:solidFill>
            <a:srgbClr val="3D9CCC">
              <a:tint val="40000"/>
              <a:alpha val="90000"/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srgbClr val="3D9CCC">
                <a:tint val="40000"/>
                <a:alpha val="9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320" tIns="234493" rIns="662839" bIns="234493" numCol="1" spcCol="1270" anchor="ctr" anchorCtr="0">
            <a:noAutofit/>
          </a:bodyPr>
          <a:lstStyle/>
          <a:p>
            <a:pPr marL="285750" marR="0" lvl="1" indent="-285750" algn="l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Chất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khử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1" indent="-285750" algn="l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Chất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oxi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hóa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1103249" y="4136051"/>
            <a:ext cx="2168062" cy="1713384"/>
          </a:xfrm>
          <a:custGeom>
            <a:avLst/>
            <a:gdLst>
              <a:gd name="connsiteX0" fmla="*/ 0 w 2168062"/>
              <a:gd name="connsiteY0" fmla="*/ 285570 h 1713384"/>
              <a:gd name="connsiteX1" fmla="*/ 285570 w 2168062"/>
              <a:gd name="connsiteY1" fmla="*/ 0 h 1713384"/>
              <a:gd name="connsiteX2" fmla="*/ 1882492 w 2168062"/>
              <a:gd name="connsiteY2" fmla="*/ 0 h 1713384"/>
              <a:gd name="connsiteX3" fmla="*/ 2168062 w 2168062"/>
              <a:gd name="connsiteY3" fmla="*/ 285570 h 1713384"/>
              <a:gd name="connsiteX4" fmla="*/ 2168062 w 2168062"/>
              <a:gd name="connsiteY4" fmla="*/ 1427814 h 1713384"/>
              <a:gd name="connsiteX5" fmla="*/ 1882492 w 2168062"/>
              <a:gd name="connsiteY5" fmla="*/ 1713384 h 1713384"/>
              <a:gd name="connsiteX6" fmla="*/ 285570 w 2168062"/>
              <a:gd name="connsiteY6" fmla="*/ 1713384 h 1713384"/>
              <a:gd name="connsiteX7" fmla="*/ 0 w 2168062"/>
              <a:gd name="connsiteY7" fmla="*/ 1427814 h 1713384"/>
              <a:gd name="connsiteX8" fmla="*/ 0 w 2168062"/>
              <a:gd name="connsiteY8" fmla="*/ 285570 h 171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8062" h="1713384">
                <a:moveTo>
                  <a:pt x="0" y="285570"/>
                </a:moveTo>
                <a:cubicBezTo>
                  <a:pt x="0" y="127854"/>
                  <a:pt x="127854" y="0"/>
                  <a:pt x="285570" y="0"/>
                </a:cubicBezTo>
                <a:lnTo>
                  <a:pt x="1882492" y="0"/>
                </a:lnTo>
                <a:cubicBezTo>
                  <a:pt x="2040208" y="0"/>
                  <a:pt x="2168062" y="127854"/>
                  <a:pt x="2168062" y="285570"/>
                </a:cubicBezTo>
                <a:lnTo>
                  <a:pt x="2168062" y="1427814"/>
                </a:lnTo>
                <a:cubicBezTo>
                  <a:pt x="2168062" y="1585530"/>
                  <a:pt x="2040208" y="1713384"/>
                  <a:pt x="1882492" y="1713384"/>
                </a:cubicBezTo>
                <a:lnTo>
                  <a:pt x="285570" y="1713384"/>
                </a:lnTo>
                <a:cubicBezTo>
                  <a:pt x="127854" y="1713384"/>
                  <a:pt x="0" y="1585530"/>
                  <a:pt x="0" y="1427814"/>
                </a:cubicBezTo>
                <a:lnTo>
                  <a:pt x="0" y="285570"/>
                </a:lnTo>
                <a:close/>
              </a:path>
            </a:pathLst>
          </a:custGeom>
          <a:solidFill>
            <a:srgbClr val="3D9CCC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86511" tIns="135076" rIns="186511" bIns="135076" numCol="1" spcCol="1270" anchor="ctr" anchorCtr="0">
            <a:noAutofit/>
          </a:bodyPr>
          <a:lstStyle/>
          <a:p>
            <a:pPr marL="0" marR="0" lvl="0" indent="0" algn="ctr" defTabSz="12001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Phản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ứng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sự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thay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đổi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oxi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hóa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13010" y="2655374"/>
            <a:ext cx="1654653" cy="1643151"/>
          </a:xfrm>
          <a:prstGeom prst="ellipse">
            <a:avLst/>
          </a:prstGeom>
          <a:gradFill rotWithShape="1">
            <a:gsLst>
              <a:gs pos="0">
                <a:srgbClr val="C9492C">
                  <a:satMod val="103000"/>
                  <a:lumMod val="102000"/>
                  <a:tint val="94000"/>
                </a:srgbClr>
              </a:gs>
              <a:gs pos="50000">
                <a:srgbClr val="C9492C">
                  <a:satMod val="110000"/>
                  <a:lumMod val="100000"/>
                  <a:shade val="100000"/>
                </a:srgbClr>
              </a:gs>
              <a:gs pos="100000">
                <a:srgbClr val="C9492C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</a:t>
            </a:r>
            <a:r>
              <a:rPr kumimoji="0" lang="en-US" sz="4000" b="0" i="0" u="none" strike="noStrike" kern="0" cap="none" spc="0" normalizeH="0" baseline="-2500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1200" b="0" i="0" u="none" strike="noStrike" kern="0" cap="none" spc="0" normalizeH="0" baseline="-2500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543143" y="4923607"/>
            <a:ext cx="5541910" cy="1090024"/>
            <a:chOff x="431046" y="2906973"/>
            <a:chExt cx="10090699" cy="2496663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511791" y="3097263"/>
              <a:ext cx="9929346" cy="21487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646460" y="2906973"/>
              <a:ext cx="0" cy="38896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126639" y="3500266"/>
              <a:ext cx="1769570" cy="190337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+4</a:t>
              </a:r>
              <a:endPara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SO</a:t>
              </a:r>
              <a:r>
                <a:rPr kumimoji="0" lang="en-US" sz="2800" b="1" i="0" u="none" strike="noStrike" kern="120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9539106" y="2941566"/>
              <a:ext cx="0" cy="3889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431046" y="3136045"/>
              <a:ext cx="1840690" cy="845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</a:t>
              </a:r>
              <a:r>
                <a:rPr kumimoji="0" lang="en-US" sz="18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-2</a:t>
              </a:r>
              <a:endPara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931995" y="2912659"/>
              <a:ext cx="0" cy="38896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8556467" y="3330526"/>
              <a:ext cx="1965278" cy="845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</a:t>
              </a:r>
              <a:r>
                <a:rPr kumimoji="0" lang="en-US" sz="18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+6</a:t>
              </a:r>
              <a:endPara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100541" y="3446325"/>
              <a:ext cx="2089242" cy="14099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0</a:t>
              </a:r>
              <a:endPara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1160061" y="2932916"/>
              <a:ext cx="0" cy="38896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Freeform 5"/>
          <p:cNvSpPr/>
          <p:nvPr/>
        </p:nvSpPr>
        <p:spPr>
          <a:xfrm>
            <a:off x="9949212" y="4503529"/>
            <a:ext cx="1596165" cy="366452"/>
          </a:xfrm>
          <a:custGeom>
            <a:avLst/>
            <a:gdLst>
              <a:gd name="connsiteX0" fmla="*/ 0 w 1821977"/>
              <a:gd name="connsiteY0" fmla="*/ 839346 h 839346"/>
              <a:gd name="connsiteX1" fmla="*/ 764275 w 1821977"/>
              <a:gd name="connsiteY1" fmla="*/ 9 h 839346"/>
              <a:gd name="connsiteX2" fmla="*/ 1821977 w 1821977"/>
              <a:gd name="connsiteY2" fmla="*/ 825698 h 839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1977" h="839346">
                <a:moveTo>
                  <a:pt x="0" y="839346"/>
                </a:moveTo>
                <a:cubicBezTo>
                  <a:pt x="230306" y="420815"/>
                  <a:pt x="460612" y="2284"/>
                  <a:pt x="764275" y="9"/>
                </a:cubicBezTo>
                <a:cubicBezTo>
                  <a:pt x="1067938" y="-2266"/>
                  <a:pt x="1444957" y="411716"/>
                  <a:pt x="1821977" y="825698"/>
                </a:cubicBezTo>
              </a:path>
            </a:pathLst>
          </a:custGeom>
          <a:ln w="38100"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7905445" y="4422803"/>
            <a:ext cx="2043768" cy="548007"/>
          </a:xfrm>
          <a:custGeom>
            <a:avLst/>
            <a:gdLst>
              <a:gd name="connsiteX0" fmla="*/ 3166281 w 3166281"/>
              <a:gd name="connsiteY0" fmla="*/ 824013 h 824013"/>
              <a:gd name="connsiteX1" fmla="*/ 1897039 w 3166281"/>
              <a:gd name="connsiteY1" fmla="*/ 11972 h 824013"/>
              <a:gd name="connsiteX2" fmla="*/ 0 w 3166281"/>
              <a:gd name="connsiteY2" fmla="*/ 414581 h 82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66281" h="824013">
                <a:moveTo>
                  <a:pt x="3166281" y="824013"/>
                </a:moveTo>
                <a:cubicBezTo>
                  <a:pt x="2795516" y="452112"/>
                  <a:pt x="2424752" y="80211"/>
                  <a:pt x="1897039" y="11972"/>
                </a:cubicBezTo>
                <a:cubicBezTo>
                  <a:pt x="1369326" y="-56267"/>
                  <a:pt x="684663" y="179157"/>
                  <a:pt x="0" y="414581"/>
                </a:cubicBezTo>
              </a:path>
            </a:pathLst>
          </a:custGeom>
          <a:ln w="38100"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0" y="0"/>
            <a:ext cx="12191999" cy="707886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</a:t>
            </a:r>
            <a:r>
              <a:rPr lang="en-US" sz="40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 HÓA HỌC CỦA SO</a:t>
            </a:r>
            <a:r>
              <a:rPr lang="en-US" sz="4000" b="1" kern="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118623" y="3780688"/>
            <a:ext cx="6144546" cy="732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hất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oxi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hất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khử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7905445" y="1769342"/>
            <a:ext cx="4556848" cy="90129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VN-Oscine Bold" panose="020B0806040202020204" pitchFamily="34" charset="0"/>
                <a:ea typeface="+mj-ea"/>
                <a:cs typeface="+mj-cs"/>
              </a:rPr>
              <a:t>Muối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VN-Oscine Bold" panose="020B0806040202020204" pitchFamily="34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VN-Oscine Bold" panose="020B0806040202020204" pitchFamily="34" charset="0"/>
                <a:ea typeface="+mj-ea"/>
                <a:cs typeface="+mj-cs"/>
              </a:rPr>
              <a:t>trung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VN-Oscine Bold" panose="020B0806040202020204" pitchFamily="34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VN-Oscine Bold" panose="020B0806040202020204" pitchFamily="34" charset="0"/>
                <a:ea typeface="+mj-ea"/>
                <a:cs typeface="+mj-cs"/>
              </a:rPr>
              <a:t>hòa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VN-Oscine Bold" panose="020B0806040202020204" pitchFamily="34" charset="0"/>
                <a:ea typeface="+mj-ea"/>
                <a:cs typeface="+mj-cs"/>
              </a:rPr>
              <a:t> (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VN-Oscine Bold" panose="020B0806040202020204" pitchFamily="34" charset="0"/>
                <a:ea typeface="+mj-ea"/>
                <a:cs typeface="+mj-cs"/>
              </a:rPr>
              <a:t> SO</a:t>
            </a:r>
            <a:r>
              <a:rPr kumimoji="0" lang="en-US" sz="3200" b="1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VN-Oscine Bold" panose="020B0806040202020204" pitchFamily="34" charset="0"/>
                <a:ea typeface="+mj-ea"/>
                <a:cs typeface="+mj-cs"/>
              </a:rPr>
              <a:t>3</a:t>
            </a:r>
            <a:r>
              <a:rPr kumimoji="0" lang="en-US" sz="32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VN-Oscine Bold" panose="020B0806040202020204" pitchFamily="34" charset="0"/>
                <a:ea typeface="+mj-ea"/>
                <a:cs typeface="+mj-cs"/>
              </a:rPr>
              <a:t>2-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VN-Oscine Bold" panose="020B0806040202020204" pitchFamily="34" charset="0"/>
                <a:ea typeface="+mj-ea"/>
                <a:cs typeface="+mj-cs"/>
              </a:rPr>
              <a:t>)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7905445" y="1173370"/>
            <a:ext cx="3285421" cy="94301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VN-Oscine Bold" panose="020B0806040202020204" pitchFamily="34" charset="0"/>
                <a:ea typeface="+mj-ea"/>
                <a:cs typeface="+mj-cs"/>
              </a:rPr>
              <a:t>Muối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VN-Oscine Bold" panose="020B0806040202020204" pitchFamily="34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VN-Oscine Bold" panose="020B0806040202020204" pitchFamily="34" charset="0"/>
                <a:ea typeface="+mj-ea"/>
                <a:cs typeface="+mj-cs"/>
              </a:rPr>
              <a:t>axit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VN-Oscine Bold" panose="020B0806040202020204" pitchFamily="34" charset="0"/>
                <a:ea typeface="+mj-ea"/>
                <a:cs typeface="+mj-cs"/>
              </a:rPr>
              <a:t> (HSO</a:t>
            </a:r>
            <a:r>
              <a:rPr kumimoji="0" lang="en-US" sz="32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VN-Oscine Bold" panose="020B0806040202020204" pitchFamily="34" charset="0"/>
                <a:ea typeface="+mj-ea"/>
                <a:cs typeface="+mj-cs"/>
              </a:rPr>
              <a:t>3</a:t>
            </a:r>
            <a:r>
              <a:rPr kumimoji="0" lang="en-US" sz="32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VN-Oscine Bold" panose="020B0806040202020204" pitchFamily="34" charset="0"/>
                <a:ea typeface="+mj-ea"/>
                <a:cs typeface="+mj-cs"/>
              </a:rPr>
              <a:t>-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VN-Oscine Bold" panose="020B0806040202020204" pitchFamily="34" charset="0"/>
                <a:ea typeface="+mj-ea"/>
                <a:cs typeface="+mj-cs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VN-Oscine Bold" panose="020B0806040202020204" pitchFamily="34" charset="0"/>
              <a:ea typeface="+mj-ea"/>
              <a:cs typeface="+mj-cs"/>
            </a:endParaRPr>
          </a:p>
        </p:txBody>
      </p:sp>
      <p:sp>
        <p:nvSpPr>
          <p:cNvPr id="49" name="Left Brace 48"/>
          <p:cNvSpPr/>
          <p:nvPr/>
        </p:nvSpPr>
        <p:spPr>
          <a:xfrm>
            <a:off x="7770894" y="1444261"/>
            <a:ext cx="151325" cy="1011296"/>
          </a:xfrm>
          <a:prstGeom prst="lef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5894507" y="1493861"/>
            <a:ext cx="1980781" cy="90129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3 SVN-Oscine Bold" panose="020B0806040202020204" pitchFamily="34" charset="0"/>
                <a:ea typeface="+mj-ea"/>
                <a:cs typeface="+mj-cs"/>
              </a:rPr>
              <a:t>SO</a:t>
            </a:r>
            <a:r>
              <a:rPr kumimoji="0" lang="en-US" sz="32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3 SVN-Oscine Bold" panose="020B0806040202020204" pitchFamily="34" charset="0"/>
                <a:ea typeface="+mj-ea"/>
                <a:cs typeface="+mj-cs"/>
              </a:rPr>
              <a:t>2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3 SVN-Oscine Bold" panose="020B0806040202020204" pitchFamily="34" charset="0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3 SVN-Oscine Bold" panose="020B0806040202020204" pitchFamily="34" charset="0"/>
                <a:ea typeface="+mj-ea"/>
                <a:cs typeface="+mj-cs"/>
              </a:rPr>
              <a:t>+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3 SVN-Oscine Bold" panose="020B0806040202020204" pitchFamily="34" charset="0"/>
                <a:ea typeface="+mj-ea"/>
                <a:cs typeface="+mj-cs"/>
              </a:rPr>
              <a:t>dd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3 SVN-Oscine Bold" panose="020B0806040202020204" pitchFamily="34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3 SVN-Oscine Bold" panose="020B0806040202020204" pitchFamily="34" charset="0"/>
                <a:ea typeface="+mj-ea"/>
                <a:cs typeface="+mj-cs"/>
              </a:rPr>
              <a:t>kiềm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3 SVN-Oscine Bold" panose="020B0806040202020204" pitchFamily="34" charset="0"/>
              <a:ea typeface="+mj-ea"/>
              <a:cs typeface="+mj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547736" y="5508799"/>
            <a:ext cx="15916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1" i="0" u="none" strike="noStrike" kern="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chất khử:</a:t>
            </a: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kumimoji="0" lang="en-US" sz="2800" b="1" i="0" u="none" strike="noStrike" kern="0" cap="none" spc="0" normalizeH="0" baseline="-2500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S… </a:t>
            </a: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0766146" y="5611398"/>
            <a:ext cx="14731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Chất</a:t>
            </a:r>
            <a:r>
              <a:rPr kumimoji="0" lang="en-US" sz="2400" b="1" i="0" u="none" strike="noStrike" kern="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OXH</a:t>
            </a:r>
            <a:endParaRPr kumimoji="0" lang="en-US" sz="24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kumimoji="0" lang="en-US" sz="2400" b="1" i="0" u="none" strike="noStrike" kern="0" cap="none" spc="0" normalizeH="0" baseline="-2500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4384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2.59259E-6 L 1.8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8759859-56AE-ADFF-CD9D-E14506193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4" y="28457"/>
            <a:ext cx="12178925" cy="685064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1522DD-9456-4056-AEED-72DC76CB82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786" y="198765"/>
            <a:ext cx="11328026" cy="899049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endParaRPr lang="en-US" sz="5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endParaRPr lang="en-US" sz="3200" baseline="-25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26566011-E803-412E-BA37-062714837333}"/>
              </a:ext>
            </a:extLst>
          </p:cNvPr>
          <p:cNvSpPr txBox="1">
            <a:spLocks/>
          </p:cNvSpPr>
          <p:nvPr/>
        </p:nvSpPr>
        <p:spPr>
          <a:xfrm rot="16200000">
            <a:off x="5850100" y="-4976399"/>
            <a:ext cx="881398" cy="108636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endParaRPr lang="en-US" sz="3200" baseline="-25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53A2FDE-807A-46B8-BF10-5A87884746F7}"/>
              </a:ext>
            </a:extLst>
          </p:cNvPr>
          <p:cNvSpPr txBox="1"/>
          <p:nvPr/>
        </p:nvSpPr>
        <p:spPr>
          <a:xfrm>
            <a:off x="1" y="92508"/>
            <a:ext cx="12191999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ỨNG DỤNG</a:t>
            </a:r>
            <a:endParaRPr lang="en-US" sz="40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9362542" y="1149387"/>
            <a:ext cx="2821617" cy="5755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11997" y="3729917"/>
            <a:ext cx="4209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Diệt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2" descr="https://vtv1.mediacdn.vn/thumb_w/800/2017/thuoc-15143899817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63" y="1166427"/>
            <a:ext cx="3427701" cy="256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21485" y="1243979"/>
            <a:ext cx="3436145" cy="220980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33" name="Picture 2" descr="Máu của hoá học | Bài tâp hoá h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753" y="3232876"/>
            <a:ext cx="4512601" cy="2813795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3991497" y="6076685"/>
            <a:ext cx="4209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Sản xuất H</a:t>
            </a:r>
            <a:r>
              <a:rPr lang="en-US" sz="4000" b="1" baseline="-25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4000" b="1" baseline="-25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949041" y="3564606"/>
            <a:ext cx="31085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Tẩy trắng bột giấy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907137" y="1073408"/>
            <a:ext cx="276732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5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11500" b="1" baseline="-2500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1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8424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8759859-56AE-ADFF-CD9D-E14506193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4" y="28457"/>
            <a:ext cx="12178925" cy="685064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1522DD-9456-4056-AEED-72DC76CB82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786" y="198765"/>
            <a:ext cx="11328026" cy="899049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endParaRPr lang="en-US" sz="5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endParaRPr lang="en-US" sz="3200" baseline="-25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26566011-E803-412E-BA37-062714837333}"/>
              </a:ext>
            </a:extLst>
          </p:cNvPr>
          <p:cNvSpPr txBox="1">
            <a:spLocks/>
          </p:cNvSpPr>
          <p:nvPr/>
        </p:nvSpPr>
        <p:spPr>
          <a:xfrm rot="16200000">
            <a:off x="5850100" y="-4976399"/>
            <a:ext cx="881398" cy="108636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endParaRPr lang="en-US" sz="3200" baseline="-25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53A2FDE-807A-46B8-BF10-5A87884746F7}"/>
              </a:ext>
            </a:extLst>
          </p:cNvPr>
          <p:cNvSpPr txBox="1"/>
          <p:nvPr/>
        </p:nvSpPr>
        <p:spPr>
          <a:xfrm>
            <a:off x="1" y="92508"/>
            <a:ext cx="12191999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MỘT SỐ BIỆN PHÁP GIẢM THẢI</a:t>
            </a:r>
            <a:endParaRPr lang="en-US" sz="40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9362542" y="1149387"/>
            <a:ext cx="2821617" cy="5755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907137" y="1073408"/>
            <a:ext cx="276732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5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11500" b="1" baseline="-2500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1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13000" y="3835400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VÀO KHÍ QUYỂN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2847544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8759859-56AE-ADFF-CD9D-E14506193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4" y="28457"/>
            <a:ext cx="12178925" cy="685064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1522DD-9456-4056-AEED-72DC76CB82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786" y="198765"/>
            <a:ext cx="11328026" cy="899049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endParaRPr lang="en-US" sz="5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endParaRPr lang="en-US" sz="3200" baseline="-25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26566011-E803-412E-BA37-062714837333}"/>
              </a:ext>
            </a:extLst>
          </p:cNvPr>
          <p:cNvSpPr txBox="1">
            <a:spLocks/>
          </p:cNvSpPr>
          <p:nvPr/>
        </p:nvSpPr>
        <p:spPr>
          <a:xfrm rot="16200000">
            <a:off x="5850100" y="-4976399"/>
            <a:ext cx="881398" cy="108636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endParaRPr lang="en-US" sz="3200" baseline="-25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53A2FDE-807A-46B8-BF10-5A87884746F7}"/>
              </a:ext>
            </a:extLst>
          </p:cNvPr>
          <p:cNvSpPr txBox="1"/>
          <p:nvPr/>
        </p:nvSpPr>
        <p:spPr>
          <a:xfrm>
            <a:off x="1" y="92508"/>
            <a:ext cx="12191999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SULFUR DIOXIDE VÀ Ô NHIỄM MÔI TRƯỜNG</a:t>
            </a:r>
            <a:endParaRPr lang="en-US" sz="40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9362542" y="1149387"/>
            <a:ext cx="2821617" cy="5755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video-1589970089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8482" y="1199391"/>
            <a:ext cx="9836330" cy="565589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8181" y="2562475"/>
            <a:ext cx="16751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FF0000"/>
                </a:solidFill>
              </a:rPr>
              <a:t>Tác hại</a:t>
            </a:r>
            <a:endParaRPr lang="en-US" sz="8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1190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86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8759859-56AE-ADFF-CD9D-E14506193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4" y="28457"/>
            <a:ext cx="12178925" cy="685064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1522DD-9456-4056-AEED-72DC76CB82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786" y="198765"/>
            <a:ext cx="11328026" cy="899049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endParaRPr lang="en-US" sz="5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endParaRPr lang="en-US" sz="3200" baseline="-25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26566011-E803-412E-BA37-062714837333}"/>
              </a:ext>
            </a:extLst>
          </p:cNvPr>
          <p:cNvSpPr txBox="1">
            <a:spLocks/>
          </p:cNvSpPr>
          <p:nvPr/>
        </p:nvSpPr>
        <p:spPr>
          <a:xfrm rot="16200000">
            <a:off x="5850100" y="-4976399"/>
            <a:ext cx="881398" cy="108636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endParaRPr lang="en-US" sz="3200" baseline="-25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53A2FDE-807A-46B8-BF10-5A87884746F7}"/>
              </a:ext>
            </a:extLst>
          </p:cNvPr>
          <p:cNvSpPr txBox="1"/>
          <p:nvPr/>
        </p:nvSpPr>
        <p:spPr>
          <a:xfrm>
            <a:off x="1" y="92508"/>
            <a:ext cx="12191999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SULFUR DIOXIDE VÀ Ô NHIỄM MÔI TRƯỜNG</a:t>
            </a:r>
            <a:endParaRPr lang="en-US" sz="40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9362542" y="1149387"/>
            <a:ext cx="2821617" cy="5755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Mưa acid – Wikipedia tiếng Việt">
            <a:extLst>
              <a:ext uri="{FF2B5EF4-FFF2-40B4-BE49-F238E27FC236}">
                <a16:creationId xmlns:a16="http://schemas.microsoft.com/office/drawing/2014/main" xmlns="" id="{04886B43-E757-517C-F9A0-8A5810111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90" y="1969498"/>
            <a:ext cx="4950571" cy="336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Krakatau Volcano Volcanic Lightning Two Months Before 2018 Tsunami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564" y="1969499"/>
            <a:ext cx="4821825" cy="336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94468" y="5590906"/>
            <a:ext cx="35792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0000CC"/>
                </a:solidFill>
              </a:rPr>
              <a:t>Khí núi lửa</a:t>
            </a:r>
            <a:endParaRPr lang="en-US" sz="4400">
              <a:solidFill>
                <a:srgbClr val="0000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284" y="5359351"/>
            <a:ext cx="57156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0000CC"/>
                </a:solidFill>
              </a:rPr>
              <a:t>Đốt cháy nhiên liệu có chứa tạp chất sulfur…</a:t>
            </a:r>
            <a:endParaRPr lang="en-US" sz="4400">
              <a:solidFill>
                <a:srgbClr val="0000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67200" y="1148935"/>
            <a:ext cx="46808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</a:rPr>
              <a:t>Nguồn phát sinh</a:t>
            </a:r>
            <a:endParaRPr lang="en-US" sz="4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0856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AE0A3A9-F7F8-471F-83A4-9829B971A02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50514" y="1585978"/>
            <a:ext cx="11714174" cy="21056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1.</a:t>
            </a:r>
            <a:r>
              <a:rPr kumimoji="0" lang="en-US" sz="36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Nguyên</a:t>
            </a:r>
            <a:r>
              <a:rPr kumimoji="0" lang="en-US" sz="36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tử</a:t>
            </a:r>
            <a:r>
              <a:rPr kumimoji="0" lang="en-US" sz="36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nguyên</a:t>
            </a:r>
            <a:r>
              <a:rPr kumimoji="0" lang="en-US" sz="36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tố</a:t>
            </a:r>
            <a:r>
              <a:rPr kumimoji="0" lang="en-US" sz="36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lưu</a:t>
            </a:r>
            <a:r>
              <a:rPr kumimoji="0" lang="en-US" sz="36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huỳnh</a:t>
            </a:r>
            <a:r>
              <a:rPr kumimoji="0" lang="en-US" sz="36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(S) </a:t>
            </a:r>
            <a:r>
              <a:rPr kumimoji="0" lang="en-US" sz="36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electron ở </a:t>
            </a:r>
            <a:r>
              <a:rPr kumimoji="0" lang="en-US" sz="36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ngoài</a:t>
            </a:r>
            <a:r>
              <a:rPr kumimoji="0" lang="en-US" sz="36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là</a:t>
            </a:r>
            <a:endParaRPr kumimoji="0" lang="en-US" sz="3600" b="0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	</a:t>
            </a:r>
            <a:r>
              <a:rPr kumimoji="0" lang="en-US" sz="3600" b="0" i="0" u="none" strike="noStrike" kern="1200" cap="none" spc="0" normalizeH="0" baseline="0" noProof="0" dirty="0" smtClean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	</a:t>
            </a:r>
            <a:r>
              <a:rPr kumimoji="0" lang="en-US" sz="3600" b="1" i="0" u="none" strike="noStrike" kern="1200" cap="none" spc="0" normalizeH="0" baseline="0" noProof="0" dirty="0" smtClean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kumimoji="0" lang="en-US" sz="36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. 4.				</a:t>
            </a:r>
            <a:r>
              <a:rPr kumimoji="0" lang="en-US" sz="36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B</a:t>
            </a:r>
            <a:r>
              <a:rPr kumimoji="0" lang="en-US" sz="36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. 5.				</a:t>
            </a:r>
            <a:r>
              <a:rPr kumimoji="0" lang="en-US" sz="36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kumimoji="0" lang="en-US" sz="36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. 6.				</a:t>
            </a:r>
            <a:r>
              <a:rPr kumimoji="0" lang="en-US" sz="36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D</a:t>
            </a:r>
            <a:r>
              <a:rPr kumimoji="0" lang="en-US" sz="36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. 7</a:t>
            </a:r>
            <a:r>
              <a:rPr kumimoji="0" lang="en-US" sz="3600" b="0" i="0" u="none" strike="noStrike" kern="1200" cap="none" spc="0" normalizeH="0" baseline="0" noProof="0" dirty="0" smtClean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  <a:endParaRPr kumimoji="0" lang="en-US" sz="3600" b="0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xmlns="" id="{BE936A46-8A92-4D90-BB00-CEA93DB3D1FC}"/>
              </a:ext>
            </a:extLst>
          </p:cNvPr>
          <p:cNvSpPr/>
          <p:nvPr/>
        </p:nvSpPr>
        <p:spPr>
          <a:xfrm>
            <a:off x="5666630" y="3108565"/>
            <a:ext cx="1191491" cy="49876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80682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AI NHANH HƠN???</a:t>
            </a:r>
            <a:endParaRPr kumimoji="0" lang="vi-VN" sz="6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+mj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81AC0FB-D054-45BF-BE2B-326DAC333551}"/>
              </a:ext>
            </a:extLst>
          </p:cNvPr>
          <p:cNvGrpSpPr/>
          <p:nvPr/>
        </p:nvGrpSpPr>
        <p:grpSpPr>
          <a:xfrm>
            <a:off x="2738730" y="4768633"/>
            <a:ext cx="6128145" cy="1651154"/>
            <a:chOff x="1030782" y="3879228"/>
            <a:chExt cx="4687066" cy="1651154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xmlns="" id="{CEEF0438-AC44-458A-8DD7-347F9E6A14D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30782" y="3879228"/>
              <a:ext cx="4687066" cy="1200304"/>
            </a:xfrm>
            <a:prstGeom prst="roundRect">
              <a:avLst>
                <a:gd name="adj" fmla="val 10347"/>
              </a:avLst>
            </a:prstGeom>
            <a:gradFill rotWithShape="1">
              <a:gsLst>
                <a:gs pos="0">
                  <a:srgbClr val="EBD3AD"/>
                </a:gs>
                <a:gs pos="100000">
                  <a:srgbClr val="EBD3AD">
                    <a:gamma/>
                    <a:tint val="0"/>
                    <a:invGamma/>
                  </a:srgbClr>
                </a:gs>
              </a:gsLst>
              <a:lin ang="18900000" scaled="1"/>
            </a:gradFill>
            <a:ln w="50800">
              <a:solidFill>
                <a:srgbClr val="FF9933"/>
              </a:solidFill>
              <a:round/>
              <a:headEnd/>
              <a:tailEnd/>
            </a:ln>
            <a:effectLst>
              <a:outerShdw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 Box 11">
              <a:extLst>
                <a:ext uri="{FF2B5EF4-FFF2-40B4-BE49-F238E27FC236}">
                  <a16:creationId xmlns:a16="http://schemas.microsoft.com/office/drawing/2014/main" xmlns="" id="{27C081E4-31F3-473F-A0D0-AACC56A468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9559" y="3940771"/>
              <a:ext cx="3329511" cy="1077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Cấu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hình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electron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350604E2-E833-40AE-A3BB-EBBD62377D94}"/>
                </a:ext>
              </a:extLst>
            </p:cNvPr>
            <p:cNvSpPr txBox="1"/>
            <p:nvPr/>
          </p:nvSpPr>
          <p:spPr>
            <a:xfrm>
              <a:off x="1787572" y="4453164"/>
              <a:ext cx="30051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22225">
                    <a:noFill/>
                    <a:prstDash val="solid"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1s</a:t>
              </a:r>
              <a:r>
                <a:rPr kumimoji="0" lang="en-US" sz="3200" b="1" i="0" u="none" strike="noStrike" kern="1200" cap="none" spc="0" normalizeH="0" baseline="30000" noProof="0" dirty="0">
                  <a:ln w="22225">
                    <a:noFill/>
                    <a:prstDash val="solid"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</a:t>
              </a:r>
              <a:r>
                <a:rPr kumimoji="0" lang="en-US" sz="3200" b="1" i="0" u="none" strike="noStrike" kern="1200" cap="none" spc="0" normalizeH="0" baseline="0" noProof="0" dirty="0">
                  <a:ln w="22225">
                    <a:noFill/>
                    <a:prstDash val="solid"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2s</a:t>
              </a:r>
              <a:r>
                <a:rPr kumimoji="0" lang="en-US" sz="3200" b="1" i="0" u="none" strike="noStrike" kern="1200" cap="none" spc="0" normalizeH="0" baseline="30000" noProof="0" dirty="0">
                  <a:ln w="22225">
                    <a:noFill/>
                    <a:prstDash val="solid"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</a:t>
              </a:r>
              <a:r>
                <a:rPr kumimoji="0" lang="en-US" sz="3200" b="1" i="0" u="none" strike="noStrike" kern="1200" cap="none" spc="0" normalizeH="0" baseline="0" noProof="0" dirty="0">
                  <a:ln w="22225">
                    <a:noFill/>
                    <a:prstDash val="solid"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2p</a:t>
              </a:r>
              <a:r>
                <a:rPr kumimoji="0" lang="en-US" sz="3200" b="1" i="0" u="none" strike="noStrike" kern="1200" cap="none" spc="0" normalizeH="0" baseline="30000" noProof="0" dirty="0">
                  <a:ln w="22225">
                    <a:noFill/>
                    <a:prstDash val="solid"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</a:t>
              </a:r>
              <a:r>
                <a:rPr kumimoji="0" lang="en-US" sz="3200" b="1" i="0" u="none" strike="noStrike" kern="1200" cap="none" spc="0" normalizeH="0" baseline="0" noProof="0" dirty="0">
                  <a:ln w="22225">
                    <a:noFill/>
                    <a:prstDash val="solid"/>
                  </a:ln>
                  <a:solidFill>
                    <a:srgbClr val="0066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3s</a:t>
              </a:r>
              <a:r>
                <a:rPr kumimoji="0" lang="en-US" sz="3200" b="1" i="0" u="none" strike="noStrike" kern="1200" cap="none" spc="0" normalizeH="0" baseline="30000" noProof="0" dirty="0">
                  <a:ln w="22225">
                    <a:noFill/>
                    <a:prstDash val="solid"/>
                  </a:ln>
                  <a:solidFill>
                    <a:srgbClr val="0066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</a:t>
              </a:r>
              <a:r>
                <a:rPr kumimoji="0" lang="en-US" sz="3200" b="1" i="0" u="none" strike="noStrike" kern="1200" cap="none" spc="0" normalizeH="0" baseline="0" noProof="0" dirty="0">
                  <a:ln w="22225">
                    <a:noFill/>
                    <a:prstDash val="solid"/>
                  </a:ln>
                  <a:solidFill>
                    <a:srgbClr val="0066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3p</a:t>
              </a:r>
              <a:r>
                <a:rPr kumimoji="0" lang="en-US" sz="3200" b="1" i="0" u="none" strike="noStrike" kern="1200" cap="none" spc="0" normalizeH="0" baseline="30000" noProof="0" dirty="0">
                  <a:ln w="22225">
                    <a:noFill/>
                    <a:prstDash val="solid"/>
                  </a:ln>
                  <a:solidFill>
                    <a:srgbClr val="0066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</a:t>
              </a:r>
              <a:endParaRPr kumimoji="0" lang="en-US" sz="32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38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xmlns="" id="{BE936A46-8A92-4D90-BB00-CEA93DB3D1FC}"/>
              </a:ext>
            </a:extLst>
          </p:cNvPr>
          <p:cNvSpPr/>
          <p:nvPr/>
        </p:nvSpPr>
        <p:spPr>
          <a:xfrm>
            <a:off x="5747384" y="2218493"/>
            <a:ext cx="2787016" cy="49876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80682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AI NHANH HƠN???</a:t>
            </a:r>
            <a:endParaRPr kumimoji="0" lang="vi-VN" sz="6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+mj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AE0A3A9-F7F8-471F-83A4-9829B971A02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0112" y="1175213"/>
            <a:ext cx="1192279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2.</a:t>
            </a:r>
            <a:r>
              <a:rPr kumimoji="0" lang="en-US" sz="36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chất</a:t>
            </a:r>
            <a:r>
              <a:rPr kumimoji="0" lang="en-US" sz="36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, S </a:t>
            </a:r>
            <a:r>
              <a:rPr kumimoji="0" lang="en-US" sz="36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mức</a:t>
            </a:r>
            <a:r>
              <a:rPr kumimoji="0" lang="en-US" sz="36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oxi</a:t>
            </a:r>
            <a:r>
              <a:rPr kumimoji="0" lang="en-US" sz="36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hóa</a:t>
            </a:r>
            <a:r>
              <a:rPr kumimoji="0" lang="en-US" sz="36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là</a:t>
            </a:r>
            <a:endParaRPr kumimoji="0" lang="en-US" sz="3600" b="0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	A. -2, 0, +4, +6.					B. -2, +4, +6.</a:t>
            </a:r>
          </a:p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	C. -2, +2, +4, +6.				</a:t>
            </a:r>
            <a:r>
              <a:rPr kumimoji="0" lang="en-US" sz="3600" b="0" i="0" u="none" strike="noStrike" kern="1200" cap="none" spc="0" normalizeH="0" baseline="0" noProof="0" dirty="0" smtClean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	D</a:t>
            </a:r>
            <a:r>
              <a:rPr kumimoji="0" lang="en-US" sz="36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. -2, 0, +2, +4, +6.</a:t>
            </a:r>
          </a:p>
        </p:txBody>
      </p:sp>
    </p:spTree>
    <p:extLst>
      <p:ext uri="{BB962C8B-B14F-4D97-AF65-F5344CB8AC3E}">
        <p14:creationId xmlns:p14="http://schemas.microsoft.com/office/powerpoint/2010/main" val="186229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40" t="1356" r="798" b="49419"/>
          <a:stretch/>
        </p:blipFill>
        <p:spPr>
          <a:xfrm>
            <a:off x="0" y="-3048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09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80682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AI NHANH HƠN???</a:t>
            </a:r>
            <a:endParaRPr kumimoji="0" lang="vi-VN" sz="6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DAE0A3A9-F7F8-471F-83A4-9829B971A029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>
                <a:off x="146380" y="990233"/>
                <a:ext cx="12045620" cy="556864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just" defTabSz="4572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smtClean="0">
                    <a:ln w="22225">
                      <a:noFill/>
                      <a:prstDash val="solid"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Câu</a:t>
                </a:r>
                <a:r>
                  <a:rPr lang="en-US" sz="3200" b="1">
                    <a:ln w="22225">
                      <a:noFill/>
                      <a:prstDash val="solid"/>
                    </a:ln>
                    <a:solidFill>
                      <a:srgbClr val="0000FF"/>
                    </a:solidFill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sz="3200" b="1" smtClean="0">
                    <a:ln w="22225">
                      <a:noFill/>
                      <a:prstDash val="solid"/>
                    </a:ln>
                    <a:solidFill>
                      <a:srgbClr val="0000FF"/>
                    </a:solidFill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3</a:t>
                </a:r>
                <a:r>
                  <a:rPr kumimoji="0" lang="en-US" sz="3200" b="1" i="0" u="none" strike="noStrike" kern="1200" cap="none" spc="0" normalizeH="0" baseline="0" noProof="0" smtClean="0">
                    <a:ln w="22225">
                      <a:noFill/>
                      <a:prstDash val="solid"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.</a:t>
                </a:r>
                <a:r>
                  <a:rPr kumimoji="0" lang="en-US" sz="3200" b="0" i="0" u="none" strike="noStrike" kern="1200" cap="none" spc="0" normalizeH="0" baseline="0" noProof="0" smtClean="0">
                    <a:ln w="22225">
                      <a:noFill/>
                      <a:prstDash val="solid"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Cho </a:t>
                </a:r>
                <a:r>
                  <a:rPr kumimoji="0" lang="en-US" sz="3200" b="0" i="0" u="none" strike="noStrike" kern="1200" cap="none" spc="0" normalizeH="0" baseline="0" noProof="0" dirty="0" err="1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trình</a:t>
                </a:r>
                <a:r>
                  <a:rPr kumimoji="0" lang="en-US" sz="3200" b="0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hóa</a:t>
                </a:r>
                <a:r>
                  <a:rPr kumimoji="0" lang="en-US" sz="3200" b="0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học</a:t>
                </a:r>
                <a:r>
                  <a:rPr kumimoji="0" lang="en-US" sz="3200" b="0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các</a:t>
                </a:r>
                <a:r>
                  <a:rPr kumimoji="0" lang="en-US" sz="3200" b="0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phản</a:t>
                </a:r>
                <a:r>
                  <a:rPr kumimoji="0" lang="en-US" sz="3200" b="0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ứng</a:t>
                </a:r>
                <a:r>
                  <a:rPr kumimoji="0" lang="en-US" sz="3200" b="0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sau</a:t>
                </a:r>
                <a:r>
                  <a:rPr kumimoji="0" lang="en-US" sz="3200" b="0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: </a:t>
                </a:r>
              </a:p>
              <a:p>
                <a:pPr marL="0" marR="0" lvl="0" indent="0" algn="just" defTabSz="4572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	(1) S + O</a:t>
                </a:r>
                <a:r>
                  <a:rPr kumimoji="0" lang="en-US" sz="3200" b="0" i="0" u="none" strike="noStrike" kern="1200" cap="none" spc="0" normalizeH="0" baseline="-2500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2</a:t>
                </a:r>
                <a:r>
                  <a:rPr kumimoji="0" lang="en-US" sz="3200" b="0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kumimoji="0" lang="en-US" sz="3200" b="1" i="1" u="none" strike="noStrike" kern="1200" cap="none" spc="0" normalizeH="0" baseline="0" noProof="0">
                            <a:ln w="22225">
                              <a:noFill/>
                              <a:prstDash val="solid"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Verdana" panose="020B0604030504040204" pitchFamily="34" charset="0"/>
                            <a:cs typeface="+mn-cs"/>
                          </a:rPr>
                        </m:ctrlPr>
                      </m:groupChrPr>
                      <m:e>
                        <m:sSup>
                          <m:sSupPr>
                            <m:ctrlPr>
                              <a:rPr kumimoji="0" lang="en-US" sz="3200" b="1" i="1" u="none" strike="noStrike" kern="1200" cap="none" spc="0" normalizeH="0" baseline="0" noProof="0">
                                <a:ln w="22225">
                                  <a:noFill/>
                                  <a:prstDash val="solid"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Verdana" panose="020B0604030504040204" pitchFamily="34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3200" b="1" i="0" u="none" strike="noStrike" kern="1200" cap="none" spc="0" normalizeH="0" baseline="0" noProof="0">
                                <a:ln w="22225">
                                  <a:noFill/>
                                  <a:prstDash val="solid"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+mn-cs"/>
                              </a:rPr>
                              <m:t>   </m:t>
                            </m:r>
                            <m:r>
                              <a:rPr kumimoji="0" lang="en-US" sz="3200" b="1" i="0" u="none" strike="noStrike" kern="1200" cap="none" spc="0" normalizeH="0" baseline="0" noProof="0">
                                <a:ln w="22225">
                                  <a:noFill/>
                                  <a:prstDash val="solid"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+mn-cs"/>
                              </a:rPr>
                              <m:t>𝐭</m:t>
                            </m:r>
                          </m:e>
                          <m:sup>
                            <m:r>
                              <a:rPr kumimoji="0" lang="en-US" sz="3200" b="1" i="0" u="none" strike="noStrike" kern="1200" cap="none" spc="0" normalizeH="0" baseline="0" noProof="0">
                                <a:ln w="22225">
                                  <a:noFill/>
                                  <a:prstDash val="solid"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+mn-cs"/>
                              </a:rPr>
                              <m:t>𝟎</m:t>
                            </m:r>
                          </m:sup>
                        </m:sSup>
                        <m:r>
                          <m:rPr>
                            <m:brk m:alnAt="2"/>
                          </m:rPr>
                          <a:rPr kumimoji="0" lang="en-US" sz="3200" b="1" i="0" u="none" strike="noStrike" kern="1200" cap="none" spc="0" normalizeH="0" baseline="0" noProof="0">
                            <a:ln w="22225">
                              <a:noFill/>
                              <a:prstDash val="solid"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+mn-cs"/>
                          </a:rPr>
                          <m:t> </m:t>
                        </m:r>
                        <m:r>
                          <a:rPr kumimoji="0" lang="en-US" sz="3200" b="1" i="0" u="none" strike="noStrike" kern="1200" cap="none" spc="0" normalizeH="0" baseline="0" noProof="0">
                            <a:ln w="22225">
                              <a:noFill/>
                              <a:prstDash val="solid"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+mn-cs"/>
                          </a:rPr>
                          <m:t>  </m:t>
                        </m:r>
                      </m:e>
                    </m:groupCh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SO</a:t>
                </a:r>
                <a:r>
                  <a:rPr kumimoji="0" lang="en-US" sz="3200" b="0" i="0" u="none" strike="noStrike" kern="1200" cap="none" spc="0" normalizeH="0" baseline="-2500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2</a:t>
                </a:r>
                <a:r>
                  <a:rPr kumimoji="0" lang="en-US" sz="3200" b="0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			</a:t>
                </a:r>
                <a:endParaRPr kumimoji="0" lang="en-US" sz="3200" b="0" i="0" u="none" strike="noStrike" kern="1200" cap="none" spc="0" normalizeH="0" baseline="0" noProof="0" dirty="0" smtClean="0">
                  <a:ln w="22225">
                    <a:noFill/>
                    <a:prstDash val="solid"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 marL="0" marR="0" lvl="0" indent="0" algn="just" defTabSz="4572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	</a:t>
                </a:r>
                <a:r>
                  <a:rPr kumimoji="0" lang="en-US" sz="3200" b="0" i="0" u="none" strike="noStrike" kern="1200" cap="none" spc="0" normalizeH="0" baseline="0" noProof="0" dirty="0" smtClean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(</a:t>
                </a:r>
                <a:r>
                  <a:rPr kumimoji="0" lang="en-US" sz="3200" b="0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2) S + 3F</a:t>
                </a:r>
                <a:r>
                  <a:rPr kumimoji="0" lang="en-US" sz="3200" b="0" i="0" u="none" strike="noStrike" kern="1200" cap="none" spc="0" normalizeH="0" baseline="-2500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2</a:t>
                </a:r>
                <a:r>
                  <a:rPr kumimoji="0" lang="en-US" sz="3200" b="0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kumimoji="0" lang="en-US" sz="3200" b="1" i="1" u="none" strike="noStrike" kern="1200" cap="none" spc="0" normalizeH="0" baseline="0" noProof="0">
                            <a:ln w="22225">
                              <a:noFill/>
                              <a:prstDash val="solid"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Verdana" panose="020B0604030504040204" pitchFamily="34" charset="0"/>
                            <a:cs typeface="+mn-cs"/>
                          </a:rPr>
                        </m:ctrlPr>
                      </m:groupChrPr>
                      <m:e>
                        <m:sSup>
                          <m:sSupPr>
                            <m:ctrlPr>
                              <a:rPr kumimoji="0" lang="en-US" sz="3200" b="1" i="1" u="none" strike="noStrike" kern="1200" cap="none" spc="0" normalizeH="0" baseline="0" noProof="0">
                                <a:ln w="22225">
                                  <a:noFill/>
                                  <a:prstDash val="solid"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Verdana" panose="020B0604030504040204" pitchFamily="34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3200" b="1" i="0" u="none" strike="noStrike" kern="1200" cap="none" spc="0" normalizeH="0" baseline="0" noProof="0">
                                <a:ln w="22225">
                                  <a:noFill/>
                                  <a:prstDash val="solid"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+mn-cs"/>
                              </a:rPr>
                              <m:t>   </m:t>
                            </m:r>
                            <m:r>
                              <a:rPr kumimoji="0" lang="en-US" sz="3200" b="1" i="0" u="none" strike="noStrike" kern="1200" cap="none" spc="0" normalizeH="0" baseline="0" noProof="0">
                                <a:ln w="22225">
                                  <a:noFill/>
                                  <a:prstDash val="solid"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+mn-cs"/>
                              </a:rPr>
                              <m:t>𝐭</m:t>
                            </m:r>
                          </m:e>
                          <m:sup>
                            <m:r>
                              <a:rPr kumimoji="0" lang="en-US" sz="3200" b="1" i="0" u="none" strike="noStrike" kern="1200" cap="none" spc="0" normalizeH="0" baseline="0" noProof="0">
                                <a:ln w="22225">
                                  <a:noFill/>
                                  <a:prstDash val="solid"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+mn-cs"/>
                              </a:rPr>
                              <m:t>𝟎</m:t>
                            </m:r>
                          </m:sup>
                        </m:sSup>
                        <m:r>
                          <m:rPr>
                            <m:brk m:alnAt="2"/>
                          </m:rPr>
                          <a:rPr kumimoji="0" lang="en-US" sz="3200" b="1" i="0" u="none" strike="noStrike" kern="1200" cap="none" spc="0" normalizeH="0" baseline="0" noProof="0">
                            <a:ln w="22225">
                              <a:noFill/>
                              <a:prstDash val="solid"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+mn-cs"/>
                          </a:rPr>
                          <m:t> </m:t>
                        </m:r>
                        <m:r>
                          <a:rPr kumimoji="0" lang="en-US" sz="3200" b="1" i="0" u="none" strike="noStrike" kern="1200" cap="none" spc="0" normalizeH="0" baseline="0" noProof="0">
                            <a:ln w="22225">
                              <a:noFill/>
                              <a:prstDash val="solid"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+mn-cs"/>
                          </a:rPr>
                          <m:t>  </m:t>
                        </m:r>
                      </m:e>
                    </m:groupCh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SF</a:t>
                </a:r>
                <a:r>
                  <a:rPr kumimoji="0" lang="en-US" sz="3200" b="0" i="0" u="none" strike="noStrike" kern="1200" cap="none" spc="0" normalizeH="0" baseline="-2500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6</a:t>
                </a:r>
                <a:r>
                  <a:rPr kumimoji="0" lang="en-US" sz="3200" b="0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</a:p>
              <a:p>
                <a:pPr marL="0" marR="0" lvl="0" indent="0" algn="just" defTabSz="4572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	(3) S + Hg  </a:t>
                </a:r>
                <a:r>
                  <a:rPr kumimoji="0" lang="en-US" sz="3200" b="0" i="0" u="none" strike="noStrike" kern="1200" cap="none" spc="0" normalizeH="0" baseline="0" noProof="0" dirty="0" err="1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HgS</a:t>
                </a:r>
                <a:r>
                  <a:rPr kumimoji="0" lang="en-US" sz="3200" b="0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			</a:t>
                </a:r>
                <a:endParaRPr kumimoji="0" lang="en-US" sz="3200" b="0" i="0" u="none" strike="noStrike" kern="1200" cap="none" spc="0" normalizeH="0" baseline="0" noProof="0" dirty="0" smtClean="0">
                  <a:ln w="22225">
                    <a:noFill/>
                    <a:prstDash val="solid"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 marL="0" marR="0" lvl="0" indent="0" algn="just" defTabSz="4572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	</a:t>
                </a:r>
                <a:r>
                  <a:rPr kumimoji="0" lang="en-US" sz="3200" b="0" i="0" u="none" strike="noStrike" kern="1200" cap="none" spc="0" normalizeH="0" baseline="0" noProof="0" dirty="0" smtClean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(</a:t>
                </a:r>
                <a:r>
                  <a:rPr kumimoji="0" lang="en-US" sz="3200" b="0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4) S + 6HNO</a:t>
                </a:r>
                <a:r>
                  <a:rPr kumimoji="0" lang="en-US" sz="3200" b="0" i="0" u="none" strike="noStrike" kern="1200" cap="none" spc="0" normalizeH="0" baseline="-2500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3 </a:t>
                </a:r>
                <a:r>
                  <a:rPr kumimoji="0" lang="en-US" sz="3200" b="0" i="0" u="none" strike="noStrike" kern="1200" cap="none" spc="0" normalizeH="0" baseline="-25000" noProof="0" dirty="0" err="1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đặc</a:t>
                </a:r>
                <a:r>
                  <a:rPr kumimoji="0" lang="en-US" sz="3200" b="0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kumimoji="0" lang="en-US" sz="3200" b="1" i="1" u="none" strike="noStrike" kern="1200" cap="none" spc="0" normalizeH="0" baseline="0" noProof="0">
                            <a:ln w="22225">
                              <a:noFill/>
                              <a:prstDash val="solid"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Verdana" panose="020B0604030504040204" pitchFamily="34" charset="0"/>
                            <a:cs typeface="+mn-cs"/>
                          </a:rPr>
                        </m:ctrlPr>
                      </m:groupChrPr>
                      <m:e>
                        <m:sSup>
                          <m:sSupPr>
                            <m:ctrlPr>
                              <a:rPr kumimoji="0" lang="en-US" sz="3200" b="1" i="1" u="none" strike="noStrike" kern="1200" cap="none" spc="0" normalizeH="0" baseline="0" noProof="0">
                                <a:ln w="22225">
                                  <a:noFill/>
                                  <a:prstDash val="solid"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Verdana" panose="020B0604030504040204" pitchFamily="34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3200" b="1" i="0" u="none" strike="noStrike" kern="1200" cap="none" spc="0" normalizeH="0" baseline="0" noProof="0">
                                <a:ln w="22225">
                                  <a:noFill/>
                                  <a:prstDash val="solid"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+mn-cs"/>
                              </a:rPr>
                              <m:t>   </m:t>
                            </m:r>
                            <m:r>
                              <a:rPr kumimoji="0" lang="en-US" sz="3200" b="1" i="0" u="none" strike="noStrike" kern="1200" cap="none" spc="0" normalizeH="0" baseline="0" noProof="0">
                                <a:ln w="22225">
                                  <a:noFill/>
                                  <a:prstDash val="solid"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+mn-cs"/>
                              </a:rPr>
                              <m:t>𝐭</m:t>
                            </m:r>
                          </m:e>
                          <m:sup>
                            <m:r>
                              <a:rPr kumimoji="0" lang="en-US" sz="3200" b="1" i="0" u="none" strike="noStrike" kern="1200" cap="none" spc="0" normalizeH="0" baseline="0" noProof="0">
                                <a:ln w="22225">
                                  <a:noFill/>
                                  <a:prstDash val="solid"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+mn-cs"/>
                              </a:rPr>
                              <m:t>𝟎</m:t>
                            </m:r>
                          </m:sup>
                        </m:sSup>
                        <m:r>
                          <m:rPr>
                            <m:brk m:alnAt="2"/>
                          </m:rPr>
                          <a:rPr kumimoji="0" lang="en-US" sz="3200" b="1" i="0" u="none" strike="noStrike" kern="1200" cap="none" spc="0" normalizeH="0" baseline="0" noProof="0">
                            <a:ln w="22225">
                              <a:noFill/>
                              <a:prstDash val="solid"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+mn-cs"/>
                          </a:rPr>
                          <m:t> </m:t>
                        </m:r>
                        <m:r>
                          <a:rPr kumimoji="0" lang="en-US" sz="3200" b="1" i="0" u="none" strike="noStrike" kern="1200" cap="none" spc="0" normalizeH="0" baseline="0" noProof="0">
                            <a:ln w="22225">
                              <a:noFill/>
                              <a:prstDash val="solid"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+mn-cs"/>
                          </a:rPr>
                          <m:t>  </m:t>
                        </m:r>
                      </m:e>
                    </m:groupCh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H</a:t>
                </a:r>
                <a:r>
                  <a:rPr kumimoji="0" lang="en-US" sz="3200" b="0" i="0" u="none" strike="noStrike" kern="1200" cap="none" spc="0" normalizeH="0" baseline="-2500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2</a:t>
                </a:r>
                <a:r>
                  <a:rPr kumimoji="0" lang="en-US" sz="3200" b="0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SO</a:t>
                </a:r>
                <a:r>
                  <a:rPr kumimoji="0" lang="en-US" sz="3200" b="0" i="0" u="none" strike="noStrike" kern="1200" cap="none" spc="0" normalizeH="0" baseline="-2500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4</a:t>
                </a:r>
                <a:r>
                  <a:rPr kumimoji="0" lang="en-US" sz="3200" b="0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+ 6NO</a:t>
                </a:r>
                <a:r>
                  <a:rPr kumimoji="0" lang="en-US" sz="3200" b="0" i="0" u="none" strike="noStrike" kern="1200" cap="none" spc="0" normalizeH="0" baseline="-2500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2</a:t>
                </a:r>
                <a:r>
                  <a:rPr kumimoji="0" lang="en-US" sz="3200" b="0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+ 2H</a:t>
                </a:r>
                <a:r>
                  <a:rPr kumimoji="0" lang="en-US" sz="3200" b="0" i="0" u="none" strike="noStrike" kern="1200" cap="none" spc="0" normalizeH="0" baseline="-2500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2</a:t>
                </a:r>
                <a:r>
                  <a:rPr kumimoji="0" lang="en-US" sz="3200" b="0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O</a:t>
                </a:r>
              </a:p>
              <a:p>
                <a:pPr marL="0" marR="0" lvl="0" indent="0" algn="just" defTabSz="4572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Trong</a:t>
                </a:r>
                <a:r>
                  <a:rPr kumimoji="0" lang="en-US" sz="3200" b="0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các</a:t>
                </a:r>
                <a:r>
                  <a:rPr kumimoji="0" lang="en-US" sz="3200" b="0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phản</a:t>
                </a:r>
                <a:r>
                  <a:rPr kumimoji="0" lang="en-US" sz="3200" b="0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ứng</a:t>
                </a:r>
                <a:r>
                  <a:rPr kumimoji="0" lang="en-US" sz="3200" b="0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trên</a:t>
                </a:r>
                <a:r>
                  <a:rPr kumimoji="0" lang="en-US" sz="3200" b="0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 smtClean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phản</a:t>
                </a:r>
                <a:r>
                  <a:rPr kumimoji="0" lang="en-US" sz="3200" b="0" i="0" u="none" strike="noStrike" kern="1200" cap="none" spc="0" normalizeH="0" baseline="0" noProof="0" dirty="0" smtClean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ứng</a:t>
                </a:r>
                <a:r>
                  <a:rPr kumimoji="0" lang="en-US" sz="3200" b="0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trong</a:t>
                </a:r>
                <a:r>
                  <a:rPr kumimoji="0" lang="en-US" sz="3200" b="0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đó</a:t>
                </a:r>
                <a:r>
                  <a:rPr kumimoji="0" lang="en-US" sz="3200" b="0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S </a:t>
                </a:r>
                <a:r>
                  <a:rPr kumimoji="0" lang="en-US" sz="3200" b="0" i="0" u="none" strike="noStrike" kern="1200" cap="none" spc="0" normalizeH="0" baseline="0" noProof="0" dirty="0" err="1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thể</a:t>
                </a:r>
                <a:r>
                  <a:rPr kumimoji="0" lang="en-US" sz="3200" b="0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hiện</a:t>
                </a:r>
                <a:r>
                  <a:rPr kumimoji="0" lang="en-US" sz="3200" b="0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tính</a:t>
                </a:r>
                <a:r>
                  <a:rPr kumimoji="0" lang="en-US" sz="3200" b="0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oxi</a:t>
                </a:r>
                <a:r>
                  <a:rPr kumimoji="0" lang="en-US" sz="3200" b="0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hóa</a:t>
                </a:r>
                <a:r>
                  <a:rPr kumimoji="0" lang="en-US" sz="3200" b="0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là</a:t>
                </a:r>
                <a:endParaRPr kumimoji="0" lang="en-US" sz="3200" b="0" i="0" u="none" strike="noStrike" kern="1200" cap="none" spc="0" normalizeH="0" baseline="0" noProof="0" dirty="0">
                  <a:ln w="22225">
                    <a:noFill/>
                    <a:prstDash val="solid"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 marL="0" marR="0" lvl="0" indent="0" algn="just" defTabSz="4572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	</a:t>
                </a:r>
                <a:r>
                  <a:rPr kumimoji="0" lang="en-US" sz="3200" b="1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kumimoji="0" lang="en-US" sz="3200" b="0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. 1.				</a:t>
                </a:r>
                <a:r>
                  <a:rPr kumimoji="0" lang="en-US" sz="3200" b="1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B</a:t>
                </a:r>
                <a:r>
                  <a:rPr kumimoji="0" lang="en-US" sz="3200" b="0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. 2.				</a:t>
                </a:r>
                <a:r>
                  <a:rPr kumimoji="0" lang="en-US" sz="3200" b="1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</a:t>
                </a:r>
                <a:r>
                  <a:rPr kumimoji="0" lang="en-US" sz="3200" b="0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. 3.				</a:t>
                </a:r>
                <a:r>
                  <a:rPr kumimoji="0" lang="en-US" sz="3200" b="1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D</a:t>
                </a:r>
                <a:r>
                  <a:rPr kumimoji="0" lang="en-US" sz="3200" b="0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. 4</a:t>
                </a:r>
                <a:r>
                  <a:rPr kumimoji="0" lang="en-US" sz="3200" b="0" i="0" u="none" strike="noStrike" kern="1200" cap="none" spc="0" normalizeH="0" baseline="0" noProof="0" dirty="0" smtClean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 w="22225">
                    <a:noFill/>
                    <a:prstDash val="solid"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AE0A3A9-F7F8-471F-83A4-9829B971A0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146380" y="990233"/>
                <a:ext cx="12045620" cy="5568640"/>
              </a:xfrm>
              <a:prstGeom prst="rect">
                <a:avLst/>
              </a:prstGeom>
              <a:blipFill>
                <a:blip r:embed="rId12"/>
                <a:stretch>
                  <a:fillRect l="-1265" r="-759" b="-14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E286300-4CB1-4581-A9AD-563AD6E76147}"/>
              </a:ext>
            </a:extLst>
          </p:cNvPr>
          <p:cNvGrpSpPr/>
          <p:nvPr/>
        </p:nvGrpSpPr>
        <p:grpSpPr>
          <a:xfrm>
            <a:off x="1191607" y="1641234"/>
            <a:ext cx="2488811" cy="609398"/>
            <a:chOff x="1048717" y="2024820"/>
            <a:chExt cx="2488811" cy="60939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FAC13C33-8B1D-48DE-BE07-F1D0DAE6ACF3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048717" y="2024820"/>
              <a:ext cx="653510" cy="60939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22225">
                    <a:noFill/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  <a:sym typeface="Symbol" panose="05050102010706020507" pitchFamily="18" charset="2"/>
                </a:rPr>
                <a:t>0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2A6A3F62-A601-40A7-B35A-3507E812D3C6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2884018" y="2024820"/>
              <a:ext cx="653510" cy="60939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22225">
                    <a:noFill/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  <a:sym typeface="Symbol" panose="05050102010706020507" pitchFamily="18" charset="2"/>
                </a:rPr>
                <a:t>+4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5278E94-608A-42AC-9ED5-7F8D90BD5516}"/>
              </a:ext>
            </a:extLst>
          </p:cNvPr>
          <p:cNvGrpSpPr/>
          <p:nvPr/>
        </p:nvGrpSpPr>
        <p:grpSpPr>
          <a:xfrm>
            <a:off x="1191607" y="2596934"/>
            <a:ext cx="2574018" cy="609398"/>
            <a:chOff x="1048717" y="1995860"/>
            <a:chExt cx="2574018" cy="6093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1EDB1FB-0475-40C2-AD4C-F246D380A885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048717" y="1995860"/>
              <a:ext cx="653510" cy="60939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22225">
                    <a:noFill/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  <a:sym typeface="Symbol" panose="05050102010706020507" pitchFamily="18" charset="2"/>
                </a:rPr>
                <a:t>0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73AF6F31-A310-426F-B7EC-9F6B39211B1E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2969225" y="1995860"/>
              <a:ext cx="653510" cy="60939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22225">
                    <a:noFill/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  <a:sym typeface="Symbol" panose="05050102010706020507" pitchFamily="18" charset="2"/>
                </a:rPr>
                <a:t>+6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078E960-922C-4B91-AD30-F99F67BA177E}"/>
              </a:ext>
            </a:extLst>
          </p:cNvPr>
          <p:cNvGrpSpPr/>
          <p:nvPr/>
        </p:nvGrpSpPr>
        <p:grpSpPr>
          <a:xfrm>
            <a:off x="1191607" y="3323173"/>
            <a:ext cx="2815566" cy="609398"/>
            <a:chOff x="1048717" y="2014485"/>
            <a:chExt cx="2815566" cy="60939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D637DA03-6F55-466C-B2C8-CD5FE3857070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3210773" y="2014485"/>
              <a:ext cx="653510" cy="60939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22225">
                    <a:noFill/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  <a:sym typeface="Symbol" panose="05050102010706020507" pitchFamily="18" charset="2"/>
                </a:rPr>
                <a:t>-2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727760F-1831-4889-B579-F80AC65B2A14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048717" y="2014485"/>
              <a:ext cx="653510" cy="60939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22225">
                    <a:noFill/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  <a:sym typeface="Symbol" panose="05050102010706020507" pitchFamily="18" charset="2"/>
                </a:rPr>
                <a:t>0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6F71E0A1-CE5A-40C5-82A3-7DC6BE6FF211}"/>
              </a:ext>
            </a:extLst>
          </p:cNvPr>
          <p:cNvGrpSpPr/>
          <p:nvPr/>
        </p:nvGrpSpPr>
        <p:grpSpPr>
          <a:xfrm>
            <a:off x="1191607" y="4203635"/>
            <a:ext cx="4172678" cy="609398"/>
            <a:chOff x="1048717" y="2024820"/>
            <a:chExt cx="4172678" cy="60939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39872BAB-F10F-47A8-B11C-870DBB54744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048717" y="2024820"/>
              <a:ext cx="653510" cy="60939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22225">
                    <a:noFill/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  <a:sym typeface="Symbol" panose="05050102010706020507" pitchFamily="18" charset="2"/>
                </a:rPr>
                <a:t>0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45756527-CDCF-4B97-A051-6C739581CCE5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4567885" y="2024820"/>
              <a:ext cx="653510" cy="60939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22225">
                    <a:noFill/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  <a:sym typeface="Symbol" panose="05050102010706020507" pitchFamily="18" charset="2"/>
                </a:rPr>
                <a:t>+6</a:t>
              </a:r>
            </a:p>
          </p:txBody>
        </p:sp>
      </p:grpSp>
      <p:sp>
        <p:nvSpPr>
          <p:cNvPr id="21" name="Rectangle: Rounded Corners 1">
            <a:extLst>
              <a:ext uri="{FF2B5EF4-FFF2-40B4-BE49-F238E27FC236}">
                <a16:creationId xmlns:a16="http://schemas.microsoft.com/office/drawing/2014/main" xmlns="" id="{BE936A46-8A92-4D90-BB00-CEA93DB3D1FC}"/>
              </a:ext>
            </a:extLst>
          </p:cNvPr>
          <p:cNvSpPr/>
          <p:nvPr/>
        </p:nvSpPr>
        <p:spPr>
          <a:xfrm>
            <a:off x="441094" y="5918549"/>
            <a:ext cx="1191491" cy="49876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8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AE0A3A9-F7F8-471F-83A4-9829B971A02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171346" y="1247192"/>
            <a:ext cx="1192279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 w="22225">
                  <a:noFill/>
                  <a:prstDash val="soli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Câu</a:t>
            </a:r>
            <a:r>
              <a:rPr kumimoji="0" lang="en-US" sz="3600" b="1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0" lang="en-US" sz="3600" b="1" i="0" u="none" strike="noStrike" kern="1200" cap="none" spc="0" normalizeH="0" baseline="0" noProof="0" smtClean="0">
                <a:ln w="22225">
                  <a:noFill/>
                  <a:prstDash val="soli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4.</a:t>
            </a:r>
            <a:r>
              <a:rPr kumimoji="0" lang="en-US" sz="3600" b="0" i="0" u="none" strike="noStrike" kern="1200" cap="none" spc="0" normalizeH="0" baseline="0" noProof="0" smtClean="0">
                <a:ln w="22225">
                  <a:noFill/>
                  <a:prstDash val="soli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0" lang="en-US" sz="3600" b="0" i="0" u="none" strike="noStrike" kern="1200" cap="none" spc="0" normalizeH="0" baseline="0" noProof="0" smtClean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Số</a:t>
            </a:r>
            <a:r>
              <a:rPr kumimoji="0" lang="en-US" sz="3600" b="0" i="0" u="none" strike="noStrike" kern="1200" cap="none" spc="0" normalizeH="0" noProof="0" smtClean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oxi hóa của </a:t>
            </a:r>
            <a:r>
              <a:rPr kumimoji="0" lang="en-US" sz="3600" b="0" i="0" u="none" strike="noStrike" kern="1200" cap="none" spc="0" normalizeH="0" baseline="0" noProof="0" smtClean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S trong SO</a:t>
            </a:r>
            <a:r>
              <a:rPr kumimoji="0" lang="en-US" sz="3600" b="0" i="0" u="none" strike="noStrike" kern="1200" cap="none" spc="0" normalizeH="0" baseline="-25000" noProof="0" smtClean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kumimoji="0" lang="en-US" sz="3600" b="0" i="0" u="none" strike="noStrike" kern="1200" cap="none" spc="0" normalizeH="0" noProof="0" smtClean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là</a:t>
            </a:r>
            <a:endParaRPr kumimoji="0" lang="en-US" sz="3600" b="0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	A. </a:t>
            </a:r>
            <a:r>
              <a:rPr kumimoji="0" lang="en-US" sz="36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-</a:t>
            </a:r>
            <a:r>
              <a:rPr kumimoji="0" lang="en-US" sz="3600" b="0" i="0" u="none" strike="noStrike" kern="1200" cap="none" spc="0" normalizeH="0" baseline="0" noProof="0" smtClean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kumimoji="0" lang="en-US" sz="36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				</a:t>
            </a:r>
            <a:r>
              <a:rPr kumimoji="0" lang="en-US" sz="36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	</a:t>
            </a:r>
            <a:r>
              <a:rPr kumimoji="0" lang="en-US" sz="3600" b="0" i="0" u="none" strike="noStrike" kern="1200" cap="none" spc="0" normalizeH="0" baseline="0" noProof="0" smtClean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				B</a:t>
            </a:r>
            <a:r>
              <a:rPr kumimoji="0" lang="en-US" sz="36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. </a:t>
            </a:r>
            <a:r>
              <a:rPr kumimoji="0" lang="en-US" sz="3600" b="0" i="0" u="none" strike="noStrike" kern="1200" cap="none" spc="0" normalizeH="0" baseline="0" noProof="0" smtClean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+4</a:t>
            </a:r>
            <a:endParaRPr kumimoji="0" lang="en-US" sz="3600" b="0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	C</a:t>
            </a:r>
            <a:r>
              <a:rPr kumimoji="0" lang="en-US" sz="36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. </a:t>
            </a:r>
            <a:r>
              <a:rPr kumimoji="0" lang="en-US" sz="3600" b="0" i="0" u="none" strike="noStrike" kern="1200" cap="none" spc="0" normalizeH="0" baseline="0" noProof="0" smtClean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+</a:t>
            </a:r>
            <a:r>
              <a:rPr kumimoji="0" lang="en-US" sz="36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6.				</a:t>
            </a:r>
            <a:r>
              <a:rPr kumimoji="0" lang="en-US" sz="3600" b="0" i="0" u="none" strike="noStrike" kern="1200" cap="none" spc="0" normalizeH="0" baseline="0" noProof="0" smtClean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					D</a:t>
            </a:r>
            <a:r>
              <a:rPr kumimoji="0" lang="en-US" sz="36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. </a:t>
            </a:r>
            <a:r>
              <a:rPr kumimoji="0" lang="en-US" sz="3600" b="0" i="0" u="none" strike="noStrike" kern="1200" cap="none" spc="0" normalizeH="0" baseline="0" noProof="0" smtClean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endParaRPr kumimoji="0" lang="en-US" sz="3600" b="0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xmlns="" id="{BE936A46-8A92-4D90-BB00-CEA93DB3D1FC}"/>
              </a:ext>
            </a:extLst>
          </p:cNvPr>
          <p:cNvSpPr/>
          <p:nvPr/>
        </p:nvSpPr>
        <p:spPr>
          <a:xfrm>
            <a:off x="7420880" y="2290471"/>
            <a:ext cx="1752149" cy="49876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80682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AI NHANH HƠN???</a:t>
            </a:r>
            <a:endParaRPr kumimoji="0" lang="vi-VN" sz="6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6509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77663" y="2279638"/>
            <a:ext cx="11836673" cy="3637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0450" algn="l"/>
                <a:tab pos="5040313" algn="l"/>
              </a:tabLst>
            </a:pP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nào sau đây diễn tả không đúng tính chất của các chất trong các phản ứng trên?</a:t>
            </a:r>
            <a:endParaRPr kumimoji="0" lang="en-US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0450" algn="l"/>
                <a:tab pos="5040313" algn="l"/>
              </a:tabLst>
            </a:pPr>
            <a:r>
              <a:rPr kumimoji="0" lang="en-US" altLang="en-US" sz="32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 ứng (1): SO</a:t>
            </a:r>
            <a:r>
              <a:rPr kumimoji="0" lang="en-US" altLang="en-US" sz="32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 chất khử, Br</a:t>
            </a:r>
            <a:r>
              <a:rPr kumimoji="0" lang="en-US" altLang="en-US" sz="32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 chất oxi hóa.</a:t>
            </a:r>
            <a:endParaRPr kumimoji="0" lang="en-US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0450" algn="l"/>
                <a:tab pos="5040313" algn="l"/>
              </a:tabLst>
            </a:pPr>
            <a:r>
              <a:rPr kumimoji="0" lang="en-US" altLang="en-US" sz="32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 ứng (2): SO</a:t>
            </a:r>
            <a:r>
              <a:rPr kumimoji="0" lang="en-US" altLang="en-US" sz="32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 chất oxi hóa, H</a:t>
            </a:r>
            <a:r>
              <a:rPr kumimoji="0" lang="en-US" altLang="en-US" sz="32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 là chất khử.</a:t>
            </a:r>
            <a:endParaRPr kumimoji="0" lang="en-US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0450" algn="l"/>
                <a:tab pos="5040313" algn="l"/>
              </a:tabLst>
            </a:pPr>
            <a:r>
              <a:rPr kumimoji="0" lang="en-US" altLang="en-US" sz="3200" b="1" i="0" strike="noStrike" cap="none" normalizeH="0" baseline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32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 ứng (2): SO</a:t>
            </a:r>
            <a:r>
              <a:rPr kumimoji="0" lang="en-US" altLang="en-US" sz="32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vừa là chất khử, vừa là chất oxi hóa.</a:t>
            </a:r>
            <a:endParaRPr kumimoji="0" lang="en-US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0450" algn="l"/>
                <a:tab pos="5040313" algn="l"/>
              </a:tabLst>
            </a:pPr>
            <a:r>
              <a:rPr kumimoji="0" lang="en-US" altLang="en-US" sz="32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 ứng (1): Br</a:t>
            </a:r>
            <a:r>
              <a:rPr kumimoji="0" lang="en-US" altLang="en-US" sz="32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 chất oxi hóa; phản ứng (2): H</a:t>
            </a:r>
            <a:r>
              <a:rPr kumimoji="0" lang="en-US" altLang="en-US" sz="32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 là chất khử.</a:t>
            </a:r>
            <a:endParaRPr kumimoji="0" lang="en-US" altLang="en-US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xmlns="" id="{BE936A46-8A92-4D90-BB00-CEA93DB3D1FC}"/>
              </a:ext>
            </a:extLst>
          </p:cNvPr>
          <p:cNvSpPr/>
          <p:nvPr/>
        </p:nvSpPr>
        <p:spPr>
          <a:xfrm>
            <a:off x="178069" y="4675763"/>
            <a:ext cx="9648101" cy="65098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80682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AI NHANH HƠN???</a:t>
            </a:r>
            <a:endParaRPr kumimoji="0" lang="vi-VN" sz="6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+mj-cs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2063200"/>
              </p:ext>
            </p:extLst>
          </p:nvPr>
        </p:nvGraphicFramePr>
        <p:xfrm>
          <a:off x="3367721" y="1754071"/>
          <a:ext cx="390525" cy="20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r:id="rId3" imgW="393529" imgH="203112" progId="Equation.DSMT4">
                  <p:embed/>
                </p:oleObj>
              </mc:Choice>
              <mc:Fallback>
                <p:oleObj r:id="rId3" imgW="393529" imgH="203112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7721" y="1754071"/>
                        <a:ext cx="390525" cy="209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8588308"/>
              </p:ext>
            </p:extLst>
          </p:nvPr>
        </p:nvGraphicFramePr>
        <p:xfrm>
          <a:off x="9180018" y="1802775"/>
          <a:ext cx="390525" cy="20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r:id="rId5" imgW="393529" imgH="203112" progId="Equation.DSMT4">
                  <p:embed/>
                </p:oleObj>
              </mc:Choice>
              <mc:Fallback>
                <p:oleObj r:id="rId5" imgW="393529" imgH="203112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80018" y="1802775"/>
                        <a:ext cx="390525" cy="209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2127" y="1096185"/>
            <a:ext cx="1058844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0238" algn="l"/>
              </a:tabLst>
            </a:pPr>
            <a:r>
              <a:rPr kumimoji="0" lang="en-US" altLang="en-US" sz="32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altLang="en-US" sz="3200" b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altLang="en-US" sz="32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Sulfur dioxide có thể tham gia phản ứng sau: </a:t>
            </a:r>
            <a:endParaRPr kumimoji="0" lang="en-US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0238" algn="l"/>
              </a:tabLst>
            </a:pP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kumimoji="0" lang="en-US" altLang="en-US" sz="32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Br</a:t>
            </a:r>
            <a:r>
              <a:rPr kumimoji="0" lang="en-US" altLang="en-US" sz="32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+ 2H</a:t>
            </a:r>
            <a:r>
              <a:rPr kumimoji="0" lang="en-US" altLang="en-US" sz="32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endParaRPr kumimoji="0" lang="en-US" altLang="en-US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635554" y="1622060"/>
            <a:ext cx="82371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2HBr + H</a:t>
            </a:r>
            <a:r>
              <a:rPr kumimoji="0" lang="en-US" altLang="en-US" sz="32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kumimoji="0" lang="en-US" altLang="en-US" sz="32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 SO</a:t>
            </a:r>
            <a:r>
              <a:rPr kumimoji="0" lang="en-US" altLang="en-US" sz="32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+ 2H</a:t>
            </a:r>
            <a:r>
              <a:rPr kumimoji="0" lang="en-US" altLang="en-US" sz="32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endParaRPr kumimoji="0" lang="en-US" altLang="en-US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570543" y="1615162"/>
            <a:ext cx="26709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</a:pPr>
            <a:r>
              <a:rPr lang="en-US" altLang="en-US" sz="32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3S + 2H</a:t>
            </a:r>
            <a:r>
              <a:rPr lang="en-US" altLang="en-US" sz="3200" baseline="-300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US" altLang="en-US" sz="320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(2).</a:t>
            </a:r>
            <a:endParaRPr lang="en-US" altLang="en-US" sz="28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63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A0B894-9BD0-4260-FE61-DE9F90907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97" y="0"/>
            <a:ext cx="12206794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A72246-4FD5-47DE-9A30-A773D337A1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174610"/>
            <a:ext cx="12650680" cy="1380179"/>
          </a:xfrm>
          <a:noFill/>
        </p:spPr>
        <p:txBody>
          <a:bodyPr>
            <a:noAutofit/>
          </a:bodyPr>
          <a:lstStyle/>
          <a:p>
            <a:r>
              <a:rPr lang="en-US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XIN CHÀO VÀ HẸN GẶP LẠI</a:t>
            </a:r>
            <a:endParaRPr lang="en-US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Open Sans ExtraBold" panose="020B0906030804020204" pitchFamily="34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26566011-E803-412E-BA37-062714837333}"/>
              </a:ext>
            </a:extLst>
          </p:cNvPr>
          <p:cNvSpPr txBox="1">
            <a:spLocks/>
          </p:cNvSpPr>
          <p:nvPr/>
        </p:nvSpPr>
        <p:spPr>
          <a:xfrm rot="11672933">
            <a:off x="1681989" y="3030753"/>
            <a:ext cx="1450020" cy="1420428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endParaRPr lang="en-US" sz="3200" baseline="-25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52251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A0B894-9BD0-4260-FE61-DE9F90907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97" y="0"/>
            <a:ext cx="12206794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A72246-4FD5-47DE-9A30-A773D337A1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29340" y="4354087"/>
            <a:ext cx="12650680" cy="1380179"/>
          </a:xfrm>
          <a:noFill/>
        </p:spPr>
        <p:txBody>
          <a:bodyPr>
            <a:noAutofit/>
          </a:bodyPr>
          <a:lstStyle/>
          <a:p>
            <a:r>
              <a:rPr lang="en-US" b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SULFUR VÀ SULFUR DIOXIDE</a:t>
            </a:r>
            <a:endParaRPr lang="en-US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Open Sans ExtraBold" panose="020B0906030804020204" pitchFamily="34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26566011-E803-412E-BA37-062714837333}"/>
              </a:ext>
            </a:extLst>
          </p:cNvPr>
          <p:cNvSpPr txBox="1">
            <a:spLocks/>
          </p:cNvSpPr>
          <p:nvPr/>
        </p:nvSpPr>
        <p:spPr>
          <a:xfrm rot="11672933">
            <a:off x="1681989" y="3030753"/>
            <a:ext cx="1450020" cy="1420428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endParaRPr lang="en-US" sz="3200" baseline="-25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53A2FDE-807A-46B8-BF10-5A87884746F7}"/>
              </a:ext>
            </a:extLst>
          </p:cNvPr>
          <p:cNvSpPr txBox="1"/>
          <p:nvPr/>
        </p:nvSpPr>
        <p:spPr>
          <a:xfrm>
            <a:off x="1461094" y="3377368"/>
            <a:ext cx="1891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BÀI </a:t>
            </a:r>
          </a:p>
        </p:txBody>
      </p:sp>
    </p:spTree>
    <p:extLst>
      <p:ext uri="{BB962C8B-B14F-4D97-AF65-F5344CB8AC3E}">
        <p14:creationId xmlns:p14="http://schemas.microsoft.com/office/powerpoint/2010/main" val="41370136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A0B894-9BD0-4260-FE61-DE9F90907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97" y="0"/>
            <a:ext cx="12206794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A72246-4FD5-47DE-9A30-A773D337A1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8968" y="4208365"/>
            <a:ext cx="5506734" cy="1380179"/>
          </a:xfrm>
          <a:noFill/>
        </p:spPr>
        <p:txBody>
          <a:bodyPr>
            <a:noAutofit/>
          </a:bodyPr>
          <a:lstStyle/>
          <a:p>
            <a:r>
              <a:rPr lang="en-US" sz="96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SULFUR</a:t>
            </a:r>
            <a:endParaRPr lang="en-US" sz="96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Open Sans ExtraBold" panose="020B0906030804020204" pitchFamily="34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26566011-E803-412E-BA37-062714837333}"/>
              </a:ext>
            </a:extLst>
          </p:cNvPr>
          <p:cNvSpPr txBox="1">
            <a:spLocks/>
          </p:cNvSpPr>
          <p:nvPr/>
        </p:nvSpPr>
        <p:spPr>
          <a:xfrm rot="11672933">
            <a:off x="1681989" y="3030753"/>
            <a:ext cx="1450020" cy="1420428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endParaRPr lang="en-US" sz="3200" baseline="-25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53A2FDE-807A-46B8-BF10-5A87884746F7}"/>
              </a:ext>
            </a:extLst>
          </p:cNvPr>
          <p:cNvSpPr txBox="1"/>
          <p:nvPr/>
        </p:nvSpPr>
        <p:spPr>
          <a:xfrm>
            <a:off x="1461094" y="3377368"/>
            <a:ext cx="1891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I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79000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8759859-56AE-ADFF-CD9D-E14506193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4" y="28457"/>
            <a:ext cx="12178925" cy="685064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1522DD-9456-4056-AEED-72DC76CB82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786" y="198765"/>
            <a:ext cx="11328026" cy="899049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endParaRPr lang="en-US" sz="5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endParaRPr lang="en-US" sz="3200" baseline="-25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26566011-E803-412E-BA37-062714837333}"/>
              </a:ext>
            </a:extLst>
          </p:cNvPr>
          <p:cNvSpPr txBox="1">
            <a:spLocks/>
          </p:cNvSpPr>
          <p:nvPr/>
        </p:nvSpPr>
        <p:spPr>
          <a:xfrm rot="16200000">
            <a:off x="5850100" y="-4976399"/>
            <a:ext cx="881398" cy="108636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endParaRPr lang="en-US" sz="3200" baseline="-25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53A2FDE-807A-46B8-BF10-5A87884746F7}"/>
              </a:ext>
            </a:extLst>
          </p:cNvPr>
          <p:cNvSpPr txBox="1"/>
          <p:nvPr/>
        </p:nvSpPr>
        <p:spPr>
          <a:xfrm>
            <a:off x="1" y="92508"/>
            <a:ext cx="12191999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TRẠNG THÁI TỰ NHIÊN CỦA SULFUR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F24C9E4B-D707-10D9-9F2A-D3932B2309A3}"/>
              </a:ext>
            </a:extLst>
          </p:cNvPr>
          <p:cNvSpPr txBox="1"/>
          <p:nvPr/>
        </p:nvSpPr>
        <p:spPr>
          <a:xfrm>
            <a:off x="55755" y="1097814"/>
            <a:ext cx="8056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Nguyên tố phổ biến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17 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vỏ Trái Đất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F24C9E4B-D707-10D9-9F2A-D3932B2309A3}"/>
              </a:ext>
            </a:extLst>
          </p:cNvPr>
          <p:cNvSpPr txBox="1"/>
          <p:nvPr/>
        </p:nvSpPr>
        <p:spPr>
          <a:xfrm>
            <a:off x="0" y="2007405"/>
            <a:ext cx="8604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47166" y="2653736"/>
            <a:ext cx="4062548" cy="4204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4794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8759859-56AE-ADFF-CD9D-E14506193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4" y="28457"/>
            <a:ext cx="12178925" cy="685064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1522DD-9456-4056-AEED-72DC76CB82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786" y="198765"/>
            <a:ext cx="11328026" cy="899049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endParaRPr lang="en-US" sz="5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endParaRPr lang="en-US" sz="3200" baseline="-25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26566011-E803-412E-BA37-062714837333}"/>
              </a:ext>
            </a:extLst>
          </p:cNvPr>
          <p:cNvSpPr txBox="1">
            <a:spLocks/>
          </p:cNvSpPr>
          <p:nvPr/>
        </p:nvSpPr>
        <p:spPr>
          <a:xfrm rot="16200000">
            <a:off x="5850100" y="-4976399"/>
            <a:ext cx="881398" cy="108636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endParaRPr lang="en-US" sz="3200" baseline="-25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53A2FDE-807A-46B8-BF10-5A87884746F7}"/>
              </a:ext>
            </a:extLst>
          </p:cNvPr>
          <p:cNvSpPr txBox="1"/>
          <p:nvPr/>
        </p:nvSpPr>
        <p:spPr>
          <a:xfrm>
            <a:off x="1" y="92508"/>
            <a:ext cx="12191999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kern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CẤU TẠO CỦA NGUYÊN TỬ, PHÂN TỬ</a:t>
            </a:r>
            <a:endParaRPr lang="en-US" sz="40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47166" y="2653736"/>
            <a:ext cx="4062548" cy="4204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3"/>
          <p:cNvGrpSpPr>
            <a:grpSpLocks/>
          </p:cNvGrpSpPr>
          <p:nvPr/>
        </p:nvGrpSpPr>
        <p:grpSpPr bwMode="auto">
          <a:xfrm>
            <a:off x="10725093" y="1204071"/>
            <a:ext cx="1374775" cy="1532964"/>
            <a:chOff x="378177" y="3276600"/>
            <a:chExt cx="1374423" cy="1532964"/>
          </a:xfrm>
        </p:grpSpPr>
        <p:sp>
          <p:nvSpPr>
            <p:cNvPr id="12" name="Rectangle 11"/>
            <p:cNvSpPr/>
            <p:nvPr/>
          </p:nvSpPr>
          <p:spPr>
            <a:xfrm>
              <a:off x="381351" y="3276600"/>
              <a:ext cx="1371249" cy="1532964"/>
            </a:xfrm>
            <a:prstGeom prst="rect">
              <a:avLst/>
            </a:prstGeom>
            <a:solidFill>
              <a:srgbClr val="FF99FF"/>
            </a:solidFill>
            <a:ln w="762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7"/>
            <p:cNvSpPr txBox="1">
              <a:spLocks noChangeArrowheads="1"/>
            </p:cNvSpPr>
            <p:nvPr/>
          </p:nvSpPr>
          <p:spPr bwMode="auto">
            <a:xfrm>
              <a:off x="423333" y="3657600"/>
              <a:ext cx="838200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US" altLang="en-US" sz="5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cs typeface="Arial" charset="0"/>
                </a:rPr>
                <a:t>S</a:t>
              </a:r>
            </a:p>
          </p:txBody>
        </p:sp>
        <p:sp>
          <p:nvSpPr>
            <p:cNvPr id="15" name="TextBox 8"/>
            <p:cNvSpPr txBox="1">
              <a:spLocks noChangeArrowheads="1"/>
            </p:cNvSpPr>
            <p:nvPr/>
          </p:nvSpPr>
          <p:spPr bwMode="auto">
            <a:xfrm>
              <a:off x="378177" y="4343400"/>
              <a:ext cx="1295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lang="en-US" altLang="en-US" sz="1800" b="1" kern="0" smtClean="0">
                  <a:solidFill>
                    <a:srgbClr val="000000"/>
                  </a:solidFill>
                  <a:cs typeface="Arial" charset="0"/>
                </a:rPr>
                <a:t>Sulfur</a:t>
              </a: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" name="TextBox 10"/>
            <p:cNvSpPr txBox="1">
              <a:spLocks noChangeArrowheads="1"/>
            </p:cNvSpPr>
            <p:nvPr/>
          </p:nvSpPr>
          <p:spPr bwMode="auto">
            <a:xfrm>
              <a:off x="437445" y="3420534"/>
              <a:ext cx="6858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US" alt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cs typeface="Arial" charset="0"/>
                </a:rPr>
                <a:t>16</a:t>
              </a:r>
            </a:p>
          </p:txBody>
        </p:sp>
        <p:sp>
          <p:nvSpPr>
            <p:cNvPr id="17" name="TextBox 11"/>
            <p:cNvSpPr txBox="1">
              <a:spLocks noChangeArrowheads="1"/>
            </p:cNvSpPr>
            <p:nvPr/>
          </p:nvSpPr>
          <p:spPr bwMode="auto">
            <a:xfrm>
              <a:off x="990600" y="3352800"/>
              <a:ext cx="7620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cs typeface="Arial" charset="0"/>
                </a:rPr>
                <a:t>32,06</a:t>
              </a:r>
            </a:p>
          </p:txBody>
        </p:sp>
        <p:sp>
          <p:nvSpPr>
            <p:cNvPr id="18" name="TextBox 12"/>
            <p:cNvSpPr txBox="1">
              <a:spLocks noChangeArrowheads="1"/>
            </p:cNvSpPr>
            <p:nvPr/>
          </p:nvSpPr>
          <p:spPr bwMode="auto">
            <a:xfrm>
              <a:off x="1066800" y="3962400"/>
              <a:ext cx="6858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cs typeface="Arial" charset="0"/>
                </a:rPr>
                <a:t>2,58</a:t>
              </a:r>
            </a:p>
          </p:txBody>
        </p:sp>
      </p:grpSp>
      <p:pic>
        <p:nvPicPr>
          <p:cNvPr id="19" name="Picture 4" descr="Ảnh Động Powerpoint Đẹp ❤️ Tải 777+ Hình Động PPT Cute">
            <a:extLst>
              <a:ext uri="{FF2B5EF4-FFF2-40B4-BE49-F238E27FC236}">
                <a16:creationId xmlns:a16="http://schemas.microsoft.com/office/drawing/2014/main" xmlns="" id="{5C675F8D-EED2-4653-A935-510D6C17C7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17" y="1126282"/>
            <a:ext cx="1847734" cy="14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06613" y="1280271"/>
            <a:ext cx="7548247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CẶP ĐÔI </a:t>
            </a: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</a:p>
          <a:p>
            <a:pPr algn="ctr"/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vụ: Trả lời các câu hỏi sau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4204" y="2864597"/>
            <a:ext cx="11835664" cy="38625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5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en-US" sz="3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 cấu hình electron nguyên tử S và biểu diễn sự phân bố electron vào các ô orbital. Xác định vị trí S trong BTH.</a:t>
            </a:r>
          </a:p>
          <a:p>
            <a:pPr algn="just"/>
            <a:r>
              <a:rPr lang="en-US" sz="35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en-US" sz="3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Dựa vào cấu hình electron và độ âm điện của nguyên tử S, hãy đưa ra dự đoán về:</a:t>
            </a:r>
          </a:p>
          <a:p>
            <a:pPr algn="just"/>
            <a:r>
              <a:rPr lang="en-US" sz="35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a. Số oxi hóa thấp nhất, cao nhất của nguyên tử S trong hợp chất.</a:t>
            </a:r>
          </a:p>
          <a:p>
            <a:pPr algn="just"/>
            <a:r>
              <a:rPr lang="en-US" sz="3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b. Tính số oxi hóa, tính khử của sulfur. </a:t>
            </a:r>
            <a:endParaRPr lang="en-US" sz="3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43252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8759859-56AE-ADFF-CD9D-E14506193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5" y="59795"/>
            <a:ext cx="12178925" cy="685064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1522DD-9456-4056-AEED-72DC76CB82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786" y="198765"/>
            <a:ext cx="11328026" cy="899049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endParaRPr lang="en-US" sz="5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endParaRPr lang="en-US" sz="3200" baseline="-25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26566011-E803-412E-BA37-062714837333}"/>
              </a:ext>
            </a:extLst>
          </p:cNvPr>
          <p:cNvSpPr txBox="1">
            <a:spLocks/>
          </p:cNvSpPr>
          <p:nvPr/>
        </p:nvSpPr>
        <p:spPr>
          <a:xfrm rot="16200000">
            <a:off x="5850100" y="-4976399"/>
            <a:ext cx="881398" cy="108636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endParaRPr lang="en-US" sz="3200" baseline="-25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53A2FDE-807A-46B8-BF10-5A87884746F7}"/>
              </a:ext>
            </a:extLst>
          </p:cNvPr>
          <p:cNvSpPr txBox="1"/>
          <p:nvPr/>
        </p:nvSpPr>
        <p:spPr>
          <a:xfrm>
            <a:off x="1" y="92508"/>
            <a:ext cx="12191999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TÍNH CHẤT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439235" y="3530942"/>
            <a:ext cx="7703127" cy="994276"/>
            <a:chOff x="2189019" y="3203652"/>
            <a:chExt cx="7703127" cy="994276"/>
          </a:xfrm>
        </p:grpSpPr>
        <p:sp>
          <p:nvSpPr>
            <p:cNvPr id="25" name="Right Arrow 24"/>
            <p:cNvSpPr/>
            <p:nvPr/>
          </p:nvSpPr>
          <p:spPr>
            <a:xfrm>
              <a:off x="2189019" y="3906982"/>
              <a:ext cx="7703127" cy="110836"/>
            </a:xfrm>
            <a:prstGeom prst="rightArrow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2507670" y="3726873"/>
              <a:ext cx="0" cy="471055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>
            <a:xfrm>
              <a:off x="4239518" y="3726873"/>
              <a:ext cx="0" cy="471055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>
            <a:xfrm>
              <a:off x="6525519" y="3726873"/>
              <a:ext cx="0" cy="471055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>
            <a:xfrm>
              <a:off x="8825380" y="3726873"/>
              <a:ext cx="0" cy="471055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0" name="TextBox 29"/>
            <p:cNvSpPr txBox="1"/>
            <p:nvPr/>
          </p:nvSpPr>
          <p:spPr>
            <a:xfrm>
              <a:off x="2258294" y="3203652"/>
              <a:ext cx="71212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-2                  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0</a:t>
              </a: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                         +4                      + 6</a:t>
              </a:r>
            </a:p>
          </p:txBody>
        </p:sp>
      </p:grpSp>
      <p:sp>
        <p:nvSpPr>
          <p:cNvPr id="31" name="Freeform 20"/>
          <p:cNvSpPr>
            <a:spLocks/>
          </p:cNvSpPr>
          <p:nvPr/>
        </p:nvSpPr>
        <p:spPr bwMode="auto">
          <a:xfrm rot="10800000" flipH="1">
            <a:off x="2757886" y="3324301"/>
            <a:ext cx="1667115" cy="311297"/>
          </a:xfrm>
          <a:custGeom>
            <a:avLst/>
            <a:gdLst>
              <a:gd name="T0" fmla="*/ 172032 w 672"/>
              <a:gd name="T1" fmla="*/ 0 h 192"/>
              <a:gd name="T2" fmla="*/ 98304 w 672"/>
              <a:gd name="T3" fmla="*/ 16893 h 192"/>
              <a:gd name="T4" fmla="*/ 0 w 672"/>
              <a:gd name="T5" fmla="*/ 0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192">
                <a:moveTo>
                  <a:pt x="672" y="0"/>
                </a:moveTo>
                <a:cubicBezTo>
                  <a:pt x="584" y="96"/>
                  <a:pt x="496" y="192"/>
                  <a:pt x="384" y="192"/>
                </a:cubicBezTo>
                <a:cubicBezTo>
                  <a:pt x="272" y="192"/>
                  <a:pt x="136" y="96"/>
                  <a:pt x="0" y="0"/>
                </a:cubicBezTo>
              </a:path>
            </a:pathLst>
          </a:custGeom>
          <a:noFill/>
          <a:ln w="38100" cmpd="sng">
            <a:solidFill>
              <a:srgbClr val="FF00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264785" y="2794027"/>
            <a:ext cx="2549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Freeform 21"/>
          <p:cNvSpPr>
            <a:spLocks/>
          </p:cNvSpPr>
          <p:nvPr/>
        </p:nvSpPr>
        <p:spPr bwMode="auto">
          <a:xfrm flipH="1" flipV="1">
            <a:off x="4489734" y="3350832"/>
            <a:ext cx="5389422" cy="392612"/>
          </a:xfrm>
          <a:custGeom>
            <a:avLst/>
            <a:gdLst>
              <a:gd name="T0" fmla="*/ 5321960 w 672"/>
              <a:gd name="T1" fmla="*/ 0 h 192"/>
              <a:gd name="T2" fmla="*/ 3040039 w 672"/>
              <a:gd name="T3" fmla="*/ 292970 h 192"/>
              <a:gd name="T4" fmla="*/ 0 w 672"/>
              <a:gd name="T5" fmla="*/ 0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192">
                <a:moveTo>
                  <a:pt x="672" y="0"/>
                </a:moveTo>
                <a:cubicBezTo>
                  <a:pt x="584" y="96"/>
                  <a:pt x="496" y="192"/>
                  <a:pt x="384" y="192"/>
                </a:cubicBezTo>
                <a:cubicBezTo>
                  <a:pt x="272" y="192"/>
                  <a:pt x="136" y="96"/>
                  <a:pt x="0" y="0"/>
                </a:cubicBezTo>
              </a:path>
            </a:pathLst>
          </a:custGeom>
          <a:noFill/>
          <a:ln w="38100" cmpd="sng">
            <a:solidFill>
              <a:srgbClr val="FF00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050126" y="2792925"/>
            <a:ext cx="2549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42251" y="4445887"/>
            <a:ext cx="12136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7" name="Rectangle 6"/>
          <p:cNvSpPr/>
          <p:nvPr/>
        </p:nvSpPr>
        <p:spPr>
          <a:xfrm>
            <a:off x="626786" y="1566913"/>
            <a:ext cx="3437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Tính chất hóa học</a:t>
            </a:r>
          </a:p>
        </p:txBody>
      </p:sp>
    </p:spTree>
    <p:extLst>
      <p:ext uri="{BB962C8B-B14F-4D97-AF65-F5344CB8AC3E}">
        <p14:creationId xmlns:p14="http://schemas.microsoft.com/office/powerpoint/2010/main" val="31337934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12192000" cy="80682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mtClean="0">
                <a:solidFill>
                  <a:srgbClr val="FFFF00"/>
                </a:solidFill>
                <a:latin typeface="Times New Roman" panose="02020603050405020304" pitchFamily="18" charset="0"/>
              </a:rPr>
              <a:t>ĐÁP ÁN</a:t>
            </a:r>
            <a:endParaRPr kumimoji="0" lang="vi-VN" sz="48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+mj-cs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0" y="793900"/>
            <a:ext cx="11981330" cy="58777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extLst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478362" y="1870181"/>
            <a:ext cx="5457" cy="48027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960858" y="1881809"/>
            <a:ext cx="4678" cy="48417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68677" y="1870181"/>
            <a:ext cx="2675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11637" y="1843695"/>
            <a:ext cx="2675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993354" y="1817171"/>
            <a:ext cx="2675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2045" y="2419530"/>
            <a:ext cx="3695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</a:t>
            </a:r>
            <a:r>
              <a:rPr kumimoji="0" lang="en-US" sz="32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56693" y="2438366"/>
            <a:ext cx="3695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Fe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55878" y="2406327"/>
            <a:ext cx="3695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</a:t>
            </a:r>
            <a:r>
              <a:rPr kumimoji="0" lang="en-US" sz="32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5335" y="2473470"/>
            <a:ext cx="1198133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214296" y="3614297"/>
                <a:ext cx="3017044" cy="11718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457200" rtl="0" eaLnBrk="1" fontAlgn="auto" latinLnBrk="0" hangingPunct="1">
                  <a:lnSpc>
                    <a:spcPct val="12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S</a:t>
                </a:r>
                <a:r>
                  <a:rPr kumimoji="0" lang="en-US" sz="3200" b="1" i="0" u="none" strike="noStrike" kern="1200" cap="none" spc="0" normalizeH="0" baseline="0" noProof="0" dirty="0" smtClean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  + H</a:t>
                </a:r>
                <a:r>
                  <a:rPr kumimoji="0" lang="en-US" sz="3200" b="1" i="0" u="none" strike="noStrike" kern="1200" cap="none" spc="0" normalizeH="0" baseline="-25000" noProof="0" dirty="0" smtClean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2</a:t>
                </a:r>
                <a:r>
                  <a:rPr kumimoji="0" lang="en-US" sz="3200" b="1" i="0" u="none" strike="noStrike" kern="1200" cap="none" spc="0" normalizeH="0" baseline="0" noProof="0" dirty="0" smtClean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kumimoji="0" lang="en-US" sz="3200" b="1" i="1" u="none" strike="noStrike" kern="1200" cap="none" spc="0" normalizeH="0" baseline="0" noProof="0">
                            <a:ln w="22225">
                              <a:noFill/>
                              <a:prstDash val="solid"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Verdana" panose="020B0604030504040204" pitchFamily="34" charset="0"/>
                            <a:cs typeface="+mn-cs"/>
                          </a:rPr>
                        </m:ctrlPr>
                      </m:groupChrPr>
                      <m:e>
                        <m:sSup>
                          <m:sSupPr>
                            <m:ctrlPr>
                              <a:rPr kumimoji="0" lang="en-US" sz="3200" b="1" i="1" u="none" strike="noStrike" kern="1200" cap="none" spc="0" normalizeH="0" baseline="0" noProof="0">
                                <a:ln w="22225">
                                  <a:noFill/>
                                  <a:prstDash val="solid"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Verdana" panose="020B0604030504040204" pitchFamily="34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3200" b="1" i="0" u="none" strike="noStrike" kern="1200" cap="none" spc="0" normalizeH="0" baseline="0" noProof="0">
                                <a:ln w="22225">
                                  <a:noFill/>
                                  <a:prstDash val="solid"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+mn-cs"/>
                              </a:rPr>
                              <m:t>   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 w="22225">
                                  <a:noFill/>
                                  <a:prstDash val="solid"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+mn-cs"/>
                              </a:rPr>
                              <m:t>𝒕</m:t>
                            </m:r>
                          </m:e>
                          <m:sup>
                            <m:r>
                              <a:rPr kumimoji="0" lang="en-US" sz="3200" b="1" i="1" u="none" strike="noStrike" kern="1200" cap="none" spc="0" normalizeH="0" baseline="0" noProof="0">
                                <a:ln w="22225">
                                  <a:noFill/>
                                  <a:prstDash val="solid"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+mn-cs"/>
                              </a:rPr>
                              <m:t>𝟎</m:t>
                            </m:r>
                          </m:sup>
                        </m:sSup>
                        <m:r>
                          <m:rPr>
                            <m:brk m:alnAt="2"/>
                          </m:rPr>
                          <a:rPr kumimoji="0" lang="en-US" sz="3200" b="1" i="0" u="none" strike="noStrike" kern="1200" cap="none" spc="0" normalizeH="0" baseline="0" noProof="0">
                            <a:ln w="22225">
                              <a:noFill/>
                              <a:prstDash val="solid"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+mn-cs"/>
                          </a:rPr>
                          <m:t> </m:t>
                        </m:r>
                        <m:r>
                          <a:rPr kumimoji="0" lang="en-US" sz="3200" b="1" i="0" u="none" strike="noStrike" kern="1200" cap="none" spc="0" normalizeH="0" baseline="0" noProof="0">
                            <a:ln w="22225">
                              <a:noFill/>
                              <a:prstDash val="solid"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+mn-cs"/>
                          </a:rPr>
                          <m:t>  </m:t>
                        </m:r>
                      </m:e>
                    </m:groupCh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H</a:t>
                </a:r>
                <a:r>
                  <a:rPr kumimoji="0" lang="en-US" sz="3200" b="1" i="0" u="none" strike="noStrike" kern="1200" cap="none" spc="0" normalizeH="0" baseline="-2500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2</a:t>
                </a:r>
                <a:r>
                  <a:rPr kumimoji="0" lang="en-US" sz="3200" b="1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S</a:t>
                </a: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96" y="3614297"/>
                <a:ext cx="3017044" cy="1171855"/>
              </a:xfrm>
              <a:prstGeom prst="rect">
                <a:avLst/>
              </a:prstGeom>
              <a:blipFill>
                <a:blip r:embed="rId13"/>
                <a:stretch>
                  <a:fillRect l="-5051" r="-2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3518239" y="3595329"/>
                <a:ext cx="3531726" cy="11718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457200" rtl="0" eaLnBrk="1" fontAlgn="auto" latinLnBrk="0" hangingPunct="1">
                  <a:lnSpc>
                    <a:spcPct val="12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smtClean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S   +  Fe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kumimoji="0" lang="en-US" sz="3200" b="1" i="1" u="none" strike="noStrike" kern="1200" cap="none" spc="0" normalizeH="0" baseline="0" noProof="0">
                            <a:ln w="22225">
                              <a:noFill/>
                              <a:prstDash val="solid"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Verdana" panose="020B0604030504040204" pitchFamily="34" charset="0"/>
                            <a:cs typeface="+mn-cs"/>
                          </a:rPr>
                        </m:ctrlPr>
                      </m:groupChrPr>
                      <m:e>
                        <m:sSup>
                          <m:sSupPr>
                            <m:ctrlPr>
                              <a:rPr kumimoji="0" lang="en-US" sz="3200" b="1" i="1" u="none" strike="noStrike" kern="1200" cap="none" spc="0" normalizeH="0" baseline="0" noProof="0">
                                <a:ln w="22225">
                                  <a:noFill/>
                                  <a:prstDash val="solid"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Verdana" panose="020B0604030504040204" pitchFamily="34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3200" b="1" i="0" u="none" strike="noStrike" kern="1200" cap="none" spc="0" normalizeH="0" baseline="0" noProof="0">
                                <a:ln w="22225">
                                  <a:noFill/>
                                  <a:prstDash val="solid"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+mn-cs"/>
                              </a:rPr>
                              <m:t>   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 w="22225">
                                  <a:noFill/>
                                  <a:prstDash val="solid"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+mn-cs"/>
                              </a:rPr>
                              <m:t>𝒕</m:t>
                            </m:r>
                          </m:e>
                          <m:sup>
                            <m:r>
                              <a:rPr kumimoji="0" lang="en-US" sz="3200" b="1" i="1" u="none" strike="noStrike" kern="1200" cap="none" spc="0" normalizeH="0" baseline="0" noProof="0">
                                <a:ln w="22225">
                                  <a:noFill/>
                                  <a:prstDash val="solid"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+mn-cs"/>
                              </a:rPr>
                              <m:t>𝟎</m:t>
                            </m:r>
                          </m:sup>
                        </m:sSup>
                        <m:r>
                          <m:rPr>
                            <m:brk m:alnAt="2"/>
                          </m:rPr>
                          <a:rPr kumimoji="0" lang="en-US" sz="3200" b="1" i="0" u="none" strike="noStrike" kern="1200" cap="none" spc="0" normalizeH="0" baseline="0" noProof="0">
                            <a:ln w="22225">
                              <a:noFill/>
                              <a:prstDash val="solid"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+mn-cs"/>
                          </a:rPr>
                          <m:t> </m:t>
                        </m:r>
                        <m:r>
                          <a:rPr kumimoji="0" lang="en-US" sz="3200" b="1" i="0" u="none" strike="noStrike" kern="1200" cap="none" spc="0" normalizeH="0" baseline="0" noProof="0">
                            <a:ln w="22225">
                              <a:noFill/>
                              <a:prstDash val="solid"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+mn-cs"/>
                          </a:rPr>
                          <m:t>  </m:t>
                        </m:r>
                      </m:e>
                    </m:groupCh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smtClean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FeS</a:t>
                </a:r>
                <a:endParaRPr kumimoji="0" lang="en-US" sz="3200" b="1" i="0" u="none" strike="noStrike" kern="1200" cap="none" spc="0" normalizeH="0" baseline="0" noProof="0" dirty="0">
                  <a:ln w="22225">
                    <a:noFill/>
                    <a:prstDash val="solid"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239" y="3595329"/>
                <a:ext cx="3531726" cy="1171855"/>
              </a:xfrm>
              <a:prstGeom prst="rect">
                <a:avLst/>
              </a:prstGeom>
              <a:blipFill>
                <a:blip r:embed="rId14"/>
                <a:stretch>
                  <a:fillRect l="-43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8644430" y="3569495"/>
                <a:ext cx="3017044" cy="11718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457200" rtl="0" eaLnBrk="1" fontAlgn="auto" latinLnBrk="0" hangingPunct="1">
                  <a:lnSpc>
                    <a:spcPct val="12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S</a:t>
                </a:r>
                <a:r>
                  <a:rPr kumimoji="0" lang="en-US" sz="3200" b="1" i="0" u="none" strike="noStrike" kern="1200" cap="none" spc="0" normalizeH="0" baseline="0" noProof="0" dirty="0" smtClean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  + O</a:t>
                </a:r>
                <a:r>
                  <a:rPr kumimoji="0" lang="en-US" sz="3200" b="1" i="0" u="none" strike="noStrike" kern="1200" cap="none" spc="0" normalizeH="0" baseline="-25000" noProof="0" dirty="0" smtClean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2</a:t>
                </a:r>
                <a:r>
                  <a:rPr kumimoji="0" lang="en-US" sz="3200" b="1" i="0" u="none" strike="noStrike" kern="1200" cap="none" spc="0" normalizeH="0" baseline="0" noProof="0" dirty="0" smtClean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kumimoji="0" lang="en-US" sz="3200" b="1" i="1" u="none" strike="noStrike" kern="1200" cap="none" spc="0" normalizeH="0" baseline="0" noProof="0">
                            <a:ln w="22225">
                              <a:noFill/>
                              <a:prstDash val="solid"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Verdana" panose="020B0604030504040204" pitchFamily="34" charset="0"/>
                            <a:cs typeface="+mn-cs"/>
                          </a:rPr>
                        </m:ctrlPr>
                      </m:groupChrPr>
                      <m:e>
                        <m:sSup>
                          <m:sSupPr>
                            <m:ctrlPr>
                              <a:rPr kumimoji="0" lang="en-US" sz="3200" b="1" i="1" u="none" strike="noStrike" kern="1200" cap="none" spc="0" normalizeH="0" baseline="0" noProof="0">
                                <a:ln w="22225">
                                  <a:noFill/>
                                  <a:prstDash val="solid"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Verdana" panose="020B0604030504040204" pitchFamily="34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3200" b="1" i="0" u="none" strike="noStrike" kern="1200" cap="none" spc="0" normalizeH="0" baseline="0" noProof="0">
                                <a:ln w="22225">
                                  <a:noFill/>
                                  <a:prstDash val="solid"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+mn-cs"/>
                              </a:rPr>
                              <m:t>   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 w="22225">
                                  <a:noFill/>
                                  <a:prstDash val="solid"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+mn-cs"/>
                              </a:rPr>
                              <m:t>𝒕</m:t>
                            </m:r>
                          </m:e>
                          <m:sup>
                            <m:r>
                              <a:rPr kumimoji="0" lang="en-US" sz="3200" b="1" i="1" u="none" strike="noStrike" kern="1200" cap="none" spc="0" normalizeH="0" baseline="0" noProof="0">
                                <a:ln w="22225">
                                  <a:noFill/>
                                  <a:prstDash val="solid"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+mn-cs"/>
                              </a:rPr>
                              <m:t>𝟎</m:t>
                            </m:r>
                          </m:sup>
                        </m:sSup>
                        <m:r>
                          <m:rPr>
                            <m:brk m:alnAt="2"/>
                          </m:rPr>
                          <a:rPr kumimoji="0" lang="en-US" sz="3200" b="1" i="0" u="none" strike="noStrike" kern="1200" cap="none" spc="0" normalizeH="0" baseline="0" noProof="0">
                            <a:ln w="22225">
                              <a:noFill/>
                              <a:prstDash val="solid"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+mn-cs"/>
                          </a:rPr>
                          <m:t> </m:t>
                        </m:r>
                        <m:r>
                          <a:rPr kumimoji="0" lang="en-US" sz="3200" b="1" i="0" u="none" strike="noStrike" kern="1200" cap="none" spc="0" normalizeH="0" baseline="0" noProof="0">
                            <a:ln w="22225">
                              <a:noFill/>
                              <a:prstDash val="solid"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+mn-cs"/>
                          </a:rPr>
                          <m:t>  </m:t>
                        </m:r>
                      </m:e>
                    </m:groupCh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smtClean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SO</a:t>
                </a:r>
                <a:r>
                  <a:rPr kumimoji="0" lang="en-US" sz="3200" b="1" i="0" u="none" strike="noStrike" kern="1200" cap="none" spc="0" normalizeH="0" baseline="-25000" noProof="0" dirty="0" smtClean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2</a:t>
                </a:r>
                <a:endParaRPr kumimoji="0" lang="en-US" sz="3200" b="1" i="0" u="none" strike="noStrike" kern="1200" cap="none" spc="0" normalizeH="0" baseline="0" noProof="0" dirty="0">
                  <a:ln w="22225">
                    <a:noFill/>
                    <a:prstDash val="solid"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4430" y="3569495"/>
                <a:ext cx="3017044" cy="1171855"/>
              </a:xfrm>
              <a:prstGeom prst="rect">
                <a:avLst/>
              </a:prstGeom>
              <a:blipFill>
                <a:blip r:embed="rId15"/>
                <a:stretch>
                  <a:fillRect l="-5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5A4F61FD-5B17-48D7-9179-D062B4169E7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23648" y="3665512"/>
            <a:ext cx="698589" cy="5003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E83E45E-0C9E-44BC-9142-C3A80E8A8B0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705320" y="3665512"/>
            <a:ext cx="1052040" cy="5003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-2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96C64F0A-D48D-4EB2-9724-036DAF70DD46}"/>
              </a:ext>
            </a:extLst>
          </p:cNvPr>
          <p:cNvGrpSpPr/>
          <p:nvPr/>
        </p:nvGrpSpPr>
        <p:grpSpPr>
          <a:xfrm>
            <a:off x="3540078" y="3643899"/>
            <a:ext cx="3661232" cy="527277"/>
            <a:chOff x="1546459" y="2038707"/>
            <a:chExt cx="2274296" cy="44519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5A4F61FD-5B17-48D7-9179-D062B4169E77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546459" y="2061416"/>
              <a:ext cx="433952" cy="42248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 w="22225">
                    <a:noFill/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Symbol" panose="05050102010706020507" pitchFamily="18" charset="2"/>
                </a:rPr>
                <a:t>0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DE83E45E-0C9E-44BC-9142-C3A80E8A8B04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3167245" y="2038707"/>
              <a:ext cx="653510" cy="42248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 w="22225">
                    <a:noFill/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Symbol" panose="05050102010706020507" pitchFamily="18" charset="2"/>
                </a:rPr>
                <a:t>-2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96C64F0A-D48D-4EB2-9724-036DAF70DD46}"/>
              </a:ext>
            </a:extLst>
          </p:cNvPr>
          <p:cNvGrpSpPr/>
          <p:nvPr/>
        </p:nvGrpSpPr>
        <p:grpSpPr>
          <a:xfrm>
            <a:off x="8650694" y="3627454"/>
            <a:ext cx="3066692" cy="525263"/>
            <a:chOff x="1844300" y="2003810"/>
            <a:chExt cx="1904978" cy="44349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5A4F61FD-5B17-48D7-9179-D062B4169E77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844300" y="2024820"/>
              <a:ext cx="433952" cy="42248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 w="22225">
                    <a:noFill/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Symbol" panose="05050102010706020507" pitchFamily="18" charset="2"/>
                </a:rPr>
                <a:t>0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DE83E45E-0C9E-44BC-9142-C3A80E8A8B04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3095768" y="2003810"/>
              <a:ext cx="653510" cy="3567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 w="22225">
                    <a:noFill/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Symbol" panose="05050102010706020507" pitchFamily="18" charset="2"/>
                </a:rPr>
                <a:t>+4</a:t>
              </a:r>
              <a:endParaRPr kumimoji="0" lang="en-US" sz="20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7977649" y="2970003"/>
            <a:ext cx="4868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cháy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lửa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550179" y="2986065"/>
            <a:ext cx="2998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Hỗn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cháy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528805" y="3952520"/>
            <a:ext cx="1677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đen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709271" y="4375704"/>
            <a:ext cx="1992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hydrogen sulfide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688475" y="4308164"/>
            <a:ext cx="2336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Iron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(II)sulfide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101515" y="4252338"/>
            <a:ext cx="2105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Sulfur dioxide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Tác dụng của sắt với lưu huỳnh ngắn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402959" y="4879572"/>
            <a:ext cx="2784642" cy="1792100"/>
          </a:xfrm>
          <a:prstGeom prst="rect">
            <a:avLst/>
          </a:prstGeom>
        </p:spPr>
      </p:pic>
      <p:pic>
        <p:nvPicPr>
          <p:cNvPr id="4" name="S tác dụng O2 ngắn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885058" y="4714004"/>
            <a:ext cx="2554185" cy="1958964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24690" y="1858157"/>
            <a:ext cx="7836167" cy="646331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oxi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969615" y="1858156"/>
            <a:ext cx="4121018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khử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62714" y="912049"/>
            <a:ext cx="83738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b="1" kern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</a:t>
            </a:r>
            <a:r>
              <a:rPr lang="en-US" sz="4800" b="1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 HÓA HỌC</a:t>
            </a:r>
            <a:endParaRPr lang="en-US" sz="4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65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67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9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9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4" grpId="0"/>
      <p:bldP spid="26" grpId="0"/>
      <p:bldP spid="27" grpId="0"/>
      <p:bldP spid="34" grpId="0"/>
      <p:bldP spid="35" grpId="0"/>
      <p:bldP spid="36" grpId="0"/>
      <p:bldP spid="37" grpId="0"/>
      <p:bldP spid="38" grpId="0"/>
      <p:bldP spid="39" grpId="0"/>
      <p:bldP spid="40" grpId="0" animBg="1"/>
      <p:bldP spid="41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516" y="2693869"/>
            <a:ext cx="2405694" cy="282893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141465" y="137147"/>
            <a:ext cx="4167739" cy="672698"/>
          </a:xfrm>
          <a:prstGeom prst="roundRect">
            <a:avLst/>
          </a:prstGeom>
          <a:solidFill>
            <a:schemeClr val="accent3">
              <a:lumMod val="40000"/>
              <a:lumOff val="60000"/>
              <a:alpha val="53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 DỤNG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671282" y="1076826"/>
            <a:ext cx="587141" cy="529389"/>
            <a:chOff x="1799924" y="1742173"/>
            <a:chExt cx="587141" cy="529389"/>
          </a:xfrm>
        </p:grpSpPr>
        <p:sp>
          <p:nvSpPr>
            <p:cNvPr id="5" name="Oval 4"/>
            <p:cNvSpPr/>
            <p:nvPr/>
          </p:nvSpPr>
          <p:spPr>
            <a:xfrm>
              <a:off x="1799924" y="1742173"/>
              <a:ext cx="587141" cy="5293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1905801" y="1828800"/>
              <a:ext cx="375385" cy="356134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737632" y="1076826"/>
            <a:ext cx="587141" cy="529389"/>
            <a:chOff x="1799924" y="1742173"/>
            <a:chExt cx="587141" cy="529389"/>
          </a:xfrm>
        </p:grpSpPr>
        <p:sp>
          <p:nvSpPr>
            <p:cNvPr id="8" name="Oval 7"/>
            <p:cNvSpPr/>
            <p:nvPr/>
          </p:nvSpPr>
          <p:spPr>
            <a:xfrm>
              <a:off x="1799924" y="1742173"/>
              <a:ext cx="587141" cy="5293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905801" y="1828800"/>
              <a:ext cx="375385" cy="35613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604932" y="1057574"/>
            <a:ext cx="587141" cy="529389"/>
            <a:chOff x="1799924" y="1742173"/>
            <a:chExt cx="587141" cy="529389"/>
          </a:xfrm>
        </p:grpSpPr>
        <p:sp>
          <p:nvSpPr>
            <p:cNvPr id="11" name="Oval 10"/>
            <p:cNvSpPr/>
            <p:nvPr/>
          </p:nvSpPr>
          <p:spPr>
            <a:xfrm>
              <a:off x="1799924" y="1742173"/>
              <a:ext cx="587141" cy="5293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1905801" y="1828800"/>
              <a:ext cx="375385" cy="35613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813604" y="1057573"/>
            <a:ext cx="587141" cy="529389"/>
            <a:chOff x="1799924" y="1742173"/>
            <a:chExt cx="587141" cy="529389"/>
          </a:xfrm>
        </p:grpSpPr>
        <p:sp>
          <p:nvSpPr>
            <p:cNvPr id="14" name="Oval 13"/>
            <p:cNvSpPr/>
            <p:nvPr/>
          </p:nvSpPr>
          <p:spPr>
            <a:xfrm>
              <a:off x="1799924" y="1742173"/>
              <a:ext cx="587141" cy="5293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1905801" y="1828800"/>
              <a:ext cx="375385" cy="356134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681358" y="1076826"/>
            <a:ext cx="587141" cy="529389"/>
            <a:chOff x="1799924" y="1742173"/>
            <a:chExt cx="587141" cy="529389"/>
          </a:xfrm>
        </p:grpSpPr>
        <p:sp>
          <p:nvSpPr>
            <p:cNvPr id="17" name="Oval 16"/>
            <p:cNvSpPr/>
            <p:nvPr/>
          </p:nvSpPr>
          <p:spPr>
            <a:xfrm>
              <a:off x="1799924" y="1742173"/>
              <a:ext cx="587141" cy="5293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905801" y="1828800"/>
              <a:ext cx="375385" cy="356134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9" name="Straight Arrow Connector 18"/>
          <p:cNvCxnSpPr>
            <a:stCxn id="5" idx="4"/>
          </p:cNvCxnSpPr>
          <p:nvPr/>
        </p:nvCxnSpPr>
        <p:spPr>
          <a:xfrm flipH="1">
            <a:off x="5964850" y="1606215"/>
            <a:ext cx="2" cy="1087655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Elbow Connector 19"/>
          <p:cNvCxnSpPr>
            <a:stCxn id="11" idx="4"/>
            <a:endCxn id="25" idx="0"/>
          </p:cNvCxnSpPr>
          <p:nvPr/>
        </p:nvCxnSpPr>
        <p:spPr>
          <a:xfrm rot="16200000" flipH="1">
            <a:off x="7003508" y="1481958"/>
            <a:ext cx="1339885" cy="1549894"/>
          </a:xfrm>
          <a:prstGeom prst="bentConnector3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8" idx="4"/>
            <a:endCxn id="27" idx="0"/>
          </p:cNvCxnSpPr>
          <p:nvPr/>
        </p:nvCxnSpPr>
        <p:spPr>
          <a:xfrm rot="5400000">
            <a:off x="3399290" y="1294934"/>
            <a:ext cx="1320633" cy="1943194"/>
          </a:xfrm>
          <a:prstGeom prst="bentConnector3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8263080" y="1341516"/>
            <a:ext cx="2758077" cy="2316858"/>
            <a:chOff x="6605535" y="1917828"/>
            <a:chExt cx="1306431" cy="2316858"/>
          </a:xfrm>
        </p:grpSpPr>
        <p:cxnSp>
          <p:nvCxnSpPr>
            <p:cNvPr id="23" name="Straight Connector 22"/>
            <p:cNvCxnSpPr/>
            <p:nvPr/>
          </p:nvCxnSpPr>
          <p:spPr>
            <a:xfrm flipV="1">
              <a:off x="6605535" y="1925048"/>
              <a:ext cx="1281764" cy="1"/>
            </a:xfrm>
            <a:prstGeom prst="line">
              <a:avLst/>
            </a:prstGeom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7892714" y="1917828"/>
              <a:ext cx="19252" cy="2316858"/>
            </a:xfrm>
            <a:prstGeom prst="straightConnector1">
              <a:avLst/>
            </a:prstGeom>
            <a:ln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196" y="2926848"/>
            <a:ext cx="2526401" cy="202801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583" y="3669199"/>
            <a:ext cx="2181894" cy="21705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00" y="3658374"/>
            <a:ext cx="2234530" cy="2154511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216139" y="1322267"/>
            <a:ext cx="2601678" cy="2435018"/>
            <a:chOff x="1159837" y="1905795"/>
            <a:chExt cx="1100891" cy="2435018"/>
          </a:xfrm>
        </p:grpSpPr>
        <p:cxnSp>
          <p:nvCxnSpPr>
            <p:cNvPr id="30" name="Straight Arrow Connector 29"/>
            <p:cNvCxnSpPr/>
            <p:nvPr/>
          </p:nvCxnSpPr>
          <p:spPr>
            <a:xfrm>
              <a:off x="1159837" y="1905795"/>
              <a:ext cx="1922" cy="2435018"/>
            </a:xfrm>
            <a:prstGeom prst="straightConnector1">
              <a:avLst/>
            </a:prstGeom>
            <a:ln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 flipV="1">
              <a:off x="1164050" y="1909408"/>
              <a:ext cx="1096678" cy="1"/>
            </a:xfrm>
            <a:prstGeom prst="line">
              <a:avLst/>
            </a:prstGeom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-16114" y="5800424"/>
            <a:ext cx="27692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nấm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188319" y="4812802"/>
            <a:ext cx="24253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nấm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800187" y="5655033"/>
            <a:ext cx="22971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90%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</a:t>
            </a:r>
            <a:r>
              <a:rPr kumimoji="0" 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</a:t>
            </a:r>
            <a:r>
              <a:rPr kumimoji="0" 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616080" y="5932032"/>
            <a:ext cx="2599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diêm</a:t>
            </a:r>
            <a:endParaRPr kumimoji="0" lang="en-US" sz="2800" b="1" i="0" u="none" strike="noStrike" kern="1200" cap="none" spc="0" normalizeH="0" baseline="-2500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09445" y="5090064"/>
            <a:ext cx="2466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endParaRPr kumimoji="0" lang="en-US" sz="2800" b="1" i="0" u="none" strike="noStrike" kern="1200" cap="none" spc="0" normalizeH="0" baseline="-2500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108" y="2926848"/>
            <a:ext cx="2361802" cy="193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EACHER\AppData\Local\Temp\PR\data\asimages\{D13FA353-88BD-4768-84F1-E5881E93B791}_3.png&quot;/&gt;&lt;left val=&quot;-21&quot;/&gt;&lt;top val=&quot;120&quot;/&gt;&lt;width val=&quot;209&quot;/&gt;&lt;height val=&quot;64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863</TotalTime>
  <Words>768</Words>
  <Application>Microsoft Office PowerPoint</Application>
  <PresentationFormat>Custom</PresentationFormat>
  <Paragraphs>176</Paragraphs>
  <Slides>23</Slides>
  <Notes>1</Notes>
  <HiddenSlides>0</HiddenSlides>
  <MMClips>3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Office Theme</vt:lpstr>
      <vt:lpstr>1_Office Theme</vt:lpstr>
      <vt:lpstr>6_Office Theme</vt:lpstr>
      <vt:lpstr>7_Office Theme</vt:lpstr>
      <vt:lpstr>4_Office Theme</vt:lpstr>
      <vt:lpstr>8_Office Theme</vt:lpstr>
      <vt:lpstr>Equation.DSMT4</vt:lpstr>
      <vt:lpstr>PowerPoint Presentation</vt:lpstr>
      <vt:lpstr>PowerPoint Presentation</vt:lpstr>
      <vt:lpstr>SULFUR VÀ SULFUR DIOXIDE</vt:lpstr>
      <vt:lpstr>SULFUR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SULFUR  DIOXIDE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XIN CHÀO VÀ HẸN GẶP LẠI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THANHNGA</cp:lastModifiedBy>
  <cp:revision>3</cp:revision>
  <dcterms:created xsi:type="dcterms:W3CDTF">2021-06-20T15:23:47Z</dcterms:created>
  <dcterms:modified xsi:type="dcterms:W3CDTF">2024-02-22T03:04:30Z</dcterms:modified>
</cp:coreProperties>
</file>