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732" r:id="rId3"/>
  </p:sldMasterIdLst>
  <p:notesMasterIdLst>
    <p:notesMasterId r:id="rId23"/>
  </p:notesMasterIdLst>
  <p:sldIdLst>
    <p:sldId id="308" r:id="rId4"/>
    <p:sldId id="310" r:id="rId5"/>
    <p:sldId id="262" r:id="rId6"/>
    <p:sldId id="334" r:id="rId7"/>
    <p:sldId id="312" r:id="rId8"/>
    <p:sldId id="333" r:id="rId9"/>
    <p:sldId id="349" r:id="rId10"/>
    <p:sldId id="338" r:id="rId11"/>
    <p:sldId id="345" r:id="rId12"/>
    <p:sldId id="350" r:id="rId13"/>
    <p:sldId id="324" r:id="rId14"/>
    <p:sldId id="325" r:id="rId15"/>
    <p:sldId id="327" r:id="rId16"/>
    <p:sldId id="328" r:id="rId17"/>
    <p:sldId id="330" r:id="rId18"/>
    <p:sldId id="331" r:id="rId19"/>
    <p:sldId id="346" r:id="rId20"/>
    <p:sldId id="347" r:id="rId21"/>
    <p:sldId id="30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F6BA55-6BDA-41C6-AAE1-0CAF756E3976}">
          <p14:sldIdLst>
            <p14:sldId id="308"/>
            <p14:sldId id="310"/>
            <p14:sldId id="262"/>
          </p14:sldIdLst>
        </p14:section>
        <p14:section name="Untitled Section" id="{F124DB74-A5DB-4886-8719-AC6B2B56BDD0}">
          <p14:sldIdLst>
            <p14:sldId id="334"/>
            <p14:sldId id="312"/>
            <p14:sldId id="333"/>
            <p14:sldId id="349"/>
            <p14:sldId id="338"/>
            <p14:sldId id="345"/>
            <p14:sldId id="350"/>
            <p14:sldId id="324"/>
            <p14:sldId id="325"/>
            <p14:sldId id="327"/>
            <p14:sldId id="328"/>
            <p14:sldId id="330"/>
            <p14:sldId id="331"/>
            <p14:sldId id="346"/>
            <p14:sldId id="347"/>
            <p14:sldId id="30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0315" autoAdjust="0"/>
  </p:normalViewPr>
  <p:slideViewPr>
    <p:cSldViewPr>
      <p:cViewPr varScale="1">
        <p:scale>
          <a:sx n="66" d="100"/>
          <a:sy n="66" d="100"/>
        </p:scale>
        <p:origin x="-17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CFF81-1142-420D-ABD8-46CF6205E92E}" type="datetimeFigureOut">
              <a:rPr lang="en-US" smtClean="0"/>
              <a:t>2/22/2024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8F6CA-EF55-48C3-876A-9BA53066F43B}" type="slidenum">
              <a:rPr lang="en-US" smtClean="0"/>
              <a:t>‹#›</a:t>
            </a:fld>
            <a:endParaRPr lang="en-US"/>
          </a:p>
        </p:txBody>
      </p:sp>
    </p:spTree>
    <p:extLst>
      <p:ext uri="{BB962C8B-B14F-4D97-AF65-F5344CB8AC3E}">
        <p14:creationId xmlns:p14="http://schemas.microsoft.com/office/powerpoint/2010/main" val="342802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Làm</a:t>
            </a:r>
            <a:r>
              <a:rPr lang="en-US" baseline="0" dirty="0" smtClean="0"/>
              <a:t> thêm slide đáp án</a:t>
            </a:r>
            <a:endParaRPr lang="en-US" dirty="0"/>
          </a:p>
        </p:txBody>
      </p:sp>
      <p:sp>
        <p:nvSpPr>
          <p:cNvPr id="4" name="Slide Number Placeholder 3"/>
          <p:cNvSpPr>
            <a:spLocks noGrp="1"/>
          </p:cNvSpPr>
          <p:nvPr>
            <p:ph type="sldNum" sz="quarter" idx="10"/>
          </p:nvPr>
        </p:nvSpPr>
        <p:spPr/>
        <p:txBody>
          <a:bodyPr/>
          <a:lstStyle/>
          <a:p>
            <a:fld id="{02D8F6CA-EF55-48C3-876A-9BA53066F43B}" type="slidenum">
              <a:rPr lang="en-US" smtClean="0"/>
              <a:t>4</a:t>
            </a:fld>
            <a:endParaRPr lang="en-US"/>
          </a:p>
        </p:txBody>
      </p:sp>
    </p:spTree>
    <p:extLst>
      <p:ext uri="{BB962C8B-B14F-4D97-AF65-F5344CB8AC3E}">
        <p14:creationId xmlns:p14="http://schemas.microsoft.com/office/powerpoint/2010/main" val="157451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8F6CA-EF55-48C3-876A-9BA53066F43B}" type="slidenum">
              <a:rPr lang="en-US" smtClean="0"/>
              <a:t>5</a:t>
            </a:fld>
            <a:endParaRPr lang="en-US"/>
          </a:p>
        </p:txBody>
      </p:sp>
    </p:spTree>
    <p:extLst>
      <p:ext uri="{BB962C8B-B14F-4D97-AF65-F5344CB8AC3E}">
        <p14:creationId xmlns:p14="http://schemas.microsoft.com/office/powerpoint/2010/main" val="407548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8F6CA-EF55-48C3-876A-9BA53066F43B}" type="slidenum">
              <a:rPr lang="en-US" smtClean="0"/>
              <a:t>6</a:t>
            </a:fld>
            <a:endParaRPr lang="en-US"/>
          </a:p>
        </p:txBody>
      </p:sp>
    </p:spTree>
    <p:extLst>
      <p:ext uri="{BB962C8B-B14F-4D97-AF65-F5344CB8AC3E}">
        <p14:creationId xmlns:p14="http://schemas.microsoft.com/office/powerpoint/2010/main" val="263743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Thêm</a:t>
            </a:r>
            <a:r>
              <a:rPr lang="en-US" baseline="0" dirty="0" smtClean="0"/>
              <a:t> câu hỏi dẫn dắt để rút ra nhận xét</a:t>
            </a:r>
            <a:endParaRPr lang="en-US" dirty="0" smtClean="0"/>
          </a:p>
          <a:p>
            <a:r>
              <a:rPr lang="en-US" dirty="0" smtClean="0"/>
              <a:t>Thêm</a:t>
            </a:r>
            <a:r>
              <a:rPr lang="en-US" baseline="0" dirty="0" smtClean="0"/>
              <a:t> 1 slide xác định tính khử và tính khử</a:t>
            </a:r>
            <a:endParaRPr lang="en-US" dirty="0"/>
          </a:p>
        </p:txBody>
      </p:sp>
      <p:sp>
        <p:nvSpPr>
          <p:cNvPr id="4" name="Slide Number Placeholder 3"/>
          <p:cNvSpPr>
            <a:spLocks noGrp="1"/>
          </p:cNvSpPr>
          <p:nvPr>
            <p:ph type="sldNum" sz="quarter" idx="10"/>
          </p:nvPr>
        </p:nvSpPr>
        <p:spPr/>
        <p:txBody>
          <a:bodyPr/>
          <a:lstStyle/>
          <a:p>
            <a:fld id="{02D8F6CA-EF55-48C3-876A-9BA53066F43B}" type="slidenum">
              <a:rPr lang="en-US" smtClean="0"/>
              <a:t>7</a:t>
            </a:fld>
            <a:endParaRPr lang="en-US"/>
          </a:p>
        </p:txBody>
      </p:sp>
    </p:spTree>
    <p:extLst>
      <p:ext uri="{BB962C8B-B14F-4D97-AF65-F5344CB8AC3E}">
        <p14:creationId xmlns:p14="http://schemas.microsoft.com/office/powerpoint/2010/main" val="26605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8F6CA-EF55-48C3-876A-9BA53066F43B}" type="slidenum">
              <a:rPr lang="en-US" smtClean="0"/>
              <a:t>9</a:t>
            </a:fld>
            <a:endParaRPr lang="en-US"/>
          </a:p>
        </p:txBody>
      </p:sp>
    </p:spTree>
    <p:extLst>
      <p:ext uri="{BB962C8B-B14F-4D97-AF65-F5344CB8AC3E}">
        <p14:creationId xmlns:p14="http://schemas.microsoft.com/office/powerpoint/2010/main" val="202840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1200" dirty="0" smtClean="0"/>
              <a:t>- Khí nitrogen được sử dụng để thay thế một phần hay toàn bộ không khí nhằm tạo môi trường trơ, giúp hạn chế cháy nổ, hạn chế sự oxi hóa thực phẩm....</a:t>
            </a:r>
          </a:p>
          <a:p>
            <a:pPr algn="just">
              <a:lnSpc>
                <a:spcPct val="150000"/>
              </a:lnSpc>
            </a:pPr>
            <a:r>
              <a:rPr lang="en-US" sz="1200" dirty="0" smtClean="0"/>
              <a:t>- Nitrogen lỏng được dùng làm môi trường lạnh để bảo quản mẫu vật trong lĩnh vực y tế, nghiên cứu khoa học, đông lạnh thực phẩm....</a:t>
            </a:r>
          </a:p>
          <a:p>
            <a:endParaRPr lang="en-US" dirty="0"/>
          </a:p>
        </p:txBody>
      </p:sp>
      <p:sp>
        <p:nvSpPr>
          <p:cNvPr id="4" name="Slide Number Placeholder 3"/>
          <p:cNvSpPr>
            <a:spLocks noGrp="1"/>
          </p:cNvSpPr>
          <p:nvPr>
            <p:ph type="sldNum" sz="quarter" idx="10"/>
          </p:nvPr>
        </p:nvSpPr>
        <p:spPr/>
        <p:txBody>
          <a:bodyPr/>
          <a:lstStyle/>
          <a:p>
            <a:fld id="{02D8F6CA-EF55-48C3-876A-9BA53066F43B}" type="slidenum">
              <a:rPr lang="en-US" smtClean="0"/>
              <a:t>10</a:t>
            </a:fld>
            <a:endParaRPr lang="en-US"/>
          </a:p>
        </p:txBody>
      </p:sp>
    </p:spTree>
    <p:extLst>
      <p:ext uri="{BB962C8B-B14F-4D97-AF65-F5344CB8AC3E}">
        <p14:creationId xmlns:p14="http://schemas.microsoft.com/office/powerpoint/2010/main" val="65084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Chỉnh lại</a:t>
            </a:r>
            <a:r>
              <a:rPr lang="en-US" baseline="0" dirty="0" smtClean="0"/>
              <a:t> đồng bộ với nội dung bài</a:t>
            </a:r>
            <a:endParaRPr lang="en-US" dirty="0"/>
          </a:p>
        </p:txBody>
      </p:sp>
      <p:sp>
        <p:nvSpPr>
          <p:cNvPr id="4" name="Slide Number Placeholder 3"/>
          <p:cNvSpPr>
            <a:spLocks noGrp="1"/>
          </p:cNvSpPr>
          <p:nvPr>
            <p:ph type="sldNum" sz="quarter" idx="10"/>
          </p:nvPr>
        </p:nvSpPr>
        <p:spPr/>
        <p:txBody>
          <a:bodyPr/>
          <a:lstStyle/>
          <a:p>
            <a:fld id="{02D8F6CA-EF55-48C3-876A-9BA53066F43B}" type="slidenum">
              <a:rPr lang="en-US" smtClean="0"/>
              <a:t>17</a:t>
            </a:fld>
            <a:endParaRPr lang="en-US"/>
          </a:p>
        </p:txBody>
      </p:sp>
    </p:spTree>
    <p:extLst>
      <p:ext uri="{BB962C8B-B14F-4D97-AF65-F5344CB8AC3E}">
        <p14:creationId xmlns:p14="http://schemas.microsoft.com/office/powerpoint/2010/main" val="287413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 1 vài</a:t>
            </a:r>
            <a:r>
              <a:rPr lang="en-US" baseline="0" dirty="0" smtClean="0"/>
              <a:t> ý, chọn đúng sai</a:t>
            </a:r>
            <a:endParaRPr lang="en-US" dirty="0"/>
          </a:p>
        </p:txBody>
      </p:sp>
      <p:sp>
        <p:nvSpPr>
          <p:cNvPr id="4" name="Slide Number Placeholder 3"/>
          <p:cNvSpPr>
            <a:spLocks noGrp="1"/>
          </p:cNvSpPr>
          <p:nvPr>
            <p:ph type="sldNum" sz="quarter" idx="10"/>
          </p:nvPr>
        </p:nvSpPr>
        <p:spPr/>
        <p:txBody>
          <a:bodyPr/>
          <a:lstStyle/>
          <a:p>
            <a:fld id="{02D8F6CA-EF55-48C3-876A-9BA53066F43B}" type="slidenum">
              <a:rPr lang="en-US" smtClean="0"/>
              <a:t>18</a:t>
            </a:fld>
            <a:endParaRPr lang="en-US"/>
          </a:p>
        </p:txBody>
      </p:sp>
    </p:spTree>
    <p:extLst>
      <p:ext uri="{BB962C8B-B14F-4D97-AF65-F5344CB8AC3E}">
        <p14:creationId xmlns:p14="http://schemas.microsoft.com/office/powerpoint/2010/main" val="297953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BABE678-E4B8-47E0-8C59-E84E2B21F581}" type="datetimeFigureOut">
              <a:rPr lang="en-US" smtClean="0">
                <a:solidFill>
                  <a:srgbClr val="575F6D"/>
                </a:solidFill>
              </a:rPr>
              <a:pPr/>
              <a:t>2/22/2024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E9A3B71-BDB2-4C4D-85FC-591A680BDF03}" type="slidenum">
              <a:rPr lang="en-US" smtClean="0"/>
              <a:pPr/>
              <a:t>‹#›</a:t>
            </a:fld>
            <a:endParaRPr lang="en-US"/>
          </a:p>
        </p:txBody>
      </p:sp>
    </p:spTree>
    <p:extLst>
      <p:ext uri="{BB962C8B-B14F-4D97-AF65-F5344CB8AC3E}">
        <p14:creationId xmlns:p14="http://schemas.microsoft.com/office/powerpoint/2010/main" val="36840873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ABE678-E4B8-47E0-8C59-E84E2B21F581}" type="datetimeFigureOut">
              <a:rPr lang="en-US" smtClean="0">
                <a:solidFill>
                  <a:srgbClr val="575F6D"/>
                </a:solidFill>
              </a:rPr>
              <a:pPr/>
              <a:t>2/22/2024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E9A3B71-BDB2-4C4D-85FC-591A680BDF03}" type="slidenum">
              <a:rPr lang="en-US" smtClean="0"/>
              <a:pPr/>
              <a:t>‹#›</a:t>
            </a:fld>
            <a:endParaRPr lang="en-US"/>
          </a:p>
        </p:txBody>
      </p:sp>
    </p:spTree>
    <p:extLst>
      <p:ext uri="{BB962C8B-B14F-4D97-AF65-F5344CB8AC3E}">
        <p14:creationId xmlns:p14="http://schemas.microsoft.com/office/powerpoint/2010/main" val="85484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ABE678-E4B8-47E0-8C59-E84E2B21F581}" type="datetimeFigureOut">
              <a:rPr lang="en-US" smtClean="0">
                <a:solidFill>
                  <a:srgbClr val="575F6D"/>
                </a:solidFill>
              </a:rPr>
              <a:pPr/>
              <a:t>2/22/2024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E9A3B71-BDB2-4C4D-85FC-591A680BDF03}" type="slidenum">
              <a:rPr lang="en-US" smtClean="0"/>
              <a:pPr/>
              <a:t>‹#›</a:t>
            </a:fld>
            <a:endParaRPr lang="en-US"/>
          </a:p>
        </p:txBody>
      </p:sp>
    </p:spTree>
    <p:extLst>
      <p:ext uri="{BB962C8B-B14F-4D97-AF65-F5344CB8AC3E}">
        <p14:creationId xmlns:p14="http://schemas.microsoft.com/office/powerpoint/2010/main" val="609794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37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02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62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43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93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738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24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0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ABE678-E4B8-47E0-8C59-E84E2B21F581}" type="datetimeFigureOut">
              <a:rPr lang="en-US" smtClean="0">
                <a:solidFill>
                  <a:srgbClr val="575F6D"/>
                </a:solidFill>
              </a:rPr>
              <a:pPr/>
              <a:t>2/22/2024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2E9A3B71-BDB2-4C4D-85FC-591A680BDF0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021240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796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593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00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94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61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559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488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387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07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62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BABE678-E4B8-47E0-8C59-E84E2B21F581}" type="datetimeFigureOut">
              <a:rPr lang="en-US" smtClean="0">
                <a:solidFill>
                  <a:srgbClr val="FFF39D"/>
                </a:solidFill>
              </a:rPr>
              <a:pPr/>
              <a:t>2/22/2024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E9A3B71-BDB2-4C4D-85FC-591A680BDF03}" type="slidenum">
              <a:rPr lang="en-US" smtClean="0"/>
              <a:pPr/>
              <a:t>‹#›</a:t>
            </a:fld>
            <a:endParaRPr lang="en-US"/>
          </a:p>
        </p:txBody>
      </p:sp>
    </p:spTree>
    <p:extLst>
      <p:ext uri="{BB962C8B-B14F-4D97-AF65-F5344CB8AC3E}">
        <p14:creationId xmlns:p14="http://schemas.microsoft.com/office/powerpoint/2010/main" val="195085480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67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245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880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6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ABE678-E4B8-47E0-8C59-E84E2B21F581}" type="datetimeFigureOut">
              <a:rPr lang="en-US" smtClean="0">
                <a:solidFill>
                  <a:srgbClr val="575F6D"/>
                </a:solidFill>
              </a:rPr>
              <a:pPr/>
              <a:t>2/22/2024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2E9A3B71-BDB2-4C4D-85FC-591A680BDF0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2234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BABE678-E4B8-47E0-8C59-E84E2B21F581}" type="datetimeFigureOut">
              <a:rPr lang="en-US" smtClean="0">
                <a:solidFill>
                  <a:srgbClr val="575F6D"/>
                </a:solidFill>
              </a:rPr>
              <a:pPr/>
              <a:t>2/22/2024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2E9A3B71-BDB2-4C4D-85FC-591A680BDF0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2286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BABE678-E4B8-47E0-8C59-E84E2B21F581}" type="datetimeFigureOut">
              <a:rPr lang="en-US" smtClean="0">
                <a:solidFill>
                  <a:srgbClr val="575F6D"/>
                </a:solidFill>
              </a:rPr>
              <a:pPr/>
              <a:t>2/22/2024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2E9A3B71-BDB2-4C4D-85FC-591A680BDF0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86473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BE678-E4B8-47E0-8C59-E84E2B21F581}" type="datetimeFigureOut">
              <a:rPr lang="en-US" smtClean="0">
                <a:solidFill>
                  <a:srgbClr val="575F6D"/>
                </a:solidFill>
              </a:rPr>
              <a:pPr/>
              <a:t>2/22/2024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2E9A3B71-BDB2-4C4D-85FC-591A680BDF03}" type="slidenum">
              <a:rPr lang="en-US" smtClean="0"/>
              <a:pPr/>
              <a:t>‹#›</a:t>
            </a:fld>
            <a:endParaRPr lang="en-US"/>
          </a:p>
        </p:txBody>
      </p:sp>
    </p:spTree>
    <p:extLst>
      <p:ext uri="{BB962C8B-B14F-4D97-AF65-F5344CB8AC3E}">
        <p14:creationId xmlns:p14="http://schemas.microsoft.com/office/powerpoint/2010/main" val="282429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BABE678-E4B8-47E0-8C59-E84E2B21F581}" type="datetimeFigureOut">
              <a:rPr lang="en-US" smtClean="0">
                <a:solidFill>
                  <a:srgbClr val="575F6D"/>
                </a:solidFill>
              </a:rPr>
              <a:pPr/>
              <a:t>2/22/2024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2E9A3B71-BDB2-4C4D-85FC-591A680BDF0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46831221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6BABE678-E4B8-47E0-8C59-E84E2B21F581}" type="datetimeFigureOut">
              <a:rPr lang="en-US" smtClean="0">
                <a:solidFill>
                  <a:srgbClr val="575F6D"/>
                </a:solidFill>
              </a:rPr>
              <a:pPr/>
              <a:t>2/22/2024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2E9A3B71-BDB2-4C4D-85FC-591A680BDF0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81022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BABE678-E4B8-47E0-8C59-E84E2B21F581}" type="datetimeFigureOut">
              <a:rPr lang="en-US" smtClean="0">
                <a:solidFill>
                  <a:srgbClr val="575F6D"/>
                </a:solidFill>
              </a:rPr>
              <a:pPr/>
              <a:t>2/22/2024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E9A3B71-BDB2-4C4D-85FC-591A680BDF03}" type="slidenum">
              <a:rPr lang="en-US" smtClean="0"/>
              <a:pPr/>
              <a:t>‹#›</a:t>
            </a:fld>
            <a:endParaRPr lang="en-US"/>
          </a:p>
        </p:txBody>
      </p:sp>
    </p:spTree>
    <p:extLst>
      <p:ext uri="{BB962C8B-B14F-4D97-AF65-F5344CB8AC3E}">
        <p14:creationId xmlns:p14="http://schemas.microsoft.com/office/powerpoint/2010/main" val="1416112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0431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7260E-2C94-4A6C-858F-8588E09860B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4A1E0-61E9-4E43-A0BA-6EC2F660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8403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9.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6.png"/><Relationship Id="rId2" Type="http://schemas.openxmlformats.org/officeDocument/2006/relationships/audio" Target="file:///C:\My%20Documents\Youth\Millionaire\thinking.wav" TargetMode="External"/><Relationship Id="rId1" Type="http://schemas.microsoft.com/office/2007/relationships/media" Target="file:///C:\My%20Documents\Youth\Millionaire\thinking.wav"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493" y="914400"/>
            <a:ext cx="8229600" cy="5791200"/>
          </a:xfrm>
        </p:spPr>
        <p:txBody>
          <a:bodyPr>
            <a:normAutofit fontScale="92500"/>
          </a:bodyPr>
          <a:lstStyle/>
          <a:p>
            <a:pPr algn="just">
              <a:buFont typeface="Wingdings" panose="05000000000000000000" pitchFamily="2" charset="2"/>
              <a:buChar char="v"/>
            </a:pPr>
            <a:r>
              <a:rPr lang="en-US" sz="3000" dirty="0" smtClean="0">
                <a:latin typeface="Times New Roman" panose="02020603050405020304" pitchFamily="18" charset="0"/>
                <a:cs typeface="Times New Roman" panose="02020603050405020304" pitchFamily="18" charset="0"/>
              </a:rPr>
              <a:t>Có </a:t>
            </a:r>
            <a:r>
              <a:rPr lang="en-US" sz="3000" dirty="0">
                <a:solidFill>
                  <a:srgbClr val="FF0000"/>
                </a:solidFill>
                <a:latin typeface="Times New Roman" panose="02020603050405020304" pitchFamily="18" charset="0"/>
                <a:cs typeface="Times New Roman" panose="02020603050405020304" pitchFamily="18" charset="0"/>
              </a:rPr>
              <a:t>6</a:t>
            </a:r>
            <a:r>
              <a:rPr lang="en-US" sz="3000" dirty="0" smtClean="0">
                <a:solidFill>
                  <a:srgbClr val="FF0000"/>
                </a:solidFill>
                <a:latin typeface="Times New Roman" panose="02020603050405020304" pitchFamily="18" charset="0"/>
                <a:cs typeface="Times New Roman" panose="02020603050405020304" pitchFamily="18" charset="0"/>
              </a:rPr>
              <a:t> câu hỏi ứng với </a:t>
            </a:r>
            <a:r>
              <a:rPr lang="en-US" sz="3000" dirty="0">
                <a:solidFill>
                  <a:srgbClr val="FF0000"/>
                </a:solidFill>
                <a:latin typeface="Times New Roman" panose="02020603050405020304" pitchFamily="18" charset="0"/>
                <a:cs typeface="Times New Roman" panose="02020603050405020304" pitchFamily="18" charset="0"/>
              </a:rPr>
              <a:t>7</a:t>
            </a:r>
            <a:r>
              <a:rPr lang="en-US" sz="3000" dirty="0" smtClean="0">
                <a:solidFill>
                  <a:srgbClr val="FF0000"/>
                </a:solidFill>
                <a:latin typeface="Times New Roman" panose="02020603050405020304" pitchFamily="18" charset="0"/>
                <a:cs typeface="Times New Roman" panose="02020603050405020304" pitchFamily="18" charset="0"/>
              </a:rPr>
              <a:t> ô chữ hàng ngang </a:t>
            </a:r>
            <a:r>
              <a:rPr lang="en-US" sz="3000" dirty="0" smtClean="0">
                <a:latin typeface="Times New Roman" panose="02020603050405020304" pitchFamily="18" charset="0"/>
                <a:cs typeface="Times New Roman" panose="02020603050405020304" pitchFamily="18" charset="0"/>
              </a:rPr>
              <a:t>và </a:t>
            </a:r>
            <a:r>
              <a:rPr lang="en-US" sz="3000" dirty="0" smtClean="0">
                <a:solidFill>
                  <a:srgbClr val="FF0000"/>
                </a:solidFill>
                <a:latin typeface="Times New Roman" panose="02020603050405020304" pitchFamily="18" charset="0"/>
                <a:cs typeface="Times New Roman" panose="02020603050405020304" pitchFamily="18" charset="0"/>
              </a:rPr>
              <a:t>1 từ chìa khóa ứng với ô hàng dọc (gồm 7 chữ cái).</a:t>
            </a:r>
          </a:p>
          <a:p>
            <a:pPr marL="0" indent="0" algn="just">
              <a:buNone/>
            </a:pPr>
            <a:r>
              <a:rPr lang="en-US" sz="3000" dirty="0" smtClean="0">
                <a:latin typeface="Times New Roman" panose="02020603050405020304" pitchFamily="18" charset="0"/>
                <a:cs typeface="Times New Roman" panose="02020603050405020304" pitchFamily="18" charset="0"/>
              </a:rPr>
              <a:t>     Mỗi đội sẽ lần lượt chọn một ô hang ngang và tất cả các đội cùng trả lời ô hàng ngang đó. Sau khi có hiệu lệnh Bắt Đầu, mỗi đội có 10 giây trả lời câu hỏi. Sau hiệu lệnh GIƠ BẢNG, các đội sẽ giơ bảng lên.</a:t>
            </a:r>
          </a:p>
          <a:p>
            <a:pPr marL="0" indent="0" algn="just">
              <a:buNone/>
            </a:pPr>
            <a:r>
              <a:rPr lang="en-US" sz="3000" dirty="0" smtClean="0">
                <a:latin typeface="Times New Roman" panose="02020603050405020304" pitchFamily="18" charset="0"/>
                <a:cs typeface="Times New Roman" panose="02020603050405020304" pitchFamily="18" charset="0"/>
              </a:rPr>
              <a:t>     Nếu không có đáp án hoặc đáp án sai thì ô chữ sẽ không được mở. </a:t>
            </a:r>
            <a:r>
              <a:rPr lang="en-US" sz="3000" dirty="0" err="1" smtClean="0">
                <a:latin typeface="Times New Roman" panose="02020603050405020304" pitchFamily="18" charset="0"/>
                <a:cs typeface="Times New Roman" panose="02020603050405020304" pitchFamily="18" charset="0"/>
              </a:rPr>
              <a:t>Mỗi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câu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đúng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sẽ</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được</a:t>
            </a:r>
            <a:r>
              <a:rPr lang="en-US" sz="3000" dirty="0" smtClean="0">
                <a:latin typeface="Times New Roman" panose="02020603050405020304" pitchFamily="18" charset="0"/>
                <a:cs typeface="Times New Roman" panose="02020603050405020304" pitchFamily="18" charset="0"/>
              </a:rPr>
              <a:t> 10 </a:t>
            </a:r>
            <a:r>
              <a:rPr lang="en-US" sz="3000" dirty="0" err="1" smtClean="0">
                <a:latin typeface="Times New Roman" panose="02020603050405020304" pitchFamily="18" charset="0"/>
                <a:cs typeface="Times New Roman" panose="02020603050405020304" pitchFamily="18" charset="0"/>
              </a:rPr>
              <a:t>điểm</a:t>
            </a:r>
            <a:r>
              <a:rPr lang="en-US" sz="3000" dirty="0" smtClean="0">
                <a:latin typeface="Times New Roman" panose="02020603050405020304" pitchFamily="18" charset="0"/>
                <a:cs typeface="Times New Roman" panose="02020603050405020304" pitchFamily="18" charset="0"/>
              </a:rPr>
              <a:t>.</a:t>
            </a:r>
          </a:p>
          <a:p>
            <a:pPr marL="0" indent="0" algn="just">
              <a:buNone/>
            </a:pPr>
            <a:r>
              <a:rPr lang="en-US" sz="3000" dirty="0" smtClean="0">
                <a:latin typeface="Times New Roman" panose="02020603050405020304" pitchFamily="18" charset="0"/>
                <a:cs typeface="Times New Roman" panose="02020603050405020304" pitchFamily="18" charset="0"/>
              </a:rPr>
              <a:t>     Các đội có quyền ra tín hiệu trả lời ô chìa khóa bất cứ lúc nào. </a:t>
            </a:r>
          </a:p>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Trả lời đúng từ chìa khóa sau khi mở 2 ô hàng ngang được 40đ, sau 3 ô được 30đ, sau 4 ô được 20đ.</a:t>
            </a:r>
          </a:p>
          <a:p>
            <a:pPr marL="0" indent="0">
              <a:buNone/>
            </a:pPr>
            <a:endParaRPr lang="en-US" dirty="0"/>
          </a:p>
        </p:txBody>
      </p:sp>
      <p:sp>
        <p:nvSpPr>
          <p:cNvPr id="4" name="Rectangle 3"/>
          <p:cNvSpPr/>
          <p:nvPr/>
        </p:nvSpPr>
        <p:spPr>
          <a:xfrm>
            <a:off x="3019882" y="0"/>
            <a:ext cx="3042821" cy="923330"/>
          </a:xfrm>
          <a:prstGeom prst="rect">
            <a:avLst/>
          </a:prstGeom>
          <a:noFill/>
        </p:spPr>
        <p:txBody>
          <a:bodyPr wrap="none" lIns="91440" tIns="45720" rIns="91440" bIns="45720">
            <a:spAutoFit/>
          </a:bodyPr>
          <a:lstStyle/>
          <a:p>
            <a:pPr algn="ctr"/>
            <a:r>
              <a:rPr lang="en-US" sz="54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Luật</a:t>
            </a: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54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chơi</a:t>
            </a: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80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22222E-6 -1.11111E-6 L 2.22222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962400" y="2828162"/>
            <a:ext cx="1219200" cy="1219200"/>
          </a:xfrm>
          <a:custGeom>
            <a:avLst/>
            <a:gdLst>
              <a:gd name="connsiteX0" fmla="*/ 0 w 1219200"/>
              <a:gd name="connsiteY0" fmla="*/ 203204 h 1219200"/>
              <a:gd name="connsiteX1" fmla="*/ 203204 w 1219200"/>
              <a:gd name="connsiteY1" fmla="*/ 0 h 1219200"/>
              <a:gd name="connsiteX2" fmla="*/ 1015996 w 1219200"/>
              <a:gd name="connsiteY2" fmla="*/ 0 h 1219200"/>
              <a:gd name="connsiteX3" fmla="*/ 1219200 w 1219200"/>
              <a:gd name="connsiteY3" fmla="*/ 203204 h 1219200"/>
              <a:gd name="connsiteX4" fmla="*/ 1219200 w 1219200"/>
              <a:gd name="connsiteY4" fmla="*/ 1015996 h 1219200"/>
              <a:gd name="connsiteX5" fmla="*/ 1015996 w 1219200"/>
              <a:gd name="connsiteY5" fmla="*/ 1219200 h 1219200"/>
              <a:gd name="connsiteX6" fmla="*/ 203204 w 1219200"/>
              <a:gd name="connsiteY6" fmla="*/ 1219200 h 1219200"/>
              <a:gd name="connsiteX7" fmla="*/ 0 w 1219200"/>
              <a:gd name="connsiteY7" fmla="*/ 1015996 h 1219200"/>
              <a:gd name="connsiteX8" fmla="*/ 0 w 1219200"/>
              <a:gd name="connsiteY8" fmla="*/ 20320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 h="1219200">
                <a:moveTo>
                  <a:pt x="0" y="203204"/>
                </a:moveTo>
                <a:cubicBezTo>
                  <a:pt x="0" y="90978"/>
                  <a:pt x="90978" y="0"/>
                  <a:pt x="203204" y="0"/>
                </a:cubicBez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lose/>
              </a:path>
            </a:pathLst>
          </a:custGeom>
          <a:ln>
            <a:solidFill>
              <a:schemeClr val="tx1"/>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spcFirstLastPara="0" vert="horz" wrap="square" lIns="143336" tIns="143336" rIns="143336" bIns="143336" numCol="1" spcCol="1270" anchor="ctr" anchorCtr="0">
            <a:noAutofit/>
            <a:sp3d extrusionH="57150">
              <a:bevelT w="38100" h="38100"/>
            </a:sp3d>
          </a:bodyPr>
          <a:lstStyle/>
          <a:p>
            <a:pPr lvl="0" algn="ctr" defTabSz="146685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Ứng dụng</a:t>
            </a:r>
            <a:endParaRPr lang="en-US" sz="22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Freeform 7"/>
          <p:cNvSpPr/>
          <p:nvPr/>
        </p:nvSpPr>
        <p:spPr>
          <a:xfrm>
            <a:off x="1988832" y="2537075"/>
            <a:ext cx="1426456" cy="1801372"/>
          </a:xfrm>
          <a:custGeom>
            <a:avLst/>
            <a:gdLst>
              <a:gd name="connsiteX0" fmla="*/ 0 w 1426456"/>
              <a:gd name="connsiteY0" fmla="*/ 237747 h 1801372"/>
              <a:gd name="connsiteX1" fmla="*/ 237747 w 1426456"/>
              <a:gd name="connsiteY1" fmla="*/ 0 h 1801372"/>
              <a:gd name="connsiteX2" fmla="*/ 1188709 w 1426456"/>
              <a:gd name="connsiteY2" fmla="*/ 0 h 1801372"/>
              <a:gd name="connsiteX3" fmla="*/ 1426456 w 1426456"/>
              <a:gd name="connsiteY3" fmla="*/ 237747 h 1801372"/>
              <a:gd name="connsiteX4" fmla="*/ 1426456 w 1426456"/>
              <a:gd name="connsiteY4" fmla="*/ 1563625 h 1801372"/>
              <a:gd name="connsiteX5" fmla="*/ 1188709 w 1426456"/>
              <a:gd name="connsiteY5" fmla="*/ 1801372 h 1801372"/>
              <a:gd name="connsiteX6" fmla="*/ 237747 w 1426456"/>
              <a:gd name="connsiteY6" fmla="*/ 1801372 h 1801372"/>
              <a:gd name="connsiteX7" fmla="*/ 0 w 1426456"/>
              <a:gd name="connsiteY7" fmla="*/ 1563625 h 1801372"/>
              <a:gd name="connsiteX8" fmla="*/ 0 w 1426456"/>
              <a:gd name="connsiteY8" fmla="*/ 237747 h 180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456" h="1801372">
                <a:moveTo>
                  <a:pt x="0" y="237747"/>
                </a:moveTo>
                <a:cubicBezTo>
                  <a:pt x="0" y="106443"/>
                  <a:pt x="106443" y="0"/>
                  <a:pt x="237747" y="0"/>
                </a:cubicBezTo>
                <a:lnTo>
                  <a:pt x="1188709" y="0"/>
                </a:lnTo>
                <a:cubicBezTo>
                  <a:pt x="1320013" y="0"/>
                  <a:pt x="1426456" y="106443"/>
                  <a:pt x="1426456" y="237747"/>
                </a:cubicBezTo>
                <a:lnTo>
                  <a:pt x="1426456" y="1563625"/>
                </a:lnTo>
                <a:cubicBezTo>
                  <a:pt x="1426456" y="1694929"/>
                  <a:pt x="1320013" y="1801372"/>
                  <a:pt x="1188709" y="1801372"/>
                </a:cubicBezTo>
                <a:lnTo>
                  <a:pt x="237747" y="1801372"/>
                </a:lnTo>
                <a:cubicBezTo>
                  <a:pt x="106443" y="1801372"/>
                  <a:pt x="0" y="1694929"/>
                  <a:pt x="0" y="1563625"/>
                </a:cubicBezTo>
                <a:lnTo>
                  <a:pt x="0" y="237747"/>
                </a:lnTo>
                <a:close/>
              </a:path>
            </a:pathLst>
          </a:cu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spcFirstLastPara="0" vert="horz" wrap="square" lIns="140754" tIns="140754" rIns="140754" bIns="140754" numCol="1" spcCol="1270" anchor="ctr" anchorCtr="0">
            <a:noAutofit/>
            <a:sp3d extrusionH="57150">
              <a:bevelT w="38100" h="38100"/>
            </a:sp3d>
          </a:bodyPr>
          <a:lstStyle/>
          <a:p>
            <a:pPr lvl="0" algn="ctr" defTabSz="1244600">
              <a:lnSpc>
                <a:spcPct val="90000"/>
              </a:lnSpc>
              <a:spcBef>
                <a:spcPct val="0"/>
              </a:spcBef>
              <a:spcAft>
                <a:spcPct val="35000"/>
              </a:spcAft>
            </a:pPr>
            <a:r>
              <a:rPr lang="en-US" sz="2400" kern="1200" dirty="0" smtClean="0">
                <a:latin typeface="Times New Roman" panose="02020603050405020304" pitchFamily="18" charset="0"/>
                <a:ea typeface="Tahoma" panose="020B0604030504040204" pitchFamily="34" charset="0"/>
                <a:cs typeface="Times New Roman" panose="02020603050405020304" pitchFamily="18" charset="0"/>
              </a:rPr>
              <a:t>Tạo môi trường trơ</a:t>
            </a:r>
            <a:endParaRPr lang="en-US" sz="2400" kern="1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Freeform 9"/>
          <p:cNvSpPr/>
          <p:nvPr/>
        </p:nvSpPr>
        <p:spPr>
          <a:xfrm>
            <a:off x="5800679" y="2572126"/>
            <a:ext cx="1060720" cy="1766321"/>
          </a:xfrm>
          <a:custGeom>
            <a:avLst/>
            <a:gdLst>
              <a:gd name="connsiteX0" fmla="*/ 0 w 1011947"/>
              <a:gd name="connsiteY0" fmla="*/ 168661 h 1766321"/>
              <a:gd name="connsiteX1" fmla="*/ 168661 w 1011947"/>
              <a:gd name="connsiteY1" fmla="*/ 0 h 1766321"/>
              <a:gd name="connsiteX2" fmla="*/ 843286 w 1011947"/>
              <a:gd name="connsiteY2" fmla="*/ 0 h 1766321"/>
              <a:gd name="connsiteX3" fmla="*/ 1011947 w 1011947"/>
              <a:gd name="connsiteY3" fmla="*/ 168661 h 1766321"/>
              <a:gd name="connsiteX4" fmla="*/ 1011947 w 1011947"/>
              <a:gd name="connsiteY4" fmla="*/ 1597660 h 1766321"/>
              <a:gd name="connsiteX5" fmla="*/ 843286 w 1011947"/>
              <a:gd name="connsiteY5" fmla="*/ 1766321 h 1766321"/>
              <a:gd name="connsiteX6" fmla="*/ 168661 w 1011947"/>
              <a:gd name="connsiteY6" fmla="*/ 1766321 h 1766321"/>
              <a:gd name="connsiteX7" fmla="*/ 0 w 1011947"/>
              <a:gd name="connsiteY7" fmla="*/ 1597660 h 1766321"/>
              <a:gd name="connsiteX8" fmla="*/ 0 w 1011947"/>
              <a:gd name="connsiteY8" fmla="*/ 168661 h 176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947" h="1766321">
                <a:moveTo>
                  <a:pt x="0" y="168661"/>
                </a:moveTo>
                <a:cubicBezTo>
                  <a:pt x="0" y="75512"/>
                  <a:pt x="75512" y="0"/>
                  <a:pt x="168661" y="0"/>
                </a:cubicBezTo>
                <a:lnTo>
                  <a:pt x="843286" y="0"/>
                </a:lnTo>
                <a:cubicBezTo>
                  <a:pt x="936435" y="0"/>
                  <a:pt x="1011947" y="75512"/>
                  <a:pt x="1011947" y="168661"/>
                </a:cubicBezTo>
                <a:lnTo>
                  <a:pt x="1011947" y="1597660"/>
                </a:lnTo>
                <a:cubicBezTo>
                  <a:pt x="1011947" y="1690809"/>
                  <a:pt x="936435" y="1766321"/>
                  <a:pt x="843286" y="1766321"/>
                </a:cubicBezTo>
                <a:lnTo>
                  <a:pt x="168661" y="1766321"/>
                </a:lnTo>
                <a:cubicBezTo>
                  <a:pt x="75512" y="1766321"/>
                  <a:pt x="0" y="1690809"/>
                  <a:pt x="0" y="1597660"/>
                </a:cubicBezTo>
                <a:lnTo>
                  <a:pt x="0" y="168661"/>
                </a:lnTo>
                <a:close/>
              </a:path>
            </a:pathLst>
          </a:cu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spcFirstLastPara="0" vert="horz" wrap="square" lIns="100199" tIns="100199" rIns="100199" bIns="100199" numCol="1" spcCol="1270" anchor="ctr" anchorCtr="0">
            <a:noAutofit/>
            <a:sp3d extrusionH="57150">
              <a:bevelT w="38100" h="38100"/>
            </a:sp3d>
          </a:bodyPr>
          <a:lstStyle/>
          <a:p>
            <a:pPr lvl="0" algn="ctr" defTabSz="889000">
              <a:lnSpc>
                <a:spcPct val="90000"/>
              </a:lnSpc>
              <a:spcBef>
                <a:spcPct val="0"/>
              </a:spcBef>
              <a:spcAft>
                <a:spcPct val="35000"/>
              </a:spcAft>
            </a:pPr>
            <a:r>
              <a:rPr lang="en-US" sz="2400" kern="1200" dirty="0" smtClean="0">
                <a:latin typeface="Times New Roman" panose="02020603050405020304" pitchFamily="18" charset="0"/>
                <a:ea typeface="Tahoma" panose="020B0604030504040204" pitchFamily="34" charset="0"/>
                <a:cs typeface="Times New Roman" panose="02020603050405020304" pitchFamily="18" charset="0"/>
              </a:rPr>
              <a:t>Tạo môi trường lạnh</a:t>
            </a:r>
            <a:endParaRPr lang="en-US" sz="2400" kern="1200"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2" name="Straight Arrow Connector 11"/>
          <p:cNvCxnSpPr/>
          <p:nvPr/>
        </p:nvCxnSpPr>
        <p:spPr>
          <a:xfrm>
            <a:off x="5181600" y="3429000"/>
            <a:ext cx="609600" cy="0"/>
          </a:xfrm>
          <a:prstGeom prst="straightConnector1">
            <a:avLst/>
          </a:prstGeom>
          <a:ln w="7620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29000" y="3420236"/>
            <a:ext cx="603161" cy="8764"/>
          </a:xfrm>
          <a:prstGeom prst="straightConnector1">
            <a:avLst/>
          </a:prstGeom>
          <a:ln w="76200">
            <a:solidFill>
              <a:schemeClr val="tx1"/>
            </a:solidFill>
            <a:headEnd type="triangle"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33479" y="2209800"/>
            <a:ext cx="523921" cy="362326"/>
          </a:xfrm>
          <a:prstGeom prst="straightConnector1">
            <a:avLst/>
          </a:prstGeom>
          <a:ln w="38100">
            <a:solidFill>
              <a:schemeClr val="tx1"/>
            </a:solidFill>
            <a:headEnd type="triangle"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838950" y="2154944"/>
            <a:ext cx="323852" cy="388231"/>
          </a:xfrm>
          <a:prstGeom prst="straightConnector1">
            <a:avLst/>
          </a:prstGeom>
          <a:ln w="38100">
            <a:solidFill>
              <a:schemeClr val="tx1"/>
            </a:solidFill>
            <a:headEnd type="triangle"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850770" y="4338447"/>
            <a:ext cx="464430" cy="327275"/>
          </a:xfrm>
          <a:prstGeom prst="straightConnector1">
            <a:avLst/>
          </a:prstGeom>
          <a:ln w="38100">
            <a:solidFill>
              <a:schemeClr val="tx1"/>
            </a:solidFill>
            <a:headEnd type="triangle"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5710" y="70005"/>
            <a:ext cx="2573055" cy="2111220"/>
            <a:chOff x="146309" y="324901"/>
            <a:chExt cx="1719286" cy="1719286"/>
          </a:xfrm>
        </p:grpSpPr>
        <p:pic>
          <p:nvPicPr>
            <p:cNvPr id="37" name="Picture 2" descr="Hệ Thống Chữa Cháy Khí Nitơ PNP | Prime Solution J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9" y="324901"/>
              <a:ext cx="1719286" cy="171928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8" name="Rectangle 37"/>
            <p:cNvSpPr/>
            <p:nvPr/>
          </p:nvSpPr>
          <p:spPr>
            <a:xfrm>
              <a:off x="221474" y="1607159"/>
              <a:ext cx="1527480" cy="300768"/>
            </a:xfrm>
            <a:prstGeom prst="rect">
              <a:avLst/>
            </a:prstGeom>
            <a:solidFill>
              <a:schemeClr val="bg1"/>
            </a:solidFill>
          </p:spPr>
          <p:txBody>
            <a:bodyPr wrap="square">
              <a:spAutoFit/>
            </a:bodyPr>
            <a:lstStyle/>
            <a:p>
              <a:pPr lvl="0" algn="ctr" defTabSz="1244600">
                <a:lnSpc>
                  <a:spcPct val="90000"/>
                </a:lnSpc>
                <a:spcBef>
                  <a:spcPct val="0"/>
                </a:spcBef>
                <a:spcAft>
                  <a:spcPct val="35000"/>
                </a:spcAft>
              </a:pPr>
              <a:r>
                <a:rPr lang="en-US" sz="2000" dirty="0">
                  <a:latin typeface="Times New Roman" panose="02020603050405020304" pitchFamily="18" charset="0"/>
                  <a:cs typeface="Times New Roman" panose="02020603050405020304" pitchFamily="18" charset="0"/>
                </a:rPr>
                <a:t>Hạn chế cháy nổ</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40" name="Group 39"/>
          <p:cNvGrpSpPr/>
          <p:nvPr/>
        </p:nvGrpSpPr>
        <p:grpSpPr>
          <a:xfrm>
            <a:off x="6324600" y="4800600"/>
            <a:ext cx="2438400" cy="1407041"/>
            <a:chOff x="6629400" y="4726678"/>
            <a:chExt cx="2192032" cy="1237299"/>
          </a:xfrm>
        </p:grpSpPr>
        <p:pic>
          <p:nvPicPr>
            <p:cNvPr id="3076" name="Picture 4" descr="Khí dùng bảo quản thực phẩ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726678"/>
              <a:ext cx="2192032" cy="1237299"/>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9" name="Rectangle 38"/>
            <p:cNvSpPr/>
            <p:nvPr/>
          </p:nvSpPr>
          <p:spPr>
            <a:xfrm>
              <a:off x="6890910" y="5053953"/>
              <a:ext cx="1669013" cy="779464"/>
            </a:xfrm>
            <a:prstGeom prst="rect">
              <a:avLst/>
            </a:prstGeom>
            <a:ln>
              <a:solidFill>
                <a:schemeClr val="tx1"/>
              </a:solidFill>
            </a:ln>
            <a:scene3d>
              <a:camera prst="orthographicFront"/>
              <a:lightRig rig="threePt" dir="t"/>
            </a:scene3d>
            <a:sp3d>
              <a:bevelT/>
            </a:sp3d>
          </p:spPr>
          <p:txBody>
            <a:bodyPr wrap="none">
              <a:spAutoFit/>
            </a:bodyPr>
            <a:lstStyle/>
            <a:p>
              <a:pPr lvl="0" algn="ctr" defTabSz="1244600">
                <a:lnSpc>
                  <a:spcPct val="90000"/>
                </a:lnSpc>
                <a:spcBef>
                  <a:spcPct val="0"/>
                </a:spcBef>
                <a:spcAft>
                  <a:spcPct val="35000"/>
                </a:spcAft>
              </a:pPr>
              <a:r>
                <a:rPr lang="en-US" sz="2400" b="1" dirty="0">
                  <a:ln w="19050">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rPr>
                <a:t>Đông lạnh </a:t>
              </a:r>
              <a:endParaRPr lang="en-US" sz="2400" b="1" dirty="0" smtClean="0">
                <a:ln w="19050">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ctr" defTabSz="1244600">
                <a:lnSpc>
                  <a:spcPct val="90000"/>
                </a:lnSpc>
                <a:spcBef>
                  <a:spcPct val="0"/>
                </a:spcBef>
                <a:spcAft>
                  <a:spcPct val="35000"/>
                </a:spcAft>
              </a:pPr>
              <a:r>
                <a:rPr lang="en-US" sz="2400" b="1" dirty="0" smtClean="0">
                  <a:ln w="19050">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rPr>
                <a:t>thực </a:t>
              </a:r>
              <a:r>
                <a:rPr lang="en-US" sz="2400" b="1" dirty="0">
                  <a:ln w="19050">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rPr>
                <a:t>phẩm</a:t>
              </a:r>
            </a:p>
          </p:txBody>
        </p:sp>
      </p:grpSp>
      <p:grpSp>
        <p:nvGrpSpPr>
          <p:cNvPr id="44" name="Group 43"/>
          <p:cNvGrpSpPr/>
          <p:nvPr/>
        </p:nvGrpSpPr>
        <p:grpSpPr>
          <a:xfrm>
            <a:off x="35710" y="4411662"/>
            <a:ext cx="2763435" cy="2360906"/>
            <a:chOff x="35710" y="4411662"/>
            <a:chExt cx="2763435" cy="2360906"/>
          </a:xfrm>
        </p:grpSpPr>
        <p:pic>
          <p:nvPicPr>
            <p:cNvPr id="42" name="Picture 41"/>
            <p:cNvPicPr>
              <a:picLocks noChangeAspect="1"/>
            </p:cNvPicPr>
            <p:nvPr/>
          </p:nvPicPr>
          <p:blipFill>
            <a:blip r:embed="rId5"/>
            <a:stretch>
              <a:fillRect/>
            </a:stretch>
          </p:blipFill>
          <p:spPr>
            <a:xfrm>
              <a:off x="122895" y="4411662"/>
              <a:ext cx="2629572" cy="2360906"/>
            </a:xfrm>
            <a:prstGeom prst="rect">
              <a:avLst/>
            </a:prstGeom>
            <a:scene3d>
              <a:camera prst="orthographicFront"/>
              <a:lightRig rig="threePt" dir="t"/>
            </a:scene3d>
            <a:sp3d>
              <a:bevelT/>
            </a:sp3d>
          </p:spPr>
        </p:pic>
        <p:sp>
          <p:nvSpPr>
            <p:cNvPr id="41" name="Rectangle 40"/>
            <p:cNvSpPr/>
            <p:nvPr/>
          </p:nvSpPr>
          <p:spPr>
            <a:xfrm>
              <a:off x="35710" y="4876344"/>
              <a:ext cx="2763435" cy="1031051"/>
            </a:xfrm>
            <a:prstGeom prst="rect">
              <a:avLst/>
            </a:prstGeom>
          </p:spPr>
          <p:txBody>
            <a:bodyPr wrap="square">
              <a:spAutoFit/>
            </a:bodyPr>
            <a:lstStyle/>
            <a:p>
              <a:pPr lvl="0" algn="ctr" defTabSz="1244600">
                <a:lnSpc>
                  <a:spcPct val="90000"/>
                </a:lnSpc>
                <a:spcBef>
                  <a:spcPct val="0"/>
                </a:spcBef>
                <a:spcAft>
                  <a:spcPct val="35000"/>
                </a:spcAft>
              </a:pPr>
              <a:r>
                <a:rPr lang="en-US" sz="2000" b="1" dirty="0">
                  <a:ln>
                    <a:solidFill>
                      <a:schemeClr val="tx1"/>
                    </a:solidFill>
                  </a:ln>
                  <a:solidFill>
                    <a:srgbClr val="FFFF00"/>
                  </a:solidFill>
                  <a:latin typeface="Tahoma" panose="020B0604030504040204" pitchFamily="34" charset="0"/>
                  <a:ea typeface="Tahoma" panose="020B0604030504040204" pitchFamily="34" charset="0"/>
                  <a:cs typeface="Tahoma" panose="020B0604030504040204" pitchFamily="34" charset="0"/>
                </a:rPr>
                <a:t>Hạn chế </a:t>
              </a:r>
              <a:endParaRPr lang="en-US" sz="2000" b="1" dirty="0" smtClean="0">
                <a:ln>
                  <a:solidFill>
                    <a:schemeClr val="tx1"/>
                  </a:solidFill>
                </a:ln>
                <a:solidFill>
                  <a:srgbClr val="FFFF00"/>
                </a:solidFill>
                <a:latin typeface="Tahoma" panose="020B0604030504040204" pitchFamily="34" charset="0"/>
                <a:ea typeface="Tahoma" panose="020B0604030504040204" pitchFamily="34" charset="0"/>
                <a:cs typeface="Tahoma" panose="020B0604030504040204" pitchFamily="34" charset="0"/>
              </a:endParaRPr>
            </a:p>
            <a:p>
              <a:pPr lvl="0" algn="ctr" defTabSz="1244600">
                <a:lnSpc>
                  <a:spcPct val="90000"/>
                </a:lnSpc>
                <a:spcBef>
                  <a:spcPct val="0"/>
                </a:spcBef>
                <a:spcAft>
                  <a:spcPct val="35000"/>
                </a:spcAft>
              </a:pPr>
              <a:r>
                <a:rPr lang="en-US" sz="2000" b="1" dirty="0" smtClean="0">
                  <a:ln>
                    <a:solidFill>
                      <a:schemeClr val="tx1"/>
                    </a:solidFill>
                  </a:ln>
                  <a:solidFill>
                    <a:srgbClr val="FFFF00"/>
                  </a:solidFill>
                  <a:latin typeface="Tahoma" panose="020B0604030504040204" pitchFamily="34" charset="0"/>
                  <a:ea typeface="Tahoma" panose="020B0604030504040204" pitchFamily="34" charset="0"/>
                  <a:cs typeface="Tahoma" panose="020B0604030504040204" pitchFamily="34" charset="0"/>
                </a:rPr>
                <a:t>sự </a:t>
              </a:r>
              <a:r>
                <a:rPr lang="en-US" sz="2000" b="1" dirty="0">
                  <a:ln>
                    <a:solidFill>
                      <a:schemeClr val="tx1"/>
                    </a:solidFill>
                  </a:ln>
                  <a:solidFill>
                    <a:srgbClr val="FFFF00"/>
                  </a:solidFill>
                  <a:latin typeface="Tahoma" panose="020B0604030504040204" pitchFamily="34" charset="0"/>
                  <a:ea typeface="Tahoma" panose="020B0604030504040204" pitchFamily="34" charset="0"/>
                  <a:cs typeface="Tahoma" panose="020B0604030504040204" pitchFamily="34" charset="0"/>
                </a:rPr>
                <a:t>oxi hóa thực phẩm</a:t>
              </a:r>
            </a:p>
          </p:txBody>
        </p:sp>
      </p:grpSp>
      <p:grpSp>
        <p:nvGrpSpPr>
          <p:cNvPr id="45" name="Group 44"/>
          <p:cNvGrpSpPr/>
          <p:nvPr/>
        </p:nvGrpSpPr>
        <p:grpSpPr>
          <a:xfrm>
            <a:off x="3918963" y="219868"/>
            <a:ext cx="5132962" cy="1890105"/>
            <a:chOff x="3918963" y="219868"/>
            <a:chExt cx="5132962" cy="1890105"/>
          </a:xfrm>
        </p:grpSpPr>
        <p:pic>
          <p:nvPicPr>
            <p:cNvPr id="3080" name="Picture 8" descr="Sưu tầm một số hình ảnh để báo cáo, thuyết trình về ứng dụng của nitro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19868"/>
              <a:ext cx="2574925" cy="189010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3" name="Rectangle 42"/>
            <p:cNvSpPr/>
            <p:nvPr/>
          </p:nvSpPr>
          <p:spPr>
            <a:xfrm>
              <a:off x="3918963" y="413087"/>
              <a:ext cx="3081913" cy="1034129"/>
            </a:xfrm>
            <a:prstGeom prst="rect">
              <a:avLst/>
            </a:prstGeom>
          </p:spPr>
          <p:txBody>
            <a:bodyPr wrap="square">
              <a:spAutoFit/>
            </a:bodyPr>
            <a:lstStyle/>
            <a:p>
              <a:pPr lvl="0" algn="ctr" defTabSz="1244600">
                <a:lnSpc>
                  <a:spcPct val="90000"/>
                </a:lnSpc>
                <a:spcBef>
                  <a:spcPct val="0"/>
                </a:spcBef>
                <a:spcAft>
                  <a:spcPct val="35000"/>
                </a:spcAft>
              </a:pPr>
              <a:r>
                <a:rPr lang="en-US" dirty="0">
                  <a:latin typeface="Tahoma" panose="020B0604030504040204" pitchFamily="34" charset="0"/>
                  <a:ea typeface="Tahoma" panose="020B0604030504040204" pitchFamily="34" charset="0"/>
                  <a:cs typeface="Tahoma" panose="020B0604030504040204" pitchFamily="34" charset="0"/>
                </a:rPr>
                <a:t>Bảo quản mẫu vật </a:t>
              </a:r>
              <a:endParaRPr lang="en-US" dirty="0" smtClean="0">
                <a:latin typeface="Tahoma" panose="020B0604030504040204" pitchFamily="34" charset="0"/>
                <a:ea typeface="Tahoma" panose="020B0604030504040204" pitchFamily="34" charset="0"/>
                <a:cs typeface="Tahoma" panose="020B0604030504040204" pitchFamily="34" charset="0"/>
              </a:endParaRPr>
            </a:p>
            <a:p>
              <a:pPr lvl="0" algn="ctr" defTabSz="1244600">
                <a:lnSpc>
                  <a:spcPct val="90000"/>
                </a:lnSpc>
                <a:spcBef>
                  <a:spcPct val="0"/>
                </a:spcBef>
                <a:spcAft>
                  <a:spcPct val="35000"/>
                </a:spcAft>
              </a:pPr>
              <a:r>
                <a:rPr lang="en-US" dirty="0" smtClean="0">
                  <a:latin typeface="Tahoma" panose="020B0604030504040204" pitchFamily="34" charset="0"/>
                  <a:ea typeface="Tahoma" panose="020B0604030504040204" pitchFamily="34" charset="0"/>
                  <a:cs typeface="Tahoma" panose="020B0604030504040204" pitchFamily="34" charset="0"/>
                </a:rPr>
                <a:t>trong </a:t>
              </a:r>
              <a:r>
                <a:rPr lang="en-US" dirty="0">
                  <a:latin typeface="Tahoma" panose="020B0604030504040204" pitchFamily="34" charset="0"/>
                  <a:ea typeface="Tahoma" panose="020B0604030504040204" pitchFamily="34" charset="0"/>
                  <a:cs typeface="Tahoma" panose="020B0604030504040204" pitchFamily="34" charset="0"/>
                </a:rPr>
                <a:t>lĩnh vực y tế, </a:t>
              </a:r>
              <a:endParaRPr lang="en-US" dirty="0" smtClean="0">
                <a:latin typeface="Tahoma" panose="020B0604030504040204" pitchFamily="34" charset="0"/>
                <a:ea typeface="Tahoma" panose="020B0604030504040204" pitchFamily="34" charset="0"/>
                <a:cs typeface="Tahoma" panose="020B0604030504040204" pitchFamily="34" charset="0"/>
              </a:endParaRPr>
            </a:p>
            <a:p>
              <a:pPr lvl="0" algn="ctr" defTabSz="1244600">
                <a:lnSpc>
                  <a:spcPct val="90000"/>
                </a:lnSpc>
                <a:spcBef>
                  <a:spcPct val="0"/>
                </a:spcBef>
                <a:spcAft>
                  <a:spcPct val="35000"/>
                </a:spcAft>
              </a:pPr>
              <a:r>
                <a:rPr lang="en-US" dirty="0" smtClean="0">
                  <a:latin typeface="Tahoma" panose="020B0604030504040204" pitchFamily="34" charset="0"/>
                  <a:ea typeface="Tahoma" panose="020B0604030504040204" pitchFamily="34" charset="0"/>
                  <a:cs typeface="Tahoma" panose="020B0604030504040204" pitchFamily="34" charset="0"/>
                </a:rPr>
                <a:t>nghiên </a:t>
              </a:r>
              <a:r>
                <a:rPr lang="en-US" dirty="0">
                  <a:latin typeface="Tahoma" panose="020B0604030504040204" pitchFamily="34" charset="0"/>
                  <a:ea typeface="Tahoma" panose="020B0604030504040204" pitchFamily="34" charset="0"/>
                  <a:cs typeface="Tahoma" panose="020B0604030504040204" pitchFamily="34" charset="0"/>
                </a:rPr>
                <a:t>cứu khoa học</a:t>
              </a:r>
            </a:p>
          </p:txBody>
        </p:sp>
      </p:grpSp>
      <p:cxnSp>
        <p:nvCxnSpPr>
          <p:cNvPr id="18" name="Straight Arrow Connector 17"/>
          <p:cNvCxnSpPr/>
          <p:nvPr/>
        </p:nvCxnSpPr>
        <p:spPr>
          <a:xfrm flipV="1">
            <a:off x="1476375" y="4267200"/>
            <a:ext cx="512457" cy="398522"/>
          </a:xfrm>
          <a:prstGeom prst="straightConnector1">
            <a:avLst/>
          </a:prstGeom>
          <a:ln w="38100">
            <a:solidFill>
              <a:schemeClr val="tx1"/>
            </a:solidFill>
            <a:headEnd type="triangle" w="med" len="med"/>
            <a:tailEnd type="non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77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04449"/>
          <p:cNvSpPr>
            <a:spLocks noGrp="1"/>
          </p:cNvSpPr>
          <p:nvPr>
            <p:ph type="title"/>
          </p:nvPr>
        </p:nvSpPr>
        <p:spPr>
          <a:xfrm>
            <a:off x="609600" y="304800"/>
            <a:ext cx="8534400" cy="1112838"/>
          </a:xfrm>
          <a:solidFill>
            <a:srgbClr val="CFF4AA"/>
          </a:solidFill>
          <a:ln w="38100">
            <a:solidFill>
              <a:srgbClr val="0000FF"/>
            </a:solidFill>
          </a:ln>
        </p:spPr>
        <p:txBody>
          <a:bodyPr/>
          <a:lstStyle/>
          <a:p>
            <a:r>
              <a:rPr sz="4000" err="1">
                <a:solidFill>
                  <a:srgbClr val="FF3300"/>
                </a:solidFill>
              </a:rPr>
              <a:t>Đằng</a:t>
            </a:r>
            <a:r>
              <a:rPr sz="4000">
                <a:solidFill>
                  <a:srgbClr val="FF3300"/>
                </a:solidFill>
              </a:rPr>
              <a:t> </a:t>
            </a:r>
            <a:r>
              <a:rPr sz="4000" err="1">
                <a:solidFill>
                  <a:srgbClr val="FF3300"/>
                </a:solidFill>
              </a:rPr>
              <a:t>Sau</a:t>
            </a:r>
            <a:r>
              <a:rPr sz="4000">
                <a:solidFill>
                  <a:srgbClr val="FF3300"/>
                </a:solidFill>
              </a:rPr>
              <a:t> </a:t>
            </a:r>
            <a:r>
              <a:rPr sz="4000" err="1">
                <a:solidFill>
                  <a:srgbClr val="FF3300"/>
                </a:solidFill>
              </a:rPr>
              <a:t>sự</a:t>
            </a:r>
            <a:r>
              <a:rPr sz="4000">
                <a:solidFill>
                  <a:srgbClr val="FF3300"/>
                </a:solidFill>
              </a:rPr>
              <a:t> </a:t>
            </a:r>
            <a:r>
              <a:rPr sz="4000" err="1">
                <a:solidFill>
                  <a:srgbClr val="FF3300"/>
                </a:solidFill>
              </a:rPr>
              <a:t>phát</a:t>
            </a:r>
            <a:r>
              <a:rPr sz="4000">
                <a:solidFill>
                  <a:srgbClr val="FF3300"/>
                </a:solidFill>
              </a:rPr>
              <a:t> </a:t>
            </a:r>
            <a:r>
              <a:rPr sz="4000" err="1">
                <a:solidFill>
                  <a:srgbClr val="FF3300"/>
                </a:solidFill>
              </a:rPr>
              <a:t>triển</a:t>
            </a:r>
            <a:r>
              <a:rPr sz="4000">
                <a:solidFill>
                  <a:srgbClr val="FF3300"/>
                </a:solidFill>
              </a:rPr>
              <a:t> </a:t>
            </a:r>
            <a:r>
              <a:rPr sz="4000" err="1">
                <a:solidFill>
                  <a:srgbClr val="FF3300"/>
                </a:solidFill>
              </a:rPr>
              <a:t>công</a:t>
            </a:r>
            <a:r>
              <a:rPr sz="4000">
                <a:solidFill>
                  <a:srgbClr val="FF3300"/>
                </a:solidFill>
              </a:rPr>
              <a:t> </a:t>
            </a:r>
            <a:r>
              <a:rPr sz="4000" err="1">
                <a:solidFill>
                  <a:srgbClr val="FF3300"/>
                </a:solidFill>
              </a:rPr>
              <a:t>nghiệp</a:t>
            </a:r>
            <a:endParaRPr sz="4000">
              <a:solidFill>
                <a:srgbClr val="FF3300"/>
              </a:solidFill>
            </a:endParaRPr>
          </a:p>
        </p:txBody>
      </p:sp>
      <p:pic>
        <p:nvPicPr>
          <p:cNvPr id="104451" name="Picture 104450" descr="chat thai tu cac nha may"/>
          <p:cNvPicPr>
            <a:picLocks noChangeAspect="1"/>
          </p:cNvPicPr>
          <p:nvPr/>
        </p:nvPicPr>
        <p:blipFill>
          <a:blip r:embed="rId2"/>
          <a:stretch>
            <a:fillRect/>
          </a:stretch>
        </p:blipFill>
        <p:spPr>
          <a:xfrm>
            <a:off x="152400" y="1600200"/>
            <a:ext cx="4572000" cy="5257800"/>
          </a:xfrm>
          <a:prstGeom prst="rect">
            <a:avLst/>
          </a:prstGeom>
          <a:noFill/>
          <a:ln w="9525">
            <a:noFill/>
          </a:ln>
        </p:spPr>
      </p:pic>
      <p:pic>
        <p:nvPicPr>
          <p:cNvPr id="104452" name="Picture 104451" descr="o nhiem"/>
          <p:cNvPicPr>
            <a:picLocks noChangeAspect="1"/>
          </p:cNvPicPr>
          <p:nvPr/>
        </p:nvPicPr>
        <p:blipFill>
          <a:blip r:embed="rId3"/>
          <a:stretch>
            <a:fillRect/>
          </a:stretch>
        </p:blipFill>
        <p:spPr>
          <a:xfrm>
            <a:off x="4800600" y="1600200"/>
            <a:ext cx="4191000" cy="5257800"/>
          </a:xfrm>
          <a:prstGeom prst="rect">
            <a:avLst/>
          </a:prstGeom>
          <a:noFill/>
          <a:ln w="9525">
            <a:noFill/>
          </a:ln>
        </p:spPr>
      </p:pic>
    </p:spTree>
    <p:extLst>
      <p:ext uri="{BB962C8B-B14F-4D97-AF65-F5344CB8AC3E}">
        <p14:creationId xmlns:p14="http://schemas.microsoft.com/office/powerpoint/2010/main" val="1228044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decel="50000" fill="hold">
                                          <p:stCondLst>
                                            <p:cond delay="0"/>
                                          </p:stCondLst>
                                        </p:cTn>
                                        <p:tgtEl>
                                          <p:spTgt spid="1044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44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4450"/>
                                        </p:tgtEl>
                                        <p:attrNameLst>
                                          <p:attrName>ppt_w</p:attrName>
                                        </p:attrNameLst>
                                      </p:cBhvr>
                                      <p:tavLst>
                                        <p:tav tm="0">
                                          <p:val>
                                            <p:strVal val="#ppt_w*.05"/>
                                          </p:val>
                                        </p:tav>
                                        <p:tav tm="100000">
                                          <p:val>
                                            <p:strVal val="#ppt_w"/>
                                          </p:val>
                                        </p:tav>
                                      </p:tavLst>
                                    </p:anim>
                                    <p:anim calcmode="lin" valueType="num">
                                      <p:cBhvr>
                                        <p:cTn id="10" dur="1000" fill="hold"/>
                                        <p:tgtEl>
                                          <p:spTgt spid="1044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44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44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44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4450"/>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04451"/>
                                        </p:tgtEl>
                                        <p:attrNameLst>
                                          <p:attrName>style.visibility</p:attrName>
                                        </p:attrNameLst>
                                      </p:cBhvr>
                                      <p:to>
                                        <p:strVal val="visible"/>
                                      </p:to>
                                    </p:set>
                                    <p:anim calcmode="lin" valueType="num">
                                      <p:cBhvr>
                                        <p:cTn id="19" dur="3000" fill="hold"/>
                                        <p:tgtEl>
                                          <p:spTgt spid="104451"/>
                                        </p:tgtEl>
                                        <p:attrNameLst>
                                          <p:attrName>ppt_w</p:attrName>
                                        </p:attrNameLst>
                                      </p:cBhvr>
                                      <p:tavLst>
                                        <p:tav tm="0">
                                          <p:val>
                                            <p:fltVal val="0"/>
                                          </p:val>
                                        </p:tav>
                                        <p:tav tm="100000">
                                          <p:val>
                                            <p:strVal val="#ppt_w"/>
                                          </p:val>
                                        </p:tav>
                                      </p:tavLst>
                                    </p:anim>
                                    <p:anim calcmode="lin" valueType="num">
                                      <p:cBhvr>
                                        <p:cTn id="20" dur="3000" fill="hold"/>
                                        <p:tgtEl>
                                          <p:spTgt spid="104451"/>
                                        </p:tgtEl>
                                        <p:attrNameLst>
                                          <p:attrName>ppt_h</p:attrName>
                                        </p:attrNameLst>
                                      </p:cBhvr>
                                      <p:tavLst>
                                        <p:tav tm="0">
                                          <p:val>
                                            <p:fltVal val="0"/>
                                          </p:val>
                                        </p:tav>
                                        <p:tav tm="100000">
                                          <p:val>
                                            <p:strVal val="#ppt_h"/>
                                          </p:val>
                                        </p:tav>
                                      </p:tavLst>
                                    </p:anim>
                                    <p:anim calcmode="lin" valueType="num">
                                      <p:cBhvr>
                                        <p:cTn id="21" dur="3000" fill="hold"/>
                                        <p:tgtEl>
                                          <p:spTgt spid="104451"/>
                                        </p:tgtEl>
                                        <p:attrNameLst>
                                          <p:attrName>style.rotation</p:attrName>
                                        </p:attrNameLst>
                                      </p:cBhvr>
                                      <p:tavLst>
                                        <p:tav tm="0">
                                          <p:val>
                                            <p:fltVal val="360"/>
                                          </p:val>
                                        </p:tav>
                                        <p:tav tm="100000">
                                          <p:val>
                                            <p:fltVal val="0"/>
                                          </p:val>
                                        </p:tav>
                                      </p:tavLst>
                                    </p:anim>
                                    <p:animEffect transition="in" filter="fade">
                                      <p:cBhvr>
                                        <p:cTn id="22" dur="3000"/>
                                        <p:tgtEl>
                                          <p:spTgt spid="104451"/>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04452"/>
                                        </p:tgtEl>
                                        <p:attrNameLst>
                                          <p:attrName>style.visibility</p:attrName>
                                        </p:attrNameLst>
                                      </p:cBhvr>
                                      <p:to>
                                        <p:strVal val="visible"/>
                                      </p:to>
                                    </p:set>
                                    <p:anim calcmode="lin" valueType="num">
                                      <p:cBhvr>
                                        <p:cTn id="27" dur="3000" fill="hold"/>
                                        <p:tgtEl>
                                          <p:spTgt spid="104452"/>
                                        </p:tgtEl>
                                        <p:attrNameLst>
                                          <p:attrName>ppt_w</p:attrName>
                                        </p:attrNameLst>
                                      </p:cBhvr>
                                      <p:tavLst>
                                        <p:tav tm="0">
                                          <p:val>
                                            <p:fltVal val="0"/>
                                          </p:val>
                                        </p:tav>
                                        <p:tav tm="100000">
                                          <p:val>
                                            <p:strVal val="#ppt_w"/>
                                          </p:val>
                                        </p:tav>
                                      </p:tavLst>
                                    </p:anim>
                                    <p:anim calcmode="lin" valueType="num">
                                      <p:cBhvr>
                                        <p:cTn id="28" dur="3000" fill="hold"/>
                                        <p:tgtEl>
                                          <p:spTgt spid="104452"/>
                                        </p:tgtEl>
                                        <p:attrNameLst>
                                          <p:attrName>ppt_h</p:attrName>
                                        </p:attrNameLst>
                                      </p:cBhvr>
                                      <p:tavLst>
                                        <p:tav tm="0">
                                          <p:val>
                                            <p:fltVal val="0"/>
                                          </p:val>
                                        </p:tav>
                                        <p:tav tm="100000">
                                          <p:val>
                                            <p:strVal val="#ppt_h"/>
                                          </p:val>
                                        </p:tav>
                                      </p:tavLst>
                                    </p:anim>
                                    <p:anim calcmode="lin" valueType="num">
                                      <p:cBhvr>
                                        <p:cTn id="29" dur="3000" fill="hold"/>
                                        <p:tgtEl>
                                          <p:spTgt spid="104452"/>
                                        </p:tgtEl>
                                        <p:attrNameLst>
                                          <p:attrName>style.rotation</p:attrName>
                                        </p:attrNameLst>
                                      </p:cBhvr>
                                      <p:tavLst>
                                        <p:tav tm="0">
                                          <p:val>
                                            <p:fltVal val="360"/>
                                          </p:val>
                                        </p:tav>
                                        <p:tav tm="100000">
                                          <p:val>
                                            <p:fltVal val="0"/>
                                          </p:val>
                                        </p:tav>
                                      </p:tavLst>
                                    </p:anim>
                                    <p:animEffect transition="in" filter="fade">
                                      <p:cBhvr>
                                        <p:cTn id="30" dur="3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88" name="Group 105487"/>
          <p:cNvGrpSpPr/>
          <p:nvPr/>
        </p:nvGrpSpPr>
        <p:grpSpPr>
          <a:xfrm>
            <a:off x="76200" y="76200"/>
            <a:ext cx="4648200" cy="3352800"/>
            <a:chOff x="0" y="0"/>
            <a:chExt cx="2976" cy="2160"/>
          </a:xfrm>
        </p:grpSpPr>
        <p:pic>
          <p:nvPicPr>
            <p:cNvPr id="105475" name="Picture 105474" descr="oxit nito N2O"/>
            <p:cNvPicPr>
              <a:picLocks noChangeAspect="1"/>
            </p:cNvPicPr>
            <p:nvPr/>
          </p:nvPicPr>
          <p:blipFill>
            <a:blip r:embed="rId2"/>
            <a:stretch>
              <a:fillRect/>
            </a:stretch>
          </p:blipFill>
          <p:spPr>
            <a:xfrm>
              <a:off x="0" y="0"/>
              <a:ext cx="2976" cy="2160"/>
            </a:xfrm>
            <a:prstGeom prst="rect">
              <a:avLst/>
            </a:prstGeom>
            <a:noFill/>
            <a:ln w="9525">
              <a:noFill/>
            </a:ln>
          </p:spPr>
        </p:pic>
        <p:sp>
          <p:nvSpPr>
            <p:cNvPr id="105476" name="Rectangles 105475"/>
            <p:cNvSpPr/>
            <p:nvPr/>
          </p:nvSpPr>
          <p:spPr>
            <a:xfrm>
              <a:off x="144" y="864"/>
              <a:ext cx="2160" cy="432"/>
            </a:xfrm>
            <a:prstGeom prst="rect">
              <a:avLst/>
            </a:prstGeom>
            <a:noFill/>
            <a:ln w="9525">
              <a:noFill/>
            </a:ln>
          </p:spPr>
          <p:txBody>
            <a:bodyPr wrap="none" anchor="ctr" anchorCtr="0"/>
            <a:lstStyle/>
            <a:p>
              <a:pPr algn="ctr" eaLnBrk="0" hangingPunct="0"/>
              <a:r>
                <a:rPr sz="2400" b="1" dirty="0">
                  <a:solidFill>
                    <a:srgbClr val="FF0000"/>
                  </a:solidFill>
                  <a:latin typeface="Tahoma" panose="020B0604030504040204" pitchFamily="34" charset="0"/>
                  <a:ea typeface="Tahoma" panose="020B0604030504040204" pitchFamily="34" charset="0"/>
                  <a:cs typeface="Tahoma" panose="020B0604030504040204" pitchFamily="34" charset="0"/>
                </a:rPr>
                <a:t>ĐÁM CHÁY N</a:t>
              </a:r>
              <a:r>
                <a:rPr sz="2400" b="1"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sz="2400" b="1" dirty="0">
                  <a:solidFill>
                    <a:srgbClr val="FF0000"/>
                  </a:solidFill>
                  <a:latin typeface="Tahoma" panose="020B0604030504040204" pitchFamily="34" charset="0"/>
                  <a:ea typeface="Tahoma" panose="020B0604030504040204" pitchFamily="34" charset="0"/>
                  <a:cs typeface="Tahoma" panose="020B0604030504040204" pitchFamily="34" charset="0"/>
                </a:rPr>
                <a:t>O</a:t>
              </a:r>
            </a:p>
          </p:txBody>
        </p:sp>
      </p:grpSp>
      <p:grpSp>
        <p:nvGrpSpPr>
          <p:cNvPr id="105477" name="Group 105476"/>
          <p:cNvGrpSpPr/>
          <p:nvPr/>
        </p:nvGrpSpPr>
        <p:grpSpPr>
          <a:xfrm>
            <a:off x="4800600" y="0"/>
            <a:ext cx="4267200" cy="3429000"/>
            <a:chOff x="3072" y="0"/>
            <a:chExt cx="2688" cy="2160"/>
          </a:xfrm>
        </p:grpSpPr>
        <p:pic>
          <p:nvPicPr>
            <p:cNvPr id="105478" name="Picture 105477" descr="bui Sahara giau chat nito"/>
            <p:cNvPicPr>
              <a:picLocks noChangeAspect="1"/>
            </p:cNvPicPr>
            <p:nvPr/>
          </p:nvPicPr>
          <p:blipFill>
            <a:blip r:embed="rId3"/>
            <a:stretch>
              <a:fillRect/>
            </a:stretch>
          </p:blipFill>
          <p:spPr>
            <a:xfrm>
              <a:off x="3072" y="0"/>
              <a:ext cx="2688" cy="2160"/>
            </a:xfrm>
            <a:prstGeom prst="rect">
              <a:avLst/>
            </a:prstGeom>
            <a:noFill/>
            <a:ln w="9525">
              <a:noFill/>
            </a:ln>
          </p:spPr>
        </p:pic>
        <p:sp>
          <p:nvSpPr>
            <p:cNvPr id="105479" name="Rectangles 105478"/>
            <p:cNvSpPr/>
            <p:nvPr/>
          </p:nvSpPr>
          <p:spPr>
            <a:xfrm>
              <a:off x="3072" y="0"/>
              <a:ext cx="2688" cy="1536"/>
            </a:xfrm>
            <a:prstGeom prst="rect">
              <a:avLst/>
            </a:prstGeom>
            <a:noFill/>
            <a:ln w="9525" cap="flat" cmpd="sng">
              <a:solidFill>
                <a:srgbClr val="000000"/>
              </a:solidFill>
              <a:prstDash val="solid"/>
              <a:miter/>
              <a:headEnd type="none" w="med" len="med"/>
              <a:tailEnd type="none" w="med" len="med"/>
            </a:ln>
          </p:spPr>
          <p:txBody>
            <a:bodyPr wrap="none" anchor="ctr" anchorCtr="0"/>
            <a:lstStyle/>
            <a:p>
              <a:pPr algn="ctr" eaLnBrk="0" hangingPunct="0"/>
              <a:r>
                <a:rPr sz="2400" b="1" dirty="0">
                  <a:ln>
                    <a:solidFill>
                      <a:srgbClr val="FFFF00"/>
                    </a:solidFill>
                  </a:ln>
                  <a:solidFill>
                    <a:schemeClr val="bg1"/>
                  </a:solidFill>
                  <a:latin typeface="Tahoma" panose="020B0604030504040204" pitchFamily="34" charset="0"/>
                  <a:ea typeface="Tahoma" panose="020B0604030504040204" pitchFamily="34" charset="0"/>
                  <a:cs typeface="Tahoma" panose="020B0604030504040204" pitchFamily="34" charset="0"/>
                </a:rPr>
                <a:t> BỤI SAHARA GIÀU CHẤT</a:t>
              </a:r>
            </a:p>
            <a:p>
              <a:pPr algn="ctr" eaLnBrk="0" hangingPunct="0"/>
              <a:r>
                <a:rPr sz="2400" b="1" dirty="0">
                  <a:ln>
                    <a:solidFill>
                      <a:srgbClr val="FFFF00"/>
                    </a:solidFill>
                  </a:ln>
                  <a:solidFill>
                    <a:schemeClr val="bg1"/>
                  </a:solidFill>
                  <a:latin typeface="Tahoma" panose="020B0604030504040204" pitchFamily="34" charset="0"/>
                  <a:ea typeface="Tahoma" panose="020B0604030504040204" pitchFamily="34" charset="0"/>
                  <a:cs typeface="Tahoma" panose="020B0604030504040204" pitchFamily="34" charset="0"/>
                </a:rPr>
                <a:t> </a:t>
              </a:r>
              <a:r>
                <a:rPr sz="2400" b="1" dirty="0" smtClean="0">
                  <a:ln>
                    <a:solidFill>
                      <a:srgbClr val="FFFF00"/>
                    </a:solidFill>
                  </a:ln>
                  <a:solidFill>
                    <a:schemeClr val="bg1"/>
                  </a:solidFill>
                  <a:latin typeface="Tahoma" panose="020B0604030504040204" pitchFamily="34" charset="0"/>
                  <a:ea typeface="Tahoma" panose="020B0604030504040204" pitchFamily="34" charset="0"/>
                  <a:cs typeface="Tahoma" panose="020B0604030504040204" pitchFamily="34" charset="0"/>
                </a:rPr>
                <a:t>NI</a:t>
              </a:r>
              <a:r>
                <a:rPr lang="en-US" sz="2400" b="1" dirty="0" smtClean="0">
                  <a:ln>
                    <a:solidFill>
                      <a:srgbClr val="FFFF00"/>
                    </a:solidFill>
                  </a:ln>
                  <a:solidFill>
                    <a:schemeClr val="bg1"/>
                  </a:solidFill>
                  <a:latin typeface="Tahoma" panose="020B0604030504040204" pitchFamily="34" charset="0"/>
                  <a:ea typeface="Tahoma" panose="020B0604030504040204" pitchFamily="34" charset="0"/>
                  <a:cs typeface="Tahoma" panose="020B0604030504040204" pitchFamily="34" charset="0"/>
                </a:rPr>
                <a:t>TROGEN</a:t>
              </a:r>
              <a:endParaRPr sz="2400" b="1" dirty="0">
                <a:ln>
                  <a:solidFill>
                    <a:srgbClr val="FFFF0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05480" name="Group 105479"/>
          <p:cNvGrpSpPr/>
          <p:nvPr/>
        </p:nvGrpSpPr>
        <p:grpSpPr>
          <a:xfrm>
            <a:off x="4800600" y="3429000"/>
            <a:ext cx="4343400" cy="3429000"/>
            <a:chOff x="2928" y="2160"/>
            <a:chExt cx="2832" cy="2160"/>
          </a:xfrm>
        </p:grpSpPr>
        <p:pic>
          <p:nvPicPr>
            <p:cNvPr id="105481" name="Picture 105480" descr="nuoc thai"/>
            <p:cNvPicPr>
              <a:picLocks noChangeAspect="1"/>
            </p:cNvPicPr>
            <p:nvPr/>
          </p:nvPicPr>
          <p:blipFill>
            <a:blip r:embed="rId4"/>
            <a:stretch>
              <a:fillRect/>
            </a:stretch>
          </p:blipFill>
          <p:spPr>
            <a:xfrm>
              <a:off x="2928" y="2160"/>
              <a:ext cx="2832" cy="2160"/>
            </a:xfrm>
            <a:prstGeom prst="rect">
              <a:avLst/>
            </a:prstGeom>
            <a:noFill/>
            <a:ln w="9525">
              <a:noFill/>
            </a:ln>
          </p:spPr>
        </p:pic>
        <p:sp>
          <p:nvSpPr>
            <p:cNvPr id="105482" name="Rectangles 105481"/>
            <p:cNvSpPr/>
            <p:nvPr/>
          </p:nvSpPr>
          <p:spPr>
            <a:xfrm>
              <a:off x="3264" y="2304"/>
              <a:ext cx="2256" cy="432"/>
            </a:xfrm>
            <a:prstGeom prst="rect">
              <a:avLst/>
            </a:prstGeom>
            <a:noFill/>
            <a:ln w="9525">
              <a:noFill/>
            </a:ln>
          </p:spPr>
          <p:txBody>
            <a:bodyPr wrap="none" anchor="ctr" anchorCtr="0"/>
            <a:lstStyle/>
            <a:p>
              <a:pPr algn="ctr" eaLnBrk="0" hangingPunct="0"/>
              <a:r>
                <a:rPr sz="2400" b="1" dirty="0">
                  <a:solidFill>
                    <a:srgbClr val="FF0000"/>
                  </a:solidFill>
                  <a:latin typeface="Tahoma" panose="020B0604030504040204" pitchFamily="34" charset="0"/>
                  <a:ea typeface="Tahoma" panose="020B0604030504040204" pitchFamily="34" charset="0"/>
                  <a:cs typeface="Tahoma" panose="020B0604030504040204" pitchFamily="34" charset="0"/>
                </a:rPr>
                <a:t>NƯỚC THẢI TỪ NHÀ MÁY</a:t>
              </a:r>
            </a:p>
          </p:txBody>
        </p:sp>
      </p:grpSp>
      <p:grpSp>
        <p:nvGrpSpPr>
          <p:cNvPr id="105483" name="Group 105482"/>
          <p:cNvGrpSpPr/>
          <p:nvPr/>
        </p:nvGrpSpPr>
        <p:grpSpPr>
          <a:xfrm>
            <a:off x="76773" y="3429000"/>
            <a:ext cx="4495800" cy="3429000"/>
            <a:chOff x="50" y="2160"/>
            <a:chExt cx="2928" cy="2160"/>
          </a:xfrm>
        </p:grpSpPr>
        <p:pic>
          <p:nvPicPr>
            <p:cNvPr id="105484" name="Picture 105483" descr="ONHIEM"/>
            <p:cNvPicPr>
              <a:picLocks noChangeAspect="1"/>
            </p:cNvPicPr>
            <p:nvPr/>
          </p:nvPicPr>
          <p:blipFill>
            <a:blip r:embed="rId5"/>
            <a:stretch>
              <a:fillRect/>
            </a:stretch>
          </p:blipFill>
          <p:spPr>
            <a:xfrm>
              <a:off x="50" y="2160"/>
              <a:ext cx="2928" cy="2160"/>
            </a:xfrm>
            <a:prstGeom prst="rect">
              <a:avLst/>
            </a:prstGeom>
            <a:noFill/>
            <a:ln w="9525">
              <a:noFill/>
            </a:ln>
          </p:spPr>
        </p:pic>
        <p:sp>
          <p:nvSpPr>
            <p:cNvPr id="105485" name="Rectangles 105484"/>
            <p:cNvSpPr/>
            <p:nvPr/>
          </p:nvSpPr>
          <p:spPr>
            <a:xfrm>
              <a:off x="336" y="2448"/>
              <a:ext cx="2448" cy="336"/>
            </a:xfrm>
            <a:prstGeom prst="rect">
              <a:avLst/>
            </a:prstGeom>
            <a:noFill/>
            <a:ln w="9525">
              <a:noFill/>
            </a:ln>
          </p:spPr>
          <p:txBody>
            <a:bodyPr wrap="none" anchor="ctr" anchorCtr="0"/>
            <a:lstStyle/>
            <a:p>
              <a:pPr algn="ctr" eaLnBrk="0" hangingPunct="0"/>
              <a:r>
                <a:rPr sz="2400" b="1" dirty="0">
                  <a:ln>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rPr>
                <a:t>Nhiên liệu chạy động cơ </a:t>
              </a:r>
            </a:p>
            <a:p>
              <a:pPr algn="ctr" eaLnBrk="0" hangingPunct="0"/>
              <a:r>
                <a:rPr sz="2400" b="1" dirty="0">
                  <a:ln>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rPr>
                <a:t>chứa </a:t>
              </a:r>
              <a:r>
                <a:rPr sz="2400" b="1" dirty="0" smtClean="0">
                  <a:ln>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rPr>
                <a:t>NI</a:t>
              </a:r>
              <a:r>
                <a:rPr lang="en-US" sz="2400" b="1" dirty="0" smtClean="0">
                  <a:ln>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rPr>
                <a:t>TROGEN</a:t>
              </a:r>
              <a:endParaRPr sz="2400" b="1" dirty="0">
                <a:ln>
                  <a:solidFill>
                    <a:schemeClr val="tx1"/>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698560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5488"/>
                                        </p:tgtEl>
                                        <p:attrNameLst>
                                          <p:attrName>style.visibility</p:attrName>
                                        </p:attrNameLst>
                                      </p:cBhvr>
                                      <p:to>
                                        <p:strVal val="visible"/>
                                      </p:to>
                                    </p:set>
                                    <p:anim calcmode="lin" valueType="num">
                                      <p:cBhvr>
                                        <p:cTn id="7" dur="500" fill="hold"/>
                                        <p:tgtEl>
                                          <p:spTgt spid="105488"/>
                                        </p:tgtEl>
                                        <p:attrNameLst>
                                          <p:attrName>ppt_w</p:attrName>
                                        </p:attrNameLst>
                                      </p:cBhvr>
                                      <p:tavLst>
                                        <p:tav tm="0">
                                          <p:val>
                                            <p:fltVal val="0"/>
                                          </p:val>
                                        </p:tav>
                                        <p:tav tm="100000">
                                          <p:val>
                                            <p:strVal val="#ppt_w"/>
                                          </p:val>
                                        </p:tav>
                                      </p:tavLst>
                                    </p:anim>
                                    <p:anim calcmode="lin" valueType="num">
                                      <p:cBhvr>
                                        <p:cTn id="8" dur="500" fill="hold"/>
                                        <p:tgtEl>
                                          <p:spTgt spid="10548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05477"/>
                                        </p:tgtEl>
                                        <p:attrNameLst>
                                          <p:attrName>style.visibility</p:attrName>
                                        </p:attrNameLst>
                                      </p:cBhvr>
                                      <p:to>
                                        <p:strVal val="visible"/>
                                      </p:to>
                                    </p:set>
                                    <p:animEffect transition="in" filter="fade">
                                      <p:cBhvr>
                                        <p:cTn id="13" dur="1000"/>
                                        <p:tgtEl>
                                          <p:spTgt spid="105477"/>
                                        </p:tgtEl>
                                      </p:cBhvr>
                                    </p:animEffect>
                                    <p:anim calcmode="lin" valueType="num">
                                      <p:cBhvr>
                                        <p:cTn id="14" dur="1000" fill="hold"/>
                                        <p:tgtEl>
                                          <p:spTgt spid="105477"/>
                                        </p:tgtEl>
                                        <p:attrNameLst>
                                          <p:attrName>ppt_x</p:attrName>
                                        </p:attrNameLst>
                                      </p:cBhvr>
                                      <p:tavLst>
                                        <p:tav tm="0">
                                          <p:val>
                                            <p:strVal val="#ppt_x"/>
                                          </p:val>
                                        </p:tav>
                                        <p:tav tm="100000">
                                          <p:val>
                                            <p:strVal val="#ppt_x"/>
                                          </p:val>
                                        </p:tav>
                                      </p:tavLst>
                                    </p:anim>
                                    <p:anim calcmode="lin" valueType="num">
                                      <p:cBhvr>
                                        <p:cTn id="15" dur="1000" fill="hold"/>
                                        <p:tgtEl>
                                          <p:spTgt spid="10547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05483"/>
                                        </p:tgtEl>
                                        <p:attrNameLst>
                                          <p:attrName>style.visibility</p:attrName>
                                        </p:attrNameLst>
                                      </p:cBhvr>
                                      <p:to>
                                        <p:strVal val="visible"/>
                                      </p:to>
                                    </p:set>
                                    <p:animEffect transition="in" filter="fade">
                                      <p:cBhvr>
                                        <p:cTn id="20" dur="1000"/>
                                        <p:tgtEl>
                                          <p:spTgt spid="105483"/>
                                        </p:tgtEl>
                                      </p:cBhvr>
                                    </p:animEffect>
                                    <p:anim calcmode="lin" valueType="num">
                                      <p:cBhvr>
                                        <p:cTn id="21" dur="1000" fill="hold"/>
                                        <p:tgtEl>
                                          <p:spTgt spid="105483"/>
                                        </p:tgtEl>
                                        <p:attrNameLst>
                                          <p:attrName>ppt_x</p:attrName>
                                        </p:attrNameLst>
                                      </p:cBhvr>
                                      <p:tavLst>
                                        <p:tav tm="0">
                                          <p:val>
                                            <p:strVal val="#ppt_x"/>
                                          </p:val>
                                        </p:tav>
                                        <p:tav tm="100000">
                                          <p:val>
                                            <p:strVal val="#ppt_x"/>
                                          </p:val>
                                        </p:tav>
                                      </p:tavLst>
                                    </p:anim>
                                    <p:anim calcmode="lin" valueType="num">
                                      <p:cBhvr>
                                        <p:cTn id="22" dur="1000" fill="hold"/>
                                        <p:tgtEl>
                                          <p:spTgt spid="10548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05480"/>
                                        </p:tgtEl>
                                        <p:attrNameLst>
                                          <p:attrName>style.visibility</p:attrName>
                                        </p:attrNameLst>
                                      </p:cBhvr>
                                      <p:to>
                                        <p:strVal val="visible"/>
                                      </p:to>
                                    </p:set>
                                    <p:animEffect transition="in" filter="fade">
                                      <p:cBhvr>
                                        <p:cTn id="27" dur="1000"/>
                                        <p:tgtEl>
                                          <p:spTgt spid="105480"/>
                                        </p:tgtEl>
                                      </p:cBhvr>
                                    </p:animEffect>
                                    <p:anim calcmode="lin" valueType="num">
                                      <p:cBhvr>
                                        <p:cTn id="28" dur="1000" fill="hold"/>
                                        <p:tgtEl>
                                          <p:spTgt spid="105480"/>
                                        </p:tgtEl>
                                        <p:attrNameLst>
                                          <p:attrName>ppt_x</p:attrName>
                                        </p:attrNameLst>
                                      </p:cBhvr>
                                      <p:tavLst>
                                        <p:tav tm="0">
                                          <p:val>
                                            <p:strVal val="#ppt_x"/>
                                          </p:val>
                                        </p:tav>
                                        <p:tav tm="100000">
                                          <p:val>
                                            <p:strVal val="#ppt_x"/>
                                          </p:val>
                                        </p:tav>
                                      </p:tavLst>
                                    </p:anim>
                                    <p:anim calcmode="lin" valueType="num">
                                      <p:cBhvr>
                                        <p:cTn id="29" dur="1000" fill="hold"/>
                                        <p:tgtEl>
                                          <p:spTgt spid="1054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07521" descr="ANd9GcT7_y1zBaTeTd-rcbY_qafjAvYCUjZA__Q_PkQgY6W23hdThd8&amp;t=1&amp;usg=__A4U7eohlrYnFeB8XDrch2K7Bcr4="/>
          <p:cNvPicPr>
            <a:picLocks noChangeAspect="1"/>
          </p:cNvPicPr>
          <p:nvPr/>
        </p:nvPicPr>
        <p:blipFill>
          <a:blip r:embed="rId2"/>
          <a:stretch>
            <a:fillRect/>
          </a:stretch>
        </p:blipFill>
        <p:spPr>
          <a:xfrm>
            <a:off x="152400" y="0"/>
            <a:ext cx="4267200" cy="3505200"/>
          </a:xfrm>
          <a:prstGeom prst="rect">
            <a:avLst/>
          </a:prstGeom>
          <a:noFill/>
          <a:ln w="9525">
            <a:noFill/>
          </a:ln>
        </p:spPr>
      </p:pic>
      <p:pic>
        <p:nvPicPr>
          <p:cNvPr id="107523" name="Picture 107522" descr="ANd9GcRV1S5YEkIxZVm5x0lY3tPZAJJBa9-3E_FZZ5qAvSAL39eo89c&amp;t=1&amp;usg=__sYmPK-DMt8IUg2Pohit4yuiCSSc="/>
          <p:cNvPicPr>
            <a:picLocks noChangeAspect="1"/>
          </p:cNvPicPr>
          <p:nvPr/>
        </p:nvPicPr>
        <p:blipFill>
          <a:blip r:embed="rId3"/>
          <a:stretch>
            <a:fillRect/>
          </a:stretch>
        </p:blipFill>
        <p:spPr>
          <a:xfrm>
            <a:off x="4495800" y="0"/>
            <a:ext cx="4495800" cy="3505200"/>
          </a:xfrm>
          <a:prstGeom prst="rect">
            <a:avLst/>
          </a:prstGeom>
          <a:noFill/>
          <a:ln w="9525">
            <a:noFill/>
          </a:ln>
        </p:spPr>
      </p:pic>
      <p:pic>
        <p:nvPicPr>
          <p:cNvPr id="107524" name="Picture 107523" descr="ANd9GcQDHm5jGy3oS3SJHllh7k2Thkjzuwsczn7QQDArAHVE7-rKhqI&amp;t=1&amp;usg=__Yz1X9eVfFeXtSWT-eC_Q8bDeLBM="/>
          <p:cNvPicPr>
            <a:picLocks noChangeAspect="1"/>
          </p:cNvPicPr>
          <p:nvPr/>
        </p:nvPicPr>
        <p:blipFill>
          <a:blip r:embed="rId4"/>
          <a:stretch>
            <a:fillRect/>
          </a:stretch>
        </p:blipFill>
        <p:spPr>
          <a:xfrm>
            <a:off x="152400" y="3505200"/>
            <a:ext cx="4267200" cy="3352800"/>
          </a:xfrm>
          <a:prstGeom prst="rect">
            <a:avLst/>
          </a:prstGeom>
          <a:noFill/>
          <a:ln w="9525">
            <a:noFill/>
          </a:ln>
        </p:spPr>
      </p:pic>
      <p:pic>
        <p:nvPicPr>
          <p:cNvPr id="107525" name="Picture 107524" descr="ANd9GcSp9fSJQeOKIz3YAGvtvBrkdKqF331JpVrf7QsHBPUPllNYdco&amp;t=1&amp;usg=__cnlu0o3P9ALFzOfQb2uYDdnm_Vg="/>
          <p:cNvPicPr>
            <a:picLocks noChangeAspect="1"/>
          </p:cNvPicPr>
          <p:nvPr/>
        </p:nvPicPr>
        <p:blipFill>
          <a:blip r:embed="rId5"/>
          <a:stretch>
            <a:fillRect/>
          </a:stretch>
        </p:blipFill>
        <p:spPr>
          <a:xfrm>
            <a:off x="4495800" y="3505200"/>
            <a:ext cx="4495800" cy="3352800"/>
          </a:xfrm>
          <a:prstGeom prst="rect">
            <a:avLst/>
          </a:prstGeom>
          <a:noFill/>
          <a:ln w="9525">
            <a:noFill/>
          </a:ln>
        </p:spPr>
      </p:pic>
    </p:spTree>
    <p:extLst>
      <p:ext uri="{BB962C8B-B14F-4D97-AF65-F5344CB8AC3E}">
        <p14:creationId xmlns:p14="http://schemas.microsoft.com/office/powerpoint/2010/main" val="3927056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circle(in)">
                                      <p:cBhvr>
                                        <p:cTn id="7" dur="2000"/>
                                        <p:tgtEl>
                                          <p:spTgt spid="1075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circle(in)">
                                      <p:cBhvr>
                                        <p:cTn id="12" dur="2000"/>
                                        <p:tgtEl>
                                          <p:spTgt spid="1075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7524"/>
                                        </p:tgtEl>
                                        <p:attrNameLst>
                                          <p:attrName>style.visibility</p:attrName>
                                        </p:attrNameLst>
                                      </p:cBhvr>
                                      <p:to>
                                        <p:strVal val="visible"/>
                                      </p:to>
                                    </p:set>
                                    <p:animEffect transition="in" filter="circle(in)">
                                      <p:cBhvr>
                                        <p:cTn id="17" dur="2000"/>
                                        <p:tgtEl>
                                          <p:spTgt spid="1075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7525"/>
                                        </p:tgtEl>
                                        <p:attrNameLst>
                                          <p:attrName>style.visibility</p:attrName>
                                        </p:attrNameLst>
                                      </p:cBhvr>
                                      <p:to>
                                        <p:strVal val="visible"/>
                                      </p:to>
                                    </p:set>
                                    <p:animEffect transition="in" filter="circle(in)">
                                      <p:cBhvr>
                                        <p:cTn id="22" dur="20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08545" descr="ANd9GcRwXOUCTc7G0kYTBQhplUaXpqc2tSTFVVdgkwr6OSWVF49AK-Y&amp;t=1&amp;h=167&amp;w=223&amp;usg=__IiJCdTDihQpqsHvHONZqP7cMZiI="/>
          <p:cNvPicPr>
            <a:picLocks noChangeAspect="1"/>
          </p:cNvPicPr>
          <p:nvPr/>
        </p:nvPicPr>
        <p:blipFill>
          <a:blip r:embed="rId2"/>
          <a:stretch>
            <a:fillRect/>
          </a:stretch>
        </p:blipFill>
        <p:spPr>
          <a:xfrm>
            <a:off x="1447800" y="2362200"/>
            <a:ext cx="5486400" cy="4257675"/>
          </a:xfrm>
          <a:prstGeom prst="rect">
            <a:avLst/>
          </a:prstGeom>
          <a:noFill/>
          <a:ln w="9525">
            <a:noFill/>
          </a:ln>
        </p:spPr>
      </p:pic>
      <p:sp>
        <p:nvSpPr>
          <p:cNvPr id="108547" name="Rectangles 108546"/>
          <p:cNvSpPr/>
          <p:nvPr/>
        </p:nvSpPr>
        <p:spPr>
          <a:xfrm>
            <a:off x="1066800" y="304800"/>
            <a:ext cx="7543800" cy="1905000"/>
          </a:xfrm>
          <a:prstGeom prst="rect">
            <a:avLst/>
          </a:prstGeom>
        </p:spPr>
        <p:txBody>
          <a:bodyPr wrap="none" fromWordArt="1">
            <a:prstTxWarp prst="textPlain">
              <a:avLst>
                <a:gd name="adj" fmla="val 50000"/>
              </a:avLst>
            </a:prstTxWarp>
            <a:normAutofit/>
          </a:bodyPr>
          <a:lstStyle/>
          <a:p>
            <a:pPr algn="ctr"/>
            <a:r>
              <a:rPr lang="en-US" sz="3200" b="1" dirty="0">
                <a:ln w="12700" cap="flat" cmpd="sng">
                  <a:solidFill>
                    <a:srgbClr val="F8F8F8">
                      <a:alpha val="99001"/>
                    </a:srgbClr>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BẢO VỆ MÔI TRƯỜNG LÀ BẢO VỆ CHÍNH MÌNH</a:t>
            </a:r>
          </a:p>
        </p:txBody>
      </p:sp>
    </p:spTree>
    <p:extLst>
      <p:ext uri="{BB962C8B-B14F-4D97-AF65-F5344CB8AC3E}">
        <p14:creationId xmlns:p14="http://schemas.microsoft.com/office/powerpoint/2010/main" val="29208769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4294967295"/>
          </p:nvPr>
        </p:nvSpPr>
        <p:spPr>
          <a:xfrm>
            <a:off x="381000" y="838200"/>
            <a:ext cx="5943600" cy="254000"/>
          </a:xfrm>
        </p:spPr>
        <p:txBody>
          <a:bodyPr/>
          <a:lstStyle/>
          <a:p>
            <a:r>
              <a:rPr lang="en-US" smtClean="0"/>
              <a:t>www.thmemgallery.com</a:t>
            </a:r>
            <a:endParaRPr lang="en-US"/>
          </a:p>
        </p:txBody>
      </p:sp>
      <p:sp>
        <p:nvSpPr>
          <p:cNvPr id="5" name="Footer Placeholder 4"/>
          <p:cNvSpPr>
            <a:spLocks noGrp="1"/>
          </p:cNvSpPr>
          <p:nvPr>
            <p:ph type="ftr" sz="quarter" idx="4294967295"/>
          </p:nvPr>
        </p:nvSpPr>
        <p:spPr>
          <a:xfrm>
            <a:off x="6324600" y="6564313"/>
            <a:ext cx="2362200" cy="244475"/>
          </a:xfrm>
        </p:spPr>
        <p:txBody>
          <a:bodyPr/>
          <a:lstStyle/>
          <a:p>
            <a:r>
              <a:rPr lang="en-US" smtClean="0"/>
              <a:t>Company Logo</a:t>
            </a:r>
            <a:endParaRPr lang="en-US"/>
          </a:p>
        </p:txBody>
      </p:sp>
      <p:pic>
        <p:nvPicPr>
          <p:cNvPr id="6" name="Picture 2"/>
          <p:cNvPicPr>
            <a:picLocks noChangeAspect="1" noChangeArrowheads="1"/>
          </p:cNvPicPr>
          <p:nvPr/>
        </p:nvPicPr>
        <p:blipFill>
          <a:blip r:embed="rId5">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6626" y="-10215"/>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 name="thinking.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143000" y="2209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052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5052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1054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 name="Rectangle 16"/>
          <p:cNvSpPr>
            <a:spLocks noChangeArrowheads="1"/>
          </p:cNvSpPr>
          <p:nvPr/>
        </p:nvSpPr>
        <p:spPr bwMode="auto">
          <a:xfrm>
            <a:off x="533400" y="3946525"/>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4000" b="1" dirty="0">
                <a:solidFill>
                  <a:srgbClr val="FF3300"/>
                </a:solidFill>
              </a:rPr>
              <a:t>A.</a:t>
            </a:r>
            <a:r>
              <a:rPr lang="en-US" sz="4000" dirty="0">
                <a:solidFill>
                  <a:srgbClr val="FF3300"/>
                </a:solidFill>
              </a:rPr>
              <a:t> </a:t>
            </a:r>
            <a:r>
              <a:rPr lang="en-US" sz="3200" b="1" dirty="0">
                <a:solidFill>
                  <a:srgbClr val="66FFFF"/>
                </a:solidFill>
                <a:latin typeface="Arial" panose="020B0604020202020204" pitchFamily="34" charset="0"/>
              </a:rPr>
              <a:t>I , II đều đúng </a:t>
            </a:r>
          </a:p>
          <a:p>
            <a:pPr eaLnBrk="0" hangingPunct="0"/>
            <a:r>
              <a:rPr lang="en-US" sz="4000" dirty="0">
                <a:solidFill>
                  <a:srgbClr val="FF3300"/>
                </a:solidFill>
              </a:rPr>
              <a:t>                          </a:t>
            </a:r>
          </a:p>
        </p:txBody>
      </p:sp>
      <p:sp>
        <p:nvSpPr>
          <p:cNvPr id="13" name="Rectangle 17"/>
          <p:cNvSpPr>
            <a:spLocks noChangeArrowheads="1"/>
          </p:cNvSpPr>
          <p:nvPr/>
        </p:nvSpPr>
        <p:spPr bwMode="auto">
          <a:xfrm>
            <a:off x="838200" y="54102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4000" b="1" dirty="0">
                <a:solidFill>
                  <a:srgbClr val="FF3300"/>
                </a:solidFill>
              </a:rPr>
              <a:t>C.</a:t>
            </a:r>
            <a:r>
              <a:rPr lang="en-US" sz="4000" dirty="0">
                <a:solidFill>
                  <a:srgbClr val="FF3300"/>
                </a:solidFill>
              </a:rPr>
              <a:t> </a:t>
            </a:r>
            <a:r>
              <a:rPr lang="en-US" sz="3200" b="1" dirty="0">
                <a:solidFill>
                  <a:srgbClr val="66FFFF"/>
                </a:solidFill>
                <a:latin typeface="Arial" panose="020B0604020202020204" pitchFamily="34" charset="0"/>
              </a:rPr>
              <a:t>I đúng , II sai</a:t>
            </a:r>
            <a:r>
              <a:rPr lang="en-US" sz="3200" dirty="0">
                <a:solidFill>
                  <a:srgbClr val="FF3300"/>
                </a:solidFill>
              </a:rPr>
              <a:t> </a:t>
            </a:r>
            <a:endParaRPr lang="en-US" sz="4000" dirty="0">
              <a:solidFill>
                <a:srgbClr val="FF3300"/>
              </a:solidFill>
            </a:endParaRPr>
          </a:p>
        </p:txBody>
      </p:sp>
      <p:sp>
        <p:nvSpPr>
          <p:cNvPr id="14" name="Rectangle 18"/>
          <p:cNvSpPr>
            <a:spLocks noChangeArrowheads="1"/>
          </p:cNvSpPr>
          <p:nvPr/>
        </p:nvSpPr>
        <p:spPr bwMode="auto">
          <a:xfrm>
            <a:off x="5410200" y="4022794"/>
            <a:ext cx="4506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4000" b="1" dirty="0">
                <a:solidFill>
                  <a:srgbClr val="FF3300"/>
                </a:solidFill>
              </a:rPr>
              <a:t>B.</a:t>
            </a:r>
            <a:r>
              <a:rPr lang="en-US" sz="4000" dirty="0">
                <a:solidFill>
                  <a:srgbClr val="FF3300"/>
                </a:solidFill>
              </a:rPr>
              <a:t> </a:t>
            </a:r>
            <a:r>
              <a:rPr lang="en-US" sz="3200" b="1" dirty="0">
                <a:solidFill>
                  <a:srgbClr val="66FFFF"/>
                </a:solidFill>
                <a:latin typeface="Arial" panose="020B0604020202020204" pitchFamily="34" charset="0"/>
              </a:rPr>
              <a:t>I , II đều sai</a:t>
            </a:r>
            <a:r>
              <a:rPr lang="en-US" sz="3200" dirty="0">
                <a:solidFill>
                  <a:srgbClr val="FF3300"/>
                </a:solidFill>
              </a:rPr>
              <a:t> </a:t>
            </a:r>
            <a:r>
              <a:rPr lang="en-US" sz="3200" dirty="0"/>
              <a:t>    </a:t>
            </a:r>
            <a:r>
              <a:rPr lang="en-US" dirty="0"/>
              <a:t>                     </a:t>
            </a:r>
          </a:p>
        </p:txBody>
      </p:sp>
      <p:sp>
        <p:nvSpPr>
          <p:cNvPr id="15" name="Rectangle 19"/>
          <p:cNvSpPr>
            <a:spLocks noChangeArrowheads="1"/>
          </p:cNvSpPr>
          <p:nvPr/>
        </p:nvSpPr>
        <p:spPr bwMode="auto">
          <a:xfrm>
            <a:off x="5410200" y="5622925"/>
            <a:ext cx="3497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4000" b="1" dirty="0">
                <a:solidFill>
                  <a:srgbClr val="FF3300"/>
                </a:solidFill>
              </a:rPr>
              <a:t>D.</a:t>
            </a:r>
            <a:r>
              <a:rPr lang="en-US" sz="4000" dirty="0">
                <a:solidFill>
                  <a:srgbClr val="FF3300"/>
                </a:solidFill>
              </a:rPr>
              <a:t> </a:t>
            </a:r>
            <a:r>
              <a:rPr lang="en-US" sz="3200" b="1" dirty="0">
                <a:solidFill>
                  <a:srgbClr val="66FFFF"/>
                </a:solidFill>
                <a:latin typeface="Arial" panose="020B0604020202020204" pitchFamily="34" charset="0"/>
              </a:rPr>
              <a:t>I sai , II đúng</a:t>
            </a:r>
            <a:r>
              <a:rPr lang="en-US" sz="3200" dirty="0">
                <a:solidFill>
                  <a:srgbClr val="FF3300"/>
                </a:solidFill>
              </a:rPr>
              <a:t>  </a:t>
            </a:r>
            <a:endParaRPr lang="en-US" sz="4000" dirty="0">
              <a:solidFill>
                <a:srgbClr val="FF3300"/>
              </a:solidFill>
            </a:endParaRPr>
          </a:p>
        </p:txBody>
      </p:sp>
      <p:sp>
        <p:nvSpPr>
          <p:cNvPr id="16" name="Rectangle 20"/>
          <p:cNvSpPr>
            <a:spLocks noChangeArrowheads="1"/>
          </p:cNvSpPr>
          <p:nvPr/>
        </p:nvSpPr>
        <p:spPr bwMode="auto">
          <a:xfrm>
            <a:off x="5410200" y="5622925"/>
            <a:ext cx="312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4000" dirty="0">
                <a:solidFill>
                  <a:srgbClr val="33CC33"/>
                </a:solidFill>
              </a:rPr>
              <a:t> </a:t>
            </a:r>
          </a:p>
        </p:txBody>
      </p:sp>
      <p:sp>
        <p:nvSpPr>
          <p:cNvPr id="17" name="Text Box 2"/>
          <p:cNvSpPr txBox="1">
            <a:spLocks noChangeArrowheads="1"/>
          </p:cNvSpPr>
          <p:nvPr/>
        </p:nvSpPr>
        <p:spPr bwMode="auto">
          <a:xfrm>
            <a:off x="685800" y="228600"/>
            <a:ext cx="601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sz="2800" b="1" dirty="0">
                <a:highlight>
                  <a:srgbClr val="FFFF00"/>
                </a:highlight>
                <a:latin typeface="Arial" panose="020B0604020202020204" pitchFamily="34" charset="0"/>
              </a:rPr>
              <a:t>CÂU 2: </a:t>
            </a:r>
            <a:r>
              <a:rPr lang="en-US" sz="2800" b="1" dirty="0">
                <a:latin typeface="Arial" panose="020B0604020202020204" pitchFamily="34" charset="0"/>
              </a:rPr>
              <a:t> </a:t>
            </a:r>
            <a:r>
              <a:rPr lang="en-US" sz="2800" b="1" dirty="0">
                <a:solidFill>
                  <a:srgbClr val="FFFF00"/>
                </a:solidFill>
                <a:latin typeface="Arial" panose="020B0604020202020204" pitchFamily="34" charset="0"/>
              </a:rPr>
              <a:t>Với các phát biểu sau :</a:t>
            </a:r>
          </a:p>
        </p:txBody>
      </p:sp>
      <p:sp>
        <p:nvSpPr>
          <p:cNvPr id="18" name="Text Box 3"/>
          <p:cNvSpPr txBox="1">
            <a:spLocks noChangeArrowheads="1"/>
          </p:cNvSpPr>
          <p:nvPr/>
        </p:nvSpPr>
        <p:spPr bwMode="auto">
          <a:xfrm>
            <a:off x="838200" y="914400"/>
            <a:ext cx="7848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600" b="1" dirty="0">
                <a:solidFill>
                  <a:srgbClr val="FFFF00"/>
                </a:solidFill>
                <a:latin typeface="Arial" panose="020B0604020202020204" pitchFamily="34" charset="0"/>
              </a:rPr>
              <a:t>I/ Khi tác dụng với </a:t>
            </a:r>
            <a:r>
              <a:rPr lang="en-US" sz="2600" b="1" dirty="0" smtClean="0">
                <a:solidFill>
                  <a:srgbClr val="FFFF00"/>
                </a:solidFill>
                <a:latin typeface="Arial" panose="020B0604020202020204" pitchFamily="34" charset="0"/>
              </a:rPr>
              <a:t>hydrogen, nitrogen phản ứng dễ hơn khi tác dụng với oxygen.</a:t>
            </a:r>
            <a:endParaRPr lang="en-US" sz="2600" b="1" dirty="0">
              <a:solidFill>
                <a:srgbClr val="FFFF00"/>
              </a:solidFill>
              <a:latin typeface="Arial" panose="020B0604020202020204" pitchFamily="34" charset="0"/>
            </a:endParaRPr>
          </a:p>
        </p:txBody>
      </p:sp>
      <p:sp>
        <p:nvSpPr>
          <p:cNvPr id="19" name="Text Box 4"/>
          <p:cNvSpPr txBox="1">
            <a:spLocks noChangeArrowheads="1"/>
          </p:cNvSpPr>
          <p:nvPr/>
        </p:nvSpPr>
        <p:spPr bwMode="auto">
          <a:xfrm>
            <a:off x="1066800" y="2057400"/>
            <a:ext cx="7239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600" b="1" dirty="0">
                <a:solidFill>
                  <a:srgbClr val="FFFF00"/>
                </a:solidFill>
                <a:latin typeface="Arial" panose="020B0604020202020204" pitchFamily="34" charset="0"/>
              </a:rPr>
              <a:t>II/ </a:t>
            </a:r>
            <a:r>
              <a:rPr lang="en-US" sz="2600" b="1" dirty="0" smtClean="0">
                <a:solidFill>
                  <a:srgbClr val="FFFF00"/>
                </a:solidFill>
                <a:latin typeface="Arial" panose="020B0604020202020204" pitchFamily="34" charset="0"/>
              </a:rPr>
              <a:t>Phản </a:t>
            </a:r>
            <a:r>
              <a:rPr lang="en-US" sz="2600" b="1" dirty="0">
                <a:solidFill>
                  <a:srgbClr val="FFFF00"/>
                </a:solidFill>
                <a:latin typeface="Arial" panose="020B0604020202020204" pitchFamily="34" charset="0"/>
              </a:rPr>
              <a:t>ứng </a:t>
            </a:r>
            <a:r>
              <a:rPr lang="en-US" sz="2600" b="1" dirty="0" smtClean="0">
                <a:solidFill>
                  <a:srgbClr val="FFFF00"/>
                </a:solidFill>
                <a:latin typeface="Arial" panose="020B0604020202020204" pitchFamily="34" charset="0"/>
              </a:rPr>
              <a:t>giữa Nitrogen </a:t>
            </a:r>
            <a:r>
              <a:rPr lang="en-US" sz="2600" b="1" dirty="0">
                <a:solidFill>
                  <a:srgbClr val="FFFF00"/>
                </a:solidFill>
                <a:latin typeface="Arial" panose="020B0604020202020204" pitchFamily="34" charset="0"/>
              </a:rPr>
              <a:t>với </a:t>
            </a:r>
            <a:r>
              <a:rPr lang="en-US" sz="2600" b="1" dirty="0" smtClean="0">
                <a:solidFill>
                  <a:srgbClr val="FFFF00"/>
                </a:solidFill>
                <a:latin typeface="Arial" panose="020B0604020202020204" pitchFamily="34" charset="0"/>
              </a:rPr>
              <a:t>oxygen  được coi là nguồn cung cấp đạm cho đất.</a:t>
            </a:r>
            <a:endParaRPr lang="en-US" sz="26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67143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p:val>
                                            <p:fltVal val="0.5"/>
                                          </p:val>
                                        </p:tav>
                                        <p:tav tm="100000">
                                          <p:val>
                                            <p:strVal val="#ppt_x"/>
                                          </p:val>
                                        </p:tav>
                                      </p:tavLst>
                                    </p:anim>
                                    <p:anim calcmode="lin" valueType="num">
                                      <p:cBhvr>
                                        <p:cTn id="10" dur="1000" fill="hold"/>
                                        <p:tgtEl>
                                          <p:spTgt spid="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
                            </p:stCondLst>
                            <p:childTnLst>
                              <p:par>
                                <p:cTn id="12" presetID="18" presetClass="entr" presetSubtype="6"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Effect transition="in" filter="strips(downRight)">
                                      <p:cBhvr>
                                        <p:cTn id="14" dur="500"/>
                                        <p:tgtEl>
                                          <p:spTgt spid="18"/>
                                        </p:tgtEl>
                                      </p:cBhvr>
                                    </p:animEffect>
                                  </p:childTnLst>
                                </p:cTn>
                              </p:par>
                            </p:childTnLst>
                          </p:cTn>
                        </p:par>
                        <p:par>
                          <p:cTn id="15" fill="hold">
                            <p:stCondLst>
                              <p:cond delay="4650"/>
                            </p:stCondLst>
                            <p:childTnLst>
                              <p:par>
                                <p:cTn id="16" presetID="18" presetClass="entr" presetSubtype="6" fill="hold" grpId="0" nodeType="after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Effect transition="in" filter="strips(downRigh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from="(-#ppt_w/2)" to="(#ppt_x)" calcmode="lin" valueType="num">
                                      <p:cBhvr>
                                        <p:cTn id="23" dur="600" fill="hold">
                                          <p:stCondLst>
                                            <p:cond delay="0"/>
                                          </p:stCondLst>
                                        </p:cTn>
                                        <p:tgtEl>
                                          <p:spTgt spid="12"/>
                                        </p:tgtEl>
                                        <p:attrNameLst>
                                          <p:attrName>ppt_x</p:attrName>
                                        </p:attrNameLst>
                                      </p:cBhvr>
                                    </p:anim>
                                    <p:anim from="0" to="-1.0" calcmode="lin" valueType="num">
                                      <p:cBhvr>
                                        <p:cTn id="24" dur="200" decel="50000" autoRev="1" fill="hold">
                                          <p:stCondLst>
                                            <p:cond delay="600"/>
                                          </p:stCondLst>
                                        </p:cTn>
                                        <p:tgtEl>
                                          <p:spTgt spid="12"/>
                                        </p:tgtEl>
                                        <p:attrNameLst>
                                          <p:attrName>xshear</p:attrName>
                                        </p:attrNameLst>
                                      </p:cBhvr>
                                    </p:anim>
                                    <p:animScale>
                                      <p:cBhvr>
                                        <p:cTn id="25" dur="200" decel="100000" autoRev="1" fill="hold">
                                          <p:stCondLst>
                                            <p:cond delay="600"/>
                                          </p:stCondLst>
                                        </p:cTn>
                                        <p:tgtEl>
                                          <p:spTgt spid="12"/>
                                        </p:tgtEl>
                                      </p:cBhvr>
                                      <p:from x="100000" y="100000"/>
                                      <p:to x="80000" y="100000"/>
                                    </p:animScale>
                                    <p:anim by="(#ppt_h/3+#ppt_w*0.1)" calcmode="lin" valueType="num">
                                      <p:cBhvr additive="sum">
                                        <p:cTn id="26" dur="200" decel="100000" autoRev="1" fill="hold">
                                          <p:stCondLst>
                                            <p:cond delay="600"/>
                                          </p:stCondLst>
                                        </p:cTn>
                                        <p:tgtEl>
                                          <p:spTgt spid="12"/>
                                        </p:tgtEl>
                                        <p:attrNameLst>
                                          <p:attrName>ppt_x</p:attrName>
                                        </p:attrNameLst>
                                      </p:cBhvr>
                                    </p:anim>
                                  </p:childTnLst>
                                </p:cTn>
                              </p:par>
                              <p:par>
                                <p:cTn id="27" presetID="34"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from="(-#ppt_w/2)" to="(#ppt_x)" calcmode="lin" valueType="num">
                                      <p:cBhvr>
                                        <p:cTn id="29" dur="600" fill="hold">
                                          <p:stCondLst>
                                            <p:cond delay="0"/>
                                          </p:stCondLst>
                                        </p:cTn>
                                        <p:tgtEl>
                                          <p:spTgt spid="14"/>
                                        </p:tgtEl>
                                        <p:attrNameLst>
                                          <p:attrName>ppt_x</p:attrName>
                                        </p:attrNameLst>
                                      </p:cBhvr>
                                    </p:anim>
                                    <p:anim from="0" to="-1.0" calcmode="lin" valueType="num">
                                      <p:cBhvr>
                                        <p:cTn id="30" dur="200" decel="50000" autoRev="1" fill="hold">
                                          <p:stCondLst>
                                            <p:cond delay="600"/>
                                          </p:stCondLst>
                                        </p:cTn>
                                        <p:tgtEl>
                                          <p:spTgt spid="14"/>
                                        </p:tgtEl>
                                        <p:attrNameLst>
                                          <p:attrName>xshear</p:attrName>
                                        </p:attrNameLst>
                                      </p:cBhvr>
                                    </p:anim>
                                    <p:animScale>
                                      <p:cBhvr>
                                        <p:cTn id="31" dur="200" decel="100000" autoRev="1" fill="hold">
                                          <p:stCondLst>
                                            <p:cond delay="600"/>
                                          </p:stCondLst>
                                        </p:cTn>
                                        <p:tgtEl>
                                          <p:spTgt spid="14"/>
                                        </p:tgtEl>
                                      </p:cBhvr>
                                      <p:from x="100000" y="100000"/>
                                      <p:to x="80000" y="100000"/>
                                    </p:animScale>
                                    <p:anim by="(#ppt_h/3+#ppt_w*0.1)" calcmode="lin" valueType="num">
                                      <p:cBhvr additive="sum">
                                        <p:cTn id="32" dur="200" decel="100000" autoRev="1" fill="hold">
                                          <p:stCondLst>
                                            <p:cond delay="600"/>
                                          </p:stCondLst>
                                        </p:cTn>
                                        <p:tgtEl>
                                          <p:spTgt spid="14"/>
                                        </p:tgtEl>
                                        <p:attrNameLst>
                                          <p:attrName>ppt_x</p:attrName>
                                        </p:attrNameLst>
                                      </p:cBhvr>
                                    </p:anim>
                                  </p:childTnLst>
                                </p:cTn>
                              </p:par>
                              <p:par>
                                <p:cTn id="33" presetID="34"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from="(-#ppt_w/2)" to="(#ppt_x)" calcmode="lin" valueType="num">
                                      <p:cBhvr>
                                        <p:cTn id="35" dur="600" fill="hold">
                                          <p:stCondLst>
                                            <p:cond delay="0"/>
                                          </p:stCondLst>
                                        </p:cTn>
                                        <p:tgtEl>
                                          <p:spTgt spid="13"/>
                                        </p:tgtEl>
                                        <p:attrNameLst>
                                          <p:attrName>ppt_x</p:attrName>
                                        </p:attrNameLst>
                                      </p:cBhvr>
                                    </p:anim>
                                    <p:anim from="0" to="-1.0" calcmode="lin" valueType="num">
                                      <p:cBhvr>
                                        <p:cTn id="36" dur="200" decel="50000" autoRev="1" fill="hold">
                                          <p:stCondLst>
                                            <p:cond delay="600"/>
                                          </p:stCondLst>
                                        </p:cTn>
                                        <p:tgtEl>
                                          <p:spTgt spid="13"/>
                                        </p:tgtEl>
                                        <p:attrNameLst>
                                          <p:attrName>xshear</p:attrName>
                                        </p:attrNameLst>
                                      </p:cBhvr>
                                    </p:anim>
                                    <p:animScale>
                                      <p:cBhvr>
                                        <p:cTn id="37" dur="200" decel="100000" autoRev="1" fill="hold">
                                          <p:stCondLst>
                                            <p:cond delay="600"/>
                                          </p:stCondLst>
                                        </p:cTn>
                                        <p:tgtEl>
                                          <p:spTgt spid="13"/>
                                        </p:tgtEl>
                                      </p:cBhvr>
                                      <p:from x="100000" y="100000"/>
                                      <p:to x="80000" y="100000"/>
                                    </p:animScale>
                                    <p:anim by="(#ppt_h/3+#ppt_w*0.1)" calcmode="lin" valueType="num">
                                      <p:cBhvr additive="sum">
                                        <p:cTn id="38" dur="200" decel="100000" autoRev="1" fill="hold">
                                          <p:stCondLst>
                                            <p:cond delay="600"/>
                                          </p:stCondLst>
                                        </p:cTn>
                                        <p:tgtEl>
                                          <p:spTgt spid="13"/>
                                        </p:tgtEl>
                                        <p:attrNameLst>
                                          <p:attrName>ppt_x</p:attrName>
                                        </p:attrNameLst>
                                      </p:cBhvr>
                                    </p:anim>
                                  </p:childTnLst>
                                </p:cTn>
                              </p:par>
                              <p:par>
                                <p:cTn id="39" presetID="34"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from="(-#ppt_w/2)" to="(#ppt_x)" calcmode="lin" valueType="num">
                                      <p:cBhvr>
                                        <p:cTn id="41" dur="600" fill="hold">
                                          <p:stCondLst>
                                            <p:cond delay="0"/>
                                          </p:stCondLst>
                                        </p:cTn>
                                        <p:tgtEl>
                                          <p:spTgt spid="15"/>
                                        </p:tgtEl>
                                        <p:attrNameLst>
                                          <p:attrName>ppt_x</p:attrName>
                                        </p:attrNameLst>
                                      </p:cBhvr>
                                    </p:anim>
                                    <p:anim from="0" to="-1.0" calcmode="lin" valueType="num">
                                      <p:cBhvr>
                                        <p:cTn id="42" dur="200" decel="50000" autoRev="1" fill="hold">
                                          <p:stCondLst>
                                            <p:cond delay="600"/>
                                          </p:stCondLst>
                                        </p:cTn>
                                        <p:tgtEl>
                                          <p:spTgt spid="15"/>
                                        </p:tgtEl>
                                        <p:attrNameLst>
                                          <p:attrName>xshear</p:attrName>
                                        </p:attrNameLst>
                                      </p:cBhvr>
                                    </p:anim>
                                    <p:animScale>
                                      <p:cBhvr>
                                        <p:cTn id="43" dur="200" decel="100000" autoRev="1" fill="hold">
                                          <p:stCondLst>
                                            <p:cond delay="600"/>
                                          </p:stCondLst>
                                        </p:cTn>
                                        <p:tgtEl>
                                          <p:spTgt spid="15"/>
                                        </p:tgtEl>
                                      </p:cBhvr>
                                      <p:from x="100000" y="100000"/>
                                      <p:to x="80000" y="100000"/>
                                    </p:animScale>
                                    <p:anim by="(#ppt_h/3+#ppt_w*0.1)" calcmode="lin" valueType="num">
                                      <p:cBhvr additive="sum">
                                        <p:cTn id="44" dur="200" decel="100000" autoRev="1" fill="hold">
                                          <p:stCondLst>
                                            <p:cond delay="600"/>
                                          </p:stCondLst>
                                        </p:cTn>
                                        <p:tgtEl>
                                          <p:spTgt spid="15"/>
                                        </p:tgtEl>
                                        <p:attrNameLst>
                                          <p:attrName>ppt_x</p:attrName>
                                        </p:attrNameLst>
                                      </p:cBhvr>
                                    </p:anim>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nodeType="clickEffect">
                                  <p:stCondLst>
                                    <p:cond delay="0"/>
                                  </p:stCondLst>
                                  <p:childTnLst>
                                    <p:animClr clrSpc="rgb" dir="cw">
                                      <p:cBhvr override="childStyle">
                                        <p:cTn id="51" dur="2000" fill="hold"/>
                                        <p:tgtEl>
                                          <p:spTgt spid="12">
                                            <p:txEl>
                                              <p:pRg st="0" end="0"/>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audio>
              <p:cMediaNode>
                <p:cTn id="52"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4294967295"/>
          </p:nvPr>
        </p:nvSpPr>
        <p:spPr>
          <a:xfrm>
            <a:off x="381000" y="838200"/>
            <a:ext cx="5943600" cy="254000"/>
          </a:xfrm>
        </p:spPr>
        <p:txBody>
          <a:bodyPr/>
          <a:lstStyle/>
          <a:p>
            <a:r>
              <a:rPr lang="en-US" smtClean="0"/>
              <a:t>www.thmemgallery.com</a:t>
            </a:r>
            <a:endParaRPr lang="en-US"/>
          </a:p>
        </p:txBody>
      </p:sp>
      <p:sp>
        <p:nvSpPr>
          <p:cNvPr id="5" name="Footer Placeholder 4"/>
          <p:cNvSpPr>
            <a:spLocks noGrp="1"/>
          </p:cNvSpPr>
          <p:nvPr>
            <p:ph type="ftr" sz="quarter" idx="4294967295"/>
          </p:nvPr>
        </p:nvSpPr>
        <p:spPr>
          <a:xfrm>
            <a:off x="6324600" y="6564313"/>
            <a:ext cx="2362200" cy="244475"/>
          </a:xfrm>
        </p:spPr>
        <p:txBody>
          <a:bodyPr/>
          <a:lstStyle/>
          <a:p>
            <a:r>
              <a:rPr lang="en-US" smtClean="0"/>
              <a:t>Company Logo</a:t>
            </a:r>
            <a:endParaRPr lang="en-US"/>
          </a:p>
        </p:txBody>
      </p:sp>
      <p:pic>
        <p:nvPicPr>
          <p:cNvPr id="6" name="Picture 2"/>
          <p:cNvPicPr>
            <a:picLocks noChangeAspect="1" noChangeArrowheads="1"/>
          </p:cNvPicPr>
          <p:nvPr/>
        </p:nvPicPr>
        <p:blipFill>
          <a:blip r:embed="rId2">
            <a:clrChange>
              <a:clrFrom>
                <a:srgbClr val="10082F"/>
              </a:clrFrom>
              <a:clrTo>
                <a:srgbClr val="10082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52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1054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 name="Rectangle 16"/>
          <p:cNvSpPr>
            <a:spLocks noChangeArrowheads="1"/>
          </p:cNvSpPr>
          <p:nvPr/>
        </p:nvSpPr>
        <p:spPr bwMode="auto">
          <a:xfrm>
            <a:off x="533400" y="3946793"/>
            <a:ext cx="3657600" cy="1323439"/>
          </a:xfrm>
          <a:prstGeom prst="rect">
            <a:avLst/>
          </a:prstGeom>
          <a:noFill/>
          <a:ln w="9525">
            <a:noFill/>
            <a:miter lim="800000"/>
          </a:ln>
        </p:spPr>
        <p:txBody>
          <a:bodyPr anchor="ctr">
            <a:spAutoFit/>
          </a:bodyPr>
          <a:lstStyle/>
          <a:p>
            <a:pPr eaLnBrk="0" hangingPunct="0">
              <a:defRPr/>
            </a:pPr>
            <a:r>
              <a:rPr lang="en-US" sz="4000" b="1" dirty="0">
                <a:solidFill>
                  <a:srgbClr val="FF3300"/>
                </a:solidFill>
              </a:rPr>
              <a:t>A.</a:t>
            </a:r>
            <a:r>
              <a:rPr lang="en-US" sz="4000" dirty="0">
                <a:solidFill>
                  <a:schemeClr val="accent5">
                    <a:lumMod val="90000"/>
                  </a:schemeClr>
                </a:solidFill>
              </a:rPr>
              <a:t> </a:t>
            </a:r>
            <a:r>
              <a:rPr lang="en-US" sz="3200" dirty="0" smtClean="0">
                <a:solidFill>
                  <a:schemeClr val="accent5">
                    <a:lumMod val="90000"/>
                  </a:schemeClr>
                </a:solidFill>
              </a:rPr>
              <a:t>Tính trơ</a:t>
            </a:r>
            <a:endParaRPr lang="en-US" sz="3200" b="1" dirty="0">
              <a:solidFill>
                <a:srgbClr val="66FFFF"/>
              </a:solidFill>
              <a:latin typeface="Arial" panose="020B0604020202020204" pitchFamily="34" charset="0"/>
            </a:endParaRPr>
          </a:p>
          <a:p>
            <a:pPr eaLnBrk="0" hangingPunct="0">
              <a:defRPr/>
            </a:pPr>
            <a:r>
              <a:rPr lang="en-US" sz="4000" dirty="0">
                <a:solidFill>
                  <a:srgbClr val="FF3300"/>
                </a:solidFill>
              </a:rPr>
              <a:t>                          </a:t>
            </a:r>
          </a:p>
        </p:txBody>
      </p:sp>
      <p:sp>
        <p:nvSpPr>
          <p:cNvPr id="12" name="Rectangle 17"/>
          <p:cNvSpPr>
            <a:spLocks noChangeArrowheads="1"/>
          </p:cNvSpPr>
          <p:nvPr/>
        </p:nvSpPr>
        <p:spPr bwMode="auto">
          <a:xfrm>
            <a:off x="838200" y="5410200"/>
            <a:ext cx="3429000" cy="708025"/>
          </a:xfrm>
          <a:prstGeom prst="rect">
            <a:avLst/>
          </a:prstGeom>
          <a:noFill/>
          <a:ln w="9525">
            <a:noFill/>
            <a:miter lim="800000"/>
          </a:ln>
        </p:spPr>
        <p:txBody>
          <a:bodyPr anchor="ctr">
            <a:spAutoFit/>
          </a:bodyPr>
          <a:lstStyle/>
          <a:p>
            <a:pPr eaLnBrk="0" hangingPunct="0">
              <a:defRPr/>
            </a:pPr>
            <a:r>
              <a:rPr lang="en-US" sz="4000" b="1" dirty="0">
                <a:solidFill>
                  <a:srgbClr val="FF3300"/>
                </a:solidFill>
              </a:rPr>
              <a:t>C.</a:t>
            </a:r>
            <a:r>
              <a:rPr lang="en-US" sz="4000" dirty="0">
                <a:solidFill>
                  <a:schemeClr val="accent5">
                    <a:lumMod val="90000"/>
                  </a:schemeClr>
                </a:solidFill>
              </a:rPr>
              <a:t> </a:t>
            </a:r>
            <a:r>
              <a:rPr lang="en-US" sz="3200" dirty="0" smtClean="0">
                <a:solidFill>
                  <a:schemeClr val="accent5">
                    <a:lumMod val="90000"/>
                  </a:schemeClr>
                </a:solidFill>
              </a:rPr>
              <a:t>Tính base</a:t>
            </a:r>
            <a:endParaRPr lang="en-US" sz="4000" dirty="0">
              <a:solidFill>
                <a:srgbClr val="FF3300"/>
              </a:solidFill>
            </a:endParaRPr>
          </a:p>
        </p:txBody>
      </p:sp>
      <p:sp>
        <p:nvSpPr>
          <p:cNvPr id="13" name="Rectangle 18"/>
          <p:cNvSpPr>
            <a:spLocks noChangeArrowheads="1"/>
          </p:cNvSpPr>
          <p:nvPr/>
        </p:nvSpPr>
        <p:spPr bwMode="auto">
          <a:xfrm>
            <a:off x="5314950" y="3733968"/>
            <a:ext cx="2270173" cy="1015663"/>
          </a:xfrm>
          <a:prstGeom prst="rect">
            <a:avLst/>
          </a:prstGeom>
          <a:noFill/>
          <a:ln w="9525">
            <a:noFill/>
            <a:miter lim="800000"/>
          </a:ln>
        </p:spPr>
        <p:txBody>
          <a:bodyPr wrap="none" anchor="ctr">
            <a:spAutoFit/>
          </a:bodyPr>
          <a:lstStyle/>
          <a:p>
            <a:pPr eaLnBrk="0" hangingPunct="0">
              <a:defRPr/>
            </a:pPr>
            <a:r>
              <a:rPr lang="en-US" sz="4000" b="1" dirty="0">
                <a:solidFill>
                  <a:srgbClr val="FF3300"/>
                </a:solidFill>
              </a:rPr>
              <a:t>B.</a:t>
            </a:r>
            <a:r>
              <a:rPr lang="en-US" sz="6000" dirty="0">
                <a:solidFill>
                  <a:schemeClr val="accent5">
                    <a:lumMod val="90000"/>
                  </a:schemeClr>
                </a:solidFill>
              </a:rPr>
              <a:t> </a:t>
            </a:r>
            <a:r>
              <a:rPr lang="en-US" sz="3200" dirty="0" smtClean="0">
                <a:solidFill>
                  <a:schemeClr val="accent5">
                    <a:lumMod val="90000"/>
                  </a:schemeClr>
                </a:solidFill>
              </a:rPr>
              <a:t>Tính acid</a:t>
            </a:r>
            <a:endParaRPr lang="en-US" dirty="0">
              <a:solidFill>
                <a:schemeClr val="accent5">
                  <a:lumMod val="90000"/>
                </a:schemeClr>
              </a:solidFill>
            </a:endParaRPr>
          </a:p>
        </p:txBody>
      </p:sp>
      <p:sp>
        <p:nvSpPr>
          <p:cNvPr id="14" name="Rectangle 19"/>
          <p:cNvSpPr>
            <a:spLocks noChangeArrowheads="1"/>
          </p:cNvSpPr>
          <p:nvPr/>
        </p:nvSpPr>
        <p:spPr bwMode="auto">
          <a:xfrm>
            <a:off x="5181600" y="5486669"/>
            <a:ext cx="2954655" cy="1323439"/>
          </a:xfrm>
          <a:prstGeom prst="rect">
            <a:avLst/>
          </a:prstGeom>
          <a:noFill/>
          <a:ln w="9525">
            <a:noFill/>
            <a:miter lim="800000"/>
          </a:ln>
        </p:spPr>
        <p:txBody>
          <a:bodyPr wrap="none" anchor="ctr">
            <a:spAutoFit/>
          </a:bodyPr>
          <a:lstStyle/>
          <a:p>
            <a:pPr eaLnBrk="0" hangingPunct="0">
              <a:defRPr/>
            </a:pPr>
            <a:r>
              <a:rPr lang="en-US" sz="4000" b="1" dirty="0">
                <a:solidFill>
                  <a:srgbClr val="FF3300"/>
                </a:solidFill>
              </a:rPr>
              <a:t>D.</a:t>
            </a:r>
            <a:r>
              <a:rPr lang="en-US" sz="3200" dirty="0">
                <a:solidFill>
                  <a:schemeClr val="accent5">
                    <a:lumMod val="90000"/>
                  </a:schemeClr>
                </a:solidFill>
              </a:rPr>
              <a:t> </a:t>
            </a:r>
            <a:r>
              <a:rPr lang="en-US" sz="3200" dirty="0" smtClean="0">
                <a:solidFill>
                  <a:schemeClr val="accent5">
                    <a:lumMod val="90000"/>
                  </a:schemeClr>
                </a:solidFill>
              </a:rPr>
              <a:t>Tất cả đều sai</a:t>
            </a:r>
            <a:endParaRPr lang="en-US" sz="3200" dirty="0">
              <a:solidFill>
                <a:schemeClr val="accent5">
                  <a:lumMod val="90000"/>
                </a:schemeClr>
              </a:solidFill>
            </a:endParaRPr>
          </a:p>
          <a:p>
            <a:pPr eaLnBrk="0" hangingPunct="0">
              <a:defRPr/>
            </a:pPr>
            <a:endParaRPr lang="en-US" sz="4000" dirty="0">
              <a:solidFill>
                <a:srgbClr val="FF3300"/>
              </a:solidFill>
            </a:endParaRPr>
          </a:p>
        </p:txBody>
      </p:sp>
      <p:sp>
        <p:nvSpPr>
          <p:cNvPr id="15" name="Rectangle 11"/>
          <p:cNvSpPr>
            <a:spLocks noChangeArrowheads="1"/>
          </p:cNvSpPr>
          <p:nvPr/>
        </p:nvSpPr>
        <p:spPr bwMode="auto">
          <a:xfrm>
            <a:off x="1447800" y="979835"/>
            <a:ext cx="655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200" dirty="0">
                <a:solidFill>
                  <a:srgbClr val="FFC000"/>
                </a:solidFill>
                <a:latin typeface="Arial" panose="020B0604020202020204" pitchFamily="34" charset="0"/>
                <a:ea typeface="SimSun" panose="02010600030101010101" pitchFamily="2" charset="-122"/>
                <a:cs typeface="Arial" panose="020B0604020202020204" pitchFamily="34" charset="0"/>
              </a:rPr>
              <a:t>Câu 3: </a:t>
            </a:r>
            <a:r>
              <a:rPr lang="en-US" sz="3200" dirty="0" smtClean="0">
                <a:solidFill>
                  <a:srgbClr val="FFC000"/>
                </a:solidFill>
                <a:latin typeface="Arial" panose="020B0604020202020204" pitchFamily="34" charset="0"/>
                <a:ea typeface="SimSun" panose="02010600030101010101" pitchFamily="2" charset="-122"/>
                <a:cs typeface="Arial" panose="020B0604020202020204" pitchFamily="34" charset="0"/>
              </a:rPr>
              <a:t>Ở nhiệt độ thấp, đơn chất nitrogen có tính:</a:t>
            </a:r>
            <a:endParaRPr lang="en-US" sz="4400" dirty="0">
              <a:solidFill>
                <a:srgbClr val="FFC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5121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grpId="1" nodeType="clickEffect">
                                  <p:stCondLst>
                                    <p:cond delay="0"/>
                                  </p:stCondLst>
                                  <p:childTnLst>
                                    <p:animClr clrSpc="rgb" dir="cw">
                                      <p:cBhvr override="childStyle">
                                        <p:cTn id="19"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1" grpId="1"/>
      <p:bldP spid="12" grpId="0" autoUpdateAnimBg="0"/>
      <p:bldP spid="13" grpId="0" autoUpdateAnimBg="0"/>
      <p:bldP spid="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74344"/>
            <a:ext cx="8763000" cy="5139548"/>
          </a:xfrm>
          <a:prstGeom prst="rect">
            <a:avLst/>
          </a:prstGeom>
        </p:spPr>
        <p:txBody>
          <a:bodyPr wrap="square">
            <a:spAutoFit/>
          </a:bodyPr>
          <a:lstStyle/>
          <a:p>
            <a:pPr>
              <a:lnSpc>
                <a:spcPct val="200000"/>
              </a:lnSpc>
            </a:pPr>
            <a:r>
              <a:rPr lang="en-US" sz="2800" b="1" dirty="0"/>
              <a:t>Câu </a:t>
            </a:r>
            <a:r>
              <a:rPr lang="en-US" sz="2800" b="1" dirty="0" smtClean="0"/>
              <a:t>4: </a:t>
            </a:r>
            <a:r>
              <a:rPr lang="vi-VN" sz="2800" dirty="0"/>
              <a:t>Ở nhiệt độ thường, nitrogen </a:t>
            </a:r>
            <a:r>
              <a:rPr lang="en-US" sz="2800" dirty="0" smtClean="0"/>
              <a:t>kém </a:t>
            </a:r>
            <a:r>
              <a:rPr lang="vi-VN" sz="2800" dirty="0" smtClean="0"/>
              <a:t>hoạt </a:t>
            </a:r>
            <a:r>
              <a:rPr lang="vi-VN" sz="2800" dirty="0"/>
              <a:t>động hóa học là do</a:t>
            </a:r>
            <a:endParaRPr lang="en-US" sz="2800" dirty="0"/>
          </a:p>
          <a:p>
            <a:pPr>
              <a:lnSpc>
                <a:spcPct val="200000"/>
              </a:lnSpc>
            </a:pPr>
            <a:r>
              <a:rPr lang="vi-VN" sz="2800" b="1" dirty="0"/>
              <a:t>	A.</a:t>
            </a:r>
            <a:r>
              <a:rPr lang="vi-VN" sz="2800" dirty="0"/>
              <a:t> phân tử nitrogen có liên kết ba rất bền</a:t>
            </a:r>
            <a:r>
              <a:rPr lang="vi-VN" sz="2800" dirty="0" smtClean="0"/>
              <a:t>.</a:t>
            </a:r>
            <a:r>
              <a:rPr lang="vi-VN" sz="2800" dirty="0"/>
              <a:t>	</a:t>
            </a:r>
            <a:endParaRPr lang="en-US" sz="2800" dirty="0"/>
          </a:p>
          <a:p>
            <a:pPr>
              <a:lnSpc>
                <a:spcPct val="200000"/>
              </a:lnSpc>
            </a:pPr>
            <a:r>
              <a:rPr lang="vi-VN" sz="2800" b="1" dirty="0"/>
              <a:t>	B. </a:t>
            </a:r>
            <a:r>
              <a:rPr lang="vi-VN" sz="2800" dirty="0"/>
              <a:t>phân tử nitrogen không phân cực.</a:t>
            </a:r>
            <a:endParaRPr lang="en-US" sz="2800" dirty="0"/>
          </a:p>
          <a:p>
            <a:pPr>
              <a:lnSpc>
                <a:spcPct val="200000"/>
              </a:lnSpc>
            </a:pPr>
            <a:r>
              <a:rPr lang="vi-VN" sz="2800" b="1" dirty="0"/>
              <a:t>	C.</a:t>
            </a:r>
            <a:r>
              <a:rPr lang="vi-VN" sz="2800" dirty="0"/>
              <a:t> có độ âm điện lớn nhất trong nhóm.	</a:t>
            </a:r>
            <a:endParaRPr lang="en-US" sz="2800" dirty="0"/>
          </a:p>
          <a:p>
            <a:pPr>
              <a:lnSpc>
                <a:spcPct val="200000"/>
              </a:lnSpc>
            </a:pPr>
            <a:r>
              <a:rPr lang="vi-VN" sz="2800" b="1" dirty="0"/>
              <a:t>	D. </a:t>
            </a:r>
            <a:r>
              <a:rPr lang="vi-VN" sz="2800" dirty="0"/>
              <a:t>có bán kính nguyên tử nhỏ.</a:t>
            </a:r>
            <a:endParaRPr lang="en-US" sz="2800" dirty="0"/>
          </a:p>
        </p:txBody>
      </p:sp>
      <p:sp>
        <p:nvSpPr>
          <p:cNvPr id="5" name="Oval 4"/>
          <p:cNvSpPr/>
          <p:nvPr/>
        </p:nvSpPr>
        <p:spPr>
          <a:xfrm>
            <a:off x="1066800" y="2438400"/>
            <a:ext cx="68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8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8305800" cy="5262979"/>
          </a:xfrm>
          <a:prstGeom prst="rect">
            <a:avLst/>
          </a:prstGeom>
        </p:spPr>
        <p:txBody>
          <a:bodyPr wrap="square">
            <a:spAutoFit/>
          </a:bodyPr>
          <a:lstStyle/>
          <a:p>
            <a:pPr marL="228600" indent="-228600" algn="just">
              <a:lnSpc>
                <a:spcPct val="150000"/>
              </a:lnSpc>
              <a:spcAft>
                <a:spcPts val="0"/>
              </a:spcAft>
            </a:pPr>
            <a:r>
              <a:rPr lang="en-US" sz="2800" b="1" dirty="0"/>
              <a:t>Câu </a:t>
            </a:r>
            <a:r>
              <a:rPr lang="en-US" sz="2800" b="1" dirty="0" smtClean="0"/>
              <a:t>5: </a:t>
            </a:r>
            <a:r>
              <a:rPr lang="en-US" sz="2800" dirty="0" smtClean="0"/>
              <a:t>Nitrogen có những đặc điểm tính chất như sau:</a:t>
            </a:r>
          </a:p>
          <a:p>
            <a:pPr marL="228600" indent="-228600" algn="just">
              <a:lnSpc>
                <a:spcPct val="150000"/>
              </a:lnSpc>
              <a:spcAft>
                <a:spcPts val="0"/>
              </a:spcAft>
            </a:pPr>
            <a:r>
              <a:rPr lang="en-US" sz="2800" b="1" dirty="0" smtClean="0">
                <a:latin typeface="Calibri" panose="020F0502020204030204" pitchFamily="34" charset="0"/>
                <a:ea typeface="Times New Roman" panose="02020603050405020304" pitchFamily="18" charset="0"/>
                <a:cs typeface="Times New Roman" panose="02020603050405020304" pitchFamily="18" charset="0"/>
              </a:rPr>
              <a:t>a).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Nguyên tử N có  electron ở lớp ngoài cùng</a:t>
            </a:r>
          </a:p>
          <a:p>
            <a:pPr marL="228600" indent="-228600" algn="just">
              <a:lnSpc>
                <a:spcPct val="150000"/>
              </a:lnSpc>
              <a:spcAft>
                <a:spcPts val="0"/>
              </a:spcAft>
            </a:pPr>
            <a:r>
              <a:rPr lang="en-US" sz="2800" b="1" dirty="0" smtClean="0">
                <a:latin typeface="Calibri" panose="020F0502020204030204" pitchFamily="34" charset="0"/>
                <a:ea typeface="Times New Roman" panose="02020603050405020304" pitchFamily="18" charset="0"/>
                <a:cs typeface="Times New Roman" panose="02020603050405020304" pitchFamily="18" charset="0"/>
              </a:rPr>
              <a:t>b).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Đơn chất nitrogen tương có tính trơ</a:t>
            </a:r>
          </a:p>
          <a:p>
            <a:pPr marL="228600" indent="-228600" algn="just">
              <a:lnSpc>
                <a:spcPct val="150000"/>
              </a:lnSpc>
              <a:spcAft>
                <a:spcPts val="0"/>
              </a:spcAft>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c). Chỉ thể hiện tính oxi hóa khi tác dụng với kim loại mạnh</a:t>
            </a:r>
          </a:p>
          <a:p>
            <a:pPr marL="228600" indent="-228600" algn="just">
              <a:lnSpc>
                <a:spcPct val="150000"/>
              </a:lnSpc>
              <a:spcAft>
                <a:spcPts val="0"/>
              </a:spcAft>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d). Đơn chất nitrogen là chất khí, không màu, chiếm 78% thể tích không khí</a:t>
            </a:r>
          </a:p>
          <a:p>
            <a:pPr marL="228600" indent="-228600" algn="just">
              <a:lnSpc>
                <a:spcPct val="150000"/>
              </a:lnSpc>
              <a:spcAft>
                <a:spcPts val="0"/>
              </a:spcAft>
            </a:pPr>
            <a:r>
              <a:rPr lang="en-US" sz="2800" b="1" dirty="0" smtClean="0">
                <a:latin typeface="Calibri" panose="020F0502020204030204" pitchFamily="34" charset="0"/>
                <a:ea typeface="Times New Roman" panose="02020603050405020304" pitchFamily="18" charset="0"/>
                <a:cs typeface="Times New Roman" panose="02020603050405020304" pitchFamily="18" charset="0"/>
              </a:rPr>
              <a:t>A</a:t>
            </a:r>
            <a:r>
              <a:rPr lang="en-US" sz="2800" b="1" dirty="0">
                <a:latin typeface="Calibri" panose="020F0502020204030204" pitchFamily="34" charset="0"/>
                <a:ea typeface="Times New Roman" panose="02020603050405020304" pitchFamily="18" charset="0"/>
                <a:cs typeface="Times New Roman" panose="02020603050405020304" pitchFamily="18" charset="0"/>
              </a:rPr>
              <a:t>.</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a,b,c,d           </a:t>
            </a:r>
            <a:r>
              <a:rPr lang="en-US" sz="2800" b="1" dirty="0" smtClean="0">
                <a:latin typeface="Calibri" panose="020F0502020204030204" pitchFamily="34" charset="0"/>
                <a:ea typeface="Times New Roman" panose="02020603050405020304" pitchFamily="18" charset="0"/>
                <a:cs typeface="Times New Roman" panose="02020603050405020304" pitchFamily="18" charset="0"/>
              </a:rPr>
              <a:t>B</a:t>
            </a:r>
            <a:r>
              <a:rPr lang="en-US" sz="2800" b="1" dirty="0">
                <a:latin typeface="Calibri" panose="020F0502020204030204" pitchFamily="34" charset="0"/>
                <a:ea typeface="Times New Roman" panose="02020603050405020304" pitchFamily="18" charset="0"/>
                <a:cs typeface="Times New Roman" panose="02020603050405020304" pitchFamily="18" charset="0"/>
              </a:rPr>
              <a:t>.</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a,d          </a:t>
            </a:r>
            <a:r>
              <a:rPr lang="en-US" sz="2800" b="1" dirty="0" smtClean="0">
                <a:latin typeface="Calibri" panose="020F0502020204030204" pitchFamily="34" charset="0"/>
                <a:ea typeface="Times New Roman" panose="02020603050405020304" pitchFamily="18" charset="0"/>
                <a:cs typeface="Times New Roman" panose="02020603050405020304" pitchFamily="18" charset="0"/>
              </a:rPr>
              <a:t>C</a:t>
            </a:r>
            <a:r>
              <a:rPr lang="en-US" sz="2800" b="1" dirty="0">
                <a:latin typeface="Calibri" panose="020F0502020204030204" pitchFamily="34" charset="0"/>
                <a:ea typeface="Times New Roman" panose="02020603050405020304" pitchFamily="18" charset="0"/>
                <a:cs typeface="Times New Roman" panose="02020603050405020304" pitchFamily="18" charset="0"/>
              </a:rPr>
              <a:t>.</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a, c            </a:t>
            </a:r>
            <a:r>
              <a:rPr lang="en-US" sz="2800" b="1" dirty="0" smtClean="0">
                <a:latin typeface="Calibri" panose="020F0502020204030204" pitchFamily="34" charset="0"/>
                <a:ea typeface="Times New Roman" panose="02020603050405020304" pitchFamily="18" charset="0"/>
                <a:cs typeface="Times New Roman" panose="02020603050405020304" pitchFamily="18" charset="0"/>
              </a:rPr>
              <a:t>D</a:t>
            </a:r>
            <a:r>
              <a:rPr lang="en-US" sz="2800" b="1" dirty="0">
                <a:latin typeface="Calibri" panose="020F0502020204030204" pitchFamily="34" charset="0"/>
                <a:ea typeface="Times New Roman" panose="02020603050405020304" pitchFamily="18" charset="0"/>
                <a:cs typeface="Times New Roman" panose="02020603050405020304" pitchFamily="18" charset="0"/>
              </a:rPr>
              <a:t>.</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a, b, 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667000" y="5007875"/>
            <a:ext cx="68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07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1752600" y="838200"/>
            <a:ext cx="7391400" cy="685800"/>
          </a:xfrm>
        </p:spPr>
        <p:txBody>
          <a:bodyPr/>
          <a:lstStyle/>
          <a:p>
            <a:pPr>
              <a:buFontTx/>
              <a:buNone/>
            </a:pPr>
            <a:r>
              <a:rPr lang="en-US" sz="3700" b="1" dirty="0" err="1" smtClean="0">
                <a:solidFill>
                  <a:srgbClr val="3333FF"/>
                </a:solidFill>
                <a:latin typeface="Times New Roman" pitchFamily="18" charset="0"/>
              </a:rPr>
              <a:t>Cảm</a:t>
            </a:r>
            <a:r>
              <a:rPr lang="en-US" sz="3700" b="1" dirty="0" smtClean="0">
                <a:solidFill>
                  <a:srgbClr val="3333FF"/>
                </a:solidFill>
                <a:latin typeface="Times New Roman" pitchFamily="18" charset="0"/>
              </a:rPr>
              <a:t> </a:t>
            </a:r>
            <a:r>
              <a:rPr lang="en-US" sz="3700" b="1" dirty="0" err="1" smtClean="0">
                <a:solidFill>
                  <a:srgbClr val="3333FF"/>
                </a:solidFill>
                <a:latin typeface="Times New Roman" pitchFamily="18" charset="0"/>
              </a:rPr>
              <a:t>ơn</a:t>
            </a:r>
            <a:r>
              <a:rPr lang="en-US" sz="3700" b="1" dirty="0" smtClean="0">
                <a:solidFill>
                  <a:srgbClr val="3333FF"/>
                </a:solidFill>
                <a:latin typeface="Times New Roman" pitchFamily="18" charset="0"/>
              </a:rPr>
              <a:t> </a:t>
            </a:r>
            <a:r>
              <a:rPr lang="en-US" sz="3700" b="1" dirty="0" err="1" smtClean="0">
                <a:solidFill>
                  <a:srgbClr val="3333FF"/>
                </a:solidFill>
                <a:latin typeface="Times New Roman" pitchFamily="18" charset="0"/>
              </a:rPr>
              <a:t>quý</a:t>
            </a:r>
            <a:r>
              <a:rPr lang="en-US" sz="3700" b="1" dirty="0" smtClean="0">
                <a:solidFill>
                  <a:srgbClr val="3333FF"/>
                </a:solidFill>
                <a:latin typeface="Times New Roman" pitchFamily="18" charset="0"/>
              </a:rPr>
              <a:t> </a:t>
            </a:r>
            <a:r>
              <a:rPr lang="en-US" sz="3700" b="1" dirty="0" err="1" smtClean="0">
                <a:solidFill>
                  <a:srgbClr val="3333FF"/>
                </a:solidFill>
                <a:latin typeface="Times New Roman" pitchFamily="18" charset="0"/>
              </a:rPr>
              <a:t>Thầy</a:t>
            </a:r>
            <a:r>
              <a:rPr lang="en-US" sz="3700" b="1" dirty="0" smtClean="0">
                <a:solidFill>
                  <a:srgbClr val="3333FF"/>
                </a:solidFill>
                <a:latin typeface="Times New Roman" pitchFamily="18" charset="0"/>
              </a:rPr>
              <a:t>, </a:t>
            </a:r>
            <a:r>
              <a:rPr lang="en-US" sz="3700" b="1" dirty="0" err="1" smtClean="0">
                <a:solidFill>
                  <a:srgbClr val="3333FF"/>
                </a:solidFill>
                <a:latin typeface="Times New Roman" pitchFamily="18" charset="0"/>
              </a:rPr>
              <a:t>Cô</a:t>
            </a:r>
            <a:r>
              <a:rPr lang="en-US" sz="3700" b="1" dirty="0" smtClean="0">
                <a:solidFill>
                  <a:srgbClr val="3333FF"/>
                </a:solidFill>
                <a:latin typeface="Times New Roman" pitchFamily="18" charset="0"/>
              </a:rPr>
              <a:t> </a:t>
            </a:r>
            <a:r>
              <a:rPr lang="en-US" sz="3700" b="1" dirty="0" err="1" smtClean="0">
                <a:solidFill>
                  <a:srgbClr val="3333FF"/>
                </a:solidFill>
                <a:latin typeface="Times New Roman" pitchFamily="18" charset="0"/>
              </a:rPr>
              <a:t>đã</a:t>
            </a:r>
            <a:r>
              <a:rPr lang="en-US" sz="3700" b="1" dirty="0" smtClean="0">
                <a:solidFill>
                  <a:srgbClr val="3333FF"/>
                </a:solidFill>
                <a:latin typeface="Times New Roman" pitchFamily="18" charset="0"/>
              </a:rPr>
              <a:t> </a:t>
            </a:r>
            <a:r>
              <a:rPr lang="en-US" sz="3700" b="1" dirty="0" err="1" smtClean="0">
                <a:solidFill>
                  <a:srgbClr val="3333FF"/>
                </a:solidFill>
                <a:latin typeface="Times New Roman" pitchFamily="18" charset="0"/>
              </a:rPr>
              <a:t>đến</a:t>
            </a:r>
            <a:r>
              <a:rPr lang="en-US" sz="3700" b="1" dirty="0" smtClean="0">
                <a:solidFill>
                  <a:srgbClr val="3333FF"/>
                </a:solidFill>
                <a:latin typeface="Times New Roman" pitchFamily="18" charset="0"/>
              </a:rPr>
              <a:t> </a:t>
            </a:r>
            <a:r>
              <a:rPr lang="en-US" sz="3700" b="1" dirty="0" err="1" smtClean="0">
                <a:solidFill>
                  <a:srgbClr val="3333FF"/>
                </a:solidFill>
                <a:latin typeface="Times New Roman" pitchFamily="18" charset="0"/>
              </a:rPr>
              <a:t>dự</a:t>
            </a:r>
            <a:r>
              <a:rPr lang="en-US" sz="3700" b="1" dirty="0" smtClean="0">
                <a:solidFill>
                  <a:srgbClr val="3333FF"/>
                </a:solidFill>
                <a:latin typeface="Times New Roman" pitchFamily="18" charset="0"/>
              </a:rPr>
              <a:t>.</a:t>
            </a:r>
          </a:p>
        </p:txBody>
      </p:sp>
      <p:pic>
        <p:nvPicPr>
          <p:cNvPr id="39939" name="Picture 3" descr="BIRTH~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02175" y="2133600"/>
            <a:ext cx="44418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358775" y="6077909"/>
            <a:ext cx="434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err="1">
                <a:solidFill>
                  <a:schemeClr val="bg1"/>
                </a:solidFill>
                <a:latin typeface="Times New Roman" pitchFamily="18" charset="0"/>
              </a:rPr>
              <a:t>Chúc</a:t>
            </a:r>
            <a:r>
              <a:rPr lang="en-US" sz="3200" b="1" dirty="0">
                <a:solidFill>
                  <a:schemeClr val="bg1"/>
                </a:solidFill>
                <a:latin typeface="Times New Roman" pitchFamily="18" charset="0"/>
              </a:rPr>
              <a:t> </a:t>
            </a:r>
            <a:r>
              <a:rPr lang="en-US" sz="3200" b="1" dirty="0" err="1">
                <a:solidFill>
                  <a:schemeClr val="bg1"/>
                </a:solidFill>
                <a:latin typeface="Times New Roman" pitchFamily="18" charset="0"/>
              </a:rPr>
              <a:t>các</a:t>
            </a:r>
            <a:r>
              <a:rPr lang="en-US" sz="3200" b="1" dirty="0">
                <a:solidFill>
                  <a:schemeClr val="bg1"/>
                </a:solidFill>
                <a:latin typeface="Times New Roman" pitchFamily="18" charset="0"/>
              </a:rPr>
              <a:t> </a:t>
            </a:r>
            <a:r>
              <a:rPr lang="en-US" sz="3200" b="1" dirty="0" err="1">
                <a:solidFill>
                  <a:schemeClr val="bg1"/>
                </a:solidFill>
                <a:latin typeface="Times New Roman" pitchFamily="18" charset="0"/>
              </a:rPr>
              <a:t>em</a:t>
            </a:r>
            <a:r>
              <a:rPr lang="en-US" sz="3200" b="1" dirty="0">
                <a:solidFill>
                  <a:schemeClr val="bg1"/>
                </a:solidFill>
                <a:latin typeface="Times New Roman" pitchFamily="18" charset="0"/>
              </a:rPr>
              <a:t> </a:t>
            </a:r>
            <a:r>
              <a:rPr lang="en-US" sz="3200" b="1" dirty="0" err="1">
                <a:solidFill>
                  <a:schemeClr val="bg1"/>
                </a:solidFill>
                <a:latin typeface="Times New Roman" pitchFamily="18" charset="0"/>
              </a:rPr>
              <a:t>học</a:t>
            </a:r>
            <a:r>
              <a:rPr lang="en-US" sz="3200" b="1" dirty="0">
                <a:solidFill>
                  <a:schemeClr val="bg1"/>
                </a:solidFill>
                <a:latin typeface="Times New Roman" pitchFamily="18" charset="0"/>
              </a:rPr>
              <a:t> </a:t>
            </a:r>
            <a:r>
              <a:rPr lang="en-US" sz="3200" b="1" dirty="0" err="1">
                <a:solidFill>
                  <a:schemeClr val="bg1"/>
                </a:solidFill>
                <a:latin typeface="Times New Roman" pitchFamily="18" charset="0"/>
              </a:rPr>
              <a:t>tốt</a:t>
            </a:r>
            <a:r>
              <a:rPr lang="en-US" sz="3200" b="1" dirty="0">
                <a:solidFill>
                  <a:schemeClr val="bg1"/>
                </a:solidFill>
                <a:latin typeface="Times New Roman" pitchFamily="18" charset="0"/>
              </a:rPr>
              <a:t>!</a:t>
            </a:r>
          </a:p>
        </p:txBody>
      </p:sp>
      <p:sp>
        <p:nvSpPr>
          <p:cNvPr id="39941" name="AutoShape 5"/>
          <p:cNvSpPr>
            <a:spLocks noChangeArrowheads="1"/>
          </p:cNvSpPr>
          <p:nvPr/>
        </p:nvSpPr>
        <p:spPr bwMode="auto">
          <a:xfrm>
            <a:off x="1905000" y="457200"/>
            <a:ext cx="7086600" cy="1447800"/>
          </a:xfrm>
          <a:prstGeom prst="homePlate">
            <a:avLst>
              <a:gd name="adj" fmla="val 122368"/>
            </a:avLst>
          </a:prstGeom>
          <a:noFill/>
          <a:ln w="50800">
            <a:solidFill>
              <a:srgbClr val="008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9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05175"/>
            <a:ext cx="31242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075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fade">
                                      <p:cBhvr>
                                        <p:cTn id="7" dur="3000"/>
                                        <p:tgtEl>
                                          <p:spTgt spid="45058">
                                            <p:txEl>
                                              <p:pRg st="0" end="0"/>
                                            </p:txEl>
                                          </p:spTgt>
                                        </p:tgtEl>
                                      </p:cBhvr>
                                    </p:animEffect>
                                    <p:anim calcmode="lin" valueType="num">
                                      <p:cBhvr>
                                        <p:cTn id="8" dur="30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450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888" y="7203"/>
            <a:ext cx="4610942" cy="830997"/>
          </a:xfrm>
          <a:prstGeom prst="rect">
            <a:avLst/>
          </a:prstGeom>
          <a:noFill/>
        </p:spPr>
        <p:txBody>
          <a:bodyPr wrap="none" lIns="91440" tIns="45720" rIns="91440" bIns="45720">
            <a:spAutoFit/>
          </a:bodyPr>
          <a:lstStyle/>
          <a:p>
            <a:pPr algn="ctr"/>
            <a:r>
              <a:rPr lang="en-US" sz="4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TRÒ CHƠI Ô CHỮ</a:t>
            </a:r>
            <a:endPar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13" name="Oval 12"/>
          <p:cNvSpPr/>
          <p:nvPr/>
        </p:nvSpPr>
        <p:spPr>
          <a:xfrm>
            <a:off x="1044261" y="914400"/>
            <a:ext cx="457200" cy="457200"/>
          </a:xfrm>
          <a:prstGeom prst="ellips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en-US" b="1" dirty="0">
              <a:solidFill>
                <a:srgbClr val="FF0000"/>
              </a:solidFill>
            </a:endParaRPr>
          </a:p>
        </p:txBody>
      </p:sp>
      <p:sp>
        <p:nvSpPr>
          <p:cNvPr id="14" name="Oval 13"/>
          <p:cNvSpPr/>
          <p:nvPr/>
        </p:nvSpPr>
        <p:spPr>
          <a:xfrm>
            <a:off x="1022345" y="1524000"/>
            <a:ext cx="457200" cy="457200"/>
          </a:xfrm>
          <a:prstGeom prst="ellips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2</a:t>
            </a:r>
            <a:endParaRPr lang="en-US" sz="2000" b="1" dirty="0">
              <a:solidFill>
                <a:srgbClr val="FF0000"/>
              </a:solidFill>
            </a:endParaRPr>
          </a:p>
        </p:txBody>
      </p:sp>
      <p:sp>
        <p:nvSpPr>
          <p:cNvPr id="15" name="Oval 14"/>
          <p:cNvSpPr/>
          <p:nvPr/>
        </p:nvSpPr>
        <p:spPr>
          <a:xfrm>
            <a:off x="1010830" y="2133600"/>
            <a:ext cx="457200" cy="457200"/>
          </a:xfrm>
          <a:prstGeom prst="ellips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3</a:t>
            </a:r>
            <a:endParaRPr lang="en-US" sz="2000" b="1" dirty="0">
              <a:solidFill>
                <a:srgbClr val="FF0000"/>
              </a:solidFill>
            </a:endParaRPr>
          </a:p>
        </p:txBody>
      </p:sp>
      <p:sp>
        <p:nvSpPr>
          <p:cNvPr id="16" name="Oval 15"/>
          <p:cNvSpPr/>
          <p:nvPr/>
        </p:nvSpPr>
        <p:spPr>
          <a:xfrm>
            <a:off x="1010830" y="2667000"/>
            <a:ext cx="457200" cy="457200"/>
          </a:xfrm>
          <a:prstGeom prst="ellips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4</a:t>
            </a:r>
            <a:endParaRPr lang="en-US" sz="2000" b="1" dirty="0">
              <a:solidFill>
                <a:srgbClr val="FF0000"/>
              </a:solidFill>
            </a:endParaRPr>
          </a:p>
        </p:txBody>
      </p:sp>
      <p:sp>
        <p:nvSpPr>
          <p:cNvPr id="17" name="Oval 16"/>
          <p:cNvSpPr/>
          <p:nvPr/>
        </p:nvSpPr>
        <p:spPr>
          <a:xfrm>
            <a:off x="990952" y="3222486"/>
            <a:ext cx="457200" cy="457200"/>
          </a:xfrm>
          <a:prstGeom prst="ellips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5</a:t>
            </a:r>
            <a:endParaRPr lang="en-US" sz="2000" b="1" dirty="0">
              <a:solidFill>
                <a:srgbClr val="FF0000"/>
              </a:solidFill>
            </a:endParaRPr>
          </a:p>
        </p:txBody>
      </p:sp>
      <p:sp>
        <p:nvSpPr>
          <p:cNvPr id="18" name="Oval 17"/>
          <p:cNvSpPr/>
          <p:nvPr/>
        </p:nvSpPr>
        <p:spPr>
          <a:xfrm>
            <a:off x="990952" y="3834294"/>
            <a:ext cx="457200" cy="457200"/>
          </a:xfrm>
          <a:prstGeom prst="ellips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6</a:t>
            </a:r>
            <a:endParaRPr lang="en-US" sz="2000" b="1" dirty="0">
              <a:solidFill>
                <a:srgbClr val="FF0000"/>
              </a:solidFill>
            </a:endParaRPr>
          </a:p>
        </p:txBody>
      </p:sp>
      <p:sp>
        <p:nvSpPr>
          <p:cNvPr id="20" name="Oval 19"/>
          <p:cNvSpPr/>
          <p:nvPr/>
        </p:nvSpPr>
        <p:spPr>
          <a:xfrm>
            <a:off x="1000891" y="4446102"/>
            <a:ext cx="457200" cy="457200"/>
          </a:xfrm>
          <a:prstGeom prst="ellips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7</a:t>
            </a:r>
          </a:p>
        </p:txBody>
      </p:sp>
      <p:sp>
        <p:nvSpPr>
          <p:cNvPr id="50" name="Rectangle 49"/>
          <p:cNvSpPr/>
          <p:nvPr/>
        </p:nvSpPr>
        <p:spPr>
          <a:xfrm>
            <a:off x="6629400" y="4062894"/>
            <a:ext cx="2484783" cy="707886"/>
          </a:xfrm>
          <a:prstGeom prst="rect">
            <a:avLst/>
          </a:prstGeom>
        </p:spPr>
        <p:txBody>
          <a:bodyPr wrap="square">
            <a:spAutoFit/>
            <a:scene3d>
              <a:camera prst="orthographicFront"/>
              <a:lightRig rig="threePt" dir="t"/>
            </a:scene3d>
            <a:sp3d extrusionH="57150">
              <a:bevelT w="38100" h="38100"/>
            </a:sp3d>
          </a:bodyPr>
          <a:lstStyle/>
          <a:p>
            <a:r>
              <a:rPr lang="pt-BR" sz="4000" b="1" i="1" dirty="0" smtClean="0">
                <a:solidFill>
                  <a:srgbClr val="FF0000"/>
                </a:solidFill>
                <a:effectLst>
                  <a:outerShdw blurRad="38100" dist="38100" dir="2700000" algn="tl">
                    <a:srgbClr val="000000">
                      <a:alpha val="43137"/>
                    </a:srgbClr>
                  </a:outerShdw>
                  <a:reflection blurRad="6350" stA="50000" endA="300" endPos="50000" dist="29997" dir="5400000" sy="-100000" algn="bl" rotWithShape="0"/>
                </a:effectLst>
              </a:rPr>
              <a:t>KEM KHÓI</a:t>
            </a:r>
            <a:endParaRPr lang="en-US" sz="4000" b="1" dirty="0">
              <a:solidFill>
                <a:srgbClr val="FF0000"/>
              </a:solidFill>
              <a:effectLst>
                <a:outerShdw blurRad="38100" dist="38100" dir="2700000" algn="tl">
                  <a:srgbClr val="000000">
                    <a:alpha val="43137"/>
                  </a:srgbClr>
                </a:outerShdw>
                <a:reflection blurRad="6350" stA="50000" endA="300" endPos="50000" dist="29997" dir="5400000" sy="-100000" algn="bl" rotWithShape="0"/>
              </a:effectLst>
            </a:endParaRPr>
          </a:p>
        </p:txBody>
      </p:sp>
      <p:sp>
        <p:nvSpPr>
          <p:cNvPr id="51" name="Heart 50"/>
          <p:cNvSpPr/>
          <p:nvPr/>
        </p:nvSpPr>
        <p:spPr>
          <a:xfrm>
            <a:off x="215888" y="736018"/>
            <a:ext cx="317512" cy="313101"/>
          </a:xfrm>
          <a:prstGeom prst="hear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892168259"/>
              </p:ext>
            </p:extLst>
          </p:nvPr>
        </p:nvGraphicFramePr>
        <p:xfrm>
          <a:off x="1766797" y="844707"/>
          <a:ext cx="6372405" cy="4109406"/>
        </p:xfrm>
        <a:graphic>
          <a:graphicData uri="http://schemas.openxmlformats.org/drawingml/2006/table">
            <a:tbl>
              <a:tblPr firstRow="1" firstCol="1" bandRow="1">
                <a:tableStyleId>{5C22544A-7EE6-4342-B048-85BDC9FD1C3A}</a:tableStyleId>
              </a:tblPr>
              <a:tblGrid>
                <a:gridCol w="573175"/>
                <a:gridCol w="572494"/>
                <a:gridCol w="572494"/>
                <a:gridCol w="581355"/>
                <a:gridCol w="579991"/>
                <a:gridCol w="588851"/>
                <a:gridCol w="582717"/>
                <a:gridCol w="581355"/>
                <a:gridCol w="582717"/>
                <a:gridCol w="584762"/>
                <a:gridCol w="572494"/>
              </a:tblGrid>
              <a:tr h="537522">
                <a:tc>
                  <a:txBody>
                    <a:bodyPr/>
                    <a:lstStyle/>
                    <a:p>
                      <a:pPr algn="ctr">
                        <a:lnSpc>
                          <a:spcPct val="107000"/>
                        </a:lnSpc>
                        <a:spcAft>
                          <a:spcPts val="0"/>
                        </a:spcAft>
                      </a:pPr>
                      <a:r>
                        <a:rPr lang="en-US" sz="36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b="0" dirty="0">
                          <a:solidFill>
                            <a:schemeClr val="tx1"/>
                          </a:solidFill>
                          <a:effectLst/>
                        </a:rPr>
                        <a:t>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a:solidFill>
                            <a:schemeClr val="tx1"/>
                          </a:solidFill>
                          <a:effectLst/>
                        </a:rPr>
                        <a:t>L</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solidFill>
                            <a:schemeClr val="tx1"/>
                          </a:solidFill>
                          <a:effectLst/>
                        </a:rPr>
                        <a:t>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b="0" dirty="0">
                          <a:solidFill>
                            <a:schemeClr val="tx1"/>
                          </a:solidFill>
                          <a:effectLst/>
                        </a:rPr>
                        <a:t>C</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a:solidFill>
                            <a:schemeClr val="tx1"/>
                          </a:solidFill>
                          <a:effectLst/>
                        </a:rPr>
                        <a:t>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a:solidFill>
                            <a:schemeClr val="tx1"/>
                          </a:solidFill>
                          <a:effectLst/>
                        </a:rPr>
                        <a:t>R</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a:solidFill>
                            <a:schemeClr val="tx1"/>
                          </a:solidFill>
                          <a:effectLst/>
                        </a:rPr>
                        <a:t>O</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a:solidFill>
                            <a:schemeClr val="tx1"/>
                          </a:solidFill>
                          <a:effectLst/>
                        </a:rPr>
                        <a:t>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37522">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dirty="0">
                          <a:solidFill>
                            <a:schemeClr val="tx1"/>
                          </a:solidFill>
                          <a:effectLst/>
                        </a:rPr>
                        <a:t>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B</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solidFill>
                            <a:schemeClr val="tx1"/>
                          </a:solidFill>
                          <a:effectLst/>
                        </a:rPr>
                        <a:t>O</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solidFill>
                            <a:schemeClr val="tx1"/>
                          </a:solidFill>
                          <a:effectLst/>
                        </a:rPr>
                        <a:t>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522">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b="1" dirty="0">
                          <a:solidFill>
                            <a:schemeClr val="tx1"/>
                          </a:solidFill>
                          <a:effectLst/>
                        </a:rPr>
                        <a:t>I</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solidFill>
                            <a:schemeClr val="tx1"/>
                          </a:solidFill>
                          <a:effectLst/>
                        </a:rPr>
                        <a:t>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37522">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dirty="0">
                          <a:solidFill>
                            <a:schemeClr val="tx1"/>
                          </a:solidFill>
                          <a:effectLst/>
                        </a:rPr>
                        <a:t>p</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solidFill>
                            <a:schemeClr val="tx1"/>
                          </a:solidFill>
                          <a:effectLst/>
                        </a:rPr>
                        <a:t>H</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37522">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dirty="0">
                          <a:solidFill>
                            <a:schemeClr val="tx1"/>
                          </a:solidFill>
                          <a:effectLst/>
                        </a:rPr>
                        <a:t>V</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solidFill>
                            <a:schemeClr val="tx1"/>
                          </a:solidFill>
                          <a:effectLst/>
                        </a:rPr>
                        <a:t>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solidFill>
                            <a:schemeClr val="tx1"/>
                          </a:solidFill>
                          <a:effectLst/>
                        </a:rPr>
                        <a: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U</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537522">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b="1" dirty="0">
                          <a:solidFill>
                            <a:schemeClr val="tx1"/>
                          </a:solidFill>
                          <a:effectLst/>
                        </a:rPr>
                        <a:t>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solidFill>
                            <a:schemeClr val="tx1"/>
                          </a:solidFill>
                          <a:effectLst/>
                        </a:rPr>
                        <a: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37522">
                <a:tc>
                  <a:txBody>
                    <a:bodyPr/>
                    <a:lstStyle/>
                    <a:p>
                      <a:pPr algn="ctr">
                        <a:lnSpc>
                          <a:spcPct val="107000"/>
                        </a:lnSpc>
                        <a:spcAft>
                          <a:spcPts val="0"/>
                        </a:spcAft>
                      </a:pPr>
                      <a:r>
                        <a:rPr lang="en-US" sz="3600" b="0" dirty="0">
                          <a:solidFill>
                            <a:schemeClr val="tx1"/>
                          </a:solidFill>
                          <a:effectLst/>
                        </a:rPr>
                        <a:t>K</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a:solidFill>
                            <a:schemeClr val="tx1"/>
                          </a:solidFill>
                          <a:effectLst/>
                        </a:rPr>
                        <a:t>H</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solidFill>
                            <a:schemeClr val="tx1"/>
                          </a:solidFill>
                          <a:effectLst/>
                        </a:rPr>
                        <a:t>M</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solidFill>
                            <a:schemeClr val="tx1"/>
                          </a:solidFill>
                          <a:effectLst/>
                        </a:rPr>
                        <a:t>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solidFill>
                            <a:schemeClr val="tx1"/>
                          </a:solidFill>
                          <a:effectLst/>
                        </a:rPr>
                        <a:t>U</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US" sz="36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2" name="Oval 51"/>
          <p:cNvSpPr/>
          <p:nvPr/>
        </p:nvSpPr>
        <p:spPr>
          <a:xfrm>
            <a:off x="4724400" y="329036"/>
            <a:ext cx="457200" cy="457200"/>
          </a:xfrm>
          <a:prstGeom prst="ellipse">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8</a:t>
            </a:r>
          </a:p>
        </p:txBody>
      </p:sp>
      <p:pic>
        <p:nvPicPr>
          <p:cNvPr id="53" name="Picture 2" descr="Nguy hại khi ăn kem mây nhả khói - Be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156" y="4727708"/>
            <a:ext cx="2298041" cy="16488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62029323"/>
              </p:ext>
            </p:extLst>
          </p:nvPr>
        </p:nvGraphicFramePr>
        <p:xfrm>
          <a:off x="3499158" y="838200"/>
          <a:ext cx="4654242" cy="587058"/>
        </p:xfrm>
        <a:graphic>
          <a:graphicData uri="http://schemas.openxmlformats.org/drawingml/2006/table">
            <a:tbl>
              <a:tblPr firstRow="1" firstCol="1" bandRow="1">
                <a:tableStyleId>{5C22544A-7EE6-4342-B048-85BDC9FD1C3A}</a:tableStyleId>
              </a:tblPr>
              <a:tblGrid>
                <a:gridCol w="581355"/>
                <a:gridCol w="579991"/>
                <a:gridCol w="588851"/>
                <a:gridCol w="582717"/>
                <a:gridCol w="581355"/>
                <a:gridCol w="582717"/>
                <a:gridCol w="584762"/>
                <a:gridCol w="572494"/>
              </a:tblGrid>
              <a:tr h="537522">
                <a:tc>
                  <a:txBody>
                    <a:bodyPr/>
                    <a:lstStyle/>
                    <a:p>
                      <a:pPr algn="ctr">
                        <a:lnSpc>
                          <a:spcPct val="107000"/>
                        </a:lnSpc>
                        <a:spcAft>
                          <a:spcPts val="0"/>
                        </a:spcAft>
                      </a:pPr>
                      <a:r>
                        <a:rPr lang="en-US" sz="3600" b="0" dirty="0" smtClean="0">
                          <a:noFill/>
                          <a:effectLst/>
                        </a:rPr>
                        <a:t>E</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smtClean="0">
                          <a:noFill/>
                          <a:effectLst/>
                        </a:rPr>
                        <a:t>L</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smtClean="0">
                          <a:noFill/>
                          <a:effectLst/>
                        </a:rPr>
                        <a:t>E</a:t>
                      </a:r>
                      <a:endParaRPr lang="en-US" sz="1400" b="1"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b="0" dirty="0" smtClean="0">
                          <a:noFill/>
                          <a:effectLst/>
                        </a:rPr>
                        <a:t>C</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smtClean="0">
                          <a:noFill/>
                          <a:effectLst/>
                        </a:rPr>
                        <a:t>T</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smtClean="0">
                          <a:noFill/>
                          <a:effectLst/>
                        </a:rPr>
                        <a:t>R</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smtClean="0">
                          <a:noFill/>
                          <a:effectLst/>
                        </a:rPr>
                        <a:t>O</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smtClean="0">
                          <a:noFill/>
                          <a:effectLst/>
                        </a:rPr>
                        <a:t>N</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38022101"/>
              </p:ext>
            </p:extLst>
          </p:nvPr>
        </p:nvGraphicFramePr>
        <p:xfrm>
          <a:off x="2313298" y="1432242"/>
          <a:ext cx="3477902" cy="587058"/>
        </p:xfrm>
        <a:graphic>
          <a:graphicData uri="http://schemas.openxmlformats.org/drawingml/2006/table">
            <a:tbl>
              <a:tblPr firstRow="1" firstCol="1" bandRow="1">
                <a:tableStyleId>{5C22544A-7EE6-4342-B048-85BDC9FD1C3A}</a:tableStyleId>
              </a:tblPr>
              <a:tblGrid>
                <a:gridCol w="572494"/>
                <a:gridCol w="572494"/>
                <a:gridCol w="581355"/>
                <a:gridCol w="579991"/>
                <a:gridCol w="588851"/>
                <a:gridCol w="582717"/>
              </a:tblGrid>
              <a:tr h="537522">
                <a:tc>
                  <a:txBody>
                    <a:bodyPr/>
                    <a:lstStyle/>
                    <a:p>
                      <a:pPr algn="ctr">
                        <a:lnSpc>
                          <a:spcPct val="107000"/>
                        </a:lnSpc>
                        <a:spcAft>
                          <a:spcPts val="0"/>
                        </a:spcAft>
                      </a:pPr>
                      <a:r>
                        <a:rPr lang="en-US" sz="3600" dirty="0">
                          <a:noFill/>
                          <a:effectLst/>
                        </a:rPr>
                        <a:t>C</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A</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R</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B</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noFill/>
                          <a:effectLst/>
                        </a:rPr>
                        <a:t>O</a:t>
                      </a:r>
                      <a:endParaRPr lang="en-US" sz="1400" b="1"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noFill/>
                          <a:effectLst/>
                        </a:rPr>
                        <a:t>N</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03520456"/>
              </p:ext>
            </p:extLst>
          </p:nvPr>
        </p:nvGraphicFramePr>
        <p:xfrm>
          <a:off x="4660504" y="2025828"/>
          <a:ext cx="3492896" cy="587058"/>
        </p:xfrm>
        <a:graphic>
          <a:graphicData uri="http://schemas.openxmlformats.org/drawingml/2006/table">
            <a:tbl>
              <a:tblPr firstRow="1" firstCol="1" bandRow="1">
                <a:tableStyleId>{5C22544A-7EE6-4342-B048-85BDC9FD1C3A}</a:tableStyleId>
              </a:tblPr>
              <a:tblGrid>
                <a:gridCol w="588851"/>
                <a:gridCol w="582717"/>
                <a:gridCol w="581355"/>
                <a:gridCol w="582717"/>
                <a:gridCol w="584762"/>
                <a:gridCol w="572494"/>
              </a:tblGrid>
              <a:tr h="537522">
                <a:tc>
                  <a:txBody>
                    <a:bodyPr/>
                    <a:lstStyle/>
                    <a:p>
                      <a:pPr algn="ctr">
                        <a:lnSpc>
                          <a:spcPct val="107000"/>
                        </a:lnSpc>
                        <a:spcAft>
                          <a:spcPts val="0"/>
                        </a:spcAft>
                      </a:pPr>
                      <a:r>
                        <a:rPr lang="en-US" sz="3600" b="1" dirty="0">
                          <a:noFill/>
                          <a:effectLst/>
                        </a:rPr>
                        <a:t>I</a:t>
                      </a:r>
                      <a:endParaRPr lang="en-US" sz="1400" b="1"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noFill/>
                          <a:effectLst/>
                        </a:rPr>
                        <a:t>O</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D</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I</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N</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E</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34761632"/>
              </p:ext>
            </p:extLst>
          </p:nvPr>
        </p:nvGraphicFramePr>
        <p:xfrm>
          <a:off x="4088958" y="2613342"/>
          <a:ext cx="1168842" cy="587058"/>
        </p:xfrm>
        <a:graphic>
          <a:graphicData uri="http://schemas.openxmlformats.org/drawingml/2006/table">
            <a:tbl>
              <a:tblPr firstRow="1" firstCol="1" bandRow="1">
                <a:tableStyleId>{5C22544A-7EE6-4342-B048-85BDC9FD1C3A}</a:tableStyleId>
              </a:tblPr>
              <a:tblGrid>
                <a:gridCol w="579991"/>
                <a:gridCol w="588851"/>
              </a:tblGrid>
              <a:tr h="537522">
                <a:tc>
                  <a:txBody>
                    <a:bodyPr/>
                    <a:lstStyle/>
                    <a:p>
                      <a:pPr algn="ctr">
                        <a:lnSpc>
                          <a:spcPct val="107000"/>
                        </a:lnSpc>
                        <a:spcAft>
                          <a:spcPts val="0"/>
                        </a:spcAft>
                      </a:pPr>
                      <a:r>
                        <a:rPr lang="en-US" sz="3600" dirty="0">
                          <a:noFill/>
                          <a:effectLst/>
                        </a:rPr>
                        <a:t>p</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noFill/>
                          <a:effectLst/>
                        </a:rPr>
                        <a:t>H</a:t>
                      </a:r>
                      <a:endParaRPr lang="en-US" sz="1400" b="1"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94338044"/>
              </p:ext>
            </p:extLst>
          </p:nvPr>
        </p:nvGraphicFramePr>
        <p:xfrm>
          <a:off x="3505200" y="3190914"/>
          <a:ext cx="4081748" cy="587058"/>
        </p:xfrm>
        <a:graphic>
          <a:graphicData uri="http://schemas.openxmlformats.org/drawingml/2006/table">
            <a:tbl>
              <a:tblPr firstRow="1" firstCol="1" bandRow="1">
                <a:tableStyleId>{5C22544A-7EE6-4342-B048-85BDC9FD1C3A}</a:tableStyleId>
              </a:tblPr>
              <a:tblGrid>
                <a:gridCol w="581355"/>
                <a:gridCol w="579991"/>
                <a:gridCol w="588851"/>
                <a:gridCol w="582717"/>
                <a:gridCol w="581355"/>
                <a:gridCol w="582717"/>
                <a:gridCol w="584762"/>
              </a:tblGrid>
              <a:tr h="537522">
                <a:tc>
                  <a:txBody>
                    <a:bodyPr/>
                    <a:lstStyle/>
                    <a:p>
                      <a:pPr algn="ctr">
                        <a:lnSpc>
                          <a:spcPct val="107000"/>
                        </a:lnSpc>
                        <a:spcAft>
                          <a:spcPts val="0"/>
                        </a:spcAft>
                      </a:pPr>
                      <a:r>
                        <a:rPr lang="en-US" sz="3600" dirty="0">
                          <a:noFill/>
                          <a:effectLst/>
                        </a:rPr>
                        <a:t>V</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I</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noFill/>
                          <a:effectLst/>
                        </a:rPr>
                        <a:t>K</a:t>
                      </a:r>
                      <a:endParaRPr lang="en-US" sz="1400" b="1"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noFill/>
                          <a:effectLst/>
                        </a:rPr>
                        <a:t>H</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U</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A</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N</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53217429"/>
              </p:ext>
            </p:extLst>
          </p:nvPr>
        </p:nvGraphicFramePr>
        <p:xfrm>
          <a:off x="4647877" y="3777972"/>
          <a:ext cx="1752923" cy="587058"/>
        </p:xfrm>
        <a:graphic>
          <a:graphicData uri="http://schemas.openxmlformats.org/drawingml/2006/table">
            <a:tbl>
              <a:tblPr firstRow="1" firstCol="1" bandRow="1">
                <a:tableStyleId>{5C22544A-7EE6-4342-B048-85BDC9FD1C3A}</a:tableStyleId>
              </a:tblPr>
              <a:tblGrid>
                <a:gridCol w="588851"/>
                <a:gridCol w="582717"/>
                <a:gridCol w="581355"/>
              </a:tblGrid>
              <a:tr h="537522">
                <a:tc>
                  <a:txBody>
                    <a:bodyPr/>
                    <a:lstStyle/>
                    <a:p>
                      <a:pPr algn="ctr">
                        <a:lnSpc>
                          <a:spcPct val="107000"/>
                        </a:lnSpc>
                        <a:spcAft>
                          <a:spcPts val="0"/>
                        </a:spcAft>
                      </a:pPr>
                      <a:r>
                        <a:rPr lang="en-US" sz="3600" b="1" dirty="0">
                          <a:noFill/>
                          <a:effectLst/>
                        </a:rPr>
                        <a:t>K</a:t>
                      </a:r>
                      <a:endParaRPr lang="en-US" sz="1400" b="1"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noFill/>
                          <a:effectLst/>
                        </a:rPr>
                        <a:t>H</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I</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77913251"/>
              </p:ext>
            </p:extLst>
          </p:nvPr>
        </p:nvGraphicFramePr>
        <p:xfrm>
          <a:off x="1752600" y="4378084"/>
          <a:ext cx="4632432" cy="587058"/>
        </p:xfrm>
        <a:graphic>
          <a:graphicData uri="http://schemas.openxmlformats.org/drawingml/2006/table">
            <a:tbl>
              <a:tblPr firstRow="1" firstCol="1" bandRow="1">
                <a:tableStyleId>{5C22544A-7EE6-4342-B048-85BDC9FD1C3A}</a:tableStyleId>
              </a:tblPr>
              <a:tblGrid>
                <a:gridCol w="573175"/>
                <a:gridCol w="572494"/>
                <a:gridCol w="572494"/>
                <a:gridCol w="581355"/>
                <a:gridCol w="579991"/>
                <a:gridCol w="588851"/>
                <a:gridCol w="582717"/>
                <a:gridCol w="581355"/>
              </a:tblGrid>
              <a:tr h="537522">
                <a:tc>
                  <a:txBody>
                    <a:bodyPr/>
                    <a:lstStyle/>
                    <a:p>
                      <a:pPr algn="ctr">
                        <a:lnSpc>
                          <a:spcPct val="107000"/>
                        </a:lnSpc>
                        <a:spcAft>
                          <a:spcPts val="0"/>
                        </a:spcAft>
                      </a:pPr>
                      <a:r>
                        <a:rPr lang="en-US" sz="3600" b="0" dirty="0">
                          <a:noFill/>
                          <a:effectLst/>
                        </a:rPr>
                        <a:t>K</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0" dirty="0">
                          <a:noFill/>
                          <a:effectLst/>
                        </a:rPr>
                        <a:t>H</a:t>
                      </a:r>
                      <a:endParaRPr lang="en-US" sz="1400" b="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O</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N</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G</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b="1" dirty="0">
                          <a:noFill/>
                          <a:effectLst/>
                        </a:rPr>
                        <a:t>M</a:t>
                      </a:r>
                      <a:endParaRPr lang="en-US" sz="1400" b="1"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7000"/>
                        </a:lnSpc>
                        <a:spcAft>
                          <a:spcPts val="0"/>
                        </a:spcAft>
                      </a:pPr>
                      <a:r>
                        <a:rPr lang="en-US" sz="3600" dirty="0">
                          <a:noFill/>
                          <a:effectLst/>
                        </a:rPr>
                        <a:t>A</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0"/>
                        </a:spcAft>
                      </a:pPr>
                      <a:r>
                        <a:rPr lang="en-US" sz="3600" dirty="0">
                          <a:noFill/>
                          <a:effectLst/>
                        </a:rPr>
                        <a:t>U</a:t>
                      </a:r>
                      <a:endParaRPr lang="en-US" sz="1400" dirty="0">
                        <a:no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19" name="Rounded Rectangle 18"/>
          <p:cNvSpPr/>
          <p:nvPr/>
        </p:nvSpPr>
        <p:spPr>
          <a:xfrm>
            <a:off x="609600" y="5001588"/>
            <a:ext cx="5830956" cy="1551612"/>
          </a:xfrm>
          <a:prstGeom prst="round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Câu hàng dọc: một loại đồ ăn vặt đường phố rất được giới trẻ yêu thích? (7 chữ không theo thứ tự)</a:t>
            </a:r>
          </a:p>
        </p:txBody>
      </p:sp>
      <p:sp>
        <p:nvSpPr>
          <p:cNvPr id="54" name="Rounded Rectangle 53"/>
          <p:cNvSpPr/>
          <p:nvPr/>
        </p:nvSpPr>
        <p:spPr>
          <a:xfrm>
            <a:off x="609600" y="4975086"/>
            <a:ext cx="5830956" cy="1551612"/>
          </a:xfrm>
          <a:prstGeom prst="round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Câu 1: </a:t>
            </a:r>
            <a:r>
              <a:rPr lang="en-US" sz="2800" dirty="0"/>
              <a:t>Chất oxi hóa là chất nhận.................. (8 chữ)</a:t>
            </a:r>
          </a:p>
        </p:txBody>
      </p:sp>
      <p:sp>
        <p:nvSpPr>
          <p:cNvPr id="55" name="Rounded Rectangle 54"/>
          <p:cNvSpPr/>
          <p:nvPr/>
        </p:nvSpPr>
        <p:spPr>
          <a:xfrm>
            <a:off x="629478" y="4975086"/>
            <a:ext cx="5830956" cy="1551612"/>
          </a:xfrm>
          <a:prstGeom prst="round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Câu 2: </a:t>
            </a:r>
            <a:r>
              <a:rPr lang="en-US" sz="2800" dirty="0"/>
              <a:t>Than chủ yếu do nguyên tố hóa học nào tạo thành? (6 chữ)</a:t>
            </a:r>
          </a:p>
        </p:txBody>
      </p:sp>
      <p:sp>
        <p:nvSpPr>
          <p:cNvPr id="56" name="Rounded Rectangle 55"/>
          <p:cNvSpPr/>
          <p:nvPr/>
        </p:nvSpPr>
        <p:spPr>
          <a:xfrm>
            <a:off x="646043" y="5001588"/>
            <a:ext cx="5830956" cy="1551612"/>
          </a:xfrm>
          <a:prstGeom prst="round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Câu 3: </a:t>
            </a:r>
            <a:r>
              <a:rPr lang="en-US" sz="2800" dirty="0"/>
              <a:t>Một nguyên tố halogen có trạng thái rắn ở điều kiện thường? </a:t>
            </a:r>
            <a:endParaRPr lang="en-US" sz="2800" dirty="0" smtClean="0"/>
          </a:p>
          <a:p>
            <a:pPr algn="ctr"/>
            <a:r>
              <a:rPr lang="en-US" sz="2800" dirty="0" smtClean="0"/>
              <a:t>(</a:t>
            </a:r>
            <a:r>
              <a:rPr lang="en-US" sz="2800" dirty="0"/>
              <a:t>6 chữ)</a:t>
            </a:r>
          </a:p>
        </p:txBody>
      </p:sp>
      <p:sp>
        <p:nvSpPr>
          <p:cNvPr id="57" name="Rounded Rectangle 56"/>
          <p:cNvSpPr/>
          <p:nvPr/>
        </p:nvSpPr>
        <p:spPr>
          <a:xfrm>
            <a:off x="629478" y="5001588"/>
            <a:ext cx="5830956" cy="1551612"/>
          </a:xfrm>
          <a:prstGeom prst="round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Câu 4: </a:t>
            </a:r>
            <a:r>
              <a:rPr lang="en-US" sz="2800" dirty="0"/>
              <a:t>Để biết mức độ acid và base ta dựa vào ....? (2 chữ)</a:t>
            </a:r>
          </a:p>
        </p:txBody>
      </p:sp>
      <p:sp>
        <p:nvSpPr>
          <p:cNvPr id="58" name="Rounded Rectangle 57"/>
          <p:cNvSpPr/>
          <p:nvPr/>
        </p:nvSpPr>
        <p:spPr>
          <a:xfrm>
            <a:off x="646043" y="5001588"/>
            <a:ext cx="5830956" cy="1551612"/>
          </a:xfrm>
          <a:prstGeom prst="round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Câu 5: </a:t>
            </a:r>
            <a:r>
              <a:rPr lang="en-US" sz="2800" dirty="0"/>
              <a:t>Đa số ... phát triển bình thường ở môi trường trung tính. </a:t>
            </a:r>
            <a:endParaRPr lang="en-US" sz="2800" dirty="0" smtClean="0"/>
          </a:p>
          <a:p>
            <a:pPr algn="ctr"/>
            <a:r>
              <a:rPr lang="en-US" sz="2800" dirty="0" smtClean="0"/>
              <a:t>(</a:t>
            </a:r>
            <a:r>
              <a:rPr lang="en-US" sz="2800" dirty="0"/>
              <a:t>7 chữ)</a:t>
            </a:r>
          </a:p>
        </p:txBody>
      </p:sp>
      <p:sp>
        <p:nvSpPr>
          <p:cNvPr id="59" name="Rounded Rectangle 58"/>
          <p:cNvSpPr/>
          <p:nvPr/>
        </p:nvSpPr>
        <p:spPr>
          <a:xfrm>
            <a:off x="637761" y="5011526"/>
            <a:ext cx="5830956" cy="1551612"/>
          </a:xfrm>
          <a:prstGeom prst="round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Câu 6: </a:t>
            </a:r>
            <a:r>
              <a:rPr lang="en-US" sz="2800" dirty="0"/>
              <a:t>Thu đơn chất Chlorine bằng cách đẩy.....? ( 3 chữ)</a:t>
            </a:r>
          </a:p>
        </p:txBody>
      </p:sp>
      <p:sp>
        <p:nvSpPr>
          <p:cNvPr id="60" name="Rounded Rectangle 59"/>
          <p:cNvSpPr/>
          <p:nvPr/>
        </p:nvSpPr>
        <p:spPr>
          <a:xfrm>
            <a:off x="644386" y="5001588"/>
            <a:ext cx="5830956" cy="1551612"/>
          </a:xfrm>
          <a:prstGeom prst="round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Câu 7: </a:t>
            </a:r>
            <a:r>
              <a:rPr lang="en-US" sz="2800" dirty="0"/>
              <a:t>Cho phenolphthalein vào môi trường acid thì phenolphthalein................ </a:t>
            </a:r>
            <a:r>
              <a:rPr lang="en-US" sz="2800" dirty="0" smtClean="0"/>
              <a:t>(8 </a:t>
            </a:r>
            <a:r>
              <a:rPr lang="en-US" sz="2800" dirty="0"/>
              <a:t>chữ)</a:t>
            </a:r>
          </a:p>
        </p:txBody>
      </p:sp>
    </p:spTree>
    <p:extLst>
      <p:ext uri="{BB962C8B-B14F-4D97-AF65-F5344CB8AC3E}">
        <p14:creationId xmlns:p14="http://schemas.microsoft.com/office/powerpoint/2010/main" val="710553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1" restart="whenNotActive" fill="hold" evtFilter="cancelBubble" nodeType="interactiveSeq">
                <p:stCondLst>
                  <p:cond evt="onClick" delay="0">
                    <p:tgtEl>
                      <p:spTgt spid="10"/>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8"/>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5" restart="whenNotActive" fill="hold" evtFilter="cancelBubble" nodeType="interactiveSeq">
                <p:stCondLst>
                  <p:cond evt="onClick" delay="0">
                    <p:tgtEl>
                      <p:spTgt spid="1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9" restart="whenNotActive" fill="hold" evtFilter="cancelBubble" nodeType="interactiveSeq">
                <p:stCondLst>
                  <p:cond evt="onClick" delay="0">
                    <p:tgtEl>
                      <p:spTgt spid="12"/>
                    </p:tgtEl>
                  </p:cond>
                </p:stCondLst>
                <p:endSync evt="end" delay="0">
                  <p:rtn val="all"/>
                </p:endSync>
                <p:childTnLst>
                  <p:par>
                    <p:cTn id="100" fill="hold">
                      <p:stCondLst>
                        <p:cond delay="0"/>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04" restart="whenNotActive" fill="hold" evtFilter="cancelBubble" nodeType="interactiveSeq">
                <p:stCondLst>
                  <p:cond evt="onClick" delay="0">
                    <p:tgtEl>
                      <p:spTgt spid="51"/>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111" restart="whenNotActive" fill="hold" evtFilter="cancelBubble" nodeType="interactiveSeq">
                <p:stCondLst>
                  <p:cond evt="onClick" delay="0">
                    <p:tgtEl>
                      <p:spTgt spid="4"/>
                    </p:tgtEl>
                  </p:cond>
                </p:stCondLst>
                <p:endSync evt="end" delay="0">
                  <p:rtn val="all"/>
                </p:endSync>
                <p:childTnLst>
                  <p:par>
                    <p:cTn id="112" fill="hold">
                      <p:stCondLst>
                        <p:cond delay="0"/>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50" grpId="0"/>
      <p:bldP spid="19" grpId="0" animBg="1"/>
      <p:bldP spid="19"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Lạ mà quen công nghệ bảo quản thực phẩm bằng khí Ni Tơ - SGE Việt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65" y="3173413"/>
            <a:ext cx="3505200" cy="23368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
          <p:cNvGrpSpPr>
            <a:grpSpLocks/>
          </p:cNvGrpSpPr>
          <p:nvPr/>
        </p:nvGrpSpPr>
        <p:grpSpPr bwMode="auto">
          <a:xfrm>
            <a:off x="7201395" y="4976813"/>
            <a:ext cx="1905000" cy="1943100"/>
            <a:chOff x="2304" y="2016"/>
            <a:chExt cx="1200" cy="1224"/>
          </a:xfrm>
        </p:grpSpPr>
        <p:sp>
          <p:nvSpPr>
            <p:cNvPr id="16" name="Oval 5"/>
            <p:cNvSpPr>
              <a:spLocks noChangeArrowheads="1"/>
            </p:cNvSpPr>
            <p:nvPr/>
          </p:nvSpPr>
          <p:spPr bwMode="auto">
            <a:xfrm>
              <a:off x="2304" y="2352"/>
              <a:ext cx="1200" cy="576"/>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 name="Oval 6"/>
            <p:cNvSpPr>
              <a:spLocks noChangeArrowheads="1"/>
            </p:cNvSpPr>
            <p:nvPr/>
          </p:nvSpPr>
          <p:spPr bwMode="auto">
            <a:xfrm rot="-2801081">
              <a:off x="2304" y="2352"/>
              <a:ext cx="1200" cy="576"/>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 name="Oval 7"/>
            <p:cNvSpPr>
              <a:spLocks noChangeArrowheads="1"/>
            </p:cNvSpPr>
            <p:nvPr/>
          </p:nvSpPr>
          <p:spPr bwMode="auto">
            <a:xfrm rot="2801081" flipH="1">
              <a:off x="2280" y="2328"/>
              <a:ext cx="1200" cy="576"/>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en-US" sz="1600">
                <a:solidFill>
                  <a:srgbClr val="99CCFF"/>
                </a:solidFill>
                <a:latin typeface="Times New Roman" pitchFamily="18" charset="0"/>
              </a:endParaRPr>
            </a:p>
          </p:txBody>
        </p:sp>
      </p:grpSp>
      <p:sp>
        <p:nvSpPr>
          <p:cNvPr id="19" name="Oval 8"/>
          <p:cNvSpPr>
            <a:spLocks noChangeArrowheads="1"/>
          </p:cNvSpPr>
          <p:nvPr/>
        </p:nvSpPr>
        <p:spPr bwMode="auto">
          <a:xfrm>
            <a:off x="7239000" y="6000750"/>
            <a:ext cx="152400" cy="152400"/>
          </a:xfrm>
          <a:prstGeom prst="ellipse">
            <a:avLst/>
          </a:pr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0" name="Oval 9"/>
          <p:cNvSpPr>
            <a:spLocks noChangeArrowheads="1"/>
          </p:cNvSpPr>
          <p:nvPr/>
        </p:nvSpPr>
        <p:spPr bwMode="auto">
          <a:xfrm>
            <a:off x="8686800" y="5238750"/>
            <a:ext cx="152400" cy="152400"/>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 name="Oval 10"/>
          <p:cNvSpPr>
            <a:spLocks noChangeArrowheads="1"/>
          </p:cNvSpPr>
          <p:nvPr/>
        </p:nvSpPr>
        <p:spPr bwMode="auto">
          <a:xfrm>
            <a:off x="8839200" y="6610350"/>
            <a:ext cx="152400" cy="152400"/>
          </a:xfrm>
          <a:prstGeom prst="ellipse">
            <a:avLst/>
          </a:prstGeom>
          <a:solidFill>
            <a:schemeClr val="accent2"/>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 name="Oval 11"/>
          <p:cNvSpPr>
            <a:spLocks noChangeArrowheads="1"/>
          </p:cNvSpPr>
          <p:nvPr/>
        </p:nvSpPr>
        <p:spPr bwMode="auto">
          <a:xfrm>
            <a:off x="8001000" y="5810250"/>
            <a:ext cx="533400" cy="533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 name="Text Box 23"/>
          <p:cNvSpPr txBox="1">
            <a:spLocks noChangeArrowheads="1"/>
          </p:cNvSpPr>
          <p:nvPr/>
        </p:nvSpPr>
        <p:spPr bwMode="auto">
          <a:xfrm>
            <a:off x="8026400" y="5948363"/>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0000"/>
                </a:solidFill>
                <a:latin typeface=".VnBahamasBH" pitchFamily="34" charset="0"/>
              </a:rPr>
              <a:t>HãA</a:t>
            </a:r>
          </a:p>
        </p:txBody>
      </p:sp>
      <p:sp>
        <p:nvSpPr>
          <p:cNvPr id="24" name="Rectangle 23"/>
          <p:cNvSpPr/>
          <p:nvPr/>
        </p:nvSpPr>
        <p:spPr>
          <a:xfrm>
            <a:off x="869084" y="1441400"/>
            <a:ext cx="7696778" cy="1604665"/>
          </a:xfrm>
          <a:prstGeom prst="rect">
            <a:avLst/>
          </a:prstGeom>
          <a:noFill/>
        </p:spPr>
        <p:txBody>
          <a:bodyPr wrap="none" lIns="91440" tIns="45720" rIns="91440" bIns="45720">
            <a:prstTxWarp prst="textCanUp">
              <a:avLst>
                <a:gd name="adj" fmla="val 7449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dirty="0" smtClean="0"/>
              <a:t>ĐƠN </a:t>
            </a:r>
            <a:r>
              <a:rPr lang="en-US" sz="6600" b="1" dirty="0"/>
              <a:t>CHẤT </a:t>
            </a:r>
            <a:r>
              <a:rPr lang="en-US" sz="6600" b="1" dirty="0" smtClean="0"/>
              <a:t>NITROGEN</a:t>
            </a:r>
            <a:endParaRPr lang="en-US" sz="6600" b="1" spc="50" dirty="0">
              <a:ln w="11430"/>
              <a:gradFill>
                <a:gsLst>
                  <a:gs pos="25000">
                    <a:srgbClr val="C0504D">
                      <a:satMod val="155000"/>
                    </a:srgbClr>
                  </a:gs>
                  <a:gs pos="100000">
                    <a:srgbClr val="C0504D">
                      <a:shade val="45000"/>
                      <a:satMod val="165000"/>
                    </a:srgbClr>
                  </a:gs>
                </a:gsLst>
                <a:lin ang="5400000"/>
              </a:gradFill>
              <a:effectLst>
                <a:glow rad="228600">
                  <a:srgbClr val="C0504D">
                    <a:satMod val="175000"/>
                    <a:alpha val="40000"/>
                  </a:srgbClr>
                </a:glow>
                <a:outerShdw blurRad="76200" dist="50800" dir="5400000" algn="tl" rotWithShape="0">
                  <a:srgbClr val="000000">
                    <a:alpha val="65000"/>
                  </a:srgbClr>
                </a:outerShdw>
                <a:reflection blurRad="6350" stA="50000" endA="300" endPos="50000" dist="29997" dir="5400000" sy="-100000" algn="bl" rotWithShape="0"/>
              </a:effectLst>
            </a:endParaRPr>
          </a:p>
        </p:txBody>
      </p:sp>
      <p:sp>
        <p:nvSpPr>
          <p:cNvPr id="25" name="Rectangle 24"/>
          <p:cNvSpPr/>
          <p:nvPr/>
        </p:nvSpPr>
        <p:spPr>
          <a:xfrm>
            <a:off x="2133600" y="525122"/>
            <a:ext cx="3276600" cy="707886"/>
          </a:xfrm>
          <a:prstGeom prst="rect">
            <a:avLst/>
          </a:prstGeom>
          <a:noFill/>
        </p:spPr>
        <p:txBody>
          <a:bodyPr wrap="square" lIns="91440" tIns="45720" rIns="91440" bIns="45720">
            <a:spAutoFit/>
          </a:bodyPr>
          <a:lstStyle/>
          <a:p>
            <a:pPr algn="ctr"/>
            <a:r>
              <a:rPr lang="en-US" sz="4000" b="1" dirty="0"/>
              <a:t>Bài 4</a:t>
            </a:r>
            <a:r>
              <a:rPr lang="en-US" sz="4000" b="1" dirty="0" smtClean="0"/>
              <a:t>: </a:t>
            </a:r>
            <a:endParaRPr lang="en-U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8194" name="Picture 2" descr="Nguy hại khi ăn kem mây nhả khói - Benh.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163" y="3254457"/>
            <a:ext cx="2977968" cy="213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7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1" presetClass="path" presetSubtype="0" repeatCount="indefinite" fill="hold" grpId="1" nodeType="withEffect">
                                  <p:stCondLst>
                                    <p:cond delay="0"/>
                                  </p:stCondLst>
                                  <p:childTnLst>
                                    <p:animMotion origin="layout" path="M 0.01562 -1.11111E-6 C 0.03628 0.02477 0.0217 0.09051 -0.01632 0.14676 C -0.05556 0.20394 -0.10313 0.23102 -0.12327 0.20602 C -0.14375 0.18195 -0.12882 0.11458 -0.09063 0.05857 C -0.05243 0.00208 -0.00504 -0.02407 0.01562 -1.11111E-6 Z " pathEditMode="fixed" rAng="2516699" ptsTypes="fffff">
                                      <p:cBhvr>
                                        <p:cTn id="31" dur="1000" spd="-100000" fill="hold"/>
                                        <p:tgtEl>
                                          <p:spTgt spid="20"/>
                                        </p:tgtEl>
                                        <p:attrNameLst>
                                          <p:attrName>ppt_x</p:attrName>
                                          <p:attrName>ppt_y</p:attrName>
                                        </p:attrNameLst>
                                      </p:cBhvr>
                                      <p:rCtr x="-6962" y="10301"/>
                                    </p:animMotion>
                                  </p:childTnLst>
                                </p:cTn>
                              </p:par>
                              <p:par>
                                <p:cTn id="32" presetID="1" presetClass="path" presetSubtype="0" repeatCount="indefinite" fill="hold" grpId="1" nodeType="withEffect">
                                  <p:stCondLst>
                                    <p:cond delay="0"/>
                                  </p:stCondLst>
                                  <p:childTnLst>
                                    <p:animMotion origin="layout" path="M -0.00399 0.00602 C -0.02222 0.02986 -0.06736 0.00602 -0.11024 -0.04722 C -0.15086 -0.10092 -0.16701 -0.16528 -0.14982 -0.18912 C -0.13264 -0.21273 -0.08541 -0.18912 -0.04461 -0.13518 C -0.00416 -0.08171 0.01459 -0.01898 -0.00399 0.00602 Z " pathEditMode="fixed" rAng="8086201" ptsTypes="fffff">
                                      <p:cBhvr>
                                        <p:cTn id="33" dur="1000" spd="-100000" fill="hold"/>
                                        <p:tgtEl>
                                          <p:spTgt spid="21"/>
                                        </p:tgtEl>
                                        <p:attrNameLst>
                                          <p:attrName>ppt_x</p:attrName>
                                          <p:attrName>ppt_y</p:attrName>
                                        </p:attrNameLst>
                                      </p:cBhvr>
                                      <p:rCtr x="-7344" y="-9722"/>
                                    </p:animMotion>
                                  </p:childTnLst>
                                </p:cTn>
                              </p:par>
                              <p:par>
                                <p:cTn id="34" presetID="1" presetClass="path" presetSubtype="0" repeatCount="indefinite" fill="hold" grpId="1" nodeType="withEffect">
                                  <p:stCondLst>
                                    <p:cond delay="0"/>
                                  </p:stCondLst>
                                  <p:childTnLst>
                                    <p:animMotion origin="layout" path="M -0.00034 -0.00231 C 0.0066 -0.04213 0.05 -0.06967 0.10695 -0.06504 C 0.16441 -0.06041 0.20973 -0.02453 0.20799 0.01389 C 0.20625 0.05324 0.15851 0.07986 0.10174 0.06991 C 0.04341 0.07084 -0.00208 0.03681 -0.00034 -0.00231 Z " pathEditMode="fixed" rAng="-5196072" ptsTypes="fffff">
                                      <p:cBhvr>
                                        <p:cTn id="35" dur="1000" spd="-100000" fill="hold"/>
                                        <p:tgtEl>
                                          <p:spTgt spid="19"/>
                                        </p:tgtEl>
                                        <p:attrNameLst>
                                          <p:attrName>ppt_x</p:attrName>
                                          <p:attrName>ppt_y</p:attrName>
                                        </p:attrNameLst>
                                      </p:cBhvr>
                                      <p:rCtr x="10417" y="741"/>
                                    </p:animMotion>
                                  </p:childTnLst>
                                </p:cTn>
                              </p:par>
                              <p:par>
                                <p:cTn id="36" presetID="22" presetClass="emph" presetSubtype="0" repeatCount="indefinite" fill="hold" grpId="1" nodeType="withEffect">
                                  <p:stCondLst>
                                    <p:cond delay="0"/>
                                  </p:stCondLst>
                                  <p:childTnLst>
                                    <p:animClr clrSpc="hsl" dir="cw">
                                      <p:cBhvr override="childStyle">
                                        <p:cTn id="37" dur="500" fill="hold"/>
                                        <p:tgtEl>
                                          <p:spTgt spid="22"/>
                                        </p:tgtEl>
                                        <p:attrNameLst>
                                          <p:attrName>style.color</p:attrName>
                                        </p:attrNameLst>
                                      </p:cBhvr>
                                      <p:by>
                                        <p:hsl h="-7200000" s="0" l="0"/>
                                      </p:by>
                                    </p:animClr>
                                    <p:animClr clrSpc="hsl" dir="cw">
                                      <p:cBhvr>
                                        <p:cTn id="38" dur="500" fill="hold"/>
                                        <p:tgtEl>
                                          <p:spTgt spid="22"/>
                                        </p:tgtEl>
                                        <p:attrNameLst>
                                          <p:attrName>fillcolor</p:attrName>
                                        </p:attrNameLst>
                                      </p:cBhvr>
                                      <p:by>
                                        <p:hsl h="-7200000" s="0" l="0"/>
                                      </p:by>
                                    </p:animClr>
                                    <p:animClr clrSpc="hsl" dir="cw">
                                      <p:cBhvr>
                                        <p:cTn id="39" dur="500" fill="hold"/>
                                        <p:tgtEl>
                                          <p:spTgt spid="22"/>
                                        </p:tgtEl>
                                        <p:attrNameLst>
                                          <p:attrName>stroke.color</p:attrName>
                                        </p:attrNameLst>
                                      </p:cBhvr>
                                      <p:by>
                                        <p:hsl h="-7200000" s="0" l="0"/>
                                      </p:by>
                                    </p:animClr>
                                    <p:set>
                                      <p:cBhvr>
                                        <p:cTn id="40" dur="500" fill="hold"/>
                                        <p:tgtEl>
                                          <p:spTgt spid="22"/>
                                        </p:tgtEl>
                                        <p:attrNameLst>
                                          <p:attrName>fill.type</p:attrName>
                                        </p:attrNameLst>
                                      </p:cBhvr>
                                      <p:to>
                                        <p:strVal val="solid"/>
                                      </p:to>
                                    </p:set>
                                  </p:childTnLst>
                                </p:cTn>
                              </p:par>
                              <p:par>
                                <p:cTn id="41" presetID="5"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heckerboard(across)">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heel(1)">
                                      <p:cBhvr>
                                        <p:cTn id="5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287" y="126134"/>
            <a:ext cx="8464826" cy="673966"/>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ln w="1905"/>
                <a:solidFill>
                  <a:schemeClr val="tx1"/>
                </a:solidFill>
                <a:effectLst>
                  <a:outerShdw blurRad="38100" dist="38100" dir="2700000" algn="tl">
                    <a:srgbClr val="000000">
                      <a:alpha val="43137"/>
                    </a:srgbClr>
                  </a:outerShdw>
                </a:effectLst>
                <a:ea typeface="Tahoma" pitchFamily="34" charset="0"/>
                <a:cs typeface="Tahoma" pitchFamily="34" charset="0"/>
              </a:rPr>
              <a:t>       </a:t>
            </a:r>
            <a:r>
              <a:rPr lang="en-US" sz="2800" b="1" dirty="0" smtClean="0">
                <a:solidFill>
                  <a:schemeClr val="tx1"/>
                </a:solidFill>
                <a:effectLst>
                  <a:outerShdw blurRad="38100" dist="38100" dir="2700000" algn="tl">
                    <a:srgbClr val="000000">
                      <a:alpha val="43137"/>
                    </a:srgbClr>
                  </a:outerShdw>
                </a:effectLst>
              </a:rPr>
              <a:t>TRẠNG THÁI TỰ NHIÊN CỦA NGUYÊN TỐ NITROGEN</a:t>
            </a:r>
            <a:endParaRPr lang="en-US" sz="2800" b="1" dirty="0">
              <a:ln w="1905"/>
              <a:solidFill>
                <a:schemeClr val="tx1"/>
              </a:solidFill>
              <a:effectLst>
                <a:outerShdw blurRad="38100" dist="38100" dir="2700000" algn="tl">
                  <a:srgbClr val="000000">
                    <a:alpha val="43137"/>
                  </a:srgbClr>
                </a:outerShdw>
              </a:effectLst>
              <a:ea typeface="Tahoma" pitchFamily="34" charset="0"/>
              <a:cs typeface="Tahoma" pitchFamily="34" charset="0"/>
            </a:endParaRPr>
          </a:p>
        </p:txBody>
      </p:sp>
      <p:sp>
        <p:nvSpPr>
          <p:cNvPr id="5" name="Freeform 4"/>
          <p:cNvSpPr/>
          <p:nvPr/>
        </p:nvSpPr>
        <p:spPr>
          <a:xfrm>
            <a:off x="304433" y="-29817"/>
            <a:ext cx="941328" cy="914399"/>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12"/>
          <p:cNvSpPr txBox="1">
            <a:spLocks noChangeArrowheads="1"/>
          </p:cNvSpPr>
          <p:nvPr/>
        </p:nvSpPr>
        <p:spPr bwMode="auto">
          <a:xfrm>
            <a:off x="353899" y="76200"/>
            <a:ext cx="896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rPr>
              <a:t>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endParaRPr>
          </a:p>
        </p:txBody>
      </p:sp>
      <p:sp>
        <p:nvSpPr>
          <p:cNvPr id="3" name="Wave 2"/>
          <p:cNvSpPr/>
          <p:nvPr/>
        </p:nvSpPr>
        <p:spPr>
          <a:xfrm>
            <a:off x="1905000" y="1676400"/>
            <a:ext cx="5257800" cy="3657600"/>
          </a:xfrm>
          <a:prstGeom prst="wave">
            <a:avLst>
              <a:gd name="adj1" fmla="val 12500"/>
              <a:gd name="adj2" fmla="val -10000"/>
            </a:avLst>
          </a:prstGeom>
          <a:ln/>
          <a:effectLst>
            <a:outerShdw blurRad="50800" dist="38100" dir="2700000" algn="tl"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Hãy nêu quan điểm của em về phát biểu “Nitrogen là nguyên tố đặc trưng cho sự sống”.</a:t>
            </a:r>
            <a:endParaRPr lang="en-US" sz="2800" dirty="0"/>
          </a:p>
        </p:txBody>
      </p:sp>
    </p:spTree>
    <p:extLst>
      <p:ext uri="{BB962C8B-B14F-4D97-AF65-F5344CB8AC3E}">
        <p14:creationId xmlns:p14="http://schemas.microsoft.com/office/powerpoint/2010/main" val="2362631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6287" y="126134"/>
            <a:ext cx="8464826" cy="673966"/>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ln w="1905"/>
                <a:solidFill>
                  <a:schemeClr val="tx1"/>
                </a:solidFill>
                <a:effectLst>
                  <a:outerShdw blurRad="38100" dist="38100" dir="2700000" algn="tl">
                    <a:srgbClr val="000000">
                      <a:alpha val="43137"/>
                    </a:srgbClr>
                  </a:outerShdw>
                </a:effectLst>
                <a:ea typeface="Tahoma" pitchFamily="34" charset="0"/>
                <a:cs typeface="Tahoma" pitchFamily="34" charset="0"/>
              </a:rPr>
              <a:t>       </a:t>
            </a:r>
            <a:r>
              <a:rPr lang="en-US" sz="2800" b="1" dirty="0" smtClean="0">
                <a:solidFill>
                  <a:schemeClr val="tx1"/>
                </a:solidFill>
                <a:effectLst>
                  <a:outerShdw blurRad="38100" dist="38100" dir="2700000" algn="tl">
                    <a:srgbClr val="000000">
                      <a:alpha val="43137"/>
                    </a:srgbClr>
                  </a:outerShdw>
                </a:effectLst>
              </a:rPr>
              <a:t>ĐƠN CHẤT NITROGEN</a:t>
            </a:r>
            <a:endParaRPr lang="en-US" sz="2800" b="1" dirty="0">
              <a:ln w="1905"/>
              <a:solidFill>
                <a:schemeClr val="tx1"/>
              </a:solidFill>
              <a:effectLst>
                <a:outerShdw blurRad="38100" dist="38100" dir="2700000" algn="tl">
                  <a:srgbClr val="000000">
                    <a:alpha val="43137"/>
                  </a:srgbClr>
                </a:outerShdw>
              </a:effectLst>
              <a:ea typeface="Tahoma" pitchFamily="34" charset="0"/>
              <a:cs typeface="Tahoma" pitchFamily="34" charset="0"/>
            </a:endParaRPr>
          </a:p>
        </p:txBody>
      </p:sp>
      <p:sp>
        <p:nvSpPr>
          <p:cNvPr id="7" name="Freeform 6"/>
          <p:cNvSpPr/>
          <p:nvPr/>
        </p:nvSpPr>
        <p:spPr>
          <a:xfrm>
            <a:off x="304433" y="-29817"/>
            <a:ext cx="941328" cy="914399"/>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TextBox 12"/>
          <p:cNvSpPr txBox="1">
            <a:spLocks noChangeArrowheads="1"/>
          </p:cNvSpPr>
          <p:nvPr/>
        </p:nvSpPr>
        <p:spPr bwMode="auto">
          <a:xfrm>
            <a:off x="353899" y="76200"/>
            <a:ext cx="896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rPr>
              <a:t>II.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endParaRPr>
          </a:p>
        </p:txBody>
      </p:sp>
      <p:sp>
        <p:nvSpPr>
          <p:cNvPr id="3" name="TextBox 2"/>
          <p:cNvSpPr txBox="1"/>
          <p:nvPr/>
        </p:nvSpPr>
        <p:spPr>
          <a:xfrm>
            <a:off x="457200" y="914400"/>
            <a:ext cx="3429000" cy="523220"/>
          </a:xfrm>
          <a:prstGeom prst="rect">
            <a:avLst/>
          </a:prstGeom>
          <a:noFill/>
        </p:spPr>
        <p:txBody>
          <a:bodyPr wrap="square" rtlCol="0">
            <a:spAutoFit/>
            <a:scene3d>
              <a:camera prst="orthographicFront"/>
              <a:lightRig rig="threePt" dir="t"/>
            </a:scene3d>
            <a:sp3d extrusionH="57150">
              <a:bevelT h="25400" prst="softRound"/>
            </a:sp3d>
          </a:bodyPr>
          <a:lstStyle/>
          <a:p>
            <a:r>
              <a:rPr lang="en-US" sz="2800" b="1" dirty="0" smtClean="0">
                <a:ln>
                  <a:solidFill>
                    <a:srgbClr val="FFFF00"/>
                  </a:solidFill>
                </a:ln>
                <a:solidFill>
                  <a:srgbClr val="FFFF00"/>
                </a:solidFill>
                <a:effectLst>
                  <a:outerShdw blurRad="38100" dist="38100" dir="2700000" algn="tl">
                    <a:srgbClr val="000000">
                      <a:alpha val="43137"/>
                    </a:srgbClr>
                  </a:outerShdw>
                </a:effectLst>
              </a:rPr>
              <a:t>1. Đặc điểm liên kết</a:t>
            </a:r>
            <a:endParaRPr lang="en-US" sz="2800" b="1" dirty="0">
              <a:ln>
                <a:solidFill>
                  <a:srgbClr val="FFFF00"/>
                </a:solidFill>
              </a:ln>
              <a:solidFill>
                <a:srgbClr val="FFFF00"/>
              </a:solidFill>
              <a:effectLst>
                <a:outerShdw blurRad="38100" dist="38100" dir="2700000" algn="tl">
                  <a:srgbClr val="000000">
                    <a:alpha val="43137"/>
                  </a:srgbClr>
                </a:outerShdw>
              </a:effectLst>
            </a:endParaRPr>
          </a:p>
        </p:txBody>
      </p:sp>
      <p:sp>
        <p:nvSpPr>
          <p:cNvPr id="5" name="Cloud 4"/>
          <p:cNvSpPr/>
          <p:nvPr/>
        </p:nvSpPr>
        <p:spPr>
          <a:xfrm>
            <a:off x="1600200" y="2209800"/>
            <a:ext cx="5943600" cy="3124200"/>
          </a:xfrm>
          <a:prstGeom prst="cloud">
            <a:avLst/>
          </a:prstGeom>
          <a:ln>
            <a:solidFill>
              <a:srgbClr val="7030A0"/>
            </a:solidFill>
          </a:ln>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t>Hãy viết công thức lewis và công thức cấu tạo của phân tử Nitrogen? Nêu nhận xét?</a:t>
            </a:r>
          </a:p>
        </p:txBody>
      </p:sp>
    </p:spTree>
    <p:extLst>
      <p:ext uri="{BB962C8B-B14F-4D97-AF65-F5344CB8AC3E}">
        <p14:creationId xmlns:p14="http://schemas.microsoft.com/office/powerpoint/2010/main" val="304136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6287" y="126134"/>
            <a:ext cx="8464826" cy="673966"/>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ln w="1905"/>
                <a:solidFill>
                  <a:schemeClr val="tx1"/>
                </a:solidFill>
                <a:effectLst>
                  <a:outerShdw blurRad="38100" dist="38100" dir="2700000" algn="tl">
                    <a:srgbClr val="000000">
                      <a:alpha val="43137"/>
                    </a:srgbClr>
                  </a:outerShdw>
                </a:effectLst>
                <a:ea typeface="Tahoma" pitchFamily="34" charset="0"/>
                <a:cs typeface="Tahoma" pitchFamily="34" charset="0"/>
              </a:rPr>
              <a:t>       </a:t>
            </a:r>
            <a:r>
              <a:rPr lang="en-US" sz="2800" b="1" dirty="0" smtClean="0">
                <a:solidFill>
                  <a:schemeClr val="tx1"/>
                </a:solidFill>
                <a:effectLst>
                  <a:outerShdw blurRad="38100" dist="38100" dir="2700000" algn="tl">
                    <a:srgbClr val="000000">
                      <a:alpha val="43137"/>
                    </a:srgbClr>
                  </a:outerShdw>
                </a:effectLst>
              </a:rPr>
              <a:t>ĐƠN CHẤT NITROGEN</a:t>
            </a:r>
            <a:endParaRPr lang="en-US" sz="2800" b="1" dirty="0">
              <a:ln w="1905"/>
              <a:solidFill>
                <a:schemeClr val="tx1"/>
              </a:solidFill>
              <a:effectLst>
                <a:outerShdw blurRad="38100" dist="38100" dir="2700000" algn="tl">
                  <a:srgbClr val="000000">
                    <a:alpha val="43137"/>
                  </a:srgbClr>
                </a:outerShdw>
              </a:effectLst>
              <a:ea typeface="Tahoma" pitchFamily="34" charset="0"/>
              <a:cs typeface="Tahoma" pitchFamily="34" charset="0"/>
            </a:endParaRPr>
          </a:p>
        </p:txBody>
      </p:sp>
      <p:sp>
        <p:nvSpPr>
          <p:cNvPr id="7" name="Freeform 6"/>
          <p:cNvSpPr/>
          <p:nvPr/>
        </p:nvSpPr>
        <p:spPr>
          <a:xfrm>
            <a:off x="304433" y="-29817"/>
            <a:ext cx="941328" cy="914399"/>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TextBox 12"/>
          <p:cNvSpPr txBox="1">
            <a:spLocks noChangeArrowheads="1"/>
          </p:cNvSpPr>
          <p:nvPr/>
        </p:nvSpPr>
        <p:spPr bwMode="auto">
          <a:xfrm>
            <a:off x="353899" y="76200"/>
            <a:ext cx="896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rPr>
              <a:t>II.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endParaRPr>
          </a:p>
        </p:txBody>
      </p:sp>
      <p:sp>
        <p:nvSpPr>
          <p:cNvPr id="3" name="TextBox 2"/>
          <p:cNvSpPr txBox="1"/>
          <p:nvPr/>
        </p:nvSpPr>
        <p:spPr>
          <a:xfrm>
            <a:off x="457200" y="914400"/>
            <a:ext cx="3429000" cy="523220"/>
          </a:xfrm>
          <a:prstGeom prst="rect">
            <a:avLst/>
          </a:prstGeom>
          <a:noFill/>
        </p:spPr>
        <p:txBody>
          <a:bodyPr wrap="square" rtlCol="0">
            <a:spAutoFit/>
            <a:scene3d>
              <a:camera prst="orthographicFront"/>
              <a:lightRig rig="threePt" dir="t"/>
            </a:scene3d>
            <a:sp3d extrusionH="57150">
              <a:bevelT h="25400" prst="softRound"/>
            </a:sp3d>
          </a:bodyPr>
          <a:lstStyle/>
          <a:p>
            <a:r>
              <a:rPr lang="en-US" sz="2800" b="1" dirty="0" smtClean="0">
                <a:ln>
                  <a:solidFill>
                    <a:srgbClr val="FFFF00"/>
                  </a:solidFill>
                </a:ln>
                <a:solidFill>
                  <a:srgbClr val="FFFF00"/>
                </a:solidFill>
                <a:effectLst>
                  <a:outerShdw blurRad="38100" dist="38100" dir="2700000" algn="tl">
                    <a:srgbClr val="000000">
                      <a:alpha val="43137"/>
                    </a:srgbClr>
                  </a:outerShdw>
                </a:effectLst>
              </a:rPr>
              <a:t>2. Tính chất cơ bản</a:t>
            </a:r>
            <a:endParaRPr lang="en-US" sz="2800" b="1" dirty="0">
              <a:ln>
                <a:solidFill>
                  <a:srgbClr val="FFFF00"/>
                </a:solidFill>
              </a:ln>
              <a:solidFill>
                <a:srgbClr val="FFFF00"/>
              </a:solidFill>
              <a:effectLst>
                <a:outerShdw blurRad="38100" dist="38100" dir="2700000" algn="tl">
                  <a:srgbClr val="000000">
                    <a:alpha val="43137"/>
                  </a:srgbClr>
                </a:outerShdw>
              </a:effectLst>
            </a:endParaRPr>
          </a:p>
        </p:txBody>
      </p:sp>
      <p:sp>
        <p:nvSpPr>
          <p:cNvPr id="4" name="Rectangle 3"/>
          <p:cNvSpPr/>
          <p:nvPr/>
        </p:nvSpPr>
        <p:spPr>
          <a:xfrm>
            <a:off x="284555" y="1551920"/>
            <a:ext cx="8306167" cy="4483279"/>
          </a:xfrm>
          <a:prstGeom prst="rect">
            <a:avLst/>
          </a:prstGeom>
        </p:spPr>
        <p:txBody>
          <a:bodyPr wrap="square">
            <a:spAutoFit/>
          </a:bodyPr>
          <a:lstStyle/>
          <a:p>
            <a:pPr>
              <a:lnSpc>
                <a:spcPct val="150000"/>
              </a:lnSpc>
              <a:spcAft>
                <a:spcPts val="10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a).  Tính kém hoạt động hóa học (tính trơ) ở nhiệt độ thấp</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Ở nhiệt độ và áp suất thường, nitrogen rất khó tham gia các phản ứng hóa học </a:t>
            </a:r>
          </a:p>
          <a:p>
            <a:pPr>
              <a:lnSpc>
                <a:spcPct val="150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400" dirty="0">
                <a:latin typeface="Calibri" panose="020F0502020204030204" pitchFamily="34" charset="0"/>
                <a:ea typeface="Calibri" panose="020F0502020204030204" pitchFamily="34" charset="0"/>
                <a:cs typeface="Times New Roman" panose="02020603050405020304" pitchFamily="18" charset="0"/>
              </a:rPr>
              <a:t> Tính kém hoạt động hóa học (tính trơ)</a:t>
            </a:r>
          </a:p>
          <a:p>
            <a:pPr>
              <a:lnSpc>
                <a:spcPct val="150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Nguyên nhân:</a:t>
            </a:r>
          </a:p>
          <a:p>
            <a:pPr>
              <a:lnSpc>
                <a:spcPct val="150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Trong phân tử N</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2400" dirty="0" smtClean="0">
                <a:latin typeface="Calibri" panose="020F0502020204030204" pitchFamily="34" charset="0"/>
                <a:ea typeface="Calibri" panose="020F0502020204030204" pitchFamily="34" charset="0"/>
                <a:cs typeface="Times New Roman" panose="02020603050405020304" pitchFamily="18" charset="0"/>
              </a:rPr>
              <a:t> có liên kết ba và E</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N</a:t>
            </a:r>
            <a:r>
              <a:rPr lang="en-US" sz="2400" baseline="-250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latin typeface="Calibri" panose="020F0502020204030204" pitchFamily="34" charset="0"/>
                <a:ea typeface="Calibri" panose="020F0502020204030204" pitchFamily="34" charset="0"/>
                <a:cs typeface="Times New Roman" panose="02020603050405020304" pitchFamily="18" charset="0"/>
              </a:rPr>
              <a:t>N</a:t>
            </a:r>
            <a:r>
              <a:rPr lang="en-US" sz="2400" dirty="0">
                <a:latin typeface="Calibri" panose="020F0502020204030204" pitchFamily="34" charset="0"/>
                <a:ea typeface="Calibri" panose="020F0502020204030204" pitchFamily="34" charset="0"/>
                <a:cs typeface="Times New Roman" panose="02020603050405020304" pitchFamily="18" charset="0"/>
              </a:rPr>
              <a:t> = 946 kJ.mol</a:t>
            </a:r>
            <a:r>
              <a:rPr lang="en-US" sz="2400" baseline="30000" dirty="0">
                <a:latin typeface="Calibri" panose="020F0502020204030204" pitchFamily="34" charset="0"/>
                <a:ea typeface="Calibri" panose="020F0502020204030204" pitchFamily="34" charset="0"/>
                <a:cs typeface="Times New Roman" panose="02020603050405020304" pitchFamily="18" charset="0"/>
              </a:rPr>
              <a:t>-1</a:t>
            </a:r>
            <a:r>
              <a:rPr lang="en-US" sz="2400" dirty="0">
                <a:latin typeface="Calibri" panose="020F0502020204030204" pitchFamily="34" charset="0"/>
                <a:ea typeface="Calibri" panose="020F0502020204030204" pitchFamily="34" charset="0"/>
                <a:cs typeface="Times New Roman" panose="02020603050405020304" pitchFamily="18" charset="0"/>
              </a:rPr>
              <a:t> rất lớn, </a:t>
            </a:r>
            <a:r>
              <a:rPr lang="en-US" sz="2400" dirty="0" smtClean="0">
                <a:latin typeface="Calibri" panose="020F0502020204030204" pitchFamily="34" charset="0"/>
                <a:ea typeface="Calibri" panose="020F0502020204030204" pitchFamily="34" charset="0"/>
                <a:cs typeface="Times New Roman" panose="02020603050405020304" pitchFamily="18" charset="0"/>
              </a:rPr>
              <a:t>nên liên kết này khó bị </a:t>
            </a:r>
            <a:r>
              <a:rPr lang="en-US" sz="2400" dirty="0">
                <a:latin typeface="Calibri" panose="020F0502020204030204" pitchFamily="34" charset="0"/>
                <a:ea typeface="Calibri" panose="020F0502020204030204" pitchFamily="34" charset="0"/>
                <a:cs typeface="Times New Roman" panose="02020603050405020304" pitchFamily="18" charset="0"/>
              </a:rPr>
              <a:t>phá vỡ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3689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6287" y="126134"/>
            <a:ext cx="8464826" cy="673966"/>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ln w="1905"/>
                <a:solidFill>
                  <a:schemeClr val="tx1"/>
                </a:solidFill>
                <a:effectLst>
                  <a:outerShdw blurRad="38100" dist="38100" dir="2700000" algn="tl">
                    <a:srgbClr val="000000">
                      <a:alpha val="43137"/>
                    </a:srgbClr>
                  </a:outerShdw>
                </a:effectLst>
                <a:ea typeface="Tahoma" pitchFamily="34" charset="0"/>
                <a:cs typeface="Tahoma" pitchFamily="34" charset="0"/>
              </a:rPr>
              <a:t>       </a:t>
            </a:r>
            <a:r>
              <a:rPr lang="en-US" sz="2800" b="1" dirty="0" smtClean="0">
                <a:solidFill>
                  <a:schemeClr val="tx1"/>
                </a:solidFill>
                <a:effectLst>
                  <a:outerShdw blurRad="38100" dist="38100" dir="2700000" algn="tl">
                    <a:srgbClr val="000000">
                      <a:alpha val="43137"/>
                    </a:srgbClr>
                  </a:outerShdw>
                </a:effectLst>
              </a:rPr>
              <a:t>ĐƠN CHẤT NITROGEN</a:t>
            </a:r>
            <a:endParaRPr lang="en-US" sz="2800" b="1" dirty="0">
              <a:ln w="1905"/>
              <a:solidFill>
                <a:schemeClr val="tx1"/>
              </a:solidFill>
              <a:effectLst>
                <a:outerShdw blurRad="38100" dist="38100" dir="2700000" algn="tl">
                  <a:srgbClr val="000000">
                    <a:alpha val="43137"/>
                  </a:srgbClr>
                </a:outerShdw>
              </a:effectLst>
              <a:ea typeface="Tahoma" pitchFamily="34" charset="0"/>
              <a:cs typeface="Tahoma" pitchFamily="34" charset="0"/>
            </a:endParaRPr>
          </a:p>
        </p:txBody>
      </p:sp>
      <p:sp>
        <p:nvSpPr>
          <p:cNvPr id="7" name="Freeform 6"/>
          <p:cNvSpPr/>
          <p:nvPr/>
        </p:nvSpPr>
        <p:spPr>
          <a:xfrm>
            <a:off x="304433" y="-29817"/>
            <a:ext cx="941328" cy="914399"/>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TextBox 12"/>
          <p:cNvSpPr txBox="1">
            <a:spLocks noChangeArrowheads="1"/>
          </p:cNvSpPr>
          <p:nvPr/>
        </p:nvSpPr>
        <p:spPr bwMode="auto">
          <a:xfrm>
            <a:off x="353899" y="76200"/>
            <a:ext cx="896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rPr>
              <a:t>II.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endParaRPr>
          </a:p>
        </p:txBody>
      </p:sp>
      <p:sp>
        <p:nvSpPr>
          <p:cNvPr id="3" name="TextBox 2"/>
          <p:cNvSpPr txBox="1"/>
          <p:nvPr/>
        </p:nvSpPr>
        <p:spPr>
          <a:xfrm>
            <a:off x="457200" y="914400"/>
            <a:ext cx="3429000" cy="523220"/>
          </a:xfrm>
          <a:prstGeom prst="rect">
            <a:avLst/>
          </a:prstGeom>
          <a:noFill/>
        </p:spPr>
        <p:txBody>
          <a:bodyPr wrap="square" rtlCol="0">
            <a:spAutoFit/>
            <a:scene3d>
              <a:camera prst="orthographicFront"/>
              <a:lightRig rig="threePt" dir="t"/>
            </a:scene3d>
            <a:sp3d extrusionH="57150">
              <a:bevelT h="25400" prst="softRound"/>
            </a:sp3d>
          </a:bodyPr>
          <a:lstStyle/>
          <a:p>
            <a:r>
              <a:rPr lang="en-US" sz="2800" b="1" dirty="0" smtClean="0">
                <a:ln>
                  <a:solidFill>
                    <a:srgbClr val="FFFF00"/>
                  </a:solidFill>
                </a:ln>
                <a:solidFill>
                  <a:srgbClr val="FFFF00"/>
                </a:solidFill>
                <a:effectLst>
                  <a:outerShdw blurRad="38100" dist="38100" dir="2700000" algn="tl">
                    <a:srgbClr val="000000">
                      <a:alpha val="43137"/>
                    </a:srgbClr>
                  </a:outerShdw>
                </a:effectLst>
              </a:rPr>
              <a:t>2. Tính chất cơ bản</a:t>
            </a:r>
            <a:endParaRPr lang="en-US" sz="2800" b="1" dirty="0">
              <a:ln>
                <a:solidFill>
                  <a:srgbClr val="FFFF00"/>
                </a:solidFill>
              </a:ln>
              <a:solidFill>
                <a:srgbClr val="FFFF00"/>
              </a:solidFill>
              <a:effectLst>
                <a:outerShdw blurRad="38100" dist="38100" dir="2700000" algn="tl">
                  <a:srgbClr val="000000">
                    <a:alpha val="43137"/>
                  </a:srgbClr>
                </a:outerShdw>
              </a:effectLst>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92969" y="2410252"/>
            <a:ext cx="5222558" cy="904240"/>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342244"/>
            <a:ext cx="5222558" cy="838200"/>
          </a:xfrm>
          <a:prstGeom prst="rect">
            <a:avLst/>
          </a:prstGeom>
          <a:noFill/>
          <a:ln>
            <a:noFill/>
          </a:ln>
        </p:spPr>
      </p:pic>
      <p:sp>
        <p:nvSpPr>
          <p:cNvPr id="9" name="Rectangle 8"/>
          <p:cNvSpPr/>
          <p:nvPr/>
        </p:nvSpPr>
        <p:spPr>
          <a:xfrm>
            <a:off x="606287" y="4445069"/>
            <a:ext cx="7391400" cy="1567609"/>
          </a:xfrm>
          <a:prstGeom prst="rect">
            <a:avLst/>
          </a:prstGeom>
        </p:spPr>
        <p:txBody>
          <a:bodyPr wrap="square">
            <a:sp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2</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Đều là phản ứng thuận nghịch</a:t>
            </a:r>
          </a:p>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3</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Thực hiện ở nhiệt độ và áp suất khá cao</a:t>
            </a:r>
          </a:p>
          <a:p>
            <a:r>
              <a:rPr lang="en-US" sz="2400" dirty="0">
                <a:latin typeface="Calibri" panose="020F0502020204030204" pitchFamily="34" charset="0"/>
                <a:ea typeface="Calibri" panose="020F0502020204030204" pitchFamily="34" charset="0"/>
                <a:cs typeface="Times New Roman" panose="02020603050405020304" pitchFamily="18" charset="0"/>
              </a:rPr>
              <a:t>4</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Phản ứng với hydrogen dễ dàng hơn với oxygen</a:t>
            </a:r>
            <a:endParaRPr lang="en-US" sz="2400" dirty="0"/>
          </a:p>
        </p:txBody>
      </p:sp>
      <p:sp>
        <p:nvSpPr>
          <p:cNvPr id="14" name="Rectangle 13"/>
          <p:cNvSpPr/>
          <p:nvPr/>
        </p:nvSpPr>
        <p:spPr>
          <a:xfrm>
            <a:off x="269169" y="1295400"/>
            <a:ext cx="5518114" cy="589072"/>
          </a:xfrm>
          <a:prstGeom prst="rect">
            <a:avLst/>
          </a:prstGeom>
        </p:spPr>
        <p:txBody>
          <a:bodyPr wrap="none">
            <a:spAutoFit/>
          </a:bodyPr>
          <a:lstStyle/>
          <a:p>
            <a:pPr>
              <a:lnSpc>
                <a:spcPct val="150000"/>
              </a:lnSpc>
            </a:pPr>
            <a:r>
              <a:rPr lang="en-US" sz="2400" b="1" i="1" dirty="0"/>
              <a:t>b). Tính hoạt động hóa học ở nhiệt độ cao</a:t>
            </a:r>
            <a:endParaRPr lang="en-US" sz="2400" b="1" dirty="0"/>
          </a:p>
        </p:txBody>
      </p:sp>
      <p:sp>
        <p:nvSpPr>
          <p:cNvPr id="2" name="TextBox 1"/>
          <p:cNvSpPr txBox="1"/>
          <p:nvPr/>
        </p:nvSpPr>
        <p:spPr>
          <a:xfrm>
            <a:off x="192968" y="3079014"/>
            <a:ext cx="997542" cy="584775"/>
          </a:xfrm>
          <a:prstGeom prst="rect">
            <a:avLst/>
          </a:prstGeom>
          <a:noFill/>
        </p:spPr>
        <p:txBody>
          <a:bodyPr wrap="square" rtlCol="0">
            <a:spAutoFit/>
          </a:bodyPr>
          <a:lstStyle/>
          <a:p>
            <a:r>
              <a:rPr lang="en-US" sz="3200" b="1" dirty="0" smtClean="0">
                <a:solidFill>
                  <a:srgbClr val="FF0000"/>
                </a:solidFill>
              </a:rPr>
              <a:t>[O]</a:t>
            </a:r>
            <a:endParaRPr lang="en-US" sz="3200" b="1" dirty="0">
              <a:solidFill>
                <a:srgbClr val="FF0000"/>
              </a:solidFill>
            </a:endParaRPr>
          </a:p>
        </p:txBody>
      </p:sp>
      <p:sp>
        <p:nvSpPr>
          <p:cNvPr id="13" name="TextBox 12"/>
          <p:cNvSpPr txBox="1"/>
          <p:nvPr/>
        </p:nvSpPr>
        <p:spPr>
          <a:xfrm>
            <a:off x="888552" y="3091041"/>
            <a:ext cx="711648" cy="584775"/>
          </a:xfrm>
          <a:prstGeom prst="rect">
            <a:avLst/>
          </a:prstGeom>
          <a:noFill/>
        </p:spPr>
        <p:txBody>
          <a:bodyPr wrap="square" rtlCol="0">
            <a:spAutoFit/>
          </a:bodyPr>
          <a:lstStyle/>
          <a:p>
            <a:r>
              <a:rPr lang="en-US" sz="3200" b="1" dirty="0" smtClean="0">
                <a:solidFill>
                  <a:srgbClr val="FF0000"/>
                </a:solidFill>
              </a:rPr>
              <a:t>[K]</a:t>
            </a:r>
            <a:endParaRPr lang="en-US" sz="3200" b="1" dirty="0">
              <a:solidFill>
                <a:srgbClr val="FF0000"/>
              </a:solidFill>
            </a:endParaRPr>
          </a:p>
        </p:txBody>
      </p:sp>
      <p:sp>
        <p:nvSpPr>
          <p:cNvPr id="15" name="TextBox 14"/>
          <p:cNvSpPr txBox="1"/>
          <p:nvPr/>
        </p:nvSpPr>
        <p:spPr>
          <a:xfrm>
            <a:off x="4659737" y="3886200"/>
            <a:ext cx="979063" cy="584775"/>
          </a:xfrm>
          <a:prstGeom prst="rect">
            <a:avLst/>
          </a:prstGeom>
          <a:noFill/>
        </p:spPr>
        <p:txBody>
          <a:bodyPr wrap="square" rtlCol="0">
            <a:spAutoFit/>
          </a:bodyPr>
          <a:lstStyle/>
          <a:p>
            <a:r>
              <a:rPr lang="en-US" sz="3200" b="1" dirty="0" smtClean="0">
                <a:solidFill>
                  <a:srgbClr val="0070C0"/>
                </a:solidFill>
              </a:rPr>
              <a:t>[O]</a:t>
            </a:r>
            <a:endParaRPr lang="en-US" sz="3200" b="1" dirty="0">
              <a:solidFill>
                <a:srgbClr val="0070C0"/>
              </a:solidFill>
            </a:endParaRPr>
          </a:p>
        </p:txBody>
      </p:sp>
      <p:sp>
        <p:nvSpPr>
          <p:cNvPr id="16" name="TextBox 15"/>
          <p:cNvSpPr txBox="1"/>
          <p:nvPr/>
        </p:nvSpPr>
        <p:spPr>
          <a:xfrm>
            <a:off x="3897737" y="3911025"/>
            <a:ext cx="979063" cy="584775"/>
          </a:xfrm>
          <a:prstGeom prst="rect">
            <a:avLst/>
          </a:prstGeom>
          <a:noFill/>
        </p:spPr>
        <p:txBody>
          <a:bodyPr wrap="square" rtlCol="0">
            <a:spAutoFit/>
          </a:bodyPr>
          <a:lstStyle/>
          <a:p>
            <a:r>
              <a:rPr lang="en-US" sz="3200" b="1" dirty="0" smtClean="0">
                <a:solidFill>
                  <a:srgbClr val="0070C0"/>
                </a:solidFill>
              </a:rPr>
              <a:t>[K]</a:t>
            </a:r>
            <a:endParaRPr lang="en-US" sz="3200" b="1" dirty="0">
              <a:solidFill>
                <a:srgbClr val="0070C0"/>
              </a:solidFill>
            </a:endParaRPr>
          </a:p>
        </p:txBody>
      </p:sp>
      <p:sp>
        <p:nvSpPr>
          <p:cNvPr id="5" name="TextBox 4"/>
          <p:cNvSpPr txBox="1"/>
          <p:nvPr/>
        </p:nvSpPr>
        <p:spPr>
          <a:xfrm>
            <a:off x="6297499" y="2366829"/>
            <a:ext cx="2846501" cy="523220"/>
          </a:xfrm>
          <a:prstGeom prst="rect">
            <a:avLst/>
          </a:prstGeom>
          <a:noFill/>
        </p:spPr>
        <p:txBody>
          <a:bodyPr wrap="square" rtlCol="0">
            <a:spAutoFit/>
          </a:bodyPr>
          <a:lstStyle/>
          <a:p>
            <a:r>
              <a:rPr lang="en-US" sz="2800" b="1" i="1" dirty="0" smtClean="0">
                <a:solidFill>
                  <a:srgbClr val="7030A0"/>
                </a:solidFill>
              </a:rPr>
              <a:t>Nhận xét:</a:t>
            </a:r>
            <a:endParaRPr lang="en-US" sz="2800" b="1" i="1" dirty="0">
              <a:solidFill>
                <a:srgbClr val="7030A0"/>
              </a:solidFill>
            </a:endParaRPr>
          </a:p>
        </p:txBody>
      </p:sp>
    </p:spTree>
    <p:extLst>
      <p:ext uri="{BB962C8B-B14F-4D97-AF65-F5344CB8AC3E}">
        <p14:creationId xmlns:p14="http://schemas.microsoft.com/office/powerpoint/2010/main" val="1782173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 calcmode="lin" valueType="num">
                                      <p:cBhvr additive="base">
                                        <p:cTn id="3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 calcmode="lin" valueType="num">
                                      <p:cBhvr additive="base">
                                        <p:cTn id="3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76200" y="1676400"/>
            <a:ext cx="8458200" cy="4552950"/>
          </a:xfrm>
          <a:prstGeom prst="rect">
            <a:avLst/>
          </a:prstGeom>
        </p:spPr>
      </p:pic>
      <p:sp>
        <p:nvSpPr>
          <p:cNvPr id="4" name="TextBox 3"/>
          <p:cNvSpPr txBox="1"/>
          <p:nvPr/>
        </p:nvSpPr>
        <p:spPr>
          <a:xfrm>
            <a:off x="533400" y="457200"/>
            <a:ext cx="8001000" cy="1077218"/>
          </a:xfrm>
          <a:prstGeom prst="rect">
            <a:avLst/>
          </a:prstGeom>
          <a:noFill/>
        </p:spPr>
        <p:txBody>
          <a:bodyPr wrap="square" rtlCol="0">
            <a:spAutoFit/>
          </a:bodyPr>
          <a:lstStyle/>
          <a:p>
            <a:r>
              <a:rPr lang="en-US" sz="3200" dirty="0" smtClean="0"/>
              <a:t>Sử dụng kiến thức hóa học để giải thích câu ca dao sau:</a:t>
            </a:r>
            <a:endParaRPr lang="en-US" sz="3200" dirty="0"/>
          </a:p>
        </p:txBody>
      </p:sp>
    </p:spTree>
    <p:extLst>
      <p:ext uri="{BB962C8B-B14F-4D97-AF65-F5344CB8AC3E}">
        <p14:creationId xmlns:p14="http://schemas.microsoft.com/office/powerpoint/2010/main" val="323808636"/>
      </p:ext>
    </p:extLst>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6287" y="126134"/>
            <a:ext cx="8464826" cy="673966"/>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ln w="1905"/>
                <a:solidFill>
                  <a:schemeClr val="tx1"/>
                </a:solidFill>
                <a:effectLst>
                  <a:outerShdw blurRad="38100" dist="38100" dir="2700000" algn="tl">
                    <a:srgbClr val="000000">
                      <a:alpha val="43137"/>
                    </a:srgbClr>
                  </a:outerShdw>
                </a:effectLst>
                <a:ea typeface="Tahoma" pitchFamily="34" charset="0"/>
                <a:cs typeface="Tahoma" pitchFamily="34" charset="0"/>
              </a:rPr>
              <a:t>       </a:t>
            </a:r>
            <a:r>
              <a:rPr lang="en-US" sz="2800" b="1" dirty="0" smtClean="0">
                <a:solidFill>
                  <a:schemeClr val="tx1"/>
                </a:solidFill>
                <a:effectLst>
                  <a:outerShdw blurRad="38100" dist="38100" dir="2700000" algn="tl">
                    <a:srgbClr val="000000">
                      <a:alpha val="43137"/>
                    </a:srgbClr>
                  </a:outerShdw>
                </a:effectLst>
              </a:rPr>
              <a:t>ĐƠN CHẤT NITROGEN</a:t>
            </a:r>
            <a:endParaRPr lang="en-US" sz="2800" b="1" dirty="0">
              <a:ln w="1905"/>
              <a:solidFill>
                <a:schemeClr val="tx1"/>
              </a:solidFill>
              <a:effectLst>
                <a:outerShdw blurRad="38100" dist="38100" dir="2700000" algn="tl">
                  <a:srgbClr val="000000">
                    <a:alpha val="43137"/>
                  </a:srgbClr>
                </a:outerShdw>
              </a:effectLst>
              <a:ea typeface="Tahoma" pitchFamily="34" charset="0"/>
              <a:cs typeface="Tahoma" pitchFamily="34" charset="0"/>
            </a:endParaRPr>
          </a:p>
        </p:txBody>
      </p:sp>
      <p:sp>
        <p:nvSpPr>
          <p:cNvPr id="7" name="Freeform 6"/>
          <p:cNvSpPr/>
          <p:nvPr/>
        </p:nvSpPr>
        <p:spPr>
          <a:xfrm>
            <a:off x="304433" y="-29817"/>
            <a:ext cx="941328" cy="914399"/>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TextBox 12"/>
          <p:cNvSpPr txBox="1">
            <a:spLocks noChangeArrowheads="1"/>
          </p:cNvSpPr>
          <p:nvPr/>
        </p:nvSpPr>
        <p:spPr bwMode="auto">
          <a:xfrm>
            <a:off x="353899" y="76200"/>
            <a:ext cx="896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rPr>
              <a:t>II.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nVogue" pitchFamily="34" charset="0"/>
            </a:endParaRPr>
          </a:p>
        </p:txBody>
      </p:sp>
      <p:sp>
        <p:nvSpPr>
          <p:cNvPr id="3" name="TextBox 2"/>
          <p:cNvSpPr txBox="1"/>
          <p:nvPr/>
        </p:nvSpPr>
        <p:spPr>
          <a:xfrm>
            <a:off x="457200" y="914400"/>
            <a:ext cx="3429000" cy="523220"/>
          </a:xfrm>
          <a:prstGeom prst="rect">
            <a:avLst/>
          </a:prstGeom>
          <a:noFill/>
        </p:spPr>
        <p:txBody>
          <a:bodyPr wrap="square" rtlCol="0">
            <a:spAutoFit/>
            <a:scene3d>
              <a:camera prst="orthographicFront"/>
              <a:lightRig rig="threePt" dir="t"/>
            </a:scene3d>
            <a:sp3d extrusionH="57150">
              <a:bevelT h="25400" prst="softRound"/>
            </a:sp3d>
          </a:bodyPr>
          <a:lstStyle/>
          <a:p>
            <a:r>
              <a:rPr lang="en-US" sz="2800" b="1" dirty="0">
                <a:ln>
                  <a:solidFill>
                    <a:srgbClr val="FFFF00"/>
                  </a:solidFill>
                </a:ln>
                <a:solidFill>
                  <a:srgbClr val="FFFF00"/>
                </a:solidFill>
                <a:effectLst>
                  <a:outerShdw blurRad="38100" dist="38100" dir="2700000" algn="tl">
                    <a:srgbClr val="000000">
                      <a:alpha val="43137"/>
                    </a:srgbClr>
                  </a:outerShdw>
                </a:effectLst>
              </a:rPr>
              <a:t>3</a:t>
            </a:r>
            <a:r>
              <a:rPr lang="en-US" sz="2800" b="1" dirty="0" smtClean="0">
                <a:ln>
                  <a:solidFill>
                    <a:srgbClr val="FFFF00"/>
                  </a:solidFill>
                </a:ln>
                <a:solidFill>
                  <a:srgbClr val="FFFF00"/>
                </a:solidFill>
                <a:effectLst>
                  <a:outerShdw blurRad="38100" dist="38100" dir="2700000" algn="tl">
                    <a:srgbClr val="000000">
                      <a:alpha val="43137"/>
                    </a:srgbClr>
                  </a:outerShdw>
                </a:effectLst>
              </a:rPr>
              <a:t>. Ứng dụng</a:t>
            </a:r>
            <a:endParaRPr lang="en-US" sz="2800" b="1" dirty="0">
              <a:ln>
                <a:solidFill>
                  <a:srgbClr val="FFFF00"/>
                </a:solidFill>
              </a:ln>
              <a:solidFill>
                <a:srgbClr val="FFFF00"/>
              </a:solidFill>
              <a:effectLst>
                <a:outerShdw blurRad="38100" dist="38100" dir="2700000" algn="tl">
                  <a:srgbClr val="000000">
                    <a:alpha val="43137"/>
                  </a:srgbClr>
                </a:outerShdw>
              </a:effectLst>
            </a:endParaRPr>
          </a:p>
        </p:txBody>
      </p:sp>
      <p:grpSp>
        <p:nvGrpSpPr>
          <p:cNvPr id="5" name="Group 4"/>
          <p:cNvGrpSpPr/>
          <p:nvPr/>
        </p:nvGrpSpPr>
        <p:grpSpPr>
          <a:xfrm>
            <a:off x="353899" y="1581737"/>
            <a:ext cx="8305800" cy="4448830"/>
            <a:chOff x="353899" y="1581737"/>
            <a:chExt cx="8305800" cy="4448830"/>
          </a:xfrm>
        </p:grpSpPr>
        <p:pic>
          <p:nvPicPr>
            <p:cNvPr id="13" name="Picture 12"/>
            <p:cNvPicPr/>
            <p:nvPr/>
          </p:nvPicPr>
          <p:blipFill>
            <a:blip r:embed="rId3"/>
            <a:stretch>
              <a:fillRect/>
            </a:stretch>
          </p:blipFill>
          <p:spPr>
            <a:xfrm>
              <a:off x="353899" y="1581737"/>
              <a:ext cx="8305800" cy="4448830"/>
            </a:xfrm>
            <a:prstGeom prst="rect">
              <a:avLst/>
            </a:prstGeom>
          </p:spPr>
        </p:pic>
        <p:sp>
          <p:nvSpPr>
            <p:cNvPr id="2" name="Rounded Rectangle 1"/>
            <p:cNvSpPr/>
            <p:nvPr/>
          </p:nvSpPr>
          <p:spPr>
            <a:xfrm>
              <a:off x="1676400" y="1752600"/>
              <a:ext cx="3429000"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6351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6778</TotalTime>
  <Words>1078</Words>
  <Application>Microsoft Office PowerPoint</Application>
  <PresentationFormat>On-screen Show (4:3)</PresentationFormat>
  <Paragraphs>243</Paragraphs>
  <Slides>19</Slides>
  <Notes>8</Notes>
  <HiddenSlides>0</HiddenSlides>
  <MMClips>1</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1_Oriel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Đằng Sau sự phát triển công nghiệp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THANHNGA</cp:lastModifiedBy>
  <cp:revision>2</cp:revision>
  <dcterms:created xsi:type="dcterms:W3CDTF">2019-01-15T09:44:38Z</dcterms:created>
  <dcterms:modified xsi:type="dcterms:W3CDTF">2024-02-22T04:38:26Z</dcterms:modified>
</cp:coreProperties>
</file>