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5"/>
  </p:notesMasterIdLst>
  <p:sldIdLst>
    <p:sldId id="316" r:id="rId3"/>
    <p:sldId id="310" r:id="rId4"/>
    <p:sldId id="315" r:id="rId5"/>
    <p:sldId id="273" r:id="rId6"/>
    <p:sldId id="258" r:id="rId7"/>
    <p:sldId id="277" r:id="rId8"/>
    <p:sldId id="261" r:id="rId9"/>
    <p:sldId id="274" r:id="rId10"/>
    <p:sldId id="260" r:id="rId11"/>
    <p:sldId id="256" r:id="rId12"/>
    <p:sldId id="268" r:id="rId13"/>
    <p:sldId id="276" r:id="rId14"/>
    <p:sldId id="282" r:id="rId15"/>
    <p:sldId id="280" r:id="rId16"/>
    <p:sldId id="279" r:id="rId17"/>
    <p:sldId id="317" r:id="rId18"/>
    <p:sldId id="281" r:id="rId19"/>
    <p:sldId id="283" r:id="rId20"/>
    <p:sldId id="311" r:id="rId21"/>
    <p:sldId id="278" r:id="rId22"/>
    <p:sldId id="312" r:id="rId23"/>
    <p:sldId id="284" r:id="rId24"/>
    <p:sldId id="285" r:id="rId25"/>
    <p:sldId id="286" r:id="rId26"/>
    <p:sldId id="287" r:id="rId27"/>
    <p:sldId id="263" r:id="rId28"/>
    <p:sldId id="290" r:id="rId29"/>
    <p:sldId id="291" r:id="rId30"/>
    <p:sldId id="288" r:id="rId31"/>
    <p:sldId id="289" r:id="rId32"/>
    <p:sldId id="313" r:id="rId33"/>
    <p:sldId id="314" r:id="rId34"/>
  </p:sldIdLst>
  <p:sldSz cx="18288000" cy="10287000"/>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18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397E9-A778-4B70-9F3F-9E315C2E493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FEE1F215-5B6D-4A2A-A853-1560F3552A58}">
      <dgm:prSet phldrT="[Text]" custT="1"/>
      <dgm:spPr/>
      <dgm:t>
        <a:bodyPr/>
        <a:lstStyle/>
        <a:p>
          <a:r>
            <a:rPr lang="en-US" sz="4000" dirty="0">
              <a:latin typeface="Arial" panose="020B0604020202020204" pitchFamily="34" charset="0"/>
              <a:cs typeface="Arial" panose="020B0604020202020204" pitchFamily="34" charset="0"/>
            </a:rPr>
            <a:t>1</a:t>
          </a:r>
        </a:p>
      </dgm:t>
    </dgm:pt>
    <dgm:pt modelId="{E3320822-B97A-4B70-B973-29169852F17D}" type="parTrans" cxnId="{20E59291-F978-49DE-81DA-4763EEE28D49}">
      <dgm:prSet/>
      <dgm:spPr/>
      <dgm:t>
        <a:bodyPr/>
        <a:lstStyle/>
        <a:p>
          <a:endParaRPr lang="en-US" sz="4000">
            <a:latin typeface="Arial" panose="020B0604020202020204" pitchFamily="34" charset="0"/>
            <a:cs typeface="Arial" panose="020B0604020202020204" pitchFamily="34" charset="0"/>
          </a:endParaRPr>
        </a:p>
      </dgm:t>
    </dgm:pt>
    <dgm:pt modelId="{3353272B-711F-41E8-8628-5477D95B0516}" type="sibTrans" cxnId="{20E59291-F978-49DE-81DA-4763EEE28D49}">
      <dgm:prSet/>
      <dgm:spPr/>
      <dgm:t>
        <a:bodyPr/>
        <a:lstStyle/>
        <a:p>
          <a:endParaRPr lang="en-US" sz="4000">
            <a:latin typeface="Arial" panose="020B0604020202020204" pitchFamily="34" charset="0"/>
            <a:cs typeface="Arial" panose="020B0604020202020204" pitchFamily="34" charset="0"/>
          </a:endParaRPr>
        </a:p>
      </dgm:t>
    </dgm:pt>
    <dgm:pt modelId="{47AE6E22-B829-4AC0-A695-D3C079140F20}">
      <dgm:prSet phldrT="[Text]" custT="1"/>
      <dgm:spPr/>
      <dgm:t>
        <a:bodyPr/>
        <a:lstStyle/>
        <a:p>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dgm:t>
    </dgm:pt>
    <dgm:pt modelId="{6E677CEE-85D0-4E23-85EF-480A87FC3039}" type="parTrans" cxnId="{3CB27B04-702D-4B45-84E8-50E2F683D7C7}">
      <dgm:prSet/>
      <dgm:spPr/>
      <dgm:t>
        <a:bodyPr/>
        <a:lstStyle/>
        <a:p>
          <a:endParaRPr lang="en-US" sz="4000">
            <a:latin typeface="Arial" panose="020B0604020202020204" pitchFamily="34" charset="0"/>
            <a:cs typeface="Arial" panose="020B0604020202020204" pitchFamily="34" charset="0"/>
          </a:endParaRPr>
        </a:p>
      </dgm:t>
    </dgm:pt>
    <dgm:pt modelId="{9EE7C84D-79BE-4F80-8097-70D4D67FE87C}" type="sibTrans" cxnId="{3CB27B04-702D-4B45-84E8-50E2F683D7C7}">
      <dgm:prSet/>
      <dgm:spPr/>
      <dgm:t>
        <a:bodyPr/>
        <a:lstStyle/>
        <a:p>
          <a:endParaRPr lang="en-US" sz="4000">
            <a:latin typeface="Arial" panose="020B0604020202020204" pitchFamily="34" charset="0"/>
            <a:cs typeface="Arial" panose="020B0604020202020204" pitchFamily="34" charset="0"/>
          </a:endParaRPr>
        </a:p>
      </dgm:t>
    </dgm:pt>
    <dgm:pt modelId="{9CED0D83-E6E4-4A4B-8B02-F8D0B3D3DFD9}">
      <dgm:prSet phldrT="[Text]" custT="1"/>
      <dgm:spPr/>
      <dgm:t>
        <a:bodyPr/>
        <a:lstStyle/>
        <a:p>
          <a:r>
            <a:rPr lang="en-US" sz="4000" dirty="0">
              <a:latin typeface="Arial" panose="020B0604020202020204" pitchFamily="34" charset="0"/>
              <a:cs typeface="Arial" panose="020B0604020202020204" pitchFamily="34" charset="0"/>
            </a:rPr>
            <a:t>2</a:t>
          </a:r>
        </a:p>
      </dgm:t>
    </dgm:pt>
    <dgm:pt modelId="{01B0BD14-CD8E-4F8F-A5E2-F5C537DD7B62}" type="parTrans" cxnId="{0C77103C-1B4C-4402-8931-6CF03CC4FEE5}">
      <dgm:prSet/>
      <dgm:spPr/>
      <dgm:t>
        <a:bodyPr/>
        <a:lstStyle/>
        <a:p>
          <a:endParaRPr lang="en-US" sz="4000">
            <a:latin typeface="Arial" panose="020B0604020202020204" pitchFamily="34" charset="0"/>
            <a:cs typeface="Arial" panose="020B0604020202020204" pitchFamily="34" charset="0"/>
          </a:endParaRPr>
        </a:p>
      </dgm:t>
    </dgm:pt>
    <dgm:pt modelId="{8B4768BE-B387-4626-BBE4-A7D5D7DA7683}" type="sibTrans" cxnId="{0C77103C-1B4C-4402-8931-6CF03CC4FEE5}">
      <dgm:prSet/>
      <dgm:spPr/>
      <dgm:t>
        <a:bodyPr/>
        <a:lstStyle/>
        <a:p>
          <a:endParaRPr lang="en-US" sz="4000">
            <a:latin typeface="Arial" panose="020B0604020202020204" pitchFamily="34" charset="0"/>
            <a:cs typeface="Arial" panose="020B0604020202020204" pitchFamily="34" charset="0"/>
          </a:endParaRPr>
        </a:p>
      </dgm:t>
    </dgm:pt>
    <dgm:pt modelId="{44CD3ABD-80E3-4821-8490-AD09F534CFBC}">
      <dgm:prSet phldrT="[Text]" custT="1"/>
      <dgm:spPr/>
      <dgm:t>
        <a:bodyPr/>
        <a:lstStyle/>
        <a:p>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dgm:t>
    </dgm:pt>
    <dgm:pt modelId="{E8C70062-D0C4-47A4-A634-F71F772608BC}" type="parTrans" cxnId="{361974CA-1E86-48A3-BA0A-E4928D006D85}">
      <dgm:prSet/>
      <dgm:spPr/>
      <dgm:t>
        <a:bodyPr/>
        <a:lstStyle/>
        <a:p>
          <a:endParaRPr lang="en-US" sz="4000">
            <a:latin typeface="Arial" panose="020B0604020202020204" pitchFamily="34" charset="0"/>
            <a:cs typeface="Arial" panose="020B0604020202020204" pitchFamily="34" charset="0"/>
          </a:endParaRPr>
        </a:p>
      </dgm:t>
    </dgm:pt>
    <dgm:pt modelId="{E55B1198-41F8-4383-97EE-04976CCF01A0}" type="sibTrans" cxnId="{361974CA-1E86-48A3-BA0A-E4928D006D85}">
      <dgm:prSet/>
      <dgm:spPr/>
      <dgm:t>
        <a:bodyPr/>
        <a:lstStyle/>
        <a:p>
          <a:endParaRPr lang="en-US" sz="4000">
            <a:latin typeface="Arial" panose="020B0604020202020204" pitchFamily="34" charset="0"/>
            <a:cs typeface="Arial" panose="020B0604020202020204" pitchFamily="34" charset="0"/>
          </a:endParaRPr>
        </a:p>
      </dgm:t>
    </dgm:pt>
    <dgm:pt modelId="{5E6A2EC0-C87A-4820-91C1-2DCC7CD1B8F6}">
      <dgm:prSet phldrT="[Text]" custT="1"/>
      <dgm:spPr/>
      <dgm:t>
        <a:bodyPr/>
        <a:lstStyle/>
        <a:p>
          <a:r>
            <a:rPr lang="en-US" sz="4000" dirty="0">
              <a:latin typeface="Arial" panose="020B0604020202020204" pitchFamily="34" charset="0"/>
              <a:cs typeface="Arial" panose="020B0604020202020204" pitchFamily="34" charset="0"/>
            </a:rPr>
            <a:t>3</a:t>
          </a:r>
        </a:p>
      </dgm:t>
    </dgm:pt>
    <dgm:pt modelId="{82A21310-6318-4A6E-9D44-A0A379648DD4}" type="parTrans" cxnId="{2C9B76D0-8F4D-4FD5-B998-F885328E7E39}">
      <dgm:prSet/>
      <dgm:spPr/>
      <dgm:t>
        <a:bodyPr/>
        <a:lstStyle/>
        <a:p>
          <a:endParaRPr lang="en-US" sz="4000">
            <a:latin typeface="Arial" panose="020B0604020202020204" pitchFamily="34" charset="0"/>
            <a:cs typeface="Arial" panose="020B0604020202020204" pitchFamily="34" charset="0"/>
          </a:endParaRPr>
        </a:p>
      </dgm:t>
    </dgm:pt>
    <dgm:pt modelId="{8AD29419-E10C-47C0-A3EC-66C7C5BD6BEA}" type="sibTrans" cxnId="{2C9B76D0-8F4D-4FD5-B998-F885328E7E39}">
      <dgm:prSet/>
      <dgm:spPr/>
      <dgm:t>
        <a:bodyPr/>
        <a:lstStyle/>
        <a:p>
          <a:endParaRPr lang="en-US" sz="4000">
            <a:latin typeface="Arial" panose="020B0604020202020204" pitchFamily="34" charset="0"/>
            <a:cs typeface="Arial" panose="020B0604020202020204" pitchFamily="34" charset="0"/>
          </a:endParaRPr>
        </a:p>
      </dgm:t>
    </dgm:pt>
    <dgm:pt modelId="{D7931D07-4CDC-4213-9562-FFC0C97E77A7}">
      <dgm:prSet phldrT="[Text]" custT="1"/>
      <dgm:spPr/>
      <dgm:t>
        <a:bodyPr/>
        <a:lstStyle/>
        <a:p>
          <a:r>
            <a:rPr lang="en-US" sz="4000" dirty="0" err="1">
              <a:latin typeface="Arial" panose="020B0604020202020204" pitchFamily="34" charset="0"/>
              <a:cs typeface="Arial" panose="020B0604020202020204" pitchFamily="34" charset="0"/>
            </a:rPr>
            <a:t>Vai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tiễn</a:t>
          </a:r>
          <a:endParaRPr lang="en-US" sz="4000" dirty="0">
            <a:latin typeface="Arial" panose="020B0604020202020204" pitchFamily="34" charset="0"/>
            <a:cs typeface="Arial" panose="020B0604020202020204" pitchFamily="34" charset="0"/>
          </a:endParaRPr>
        </a:p>
      </dgm:t>
    </dgm:pt>
    <dgm:pt modelId="{6128B2A4-140D-4FEB-BA6C-41FB441B208E}" type="parTrans" cxnId="{0F9266F2-DA89-42A6-8A93-74192F56583E}">
      <dgm:prSet/>
      <dgm:spPr/>
      <dgm:t>
        <a:bodyPr/>
        <a:lstStyle/>
        <a:p>
          <a:endParaRPr lang="en-US" sz="4000">
            <a:latin typeface="Arial" panose="020B0604020202020204" pitchFamily="34" charset="0"/>
            <a:cs typeface="Arial" panose="020B0604020202020204" pitchFamily="34" charset="0"/>
          </a:endParaRPr>
        </a:p>
      </dgm:t>
    </dgm:pt>
    <dgm:pt modelId="{FE215578-45E1-4F90-9A6E-0E03EA53468C}" type="sibTrans" cxnId="{0F9266F2-DA89-42A6-8A93-74192F56583E}">
      <dgm:prSet/>
      <dgm:spPr/>
      <dgm:t>
        <a:bodyPr/>
        <a:lstStyle/>
        <a:p>
          <a:endParaRPr lang="en-US" sz="4000">
            <a:latin typeface="Arial" panose="020B0604020202020204" pitchFamily="34" charset="0"/>
            <a:cs typeface="Arial" panose="020B0604020202020204" pitchFamily="34" charset="0"/>
          </a:endParaRPr>
        </a:p>
      </dgm:t>
    </dgm:pt>
    <dgm:pt modelId="{79DD7125-9885-48F1-BA66-D1C7103334A3}" type="pres">
      <dgm:prSet presAssocID="{6C3397E9-A778-4B70-9F3F-9E315C2E4934}" presName="linearFlow" presStyleCnt="0">
        <dgm:presLayoutVars>
          <dgm:dir/>
          <dgm:animLvl val="lvl"/>
          <dgm:resizeHandles val="exact"/>
        </dgm:presLayoutVars>
      </dgm:prSet>
      <dgm:spPr/>
    </dgm:pt>
    <dgm:pt modelId="{9FD4940A-1993-47D4-961F-6BD9CFDB3819}" type="pres">
      <dgm:prSet presAssocID="{FEE1F215-5B6D-4A2A-A853-1560F3552A58}" presName="composite" presStyleCnt="0"/>
      <dgm:spPr/>
    </dgm:pt>
    <dgm:pt modelId="{B1D54EFE-A6B3-4277-8C13-441B3B601CB3}" type="pres">
      <dgm:prSet presAssocID="{FEE1F215-5B6D-4A2A-A853-1560F3552A58}" presName="parentText" presStyleLbl="alignNode1" presStyleIdx="0" presStyleCnt="3">
        <dgm:presLayoutVars>
          <dgm:chMax val="1"/>
          <dgm:bulletEnabled val="1"/>
        </dgm:presLayoutVars>
      </dgm:prSet>
      <dgm:spPr/>
    </dgm:pt>
    <dgm:pt modelId="{3B2C8488-0F27-4037-BDFD-F63CDF3FA891}" type="pres">
      <dgm:prSet presAssocID="{FEE1F215-5B6D-4A2A-A853-1560F3552A58}" presName="descendantText" presStyleLbl="alignAcc1" presStyleIdx="0" presStyleCnt="3" custLinFactNeighborX="-361" custLinFactNeighborY="-115">
        <dgm:presLayoutVars>
          <dgm:bulletEnabled val="1"/>
        </dgm:presLayoutVars>
      </dgm:prSet>
      <dgm:spPr/>
    </dgm:pt>
    <dgm:pt modelId="{49918C2B-B950-46BF-BE38-1B579ACF64C3}" type="pres">
      <dgm:prSet presAssocID="{3353272B-711F-41E8-8628-5477D95B0516}" presName="sp" presStyleCnt="0"/>
      <dgm:spPr/>
    </dgm:pt>
    <dgm:pt modelId="{CBFAD428-418A-4053-B611-0028C3693DB6}" type="pres">
      <dgm:prSet presAssocID="{9CED0D83-E6E4-4A4B-8B02-F8D0B3D3DFD9}" presName="composite" presStyleCnt="0"/>
      <dgm:spPr/>
    </dgm:pt>
    <dgm:pt modelId="{B0ABEAE8-0891-4DC0-9561-DE1B735B9E06}" type="pres">
      <dgm:prSet presAssocID="{9CED0D83-E6E4-4A4B-8B02-F8D0B3D3DFD9}" presName="parentText" presStyleLbl="alignNode1" presStyleIdx="1" presStyleCnt="3">
        <dgm:presLayoutVars>
          <dgm:chMax val="1"/>
          <dgm:bulletEnabled val="1"/>
        </dgm:presLayoutVars>
      </dgm:prSet>
      <dgm:spPr/>
    </dgm:pt>
    <dgm:pt modelId="{8E0D3A47-42C0-4B31-8D06-042595E273DC}" type="pres">
      <dgm:prSet presAssocID="{9CED0D83-E6E4-4A4B-8B02-F8D0B3D3DFD9}" presName="descendantText" presStyleLbl="alignAcc1" presStyleIdx="1" presStyleCnt="3">
        <dgm:presLayoutVars>
          <dgm:bulletEnabled val="1"/>
        </dgm:presLayoutVars>
      </dgm:prSet>
      <dgm:spPr/>
    </dgm:pt>
    <dgm:pt modelId="{0DE1AEAB-380F-4B8B-A84C-FBF92385B214}" type="pres">
      <dgm:prSet presAssocID="{8B4768BE-B387-4626-BBE4-A7D5D7DA7683}" presName="sp" presStyleCnt="0"/>
      <dgm:spPr/>
    </dgm:pt>
    <dgm:pt modelId="{C2F3490C-C0C8-49E4-A32A-49010FCA3C66}" type="pres">
      <dgm:prSet presAssocID="{5E6A2EC0-C87A-4820-91C1-2DCC7CD1B8F6}" presName="composite" presStyleCnt="0"/>
      <dgm:spPr/>
    </dgm:pt>
    <dgm:pt modelId="{B589E0A8-0FBF-4341-9B2E-FF04238F812B}" type="pres">
      <dgm:prSet presAssocID="{5E6A2EC0-C87A-4820-91C1-2DCC7CD1B8F6}" presName="parentText" presStyleLbl="alignNode1" presStyleIdx="2" presStyleCnt="3">
        <dgm:presLayoutVars>
          <dgm:chMax val="1"/>
          <dgm:bulletEnabled val="1"/>
        </dgm:presLayoutVars>
      </dgm:prSet>
      <dgm:spPr/>
    </dgm:pt>
    <dgm:pt modelId="{01512458-4AEF-406A-868B-73B3A76B4B83}" type="pres">
      <dgm:prSet presAssocID="{5E6A2EC0-C87A-4820-91C1-2DCC7CD1B8F6}" presName="descendantText" presStyleLbl="alignAcc1" presStyleIdx="2" presStyleCnt="3">
        <dgm:presLayoutVars>
          <dgm:bulletEnabled val="1"/>
        </dgm:presLayoutVars>
      </dgm:prSet>
      <dgm:spPr/>
    </dgm:pt>
  </dgm:ptLst>
  <dgm:cxnLst>
    <dgm:cxn modelId="{3CB27B04-702D-4B45-84E8-50E2F683D7C7}" srcId="{FEE1F215-5B6D-4A2A-A853-1560F3552A58}" destId="{47AE6E22-B829-4AC0-A695-D3C079140F20}" srcOrd="0" destOrd="0" parTransId="{6E677CEE-85D0-4E23-85EF-480A87FC3039}" sibTransId="{9EE7C84D-79BE-4F80-8097-70D4D67FE87C}"/>
    <dgm:cxn modelId="{A3BFC11D-425E-4A89-9B3D-BD82DB064E74}" type="presOf" srcId="{6C3397E9-A778-4B70-9F3F-9E315C2E4934}" destId="{79DD7125-9885-48F1-BA66-D1C7103334A3}" srcOrd="0" destOrd="0" presId="urn:microsoft.com/office/officeart/2005/8/layout/chevron2"/>
    <dgm:cxn modelId="{B216F421-E1A3-4C6A-9A11-6AC1FA308AFD}" type="presOf" srcId="{5E6A2EC0-C87A-4820-91C1-2DCC7CD1B8F6}" destId="{B589E0A8-0FBF-4341-9B2E-FF04238F812B}" srcOrd="0" destOrd="0" presId="urn:microsoft.com/office/officeart/2005/8/layout/chevron2"/>
    <dgm:cxn modelId="{0C77103C-1B4C-4402-8931-6CF03CC4FEE5}" srcId="{6C3397E9-A778-4B70-9F3F-9E315C2E4934}" destId="{9CED0D83-E6E4-4A4B-8B02-F8D0B3D3DFD9}" srcOrd="1" destOrd="0" parTransId="{01B0BD14-CD8E-4F8F-A5E2-F5C537DD7B62}" sibTransId="{8B4768BE-B387-4626-BBE4-A7D5D7DA7683}"/>
    <dgm:cxn modelId="{0AFA7F65-A5D6-4D85-BA6A-1BB79979B89A}" type="presOf" srcId="{D7931D07-4CDC-4213-9562-FFC0C97E77A7}" destId="{01512458-4AEF-406A-868B-73B3A76B4B83}" srcOrd="0" destOrd="0" presId="urn:microsoft.com/office/officeart/2005/8/layout/chevron2"/>
    <dgm:cxn modelId="{C5A3976A-1C4F-40B6-8CD1-8CA0EFE1EDB6}" type="presOf" srcId="{FEE1F215-5B6D-4A2A-A853-1560F3552A58}" destId="{B1D54EFE-A6B3-4277-8C13-441B3B601CB3}" srcOrd="0" destOrd="0" presId="urn:microsoft.com/office/officeart/2005/8/layout/chevron2"/>
    <dgm:cxn modelId="{20E59291-F978-49DE-81DA-4763EEE28D49}" srcId="{6C3397E9-A778-4B70-9F3F-9E315C2E4934}" destId="{FEE1F215-5B6D-4A2A-A853-1560F3552A58}" srcOrd="0" destOrd="0" parTransId="{E3320822-B97A-4B70-B973-29169852F17D}" sibTransId="{3353272B-711F-41E8-8628-5477D95B0516}"/>
    <dgm:cxn modelId="{E91658AB-44CF-4CC2-B4BB-6EE5B1524B7B}" type="presOf" srcId="{44CD3ABD-80E3-4821-8490-AD09F534CFBC}" destId="{8E0D3A47-42C0-4B31-8D06-042595E273DC}" srcOrd="0" destOrd="0" presId="urn:microsoft.com/office/officeart/2005/8/layout/chevron2"/>
    <dgm:cxn modelId="{361974CA-1E86-48A3-BA0A-E4928D006D85}" srcId="{9CED0D83-E6E4-4A4B-8B02-F8D0B3D3DFD9}" destId="{44CD3ABD-80E3-4821-8490-AD09F534CFBC}" srcOrd="0" destOrd="0" parTransId="{E8C70062-D0C4-47A4-A634-F71F772608BC}" sibTransId="{E55B1198-41F8-4383-97EE-04976CCF01A0}"/>
    <dgm:cxn modelId="{2C9B76D0-8F4D-4FD5-B998-F885328E7E39}" srcId="{6C3397E9-A778-4B70-9F3F-9E315C2E4934}" destId="{5E6A2EC0-C87A-4820-91C1-2DCC7CD1B8F6}" srcOrd="2" destOrd="0" parTransId="{82A21310-6318-4A6E-9D44-A0A379648DD4}" sibTransId="{8AD29419-E10C-47C0-A3EC-66C7C5BD6BEA}"/>
    <dgm:cxn modelId="{0F9266F2-DA89-42A6-8A93-74192F56583E}" srcId="{5E6A2EC0-C87A-4820-91C1-2DCC7CD1B8F6}" destId="{D7931D07-4CDC-4213-9562-FFC0C97E77A7}" srcOrd="0" destOrd="0" parTransId="{6128B2A4-140D-4FEB-BA6C-41FB441B208E}" sibTransId="{FE215578-45E1-4F90-9A6E-0E03EA53468C}"/>
    <dgm:cxn modelId="{18C6B7F6-0B01-41BB-94EA-36649A15DF7F}" type="presOf" srcId="{47AE6E22-B829-4AC0-A695-D3C079140F20}" destId="{3B2C8488-0F27-4037-BDFD-F63CDF3FA891}" srcOrd="0" destOrd="0" presId="urn:microsoft.com/office/officeart/2005/8/layout/chevron2"/>
    <dgm:cxn modelId="{54C67FF8-70D9-4F8C-A9A0-4274A97D3748}" type="presOf" srcId="{9CED0D83-E6E4-4A4B-8B02-F8D0B3D3DFD9}" destId="{B0ABEAE8-0891-4DC0-9561-DE1B735B9E06}" srcOrd="0" destOrd="0" presId="urn:microsoft.com/office/officeart/2005/8/layout/chevron2"/>
    <dgm:cxn modelId="{AB4F8A5F-F2D4-487E-965E-44156ECADB21}" type="presParOf" srcId="{79DD7125-9885-48F1-BA66-D1C7103334A3}" destId="{9FD4940A-1993-47D4-961F-6BD9CFDB3819}" srcOrd="0" destOrd="0" presId="urn:microsoft.com/office/officeart/2005/8/layout/chevron2"/>
    <dgm:cxn modelId="{24410C2B-9793-4ED6-B1C1-CE3C508BDA6B}" type="presParOf" srcId="{9FD4940A-1993-47D4-961F-6BD9CFDB3819}" destId="{B1D54EFE-A6B3-4277-8C13-441B3B601CB3}" srcOrd="0" destOrd="0" presId="urn:microsoft.com/office/officeart/2005/8/layout/chevron2"/>
    <dgm:cxn modelId="{7832B602-FFC4-4F7C-8BB2-B83B4E7C8F34}" type="presParOf" srcId="{9FD4940A-1993-47D4-961F-6BD9CFDB3819}" destId="{3B2C8488-0F27-4037-BDFD-F63CDF3FA891}" srcOrd="1" destOrd="0" presId="urn:microsoft.com/office/officeart/2005/8/layout/chevron2"/>
    <dgm:cxn modelId="{E7F0C308-A6B0-4DBE-A0AC-061438429E49}" type="presParOf" srcId="{79DD7125-9885-48F1-BA66-D1C7103334A3}" destId="{49918C2B-B950-46BF-BE38-1B579ACF64C3}" srcOrd="1" destOrd="0" presId="urn:microsoft.com/office/officeart/2005/8/layout/chevron2"/>
    <dgm:cxn modelId="{07D52FA7-3C60-41BB-9CA2-1A514E6AD21A}" type="presParOf" srcId="{79DD7125-9885-48F1-BA66-D1C7103334A3}" destId="{CBFAD428-418A-4053-B611-0028C3693DB6}" srcOrd="2" destOrd="0" presId="urn:microsoft.com/office/officeart/2005/8/layout/chevron2"/>
    <dgm:cxn modelId="{C8A5B5CC-C53B-41DE-A9B5-EF9698667E7D}" type="presParOf" srcId="{CBFAD428-418A-4053-B611-0028C3693DB6}" destId="{B0ABEAE8-0891-4DC0-9561-DE1B735B9E06}" srcOrd="0" destOrd="0" presId="urn:microsoft.com/office/officeart/2005/8/layout/chevron2"/>
    <dgm:cxn modelId="{71FD1CEC-E19C-430B-A5E6-F9C9F30D41D2}" type="presParOf" srcId="{CBFAD428-418A-4053-B611-0028C3693DB6}" destId="{8E0D3A47-42C0-4B31-8D06-042595E273DC}" srcOrd="1" destOrd="0" presId="urn:microsoft.com/office/officeart/2005/8/layout/chevron2"/>
    <dgm:cxn modelId="{CF911222-C235-46BC-B951-804A9F9D3D3E}" type="presParOf" srcId="{79DD7125-9885-48F1-BA66-D1C7103334A3}" destId="{0DE1AEAB-380F-4B8B-A84C-FBF92385B214}" srcOrd="3" destOrd="0" presId="urn:microsoft.com/office/officeart/2005/8/layout/chevron2"/>
    <dgm:cxn modelId="{A0A65020-ABDB-4FAC-B454-42E0189F7375}" type="presParOf" srcId="{79DD7125-9885-48F1-BA66-D1C7103334A3}" destId="{C2F3490C-C0C8-49E4-A32A-49010FCA3C66}" srcOrd="4" destOrd="0" presId="urn:microsoft.com/office/officeart/2005/8/layout/chevron2"/>
    <dgm:cxn modelId="{B13A1084-064B-4384-8F01-0376A4E3AB04}" type="presParOf" srcId="{C2F3490C-C0C8-49E4-A32A-49010FCA3C66}" destId="{B589E0A8-0FBF-4341-9B2E-FF04238F812B}" srcOrd="0" destOrd="0" presId="urn:microsoft.com/office/officeart/2005/8/layout/chevron2"/>
    <dgm:cxn modelId="{49E10EFE-D17E-41AC-887F-BCBFDF39CB21}" type="presParOf" srcId="{C2F3490C-C0C8-49E4-A32A-49010FCA3C66}" destId="{01512458-4AEF-406A-868B-73B3A76B4B83}"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54EFE-A6B3-4277-8C13-441B3B601CB3}">
      <dsp:nvSpPr>
        <dsp:cNvPr id="0" name=""/>
        <dsp:cNvSpPr/>
      </dsp:nvSpPr>
      <dsp:spPr>
        <a:xfrm rot="5400000">
          <a:off x="-351424" y="353169"/>
          <a:ext cx="2342827" cy="163997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1</a:t>
          </a:r>
        </a:p>
      </dsp:txBody>
      <dsp:txXfrm rot="-5400000">
        <a:off x="1" y="821735"/>
        <a:ext cx="1639979" cy="702848"/>
      </dsp:txXfrm>
    </dsp:sp>
    <dsp:sp modelId="{3B2C8488-0F27-4037-BDFD-F63CDF3FA891}">
      <dsp:nvSpPr>
        <dsp:cNvPr id="0" name=""/>
        <dsp:cNvSpPr/>
      </dsp:nvSpPr>
      <dsp:spPr>
        <a:xfrm rot="5400000">
          <a:off x="6343427" y="-4743191"/>
          <a:ext cx="1522837" cy="1100922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err="1">
              <a:latin typeface="Arial" panose="020B0604020202020204" pitchFamily="34" charset="0"/>
              <a:cs typeface="Arial" panose="020B0604020202020204" pitchFamily="34" charset="0"/>
            </a:rPr>
            <a:t>Đối</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tượng</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nghiên</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cứu</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của</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hóa</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học</a:t>
          </a:r>
          <a:endParaRPr lang="en-US" sz="4000" kern="1200" dirty="0">
            <a:latin typeface="Arial" panose="020B0604020202020204" pitchFamily="34" charset="0"/>
            <a:cs typeface="Arial" panose="020B0604020202020204" pitchFamily="34" charset="0"/>
          </a:endParaRPr>
        </a:p>
      </dsp:txBody>
      <dsp:txXfrm rot="-5400000">
        <a:off x="1600236" y="74339"/>
        <a:ext cx="10934881" cy="1374159"/>
      </dsp:txXfrm>
    </dsp:sp>
    <dsp:sp modelId="{B0ABEAE8-0891-4DC0-9561-DE1B735B9E06}">
      <dsp:nvSpPr>
        <dsp:cNvPr id="0" name=""/>
        <dsp:cNvSpPr/>
      </dsp:nvSpPr>
      <dsp:spPr>
        <a:xfrm rot="5400000">
          <a:off x="-351424" y="2507410"/>
          <a:ext cx="2342827" cy="1639979"/>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2</a:t>
          </a:r>
        </a:p>
      </dsp:txBody>
      <dsp:txXfrm rot="-5400000">
        <a:off x="1" y="2975976"/>
        <a:ext cx="1639979" cy="702848"/>
      </dsp:txXfrm>
    </dsp:sp>
    <dsp:sp modelId="{8E0D3A47-42C0-4B31-8D06-042595E273DC}">
      <dsp:nvSpPr>
        <dsp:cNvPr id="0" name=""/>
        <dsp:cNvSpPr/>
      </dsp:nvSpPr>
      <dsp:spPr>
        <a:xfrm rot="5400000">
          <a:off x="6383170" y="-2587205"/>
          <a:ext cx="1522837" cy="11009220"/>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err="1">
              <a:latin typeface="Arial" panose="020B0604020202020204" pitchFamily="34" charset="0"/>
              <a:cs typeface="Arial" panose="020B0604020202020204" pitchFamily="34" charset="0"/>
            </a:rPr>
            <a:t>Phương</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pháp</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học</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tập</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và</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nghiên</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cứu</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hóa</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học</a:t>
          </a:r>
          <a:endParaRPr lang="en-US" sz="4000" kern="1200" dirty="0">
            <a:latin typeface="Arial" panose="020B0604020202020204" pitchFamily="34" charset="0"/>
            <a:cs typeface="Arial" panose="020B0604020202020204" pitchFamily="34" charset="0"/>
          </a:endParaRPr>
        </a:p>
      </dsp:txBody>
      <dsp:txXfrm rot="-5400000">
        <a:off x="1639979" y="2230325"/>
        <a:ext cx="10934881" cy="1374159"/>
      </dsp:txXfrm>
    </dsp:sp>
    <dsp:sp modelId="{B589E0A8-0FBF-4341-9B2E-FF04238F812B}">
      <dsp:nvSpPr>
        <dsp:cNvPr id="0" name=""/>
        <dsp:cNvSpPr/>
      </dsp:nvSpPr>
      <dsp:spPr>
        <a:xfrm rot="5400000">
          <a:off x="-351424" y="4661651"/>
          <a:ext cx="2342827" cy="1639979"/>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3</a:t>
          </a:r>
        </a:p>
      </dsp:txBody>
      <dsp:txXfrm rot="-5400000">
        <a:off x="1" y="5130217"/>
        <a:ext cx="1639979" cy="702848"/>
      </dsp:txXfrm>
    </dsp:sp>
    <dsp:sp modelId="{01512458-4AEF-406A-868B-73B3A76B4B83}">
      <dsp:nvSpPr>
        <dsp:cNvPr id="0" name=""/>
        <dsp:cNvSpPr/>
      </dsp:nvSpPr>
      <dsp:spPr>
        <a:xfrm rot="5400000">
          <a:off x="6383170" y="-432964"/>
          <a:ext cx="1522837" cy="11009220"/>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err="1">
              <a:latin typeface="Arial" panose="020B0604020202020204" pitchFamily="34" charset="0"/>
              <a:cs typeface="Arial" panose="020B0604020202020204" pitchFamily="34" charset="0"/>
            </a:rPr>
            <a:t>Vai</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trò</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của</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hóa</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học</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trong</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thực</a:t>
          </a:r>
          <a:r>
            <a:rPr lang="en-US" sz="4000" kern="1200" dirty="0">
              <a:latin typeface="Arial" panose="020B0604020202020204" pitchFamily="34" charset="0"/>
              <a:cs typeface="Arial" panose="020B0604020202020204" pitchFamily="34" charset="0"/>
            </a:rPr>
            <a:t> </a:t>
          </a:r>
          <a:r>
            <a:rPr lang="en-US" sz="4000" kern="1200" dirty="0" err="1">
              <a:latin typeface="Arial" panose="020B0604020202020204" pitchFamily="34" charset="0"/>
              <a:cs typeface="Arial" panose="020B0604020202020204" pitchFamily="34" charset="0"/>
            </a:rPr>
            <a:t>tiễn</a:t>
          </a:r>
          <a:endParaRPr lang="en-US" sz="4000" kern="1200" dirty="0">
            <a:latin typeface="Arial" panose="020B0604020202020204" pitchFamily="34" charset="0"/>
            <a:cs typeface="Arial" panose="020B0604020202020204" pitchFamily="34" charset="0"/>
          </a:endParaRPr>
        </a:p>
      </dsp:txBody>
      <dsp:txXfrm rot="-5400000">
        <a:off x="1639979" y="4384566"/>
        <a:ext cx="10934881" cy="13741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AAAF2-DCAA-40B3-95FA-74687E7EB183}"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5AFBE-AD32-45E8-8340-085FE1FDD4C3}" type="slidenum">
              <a:rPr lang="en-US" smtClean="0"/>
              <a:t>‹#›</a:t>
            </a:fld>
            <a:endParaRPr lang="en-US"/>
          </a:p>
        </p:txBody>
      </p:sp>
    </p:spTree>
    <p:extLst>
      <p:ext uri="{BB962C8B-B14F-4D97-AF65-F5344CB8AC3E}">
        <p14:creationId xmlns:p14="http://schemas.microsoft.com/office/powerpoint/2010/main" val="227713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5AFBE-AD32-45E8-8340-085FE1FDD4C3}" type="slidenum">
              <a:rPr lang="en-US" smtClean="0"/>
              <a:t>11</a:t>
            </a:fld>
            <a:endParaRPr lang="en-US"/>
          </a:p>
        </p:txBody>
      </p:sp>
    </p:spTree>
    <p:extLst>
      <p:ext uri="{BB962C8B-B14F-4D97-AF65-F5344CB8AC3E}">
        <p14:creationId xmlns:p14="http://schemas.microsoft.com/office/powerpoint/2010/main" val="402499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0605-B982-B029-D999-E17E60B74475}"/>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0B6672FB-1948-CC35-6B54-010743C2339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4F781AA-190C-4E31-B43A-4CBCBDAF5D05}"/>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a:extLst>
              <a:ext uri="{FF2B5EF4-FFF2-40B4-BE49-F238E27FC236}">
                <a16:creationId xmlns:a16="http://schemas.microsoft.com/office/drawing/2014/main" id="{595C5856-7336-AA59-5B3F-9FBDE131D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5C30E-CAAB-78D4-C92F-A8007E4B198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168287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3384-6D3C-3C8B-43FF-25E11A003B6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AD8F8AC-226A-4289-B88B-B3BF39156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A38C16F-C951-D5DE-31C3-FBDDB09AD629}"/>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a:extLst>
              <a:ext uri="{FF2B5EF4-FFF2-40B4-BE49-F238E27FC236}">
                <a16:creationId xmlns:a16="http://schemas.microsoft.com/office/drawing/2014/main" id="{0DDE7848-E15D-9E43-BDF1-C6734731D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FA1CAE-CC13-9427-6423-830AA0E189F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906491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AE447-DA02-D37F-E851-0E41AF466E3C}"/>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C731952-3DDD-014F-A550-608389A9F8F3}"/>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1F1B5-EA88-6214-505F-7EC9A69A666D}"/>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a:extLst>
              <a:ext uri="{FF2B5EF4-FFF2-40B4-BE49-F238E27FC236}">
                <a16:creationId xmlns:a16="http://schemas.microsoft.com/office/drawing/2014/main" id="{56970B82-ADEC-AE4F-448C-CAB7429D0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01C9D-5178-DBC6-DBC5-A8A6A2D69C0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40069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AFD5-B753-DB9E-4916-CBAC40DC6CC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3450772-D0F2-ECBF-7773-130F801B77E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E148191-3805-4325-C1FC-03627884813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06CD77B-9F35-B556-FE60-BE7E625D79A1}"/>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6" name="Footer Placeholder 5">
            <a:extLst>
              <a:ext uri="{FF2B5EF4-FFF2-40B4-BE49-F238E27FC236}">
                <a16:creationId xmlns:a16="http://schemas.microsoft.com/office/drawing/2014/main" id="{8A043DC8-38BD-F3D2-4913-F3467C2C3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289FA-BA58-A331-8965-81ED25E1F22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53971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03C3-3416-CC40-0A99-936C61F5FE15}"/>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E7FC660-3797-53F9-D341-CC690CF7B53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11F2796D-1BC3-CC14-3E6E-A91BD9091C4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E1CB65D-A146-612C-7D27-BF322C1CC04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6E60689-A754-51B5-6DBE-F8DDEE7D7A0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E71A48EB-6C44-7A36-A7A5-E1DAF6AAF045}"/>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8" name="Footer Placeholder 7">
            <a:extLst>
              <a:ext uri="{FF2B5EF4-FFF2-40B4-BE49-F238E27FC236}">
                <a16:creationId xmlns:a16="http://schemas.microsoft.com/office/drawing/2014/main" id="{AD8F748F-BE19-60EF-8AD2-4F3AC3E247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C52B1C-F38F-9DC2-377C-463BF23B012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463538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AAFC-9147-1764-4E87-FA924DD6E90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8C6C59C-87AC-3733-607E-3152A657F888}"/>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4" name="Footer Placeholder 3">
            <a:extLst>
              <a:ext uri="{FF2B5EF4-FFF2-40B4-BE49-F238E27FC236}">
                <a16:creationId xmlns:a16="http://schemas.microsoft.com/office/drawing/2014/main" id="{0B7A95C5-F5AD-1ECF-857E-9C980BC933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EBDB23-BDCA-85BD-429B-566666ED8AB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433673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3C6C3-BC52-0857-B77F-CF0BF7C5631E}"/>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3" name="Footer Placeholder 2">
            <a:extLst>
              <a:ext uri="{FF2B5EF4-FFF2-40B4-BE49-F238E27FC236}">
                <a16:creationId xmlns:a16="http://schemas.microsoft.com/office/drawing/2014/main" id="{47BF76E4-93CA-A081-DD68-B0B2E51A61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C8624F-898D-1EBD-09B5-CF2771F015A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642691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D4F6-C84B-3A62-E292-B7B315262EBD}"/>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7374097-331F-8DE3-EE57-7A26E638DA8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EAC2379-9FD7-07BB-D930-08D9ECF2C58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BE74110-491E-2E69-7697-D81A8ABBFD63}"/>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6" name="Footer Placeholder 5">
            <a:extLst>
              <a:ext uri="{FF2B5EF4-FFF2-40B4-BE49-F238E27FC236}">
                <a16:creationId xmlns:a16="http://schemas.microsoft.com/office/drawing/2014/main" id="{D1111FC3-7FEF-BB3E-98F0-3AA047767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F1A422-45C5-CB5D-C841-EC473C92B96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875744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88D5E-D117-6133-E491-52159BE557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41FEB50-7BC4-2B01-5F25-2B65582C02D1}"/>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D0E6506A-E7D1-5B61-F353-791205AACEA7}"/>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64B61A0-5D57-491E-464D-88FB195D20FC}"/>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6" name="Footer Placeholder 5">
            <a:extLst>
              <a:ext uri="{FF2B5EF4-FFF2-40B4-BE49-F238E27FC236}">
                <a16:creationId xmlns:a16="http://schemas.microsoft.com/office/drawing/2014/main" id="{BE73BF7B-1242-C4AE-29FC-60490CD13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7D9CF-CE12-DD66-AD38-92823111516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952548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2813-C833-CB78-CA32-61A5522E34C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DA273F-5FBB-B76F-76FA-E47D0BB318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F325C4-AE9E-5474-81CB-8560EC8B9DB6}"/>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a:extLst>
              <a:ext uri="{FF2B5EF4-FFF2-40B4-BE49-F238E27FC236}">
                <a16:creationId xmlns:a16="http://schemas.microsoft.com/office/drawing/2014/main" id="{3AC74271-F519-5297-55CA-4863B0F4D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8829E-5FD2-9B2F-49A4-BDC1E90758A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299061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D35AE-9A8D-ABCF-50E5-8792A271FE1B}"/>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4DABB54-66D3-44CB-BE47-638B7184E658}"/>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175C66-B8CC-B1EA-26C1-C1648ABB2EC4}"/>
              </a:ext>
            </a:extLst>
          </p:cNvPr>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a:extLst>
              <a:ext uri="{FF2B5EF4-FFF2-40B4-BE49-F238E27FC236}">
                <a16:creationId xmlns:a16="http://schemas.microsoft.com/office/drawing/2014/main" id="{764CBC27-211A-83E3-4B7F-8FF887341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BF72F-0202-6917-3AFF-DEF73C277A4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423184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88AD8-5850-ABF1-A825-4DE36CB134B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EC2A61-BAA9-35C8-0075-8BFF7AA770F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34BA4E9-E607-EA58-9D04-22A59E403E1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7/20/2023</a:t>
            </a:fld>
            <a:endParaRPr lang="en-US"/>
          </a:p>
        </p:txBody>
      </p:sp>
      <p:sp>
        <p:nvSpPr>
          <p:cNvPr id="5" name="Footer Placeholder 4">
            <a:extLst>
              <a:ext uri="{FF2B5EF4-FFF2-40B4-BE49-F238E27FC236}">
                <a16:creationId xmlns:a16="http://schemas.microsoft.com/office/drawing/2014/main" id="{E8E230C1-DFE9-83A9-3903-CC4B2BC3AF2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ECF451-D4B7-2394-32FC-7510DA8B3972}"/>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4297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3.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4.sv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tailieugiaovien.edu.vn/" TargetMode="External"/><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tailieugiaovien.edu.vn/" TargetMode="Externa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sv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6.sv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200400" y="2171700"/>
            <a:ext cx="12284132" cy="3980962"/>
          </a:xfrm>
          <a:prstGeom prst="rect">
            <a:avLst/>
          </a:prstGeom>
          <a:solidFill>
            <a:schemeClr val="bg1"/>
          </a:solidFill>
        </p:spPr>
        <p:txBody>
          <a:bodyPr wrap="none">
            <a:spAutoFit/>
          </a:bodyPr>
          <a:lstStyle/>
          <a:p>
            <a:pPr algn="ctr">
              <a:lnSpc>
                <a:spcPct val="150000"/>
              </a:lnSpc>
              <a:spcBef>
                <a:spcPts val="600"/>
              </a:spcBef>
              <a:spcAft>
                <a:spcPts val="0"/>
              </a:spcAft>
            </a:pPr>
            <a:r>
              <a:rPr lang="en-US" sz="8800" b="1" kern="0" dirty="0">
                <a:latin typeface="Arial" panose="020B0604020202020204" pitchFamily="34" charset="0"/>
                <a:ea typeface="Times New Roman" panose="02020603050405020304" pitchFamily="18" charset="0"/>
                <a:cs typeface="Arial" panose="020B0604020202020204" pitchFamily="34" charset="0"/>
              </a:rPr>
              <a:t>BÀI 1</a:t>
            </a:r>
            <a:r>
              <a:rPr lang="en-US" sz="8800" b="1" kern="0">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spcBef>
                <a:spcPts val="600"/>
              </a:spcBef>
              <a:spcAft>
                <a:spcPts val="0"/>
              </a:spcAft>
            </a:pPr>
            <a:r>
              <a:rPr lang="en-US" sz="8800" b="1" kern="0">
                <a:latin typeface="Arial" panose="020B0604020202020204" pitchFamily="34" charset="0"/>
                <a:ea typeface="Times New Roman" panose="02020603050405020304" pitchFamily="18" charset="0"/>
                <a:cs typeface="Arial" panose="020B0604020202020204" pitchFamily="34" charset="0"/>
              </a:rPr>
              <a:t>NHẬP </a:t>
            </a:r>
            <a:r>
              <a:rPr lang="en-US" sz="8800" b="1" kern="0" dirty="0">
                <a:latin typeface="Arial" panose="020B0604020202020204" pitchFamily="34" charset="0"/>
                <a:ea typeface="Times New Roman" panose="02020603050405020304" pitchFamily="18" charset="0"/>
                <a:cs typeface="Arial" panose="020B0604020202020204" pitchFamily="34" charset="0"/>
              </a:rPr>
              <a:t>MÔN HÓA HỌC </a:t>
            </a:r>
          </a:p>
        </p:txBody>
      </p:sp>
      <p:pic>
        <p:nvPicPr>
          <p:cNvPr id="10" name="Picture 7">
            <a:extLst>
              <a:ext uri="{FF2B5EF4-FFF2-40B4-BE49-F238E27FC236}">
                <a16:creationId xmlns:a16="http://schemas.microsoft.com/office/drawing/2014/main" id="{97ABAB96-7ED1-8141-1E95-043C276D9A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657600" y="6518177"/>
            <a:ext cx="4823973" cy="2227798"/>
          </a:xfrm>
          <a:prstGeom prst="rect">
            <a:avLst/>
          </a:prstGeom>
        </p:spPr>
      </p:pic>
      <p:pic>
        <p:nvPicPr>
          <p:cNvPr id="11" name="Picture 10">
            <a:extLst>
              <a:ext uri="{FF2B5EF4-FFF2-40B4-BE49-F238E27FC236}">
                <a16:creationId xmlns:a16="http://schemas.microsoft.com/office/drawing/2014/main" id="{E4045443-3B33-0862-CFD1-D4E16D4D2108}"/>
              </a:ext>
            </a:extLst>
          </p:cNvPr>
          <p:cNvPicPr>
            <a:picLocks noChangeAspect="1"/>
          </p:cNvPicPr>
          <p:nvPr/>
        </p:nvPicPr>
        <p:blipFill>
          <a:blip r:embed="rId4"/>
          <a:stretch>
            <a:fillRect/>
          </a:stretch>
        </p:blipFill>
        <p:spPr>
          <a:xfrm>
            <a:off x="10820400" y="6969455"/>
            <a:ext cx="2878974" cy="1325242"/>
          </a:xfrm>
          <a:prstGeom prst="rect">
            <a:avLst/>
          </a:prstGeom>
        </p:spPr>
      </p:pic>
      <p:pic>
        <p:nvPicPr>
          <p:cNvPr id="2" name="Picture 13">
            <a:extLst>
              <a:ext uri="{FF2B5EF4-FFF2-40B4-BE49-F238E27FC236}">
                <a16:creationId xmlns:a16="http://schemas.microsoft.com/office/drawing/2014/main" id="{C82B31D7-466E-3410-30C5-D7D63B13E9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0" y="2781300"/>
            <a:ext cx="2249673" cy="5284067"/>
          </a:xfrm>
          <a:prstGeom prst="rect">
            <a:avLst/>
          </a:prstGeom>
        </p:spPr>
      </p:pic>
    </p:spTree>
    <p:extLst>
      <p:ext uri="{BB962C8B-B14F-4D97-AF65-F5344CB8AC3E}">
        <p14:creationId xmlns:p14="http://schemas.microsoft.com/office/powerpoint/2010/main" val="24554298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36779"/>
          <a:stretch>
            <a:fillRect/>
          </a:stretch>
        </p:blipFill>
        <p:spPr>
          <a:xfrm>
            <a:off x="8752860" y="3524775"/>
            <a:ext cx="3258588" cy="4721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b="35400"/>
          <a:stretch>
            <a:fillRect/>
          </a:stretch>
        </p:blipFill>
        <p:spPr>
          <a:xfrm>
            <a:off x="4651559" y="3365236"/>
            <a:ext cx="3986181" cy="5040120"/>
          </a:xfrm>
          <a:prstGeom prst="rect">
            <a:avLst/>
          </a:prstGeom>
        </p:spPr>
      </p:pic>
      <p:grpSp>
        <p:nvGrpSpPr>
          <p:cNvPr id="4" name="Group 4"/>
          <p:cNvGrpSpPr/>
          <p:nvPr/>
        </p:nvGrpSpPr>
        <p:grpSpPr>
          <a:xfrm>
            <a:off x="-381000" y="8267700"/>
            <a:ext cx="19178618" cy="2932492"/>
            <a:chOff x="0" y="0"/>
            <a:chExt cx="186375649" cy="28497625"/>
          </a:xfrm>
        </p:grpSpPr>
        <p:sp>
          <p:nvSpPr>
            <p:cNvPr id="5" name="Freeform 5"/>
            <p:cNvSpPr/>
            <p:nvPr/>
          </p:nvSpPr>
          <p:spPr>
            <a:xfrm>
              <a:off x="72390" y="72390"/>
              <a:ext cx="186230868" cy="28352846"/>
            </a:xfrm>
            <a:custGeom>
              <a:avLst/>
              <a:gdLst/>
              <a:ahLst/>
              <a:cxnLst/>
              <a:rect l="l" t="t" r="r" b="b"/>
              <a:pathLst>
                <a:path w="186230868" h="28352846">
                  <a:moveTo>
                    <a:pt x="0" y="0"/>
                  </a:moveTo>
                  <a:lnTo>
                    <a:pt x="186230868" y="0"/>
                  </a:lnTo>
                  <a:lnTo>
                    <a:pt x="186230868" y="28352845"/>
                  </a:lnTo>
                  <a:lnTo>
                    <a:pt x="0" y="28352845"/>
                  </a:lnTo>
                  <a:lnTo>
                    <a:pt x="0" y="0"/>
                  </a:lnTo>
                  <a:close/>
                </a:path>
              </a:pathLst>
            </a:custGeom>
            <a:solidFill>
              <a:srgbClr val="FFFFFF"/>
            </a:solidFill>
          </p:spPr>
          <p:txBody>
            <a:bodyPr/>
            <a:lstStyle/>
            <a:p>
              <a:endParaRPr lang="vi-VN"/>
            </a:p>
          </p:txBody>
        </p:sp>
        <p:sp>
          <p:nvSpPr>
            <p:cNvPr id="6" name="Freeform 6"/>
            <p:cNvSpPr/>
            <p:nvPr/>
          </p:nvSpPr>
          <p:spPr>
            <a:xfrm>
              <a:off x="0" y="0"/>
              <a:ext cx="186375650" cy="28497625"/>
            </a:xfrm>
            <a:custGeom>
              <a:avLst/>
              <a:gdLst/>
              <a:ahLst/>
              <a:cxnLst/>
              <a:rect l="l" t="t" r="r" b="b"/>
              <a:pathLst>
                <a:path w="186375650" h="28497625">
                  <a:moveTo>
                    <a:pt x="186230865" y="28352846"/>
                  </a:moveTo>
                  <a:lnTo>
                    <a:pt x="186375650" y="28352846"/>
                  </a:lnTo>
                  <a:lnTo>
                    <a:pt x="186375650" y="28497625"/>
                  </a:lnTo>
                  <a:lnTo>
                    <a:pt x="186230865" y="28497625"/>
                  </a:lnTo>
                  <a:lnTo>
                    <a:pt x="186230865" y="28352846"/>
                  </a:lnTo>
                  <a:close/>
                  <a:moveTo>
                    <a:pt x="0" y="144780"/>
                  </a:moveTo>
                  <a:lnTo>
                    <a:pt x="144780" y="144780"/>
                  </a:lnTo>
                  <a:lnTo>
                    <a:pt x="144780" y="28352846"/>
                  </a:lnTo>
                  <a:lnTo>
                    <a:pt x="0" y="28352846"/>
                  </a:lnTo>
                  <a:lnTo>
                    <a:pt x="0" y="144780"/>
                  </a:lnTo>
                  <a:close/>
                  <a:moveTo>
                    <a:pt x="0" y="28352846"/>
                  </a:moveTo>
                  <a:lnTo>
                    <a:pt x="144780" y="28352846"/>
                  </a:lnTo>
                  <a:lnTo>
                    <a:pt x="144780" y="28497625"/>
                  </a:lnTo>
                  <a:lnTo>
                    <a:pt x="0" y="28497625"/>
                  </a:lnTo>
                  <a:lnTo>
                    <a:pt x="0" y="28352846"/>
                  </a:lnTo>
                  <a:close/>
                  <a:moveTo>
                    <a:pt x="186230865" y="144780"/>
                  </a:moveTo>
                  <a:lnTo>
                    <a:pt x="186375650" y="144780"/>
                  </a:lnTo>
                  <a:lnTo>
                    <a:pt x="186375650" y="28352846"/>
                  </a:lnTo>
                  <a:lnTo>
                    <a:pt x="186230865" y="28352846"/>
                  </a:lnTo>
                  <a:lnTo>
                    <a:pt x="186230865" y="144780"/>
                  </a:lnTo>
                  <a:close/>
                  <a:moveTo>
                    <a:pt x="144780" y="28352846"/>
                  </a:moveTo>
                  <a:lnTo>
                    <a:pt x="186230865" y="28352846"/>
                  </a:lnTo>
                  <a:lnTo>
                    <a:pt x="186230865" y="28497625"/>
                  </a:lnTo>
                  <a:lnTo>
                    <a:pt x="144780" y="28497625"/>
                  </a:lnTo>
                  <a:lnTo>
                    <a:pt x="144780" y="28352846"/>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242424"/>
            </a:solidFill>
          </p:spPr>
          <p:txBody>
            <a:bodyPr/>
            <a:lstStyle/>
            <a:p>
              <a:endParaRPr lang="vi-VN"/>
            </a:p>
          </p:txBody>
        </p:sp>
      </p:gr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44472" y="7491509"/>
            <a:ext cx="4823973" cy="2227798"/>
          </a:xfrm>
          <a:prstGeom prst="rect">
            <a:avLst/>
          </a:prstGeom>
        </p:spPr>
      </p:pic>
      <p:sp>
        <p:nvSpPr>
          <p:cNvPr id="12" name="Rectangle 11"/>
          <p:cNvSpPr/>
          <p:nvPr/>
        </p:nvSpPr>
        <p:spPr>
          <a:xfrm>
            <a:off x="1590970" y="1104900"/>
            <a:ext cx="15858830" cy="1872692"/>
          </a:xfrm>
          <a:prstGeom prst="rect">
            <a:avLst/>
          </a:prstGeom>
        </p:spPr>
        <p:txBody>
          <a:bodyPr wrap="none">
            <a:spAutoFit/>
          </a:bodyPr>
          <a:lstStyle/>
          <a:p>
            <a:pPr algn="ctr">
              <a:lnSpc>
                <a:spcPct val="150000"/>
              </a:lnSpc>
              <a:spcBef>
                <a:spcPts val="600"/>
              </a:spcBef>
              <a:spcAft>
                <a:spcPts val="0"/>
              </a:spcAft>
            </a:pPr>
            <a:r>
              <a:rPr lang="en-US" sz="8800" b="1" kern="0" dirty="0">
                <a:latin typeface="Arial" panose="020B0604020202020204" pitchFamily="34" charset="0"/>
                <a:ea typeface="Times New Roman" panose="02020603050405020304" pitchFamily="18" charset="0"/>
                <a:cs typeface="Arial" panose="020B0604020202020204" pitchFamily="34" charset="0"/>
              </a:rPr>
              <a:t>BÀI 1: NHẬP MÔN HÓA HỌC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563600" y="1624777"/>
            <a:ext cx="4632960" cy="7252523"/>
          </a:xfrm>
          <a:prstGeom prst="rect">
            <a:avLst/>
          </a:prstGeom>
        </p:spPr>
      </p:pic>
      <p:sp>
        <p:nvSpPr>
          <p:cNvPr id="29" name="TextBox 28"/>
          <p:cNvSpPr txBox="1"/>
          <p:nvPr/>
        </p:nvSpPr>
        <p:spPr>
          <a:xfrm>
            <a:off x="2631518" y="632125"/>
            <a:ext cx="8798482" cy="1387175"/>
          </a:xfrm>
          <a:prstGeom prst="rect">
            <a:avLst/>
          </a:prstGeom>
          <a:noFill/>
        </p:spPr>
        <p:txBody>
          <a:bodyPr wrap="square" rtlCol="0">
            <a:spAutoFit/>
          </a:bodyPr>
          <a:lstStyle/>
          <a:p>
            <a:pPr algn="ctr">
              <a:lnSpc>
                <a:spcPct val="150000"/>
              </a:lnSpc>
            </a:pPr>
            <a:r>
              <a:rPr lang="en-US" sz="6400" b="1" dirty="0">
                <a:latin typeface="Arial" panose="020B0604020202020204" pitchFamily="34" charset="0"/>
                <a:cs typeface="Arial" panose="020B0604020202020204" pitchFamily="34" charset="0"/>
              </a:rPr>
              <a:t>NỘI DUNG BÀI HỌC</a:t>
            </a:r>
          </a:p>
        </p:txBody>
      </p:sp>
      <p:graphicFrame>
        <p:nvGraphicFramePr>
          <p:cNvPr id="30" name="Diagram 29"/>
          <p:cNvGraphicFramePr/>
          <p:nvPr>
            <p:extLst>
              <p:ext uri="{D42A27DB-BD31-4B8C-83A1-F6EECF244321}">
                <p14:modId xmlns:p14="http://schemas.microsoft.com/office/powerpoint/2010/main" val="3444107064"/>
              </p:ext>
            </p:extLst>
          </p:nvPr>
        </p:nvGraphicFramePr>
        <p:xfrm>
          <a:off x="457200" y="2781300"/>
          <a:ext cx="12649200" cy="665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0">
                                            <p:graphicEl>
                                              <a:dgm id="{B1D54EFE-A6B3-4277-8C13-441B3B601CB3}"/>
                                            </p:graphicEl>
                                          </p:spTgt>
                                        </p:tgtEl>
                                        <p:attrNameLst>
                                          <p:attrName>style.visibility</p:attrName>
                                        </p:attrNameLst>
                                      </p:cBhvr>
                                      <p:to>
                                        <p:strVal val="visible"/>
                                      </p:to>
                                    </p:set>
                                    <p:animEffect transition="in" filter="fade">
                                      <p:cBhvr>
                                        <p:cTn id="13" dur="500"/>
                                        <p:tgtEl>
                                          <p:spTgt spid="30">
                                            <p:graphicEl>
                                              <a:dgm id="{B1D54EFE-A6B3-4277-8C13-441B3B601CB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graphicEl>
                                              <a:dgm id="{B0ABEAE8-0891-4DC0-9561-DE1B735B9E06}"/>
                                            </p:graphicEl>
                                          </p:spTgt>
                                        </p:tgtEl>
                                        <p:attrNameLst>
                                          <p:attrName>style.visibility</p:attrName>
                                        </p:attrNameLst>
                                      </p:cBhvr>
                                      <p:to>
                                        <p:strVal val="visible"/>
                                      </p:to>
                                    </p:set>
                                    <p:animEffect transition="in" filter="fade">
                                      <p:cBhvr>
                                        <p:cTn id="18" dur="500"/>
                                        <p:tgtEl>
                                          <p:spTgt spid="30">
                                            <p:graphicEl>
                                              <a:dgm id="{B0ABEAE8-0891-4DC0-9561-DE1B735B9E0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graphicEl>
                                              <a:dgm id="{B589E0A8-0FBF-4341-9B2E-FF04238F812B}"/>
                                            </p:graphicEl>
                                          </p:spTgt>
                                        </p:tgtEl>
                                        <p:attrNameLst>
                                          <p:attrName>style.visibility</p:attrName>
                                        </p:attrNameLst>
                                      </p:cBhvr>
                                      <p:to>
                                        <p:strVal val="visible"/>
                                      </p:to>
                                    </p:set>
                                    <p:animEffect transition="in" filter="fade">
                                      <p:cBhvr>
                                        <p:cTn id="23" dur="500"/>
                                        <p:tgtEl>
                                          <p:spTgt spid="30">
                                            <p:graphicEl>
                                              <a:dgm id="{B589E0A8-0FBF-4341-9B2E-FF04238F812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graphicEl>
                                              <a:dgm id="{3B2C8488-0F27-4037-BDFD-F63CDF3FA891}"/>
                                            </p:graphicEl>
                                          </p:spTgt>
                                        </p:tgtEl>
                                        <p:attrNameLst>
                                          <p:attrName>style.visibility</p:attrName>
                                        </p:attrNameLst>
                                      </p:cBhvr>
                                      <p:to>
                                        <p:strVal val="visible"/>
                                      </p:to>
                                    </p:set>
                                    <p:animEffect transition="in" filter="fade">
                                      <p:cBhvr>
                                        <p:cTn id="28" dur="500"/>
                                        <p:tgtEl>
                                          <p:spTgt spid="30">
                                            <p:graphicEl>
                                              <a:dgm id="{3B2C8488-0F27-4037-BDFD-F63CDF3FA89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graphicEl>
                                              <a:dgm id="{8E0D3A47-42C0-4B31-8D06-042595E273DC}"/>
                                            </p:graphicEl>
                                          </p:spTgt>
                                        </p:tgtEl>
                                        <p:attrNameLst>
                                          <p:attrName>style.visibility</p:attrName>
                                        </p:attrNameLst>
                                      </p:cBhvr>
                                      <p:to>
                                        <p:strVal val="visible"/>
                                      </p:to>
                                    </p:set>
                                    <p:animEffect transition="in" filter="fade">
                                      <p:cBhvr>
                                        <p:cTn id="33" dur="500"/>
                                        <p:tgtEl>
                                          <p:spTgt spid="30">
                                            <p:graphicEl>
                                              <a:dgm id="{8E0D3A47-42C0-4B31-8D06-042595E273D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graphicEl>
                                              <a:dgm id="{01512458-4AEF-406A-868B-73B3A76B4B83}"/>
                                            </p:graphicEl>
                                          </p:spTgt>
                                        </p:tgtEl>
                                        <p:attrNameLst>
                                          <p:attrName>style.visibility</p:attrName>
                                        </p:attrNameLst>
                                      </p:cBhvr>
                                      <p:to>
                                        <p:strVal val="visible"/>
                                      </p:to>
                                    </p:set>
                                    <p:animEffect transition="in" filter="fade">
                                      <p:cBhvr>
                                        <p:cTn id="38" dur="500"/>
                                        <p:tgtEl>
                                          <p:spTgt spid="30">
                                            <p:graphicEl>
                                              <a:dgm id="{01512458-4AEF-406A-868B-73B3A76B4B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Graphic spid="30"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385" y="7046768"/>
            <a:ext cx="3486950" cy="3240232"/>
          </a:xfrm>
          <a:prstGeom prst="rect">
            <a:avLst/>
          </a:prstGeom>
        </p:spPr>
      </p:pic>
      <p:pic>
        <p:nvPicPr>
          <p:cNvPr id="20" name="Picture 19"/>
          <p:cNvPicPr>
            <a:picLocks noChangeAspect="1"/>
          </p:cNvPicPr>
          <p:nvPr/>
        </p:nvPicPr>
        <p:blipFill>
          <a:blip r:embed="rId3"/>
          <a:stretch>
            <a:fillRect/>
          </a:stretch>
        </p:blipFill>
        <p:spPr>
          <a:xfrm>
            <a:off x="16078200" y="5247880"/>
            <a:ext cx="2212571" cy="4848978"/>
          </a:xfrm>
          <a:prstGeom prst="rect">
            <a:avLst/>
          </a:prstGeom>
        </p:spPr>
      </p:pic>
      <p:sp>
        <p:nvSpPr>
          <p:cNvPr id="2" name="Rectangle 1"/>
          <p:cNvSpPr/>
          <p:nvPr/>
        </p:nvSpPr>
        <p:spPr>
          <a:xfrm>
            <a:off x="3791241" y="1413761"/>
            <a:ext cx="10248319" cy="982513"/>
          </a:xfrm>
          <a:prstGeom prst="rect">
            <a:avLst/>
          </a:prstGeom>
        </p:spPr>
        <p:txBody>
          <a:bodyPr wrap="none">
            <a:spAutoFit/>
          </a:bodyPr>
          <a:lstStyle/>
          <a:p>
            <a:pPr algn="ctr">
              <a:lnSpc>
                <a:spcPct val="150000"/>
              </a:lnSpc>
              <a:spcBef>
                <a:spcPts val="600"/>
              </a:spcBef>
              <a:spcAft>
                <a:spcPts val="800"/>
              </a:spcAft>
            </a:pP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I. </a:t>
            </a:r>
            <a:r>
              <a:rPr lang="en-US" sz="4400" b="1" dirty="0" err="1">
                <a:solidFill>
                  <a:srgbClr val="FF0000"/>
                </a:solidFill>
                <a:latin typeface="Arial" panose="020B0604020202020204" pitchFamily="34" charset="0"/>
                <a:ea typeface="Calibri" panose="020F0502020204030204" pitchFamily="34" charset="0"/>
                <a:cs typeface="Arial" panose="020B0604020202020204" pitchFamily="34" charset="0"/>
              </a:rPr>
              <a:t>Đối</a:t>
            </a: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FF0000"/>
                </a:solidFill>
                <a:latin typeface="Arial" panose="020B0604020202020204" pitchFamily="34" charset="0"/>
                <a:ea typeface="Calibri" panose="020F0502020204030204" pitchFamily="34" charset="0"/>
                <a:cs typeface="Arial" panose="020B0604020202020204" pitchFamily="34" charset="0"/>
              </a:rPr>
              <a:t>tượng</a:t>
            </a: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FF0000"/>
                </a:solidFill>
                <a:latin typeface="Arial" panose="020B0604020202020204" pitchFamily="34" charset="0"/>
                <a:ea typeface="Calibri" panose="020F0502020204030204" pitchFamily="34" charset="0"/>
                <a:cs typeface="Arial" panose="020B0604020202020204" pitchFamily="34" charset="0"/>
              </a:rPr>
              <a:t>nghiên</a:t>
            </a: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FF0000"/>
                </a:solidFill>
                <a:latin typeface="Arial" panose="020B0604020202020204" pitchFamily="34" charset="0"/>
                <a:ea typeface="Calibri" panose="020F0502020204030204" pitchFamily="34" charset="0"/>
                <a:cs typeface="Arial" panose="020B0604020202020204" pitchFamily="34" charset="0"/>
              </a:rPr>
              <a:t>cứu</a:t>
            </a: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b="1" err="1">
                <a:solidFill>
                  <a:srgbClr val="FF0000"/>
                </a:solidFill>
                <a:latin typeface="Arial" panose="020B0604020202020204" pitchFamily="34" charset="0"/>
                <a:ea typeface="Calibri" panose="020F0502020204030204" pitchFamily="34" charset="0"/>
                <a:cs typeface="Arial" panose="020B0604020202020204" pitchFamily="34" charset="0"/>
              </a:rPr>
              <a:t>hóa</a:t>
            </a:r>
            <a:r>
              <a:rPr lang="en-US" sz="4400" b="1">
                <a:solidFill>
                  <a:srgbClr val="FF0000"/>
                </a:solidFill>
                <a:latin typeface="Arial" panose="020B0604020202020204" pitchFamily="34" charset="0"/>
                <a:ea typeface="Calibri" panose="020F0502020204030204" pitchFamily="34" charset="0"/>
                <a:cs typeface="Arial" panose="020B0604020202020204" pitchFamily="34" charset="0"/>
              </a:rPr>
              <a:t> học</a:t>
            </a:r>
            <a:endParaRPr lang="en-US" sz="4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2209800" y="2890599"/>
            <a:ext cx="13716000" cy="2862322"/>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1) </a:t>
            </a:r>
            <a:r>
              <a:rPr lang="vi-VN" sz="4000" dirty="0">
                <a:latin typeface="Arial" panose="020B0604020202020204" pitchFamily="34" charset="0"/>
                <a:cs typeface="Arial" panose="020B0604020202020204" pitchFamily="34" charset="0"/>
              </a:rPr>
              <a:t>Đối tượng nghiên cứu của hóa học là chất và sự biến đổi chất, vậy những câu hỏi nghiên cứu cần được hóa học trả lời cho nội dung này là gì?</a:t>
            </a: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2209800" y="6023908"/>
            <a:ext cx="13716000" cy="1938992"/>
          </a:xfrm>
          <a:prstGeom prst="rect">
            <a:avLst/>
          </a:prstGeom>
        </p:spPr>
        <p:txBody>
          <a:bodyPr wrap="square">
            <a:spAutoFit/>
          </a:bodyPr>
          <a:lstStyle/>
          <a:p>
            <a:pPr algn="just">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2) </a:t>
            </a:r>
            <a:r>
              <a:rPr lang="en-US" sz="4000" dirty="0" err="1">
                <a:latin typeface="Arial" panose="020B0604020202020204" pitchFamily="34" charset="0"/>
                <a:ea typeface="Calibri" panose="020F0502020204030204" pitchFamily="34" charset="0"/>
                <a:cs typeface="Arial" panose="020B0604020202020204" pitchFamily="34" charset="0"/>
              </a:rPr>
              <a:t>Hiểu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trò</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cứu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minh </a:t>
            </a:r>
            <a:r>
              <a:rPr lang="en-US" sz="4000" dirty="0" err="1">
                <a:latin typeface="Arial" panose="020B0604020202020204" pitchFamily="34" charset="0"/>
                <a:ea typeface="Calibri" panose="020F0502020204030204" pitchFamily="34" charset="0"/>
                <a:cs typeface="Arial" panose="020B0604020202020204" pitchFamily="34" charset="0"/>
              </a:rPr>
              <a:t>họa</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085381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1999" y="-190500"/>
            <a:ext cx="2319251" cy="2036724"/>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4721310"/>
            <a:ext cx="2362200" cy="5548372"/>
          </a:xfrm>
          <a:prstGeom prst="rect">
            <a:avLst/>
          </a:prstGeom>
        </p:spPr>
      </p:pic>
      <p:pic>
        <p:nvPicPr>
          <p:cNvPr id="34" name="Picture 33"/>
          <p:cNvPicPr>
            <a:picLocks noChangeAspect="1"/>
          </p:cNvPicPr>
          <p:nvPr/>
        </p:nvPicPr>
        <p:blipFill>
          <a:blip r:embed="rId6"/>
          <a:stretch>
            <a:fillRect/>
          </a:stretch>
        </p:blipFill>
        <p:spPr>
          <a:xfrm>
            <a:off x="14258501" y="8439805"/>
            <a:ext cx="4012873" cy="1847195"/>
          </a:xfrm>
          <a:prstGeom prst="rect">
            <a:avLst/>
          </a:prstGeom>
        </p:spPr>
      </p:pic>
      <p:sp>
        <p:nvSpPr>
          <p:cNvPr id="2" name="Rectangle 1"/>
          <p:cNvSpPr/>
          <p:nvPr/>
        </p:nvSpPr>
        <p:spPr>
          <a:xfrm>
            <a:off x="1845424" y="833305"/>
            <a:ext cx="15316200" cy="8288231"/>
          </a:xfrm>
          <a:prstGeom prst="rect">
            <a:avLst/>
          </a:prstGeom>
        </p:spPr>
        <p:txBody>
          <a:bodyPr wrap="square">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r>
              <a:rPr lang="en-US" sz="4000" b="1" dirty="0">
                <a:solidFill>
                  <a:srgbClr val="FF0000"/>
                </a:solidFill>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1) </a:t>
            </a:r>
            <a:r>
              <a:rPr lang="vi-VN" sz="4000" dirty="0">
                <a:latin typeface="Arial" panose="020B0604020202020204" pitchFamily="34" charset="0"/>
                <a:cs typeface="Arial" panose="020B0604020202020204" pitchFamily="34" charset="0"/>
              </a:rPr>
              <a:t>Những câu hỏi nghiên cứu cần được hóa học trả lời là: </a:t>
            </a:r>
          </a:p>
          <a:p>
            <a:pPr marL="571500" indent="-571500" algn="just">
              <a:lnSpc>
                <a:spcPct val="150000"/>
              </a:lnSpc>
              <a:buFontTx/>
              <a:buChar char="-"/>
            </a:pPr>
            <a:r>
              <a:rPr lang="vi-VN" sz="4000">
                <a:latin typeface="Arial" panose="020B0604020202020204" pitchFamily="34" charset="0"/>
                <a:cs typeface="Arial" panose="020B0604020202020204" pitchFamily="34" charset="0"/>
              </a:rPr>
              <a:t>Nguyên </a:t>
            </a:r>
            <a:r>
              <a:rPr lang="vi-VN" sz="4000" dirty="0">
                <a:latin typeface="Arial" panose="020B0604020202020204" pitchFamily="34" charset="0"/>
                <a:cs typeface="Arial" panose="020B0604020202020204" pitchFamily="34" charset="0"/>
              </a:rPr>
              <a:t>tử có cấu tạo như thế </a:t>
            </a:r>
            <a:r>
              <a:rPr lang="vi-VN" sz="4000">
                <a:latin typeface="Arial" panose="020B0604020202020204" pitchFamily="34" charset="0"/>
                <a:cs typeface="Arial" panose="020B0604020202020204" pitchFamily="34" charset="0"/>
              </a:rPr>
              <a:t>nào?</a:t>
            </a:r>
            <a:endParaRPr lang="en-US" sz="4000" dirty="0">
              <a:latin typeface="Arial" panose="020B0604020202020204" pitchFamily="34" charset="0"/>
              <a:cs typeface="Arial" panose="020B0604020202020204" pitchFamily="34" charset="0"/>
            </a:endParaRPr>
          </a:p>
          <a:p>
            <a:pPr marL="571500" indent="-571500" algn="just">
              <a:lnSpc>
                <a:spcPct val="150000"/>
              </a:lnSpc>
              <a:buFontTx/>
              <a:buChar char="-"/>
            </a:pPr>
            <a:r>
              <a:rPr lang="vi-VN" sz="4000">
                <a:latin typeface="Arial" panose="020B0604020202020204" pitchFamily="34" charset="0"/>
                <a:cs typeface="Arial" panose="020B0604020202020204" pitchFamily="34" charset="0"/>
              </a:rPr>
              <a:t>Bản </a:t>
            </a:r>
            <a:r>
              <a:rPr lang="vi-VN" sz="4000" dirty="0">
                <a:latin typeface="Arial" panose="020B0604020202020204" pitchFamily="34" charset="0"/>
                <a:cs typeface="Arial" panose="020B0604020202020204" pitchFamily="34" charset="0"/>
              </a:rPr>
              <a:t>chất của liên kết hóa học là gì? Có những loại liên kết </a:t>
            </a:r>
            <a:r>
              <a:rPr lang="vi-VN" sz="4000">
                <a:latin typeface="Arial" panose="020B0604020202020204" pitchFamily="34" charset="0"/>
                <a:cs typeface="Arial" panose="020B0604020202020204" pitchFamily="34" charset="0"/>
              </a:rPr>
              <a:t>nào?</a:t>
            </a:r>
            <a:endParaRPr lang="en-US" sz="4000">
              <a:latin typeface="Arial" panose="020B0604020202020204" pitchFamily="34" charset="0"/>
              <a:cs typeface="Arial" panose="020B0604020202020204" pitchFamily="34" charset="0"/>
            </a:endParaRPr>
          </a:p>
          <a:p>
            <a:pPr marL="571500" indent="-571500" algn="just">
              <a:lnSpc>
                <a:spcPct val="150000"/>
              </a:lnSpc>
              <a:buFontTx/>
              <a:buChar char="-"/>
            </a:pPr>
            <a:r>
              <a:rPr lang="vi-VN" sz="4000">
                <a:latin typeface="Arial" panose="020B0604020202020204" pitchFamily="34" charset="0"/>
                <a:cs typeface="Arial" panose="020B0604020202020204" pitchFamily="34" charset="0"/>
              </a:rPr>
              <a:t>Cấu </a:t>
            </a:r>
            <a:r>
              <a:rPr lang="vi-VN" sz="4000" dirty="0">
                <a:latin typeface="Arial" panose="020B0604020202020204" pitchFamily="34" charset="0"/>
                <a:cs typeface="Arial" panose="020B0604020202020204" pitchFamily="34" charset="0"/>
              </a:rPr>
              <a:t>tạo có quyết định đến tính chất của chất hay không</a:t>
            </a:r>
            <a:r>
              <a:rPr lang="vi-VN" sz="400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a:p>
            <a:pPr marL="571500" indent="-571500" algn="just">
              <a:lnSpc>
                <a:spcPct val="150000"/>
              </a:lnSpc>
              <a:buFontTx/>
              <a:buChar char="-"/>
            </a:pPr>
            <a:r>
              <a:rPr lang="vi-VN" sz="4000">
                <a:latin typeface="Arial" panose="020B0604020202020204" pitchFamily="34" charset="0"/>
                <a:cs typeface="Arial" panose="020B0604020202020204" pitchFamily="34" charset="0"/>
              </a:rPr>
              <a:t>Các </a:t>
            </a:r>
            <a:r>
              <a:rPr lang="vi-VN" sz="4000" dirty="0">
                <a:latin typeface="Arial" panose="020B0604020202020204" pitchFamily="34" charset="0"/>
                <a:cs typeface="Arial" panose="020B0604020202020204" pitchFamily="34" charset="0"/>
              </a:rPr>
              <a:t>chất phản ứng với nhau theo quy luật nào để tạo ra chất mới mong </a:t>
            </a:r>
            <a:r>
              <a:rPr lang="vi-VN" sz="4000">
                <a:latin typeface="Arial" panose="020B0604020202020204" pitchFamily="34" charset="0"/>
                <a:cs typeface="Arial" panose="020B0604020202020204" pitchFamily="34" charset="0"/>
              </a:rPr>
              <a:t>muốn?</a:t>
            </a:r>
            <a:endParaRPr lang="en-US" sz="4000">
              <a:latin typeface="Arial" panose="020B0604020202020204" pitchFamily="34" charset="0"/>
              <a:cs typeface="Arial" panose="020B0604020202020204" pitchFamily="34" charset="0"/>
            </a:endParaRPr>
          </a:p>
          <a:p>
            <a:pPr marL="571500" indent="-571500" algn="just">
              <a:lnSpc>
                <a:spcPct val="150000"/>
              </a:lnSpc>
              <a:buFontTx/>
              <a:buChar char="-"/>
            </a:pPr>
            <a:r>
              <a:rPr lang="vi-VN" sz="4000">
                <a:latin typeface="Arial" panose="020B0604020202020204" pitchFamily="34" charset="0"/>
                <a:cs typeface="Arial" panose="020B0604020202020204" pitchFamily="34" charset="0"/>
              </a:rPr>
              <a:t>Phản </a:t>
            </a:r>
            <a:r>
              <a:rPr lang="vi-VN" sz="4000" dirty="0">
                <a:latin typeface="Arial" panose="020B0604020202020204" pitchFamily="34" charset="0"/>
                <a:cs typeface="Arial" panose="020B0604020202020204" pitchFamily="34" charset="0"/>
              </a:rPr>
              <a:t>ứng xảy ra ở điều kiện nào</a:t>
            </a:r>
            <a:r>
              <a:rPr lang="vi-VN" sz="400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a:p>
            <a:pPr marL="571500" indent="-571500" algn="just">
              <a:lnSpc>
                <a:spcPct val="150000"/>
              </a:lnSpc>
              <a:buFontTx/>
              <a:buChar char="-"/>
            </a:pPr>
            <a:r>
              <a:rPr lang="vi-VN" sz="4000">
                <a:latin typeface="Arial" panose="020B0604020202020204" pitchFamily="34" charset="0"/>
                <a:cs typeface="Arial" panose="020B0604020202020204" pitchFamily="34" charset="0"/>
              </a:rPr>
              <a:t>Tốc </a:t>
            </a:r>
            <a:r>
              <a:rPr lang="vi-VN" sz="4000" dirty="0">
                <a:latin typeface="Arial" panose="020B0604020202020204" pitchFamily="34" charset="0"/>
                <a:cs typeface="Arial" panose="020B0604020202020204" pitchFamily="34" charset="0"/>
              </a:rPr>
              <a:t>độ phản ứng thay đổi </a:t>
            </a:r>
            <a:r>
              <a:rPr lang="vi-VN" sz="4000">
                <a:latin typeface="Arial" panose="020B0604020202020204" pitchFamily="34" charset="0"/>
                <a:cs typeface="Arial" panose="020B0604020202020204" pitchFamily="34" charset="0"/>
              </a:rPr>
              <a:t>ra sao</a:t>
            </a:r>
            <a:r>
              <a:rPr lang="en-US" sz="400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7993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386" y="6391246"/>
            <a:ext cx="4192385" cy="3895754"/>
          </a:xfrm>
          <a:prstGeom prst="rect">
            <a:avLst/>
          </a:prstGeom>
        </p:spPr>
      </p:pic>
      <p:pic>
        <p:nvPicPr>
          <p:cNvPr id="20" name="Picture 19"/>
          <p:cNvPicPr>
            <a:picLocks noChangeAspect="1"/>
          </p:cNvPicPr>
          <p:nvPr/>
        </p:nvPicPr>
        <p:blipFill>
          <a:blip r:embed="rId3"/>
          <a:stretch>
            <a:fillRect/>
          </a:stretch>
        </p:blipFill>
        <p:spPr>
          <a:xfrm>
            <a:off x="16078200" y="5247880"/>
            <a:ext cx="2212571" cy="4848978"/>
          </a:xfrm>
          <a:prstGeom prst="rect">
            <a:avLst/>
          </a:prstGeom>
        </p:spPr>
      </p:pic>
      <p:sp>
        <p:nvSpPr>
          <p:cNvPr id="2" name="Rectangle 1"/>
          <p:cNvSpPr/>
          <p:nvPr/>
        </p:nvSpPr>
        <p:spPr>
          <a:xfrm>
            <a:off x="2209800" y="1788259"/>
            <a:ext cx="13411200" cy="6555641"/>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2) </a:t>
            </a:r>
            <a:r>
              <a:rPr lang="vi-VN" sz="4000" dirty="0">
                <a:latin typeface="Arial" panose="020B0604020202020204" pitchFamily="34" charset="0"/>
                <a:cs typeface="Arial" panose="020B0604020202020204" pitchFamily="34" charset="0"/>
              </a:rPr>
              <a:t>Các phân tử hợp chất hữu cơ có cùng công thức phân tử nhưng khác công thức cấu tạo thì chúng sẽ có những tính chất vật kí và tính chất hóa học khác nhau,</a:t>
            </a:r>
          </a:p>
          <a:p>
            <a:pPr marL="571500" indent="-571500" algn="just">
              <a:lnSpc>
                <a:spcPct val="150000"/>
              </a:lnSpc>
              <a:buFont typeface="Wingdings" panose="05000000000000000000" pitchFamily="2" charset="2"/>
              <a:buChar char="v"/>
            </a:pPr>
            <a:r>
              <a:rPr lang="vi-VN" sz="4000" b="1">
                <a:latin typeface="Arial" panose="020B0604020202020204" pitchFamily="34" charset="0"/>
                <a:cs typeface="Arial" panose="020B0604020202020204" pitchFamily="34" charset="0"/>
              </a:rPr>
              <a:t>V</a:t>
            </a:r>
            <a:r>
              <a:rPr lang="en-US" sz="4000" b="1">
                <a:latin typeface="Arial" panose="020B0604020202020204" pitchFamily="34" charset="0"/>
                <a:cs typeface="Arial" panose="020B0604020202020204" pitchFamily="34" charset="0"/>
              </a:rPr>
              <a:t>í dụ</a:t>
            </a:r>
            <a:r>
              <a:rPr lang="vi-VN" sz="4000" b="1">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Cùng công thức phân </a:t>
            </a:r>
            <a:r>
              <a:rPr lang="vi-VN" sz="4000">
                <a:latin typeface="Arial" panose="020B0604020202020204" pitchFamily="34" charset="0"/>
                <a:cs typeface="Arial" panose="020B0604020202020204" pitchFamily="34" charset="0"/>
              </a:rPr>
              <a:t>tử C</a:t>
            </a:r>
            <a:r>
              <a:rPr lang="en-US" sz="4000" baseline="-25000">
                <a:latin typeface="Arial" panose="020B0604020202020204" pitchFamily="34" charset="0"/>
                <a:cs typeface="Arial" panose="020B0604020202020204" pitchFamily="34" charset="0"/>
              </a:rPr>
              <a:t>2</a:t>
            </a:r>
            <a:r>
              <a:rPr lang="vi-VN" sz="4000">
                <a:latin typeface="Arial" panose="020B0604020202020204" pitchFamily="34" charset="0"/>
                <a:cs typeface="Arial" panose="020B0604020202020204" pitchFamily="34" charset="0"/>
              </a:rPr>
              <a:t>H</a:t>
            </a:r>
            <a:r>
              <a:rPr lang="en-US" sz="4000" baseline="-25000">
                <a:latin typeface="Arial" panose="020B0604020202020204" pitchFamily="34" charset="0"/>
                <a:cs typeface="Arial" panose="020B0604020202020204" pitchFamily="34" charset="0"/>
              </a:rPr>
              <a:t>6</a:t>
            </a:r>
            <a:r>
              <a:rPr lang="vi-VN" sz="4000">
                <a:latin typeface="Arial" panose="020B0604020202020204" pitchFamily="34" charset="0"/>
                <a:cs typeface="Arial" panose="020B0604020202020204" pitchFamily="34" charset="0"/>
              </a:rPr>
              <a:t>O</a:t>
            </a:r>
            <a:r>
              <a:rPr lang="vi-VN" sz="4000" dirty="0">
                <a:latin typeface="Arial" panose="020B0604020202020204" pitchFamily="34" charset="0"/>
                <a:cs typeface="Arial" panose="020B0604020202020204" pitchFamily="34" charset="0"/>
              </a:rPr>
              <a:t>, nhưng ethanol </a:t>
            </a:r>
            <a:r>
              <a:rPr lang="vi-VN" sz="4000">
                <a:latin typeface="Arial" panose="020B0604020202020204" pitchFamily="34" charset="0"/>
                <a:cs typeface="Arial" panose="020B0604020202020204" pitchFamily="34" charset="0"/>
              </a:rPr>
              <a:t>(C</a:t>
            </a:r>
            <a:r>
              <a:rPr lang="en-US" sz="4000" baseline="-25000">
                <a:latin typeface="Arial" panose="020B0604020202020204" pitchFamily="34" charset="0"/>
                <a:cs typeface="Arial" panose="020B0604020202020204" pitchFamily="34" charset="0"/>
              </a:rPr>
              <a:t>2</a:t>
            </a:r>
            <a:r>
              <a:rPr lang="vi-VN" sz="4000">
                <a:latin typeface="Arial" panose="020B0604020202020204" pitchFamily="34" charset="0"/>
                <a:cs typeface="Arial" panose="020B0604020202020204" pitchFamily="34" charset="0"/>
              </a:rPr>
              <a:t>H</a:t>
            </a:r>
            <a:r>
              <a:rPr lang="en-US" sz="4000" baseline="-25000">
                <a:latin typeface="Arial" panose="020B0604020202020204" pitchFamily="34" charset="0"/>
                <a:cs typeface="Arial" panose="020B0604020202020204" pitchFamily="34" charset="0"/>
              </a:rPr>
              <a:t>5</a:t>
            </a:r>
            <a:r>
              <a:rPr lang="vi-VN" sz="4000">
                <a:latin typeface="Arial" panose="020B0604020202020204" pitchFamily="34" charset="0"/>
                <a:cs typeface="Arial" panose="020B0604020202020204" pitchFamily="34" charset="0"/>
              </a:rPr>
              <a:t>-OH</a:t>
            </a:r>
            <a:r>
              <a:rPr lang="vi-VN" sz="4000" dirty="0">
                <a:latin typeface="Arial" panose="020B0604020202020204" pitchFamily="34" charset="0"/>
                <a:cs typeface="Arial" panose="020B0604020202020204" pitchFamily="34" charset="0"/>
              </a:rPr>
              <a:t>) hóa hơi ở 78,4 độ C và tác dụng được với Na; Trong khi dimethyl ether </a:t>
            </a:r>
            <a:r>
              <a:rPr lang="vi-VN" sz="4000">
                <a:latin typeface="Arial" panose="020B0604020202020204" pitchFamily="34" charset="0"/>
                <a:cs typeface="Arial" panose="020B0604020202020204" pitchFamily="34" charset="0"/>
              </a:rPr>
              <a:t>(CH</a:t>
            </a:r>
            <a:r>
              <a:rPr lang="en-US" sz="4000" baseline="-25000">
                <a:latin typeface="Arial" panose="020B0604020202020204" pitchFamily="34" charset="0"/>
                <a:cs typeface="Arial" panose="020B0604020202020204" pitchFamily="34" charset="0"/>
              </a:rPr>
              <a:t>3</a:t>
            </a:r>
            <a:r>
              <a:rPr lang="vi-VN" sz="4000">
                <a:latin typeface="Arial" panose="020B0604020202020204" pitchFamily="34" charset="0"/>
                <a:cs typeface="Arial" panose="020B0604020202020204" pitchFamily="34" charset="0"/>
              </a:rPr>
              <a:t>-O-CH</a:t>
            </a:r>
            <a:r>
              <a:rPr lang="en-US" sz="4000" baseline="-25000">
                <a:latin typeface="Arial" panose="020B0604020202020204" pitchFamily="34" charset="0"/>
                <a:cs typeface="Arial" panose="020B0604020202020204" pitchFamily="34" charset="0"/>
              </a:rPr>
              <a:t>3</a:t>
            </a:r>
            <a:r>
              <a:rPr lang="vi-VN" sz="400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hóa hơi ở ngay nhiệt độ thấp, -24 độ C và không tác dụng với Na.</a:t>
            </a:r>
          </a:p>
        </p:txBody>
      </p:sp>
    </p:spTree>
    <p:extLst>
      <p:ext uri="{BB962C8B-B14F-4D97-AF65-F5344CB8AC3E}">
        <p14:creationId xmlns:p14="http://schemas.microsoft.com/office/powerpoint/2010/main" val="25275461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1999" y="-190500"/>
            <a:ext cx="2319251" cy="2036724"/>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4265823"/>
            <a:ext cx="2579716" cy="6059277"/>
          </a:xfrm>
          <a:prstGeom prst="rect">
            <a:avLst/>
          </a:prstGeom>
        </p:spPr>
      </p:pic>
      <p:pic>
        <p:nvPicPr>
          <p:cNvPr id="34" name="Picture 33"/>
          <p:cNvPicPr>
            <a:picLocks noChangeAspect="1"/>
          </p:cNvPicPr>
          <p:nvPr/>
        </p:nvPicPr>
        <p:blipFill>
          <a:blip r:embed="rId6"/>
          <a:stretch>
            <a:fillRect/>
          </a:stretch>
        </p:blipFill>
        <p:spPr>
          <a:xfrm>
            <a:off x="14258501" y="8477905"/>
            <a:ext cx="4012873" cy="1847195"/>
          </a:xfrm>
          <a:prstGeom prst="rect">
            <a:avLst/>
          </a:prstGeom>
        </p:spPr>
      </p:pic>
      <p:sp>
        <p:nvSpPr>
          <p:cNvPr id="2" name="Rectangle 1"/>
          <p:cNvSpPr/>
          <p:nvPr/>
        </p:nvSpPr>
        <p:spPr>
          <a:xfrm>
            <a:off x="7994106" y="571500"/>
            <a:ext cx="2066591" cy="769441"/>
          </a:xfrm>
          <a:prstGeom prst="rect">
            <a:avLst/>
          </a:prstGeom>
        </p:spPr>
        <p:txBody>
          <a:bodyPr wrap="none">
            <a:spAutoFit/>
          </a:bodyPr>
          <a:lstStyle/>
          <a:p>
            <a:pPr algn="ctr"/>
            <a:r>
              <a:rPr lang="en-US" sz="4400" b="1" dirty="0">
                <a:latin typeface="Arial" panose="020B0604020202020204" pitchFamily="34" charset="0"/>
                <a:cs typeface="Arial" panose="020B0604020202020204" pitchFamily="34" charset="0"/>
              </a:rPr>
              <a:t>1. </a:t>
            </a:r>
            <a:r>
              <a:rPr lang="en-US" sz="4400" b="1" dirty="0" err="1">
                <a:latin typeface="Arial" panose="020B0604020202020204" pitchFamily="34" charset="0"/>
                <a:cs typeface="Arial" panose="020B0604020202020204" pitchFamily="34" charset="0"/>
              </a:rPr>
              <a:t>Chất</a:t>
            </a:r>
            <a:endParaRPr lang="en-US" sz="4400" b="1" dirty="0">
              <a:latin typeface="Arial" panose="020B0604020202020204" pitchFamily="34" charset="0"/>
              <a:cs typeface="Arial" panose="020B0604020202020204" pitchFamily="34" charset="0"/>
            </a:endParaRPr>
          </a:p>
        </p:txBody>
      </p:sp>
      <p:sp>
        <p:nvSpPr>
          <p:cNvPr id="4" name="TextBox 3"/>
          <p:cNvSpPr txBox="1"/>
          <p:nvPr/>
        </p:nvSpPr>
        <p:spPr>
          <a:xfrm>
            <a:off x="1293102" y="1607920"/>
            <a:ext cx="15468600" cy="182492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
        <p:nvSpPr>
          <p:cNvPr id="5" name="Rectangle 4"/>
          <p:cNvSpPr/>
          <p:nvPr/>
        </p:nvSpPr>
        <p:spPr>
          <a:xfrm>
            <a:off x="3505198" y="3793169"/>
            <a:ext cx="11044405" cy="5632311"/>
          </a:xfrm>
          <a:prstGeom prst="rect">
            <a:avLst/>
          </a:prstGeom>
        </p:spPr>
        <p:txBody>
          <a:bodyPr wrap="square">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r>
              <a:rPr lang="en-US" sz="4000" b="1" dirty="0">
                <a:solidFill>
                  <a:srgbClr val="FF0000"/>
                </a:solidFill>
                <a:latin typeface="Arial" panose="020B0604020202020204" pitchFamily="34" charset="0"/>
                <a:cs typeface="Arial" panose="020B0604020202020204" pitchFamily="34" charset="0"/>
              </a:rPr>
              <a:t>:</a:t>
            </a:r>
          </a:p>
          <a:p>
            <a:pPr algn="ctr">
              <a:lnSpc>
                <a:spcPct val="150000"/>
              </a:lnSpc>
            </a:pPr>
            <a:r>
              <a:rPr lang="vi-VN" sz="4000" dirty="0"/>
              <a:t>	Muối ăn (NaCl): được tạo nên từ nguyên tử nguyên tố Na và Cl</a:t>
            </a:r>
            <a:endParaRPr lang="en-US" sz="4000" dirty="0"/>
          </a:p>
          <a:p>
            <a:pPr algn="ctr">
              <a:lnSpc>
                <a:spcPct val="150000"/>
              </a:lnSpc>
            </a:pPr>
            <a:r>
              <a:rPr lang="vi-VN" sz="4000"/>
              <a:t>Nước (</a:t>
            </a:r>
            <a:r>
              <a:rPr lang="en-US" sz="4000">
                <a:latin typeface="Arial" panose="020B0604020202020204" pitchFamily="34" charset="0"/>
                <a:ea typeface="Calibri" panose="020F0502020204030204" pitchFamily="34" charset="0"/>
                <a:cs typeface="Arial" panose="020B0604020202020204" pitchFamily="34" charset="0"/>
              </a:rPr>
              <a:t>H</a:t>
            </a:r>
            <a:r>
              <a:rPr lang="en-US" sz="4000" baseline="-25000">
                <a:latin typeface="Arial" panose="020B0604020202020204" pitchFamily="34" charset="0"/>
                <a:ea typeface="Calibri" panose="020F0502020204030204" pitchFamily="34" charset="0"/>
                <a:cs typeface="Arial" panose="020B0604020202020204" pitchFamily="34" charset="0"/>
              </a:rPr>
              <a:t>2</a:t>
            </a:r>
            <a:r>
              <a:rPr lang="en-US" sz="4000">
                <a:latin typeface="Arial" panose="020B0604020202020204" pitchFamily="34" charset="0"/>
                <a:ea typeface="Calibri" panose="020F0502020204030204" pitchFamily="34" charset="0"/>
                <a:cs typeface="Arial" panose="020B0604020202020204" pitchFamily="34" charset="0"/>
              </a:rPr>
              <a:t>O</a:t>
            </a:r>
            <a:r>
              <a:rPr lang="vi-VN" sz="4000"/>
              <a:t>): </a:t>
            </a:r>
            <a:r>
              <a:rPr lang="vi-VN" sz="4000" dirty="0"/>
              <a:t>được tạo nên từ nguyên tử nguyên tố H và O</a:t>
            </a:r>
            <a:endParaRPr lang="en-US" sz="4000" dirty="0"/>
          </a:p>
          <a:p>
            <a:pPr algn="ctr">
              <a:lnSpc>
                <a:spcPct val="150000"/>
              </a:lnSpc>
            </a:pPr>
            <a:r>
              <a:rPr lang="vi-VN" sz="4000" dirty="0"/>
              <a:t>FeO: được tạo nên từ nguyên tố Fe và O</a:t>
            </a:r>
          </a:p>
        </p:txBody>
      </p:sp>
    </p:spTree>
    <p:extLst>
      <p:ext uri="{BB962C8B-B14F-4D97-AF65-F5344CB8AC3E}">
        <p14:creationId xmlns:p14="http://schemas.microsoft.com/office/powerpoint/2010/main" val="30570569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solidFill>
            <a:schemeClr val="bg1"/>
          </a:solidFill>
        </p:spPr>
        <p:txBody>
          <a:bodyPr wrap="square" rtlCol="0">
            <a:spAutoFit/>
          </a:bodyPr>
          <a:lstStyle/>
          <a:p>
            <a:pPr marL="0" marR="0" lvl="0" indent="0" algn="ctr" defTabSz="914490" rtl="0" eaLnBrk="1" fontAlgn="auto" latinLnBrk="0" hangingPunct="1">
              <a:lnSpc>
                <a:spcPct val="150000"/>
              </a:lnSpc>
              <a:spcBef>
                <a:spcPts val="0"/>
              </a:spcBef>
              <a:spcAft>
                <a:spcPts val="0"/>
              </a:spcAft>
              <a:buClrTx/>
              <a:buSzTx/>
              <a:buFontTx/>
              <a:buNone/>
              <a:tabLst>
                <a:tab pos="2972097" algn="ctr"/>
                <a:tab pos="5944194" algn="r"/>
              </a:tabLst>
              <a:defRPr/>
            </a:pPr>
            <a:r>
              <a:rPr kumimoji="0" lang="en-US" sz="4001" b="0" i="1" u="none" strike="noStrike" kern="1200" cap="none" spc="0" normalizeH="0" baseline="0" noProof="0">
                <a:ln>
                  <a:noFill/>
                </a:ln>
                <a:solidFill>
                  <a:srgbClr val="FF0000"/>
                </a:solidFill>
                <a:effectLst/>
                <a:uLnTx/>
                <a:uFillTx/>
                <a:latin typeface="Times New Roman" panose="02020603050405020304" pitchFamily="18" charset="0"/>
                <a:ea typeface="VNI-Swiss-Condense"/>
                <a:cs typeface="VNI-Swiss-Condense"/>
              </a:rPr>
              <a:t>Thày cô liên hệ </a:t>
            </a:r>
            <a:r>
              <a:rPr kumimoji="0" lang="en-US" sz="4001" b="1" i="1" u="none" strike="noStrike" kern="1200" cap="none" spc="0" normalizeH="0" baseline="0" noProof="0">
                <a:ln>
                  <a:noFill/>
                </a:ln>
                <a:solidFill>
                  <a:srgbClr val="FF0000"/>
                </a:solidFill>
                <a:effectLst/>
                <a:uLnTx/>
                <a:uFillTx/>
                <a:latin typeface="Times New Roman" panose="02020603050405020304" pitchFamily="18" charset="0"/>
                <a:ea typeface="VNI-Swiss-Condense"/>
                <a:cs typeface="VNI-Swiss-Condense"/>
              </a:rPr>
              <a:t>0969 325 896 </a:t>
            </a:r>
            <a:r>
              <a:rPr kumimoji="0" lang="en-US" sz="4001" b="0" i="1" u="none" strike="noStrike" kern="1200" cap="none" spc="0" normalizeH="0" baseline="0" noProof="0">
                <a:ln>
                  <a:noFill/>
                </a:ln>
                <a:solidFill>
                  <a:srgbClr val="FF0000"/>
                </a:solidFill>
                <a:effectLst/>
                <a:uLnTx/>
                <a:uFillTx/>
                <a:latin typeface="Times New Roman" panose="02020603050405020304" pitchFamily="18" charset="0"/>
                <a:ea typeface="VNI-Swiss-Condense"/>
                <a:cs typeface="VNI-Swiss-Condense"/>
              </a:rPr>
              <a:t>( có zalo ) </a:t>
            </a:r>
          </a:p>
          <a:p>
            <a:pPr marL="0" marR="0" lvl="0" indent="0" algn="ctr" defTabSz="914490" rtl="0" eaLnBrk="1" fontAlgn="auto" latinLnBrk="0" hangingPunct="1">
              <a:lnSpc>
                <a:spcPct val="150000"/>
              </a:lnSpc>
              <a:spcBef>
                <a:spcPts val="0"/>
              </a:spcBef>
              <a:spcAft>
                <a:spcPts val="0"/>
              </a:spcAft>
              <a:buClrTx/>
              <a:buSzTx/>
              <a:buFontTx/>
              <a:buNone/>
              <a:tabLst>
                <a:tab pos="2972097" algn="ctr"/>
                <a:tab pos="5944194" algn="r"/>
              </a:tabLst>
              <a:defRPr/>
            </a:pPr>
            <a:r>
              <a:rPr kumimoji="0" lang="en-US" sz="4001" b="0" i="1" u="none" strike="noStrike" kern="1200" cap="none" spc="0" normalizeH="0" baseline="0" noProof="0">
                <a:ln>
                  <a:noFill/>
                </a:ln>
                <a:solidFill>
                  <a:srgbClr val="FF0000"/>
                </a:solidFill>
                <a:effectLst/>
                <a:uLnTx/>
                <a:uFillTx/>
                <a:latin typeface="Times New Roman" panose="02020603050405020304" pitchFamily="18" charset="0"/>
                <a:ea typeface="VNI-Swiss-Condense"/>
                <a:cs typeface="VNI-Swiss-Condense"/>
              </a:rPr>
              <a:t>để có trọn bộ cả năm </a:t>
            </a:r>
            <a:r>
              <a:rPr kumimoji="0" lang="en-US" sz="4001" b="1" i="1" u="none" strike="noStrike" kern="1200" cap="none" spc="0" normalizeH="0" baseline="0" noProof="0">
                <a:ln>
                  <a:noFill/>
                </a:ln>
                <a:solidFill>
                  <a:srgbClr val="FF0000"/>
                </a:solidFill>
                <a:effectLst/>
                <a:uLnTx/>
                <a:uFillTx/>
                <a:latin typeface="Times New Roman" panose="02020603050405020304" pitchFamily="18" charset="0"/>
                <a:ea typeface="VNI-Swiss-Condense"/>
                <a:cs typeface="VNI-Swiss-Condense"/>
              </a:rPr>
              <a:t>PowerPoint</a:t>
            </a:r>
            <a:r>
              <a:rPr kumimoji="0" lang="en-US" sz="4001" b="0" i="1" u="none" strike="noStrike" kern="1200" cap="none" spc="0" normalizeH="0" baseline="0" noProof="0">
                <a:ln>
                  <a:noFill/>
                </a:ln>
                <a:solidFill>
                  <a:srgbClr val="FF0000"/>
                </a:solidFill>
                <a:effectLst/>
                <a:uLnTx/>
                <a:uFillTx/>
                <a:latin typeface="Times New Roman" panose="02020603050405020304" pitchFamily="18" charset="0"/>
                <a:ea typeface="VNI-Swiss-Condense"/>
                <a:cs typeface="VNI-Swiss-Condense"/>
              </a:rPr>
              <a:t> và </a:t>
            </a:r>
            <a:r>
              <a:rPr kumimoji="0" lang="en-US" sz="4001" b="1" i="1" u="none" strike="noStrike" kern="1200" cap="none" spc="0" normalizeH="0" baseline="0" noProof="0">
                <a:ln>
                  <a:noFill/>
                </a:ln>
                <a:solidFill>
                  <a:srgbClr val="FF0000"/>
                </a:solidFill>
                <a:effectLst/>
                <a:uLnTx/>
                <a:uFillTx/>
                <a:latin typeface="Times New Roman" panose="02020603050405020304" pitchFamily="18" charset="0"/>
                <a:ea typeface="VNI-Swiss-Condense"/>
                <a:cs typeface="VNI-Swiss-Condense"/>
              </a:rPr>
              <a:t>Word</a:t>
            </a:r>
            <a:r>
              <a:rPr kumimoji="0" lang="en-US" sz="4001" b="0" i="1" u="none" strike="noStrike" kern="1200" cap="none" spc="0" normalizeH="0" baseline="0" noProof="0">
                <a:ln>
                  <a:noFill/>
                </a:ln>
                <a:solidFill>
                  <a:srgbClr val="FF0000"/>
                </a:solidFill>
                <a:effectLst/>
                <a:uLnTx/>
                <a:uFillTx/>
                <a:latin typeface="Times New Roman" panose="02020603050405020304" pitchFamily="18" charset="0"/>
                <a:ea typeface="VNI-Swiss-Condense"/>
                <a:cs typeface="VNI-Swiss-Condense"/>
              </a:rPr>
              <a:t> bộ giáo án này.</a:t>
            </a:r>
            <a:endParaRPr kumimoji="0" lang="vi-VN" sz="4001" b="0" i="0" u="none" strike="noStrike" kern="1200" cap="none" spc="0" normalizeH="0" baseline="0" noProof="0">
              <a:ln>
                <a:noFill/>
              </a:ln>
              <a:solidFill>
                <a:srgbClr val="FF0000"/>
              </a:solidFill>
              <a:effectLst/>
              <a:uLnTx/>
              <a:uFillTx/>
              <a:latin typeface="VNI-Swiss-Condense"/>
              <a:ea typeface="VNI-Swiss-Condense"/>
              <a:cs typeface="VNI-Swiss-Condense"/>
            </a:endParaRPr>
          </a:p>
          <a:p>
            <a:pPr marL="17783" marR="263552" lvl="0" indent="0" algn="ctr" defTabSz="914490" rtl="0" eaLnBrk="0" fontAlgn="auto" latinLnBrk="0" hangingPunct="1">
              <a:lnSpc>
                <a:spcPct val="150000"/>
              </a:lnSpc>
              <a:spcBef>
                <a:spcPts val="0"/>
              </a:spcBef>
              <a:spcAft>
                <a:spcPts val="0"/>
              </a:spcAft>
              <a:buClrTx/>
              <a:buSzTx/>
              <a:buFontTx/>
              <a:buNone/>
              <a:tabLst/>
              <a:defRPr/>
            </a:pPr>
            <a:r>
              <a:rPr kumimoji="0" lang="en-US" sz="4001" b="0" i="0" u="none" strike="noStrike" kern="1200" cap="none" spc="0" normalizeH="0" baseline="0" noProof="0">
                <a:ln>
                  <a:noFill/>
                </a:ln>
                <a:solidFill>
                  <a:srgbClr val="000000"/>
                </a:solidFill>
                <a:effectLst/>
                <a:uLnTx/>
                <a:uFillTx/>
                <a:latin typeface="Times New Roman" panose="02020603050405020304" pitchFamily="18" charset="0"/>
                <a:ea typeface="VNI-Swiss-Condense"/>
                <a:cs typeface="VNI-Swiss-Condense"/>
              </a:rPr>
              <a:t>Cung cấp giáo án tất cả các môn học cho 3 bộ sách giáo khoa mới </a:t>
            </a:r>
            <a:endParaRPr kumimoji="0" lang="vi-VN" sz="4001" b="0" i="0" u="none" strike="noStrike" kern="1200" cap="none" spc="0" normalizeH="0" baseline="0" noProof="0">
              <a:ln>
                <a:noFill/>
              </a:ln>
              <a:solidFill>
                <a:prstClr val="black"/>
              </a:solidFill>
              <a:effectLst/>
              <a:uLnTx/>
              <a:uFillTx/>
              <a:latin typeface="VNI-Swiss-Condense"/>
              <a:ea typeface="VNI-Swiss-Condense"/>
              <a:cs typeface="VNI-Swiss-Condense"/>
            </a:endParaRPr>
          </a:p>
          <a:p>
            <a:pPr marL="17783" marR="263552" lvl="0" indent="0" algn="ctr" defTabSz="914490" rtl="0" eaLnBrk="0" fontAlgn="auto" latinLnBrk="0" hangingPunct="1">
              <a:lnSpc>
                <a:spcPct val="150000"/>
              </a:lnSpc>
              <a:spcBef>
                <a:spcPts val="0"/>
              </a:spcBef>
              <a:spcAft>
                <a:spcPts val="0"/>
              </a:spcAft>
              <a:buClrTx/>
              <a:buSzTx/>
              <a:buFontTx/>
              <a:buNone/>
              <a:tabLst/>
              <a:defRPr/>
            </a:pPr>
            <a:r>
              <a:rPr kumimoji="0" lang="en-US" sz="4001" b="1" i="0" u="none" strike="noStrike" kern="1200" cap="none" spc="0" normalizeH="0" baseline="0" noProof="0">
                <a:ln>
                  <a:noFill/>
                </a:ln>
                <a:solidFill>
                  <a:srgbClr val="00B050"/>
                </a:solidFill>
                <a:effectLst/>
                <a:uLnTx/>
                <a:uFillTx/>
                <a:latin typeface="Times New Roman" panose="02020603050405020304" pitchFamily="18" charset="0"/>
                <a:ea typeface="VNI-Swiss-Condense"/>
                <a:cs typeface="VNI-Swiss-Condense"/>
              </a:rPr>
              <a:t>CÁNH DIỀU, </a:t>
            </a:r>
            <a:r>
              <a:rPr kumimoji="0" lang="en-US" sz="4001" b="1" i="0" u="none" strike="noStrike" kern="1200" cap="none" spc="0" normalizeH="0" baseline="0" noProof="0">
                <a:ln>
                  <a:noFill/>
                </a:ln>
                <a:solidFill>
                  <a:srgbClr val="E36C0A"/>
                </a:solidFill>
                <a:effectLst/>
                <a:uLnTx/>
                <a:uFillTx/>
                <a:latin typeface="Times New Roman" panose="02020603050405020304" pitchFamily="18" charset="0"/>
                <a:ea typeface="VNI-Swiss-Condense"/>
                <a:cs typeface="VNI-Swiss-Condense"/>
              </a:rPr>
              <a:t>KẾT NỐI TRI THỨC</a:t>
            </a:r>
            <a:r>
              <a:rPr kumimoji="0" lang="en-US" sz="4001" b="1" i="0" u="none" strike="noStrike" kern="1200" cap="none" spc="0" normalizeH="0" baseline="0" noProof="0">
                <a:ln>
                  <a:noFill/>
                </a:ln>
                <a:solidFill>
                  <a:srgbClr val="7030A0"/>
                </a:solidFill>
                <a:effectLst/>
                <a:uLnTx/>
                <a:uFillTx/>
                <a:latin typeface="Times New Roman" panose="02020603050405020304" pitchFamily="18" charset="0"/>
                <a:ea typeface="VNI-Swiss-Condense"/>
                <a:cs typeface="VNI-Swiss-Condense"/>
              </a:rPr>
              <a:t>, CHÂN TRỜI SÁNG TẠO</a:t>
            </a:r>
            <a:endParaRPr kumimoji="0" lang="vi-VN" sz="4001" b="0" i="0" u="none" strike="noStrike" kern="1200" cap="none" spc="0" normalizeH="0" baseline="0" noProof="0">
              <a:ln>
                <a:noFill/>
              </a:ln>
              <a:solidFill>
                <a:prstClr val="black"/>
              </a:solidFill>
              <a:effectLst/>
              <a:uLnTx/>
              <a:uFillTx/>
              <a:latin typeface="VNI-Swiss-Condense"/>
              <a:ea typeface="VNI-Swiss-Condense"/>
              <a:cs typeface="VNI-Swiss-Condense"/>
            </a:endParaRPr>
          </a:p>
          <a:p>
            <a:pPr marL="0" marR="0" lvl="0" indent="0" algn="ctr" defTabSz="914490" rtl="0" eaLnBrk="1" fontAlgn="auto" latinLnBrk="0" hangingPunct="1">
              <a:lnSpc>
                <a:spcPct val="150000"/>
              </a:lnSpc>
              <a:spcBef>
                <a:spcPts val="0"/>
              </a:spcBef>
              <a:spcAft>
                <a:spcPts val="0"/>
              </a:spcAft>
              <a:buClrTx/>
              <a:buSzTx/>
              <a:buFontTx/>
              <a:buNone/>
              <a:tabLst>
                <a:tab pos="2972097" algn="ctr"/>
                <a:tab pos="5944194" algn="r"/>
              </a:tabLst>
              <a:defRPr/>
            </a:pPr>
            <a:r>
              <a:rPr kumimoji="0" lang="en-US" sz="4001" b="0" i="1" u="none" strike="noStrike" kern="1200" cap="none" spc="0" normalizeH="0" baseline="0" noProof="0">
                <a:ln>
                  <a:noFill/>
                </a:ln>
                <a:solidFill>
                  <a:prstClr val="black"/>
                </a:solidFill>
                <a:effectLst/>
                <a:uLnTx/>
                <a:uFillTx/>
                <a:latin typeface="Times New Roman" panose="02020603050405020304" pitchFamily="18" charset="0"/>
                <a:ea typeface="VNI-Swiss-Condense"/>
                <a:cs typeface="VNI-Swiss-Condense"/>
              </a:rPr>
              <a:t>Thày cô xem và tải tài liệu tại website: </a:t>
            </a:r>
            <a:r>
              <a:rPr kumimoji="0" lang="en-US" sz="4001" b="1" i="1" u="none" strike="noStrike" kern="1200" cap="none" spc="0" normalizeH="0" baseline="0" noProof="0">
                <a:ln>
                  <a:noFill/>
                </a:ln>
                <a:solidFill>
                  <a:prstClr val="black"/>
                </a:solidFill>
                <a:effectLst/>
                <a:uLnTx/>
                <a:uFillTx/>
                <a:latin typeface="Times New Roman" panose="02020603050405020304" pitchFamily="18" charset="0"/>
                <a:ea typeface="VNI-Swiss-Condense"/>
                <a:cs typeface="VNI-Swiss-Condense"/>
              </a:rPr>
              <a:t>tailieugiaovien.edu.vn</a:t>
            </a:r>
            <a:endParaRPr kumimoji="0" lang="vi-VN" sz="4001" b="0" i="0" u="none" strike="noStrike" kern="1200" cap="none" spc="0" normalizeH="0" baseline="0" noProof="0">
              <a:ln>
                <a:noFill/>
              </a:ln>
              <a:solidFill>
                <a:prstClr val="black"/>
              </a:solidFill>
              <a:effectLst/>
              <a:uLnTx/>
              <a:uFillTx/>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marL="0" marR="0" lvl="0" indent="0" algn="l" defTabSz="91449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rPr>
              <a:t>KHO HỌC LIỆU SỐ 4.0</a:t>
            </a:r>
            <a:endParaRPr kumimoji="0" lang="vi-VN" sz="6600" b="1" i="0" u="none" strike="noStrike" kern="1200" cap="none" spc="0" normalizeH="0" baseline="0" noProof="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marL="0" marR="0" lvl="0" indent="0" algn="ctr" defTabSz="914490" rtl="0" eaLnBrk="1" fontAlgn="auto" latinLnBrk="0" hangingPunct="1">
              <a:lnSpc>
                <a:spcPct val="150000"/>
              </a:lnSpc>
              <a:spcBef>
                <a:spcPts val="0"/>
              </a:spcBef>
              <a:spcAft>
                <a:spcPts val="0"/>
              </a:spcAft>
              <a:buClrTx/>
              <a:buSzTx/>
              <a:buFontTx/>
              <a:buNone/>
              <a:tabLst>
                <a:tab pos="2972097" algn="ctr"/>
                <a:tab pos="5944194" algn="r"/>
              </a:tabLst>
              <a:defRPr/>
            </a:pPr>
            <a:r>
              <a:rPr kumimoji="0" lang="en-US" sz="4800" b="0" i="0" u="sng" strike="noStrike" kern="1200" cap="none" spc="0" normalizeH="0" baseline="0" noProof="0">
                <a:ln>
                  <a:noFill/>
                </a:ln>
                <a:solidFill>
                  <a:srgbClr val="0000FF"/>
                </a:solidFill>
                <a:effectLst/>
                <a:uLnTx/>
                <a:uFillTx/>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val="tx"/>
                    </a:ext>
                  </a:extLst>
                </a:hlinkClick>
              </a:rPr>
              <a:t>https://tailieugiaovien.edu.vn</a:t>
            </a:r>
            <a:endParaRPr kumimoji="0" lang="vi-VN" sz="4800" b="0" i="0" u="none" strike="noStrike" kern="1200" cap="none" spc="0" normalizeH="0" baseline="0" noProof="0">
              <a:ln>
                <a:noFill/>
              </a:ln>
              <a:solidFill>
                <a:srgbClr val="0000FF"/>
              </a:solidFill>
              <a:effectLst/>
              <a:uLnTx/>
              <a:uFillTx/>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pic>
        <p:nvPicPr>
          <p:cNvPr id="3" name="Picture 2">
            <a:extLst>
              <a:ext uri="{FF2B5EF4-FFF2-40B4-BE49-F238E27FC236}">
                <a16:creationId xmlns:a16="http://schemas.microsoft.com/office/drawing/2014/main" id="{F93C67D3-8E5E-84D5-EA10-B3FFFFDE6F42}"/>
              </a:ext>
            </a:extLst>
          </p:cNvPr>
          <p:cNvPicPr>
            <a:picLocks noChangeAspect="1"/>
          </p:cNvPicPr>
          <p:nvPr/>
        </p:nvPicPr>
        <p:blipFill>
          <a:blip r:embed="rId5"/>
          <a:stretch>
            <a:fillRect/>
          </a:stretch>
        </p:blipFill>
        <p:spPr>
          <a:xfrm>
            <a:off x="-1" y="-446"/>
            <a:ext cx="18288791" cy="10287446"/>
          </a:xfrm>
          <a:prstGeom prst="rect">
            <a:avLst/>
          </a:prstGeom>
        </p:spPr>
      </p:pic>
    </p:spTree>
    <p:extLst>
      <p:ext uri="{BB962C8B-B14F-4D97-AF65-F5344CB8AC3E}">
        <p14:creationId xmlns:p14="http://schemas.microsoft.com/office/powerpoint/2010/main" val="11419894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386" y="6674480"/>
            <a:ext cx="3887585" cy="3612520"/>
          </a:xfrm>
          <a:prstGeom prst="rect">
            <a:avLst/>
          </a:prstGeom>
        </p:spPr>
      </p:pic>
      <p:pic>
        <p:nvPicPr>
          <p:cNvPr id="20" name="Picture 19"/>
          <p:cNvPicPr>
            <a:picLocks noChangeAspect="1"/>
          </p:cNvPicPr>
          <p:nvPr/>
        </p:nvPicPr>
        <p:blipFill>
          <a:blip r:embed="rId3"/>
          <a:stretch>
            <a:fillRect/>
          </a:stretch>
        </p:blipFill>
        <p:spPr>
          <a:xfrm>
            <a:off x="14891440" y="2705100"/>
            <a:ext cx="3399331" cy="7449832"/>
          </a:xfrm>
          <a:prstGeom prst="rect">
            <a:avLst/>
          </a:prstGeom>
        </p:spPr>
      </p:pic>
      <p:sp>
        <p:nvSpPr>
          <p:cNvPr id="2" name="TextBox 1"/>
          <p:cNvSpPr txBox="1"/>
          <p:nvPr/>
        </p:nvSpPr>
        <p:spPr>
          <a:xfrm>
            <a:off x="1066800" y="571500"/>
            <a:ext cx="16306800" cy="1015663"/>
          </a:xfrm>
          <a:prstGeom prst="rect">
            <a:avLst/>
          </a:prstGeom>
          <a:noFill/>
        </p:spPr>
        <p:txBody>
          <a:bodyPr wrap="square" rtlCol="0">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ăn</a:t>
            </a:r>
            <a:r>
              <a:rPr lang="en-US" sz="4000" dirty="0">
                <a:latin typeface="Arial" panose="020B0604020202020204" pitchFamily="34" charset="0"/>
                <a:cs typeface="Arial" panose="020B0604020202020204" pitchFamily="34" charset="0"/>
              </a:rPr>
              <a:t>.</a:t>
            </a:r>
          </a:p>
        </p:txBody>
      </p:sp>
      <p:sp>
        <p:nvSpPr>
          <p:cNvPr id="4" name="Rectangle 3"/>
          <p:cNvSpPr/>
          <p:nvPr/>
        </p:nvSpPr>
        <p:spPr>
          <a:xfrm>
            <a:off x="4648200" y="1909416"/>
            <a:ext cx="9144000" cy="3016210"/>
          </a:xfrm>
          <a:prstGeom prst="rect">
            <a:avLst/>
          </a:prstGeom>
        </p:spPr>
        <p:txBody>
          <a:bodyPr>
            <a:spAutoFit/>
          </a:bodyPr>
          <a:lstStyle/>
          <a:p>
            <a:pPr lvl="0" algn="ctr">
              <a:lnSpc>
                <a:spcPct val="150000"/>
              </a:lnSpc>
              <a:spcBef>
                <a:spcPts val="600"/>
              </a:spcBef>
              <a:spcAft>
                <a:spcPts val="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marL="571500" lvl="0" indent="-571500">
              <a:lnSpc>
                <a:spcPct val="150000"/>
              </a:lnSpc>
              <a:spcBef>
                <a:spcPts val="600"/>
              </a:spcBef>
              <a:spcAft>
                <a:spcPts val="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NaCl</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kết</a:t>
            </a:r>
            <a:r>
              <a:rPr lang="en-US" sz="4000" dirty="0">
                <a:latin typeface="Arial" panose="020B0604020202020204" pitchFamily="34" charset="0"/>
                <a:ea typeface="Calibri" panose="020F0502020204030204" pitchFamily="34" charset="0"/>
                <a:cs typeface="Arial" panose="020B0604020202020204" pitchFamily="34" charset="0"/>
              </a:rPr>
              <a:t> ion.</a:t>
            </a:r>
          </a:p>
          <a:p>
            <a:pPr marL="571500" lvl="0" indent="-571500">
              <a:lnSpc>
                <a:spcPct val="150000"/>
              </a:lnSpc>
              <a:spcBef>
                <a:spcPts val="600"/>
              </a:spcBef>
              <a:spcAft>
                <a:spcPts val="0"/>
              </a:spcAft>
              <a:buFont typeface="Arial" panose="020B0604020202020204" pitchFamily="34" charset="0"/>
              <a:buChar char="•"/>
            </a:pPr>
            <a:r>
              <a:rPr lang="en-US" sz="4000" dirty="0">
                <a:latin typeface="Arial" panose="020B0604020202020204" pitchFamily="34" charset="0"/>
                <a:ea typeface="Calibri" panose="020F0502020204030204" pitchFamily="34" charset="0"/>
                <a:cs typeface="Arial" panose="020B0604020202020204" pitchFamily="34" charset="0"/>
              </a:rPr>
              <a:t>H</a:t>
            </a:r>
            <a:r>
              <a:rPr lang="en-US" sz="4000" baseline="-25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O: </a:t>
            </a:r>
            <a:r>
              <a:rPr lang="en-US" sz="4000" dirty="0" err="1">
                <a:latin typeface="Arial" panose="020B0604020202020204" pitchFamily="34" charset="0"/>
                <a:ea typeface="Calibri" panose="020F0502020204030204" pitchFamily="34" charset="0"/>
                <a:cs typeface="Arial" panose="020B0604020202020204" pitchFamily="34" charset="0"/>
              </a:rPr>
              <a:t>Liên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cực</a:t>
            </a:r>
            <a:r>
              <a:rPr lang="en-US" sz="4000" dirty="0">
                <a:latin typeface="Arial" panose="020B0604020202020204" pitchFamily="34" charset="0"/>
                <a:ea typeface="Calibri" panose="020F0502020204030204" pitchFamily="34" charset="0"/>
                <a:cs typeface="Arial" panose="020B0604020202020204" pitchFamily="34" charset="0"/>
              </a:rPr>
              <a:t>.</a:t>
            </a:r>
          </a:p>
        </p:txBody>
      </p:sp>
      <p:pic>
        <p:nvPicPr>
          <p:cNvPr id="3" name="Picture 2"/>
          <p:cNvPicPr>
            <a:picLocks noChangeAspect="1"/>
          </p:cNvPicPr>
          <p:nvPr/>
        </p:nvPicPr>
        <p:blipFill>
          <a:blip r:embed="rId4"/>
          <a:stretch>
            <a:fillRect/>
          </a:stretch>
        </p:blipFill>
        <p:spPr>
          <a:xfrm>
            <a:off x="4432404" y="5610224"/>
            <a:ext cx="2850356" cy="3638551"/>
          </a:xfrm>
          <a:prstGeom prst="rect">
            <a:avLst/>
          </a:prstGeom>
        </p:spPr>
      </p:pic>
      <p:pic>
        <p:nvPicPr>
          <p:cNvPr id="5" name="Picture 4"/>
          <p:cNvPicPr>
            <a:picLocks noChangeAspect="1"/>
          </p:cNvPicPr>
          <p:nvPr/>
        </p:nvPicPr>
        <p:blipFill>
          <a:blip r:embed="rId5"/>
          <a:stretch>
            <a:fillRect/>
          </a:stretch>
        </p:blipFill>
        <p:spPr>
          <a:xfrm>
            <a:off x="8229600" y="5610225"/>
            <a:ext cx="5715000" cy="3638550"/>
          </a:xfrm>
          <a:prstGeom prst="rect">
            <a:avLst/>
          </a:prstGeom>
        </p:spPr>
      </p:pic>
    </p:spTree>
    <p:extLst>
      <p:ext uri="{BB962C8B-B14F-4D97-AF65-F5344CB8AC3E}">
        <p14:creationId xmlns:p14="http://schemas.microsoft.com/office/powerpoint/2010/main" val="24876899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79118" y="1846224"/>
            <a:ext cx="13182600" cy="640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1999" y="-190500"/>
            <a:ext cx="2319251" cy="2036724"/>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 y="2752533"/>
            <a:ext cx="3200400" cy="7517149"/>
          </a:xfrm>
          <a:prstGeom prst="rect">
            <a:avLst/>
          </a:prstGeom>
        </p:spPr>
      </p:pic>
      <p:pic>
        <p:nvPicPr>
          <p:cNvPr id="34" name="Picture 33"/>
          <p:cNvPicPr>
            <a:picLocks noChangeAspect="1"/>
          </p:cNvPicPr>
          <p:nvPr/>
        </p:nvPicPr>
        <p:blipFill>
          <a:blip r:embed="rId6"/>
          <a:stretch>
            <a:fillRect/>
          </a:stretch>
        </p:blipFill>
        <p:spPr>
          <a:xfrm>
            <a:off x="13252063" y="7976525"/>
            <a:ext cx="5019311" cy="2310476"/>
          </a:xfrm>
          <a:prstGeom prst="rect">
            <a:avLst/>
          </a:prstGeom>
        </p:spPr>
      </p:pic>
      <p:sp>
        <p:nvSpPr>
          <p:cNvPr id="2" name="TextBox 1"/>
          <p:cNvSpPr txBox="1"/>
          <p:nvPr/>
        </p:nvSpPr>
        <p:spPr>
          <a:xfrm>
            <a:off x="3684317" y="2749069"/>
            <a:ext cx="11517284" cy="4708981"/>
          </a:xfrm>
          <a:prstGeom prst="rect">
            <a:avLst/>
          </a:prstGeom>
          <a:noFill/>
        </p:spPr>
        <p:txBody>
          <a:bodyPr wrap="square" rtlCol="0">
            <a:spAutoFit/>
          </a:bodyPr>
          <a:lstStyle/>
          <a:p>
            <a:pPr algn="just">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3: </a:t>
            </a: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cương</a:t>
            </a:r>
            <a:r>
              <a:rPr lang="en-US" sz="4000" dirty="0">
                <a:latin typeface="Arial" panose="020B0604020202020204" pitchFamily="34" charset="0"/>
                <a:cs typeface="Arial" panose="020B0604020202020204" pitchFamily="34" charset="0"/>
              </a:rPr>
              <a:t>, than </a:t>
            </a:r>
            <a:r>
              <a:rPr lang="en-US" sz="4000" dirty="0" err="1">
                <a:latin typeface="Arial" panose="020B0604020202020204" pitchFamily="34" charset="0"/>
                <a:cs typeface="Arial" panose="020B0604020202020204" pitchFamily="34" charset="0"/>
              </a:rPr>
              <a:t>chì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than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tử</a:t>
            </a:r>
            <a:r>
              <a:rPr lang="en-US" sz="4000" dirty="0">
                <a:latin typeface="Arial" panose="020B0604020202020204" pitchFamily="34" charset="0"/>
                <a:cs typeface="Arial" panose="020B0604020202020204" pitchFamily="34" charset="0"/>
              </a:rPr>
              <a:t> carbon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26008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1999" y="-190500"/>
            <a:ext cx="2319251" cy="2036724"/>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4005391"/>
            <a:ext cx="2667000" cy="6264291"/>
          </a:xfrm>
          <a:prstGeom prst="rect">
            <a:avLst/>
          </a:prstGeom>
        </p:spPr>
      </p:pic>
      <p:pic>
        <p:nvPicPr>
          <p:cNvPr id="34" name="Picture 33"/>
          <p:cNvPicPr>
            <a:picLocks noChangeAspect="1"/>
          </p:cNvPicPr>
          <p:nvPr/>
        </p:nvPicPr>
        <p:blipFill>
          <a:blip r:embed="rId6"/>
          <a:stretch>
            <a:fillRect/>
          </a:stretch>
        </p:blipFill>
        <p:spPr>
          <a:xfrm>
            <a:off x="13719080" y="8191501"/>
            <a:ext cx="4552294" cy="2095500"/>
          </a:xfrm>
          <a:prstGeom prst="rect">
            <a:avLst/>
          </a:prstGeom>
        </p:spPr>
      </p:pic>
      <p:sp>
        <p:nvSpPr>
          <p:cNvPr id="3" name="Rectangle 2"/>
          <p:cNvSpPr/>
          <p:nvPr/>
        </p:nvSpPr>
        <p:spPr>
          <a:xfrm>
            <a:off x="1524000" y="266700"/>
            <a:ext cx="15011400" cy="3785652"/>
          </a:xfrm>
          <a:prstGeom prst="rect">
            <a:avLst/>
          </a:prstGeom>
        </p:spPr>
        <p:txBody>
          <a:bodyPr wrap="square">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r>
              <a:rPr lang="en-US" sz="4000" b="1" dirty="0">
                <a:solidFill>
                  <a:srgbClr val="FF000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Kim cương cứng và rắn, lấp lánh không dẫn điện.</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Than chì mềm hơn, dễ bị bẻ vụn, đốt cháy, có tính dẫn điện.</a:t>
            </a:r>
          </a:p>
          <a:p>
            <a:pPr marL="571500" indent="-571500" algn="just">
              <a:lnSpc>
                <a:spcPct val="150000"/>
              </a:lnSpc>
              <a:buFont typeface="Wingdings" panose="05000000000000000000" pitchFamily="2" charset="2"/>
              <a:buChar char="Ø"/>
            </a:pPr>
            <a:r>
              <a:rPr lang="vi-VN" sz="4000" dirty="0">
                <a:latin typeface="Arial" panose="020B0604020202020204" pitchFamily="34" charset="0"/>
                <a:cs typeface="Arial" panose="020B0604020202020204" pitchFamily="34" charset="0"/>
              </a:rPr>
              <a:t>Cấu tạo quyết định đến tính chất (vật lí và hóa học) của chất.</a:t>
            </a:r>
          </a:p>
        </p:txBody>
      </p:sp>
      <p:pic>
        <p:nvPicPr>
          <p:cNvPr id="5" name="Picture 4"/>
          <p:cNvPicPr>
            <a:picLocks noChangeAspect="1"/>
          </p:cNvPicPr>
          <p:nvPr/>
        </p:nvPicPr>
        <p:blipFill>
          <a:blip r:embed="rId7"/>
          <a:stretch>
            <a:fillRect/>
          </a:stretch>
        </p:blipFill>
        <p:spPr>
          <a:xfrm>
            <a:off x="5334000" y="4355670"/>
            <a:ext cx="7391400" cy="5512230"/>
          </a:xfrm>
          <a:prstGeom prst="rect">
            <a:avLst/>
          </a:prstGeom>
        </p:spPr>
      </p:pic>
    </p:spTree>
    <p:extLst>
      <p:ext uri="{BB962C8B-B14F-4D97-AF65-F5344CB8AC3E}">
        <p14:creationId xmlns:p14="http://schemas.microsoft.com/office/powerpoint/2010/main" val="6158189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329" y="8072994"/>
            <a:ext cx="19178618" cy="2591021"/>
            <a:chOff x="0" y="0"/>
            <a:chExt cx="186375649" cy="25179248"/>
          </a:xfrm>
        </p:grpSpPr>
        <p:sp>
          <p:nvSpPr>
            <p:cNvPr id="3" name="Freeform 3"/>
            <p:cNvSpPr/>
            <p:nvPr/>
          </p:nvSpPr>
          <p:spPr>
            <a:xfrm>
              <a:off x="72390" y="72390"/>
              <a:ext cx="186230868" cy="25034468"/>
            </a:xfrm>
            <a:custGeom>
              <a:avLst/>
              <a:gdLst/>
              <a:ahLst/>
              <a:cxnLst/>
              <a:rect l="l" t="t" r="r" b="b"/>
              <a:pathLst>
                <a:path w="186230868" h="25034468">
                  <a:moveTo>
                    <a:pt x="0" y="0"/>
                  </a:moveTo>
                  <a:lnTo>
                    <a:pt x="186230868" y="0"/>
                  </a:lnTo>
                  <a:lnTo>
                    <a:pt x="186230868" y="25034468"/>
                  </a:lnTo>
                  <a:lnTo>
                    <a:pt x="0" y="25034468"/>
                  </a:lnTo>
                  <a:lnTo>
                    <a:pt x="0" y="0"/>
                  </a:lnTo>
                  <a:close/>
                </a:path>
              </a:pathLst>
            </a:custGeom>
            <a:solidFill>
              <a:srgbClr val="FFFFFF"/>
            </a:solidFill>
          </p:spPr>
          <p:txBody>
            <a:bodyPr/>
            <a:lstStyle/>
            <a:p>
              <a:endParaRPr lang="vi-VN"/>
            </a:p>
          </p:txBody>
        </p:sp>
        <p:sp>
          <p:nvSpPr>
            <p:cNvPr id="4" name="Freeform 4"/>
            <p:cNvSpPr/>
            <p:nvPr/>
          </p:nvSpPr>
          <p:spPr>
            <a:xfrm>
              <a:off x="0" y="0"/>
              <a:ext cx="186375650" cy="25179249"/>
            </a:xfrm>
            <a:custGeom>
              <a:avLst/>
              <a:gdLst/>
              <a:ahLst/>
              <a:cxnLst/>
              <a:rect l="l" t="t" r="r" b="b"/>
              <a:pathLst>
                <a:path w="186375650" h="25179249">
                  <a:moveTo>
                    <a:pt x="186230865" y="25034469"/>
                  </a:moveTo>
                  <a:lnTo>
                    <a:pt x="186375650" y="25034469"/>
                  </a:lnTo>
                  <a:lnTo>
                    <a:pt x="186375650" y="25179249"/>
                  </a:lnTo>
                  <a:lnTo>
                    <a:pt x="186230865" y="25179249"/>
                  </a:lnTo>
                  <a:lnTo>
                    <a:pt x="186230865" y="25034469"/>
                  </a:lnTo>
                  <a:close/>
                  <a:moveTo>
                    <a:pt x="0" y="144780"/>
                  </a:moveTo>
                  <a:lnTo>
                    <a:pt x="144780" y="144780"/>
                  </a:lnTo>
                  <a:lnTo>
                    <a:pt x="144780" y="25034469"/>
                  </a:lnTo>
                  <a:lnTo>
                    <a:pt x="0" y="25034469"/>
                  </a:lnTo>
                  <a:lnTo>
                    <a:pt x="0" y="144780"/>
                  </a:lnTo>
                  <a:close/>
                  <a:moveTo>
                    <a:pt x="0" y="25034469"/>
                  </a:moveTo>
                  <a:lnTo>
                    <a:pt x="144780" y="25034469"/>
                  </a:lnTo>
                  <a:lnTo>
                    <a:pt x="144780" y="25179249"/>
                  </a:lnTo>
                  <a:lnTo>
                    <a:pt x="0" y="25179249"/>
                  </a:lnTo>
                  <a:lnTo>
                    <a:pt x="0" y="25034469"/>
                  </a:lnTo>
                  <a:close/>
                  <a:moveTo>
                    <a:pt x="186230865" y="144780"/>
                  </a:moveTo>
                  <a:lnTo>
                    <a:pt x="186375650" y="144780"/>
                  </a:lnTo>
                  <a:lnTo>
                    <a:pt x="186375650" y="25034469"/>
                  </a:lnTo>
                  <a:lnTo>
                    <a:pt x="186230865" y="25034469"/>
                  </a:lnTo>
                  <a:lnTo>
                    <a:pt x="186230865" y="144780"/>
                  </a:lnTo>
                  <a:close/>
                  <a:moveTo>
                    <a:pt x="144780" y="25034469"/>
                  </a:moveTo>
                  <a:lnTo>
                    <a:pt x="186230865" y="25034469"/>
                  </a:lnTo>
                  <a:lnTo>
                    <a:pt x="186230865" y="25179249"/>
                  </a:lnTo>
                  <a:lnTo>
                    <a:pt x="144780" y="25179249"/>
                  </a:lnTo>
                  <a:lnTo>
                    <a:pt x="144780" y="25034469"/>
                  </a:lnTo>
                  <a:close/>
                  <a:moveTo>
                    <a:pt x="186230865" y="0"/>
                  </a:moveTo>
                  <a:lnTo>
                    <a:pt x="186375650" y="0"/>
                  </a:lnTo>
                  <a:lnTo>
                    <a:pt x="186375650" y="144780"/>
                  </a:lnTo>
                  <a:lnTo>
                    <a:pt x="186230865" y="144780"/>
                  </a:lnTo>
                  <a:lnTo>
                    <a:pt x="186230865" y="0"/>
                  </a:lnTo>
                  <a:close/>
                  <a:moveTo>
                    <a:pt x="0" y="0"/>
                  </a:moveTo>
                  <a:lnTo>
                    <a:pt x="144780" y="0"/>
                  </a:lnTo>
                  <a:lnTo>
                    <a:pt x="144780" y="144780"/>
                  </a:lnTo>
                  <a:lnTo>
                    <a:pt x="0" y="144780"/>
                  </a:lnTo>
                  <a:lnTo>
                    <a:pt x="0" y="0"/>
                  </a:lnTo>
                  <a:close/>
                  <a:moveTo>
                    <a:pt x="144780" y="0"/>
                  </a:moveTo>
                  <a:lnTo>
                    <a:pt x="186230865" y="0"/>
                  </a:lnTo>
                  <a:lnTo>
                    <a:pt x="186230865" y="144780"/>
                  </a:lnTo>
                  <a:lnTo>
                    <a:pt x="144780" y="144780"/>
                  </a:lnTo>
                  <a:lnTo>
                    <a:pt x="144780" y="0"/>
                  </a:lnTo>
                  <a:close/>
                </a:path>
              </a:pathLst>
            </a:custGeom>
            <a:solidFill>
              <a:srgbClr val="242424"/>
            </a:solidFill>
          </p:spPr>
          <p:txBody>
            <a:bodyPr/>
            <a:lstStyle/>
            <a:p>
              <a:endParaRPr lang="vi-VN"/>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94547" y="5946747"/>
            <a:ext cx="7571157" cy="525851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60051" y="5796232"/>
            <a:ext cx="5063789" cy="357227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0679" y="4334084"/>
            <a:ext cx="4598280" cy="5813918"/>
          </a:xfrm>
          <a:prstGeom prst="rect">
            <a:avLst/>
          </a:prstGeom>
        </p:spPr>
      </p:pic>
      <p:sp>
        <p:nvSpPr>
          <p:cNvPr id="12" name="TextBox 11"/>
          <p:cNvSpPr txBox="1"/>
          <p:nvPr/>
        </p:nvSpPr>
        <p:spPr>
          <a:xfrm>
            <a:off x="3296226" y="2712012"/>
            <a:ext cx="11125200" cy="3557512"/>
          </a:xfrm>
          <a:prstGeom prst="rect">
            <a:avLst/>
          </a:prstGeom>
          <a:solidFill>
            <a:schemeClr val="bg1"/>
          </a:solid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a:t>
            </a:r>
            <a:r>
              <a:rPr lang="en-US" sz="8000" b="1">
                <a:latin typeface="Arial" panose="020B0604020202020204" pitchFamily="34" charset="0"/>
                <a:cs typeface="Arial" panose="020B0604020202020204" pitchFamily="34" charset="0"/>
              </a:rPr>
              <a:t>MỪNG CÁC THÀY CÔ VỀ DỰ GIỜ</a:t>
            </a:r>
            <a:endParaRPr lang="en-US" sz="8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6996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295400" y="1866900"/>
            <a:ext cx="14401800" cy="7772400"/>
          </a:xfrm>
          <a:prstGeom prst="cloud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1386" y="6037203"/>
            <a:ext cx="4573385" cy="4249797"/>
          </a:xfrm>
          <a:prstGeom prst="rect">
            <a:avLst/>
          </a:prstGeom>
        </p:spPr>
      </p:pic>
      <p:pic>
        <p:nvPicPr>
          <p:cNvPr id="20" name="Picture 19"/>
          <p:cNvPicPr>
            <a:picLocks noChangeAspect="1"/>
          </p:cNvPicPr>
          <p:nvPr/>
        </p:nvPicPr>
        <p:blipFill>
          <a:blip r:embed="rId3"/>
          <a:stretch>
            <a:fillRect/>
          </a:stretch>
        </p:blipFill>
        <p:spPr>
          <a:xfrm>
            <a:off x="15468600" y="3911906"/>
            <a:ext cx="2822171" cy="6184952"/>
          </a:xfrm>
          <a:prstGeom prst="rect">
            <a:avLst/>
          </a:prstGeom>
        </p:spPr>
      </p:pic>
      <p:sp>
        <p:nvSpPr>
          <p:cNvPr id="2" name="Rectangle 1"/>
          <p:cNvSpPr/>
          <p:nvPr/>
        </p:nvSpPr>
        <p:spPr>
          <a:xfrm>
            <a:off x="5943600" y="350987"/>
            <a:ext cx="6524542" cy="982513"/>
          </a:xfrm>
          <a:prstGeom prst="rect">
            <a:avLst/>
          </a:prstGeom>
        </p:spPr>
        <p:txBody>
          <a:bodyPr wrap="none">
            <a:spAutoFit/>
          </a:bodyPr>
          <a:lstStyle/>
          <a:p>
            <a:pPr algn="ctr">
              <a:lnSpc>
                <a:spcPct val="150000"/>
              </a:lnSpc>
            </a:pPr>
            <a:r>
              <a:rPr lang="en-US" sz="4400" b="1" dirty="0">
                <a:latin typeface="Arial" panose="020B0604020202020204" pitchFamily="34" charset="0"/>
                <a:cs typeface="Arial" panose="020B0604020202020204" pitchFamily="34" charset="0"/>
              </a:rPr>
              <a:t>2. </a:t>
            </a:r>
            <a:r>
              <a:rPr lang="en-US" sz="4400" b="1" dirty="0" err="1">
                <a:latin typeface="Arial" panose="020B0604020202020204" pitchFamily="34" charset="0"/>
                <a:cs typeface="Arial" panose="020B0604020202020204" pitchFamily="34" charset="0"/>
              </a:rPr>
              <a:t>Sự</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biến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đổi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của</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chất</a:t>
            </a:r>
            <a:r>
              <a:rPr lang="en-US" sz="4400" b="1" dirty="0">
                <a:latin typeface="Arial" panose="020B0604020202020204" pitchFamily="34" charset="0"/>
                <a:cs typeface="Arial" panose="020B0604020202020204" pitchFamily="34" charset="0"/>
              </a:rPr>
              <a:t>.</a:t>
            </a:r>
          </a:p>
        </p:txBody>
      </p:sp>
      <p:sp>
        <p:nvSpPr>
          <p:cNvPr id="4" name="TextBox 3"/>
          <p:cNvSpPr txBox="1"/>
          <p:nvPr/>
        </p:nvSpPr>
        <p:spPr>
          <a:xfrm>
            <a:off x="3048000" y="3643848"/>
            <a:ext cx="10979090" cy="3785652"/>
          </a:xfrm>
          <a:prstGeom prst="rect">
            <a:avLst/>
          </a:prstGeom>
          <a:noFill/>
        </p:spPr>
        <p:txBody>
          <a:bodyPr wrap="square" rtlCol="0">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hỏi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vận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dụng</a:t>
            </a:r>
            <a:r>
              <a:rPr lang="en-US" sz="4000" b="1" dirty="0">
                <a:solidFill>
                  <a:srgbClr val="FF0000"/>
                </a:solidFill>
                <a:latin typeface="Arial" panose="020B0604020202020204" pitchFamily="34" charset="0"/>
                <a:cs typeface="Arial" panose="020B0604020202020204" pitchFamily="34" charset="0"/>
              </a:rPr>
              <a:t>: </a:t>
            </a:r>
          </a:p>
          <a:p>
            <a:pPr algn="ctr">
              <a:lnSpc>
                <a:spcPct val="15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p>
          <a:p>
            <a:pPr algn="ctr">
              <a:lnSpc>
                <a:spcPct val="150000"/>
              </a:lnSpc>
            </a:pPr>
            <a:r>
              <a:rPr lang="en-US" sz="4000" dirty="0" err="1">
                <a:latin typeface="Arial" panose="020B0604020202020204" pitchFamily="34" charset="0"/>
                <a:cs typeface="Arial" panose="020B0604020202020204" pitchFamily="34" charset="0"/>
              </a:rPr>
              <a:t>Vai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262716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385" y="6667500"/>
            <a:ext cx="3895096" cy="3619500"/>
          </a:xfrm>
          <a:prstGeom prst="rect">
            <a:avLst/>
          </a:prstGeom>
        </p:spPr>
      </p:pic>
      <p:pic>
        <p:nvPicPr>
          <p:cNvPr id="20" name="Picture 19"/>
          <p:cNvPicPr>
            <a:picLocks noChangeAspect="1"/>
          </p:cNvPicPr>
          <p:nvPr/>
        </p:nvPicPr>
        <p:blipFill>
          <a:blip r:embed="rId3"/>
          <a:stretch>
            <a:fillRect/>
          </a:stretch>
        </p:blipFill>
        <p:spPr>
          <a:xfrm>
            <a:off x="16078200" y="5476122"/>
            <a:ext cx="2212571" cy="4848978"/>
          </a:xfrm>
          <a:prstGeom prst="rect">
            <a:avLst/>
          </a:prstGeom>
        </p:spPr>
      </p:pic>
      <p:sp>
        <p:nvSpPr>
          <p:cNvPr id="5" name="Rectangle 4"/>
          <p:cNvSpPr/>
          <p:nvPr/>
        </p:nvSpPr>
        <p:spPr>
          <a:xfrm>
            <a:off x="1371600" y="876300"/>
            <a:ext cx="14935200" cy="7478970"/>
          </a:xfrm>
          <a:prstGeom prst="rect">
            <a:avLst/>
          </a:prstGeom>
        </p:spPr>
        <p:txBody>
          <a:bodyPr wrap="square">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r>
              <a:rPr lang="en-US" sz="4000" b="1" dirty="0">
                <a:solidFill>
                  <a:srgbClr val="FF000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Phản ứng quang hợp: thực vật gây ra một phản ứng hóa học gọi là quang hợp nhằm chuyển Cacbon dioxit và nước thành dinh dưỡng và oxy.</a:t>
            </a:r>
          </a:p>
          <a:p>
            <a:pPr algn="ctr">
              <a:lnSpc>
                <a:spcPct val="150000"/>
              </a:lnSpc>
            </a:pPr>
            <a:r>
              <a:rPr lang="vi-VN" sz="4000">
                <a:latin typeface="Arial" panose="020B0604020202020204" pitchFamily="34" charset="0"/>
                <a:cs typeface="Arial" panose="020B0604020202020204" pitchFamily="34" charset="0"/>
              </a:rPr>
              <a:t>6CO</a:t>
            </a:r>
            <a:r>
              <a:rPr lang="en-US" sz="4000" baseline="-25000">
                <a:latin typeface="Arial" panose="020B0604020202020204" pitchFamily="34" charset="0"/>
                <a:cs typeface="Arial" panose="020B0604020202020204" pitchFamily="34" charset="0"/>
              </a:rPr>
              <a:t>2</a:t>
            </a:r>
            <a:r>
              <a:rPr lang="vi-VN" sz="4000">
                <a:latin typeface="Arial" panose="020B0604020202020204" pitchFamily="34" charset="0"/>
                <a:cs typeface="Arial" panose="020B0604020202020204" pitchFamily="34" charset="0"/>
              </a:rPr>
              <a:t> + 6H</a:t>
            </a:r>
            <a:r>
              <a:rPr lang="en-US" sz="4000" baseline="-25000">
                <a:latin typeface="Arial" panose="020B0604020202020204" pitchFamily="34" charset="0"/>
                <a:cs typeface="Arial" panose="020B0604020202020204" pitchFamily="34" charset="0"/>
              </a:rPr>
              <a:t>2</a:t>
            </a:r>
            <a:r>
              <a:rPr lang="vi-VN" sz="4000">
                <a:latin typeface="Arial" panose="020B0604020202020204" pitchFamily="34" charset="0"/>
                <a:cs typeface="Arial" panose="020B0604020202020204" pitchFamily="34" charset="0"/>
              </a:rPr>
              <a:t>O </a:t>
            </a:r>
            <a:r>
              <a:rPr lang="vi-VN" sz="4000" dirty="0">
                <a:latin typeface="Arial" panose="020B0604020202020204" pitchFamily="34" charset="0"/>
                <a:cs typeface="Arial" panose="020B0604020202020204" pitchFamily="34" charset="0"/>
              </a:rPr>
              <a:t>+ ánh sáng </a:t>
            </a:r>
            <a:r>
              <a:rPr lang="vi-VN" sz="4000">
                <a:latin typeface="Arial" panose="020B0604020202020204" pitchFamily="34" charset="0"/>
                <a:cs typeface="Arial" panose="020B0604020202020204" pitchFamily="34" charset="0"/>
              </a:rPr>
              <a:t>→ C</a:t>
            </a:r>
            <a:r>
              <a:rPr lang="en-US" sz="4000" baseline="-25000">
                <a:latin typeface="Arial" panose="020B0604020202020204" pitchFamily="34" charset="0"/>
                <a:cs typeface="Arial" panose="020B0604020202020204" pitchFamily="34" charset="0"/>
              </a:rPr>
              <a:t>6</a:t>
            </a:r>
            <a:r>
              <a:rPr lang="vi-VN" sz="4000">
                <a:latin typeface="Arial" panose="020B0604020202020204" pitchFamily="34" charset="0"/>
                <a:cs typeface="Arial" panose="020B0604020202020204" pitchFamily="34" charset="0"/>
              </a:rPr>
              <a:t>H</a:t>
            </a:r>
            <a:r>
              <a:rPr lang="en-US" sz="4000" baseline="-25000">
                <a:latin typeface="Arial" panose="020B0604020202020204" pitchFamily="34" charset="0"/>
                <a:cs typeface="Arial" panose="020B0604020202020204" pitchFamily="34" charset="0"/>
              </a:rPr>
              <a:t>12</a:t>
            </a:r>
            <a:r>
              <a:rPr lang="vi-VN" sz="4000">
                <a:latin typeface="Arial" panose="020B0604020202020204" pitchFamily="34" charset="0"/>
                <a:cs typeface="Arial" panose="020B0604020202020204" pitchFamily="34" charset="0"/>
              </a:rPr>
              <a:t>O</a:t>
            </a:r>
            <a:r>
              <a:rPr lang="en-US" sz="4000" baseline="-25000">
                <a:latin typeface="Arial" panose="020B0604020202020204" pitchFamily="34" charset="0"/>
                <a:cs typeface="Arial" panose="020B0604020202020204" pitchFamily="34" charset="0"/>
              </a:rPr>
              <a:t>6</a:t>
            </a:r>
            <a:r>
              <a:rPr lang="vi-VN" sz="4000">
                <a:latin typeface="Arial" panose="020B0604020202020204" pitchFamily="34" charset="0"/>
                <a:cs typeface="Arial" panose="020B0604020202020204" pitchFamily="34" charset="0"/>
              </a:rPr>
              <a:t> + 6O</a:t>
            </a:r>
            <a:r>
              <a:rPr lang="en-US" sz="4000" baseline="-2500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Sự cháy: ví dụ phản ứng cháy của propan, hình thành trong vỉ nướng ga và một số lò sưởi.</a:t>
            </a:r>
          </a:p>
          <a:p>
            <a:pPr algn="ctr">
              <a:lnSpc>
                <a:spcPct val="150000"/>
              </a:lnSpc>
            </a:pPr>
            <a:r>
              <a:rPr lang="vi-VN" sz="4000">
                <a:latin typeface="Arial" panose="020B0604020202020204" pitchFamily="34" charset="0"/>
                <a:cs typeface="Arial" panose="020B0604020202020204" pitchFamily="34" charset="0"/>
              </a:rPr>
              <a:t>C</a:t>
            </a:r>
            <a:r>
              <a:rPr lang="en-US" sz="4000" baseline="-25000">
                <a:latin typeface="Arial" panose="020B0604020202020204" pitchFamily="34" charset="0"/>
                <a:cs typeface="Arial" panose="020B0604020202020204" pitchFamily="34" charset="0"/>
              </a:rPr>
              <a:t>3</a:t>
            </a:r>
            <a:r>
              <a:rPr lang="vi-VN" sz="4000">
                <a:latin typeface="Arial" panose="020B0604020202020204" pitchFamily="34" charset="0"/>
                <a:cs typeface="Arial" panose="020B0604020202020204" pitchFamily="34" charset="0"/>
              </a:rPr>
              <a:t>H</a:t>
            </a:r>
            <a:r>
              <a:rPr lang="en-US" sz="4000" baseline="-25000">
                <a:latin typeface="Arial" panose="020B0604020202020204" pitchFamily="34" charset="0"/>
                <a:cs typeface="Arial" panose="020B0604020202020204" pitchFamily="34" charset="0"/>
              </a:rPr>
              <a:t>6</a:t>
            </a:r>
            <a:r>
              <a:rPr lang="vi-VN" sz="4000">
                <a:latin typeface="Arial" panose="020B0604020202020204" pitchFamily="34" charset="0"/>
                <a:cs typeface="Arial" panose="020B0604020202020204" pitchFamily="34" charset="0"/>
              </a:rPr>
              <a:t> + 5O</a:t>
            </a:r>
            <a:r>
              <a:rPr lang="en-US" sz="4000" baseline="-25000">
                <a:latin typeface="Arial" panose="020B0604020202020204" pitchFamily="34" charset="0"/>
                <a:cs typeface="Arial" panose="020B0604020202020204" pitchFamily="34" charset="0"/>
              </a:rPr>
              <a:t>2</a:t>
            </a:r>
            <a:r>
              <a:rPr lang="vi-VN" sz="4000">
                <a:latin typeface="Arial" panose="020B0604020202020204" pitchFamily="34" charset="0"/>
                <a:cs typeface="Arial" panose="020B0604020202020204" pitchFamily="34" charset="0"/>
              </a:rPr>
              <a:t> → 4H</a:t>
            </a:r>
            <a:r>
              <a:rPr lang="en-US" sz="4000" baseline="-25000">
                <a:latin typeface="Arial" panose="020B0604020202020204" pitchFamily="34" charset="0"/>
                <a:cs typeface="Arial" panose="020B0604020202020204" pitchFamily="34" charset="0"/>
              </a:rPr>
              <a:t>2</a:t>
            </a:r>
            <a:r>
              <a:rPr lang="vi-VN" sz="4000">
                <a:latin typeface="Arial" panose="020B0604020202020204" pitchFamily="34" charset="0"/>
                <a:cs typeface="Arial" panose="020B0604020202020204" pitchFamily="34" charset="0"/>
              </a:rPr>
              <a:t>O +3CO</a:t>
            </a:r>
            <a:r>
              <a:rPr lang="en-US" sz="4000" baseline="-25000">
                <a:latin typeface="Arial" panose="020B0604020202020204" pitchFamily="34" charset="0"/>
                <a:cs typeface="Arial" panose="020B0604020202020204" pitchFamily="34" charset="0"/>
              </a:rPr>
              <a:t>6</a:t>
            </a:r>
            <a:r>
              <a:rPr lang="vi-VN" sz="400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năng lượng</a:t>
            </a:r>
          </a:p>
        </p:txBody>
      </p:sp>
    </p:spTree>
    <p:extLst>
      <p:ext uri="{BB962C8B-B14F-4D97-AF65-F5344CB8AC3E}">
        <p14:creationId xmlns:p14="http://schemas.microsoft.com/office/powerpoint/2010/main" val="2239229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0" y="1562100"/>
            <a:ext cx="13868400" cy="7086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1999" y="-190500"/>
            <a:ext cx="2319251" cy="2036724"/>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2215595"/>
            <a:ext cx="3429000" cy="8054088"/>
          </a:xfrm>
          <a:prstGeom prst="rect">
            <a:avLst/>
          </a:prstGeom>
        </p:spPr>
      </p:pic>
      <p:pic>
        <p:nvPicPr>
          <p:cNvPr id="34" name="Picture 33"/>
          <p:cNvPicPr>
            <a:picLocks noChangeAspect="1"/>
          </p:cNvPicPr>
          <p:nvPr/>
        </p:nvPicPr>
        <p:blipFill>
          <a:blip r:embed="rId6"/>
          <a:stretch>
            <a:fillRect/>
          </a:stretch>
        </p:blipFill>
        <p:spPr>
          <a:xfrm>
            <a:off x="12891391" y="7810501"/>
            <a:ext cx="5379984" cy="2476500"/>
          </a:xfrm>
          <a:prstGeom prst="rect">
            <a:avLst/>
          </a:prstGeom>
        </p:spPr>
      </p:pic>
      <p:sp>
        <p:nvSpPr>
          <p:cNvPr id="2" name="Rectangle 1"/>
          <p:cNvSpPr/>
          <p:nvPr/>
        </p:nvSpPr>
        <p:spPr>
          <a:xfrm>
            <a:off x="3581400" y="2568119"/>
            <a:ext cx="11003777" cy="4708981"/>
          </a:xfrm>
          <a:prstGeom prst="rect">
            <a:avLst/>
          </a:prstGeom>
        </p:spPr>
        <p:txBody>
          <a:bodyPr wrap="square">
            <a:spAutoFit/>
          </a:bodyPr>
          <a:lstStyle/>
          <a:p>
            <a:pPr algn="just">
              <a:lnSpc>
                <a:spcPct val="150000"/>
              </a:lnSpc>
            </a:pPr>
            <a:r>
              <a:rPr lang="vi-VN" sz="4000" dirty="0"/>
              <a:t>Hóa học nghiên cứu về các phản ứng xảy ra trong tự nhiên, chẳng hạn như trong khí quyển, trong nguồn nước, trong cơ thể động vật và thực vật cũng như trong sản xuất hóa học… nhằm phục vụ mục đích của con người.</a:t>
            </a:r>
            <a:endParaRPr lang="en-US" sz="4000" dirty="0"/>
          </a:p>
        </p:txBody>
      </p:sp>
    </p:spTree>
    <p:extLst>
      <p:ext uri="{BB962C8B-B14F-4D97-AF65-F5344CB8AC3E}">
        <p14:creationId xmlns:p14="http://schemas.microsoft.com/office/powerpoint/2010/main" val="1199756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385" y="7046768"/>
            <a:ext cx="3486950" cy="3240232"/>
          </a:xfrm>
          <a:prstGeom prst="rect">
            <a:avLst/>
          </a:prstGeom>
        </p:spPr>
      </p:pic>
      <p:pic>
        <p:nvPicPr>
          <p:cNvPr id="20" name="Picture 19"/>
          <p:cNvPicPr>
            <a:picLocks noChangeAspect="1"/>
          </p:cNvPicPr>
          <p:nvPr/>
        </p:nvPicPr>
        <p:blipFill>
          <a:blip r:embed="rId3"/>
          <a:stretch>
            <a:fillRect/>
          </a:stretch>
        </p:blipFill>
        <p:spPr>
          <a:xfrm>
            <a:off x="15547684" y="4076700"/>
            <a:ext cx="2816516" cy="6172558"/>
          </a:xfrm>
          <a:prstGeom prst="rect">
            <a:avLst/>
          </a:prstGeom>
        </p:spPr>
      </p:pic>
      <p:sp>
        <p:nvSpPr>
          <p:cNvPr id="2" name="Rectangle 1"/>
          <p:cNvSpPr/>
          <p:nvPr/>
        </p:nvSpPr>
        <p:spPr>
          <a:xfrm>
            <a:off x="2903909" y="1103948"/>
            <a:ext cx="13197844" cy="769441"/>
          </a:xfrm>
          <a:prstGeom prst="rect">
            <a:avLst/>
          </a:prstGeom>
        </p:spPr>
        <p:txBody>
          <a:bodyPr wrap="none">
            <a:spAutoFit/>
          </a:bodyPr>
          <a:lstStyle/>
          <a:p>
            <a:pPr algn="ctr"/>
            <a:r>
              <a:rPr lang="vi-VN" sz="4400" b="1" dirty="0">
                <a:solidFill>
                  <a:srgbClr val="FF0000"/>
                </a:solidFill>
              </a:rPr>
              <a:t>II. Phương pháp học tập và nghiên cứu hóa học.</a:t>
            </a:r>
            <a:endParaRPr lang="en-US" sz="4400" b="1" dirty="0">
              <a:solidFill>
                <a:srgbClr val="FF0000"/>
              </a:solidFill>
            </a:endParaRPr>
          </a:p>
        </p:txBody>
      </p:sp>
      <p:sp>
        <p:nvSpPr>
          <p:cNvPr id="3" name="Rectangle 2"/>
          <p:cNvSpPr/>
          <p:nvPr/>
        </p:nvSpPr>
        <p:spPr>
          <a:xfrm>
            <a:off x="4759074" y="2436893"/>
            <a:ext cx="9440405" cy="707886"/>
          </a:xfrm>
          <a:prstGeom prst="rect">
            <a:avLst/>
          </a:prstGeom>
        </p:spPr>
        <p:txBody>
          <a:bodyPr wrap="none">
            <a:spAutoFit/>
          </a:bodyPr>
          <a:lstStyle/>
          <a:p>
            <a:r>
              <a:rPr lang="en-US" sz="4000" b="1" i="1" dirty="0" err="1">
                <a:latin typeface="Arial" panose="020B0604020202020204" pitchFamily="34" charset="0"/>
                <a:cs typeface="Arial" panose="020B0604020202020204" pitchFamily="34" charset="0"/>
              </a:rPr>
              <a:t>Làm</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thế</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nào</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để</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học</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tốt</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môn</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hóa</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học</a:t>
            </a:r>
            <a:r>
              <a:rPr lang="en-US" sz="4000" b="1" i="1" dirty="0">
                <a:latin typeface="Arial" panose="020B0604020202020204" pitchFamily="34" charset="0"/>
                <a:cs typeface="Arial" panose="020B0604020202020204" pitchFamily="34" charset="0"/>
              </a:rPr>
              <a:t>?</a:t>
            </a:r>
          </a:p>
        </p:txBody>
      </p:sp>
      <p:sp>
        <p:nvSpPr>
          <p:cNvPr id="4" name="Rectangle 3"/>
          <p:cNvSpPr/>
          <p:nvPr/>
        </p:nvSpPr>
        <p:spPr>
          <a:xfrm>
            <a:off x="2353469" y="3848100"/>
            <a:ext cx="13197844" cy="4594912"/>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vi-VN" sz="4000" dirty="0"/>
              <a:t>Có nhiều phương pháp khác nhau để giúp học tốt môn Hóa học, sau đây là một vài điều cốt lõi cần thiết: </a:t>
            </a:r>
          </a:p>
          <a:p>
            <a:pPr marL="571500" indent="-571500" algn="just">
              <a:lnSpc>
                <a:spcPct val="150000"/>
              </a:lnSpc>
              <a:buFont typeface="Arial" panose="020B0604020202020204" pitchFamily="34" charset="0"/>
              <a:buChar char="•"/>
            </a:pPr>
            <a:r>
              <a:rPr lang="vi-VN" sz="4000"/>
              <a:t>Cần </a:t>
            </a:r>
            <a:r>
              <a:rPr lang="vi-VN" sz="4000" dirty="0"/>
              <a:t>nắm vững nội dung chính của các vấn đề lý thuyết hóa học bằng cách chủ động tự học tại nhà, đồng thời tham gia tích cự vào các hoạt động trên lớp.</a:t>
            </a:r>
          </a:p>
        </p:txBody>
      </p:sp>
    </p:spTree>
    <p:extLst>
      <p:ext uri="{BB962C8B-B14F-4D97-AF65-F5344CB8AC3E}">
        <p14:creationId xmlns:p14="http://schemas.microsoft.com/office/powerpoint/2010/main" val="14234840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1999" y="-190500"/>
            <a:ext cx="2319251" cy="2036724"/>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2040" y="4076700"/>
            <a:ext cx="2636640" cy="6192982"/>
          </a:xfrm>
          <a:prstGeom prst="rect">
            <a:avLst/>
          </a:prstGeom>
        </p:spPr>
      </p:pic>
      <p:pic>
        <p:nvPicPr>
          <p:cNvPr id="34" name="Picture 33"/>
          <p:cNvPicPr>
            <a:picLocks noChangeAspect="1"/>
          </p:cNvPicPr>
          <p:nvPr/>
        </p:nvPicPr>
        <p:blipFill>
          <a:blip r:embed="rId6"/>
          <a:stretch>
            <a:fillRect/>
          </a:stretch>
        </p:blipFill>
        <p:spPr>
          <a:xfrm>
            <a:off x="14478000" y="8578944"/>
            <a:ext cx="3793374" cy="1746156"/>
          </a:xfrm>
          <a:prstGeom prst="rect">
            <a:avLst/>
          </a:prstGeom>
        </p:spPr>
      </p:pic>
      <p:sp>
        <p:nvSpPr>
          <p:cNvPr id="2" name="Rectangle 1"/>
          <p:cNvSpPr/>
          <p:nvPr/>
        </p:nvSpPr>
        <p:spPr>
          <a:xfrm>
            <a:off x="2438202" y="466070"/>
            <a:ext cx="13293833" cy="932563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a:t>Cần </a:t>
            </a:r>
            <a:r>
              <a:rPr lang="vi-VN" sz="4000" dirty="0"/>
              <a:t>chủ động tìm hiểu thế giới tự nhiên thông qua các hoạt động khám phá. Từ đó rèn luyện được kĩ năng tiến trình khám phá: </a:t>
            </a:r>
          </a:p>
          <a:p>
            <a:pPr algn="just">
              <a:lnSpc>
                <a:spcPct val="150000"/>
              </a:lnSpc>
            </a:pPr>
            <a:r>
              <a:rPr lang="vi-VN" sz="4000" dirty="0"/>
              <a:t>(1) Đề xuất vến đề;</a:t>
            </a:r>
          </a:p>
          <a:p>
            <a:pPr algn="just">
              <a:lnSpc>
                <a:spcPct val="150000"/>
              </a:lnSpc>
            </a:pPr>
            <a:r>
              <a:rPr lang="vi-VN" sz="4000" dirty="0"/>
              <a:t>(2) Đưa ra phán đoán và xây dựng giả thuyết nghiên cứu về vấn đề;</a:t>
            </a:r>
          </a:p>
          <a:p>
            <a:pPr algn="just">
              <a:lnSpc>
                <a:spcPct val="150000"/>
              </a:lnSpc>
            </a:pPr>
            <a:r>
              <a:rPr lang="vi-VN" sz="4000" dirty="0"/>
              <a:t>(3) Lập kế hoạch thực hiện quá trinh khám phá;</a:t>
            </a:r>
          </a:p>
          <a:p>
            <a:pPr algn="just">
              <a:lnSpc>
                <a:spcPct val="150000"/>
              </a:lnSpc>
            </a:pPr>
            <a:r>
              <a:rPr lang="vi-VN" sz="4000" dirty="0"/>
              <a:t>(4) Thực hiện kế hoạch khám phá;</a:t>
            </a:r>
          </a:p>
          <a:p>
            <a:pPr algn="just">
              <a:lnSpc>
                <a:spcPct val="150000"/>
              </a:lnSpc>
            </a:pPr>
            <a:r>
              <a:rPr lang="vi-VN" sz="4000" dirty="0"/>
              <a:t>(5) Viết, trình bày báo cáo, thảo luận, tiếp thu phản biện và kết luận về kết quả khám phá.</a:t>
            </a:r>
          </a:p>
        </p:txBody>
      </p:sp>
    </p:spTree>
    <p:extLst>
      <p:ext uri="{BB962C8B-B14F-4D97-AF65-F5344CB8AC3E}">
        <p14:creationId xmlns:p14="http://schemas.microsoft.com/office/powerpoint/2010/main" val="361375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3048000" y="1562100"/>
            <a:ext cx="12189229" cy="678180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1385" y="6248400"/>
            <a:ext cx="4305106" cy="4000500"/>
          </a:xfrm>
          <a:prstGeom prst="rect">
            <a:avLst/>
          </a:prstGeom>
        </p:spPr>
      </p:pic>
      <p:pic>
        <p:nvPicPr>
          <p:cNvPr id="20" name="Picture 19"/>
          <p:cNvPicPr>
            <a:picLocks noChangeAspect="1"/>
          </p:cNvPicPr>
          <p:nvPr/>
        </p:nvPicPr>
        <p:blipFill>
          <a:blip r:embed="rId3"/>
          <a:stretch>
            <a:fillRect/>
          </a:stretch>
        </p:blipFill>
        <p:spPr>
          <a:xfrm>
            <a:off x="15237229" y="3395961"/>
            <a:ext cx="3126971" cy="6852939"/>
          </a:xfrm>
          <a:prstGeom prst="rect">
            <a:avLst/>
          </a:prstGeom>
        </p:spPr>
      </p:pic>
      <p:sp>
        <p:nvSpPr>
          <p:cNvPr id="2" name="Rectangle 1"/>
          <p:cNvSpPr/>
          <p:nvPr/>
        </p:nvSpPr>
        <p:spPr>
          <a:xfrm>
            <a:off x="3733800" y="2552700"/>
            <a:ext cx="10668000" cy="4708981"/>
          </a:xfrm>
          <a:prstGeom prst="rect">
            <a:avLst/>
          </a:prstGeom>
        </p:spPr>
        <p:txBody>
          <a:bodyPr wrap="square">
            <a:spAutoFit/>
          </a:bodyPr>
          <a:lstStyle/>
          <a:p>
            <a:pPr algn="just">
              <a:lnSpc>
                <a:spcPct val="150000"/>
              </a:lnSpc>
            </a:pPr>
            <a:r>
              <a:rPr lang="vi-VN" sz="4000"/>
              <a:t>Chủ </a:t>
            </a:r>
            <a:r>
              <a:rPr lang="vi-VN" sz="4000" dirty="0"/>
              <a:t>động liên hệ, gắn kết những nội dung kiến thức đã học và kinh nghiệm đã được tích lũy trong quá trình tìm hiểu khám phá để phát hiện, giải thích các hiện tượng tự nhiên, vận dụng vào các tình huống thực tiễn…</a:t>
            </a:r>
            <a:endParaRPr lang="en-US" sz="4000" dirty="0"/>
          </a:p>
        </p:txBody>
      </p:sp>
    </p:spTree>
    <p:extLst>
      <p:ext uri="{BB962C8B-B14F-4D97-AF65-F5344CB8AC3E}">
        <p14:creationId xmlns:p14="http://schemas.microsoft.com/office/powerpoint/2010/main" val="2078446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9200" y="1714500"/>
            <a:ext cx="5901545" cy="1294842"/>
          </a:xfrm>
          <a:prstGeom prst="rect">
            <a:avLst/>
          </a:prstGeom>
        </p:spPr>
        <p:txBody>
          <a:bodyPr lIns="0" tIns="0" rIns="0" bIns="0" rtlCol="0" anchor="t">
            <a:spAutoFit/>
          </a:bodyPr>
          <a:lstStyle/>
          <a:p>
            <a:pPr algn="ctr">
              <a:lnSpc>
                <a:spcPct val="150000"/>
              </a:lnSpc>
            </a:pPr>
            <a:r>
              <a:rPr lang="en-US" sz="6400" b="1" dirty="0">
                <a:solidFill>
                  <a:srgbClr val="000000"/>
                </a:solidFill>
                <a:latin typeface="Arial" panose="020B0604020202020204" pitchFamily="34" charset="0"/>
                <a:cs typeface="Arial" panose="020B0604020202020204" pitchFamily="34" charset="0"/>
              </a:rPr>
              <a:t>KẾT LUẬN</a:t>
            </a:r>
          </a:p>
        </p:txBody>
      </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4152900"/>
            <a:ext cx="6728922" cy="4673542"/>
          </a:xfrm>
          <a:prstGeom prst="rect">
            <a:avLst/>
          </a:prstGeom>
        </p:spPr>
      </p:pic>
      <p:sp>
        <p:nvSpPr>
          <p:cNvPr id="26" name="AutoShape 26"/>
          <p:cNvSpPr/>
          <p:nvPr/>
        </p:nvSpPr>
        <p:spPr>
          <a:xfrm rot="-5400000">
            <a:off x="2945590" y="5269524"/>
            <a:ext cx="10769934" cy="0"/>
          </a:xfrm>
          <a:prstGeom prst="line">
            <a:avLst/>
          </a:prstGeom>
          <a:ln w="19050" cap="rnd">
            <a:solidFill>
              <a:srgbClr val="242424"/>
            </a:solidFill>
            <a:prstDash val="solid"/>
            <a:headEnd type="none" w="sm" len="sm"/>
            <a:tailEnd type="none" w="sm" len="sm"/>
          </a:ln>
        </p:spPr>
        <p:txBody>
          <a:bodyPr/>
          <a:lstStyle/>
          <a:p>
            <a:endParaRPr lang="vi-VN"/>
          </a:p>
        </p:txBody>
      </p:sp>
      <p:pic>
        <p:nvPicPr>
          <p:cNvPr id="28" name="Picture 27"/>
          <p:cNvPicPr>
            <a:picLocks noChangeAspect="1"/>
          </p:cNvPicPr>
          <p:nvPr/>
        </p:nvPicPr>
        <p:blipFill>
          <a:blip r:embed="rId4"/>
          <a:stretch>
            <a:fillRect/>
          </a:stretch>
        </p:blipFill>
        <p:spPr>
          <a:xfrm>
            <a:off x="16840200" y="8392569"/>
            <a:ext cx="1435331" cy="1903436"/>
          </a:xfrm>
          <a:prstGeom prst="rect">
            <a:avLst/>
          </a:prstGeom>
        </p:spPr>
      </p:pic>
      <p:sp>
        <p:nvSpPr>
          <p:cNvPr id="3" name="Rectangle 2"/>
          <p:cNvSpPr/>
          <p:nvPr/>
        </p:nvSpPr>
        <p:spPr>
          <a:xfrm>
            <a:off x="8624533" y="1017330"/>
            <a:ext cx="9144000" cy="7478970"/>
          </a:xfrm>
          <a:prstGeom prst="rect">
            <a:avLst/>
          </a:prstGeom>
        </p:spPr>
        <p:txBody>
          <a:bodyPr anchor="ctr">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học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tập</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tốt</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môn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Hóa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học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cần</a:t>
            </a:r>
            <a:r>
              <a:rPr lang="en-US" sz="4000" b="1" dirty="0">
                <a:solidFill>
                  <a:srgbClr val="FF0000"/>
                </a:solidFill>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Nắm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chính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thuyết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Chủ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Chủ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tiễn</a:t>
            </a:r>
            <a:r>
              <a:rPr lang="en-US" sz="4000" dirty="0">
                <a:latin typeface="Arial" panose="020B0604020202020204" pitchFamily="34"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1999" y="-190500"/>
            <a:ext cx="2319251" cy="2036724"/>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200" y="3468453"/>
            <a:ext cx="2895600" cy="6801230"/>
          </a:xfrm>
          <a:prstGeom prst="rect">
            <a:avLst/>
          </a:prstGeom>
        </p:spPr>
      </p:pic>
      <p:pic>
        <p:nvPicPr>
          <p:cNvPr id="34" name="Picture 33"/>
          <p:cNvPicPr>
            <a:picLocks noChangeAspect="1"/>
          </p:cNvPicPr>
          <p:nvPr/>
        </p:nvPicPr>
        <p:blipFill>
          <a:blip r:embed="rId6"/>
          <a:stretch>
            <a:fillRect/>
          </a:stretch>
        </p:blipFill>
        <p:spPr>
          <a:xfrm>
            <a:off x="12725853" y="7734301"/>
            <a:ext cx="5545522" cy="2552700"/>
          </a:xfrm>
          <a:prstGeom prst="rect">
            <a:avLst/>
          </a:prstGeom>
        </p:spPr>
      </p:pic>
      <p:sp>
        <p:nvSpPr>
          <p:cNvPr id="2" name="TextBox 1"/>
          <p:cNvSpPr txBox="1"/>
          <p:nvPr/>
        </p:nvSpPr>
        <p:spPr>
          <a:xfrm>
            <a:off x="2281450" y="1714500"/>
            <a:ext cx="13420300" cy="1938992"/>
          </a:xfrm>
          <a:prstGeom prst="rect">
            <a:avLst/>
          </a:prstGeom>
          <a:noFill/>
        </p:spPr>
        <p:txBody>
          <a:bodyPr wrap="square" rtlCol="0">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a:t>
            </a:r>
          </a:p>
        </p:txBody>
      </p:sp>
      <p:sp>
        <p:nvSpPr>
          <p:cNvPr id="3" name="Rectangle 2"/>
          <p:cNvSpPr/>
          <p:nvPr/>
        </p:nvSpPr>
        <p:spPr>
          <a:xfrm>
            <a:off x="2743200" y="3948648"/>
            <a:ext cx="12496800" cy="3785652"/>
          </a:xfrm>
          <a:prstGeom prst="rect">
            <a:avLst/>
          </a:prstGeom>
        </p:spPr>
        <p:txBody>
          <a:bodyPr wrap="square">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r>
              <a:rPr lang="en-US" sz="4000" b="1" dirty="0">
                <a:solidFill>
                  <a:srgbClr val="FF000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a:t>Biến đổi vật lí: chất biến đổi tính chất vật lí nhưng vẫn giữ nguyên là chất ban đầu.</a:t>
            </a:r>
          </a:p>
          <a:p>
            <a:pPr marL="571500" indent="-571500" algn="just">
              <a:lnSpc>
                <a:spcPct val="150000"/>
              </a:lnSpc>
              <a:buFont typeface="Arial" panose="020B0604020202020204" pitchFamily="34" charset="0"/>
              <a:buChar char="•"/>
            </a:pPr>
            <a:r>
              <a:rPr lang="vi-VN" sz="4000" dirty="0"/>
              <a:t>Biến đổi hóa học: chất biến đổi có tạo ra chất mới.</a:t>
            </a:r>
          </a:p>
        </p:txBody>
      </p:sp>
    </p:spTree>
    <p:extLst>
      <p:ext uri="{BB962C8B-B14F-4D97-AF65-F5344CB8AC3E}">
        <p14:creationId xmlns:p14="http://schemas.microsoft.com/office/powerpoint/2010/main" val="3288840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385" y="7046768"/>
            <a:ext cx="3486950" cy="3240232"/>
          </a:xfrm>
          <a:prstGeom prst="rect">
            <a:avLst/>
          </a:prstGeom>
        </p:spPr>
      </p:pic>
      <p:pic>
        <p:nvPicPr>
          <p:cNvPr id="20" name="Picture 19"/>
          <p:cNvPicPr>
            <a:picLocks noChangeAspect="1"/>
          </p:cNvPicPr>
          <p:nvPr/>
        </p:nvPicPr>
        <p:blipFill>
          <a:blip r:embed="rId3"/>
          <a:stretch>
            <a:fillRect/>
          </a:stretch>
        </p:blipFill>
        <p:spPr>
          <a:xfrm>
            <a:off x="15988511" y="4715446"/>
            <a:ext cx="2552710" cy="5594413"/>
          </a:xfrm>
          <a:prstGeom prst="rect">
            <a:avLst/>
          </a:prstGeom>
        </p:spPr>
      </p:pic>
      <p:sp>
        <p:nvSpPr>
          <p:cNvPr id="2" name="TextBox 1"/>
          <p:cNvSpPr txBox="1"/>
          <p:nvPr/>
        </p:nvSpPr>
        <p:spPr>
          <a:xfrm>
            <a:off x="1737736" y="584307"/>
            <a:ext cx="15392400" cy="901593"/>
          </a:xfrm>
          <a:prstGeom prst="rect">
            <a:avLst/>
          </a:prstGeom>
          <a:noFill/>
        </p:spPr>
        <p:txBody>
          <a:bodyPr wrap="square" rtlCol="0">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5: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oxygen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a:t>
            </a:r>
          </a:p>
        </p:txBody>
      </p:sp>
      <p:sp>
        <p:nvSpPr>
          <p:cNvPr id="5" name="Rectangle 4"/>
          <p:cNvSpPr/>
          <p:nvPr/>
        </p:nvSpPr>
        <p:spPr>
          <a:xfrm>
            <a:off x="762000" y="1853125"/>
            <a:ext cx="16840200" cy="2862322"/>
          </a:xfrm>
          <a:prstGeom prst="rect">
            <a:avLst/>
          </a:prstGeom>
        </p:spPr>
        <p:txBody>
          <a:bodyPr wrap="square">
            <a:spAutoFit/>
          </a:bodyPr>
          <a:lstStyle/>
          <a:p>
            <a:pPr marL="342900" lvl="0" indent="-342900" algn="just">
              <a:lnSpc>
                <a:spcPct val="150000"/>
              </a:lnSpc>
              <a:spcBef>
                <a:spcPts val="600"/>
              </a:spcBef>
              <a:spcAft>
                <a:spcPts val="0"/>
              </a:spcAft>
              <a:buFont typeface="Symbol" panose="05050102010706020507" pitchFamily="18" charset="2"/>
              <a:buChar char=""/>
            </a:pPr>
            <a:r>
              <a:rPr lang="en-US" sz="4000" b="1" dirty="0" err="1">
                <a:latin typeface="Arial" panose="020B0604020202020204" pitchFamily="34" charset="0"/>
                <a:ea typeface="Calibri" panose="020F0502020204030204" pitchFamily="34" charset="0"/>
                <a:cs typeface="Arial" panose="020B0604020202020204" pitchFamily="34" charset="0"/>
              </a:rPr>
              <a:t>Nước</a:t>
            </a:r>
            <a:r>
              <a:rPr lang="en-US" sz="4000" b="1"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chiếm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70 – 80%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nguồn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khoáng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chuyển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dưỡng</a:t>
            </a:r>
            <a:r>
              <a:rPr lang="en-US" sz="4000" dirty="0">
                <a:latin typeface="Arial" panose="020B0604020202020204" pitchFamily="34" charset="0"/>
                <a:ea typeface="Calibri" panose="020F0502020204030204" pitchFamily="34" charset="0"/>
                <a:cs typeface="Arial" panose="020B0604020202020204" pitchFamily="34" charset="0"/>
              </a:rPr>
              <a:t>, oxy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nuôi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dưỡng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a:t>
            </a:r>
          </a:p>
        </p:txBody>
      </p:sp>
      <p:pic>
        <p:nvPicPr>
          <p:cNvPr id="3" name="Picture 2"/>
          <p:cNvPicPr>
            <a:picLocks noChangeAspect="1"/>
          </p:cNvPicPr>
          <p:nvPr/>
        </p:nvPicPr>
        <p:blipFill>
          <a:blip r:embed="rId4"/>
          <a:stretch>
            <a:fillRect/>
          </a:stretch>
        </p:blipFill>
        <p:spPr>
          <a:xfrm>
            <a:off x="5035863" y="5267968"/>
            <a:ext cx="8292473" cy="4543821"/>
          </a:xfrm>
          <a:prstGeom prst="rect">
            <a:avLst/>
          </a:prstGeom>
        </p:spPr>
      </p:pic>
    </p:spTree>
    <p:extLst>
      <p:ext uri="{BB962C8B-B14F-4D97-AF65-F5344CB8AC3E}">
        <p14:creationId xmlns:p14="http://schemas.microsoft.com/office/powerpoint/2010/main" val="277021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30600" y="-190500"/>
            <a:ext cx="2090650" cy="1835971"/>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3450037"/>
            <a:ext cx="2903440" cy="6819645"/>
          </a:xfrm>
          <a:prstGeom prst="rect">
            <a:avLst/>
          </a:prstGeom>
        </p:spPr>
      </p:pic>
      <p:pic>
        <p:nvPicPr>
          <p:cNvPr id="34" name="Picture 33"/>
          <p:cNvPicPr>
            <a:picLocks noChangeAspect="1"/>
          </p:cNvPicPr>
          <p:nvPr/>
        </p:nvPicPr>
        <p:blipFill>
          <a:blip r:embed="rId6"/>
          <a:stretch>
            <a:fillRect/>
          </a:stretch>
        </p:blipFill>
        <p:spPr>
          <a:xfrm>
            <a:off x="14782800" y="8681149"/>
            <a:ext cx="3488574" cy="1605851"/>
          </a:xfrm>
          <a:prstGeom prst="rect">
            <a:avLst/>
          </a:prstGeom>
        </p:spPr>
      </p:pic>
      <p:sp>
        <p:nvSpPr>
          <p:cNvPr id="4" name="Rectangle 3"/>
          <p:cNvSpPr/>
          <p:nvPr/>
        </p:nvSpPr>
        <p:spPr>
          <a:xfrm>
            <a:off x="1668087" y="1485900"/>
            <a:ext cx="14859000" cy="1824923"/>
          </a:xfrm>
          <a:prstGeom prst="rect">
            <a:avLst/>
          </a:prstGeom>
        </p:spPr>
        <p:txBody>
          <a:bodyPr wrap="square">
            <a:spAutoFit/>
          </a:bodyPr>
          <a:lstStyle/>
          <a:p>
            <a:pPr marL="342900" lvl="0" indent="-342900" algn="just">
              <a:lnSpc>
                <a:spcPct val="150000"/>
              </a:lnSpc>
              <a:spcBef>
                <a:spcPts val="600"/>
              </a:spcBef>
              <a:spcAft>
                <a:spcPts val="0"/>
              </a:spcAft>
              <a:buFont typeface="Symbol" panose="05050102010706020507" pitchFamily="18" charset="2"/>
              <a:buChar char=""/>
            </a:pPr>
            <a:r>
              <a:rPr lang="en-US" sz="4000" b="1" dirty="0">
                <a:latin typeface="Arial" panose="020B0604020202020204" pitchFamily="34" charset="0"/>
                <a:ea typeface="Calibri" panose="020F0502020204030204" pitchFamily="34" charset="0"/>
                <a:cs typeface="Arial" panose="020B0604020202020204" pitchFamily="34" charset="0"/>
              </a:rPr>
              <a:t>Oxygen: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ngày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oxi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Ngoài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oxi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phục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nghiệp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luyện</a:t>
            </a:r>
            <a:r>
              <a:rPr lang="en-US" sz="4000" dirty="0">
                <a:latin typeface="Arial" panose="020B0604020202020204" pitchFamily="34" charset="0"/>
                <a:ea typeface="Calibri" panose="020F0502020204030204" pitchFamily="34" charset="0"/>
                <a:cs typeface="Arial" panose="020B0604020202020204" pitchFamily="34" charset="0"/>
              </a:rPr>
              <a:t> gang </a:t>
            </a:r>
            <a:r>
              <a:rPr lang="en-US" sz="4000" dirty="0" err="1">
                <a:latin typeface="Arial" panose="020B0604020202020204" pitchFamily="34" charset="0"/>
                <a:ea typeface="Calibri" panose="020F0502020204030204" pitchFamily="34" charset="0"/>
                <a:cs typeface="Arial" panose="020B0604020202020204" pitchFamily="34" charset="0"/>
              </a:rPr>
              <a:t>thép</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a:t>
            </a:r>
          </a:p>
        </p:txBody>
      </p:sp>
      <p:pic>
        <p:nvPicPr>
          <p:cNvPr id="2" name="Picture 1"/>
          <p:cNvPicPr>
            <a:picLocks noChangeAspect="1"/>
          </p:cNvPicPr>
          <p:nvPr/>
        </p:nvPicPr>
        <p:blipFill>
          <a:blip r:embed="rId7"/>
          <a:stretch>
            <a:fillRect/>
          </a:stretch>
        </p:blipFill>
        <p:spPr>
          <a:xfrm>
            <a:off x="4545203" y="4279335"/>
            <a:ext cx="8054592" cy="5359965"/>
          </a:xfrm>
          <a:prstGeom prst="rect">
            <a:avLst/>
          </a:prstGeom>
        </p:spPr>
      </p:pic>
    </p:spTree>
    <p:extLst>
      <p:ext uri="{BB962C8B-B14F-4D97-AF65-F5344CB8AC3E}">
        <p14:creationId xmlns:p14="http://schemas.microsoft.com/office/powerpoint/2010/main" val="21989186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47800" y="5096763"/>
            <a:ext cx="15858830" cy="1872692"/>
          </a:xfrm>
          <a:prstGeom prst="rect">
            <a:avLst/>
          </a:prstGeom>
          <a:solidFill>
            <a:schemeClr val="bg1"/>
          </a:solidFill>
        </p:spPr>
        <p:txBody>
          <a:bodyPr wrap="none">
            <a:spAutoFit/>
          </a:bodyPr>
          <a:lstStyle/>
          <a:p>
            <a:pPr algn="ctr">
              <a:lnSpc>
                <a:spcPct val="150000"/>
              </a:lnSpc>
              <a:spcBef>
                <a:spcPts val="600"/>
              </a:spcBef>
              <a:spcAft>
                <a:spcPts val="0"/>
              </a:spcAft>
            </a:pPr>
            <a:r>
              <a:rPr lang="en-US" sz="8800" b="1" kern="0" dirty="0">
                <a:latin typeface="Arial" panose="020B0604020202020204" pitchFamily="34" charset="0"/>
                <a:ea typeface="Times New Roman" panose="02020603050405020304" pitchFamily="18" charset="0"/>
                <a:cs typeface="Arial" panose="020B0604020202020204" pitchFamily="34" charset="0"/>
              </a:rPr>
              <a:t>BÀI 1: NHẬP MÔN HÓA HỌC </a:t>
            </a:r>
          </a:p>
        </p:txBody>
      </p:sp>
      <p:sp>
        <p:nvSpPr>
          <p:cNvPr id="8" name="TextBox 7">
            <a:extLst>
              <a:ext uri="{FF2B5EF4-FFF2-40B4-BE49-F238E27FC236}">
                <a16:creationId xmlns:a16="http://schemas.microsoft.com/office/drawing/2014/main" id="{DA12CB18-7DE9-A7D4-77FA-570D880FAE61}"/>
              </a:ext>
            </a:extLst>
          </p:cNvPr>
          <p:cNvSpPr txBox="1"/>
          <p:nvPr/>
        </p:nvSpPr>
        <p:spPr>
          <a:xfrm>
            <a:off x="3479800" y="1897445"/>
            <a:ext cx="7222222" cy="2554545"/>
          </a:xfrm>
          <a:prstGeom prst="rect">
            <a:avLst/>
          </a:prstGeom>
          <a:noFill/>
        </p:spPr>
        <p:txBody>
          <a:bodyPr wrap="square" rtlCol="0">
            <a:spAutoFit/>
          </a:bodyPr>
          <a:lstStyle/>
          <a:p>
            <a:pPr algn="ctr"/>
            <a:r>
              <a:rPr lang="vi-VN" sz="8000" b="1">
                <a:solidFill>
                  <a:srgbClr val="0070C0"/>
                </a:solidFill>
                <a:latin typeface="Times New Roman" panose="02020603050405020304" pitchFamily="18" charset="0"/>
                <a:cs typeface="Arial"/>
                <a:sym typeface="Arial"/>
              </a:rPr>
              <a:t>HÓA HỌC 10 </a:t>
            </a:r>
          </a:p>
          <a:p>
            <a:pPr algn="ctr"/>
            <a:r>
              <a:rPr lang="vi-VN" sz="8000" b="1">
                <a:solidFill>
                  <a:srgbClr val="0070C0"/>
                </a:solidFill>
                <a:latin typeface="Times New Roman" panose="02020603050405020304" pitchFamily="18" charset="0"/>
                <a:cs typeface="Arial"/>
                <a:sym typeface="Arial"/>
              </a:rPr>
              <a:t>CÁNH DIỀU</a:t>
            </a:r>
          </a:p>
        </p:txBody>
      </p:sp>
      <p:pic>
        <p:nvPicPr>
          <p:cNvPr id="10" name="Picture 7">
            <a:extLst>
              <a:ext uri="{FF2B5EF4-FFF2-40B4-BE49-F238E27FC236}">
                <a16:creationId xmlns:a16="http://schemas.microsoft.com/office/drawing/2014/main" id="{97ABAB96-7ED1-8141-1E95-043C276D9A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038600" y="7124700"/>
            <a:ext cx="4823973" cy="2227798"/>
          </a:xfrm>
          <a:prstGeom prst="rect">
            <a:avLst/>
          </a:prstGeom>
        </p:spPr>
      </p:pic>
      <p:pic>
        <p:nvPicPr>
          <p:cNvPr id="11" name="Picture 10">
            <a:extLst>
              <a:ext uri="{FF2B5EF4-FFF2-40B4-BE49-F238E27FC236}">
                <a16:creationId xmlns:a16="http://schemas.microsoft.com/office/drawing/2014/main" id="{E4045443-3B33-0862-CFD1-D4E16D4D2108}"/>
              </a:ext>
            </a:extLst>
          </p:cNvPr>
          <p:cNvPicPr>
            <a:picLocks noChangeAspect="1"/>
          </p:cNvPicPr>
          <p:nvPr/>
        </p:nvPicPr>
        <p:blipFill>
          <a:blip r:embed="rId4"/>
          <a:stretch>
            <a:fillRect/>
          </a:stretch>
        </p:blipFill>
        <p:spPr>
          <a:xfrm>
            <a:off x="13258800" y="6969455"/>
            <a:ext cx="2878974" cy="1325242"/>
          </a:xfrm>
          <a:prstGeom prst="rect">
            <a:avLst/>
          </a:prstGeom>
        </p:spPr>
      </p:pic>
    </p:spTree>
    <p:extLst>
      <p:ext uri="{BB962C8B-B14F-4D97-AF65-F5344CB8AC3E}">
        <p14:creationId xmlns:p14="http://schemas.microsoft.com/office/powerpoint/2010/main" val="38717039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2286000" y="1866900"/>
            <a:ext cx="13411200" cy="6400800"/>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1386" y="5470735"/>
            <a:ext cx="5182985" cy="4816265"/>
          </a:xfrm>
          <a:prstGeom prst="rect">
            <a:avLst/>
          </a:prstGeom>
        </p:spPr>
      </p:pic>
      <p:pic>
        <p:nvPicPr>
          <p:cNvPr id="20" name="Picture 19"/>
          <p:cNvPicPr>
            <a:picLocks noChangeAspect="1"/>
          </p:cNvPicPr>
          <p:nvPr/>
        </p:nvPicPr>
        <p:blipFill>
          <a:blip r:embed="rId3"/>
          <a:stretch>
            <a:fillRect/>
          </a:stretch>
        </p:blipFill>
        <p:spPr>
          <a:xfrm>
            <a:off x="15392400" y="3744909"/>
            <a:ext cx="2898371" cy="6351949"/>
          </a:xfrm>
          <a:prstGeom prst="rect">
            <a:avLst/>
          </a:prstGeom>
        </p:spPr>
      </p:pic>
      <p:sp>
        <p:nvSpPr>
          <p:cNvPr id="2" name="TextBox 1"/>
          <p:cNvSpPr txBox="1"/>
          <p:nvPr/>
        </p:nvSpPr>
        <p:spPr>
          <a:xfrm>
            <a:off x="2857500" y="2881848"/>
            <a:ext cx="12268200" cy="3785652"/>
          </a:xfrm>
          <a:prstGeom prst="rect">
            <a:avLst/>
          </a:prstGeom>
          <a:noFill/>
        </p:spPr>
        <p:txBody>
          <a:bodyPr wrap="square" rtlCol="0">
            <a:spAutoFit/>
          </a:bodyPr>
          <a:lstStyle/>
          <a:p>
            <a:pPr algn="ctr">
              <a:lnSpc>
                <a:spcPct val="150000"/>
              </a:lnSpc>
            </a:pP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hỏi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vận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dụng</a:t>
            </a:r>
            <a:r>
              <a:rPr lang="en-US" sz="4000" b="1" dirty="0">
                <a:solidFill>
                  <a:srgbClr val="FF0000"/>
                </a:solidFill>
                <a:latin typeface="Arial" panose="020B0604020202020204" pitchFamily="34" charset="0"/>
                <a:cs typeface="Arial" panose="020B0604020202020204" pitchFamily="34" charset="0"/>
              </a:rPr>
              <a:t>: </a:t>
            </a:r>
          </a:p>
          <a:p>
            <a:pPr algn="just">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hóa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14455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84846-5912-4472-0775-958254DCCE23}"/>
              </a:ext>
            </a:extLst>
          </p:cNvPr>
          <p:cNvSpPr txBox="1"/>
          <p:nvPr/>
        </p:nvSpPr>
        <p:spPr>
          <a:xfrm>
            <a:off x="3200400" y="6594233"/>
            <a:ext cx="13243560" cy="1384995"/>
          </a:xfrm>
          <a:prstGeom prst="rect">
            <a:avLst/>
          </a:prstGeom>
          <a:noFill/>
        </p:spPr>
        <p:txBody>
          <a:bodyPr wrap="square">
            <a:spAutoFit/>
          </a:bodyPr>
          <a:lstStyle/>
          <a:p>
            <a:r>
              <a:rPr lang="vi-VN" sz="4200">
                <a:solidFill>
                  <a:srgbClr val="00B050"/>
                </a:solidFill>
              </a:rPr>
              <a:t>https://tailieugiaovien.edu.vn/lesson/powerpoint-hoa-10-canh-dieu/</a:t>
            </a:r>
          </a:p>
        </p:txBody>
      </p:sp>
      <p:sp>
        <p:nvSpPr>
          <p:cNvPr id="4" name="TextBox 3">
            <a:extLst>
              <a:ext uri="{FF2B5EF4-FFF2-40B4-BE49-F238E27FC236}">
                <a16:creationId xmlns:a16="http://schemas.microsoft.com/office/drawing/2014/main" id="{CF8C0AD4-1ED5-2390-32B6-942E3DF72C20}"/>
              </a:ext>
            </a:extLst>
          </p:cNvPr>
          <p:cNvSpPr txBox="1"/>
          <p:nvPr/>
        </p:nvSpPr>
        <p:spPr>
          <a:xfrm>
            <a:off x="2529840" y="1615275"/>
            <a:ext cx="12161520" cy="1477328"/>
          </a:xfrm>
          <a:prstGeom prst="rect">
            <a:avLst/>
          </a:prstGeom>
          <a:noFill/>
        </p:spPr>
        <p:txBody>
          <a:bodyPr wrap="square" rtlCol="0">
            <a:spAutoFit/>
          </a:bodyPr>
          <a:lstStyle/>
          <a:p>
            <a:r>
              <a:rPr lang="vi-VN" sz="9000">
                <a:solidFill>
                  <a:srgbClr val="FF0000"/>
                </a:solidFill>
              </a:rPr>
              <a:t>Còn nữa….</a:t>
            </a:r>
          </a:p>
        </p:txBody>
      </p:sp>
      <p:sp>
        <p:nvSpPr>
          <p:cNvPr id="5" name="TextBox 4">
            <a:extLst>
              <a:ext uri="{FF2B5EF4-FFF2-40B4-BE49-F238E27FC236}">
                <a16:creationId xmlns:a16="http://schemas.microsoft.com/office/drawing/2014/main" id="{247B08A3-ACF2-9C05-FBCB-714D8C3B9FF3}"/>
              </a:ext>
            </a:extLst>
          </p:cNvPr>
          <p:cNvSpPr txBox="1"/>
          <p:nvPr/>
        </p:nvSpPr>
        <p:spPr>
          <a:xfrm>
            <a:off x="3048000" y="3755620"/>
            <a:ext cx="13243560" cy="2175596"/>
          </a:xfrm>
          <a:prstGeom prst="rect">
            <a:avLst/>
          </a:prstGeom>
          <a:solidFill>
            <a:schemeClr val="bg1"/>
          </a:solidFill>
        </p:spPr>
        <p:txBody>
          <a:bodyPr wrap="square" rtlCol="0">
            <a:spAutoFit/>
          </a:bodyPr>
          <a:lstStyle/>
          <a:p>
            <a:pPr>
              <a:lnSpc>
                <a:spcPct val="150000"/>
              </a:lnSpc>
            </a:pPr>
            <a:r>
              <a:rPr lang="vi-VN" sz="4800" b="1" i="1">
                <a:latin typeface="+mj-lt"/>
              </a:rPr>
              <a:t>Có đủ bộ word và powerpoint cả năm tất cả các bài môn: Hóa 10 Cánh diều</a:t>
            </a:r>
          </a:p>
        </p:txBody>
      </p:sp>
      <p:pic>
        <p:nvPicPr>
          <p:cNvPr id="2" name="Picture 1">
            <a:extLst>
              <a:ext uri="{FF2B5EF4-FFF2-40B4-BE49-F238E27FC236}">
                <a16:creationId xmlns:a16="http://schemas.microsoft.com/office/drawing/2014/main" id="{28225097-E534-2CF3-F3B7-FE9C4C2DFF1A}"/>
              </a:ext>
            </a:extLst>
          </p:cNvPr>
          <p:cNvPicPr>
            <a:picLocks noChangeAspect="1"/>
          </p:cNvPicPr>
          <p:nvPr/>
        </p:nvPicPr>
        <p:blipFill>
          <a:blip r:embed="rId2"/>
          <a:stretch>
            <a:fillRect/>
          </a:stretch>
        </p:blipFill>
        <p:spPr>
          <a:xfrm>
            <a:off x="38100" y="0"/>
            <a:ext cx="18249900" cy="10265570"/>
          </a:xfrm>
          <a:prstGeom prst="rect">
            <a:avLst/>
          </a:prstGeom>
        </p:spPr>
      </p:pic>
    </p:spTree>
    <p:extLst>
      <p:ext uri="{BB962C8B-B14F-4D97-AF65-F5344CB8AC3E}">
        <p14:creationId xmlns:p14="http://schemas.microsoft.com/office/powerpoint/2010/main" val="37920132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9026-2045-7A2E-B880-FE69FF848F1D}"/>
              </a:ext>
            </a:extLst>
          </p:cNvPr>
          <p:cNvSpPr txBox="1"/>
          <p:nvPr/>
        </p:nvSpPr>
        <p:spPr>
          <a:xfrm>
            <a:off x="838199" y="3238502"/>
            <a:ext cx="16611600" cy="4611262"/>
          </a:xfrm>
          <a:prstGeom prst="rect">
            <a:avLst/>
          </a:prstGeom>
          <a:solidFill>
            <a:schemeClr val="bg1"/>
          </a:solidFill>
        </p:spPr>
        <p:txBody>
          <a:bodyPr wrap="square" rtlCol="0">
            <a:spAutoFit/>
          </a:bodyPr>
          <a:lstStyle/>
          <a:p>
            <a:pPr algn="ctr" defTabSz="914490">
              <a:lnSpc>
                <a:spcPct val="150000"/>
              </a:lnSpc>
              <a:tabLst>
                <a:tab pos="2972097" algn="ctr"/>
                <a:tab pos="5944194" algn="r"/>
              </a:tabLst>
            </a:pPr>
            <a:r>
              <a:rPr lang="en-US" sz="4001" i="1">
                <a:solidFill>
                  <a:srgbClr val="FF0000"/>
                </a:solidFill>
                <a:latin typeface="Times New Roman" panose="02020603050405020304" pitchFamily="18" charset="0"/>
                <a:ea typeface="VNI-Swiss-Condense"/>
                <a:cs typeface="VNI-Swiss-Condense"/>
              </a:rPr>
              <a:t>Thày cô liên hệ </a:t>
            </a:r>
            <a:r>
              <a:rPr lang="en-US" sz="4001" b="1" i="1">
                <a:solidFill>
                  <a:srgbClr val="FF0000"/>
                </a:solidFill>
                <a:latin typeface="Times New Roman" panose="02020603050405020304" pitchFamily="18" charset="0"/>
                <a:ea typeface="VNI-Swiss-Condense"/>
                <a:cs typeface="VNI-Swiss-Condense"/>
              </a:rPr>
              <a:t>0969 325 896 </a:t>
            </a:r>
            <a:r>
              <a:rPr lang="en-US" sz="4001" i="1">
                <a:solidFill>
                  <a:srgbClr val="FF0000"/>
                </a:solidFill>
                <a:latin typeface="Times New Roman" panose="02020603050405020304" pitchFamily="18" charset="0"/>
                <a:ea typeface="VNI-Swiss-Condense"/>
                <a:cs typeface="VNI-Swiss-Condense"/>
              </a:rPr>
              <a:t>( có zalo ) </a:t>
            </a:r>
          </a:p>
          <a:p>
            <a:pPr algn="ctr" defTabSz="914490">
              <a:lnSpc>
                <a:spcPct val="150000"/>
              </a:lnSpc>
              <a:tabLst>
                <a:tab pos="2972097" algn="ctr"/>
                <a:tab pos="5944194" algn="r"/>
              </a:tabLst>
            </a:pPr>
            <a:r>
              <a:rPr lang="en-US" sz="4001" i="1">
                <a:solidFill>
                  <a:srgbClr val="FF0000"/>
                </a:solidFill>
                <a:latin typeface="Times New Roman" panose="02020603050405020304" pitchFamily="18" charset="0"/>
                <a:ea typeface="VNI-Swiss-Condense"/>
                <a:cs typeface="VNI-Swiss-Condense"/>
              </a:rPr>
              <a:t>để có trọn bộ cả năm </a:t>
            </a:r>
            <a:r>
              <a:rPr lang="en-US" sz="4001" b="1" i="1">
                <a:solidFill>
                  <a:srgbClr val="FF0000"/>
                </a:solidFill>
                <a:latin typeface="Times New Roman" panose="02020603050405020304" pitchFamily="18" charset="0"/>
                <a:ea typeface="VNI-Swiss-Condense"/>
                <a:cs typeface="VNI-Swiss-Condense"/>
              </a:rPr>
              <a:t>PowerPoint</a:t>
            </a:r>
            <a:r>
              <a:rPr lang="en-US" sz="4001" i="1">
                <a:solidFill>
                  <a:srgbClr val="FF0000"/>
                </a:solidFill>
                <a:latin typeface="Times New Roman" panose="02020603050405020304" pitchFamily="18" charset="0"/>
                <a:ea typeface="VNI-Swiss-Condense"/>
                <a:cs typeface="VNI-Swiss-Condense"/>
              </a:rPr>
              <a:t> và </a:t>
            </a:r>
            <a:r>
              <a:rPr lang="en-US" sz="4001" b="1" i="1">
                <a:solidFill>
                  <a:srgbClr val="FF0000"/>
                </a:solidFill>
                <a:latin typeface="Times New Roman" panose="02020603050405020304" pitchFamily="18" charset="0"/>
                <a:ea typeface="VNI-Swiss-Condense"/>
                <a:cs typeface="VNI-Swiss-Condense"/>
              </a:rPr>
              <a:t>Word</a:t>
            </a:r>
            <a:r>
              <a:rPr lang="en-US" sz="4001" i="1">
                <a:solidFill>
                  <a:srgbClr val="FF0000"/>
                </a:solidFill>
                <a:latin typeface="Times New Roman" panose="02020603050405020304" pitchFamily="18" charset="0"/>
                <a:ea typeface="VNI-Swiss-Condense"/>
                <a:cs typeface="VNI-Swiss-Condense"/>
              </a:rPr>
              <a:t> bộ giáo án này.</a:t>
            </a:r>
            <a:endParaRPr lang="vi-VN" sz="4001">
              <a:solidFill>
                <a:srgbClr val="FF0000"/>
              </a:solidFill>
              <a:latin typeface="VNI-Swiss-Condense"/>
              <a:ea typeface="VNI-Swiss-Condense"/>
              <a:cs typeface="VNI-Swiss-Condense"/>
            </a:endParaRPr>
          </a:p>
          <a:p>
            <a:pPr marL="17783" marR="263552" algn="ctr" defTabSz="914490" eaLnBrk="0">
              <a:lnSpc>
                <a:spcPct val="150000"/>
              </a:lnSpc>
            </a:pPr>
            <a:r>
              <a:rPr lang="en-US" sz="4001">
                <a:solidFill>
                  <a:srgbClr val="000000"/>
                </a:solidFill>
                <a:latin typeface="Times New Roman" panose="02020603050405020304" pitchFamily="18" charset="0"/>
                <a:ea typeface="VNI-Swiss-Condense"/>
                <a:cs typeface="VNI-Swiss-Condense"/>
              </a:rPr>
              <a:t>Cung cấp giáo án tất cả các môn học cho 3 bộ sách giáo khoa mới </a:t>
            </a:r>
            <a:endParaRPr lang="vi-VN" sz="4001">
              <a:solidFill>
                <a:prstClr val="black"/>
              </a:solidFill>
              <a:latin typeface="VNI-Swiss-Condense"/>
              <a:ea typeface="VNI-Swiss-Condense"/>
              <a:cs typeface="VNI-Swiss-Condense"/>
            </a:endParaRPr>
          </a:p>
          <a:p>
            <a:pPr marL="17783" marR="263552" algn="ctr" defTabSz="914490" eaLnBrk="0">
              <a:lnSpc>
                <a:spcPct val="150000"/>
              </a:lnSpc>
            </a:pPr>
            <a:r>
              <a:rPr lang="en-US" sz="4001" b="1">
                <a:solidFill>
                  <a:srgbClr val="00B050"/>
                </a:solidFill>
                <a:latin typeface="Times New Roman" panose="02020603050405020304" pitchFamily="18" charset="0"/>
                <a:ea typeface="VNI-Swiss-Condense"/>
                <a:cs typeface="VNI-Swiss-Condense"/>
              </a:rPr>
              <a:t>CÁNH DIỀU, </a:t>
            </a:r>
            <a:r>
              <a:rPr lang="en-US" sz="4001" b="1">
                <a:solidFill>
                  <a:srgbClr val="E36C0A"/>
                </a:solidFill>
                <a:latin typeface="Times New Roman" panose="02020603050405020304" pitchFamily="18" charset="0"/>
                <a:ea typeface="VNI-Swiss-Condense"/>
                <a:cs typeface="VNI-Swiss-Condense"/>
              </a:rPr>
              <a:t>KẾT NỐI TRI THỨC</a:t>
            </a:r>
            <a:r>
              <a:rPr lang="en-US" sz="4001" b="1">
                <a:solidFill>
                  <a:srgbClr val="7030A0"/>
                </a:solidFill>
                <a:latin typeface="Times New Roman" panose="02020603050405020304" pitchFamily="18" charset="0"/>
                <a:ea typeface="VNI-Swiss-Condense"/>
                <a:cs typeface="VNI-Swiss-Condense"/>
              </a:rPr>
              <a:t>, CHÂN TRỜI SÁNG TẠO</a:t>
            </a:r>
            <a:endParaRPr lang="vi-VN" sz="4001">
              <a:solidFill>
                <a:prstClr val="black"/>
              </a:solidFill>
              <a:latin typeface="VNI-Swiss-Condense"/>
              <a:ea typeface="VNI-Swiss-Condense"/>
              <a:cs typeface="VNI-Swiss-Condense"/>
            </a:endParaRPr>
          </a:p>
          <a:p>
            <a:pPr algn="ctr" defTabSz="914490">
              <a:lnSpc>
                <a:spcPct val="150000"/>
              </a:lnSpc>
              <a:tabLst>
                <a:tab pos="2972097" algn="ctr"/>
                <a:tab pos="5944194" algn="r"/>
              </a:tabLst>
            </a:pPr>
            <a:r>
              <a:rPr lang="en-US" sz="4001" i="1">
                <a:solidFill>
                  <a:prstClr val="black"/>
                </a:solidFill>
                <a:latin typeface="Times New Roman" panose="02020603050405020304" pitchFamily="18" charset="0"/>
                <a:ea typeface="VNI-Swiss-Condense"/>
                <a:cs typeface="VNI-Swiss-Condense"/>
              </a:rPr>
              <a:t>Thày cô xem và tải tài liệu tại website: </a:t>
            </a:r>
            <a:r>
              <a:rPr lang="en-US" sz="4001" b="1" i="1">
                <a:solidFill>
                  <a:prstClr val="black"/>
                </a:solidFill>
                <a:latin typeface="Times New Roman" panose="02020603050405020304" pitchFamily="18" charset="0"/>
                <a:ea typeface="VNI-Swiss-Condense"/>
                <a:cs typeface="VNI-Swiss-Condense"/>
              </a:rPr>
              <a:t>tailieugiaovien.edu.vn</a:t>
            </a:r>
            <a:endParaRPr lang="vi-VN" sz="4001">
              <a:solidFill>
                <a:prstClr val="black"/>
              </a:solidFill>
              <a:latin typeface="VNI-Swiss-Condense"/>
              <a:ea typeface="VNI-Swiss-Condense"/>
              <a:cs typeface="VNI-Swiss-Condense"/>
            </a:endParaRPr>
          </a:p>
        </p:txBody>
      </p:sp>
      <p:pic>
        <p:nvPicPr>
          <p:cNvPr id="5" name="Picture 4">
            <a:hlinkClick r:id="rId2"/>
            <a:extLst>
              <a:ext uri="{FF2B5EF4-FFF2-40B4-BE49-F238E27FC236}">
                <a16:creationId xmlns:a16="http://schemas.microsoft.com/office/drawing/2014/main" id="{087F4285-924E-2DD2-2217-979C98663AB0}"/>
              </a:ext>
            </a:extLst>
          </p:cNvPr>
          <p:cNvPicPr>
            <a:picLocks noChangeAspect="1"/>
          </p:cNvPicPr>
          <p:nvPr/>
        </p:nvPicPr>
        <p:blipFill>
          <a:blip r:embed="rId3"/>
          <a:stretch>
            <a:fillRect/>
          </a:stretch>
        </p:blipFill>
        <p:spPr>
          <a:xfrm>
            <a:off x="1457825" y="172456"/>
            <a:ext cx="2819400" cy="2825051"/>
          </a:xfrm>
          <a:prstGeom prst="rect">
            <a:avLst/>
          </a:prstGeom>
        </p:spPr>
      </p:pic>
      <p:sp>
        <p:nvSpPr>
          <p:cNvPr id="6" name="TextBox 5">
            <a:extLst>
              <a:ext uri="{FF2B5EF4-FFF2-40B4-BE49-F238E27FC236}">
                <a16:creationId xmlns:a16="http://schemas.microsoft.com/office/drawing/2014/main" id="{23AE16D2-B273-38A6-F10A-8789E4324120}"/>
              </a:ext>
            </a:extLst>
          </p:cNvPr>
          <p:cNvSpPr txBox="1"/>
          <p:nvPr/>
        </p:nvSpPr>
        <p:spPr>
          <a:xfrm>
            <a:off x="4780548" y="839442"/>
            <a:ext cx="9372600" cy="1107996"/>
          </a:xfrm>
          <a:prstGeom prst="rect">
            <a:avLst/>
          </a:prstGeom>
          <a:noFill/>
        </p:spPr>
        <p:txBody>
          <a:bodyPr wrap="square" rtlCol="0">
            <a:spAutoFit/>
          </a:bodyPr>
          <a:lstStyle/>
          <a:p>
            <a:pPr defTabSz="914490"/>
            <a:r>
              <a:rPr lang="en-US" sz="6600" b="1">
                <a:solidFill>
                  <a:srgbClr val="000099"/>
                </a:solidFill>
                <a:latin typeface="Times New Roman" panose="02020603050405020304" pitchFamily="18" charset="0"/>
                <a:cs typeface="Times New Roman" panose="02020603050405020304" pitchFamily="18" charset="0"/>
              </a:rPr>
              <a:t>KHO HỌC LIỆU SỐ 4.0</a:t>
            </a:r>
            <a:endParaRPr lang="vi-VN" sz="6600" b="1">
              <a:solidFill>
                <a:srgbClr val="000099"/>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916822-CC56-A46A-AC44-7895EE0DEB0C}"/>
              </a:ext>
            </a:extLst>
          </p:cNvPr>
          <p:cNvSpPr txBox="1"/>
          <p:nvPr/>
        </p:nvSpPr>
        <p:spPr>
          <a:xfrm>
            <a:off x="2219828" y="1603190"/>
            <a:ext cx="14163176" cy="1081899"/>
          </a:xfrm>
          <a:prstGeom prst="rect">
            <a:avLst/>
          </a:prstGeom>
          <a:noFill/>
        </p:spPr>
        <p:txBody>
          <a:bodyPr wrap="square">
            <a:spAutoFit/>
          </a:bodyPr>
          <a:lstStyle/>
          <a:p>
            <a:pPr algn="ctr" defTabSz="914490">
              <a:lnSpc>
                <a:spcPct val="150000"/>
              </a:lnSpc>
              <a:tabLst>
                <a:tab pos="2972097" algn="ctr"/>
                <a:tab pos="5944194" algn="r"/>
              </a:tabLst>
            </a:pPr>
            <a:r>
              <a:rPr lang="en-US" sz="4800" u="sng">
                <a:solidFill>
                  <a:srgbClr val="0000FF"/>
                </a:solidFill>
                <a:latin typeface="Times New Roman" panose="02020603050405020304" pitchFamily="18" charset="0"/>
                <a:ea typeface="VNI-Swiss-Condense"/>
                <a:cs typeface="VNI-Swiss-Condense"/>
                <a:hlinkClick r:id="rId2">
                  <a:extLst>
                    <a:ext uri="{A12FA001-AC4F-418D-AE19-62706E023703}">
                      <ahyp:hlinkClr xmlns:ahyp="http://schemas.microsoft.com/office/drawing/2018/hyperlinkcolor" val="tx"/>
                    </a:ext>
                  </a:extLst>
                </a:hlinkClick>
              </a:rPr>
              <a:t>https://tailieugiaovien.edu.vn</a:t>
            </a:r>
            <a:endParaRPr lang="vi-VN" sz="4800">
              <a:solidFill>
                <a:srgbClr val="0000FF"/>
              </a:solidFill>
              <a:latin typeface="VNI-Swiss-Condense"/>
              <a:ea typeface="VNI-Swiss-Condense"/>
              <a:cs typeface="VNI-Swiss-Condense"/>
            </a:endParaRPr>
          </a:p>
        </p:txBody>
      </p:sp>
      <p:pic>
        <p:nvPicPr>
          <p:cNvPr id="9" name="Picture 8">
            <a:extLst>
              <a:ext uri="{FF2B5EF4-FFF2-40B4-BE49-F238E27FC236}">
                <a16:creationId xmlns:a16="http://schemas.microsoft.com/office/drawing/2014/main" id="{48B64911-CDA9-1BE7-8BBC-812E4BCE1100}"/>
              </a:ext>
            </a:extLst>
          </p:cNvPr>
          <p:cNvPicPr>
            <a:picLocks noChangeAspect="1"/>
          </p:cNvPicPr>
          <p:nvPr/>
        </p:nvPicPr>
        <p:blipFill>
          <a:blip r:embed="rId4"/>
          <a:stretch>
            <a:fillRect/>
          </a:stretch>
        </p:blipFill>
        <p:spPr>
          <a:xfrm>
            <a:off x="2795838" y="8265056"/>
            <a:ext cx="13011150" cy="1619250"/>
          </a:xfrm>
          <a:prstGeom prst="rect">
            <a:avLst/>
          </a:prstGeom>
        </p:spPr>
      </p:pic>
      <p:pic>
        <p:nvPicPr>
          <p:cNvPr id="2" name="Picture 1">
            <a:extLst>
              <a:ext uri="{FF2B5EF4-FFF2-40B4-BE49-F238E27FC236}">
                <a16:creationId xmlns:a16="http://schemas.microsoft.com/office/drawing/2014/main" id="{00D5742A-90AD-AC5F-7415-8A5EBB167616}"/>
              </a:ext>
            </a:extLst>
          </p:cNvPr>
          <p:cNvPicPr>
            <a:picLocks noChangeAspect="1"/>
          </p:cNvPicPr>
          <p:nvPr/>
        </p:nvPicPr>
        <p:blipFill>
          <a:blip r:embed="rId5"/>
          <a:stretch>
            <a:fillRect/>
          </a:stretch>
        </p:blipFill>
        <p:spPr>
          <a:xfrm>
            <a:off x="0" y="22058"/>
            <a:ext cx="18248784" cy="10264942"/>
          </a:xfrm>
          <a:prstGeom prst="rect">
            <a:avLst/>
          </a:prstGeom>
        </p:spPr>
      </p:pic>
    </p:spTree>
    <p:extLst>
      <p:ext uri="{BB962C8B-B14F-4D97-AF65-F5344CB8AC3E}">
        <p14:creationId xmlns:p14="http://schemas.microsoft.com/office/powerpoint/2010/main" val="21373528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01999" y="-190500"/>
            <a:ext cx="2319251" cy="2036724"/>
          </a:xfrm>
          <a:prstGeom prst="rect">
            <a:avLst/>
          </a:prstGeom>
        </p:spPr>
      </p:pic>
      <p:pic>
        <p:nvPicPr>
          <p:cNvPr id="3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3777" y="4975917"/>
            <a:ext cx="2249673" cy="5284067"/>
          </a:xfrm>
          <a:prstGeom prst="rect">
            <a:avLst/>
          </a:prstGeom>
        </p:spPr>
      </p:pic>
      <p:pic>
        <p:nvPicPr>
          <p:cNvPr id="34" name="Picture 33"/>
          <p:cNvPicPr>
            <a:picLocks noChangeAspect="1"/>
          </p:cNvPicPr>
          <p:nvPr/>
        </p:nvPicPr>
        <p:blipFill>
          <a:blip r:embed="rId6"/>
          <a:stretch>
            <a:fillRect/>
          </a:stretch>
        </p:blipFill>
        <p:spPr>
          <a:xfrm>
            <a:off x="15392400" y="8961758"/>
            <a:ext cx="2878974" cy="1325242"/>
          </a:xfrm>
          <a:prstGeom prst="rect">
            <a:avLst/>
          </a:prstGeom>
        </p:spPr>
      </p:pic>
      <p:pic>
        <p:nvPicPr>
          <p:cNvPr id="3" name="Picture 2"/>
          <p:cNvPicPr>
            <a:picLocks noChangeAspect="1"/>
          </p:cNvPicPr>
          <p:nvPr/>
        </p:nvPicPr>
        <p:blipFill>
          <a:blip r:embed="rId7"/>
          <a:stretch>
            <a:fillRect/>
          </a:stretch>
        </p:blipFill>
        <p:spPr>
          <a:xfrm>
            <a:off x="2057400" y="2674591"/>
            <a:ext cx="4337074" cy="2773709"/>
          </a:xfrm>
          <a:prstGeom prst="rect">
            <a:avLst/>
          </a:prstGeom>
        </p:spPr>
      </p:pic>
      <p:pic>
        <p:nvPicPr>
          <p:cNvPr id="7" name="Picture 6"/>
          <p:cNvPicPr/>
          <p:nvPr/>
        </p:nvPicPr>
        <p:blipFill>
          <a:blip r:embed="rId8"/>
          <a:stretch>
            <a:fillRect/>
          </a:stretch>
        </p:blipFill>
        <p:spPr>
          <a:xfrm>
            <a:off x="7035578" y="2674591"/>
            <a:ext cx="4302438" cy="2773709"/>
          </a:xfrm>
          <a:prstGeom prst="rect">
            <a:avLst/>
          </a:prstGeom>
        </p:spPr>
      </p:pic>
      <p:pic>
        <p:nvPicPr>
          <p:cNvPr id="8" name="Picture 7"/>
          <p:cNvPicPr/>
          <p:nvPr/>
        </p:nvPicPr>
        <p:blipFill>
          <a:blip r:embed="rId9"/>
          <a:stretch>
            <a:fillRect/>
          </a:stretch>
        </p:blipFill>
        <p:spPr>
          <a:xfrm>
            <a:off x="11979120" y="2674591"/>
            <a:ext cx="4302438" cy="2773709"/>
          </a:xfrm>
          <a:prstGeom prst="rect">
            <a:avLst/>
          </a:prstGeom>
        </p:spPr>
      </p:pic>
      <p:pic>
        <p:nvPicPr>
          <p:cNvPr id="9" name="Picture 8"/>
          <p:cNvPicPr/>
          <p:nvPr/>
        </p:nvPicPr>
        <p:blipFill>
          <a:blip r:embed="rId10"/>
          <a:stretch>
            <a:fillRect/>
          </a:stretch>
        </p:blipFill>
        <p:spPr>
          <a:xfrm>
            <a:off x="4267200" y="6591300"/>
            <a:ext cx="4337074" cy="2773709"/>
          </a:xfrm>
          <a:prstGeom prst="rect">
            <a:avLst/>
          </a:prstGeom>
        </p:spPr>
      </p:pic>
      <p:pic>
        <p:nvPicPr>
          <p:cNvPr id="10" name="Picture 9"/>
          <p:cNvPicPr/>
          <p:nvPr/>
        </p:nvPicPr>
        <p:blipFill>
          <a:blip r:embed="rId11"/>
          <a:stretch>
            <a:fillRect/>
          </a:stretch>
        </p:blipFill>
        <p:spPr>
          <a:xfrm>
            <a:off x="9683726" y="6591300"/>
            <a:ext cx="4337074" cy="2773709"/>
          </a:xfrm>
          <a:prstGeom prst="rect">
            <a:avLst/>
          </a:prstGeom>
        </p:spPr>
      </p:pic>
      <p:sp>
        <p:nvSpPr>
          <p:cNvPr id="11" name="Rectangle 10"/>
          <p:cNvSpPr/>
          <p:nvPr/>
        </p:nvSpPr>
        <p:spPr>
          <a:xfrm>
            <a:off x="2286000" y="287804"/>
            <a:ext cx="13287303" cy="1938992"/>
          </a:xfrm>
          <a:prstGeom prst="rect">
            <a:avLst/>
          </a:prstGeom>
        </p:spPr>
        <p:txBody>
          <a:bodyPr wrap="square">
            <a:spAutoFit/>
          </a:bodyPr>
          <a:lstStyle/>
          <a:p>
            <a:pPr algn="ct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N</a:t>
            </a:r>
            <a:r>
              <a:rPr lang="vi-VN" sz="4000" dirty="0">
                <a:latin typeface="Arial" panose="020B0604020202020204" pitchFamily="34" charset="0"/>
                <a:ea typeface="Calibri" panose="020F0502020204030204" pitchFamily="34" charset="0"/>
                <a:cs typeface="Arial" panose="020B0604020202020204" pitchFamily="34" charset="0"/>
              </a:rPr>
              <a:t>êu những điều em đã biết về các lĩnh vực chủ yếu của </a:t>
            </a:r>
            <a:r>
              <a:rPr lang="en-US" sz="4000" dirty="0" err="1">
                <a:latin typeface="Arial" panose="020B0604020202020204" pitchFamily="34" charset="0"/>
                <a:ea typeface="Calibri" panose="020F0502020204030204" pitchFamily="34" charset="0"/>
                <a:cs typeface="Arial" panose="020B0604020202020204" pitchFamily="34" charset="0"/>
              </a:rPr>
              <a:t>khoa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nhiên</a:t>
            </a:r>
            <a:r>
              <a:rPr lang="en-US" sz="4000" dirty="0">
                <a:latin typeface="Arial" panose="020B0604020202020204" pitchFamily="34" charset="0"/>
                <a:ea typeface="Calibri" panose="020F0502020204030204" pitchFamily="34" charset="0"/>
                <a:cs typeface="Arial" panose="020B0604020202020204" pitchFamily="34" charset="0"/>
              </a:rPr>
              <a:t>; </a:t>
            </a:r>
            <a:r>
              <a:rPr lang="vi-VN" sz="4000" dirty="0">
                <a:latin typeface="Arial" panose="020B0604020202020204" pitchFamily="34" charset="0"/>
                <a:ea typeface="Calibri" panose="020F0502020204030204" pitchFamily="34" charset="0"/>
                <a:cs typeface="Arial" panose="020B0604020202020204" pitchFamily="34" charset="0"/>
              </a:rPr>
              <a:t>đối tượng của từng lĩnh vực.</a:t>
            </a:r>
            <a:endParaRPr lang="en-US" sz="4000" dirty="0">
              <a:latin typeface="Arial" panose="020B0604020202020204" pitchFamily="34" charset="0"/>
              <a:cs typeface="Arial" panose="020B0604020202020204" pitchFamily="34" charset="0"/>
            </a:endParaRPr>
          </a:p>
        </p:txBody>
      </p:sp>
      <p:sp>
        <p:nvSpPr>
          <p:cNvPr id="2" name="TextBox 1"/>
          <p:cNvSpPr txBox="1"/>
          <p:nvPr/>
        </p:nvSpPr>
        <p:spPr>
          <a:xfrm>
            <a:off x="3730637" y="5448300"/>
            <a:ext cx="990600" cy="1015663"/>
          </a:xfrm>
          <a:prstGeom prst="rect">
            <a:avLst/>
          </a:prstGeom>
          <a:noFill/>
        </p:spPr>
        <p:txBody>
          <a:bodyPr wrap="square" rtlCol="0">
            <a:spAutoFit/>
          </a:bodyPr>
          <a:lstStyle/>
          <a:p>
            <a:pPr algn="ctr">
              <a:lnSpc>
                <a:spcPct val="150000"/>
              </a:lnSpc>
            </a:pPr>
            <a:r>
              <a:rPr lang="en-US" sz="4000" dirty="0">
                <a:latin typeface="Arial" panose="020B0604020202020204" pitchFamily="34" charset="0"/>
                <a:cs typeface="Arial" panose="020B0604020202020204" pitchFamily="34" charset="0"/>
              </a:rPr>
              <a:t>a)</a:t>
            </a:r>
          </a:p>
        </p:txBody>
      </p:sp>
      <p:sp>
        <p:nvSpPr>
          <p:cNvPr id="12" name="TextBox 11"/>
          <p:cNvSpPr txBox="1"/>
          <p:nvPr/>
        </p:nvSpPr>
        <p:spPr>
          <a:xfrm>
            <a:off x="8691497" y="5499437"/>
            <a:ext cx="990600" cy="901593"/>
          </a:xfrm>
          <a:prstGeom prst="rect">
            <a:avLst/>
          </a:prstGeom>
          <a:noFill/>
        </p:spPr>
        <p:txBody>
          <a:bodyPr wrap="square" rtlCol="0">
            <a:spAutoFit/>
          </a:bodyPr>
          <a:lstStyle/>
          <a:p>
            <a:pPr algn="ctr">
              <a:lnSpc>
                <a:spcPct val="150000"/>
              </a:lnSpc>
            </a:pPr>
            <a:r>
              <a:rPr lang="en-US" sz="4000" dirty="0">
                <a:latin typeface="Arial" panose="020B0604020202020204" pitchFamily="34" charset="0"/>
                <a:cs typeface="Arial" panose="020B0604020202020204" pitchFamily="34" charset="0"/>
              </a:rPr>
              <a:t>b)</a:t>
            </a:r>
          </a:p>
        </p:txBody>
      </p:sp>
      <p:sp>
        <p:nvSpPr>
          <p:cNvPr id="13" name="TextBox 12"/>
          <p:cNvSpPr txBox="1"/>
          <p:nvPr/>
        </p:nvSpPr>
        <p:spPr>
          <a:xfrm>
            <a:off x="13868400" y="5448300"/>
            <a:ext cx="990600" cy="901593"/>
          </a:xfrm>
          <a:prstGeom prst="rect">
            <a:avLst/>
          </a:prstGeom>
          <a:noFill/>
        </p:spPr>
        <p:txBody>
          <a:bodyPr wrap="square" rtlCol="0">
            <a:spAutoFit/>
          </a:bodyPr>
          <a:lstStyle/>
          <a:p>
            <a:pPr algn="ctr">
              <a:lnSpc>
                <a:spcPct val="150000"/>
              </a:lnSpc>
            </a:pPr>
            <a:r>
              <a:rPr lang="en-US" sz="4000" dirty="0">
                <a:latin typeface="Arial" panose="020B0604020202020204" pitchFamily="34" charset="0"/>
                <a:cs typeface="Arial" panose="020B0604020202020204" pitchFamily="34" charset="0"/>
              </a:rPr>
              <a:t>c)</a:t>
            </a:r>
          </a:p>
        </p:txBody>
      </p:sp>
      <p:sp>
        <p:nvSpPr>
          <p:cNvPr id="14" name="TextBox 13"/>
          <p:cNvSpPr txBox="1"/>
          <p:nvPr/>
        </p:nvSpPr>
        <p:spPr>
          <a:xfrm>
            <a:off x="5899174" y="9260821"/>
            <a:ext cx="990600" cy="901593"/>
          </a:xfrm>
          <a:prstGeom prst="rect">
            <a:avLst/>
          </a:prstGeom>
          <a:noFill/>
        </p:spPr>
        <p:txBody>
          <a:bodyPr wrap="square" rtlCol="0">
            <a:spAutoFit/>
          </a:bodyPr>
          <a:lstStyle/>
          <a:p>
            <a:pPr algn="ctr">
              <a:lnSpc>
                <a:spcPct val="150000"/>
              </a:lnSpc>
            </a:pPr>
            <a:r>
              <a:rPr lang="en-US" sz="4000" dirty="0">
                <a:latin typeface="Arial" panose="020B0604020202020204" pitchFamily="34" charset="0"/>
                <a:cs typeface="Arial" panose="020B0604020202020204" pitchFamily="34" charset="0"/>
              </a:rPr>
              <a:t>d)</a:t>
            </a:r>
          </a:p>
        </p:txBody>
      </p:sp>
      <p:sp>
        <p:nvSpPr>
          <p:cNvPr id="15" name="TextBox 14"/>
          <p:cNvSpPr txBox="1"/>
          <p:nvPr/>
        </p:nvSpPr>
        <p:spPr>
          <a:xfrm>
            <a:off x="11658600" y="9258300"/>
            <a:ext cx="990600" cy="901593"/>
          </a:xfrm>
          <a:prstGeom prst="rect">
            <a:avLst/>
          </a:prstGeom>
          <a:noFill/>
        </p:spPr>
        <p:txBody>
          <a:bodyPr wrap="square" rtlCol="0">
            <a:spAutoFit/>
          </a:bodyPr>
          <a:lstStyle/>
          <a:p>
            <a:pPr algn="ctr">
              <a:lnSpc>
                <a:spcPct val="150000"/>
              </a:lnSpc>
            </a:pPr>
            <a:r>
              <a:rPr lang="en-US" sz="4000"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34848894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4894">
            <a:off x="-47583" y="8082464"/>
            <a:ext cx="2733848" cy="2269896"/>
          </a:xfrm>
          <a:prstGeom prst="rect">
            <a:avLst/>
          </a:prstGeom>
        </p:spPr>
      </p:pic>
      <p:pic>
        <p:nvPicPr>
          <p:cNvPr id="40" name="Picture 39"/>
          <p:cNvPicPr>
            <a:picLocks noChangeAspect="1"/>
          </p:cNvPicPr>
          <p:nvPr/>
        </p:nvPicPr>
        <p:blipFill>
          <a:blip r:embed="rId4"/>
          <a:stretch>
            <a:fillRect/>
          </a:stretch>
        </p:blipFill>
        <p:spPr>
          <a:xfrm>
            <a:off x="15526273" y="7804043"/>
            <a:ext cx="2761727" cy="2560542"/>
          </a:xfrm>
          <a:prstGeom prst="rect">
            <a:avLst/>
          </a:prstGeom>
        </p:spPr>
      </p:pic>
      <p:pic>
        <p:nvPicPr>
          <p:cNvPr id="41" name="Picture 40"/>
          <p:cNvPicPr>
            <a:picLocks noChangeAspect="1"/>
          </p:cNvPicPr>
          <p:nvPr/>
        </p:nvPicPr>
        <p:blipFill>
          <a:blip r:embed="rId5"/>
          <a:stretch>
            <a:fillRect/>
          </a:stretch>
        </p:blipFill>
        <p:spPr>
          <a:xfrm>
            <a:off x="16907136" y="-190500"/>
            <a:ext cx="1859441" cy="2036240"/>
          </a:xfrm>
          <a:prstGeom prst="rect">
            <a:avLst/>
          </a:prstGeom>
        </p:spPr>
      </p:pic>
      <p:sp>
        <p:nvSpPr>
          <p:cNvPr id="43" name="Rectangle 42"/>
          <p:cNvSpPr/>
          <p:nvPr/>
        </p:nvSpPr>
        <p:spPr>
          <a:xfrm>
            <a:off x="990600" y="1181100"/>
            <a:ext cx="16764001" cy="6529993"/>
          </a:xfrm>
          <a:prstGeom prst="rect">
            <a:avLst/>
          </a:prstGeom>
        </p:spPr>
        <p:txBody>
          <a:bodyPr wrap="square">
            <a:spAutoFit/>
          </a:bodyPr>
          <a:lstStyle/>
          <a:p>
            <a:pPr algn="ctr">
              <a:lnSpc>
                <a:spcPct val="150000"/>
              </a:lnSpc>
              <a:spcBef>
                <a:spcPts val="600"/>
              </a:spcBef>
              <a:spcAft>
                <a:spcPts val="80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lĩnh</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vực</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chủ</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yếu</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đối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tượng</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nghiên</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cứu</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KHTN: </a:t>
            </a:r>
          </a:p>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Thiên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cứu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vũ</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trụ</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Khoa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cứu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Đất</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 </a:t>
            </a:r>
            <a:r>
              <a:rPr lang="en-US" sz="4000" dirty="0" err="1">
                <a:latin typeface="Arial" panose="020B0604020202020204" pitchFamily="34" charset="0"/>
                <a:ea typeface="Calibri" panose="020F0502020204030204" pitchFamily="34" charset="0"/>
                <a:cs typeface="Arial" panose="020B0604020202020204" pitchFamily="34" charset="0"/>
              </a:rPr>
              <a:t>Vật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cứu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chúng</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 </a:t>
            </a: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cứu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đổi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e) </a:t>
            </a:r>
            <a:r>
              <a:rPr lang="en-US" sz="4000" dirty="0" err="1">
                <a:latin typeface="Arial" panose="020B0604020202020204" pitchFamily="34" charset="0"/>
                <a:ea typeface="Calibri" panose="020F0502020204030204" pitchFamily="34" charset="0"/>
                <a:cs typeface="Arial" panose="020B0604020202020204" pitchFamily="34" charset="0"/>
              </a:rPr>
              <a:t>Sinh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cứu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Đất</a:t>
            </a:r>
            <a:r>
              <a:rPr lang="en-US" sz="4000" dirty="0">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xEl>
                                              <p:pRg st="1" end="1"/>
                                            </p:txEl>
                                          </p:spTgt>
                                        </p:tgtEl>
                                        <p:attrNameLst>
                                          <p:attrName>style.visibility</p:attrName>
                                        </p:attrNameLst>
                                      </p:cBhvr>
                                      <p:to>
                                        <p:strVal val="visible"/>
                                      </p:to>
                                    </p:set>
                                    <p:animEffect transition="in" filter="fade">
                                      <p:cBhvr>
                                        <p:cTn id="12" dur="500"/>
                                        <p:tgtEl>
                                          <p:spTgt spid="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xEl>
                                              <p:pRg st="3" end="3"/>
                                            </p:txEl>
                                          </p:spTgt>
                                        </p:tgtEl>
                                        <p:attrNameLst>
                                          <p:attrName>style.visibility</p:attrName>
                                        </p:attrNameLst>
                                      </p:cBhvr>
                                      <p:to>
                                        <p:strVal val="visible"/>
                                      </p:to>
                                    </p:set>
                                    <p:animEffect transition="in" filter="fade">
                                      <p:cBhvr>
                                        <p:cTn id="22" dur="500"/>
                                        <p:tgtEl>
                                          <p:spTgt spid="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xEl>
                                              <p:pRg st="4" end="4"/>
                                            </p:txEl>
                                          </p:spTgt>
                                        </p:tgtEl>
                                        <p:attrNameLst>
                                          <p:attrName>style.visibility</p:attrName>
                                        </p:attrNameLst>
                                      </p:cBhvr>
                                      <p:to>
                                        <p:strVal val="visible"/>
                                      </p:to>
                                    </p:set>
                                    <p:animEffect transition="in" filter="fade">
                                      <p:cBhvr>
                                        <p:cTn id="27" dur="500"/>
                                        <p:tgtEl>
                                          <p:spTgt spid="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385" y="7046768"/>
            <a:ext cx="3486950" cy="3240232"/>
          </a:xfrm>
          <a:prstGeom prst="rect">
            <a:avLst/>
          </a:prstGeom>
        </p:spPr>
      </p:pic>
      <p:pic>
        <p:nvPicPr>
          <p:cNvPr id="20" name="Picture 19"/>
          <p:cNvPicPr>
            <a:picLocks noChangeAspect="1"/>
          </p:cNvPicPr>
          <p:nvPr/>
        </p:nvPicPr>
        <p:blipFill>
          <a:blip r:embed="rId3"/>
          <a:stretch>
            <a:fillRect/>
          </a:stretch>
        </p:blipFill>
        <p:spPr>
          <a:xfrm>
            <a:off x="14478000" y="1740945"/>
            <a:ext cx="3812772" cy="8355913"/>
          </a:xfrm>
          <a:prstGeom prst="rect">
            <a:avLst/>
          </a:prstGeom>
        </p:spPr>
      </p:pic>
      <p:sp>
        <p:nvSpPr>
          <p:cNvPr id="3" name="Rectangle 2"/>
          <p:cNvSpPr/>
          <p:nvPr/>
        </p:nvSpPr>
        <p:spPr>
          <a:xfrm>
            <a:off x="954677" y="798853"/>
            <a:ext cx="15700132" cy="707886"/>
          </a:xfrm>
          <a:prstGeom prst="rect">
            <a:avLst/>
          </a:prstGeom>
        </p:spPr>
        <p:txBody>
          <a:bodyPr wrap="none">
            <a:spAutoFit/>
          </a:bodyPr>
          <a:lstStyle/>
          <a:p>
            <a:pPr marL="571500" indent="-571500" algn="just">
              <a:buFont typeface="Wingdings" panose="05000000000000000000" pitchFamily="2" charset="2"/>
              <a:buChar char="v"/>
            </a:pPr>
            <a:r>
              <a:rPr lang="vi-VN" sz="4000" dirty="0">
                <a:ea typeface="Calibri" panose="020F0502020204030204" pitchFamily="34" charset="0"/>
              </a:rPr>
              <a:t>Nội dung nào dưới đây thuộc đối tượng nghiên cứu của hóa học?</a:t>
            </a:r>
            <a:endParaRPr lang="en-US" sz="4000" dirty="0"/>
          </a:p>
        </p:txBody>
      </p:sp>
      <p:sp>
        <p:nvSpPr>
          <p:cNvPr id="4" name="Rectangle 3"/>
          <p:cNvSpPr/>
          <p:nvPr/>
        </p:nvSpPr>
        <p:spPr>
          <a:xfrm>
            <a:off x="1769407" y="1852917"/>
            <a:ext cx="10210800" cy="3671583"/>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1) Sự hình thành hệ mặt trời.</a:t>
            </a:r>
          </a:p>
          <a:p>
            <a:pPr algn="just">
              <a:lnSpc>
                <a:spcPct val="150000"/>
              </a:lnSpc>
            </a:pPr>
            <a:r>
              <a:rPr lang="vi-VN" sz="4000" dirty="0">
                <a:latin typeface="Arial" panose="020B0604020202020204" pitchFamily="34" charset="0"/>
                <a:cs typeface="Arial" panose="020B0604020202020204" pitchFamily="34" charset="0"/>
              </a:rPr>
              <a:t>2) Cấu tạo của chất.</a:t>
            </a:r>
          </a:p>
          <a:p>
            <a:pPr algn="just">
              <a:lnSpc>
                <a:spcPct val="150000"/>
              </a:lnSpc>
            </a:pPr>
            <a:r>
              <a:rPr lang="vi-VN" sz="4000" dirty="0">
                <a:latin typeface="Arial" panose="020B0604020202020204" pitchFamily="34" charset="0"/>
                <a:cs typeface="Arial" panose="020B0604020202020204" pitchFamily="34" charset="0"/>
              </a:rPr>
              <a:t>3) Quá trình phát triển của loài người.</a:t>
            </a:r>
          </a:p>
          <a:p>
            <a:pPr algn="just">
              <a:lnSpc>
                <a:spcPct val="150000"/>
              </a:lnSpc>
            </a:pPr>
            <a:r>
              <a:rPr lang="vi-VN" sz="4000" dirty="0">
                <a:latin typeface="Arial" panose="020B0604020202020204" pitchFamily="34" charset="0"/>
                <a:cs typeface="Arial" panose="020B0604020202020204" pitchFamily="34" charset="0"/>
              </a:rPr>
              <a:t>4) Tốc độ của ánh sáng trong chân không.</a:t>
            </a:r>
          </a:p>
        </p:txBody>
      </p:sp>
      <p:sp>
        <p:nvSpPr>
          <p:cNvPr id="6" name="Rectangle 5"/>
          <p:cNvSpPr/>
          <p:nvPr/>
        </p:nvSpPr>
        <p:spPr>
          <a:xfrm>
            <a:off x="2133600" y="5870678"/>
            <a:ext cx="12219169" cy="2927789"/>
          </a:xfrm>
          <a:prstGeom prst="rect">
            <a:avLst/>
          </a:prstGeom>
        </p:spPr>
        <p:txBody>
          <a:bodyPr wrap="square">
            <a:spAutoFit/>
          </a:bodyPr>
          <a:lstStyle/>
          <a:p>
            <a:pPr algn="ctr">
              <a:lnSpc>
                <a:spcPct val="150000"/>
              </a:lnSpc>
              <a:spcBef>
                <a:spcPts val="600"/>
              </a:spcBef>
              <a:spcAft>
                <a:spcPts val="80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algn="ctr">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Nội</a:t>
            </a:r>
            <a:r>
              <a:rPr lang="en-US" sz="4000" dirty="0">
                <a:latin typeface="Arial" panose="020B0604020202020204" pitchFamily="34" charset="0"/>
                <a:ea typeface="Calibri" panose="020F0502020204030204" pitchFamily="34" charset="0"/>
                <a:cs typeface="Arial" panose="020B0604020202020204" pitchFamily="34" charset="0"/>
              </a:rPr>
              <a:t> dung “2) </a:t>
            </a:r>
            <a:r>
              <a:rPr lang="en-US" sz="4000" dirty="0" err="1">
                <a:latin typeface="Arial" panose="020B0604020202020204" pitchFamily="34" charset="0"/>
                <a:ea typeface="Calibri" panose="020F0502020204030204" pitchFamily="34" charset="0"/>
                <a:cs typeface="Arial" panose="020B0604020202020204" pitchFamily="34" charset="0"/>
              </a:rPr>
              <a:t>Cấu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cứu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7884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1371600" y="342900"/>
            <a:ext cx="13030201" cy="7844135"/>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9"/>
          <p:cNvSpPr/>
          <p:nvPr/>
        </p:nvSpPr>
        <p:spPr>
          <a:xfrm>
            <a:off x="-617236" y="9133562"/>
            <a:ext cx="19556921" cy="0"/>
          </a:xfrm>
          <a:prstGeom prst="line">
            <a:avLst/>
          </a:prstGeom>
          <a:ln w="9525" cap="rnd">
            <a:solidFill>
              <a:srgbClr val="242424"/>
            </a:solidFill>
            <a:prstDash val="solid"/>
            <a:headEnd type="none" w="sm" len="sm"/>
            <a:tailEnd type="none" w="sm" len="sm"/>
          </a:ln>
        </p:spPr>
        <p:txBody>
          <a:bodyPr/>
          <a:lstStyle/>
          <a:p>
            <a:endParaRPr lang="vi-VN"/>
          </a:p>
        </p:txBody>
      </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139027" y="2171700"/>
            <a:ext cx="4148973" cy="6978396"/>
          </a:xfrm>
          <a:prstGeom prst="rect">
            <a:avLst/>
          </a:prstGeom>
        </p:spPr>
      </p:pic>
      <p:sp>
        <p:nvSpPr>
          <p:cNvPr id="16" name="Rectangle 15"/>
          <p:cNvSpPr/>
          <p:nvPr/>
        </p:nvSpPr>
        <p:spPr>
          <a:xfrm>
            <a:off x="2181862" y="2476500"/>
            <a:ext cx="11957165" cy="3221395"/>
          </a:xfrm>
          <a:prstGeom prst="rect">
            <a:avLst/>
          </a:prstGeom>
        </p:spPr>
        <p:txBody>
          <a:bodyPr wrap="square">
            <a:spAutoFit/>
          </a:bodyPr>
          <a:lstStyle/>
          <a:p>
            <a:pPr marL="742950" indent="-742950" algn="just">
              <a:lnSpc>
                <a:spcPct val="150000"/>
              </a:lnSpc>
              <a:spcBef>
                <a:spcPts val="600"/>
              </a:spcBef>
              <a:spcAft>
                <a:spcPts val="800"/>
              </a:spcAft>
              <a:buFont typeface="+mj-lt"/>
              <a:buAutoNum type="arabicParenR"/>
            </a:pPr>
            <a:r>
              <a:rPr lang="vi-VN" sz="4000" dirty="0">
                <a:ea typeface="Calibri" panose="020F0502020204030204" pitchFamily="34" charset="0"/>
              </a:rPr>
              <a:t>Hóa học nghiên cứu cụ thể những nội dung gì?</a:t>
            </a:r>
            <a:endParaRPr lang="en-US" sz="4000" dirty="0">
              <a:ea typeface="Calibri" panose="020F0502020204030204" pitchFamily="34" charset="0"/>
            </a:endParaRPr>
          </a:p>
          <a:p>
            <a:pPr marL="742950" indent="-742950" algn="just">
              <a:lnSpc>
                <a:spcPct val="150000"/>
              </a:lnSpc>
              <a:spcBef>
                <a:spcPts val="600"/>
              </a:spcBef>
              <a:spcAft>
                <a:spcPts val="800"/>
              </a:spcAft>
              <a:buFont typeface="+mj-lt"/>
              <a:buAutoNum type="arabicParenR"/>
            </a:pPr>
            <a:r>
              <a:rPr lang="vi-VN" sz="4000" dirty="0">
                <a:ea typeface="Calibri" panose="020F0502020204030204" pitchFamily="34" charset="0"/>
              </a:rPr>
              <a:t>Đặc điểm của hóa học là gì?</a:t>
            </a:r>
            <a:endParaRPr lang="en-US" sz="4000" dirty="0">
              <a:ea typeface="Calibri" panose="020F0502020204030204" pitchFamily="34" charset="0"/>
            </a:endParaRPr>
          </a:p>
          <a:p>
            <a:pPr marL="742950" indent="-742950" algn="just">
              <a:lnSpc>
                <a:spcPct val="150000"/>
              </a:lnSpc>
              <a:spcBef>
                <a:spcPts val="600"/>
              </a:spcBef>
              <a:spcAft>
                <a:spcPts val="800"/>
              </a:spcAft>
              <a:buFont typeface="+mj-lt"/>
              <a:buAutoNum type="arabicParenR"/>
            </a:pPr>
            <a:r>
              <a:rPr lang="vi-VN" sz="4000" dirty="0">
                <a:ea typeface="Calibri" panose="020F0502020204030204" pitchFamily="34" charset="0"/>
              </a:rPr>
              <a:t>Hóa học có mấy nhánh nghiên cứu chính?</a:t>
            </a:r>
            <a:endParaRPr lang="en-US" sz="4000" dirty="0">
              <a:effectLst/>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0" y="6961575"/>
            <a:ext cx="4738449" cy="218852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711706" y="1283840"/>
            <a:ext cx="16916400" cy="761206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424894">
            <a:off x="65752" y="7774552"/>
            <a:ext cx="2733848" cy="2619524"/>
          </a:xfrm>
          <a:prstGeom prst="rect">
            <a:avLst/>
          </a:prstGeom>
        </p:spPr>
      </p:pic>
      <p:pic>
        <p:nvPicPr>
          <p:cNvPr id="40" name="Picture 39"/>
          <p:cNvPicPr>
            <a:picLocks noChangeAspect="1"/>
          </p:cNvPicPr>
          <p:nvPr/>
        </p:nvPicPr>
        <p:blipFill>
          <a:blip r:embed="rId4"/>
          <a:stretch>
            <a:fillRect/>
          </a:stretch>
        </p:blipFill>
        <p:spPr>
          <a:xfrm>
            <a:off x="15526273" y="7804043"/>
            <a:ext cx="2761727" cy="2560542"/>
          </a:xfrm>
          <a:prstGeom prst="rect">
            <a:avLst/>
          </a:prstGeom>
        </p:spPr>
      </p:pic>
      <p:pic>
        <p:nvPicPr>
          <p:cNvPr id="41" name="Picture 40"/>
          <p:cNvPicPr>
            <a:picLocks noChangeAspect="1"/>
          </p:cNvPicPr>
          <p:nvPr/>
        </p:nvPicPr>
        <p:blipFill>
          <a:blip r:embed="rId5"/>
          <a:stretch>
            <a:fillRect/>
          </a:stretch>
        </p:blipFill>
        <p:spPr>
          <a:xfrm>
            <a:off x="16907136" y="-190500"/>
            <a:ext cx="1859441" cy="2036240"/>
          </a:xfrm>
          <a:prstGeom prst="rect">
            <a:avLst/>
          </a:prstGeom>
        </p:spPr>
      </p:pic>
      <p:sp>
        <p:nvSpPr>
          <p:cNvPr id="3" name="Rectangle 2"/>
          <p:cNvSpPr/>
          <p:nvPr/>
        </p:nvSpPr>
        <p:spPr>
          <a:xfrm>
            <a:off x="1432676" y="1485900"/>
            <a:ext cx="15773400" cy="6914713"/>
          </a:xfrm>
          <a:prstGeom prst="rect">
            <a:avLst/>
          </a:prstGeom>
        </p:spPr>
        <p:txBody>
          <a:bodyPr wrap="square">
            <a:spAutoFit/>
          </a:bodyPr>
          <a:lstStyle/>
          <a:p>
            <a:pPr algn="ctr">
              <a:lnSpc>
                <a:spcPct val="150000"/>
              </a:lnSpc>
              <a:spcBef>
                <a:spcPts val="600"/>
              </a:spcBef>
              <a:spcAft>
                <a:spcPts val="800"/>
              </a:spcAft>
            </a:pP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marL="742950" indent="-742950" algn="just">
              <a:lnSpc>
                <a:spcPct val="150000"/>
              </a:lnSpc>
              <a:spcBef>
                <a:spcPts val="600"/>
              </a:spcBef>
              <a:spcAft>
                <a:spcPts val="800"/>
              </a:spcAft>
              <a:buFont typeface="+mj-lt"/>
              <a:buAutoNum type="arabicParenR"/>
            </a:pP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cứu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trúc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đổi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kèm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trình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đổi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a:t>
            </a:r>
          </a:p>
          <a:p>
            <a:pPr marL="742950" indent="-742950" algn="just">
              <a:lnSpc>
                <a:spcPct val="150000"/>
              </a:lnSpc>
              <a:spcBef>
                <a:spcPts val="600"/>
              </a:spcBef>
              <a:spcAft>
                <a:spcPts val="800"/>
              </a:spcAft>
              <a:buFont typeface="+mj-lt"/>
              <a:buAutoNum type="arabicParenR"/>
            </a:pP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đặc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hợp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chặt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thuyết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nghiệm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khoa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dược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môi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địa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6730798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86200" y="1562100"/>
            <a:ext cx="10210800" cy="6477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a:stretch>
            <a:fillRect/>
          </a:stretch>
        </p:blipFill>
        <p:spPr>
          <a:xfrm>
            <a:off x="-1386" y="5683161"/>
            <a:ext cx="4954385" cy="4603839"/>
          </a:xfrm>
          <a:prstGeom prst="rect">
            <a:avLst/>
          </a:prstGeom>
        </p:spPr>
      </p:pic>
      <p:pic>
        <p:nvPicPr>
          <p:cNvPr id="20" name="Picture 19"/>
          <p:cNvPicPr>
            <a:picLocks noChangeAspect="1"/>
          </p:cNvPicPr>
          <p:nvPr/>
        </p:nvPicPr>
        <p:blipFill>
          <a:blip r:embed="rId3"/>
          <a:stretch>
            <a:fillRect/>
          </a:stretch>
        </p:blipFill>
        <p:spPr>
          <a:xfrm>
            <a:off x="15392400" y="3744909"/>
            <a:ext cx="2898371" cy="6351949"/>
          </a:xfrm>
          <a:prstGeom prst="rect">
            <a:avLst/>
          </a:prstGeom>
        </p:spPr>
      </p:pic>
      <p:sp>
        <p:nvSpPr>
          <p:cNvPr id="2" name="Rectangle 1"/>
          <p:cNvSpPr/>
          <p:nvPr/>
        </p:nvSpPr>
        <p:spPr>
          <a:xfrm>
            <a:off x="5029200" y="2025789"/>
            <a:ext cx="7924800" cy="5632311"/>
          </a:xfrm>
          <a:prstGeom prst="rect">
            <a:avLst/>
          </a:prstGeom>
        </p:spPr>
        <p:txBody>
          <a:bodyPr wrap="square">
            <a:spAutoFit/>
          </a:bodyPr>
          <a:lstStyle/>
          <a:p>
            <a:pPr>
              <a:lnSpc>
                <a:spcPct val="150000"/>
              </a:lnSpc>
            </a:pPr>
            <a:r>
              <a:rPr lang="en-US" sz="4000" dirty="0"/>
              <a:t>3) </a:t>
            </a:r>
            <a:r>
              <a:rPr lang="vi-VN" sz="4000" dirty="0"/>
              <a:t>Hóa học gồm có 5 nhánh chính: </a:t>
            </a:r>
          </a:p>
          <a:p>
            <a:pPr marL="571500" indent="-571500">
              <a:lnSpc>
                <a:spcPct val="150000"/>
              </a:lnSpc>
              <a:buFont typeface="Arial" panose="020B0604020202020204" pitchFamily="34" charset="0"/>
              <a:buChar char="•"/>
            </a:pPr>
            <a:r>
              <a:rPr lang="vi-VN" sz="4000" dirty="0"/>
              <a:t>Hóa lí thuyết và hóa lí</a:t>
            </a:r>
          </a:p>
          <a:p>
            <a:pPr marL="571500" indent="-571500">
              <a:lnSpc>
                <a:spcPct val="150000"/>
              </a:lnSpc>
              <a:buFont typeface="Arial" panose="020B0604020202020204" pitchFamily="34" charset="0"/>
              <a:buChar char="•"/>
            </a:pPr>
            <a:r>
              <a:rPr lang="vi-VN" sz="4000" dirty="0"/>
              <a:t>Hóa vô cơ</a:t>
            </a:r>
          </a:p>
          <a:p>
            <a:pPr marL="571500" indent="-571500">
              <a:lnSpc>
                <a:spcPct val="150000"/>
              </a:lnSpc>
              <a:buFont typeface="Arial" panose="020B0604020202020204" pitchFamily="34" charset="0"/>
              <a:buChar char="•"/>
            </a:pPr>
            <a:r>
              <a:rPr lang="vi-VN" sz="4000" dirty="0"/>
              <a:t>Hóa hữu cơ</a:t>
            </a:r>
          </a:p>
          <a:p>
            <a:pPr marL="571500" indent="-571500">
              <a:lnSpc>
                <a:spcPct val="150000"/>
              </a:lnSpc>
              <a:buFont typeface="Arial" panose="020B0604020202020204" pitchFamily="34" charset="0"/>
              <a:buChar char="•"/>
            </a:pPr>
            <a:r>
              <a:rPr lang="vi-VN" sz="4000" dirty="0"/>
              <a:t>Hóa phân tích</a:t>
            </a:r>
          </a:p>
          <a:p>
            <a:pPr marL="571500" indent="-571500">
              <a:lnSpc>
                <a:spcPct val="150000"/>
              </a:lnSpc>
              <a:buFont typeface="Arial" panose="020B0604020202020204" pitchFamily="34" charset="0"/>
              <a:buChar char="•"/>
            </a:pPr>
            <a:r>
              <a:rPr lang="vi-VN" sz="4000" dirty="0"/>
              <a:t>Hóa sinh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1776</Words>
  <Application>Microsoft Office PowerPoint</Application>
  <PresentationFormat>Custom</PresentationFormat>
  <Paragraphs>126</Paragraphs>
  <Slides>32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Times New Roman</vt:lpstr>
      <vt:lpstr>Calibri</vt:lpstr>
      <vt:lpstr>Wingdings</vt:lpstr>
      <vt:lpstr>VNI-Swiss-Condense</vt:lpstr>
      <vt:lpstr>Arial</vt:lpstr>
      <vt:lpstr>Symbol</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tailieugiaovien.edu.vn</dc:creator>
  <cp:lastModifiedBy>11570</cp:lastModifiedBy>
  <cp:revision>4</cp:revision>
  <dcterms:created xsi:type="dcterms:W3CDTF">2006-08-16T00:00:00Z</dcterms:created>
  <dcterms:modified xsi:type="dcterms:W3CDTF">2023-07-20T09:00:41Z</dcterms:modified>
  <dc:identifier>DAFKIeGNmr8</dc:identifier>
</cp:coreProperties>
</file>