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73" r:id="rId5"/>
    <p:sldId id="274" r:id="rId6"/>
    <p:sldId id="288" r:id="rId7"/>
    <p:sldId id="275" r:id="rId8"/>
    <p:sldId id="258" r:id="rId9"/>
    <p:sldId id="276" r:id="rId10"/>
    <p:sldId id="277" r:id="rId11"/>
    <p:sldId id="278" r:id="rId12"/>
    <p:sldId id="279" r:id="rId13"/>
    <p:sldId id="280" r:id="rId14"/>
    <p:sldId id="287" r:id="rId15"/>
    <p:sldId id="281" r:id="rId16"/>
    <p:sldId id="285" r:id="rId17"/>
    <p:sldId id="289" r:id="rId18"/>
    <p:sldId id="290" r:id="rId19"/>
    <p:sldId id="291" r:id="rId20"/>
    <p:sldId id="292" r:id="rId21"/>
    <p:sldId id="293" r:id="rId22"/>
    <p:sldId id="313" r:id="rId23"/>
    <p:sldId id="314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494"/>
    <a:srgbClr val="55A35C"/>
    <a:srgbClr val="F9DB5F"/>
    <a:srgbClr val="9AC6AF"/>
    <a:srgbClr val="F47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58"/>
      </p:cViewPr>
      <p:guideLst>
        <p:guide orient="horz" pos="2136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GV in các phiếu chuyên sâu 1,2,3 cho các nhóm thảo luận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GV in các phiếu mảnh ghép 1 cho các nhóm thảo luận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GV in các phiếu chuyên sâu 4,5,6 cho các nhóm thảo luận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2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4216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2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308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5078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1165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8678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6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48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15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3701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20.svg"/><Relationship Id="rId7" Type="http://schemas.openxmlformats.org/officeDocument/2006/relationships/image" Target="../media/image3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61.png"/><Relationship Id="rId4" Type="http://schemas.openxmlformats.org/officeDocument/2006/relationships/image" Target="../media/image31.png"/><Relationship Id="rId9" Type="http://schemas.openxmlformats.org/officeDocument/2006/relationships/image" Target="../media/image6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9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33.png"/><Relationship Id="rId5" Type="http://schemas.openxmlformats.org/officeDocument/2006/relationships/image" Target="../media/image40.png"/><Relationship Id="rId10" Type="http://schemas.openxmlformats.org/officeDocument/2006/relationships/image" Target="../media/image32.svg"/><Relationship Id="rId4" Type="http://schemas.openxmlformats.org/officeDocument/2006/relationships/image" Target="../media/image39.svg"/><Relationship Id="rId9" Type="http://schemas.openxmlformats.org/officeDocument/2006/relationships/image" Target="../media/image31.png"/><Relationship Id="rId1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4.sv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0.svg"/><Relationship Id="rId7" Type="http://schemas.openxmlformats.org/officeDocument/2006/relationships/image" Target="../media/image3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9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33.png"/><Relationship Id="rId5" Type="http://schemas.openxmlformats.org/officeDocument/2006/relationships/image" Target="../media/image40.png"/><Relationship Id="rId10" Type="http://schemas.openxmlformats.org/officeDocument/2006/relationships/image" Target="../media/image32.svg"/><Relationship Id="rId4" Type="http://schemas.openxmlformats.org/officeDocument/2006/relationships/image" Target="../media/image39.svg"/><Relationship Id="rId9" Type="http://schemas.openxmlformats.org/officeDocument/2006/relationships/image" Target="../media/image31.png"/><Relationship Id="rId1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340" b="113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310380" y="2251075"/>
            <a:ext cx="12668885" cy="6498590"/>
            <a:chOff x="0" y="0"/>
            <a:chExt cx="2966615" cy="1893848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2970828" cy="1893848"/>
            </a:xfrm>
            <a:custGeom>
              <a:avLst/>
              <a:gdLst/>
              <a:ahLst/>
              <a:cxnLst/>
              <a:rect l="l" t="t" r="r" b="b"/>
              <a:pathLst>
                <a:path w="2970828" h="1893848">
                  <a:moveTo>
                    <a:pt x="278431" y="16918"/>
                  </a:moveTo>
                  <a:cubicBezTo>
                    <a:pt x="278431" y="16918"/>
                    <a:pt x="604014" y="12258"/>
                    <a:pt x="922990" y="12454"/>
                  </a:cubicBezTo>
                  <a:cubicBezTo>
                    <a:pt x="1956674" y="12671"/>
                    <a:pt x="2696760" y="0"/>
                    <a:pt x="2696760" y="0"/>
                  </a:cubicBezTo>
                  <a:cubicBezTo>
                    <a:pt x="2764223" y="0"/>
                    <a:pt x="2840160" y="0"/>
                    <a:pt x="2918934" y="85073"/>
                  </a:cubicBezTo>
                  <a:cubicBezTo>
                    <a:pt x="2961912" y="131488"/>
                    <a:pt x="2962980" y="240224"/>
                    <a:pt x="2963385" y="320281"/>
                  </a:cubicBezTo>
                  <a:cubicBezTo>
                    <a:pt x="2963385" y="320281"/>
                    <a:pt x="2961681" y="944479"/>
                    <a:pt x="2961681" y="1131264"/>
                  </a:cubicBezTo>
                  <a:cubicBezTo>
                    <a:pt x="2961681" y="1345423"/>
                    <a:pt x="2970828" y="1644602"/>
                    <a:pt x="2970828" y="1644602"/>
                  </a:cubicBezTo>
                  <a:cubicBezTo>
                    <a:pt x="2970828" y="1773270"/>
                    <a:pt x="2966659" y="1893848"/>
                    <a:pt x="2713821" y="1885714"/>
                  </a:cubicBezTo>
                  <a:cubicBezTo>
                    <a:pt x="2713821" y="1885714"/>
                    <a:pt x="2337348" y="1865415"/>
                    <a:pt x="1993693" y="1873014"/>
                  </a:cubicBezTo>
                  <a:cubicBezTo>
                    <a:pt x="1120930" y="1881148"/>
                    <a:pt x="304023" y="1893848"/>
                    <a:pt x="304023" y="1893848"/>
                  </a:cubicBezTo>
                  <a:cubicBezTo>
                    <a:pt x="132548" y="1893848"/>
                    <a:pt x="4213" y="1792779"/>
                    <a:pt x="8532" y="1590232"/>
                  </a:cubicBezTo>
                  <a:cubicBezTo>
                    <a:pt x="8532" y="1590232"/>
                    <a:pt x="9630" y="1091691"/>
                    <a:pt x="4815" y="93462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AB951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75840" y="1908810"/>
            <a:ext cx="14223365" cy="6469380"/>
            <a:chOff x="0" y="0"/>
            <a:chExt cx="3067268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071480" cy="1879496"/>
            </a:xfrm>
            <a:custGeom>
              <a:avLst/>
              <a:gdLst/>
              <a:ahLst/>
              <a:cxnLst/>
              <a:rect l="l" t="t" r="r" b="b"/>
              <a:pathLst>
                <a:path w="3071480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24782" y="12454"/>
                  </a:cubicBezTo>
                  <a:cubicBezTo>
                    <a:pt x="2044596" y="12671"/>
                    <a:pt x="2797412" y="0"/>
                    <a:pt x="2797412" y="0"/>
                  </a:cubicBezTo>
                  <a:cubicBezTo>
                    <a:pt x="2864876" y="0"/>
                    <a:pt x="2940813" y="0"/>
                    <a:pt x="3019586" y="85073"/>
                  </a:cubicBezTo>
                  <a:cubicBezTo>
                    <a:pt x="3062564" y="131488"/>
                    <a:pt x="3063632" y="240224"/>
                    <a:pt x="3064037" y="320281"/>
                  </a:cubicBezTo>
                  <a:cubicBezTo>
                    <a:pt x="3064037" y="320281"/>
                    <a:pt x="3062333" y="932605"/>
                    <a:pt x="3062333" y="1116912"/>
                  </a:cubicBezTo>
                  <a:cubicBezTo>
                    <a:pt x="3062333" y="1331071"/>
                    <a:pt x="3071481" y="1630250"/>
                    <a:pt x="3071481" y="1630250"/>
                  </a:cubicBezTo>
                  <a:cubicBezTo>
                    <a:pt x="3071481" y="1758918"/>
                    <a:pt x="3067311" y="1879496"/>
                    <a:pt x="2814473" y="1871362"/>
                  </a:cubicBezTo>
                  <a:cubicBezTo>
                    <a:pt x="2814473" y="1871362"/>
                    <a:pt x="2438001" y="1851063"/>
                    <a:pt x="2084699" y="1858662"/>
                  </a:cubicBezTo>
                  <a:cubicBezTo>
                    <a:pt x="1139215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E4E2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705093" y="1537553"/>
            <a:ext cx="2743166" cy="1172767"/>
            <a:chOff x="0" y="0"/>
            <a:chExt cx="3435356" cy="1468694"/>
          </a:xfrm>
        </p:grpSpPr>
        <p:sp>
          <p:nvSpPr>
            <p:cNvPr id="8" name="Freeform 8"/>
            <p:cNvSpPr/>
            <p:nvPr/>
          </p:nvSpPr>
          <p:spPr>
            <a:xfrm>
              <a:off x="0" y="-4262"/>
              <a:ext cx="3443102" cy="1475180"/>
            </a:xfrm>
            <a:custGeom>
              <a:avLst/>
              <a:gdLst/>
              <a:ahLst/>
              <a:cxnLst/>
              <a:rect l="l" t="t" r="r" b="b"/>
              <a:pathLst>
                <a:path w="3443102" h="1475180">
                  <a:moveTo>
                    <a:pt x="2504203" y="1463992"/>
                  </a:moveTo>
                  <a:cubicBezTo>
                    <a:pt x="2504203" y="1463992"/>
                    <a:pt x="2084450" y="1475180"/>
                    <a:pt x="1621865" y="1472559"/>
                  </a:cubicBezTo>
                  <a:cubicBezTo>
                    <a:pt x="1584822" y="1470396"/>
                    <a:pt x="1057073" y="1462571"/>
                    <a:pt x="1057073" y="1462571"/>
                  </a:cubicBezTo>
                  <a:cubicBezTo>
                    <a:pt x="812931" y="1453737"/>
                    <a:pt x="565145" y="1436756"/>
                    <a:pt x="398404" y="1378579"/>
                  </a:cubicBezTo>
                  <a:cubicBezTo>
                    <a:pt x="120505" y="1281617"/>
                    <a:pt x="0" y="1104088"/>
                    <a:pt x="0" y="671492"/>
                  </a:cubicBezTo>
                  <a:lnTo>
                    <a:pt x="0" y="67148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671492"/>
                  </a:cubicBezTo>
                  <a:lnTo>
                    <a:pt x="3433962" y="671495"/>
                  </a:lnTo>
                  <a:cubicBezTo>
                    <a:pt x="3433962" y="1222054"/>
                    <a:pt x="3150965" y="1436151"/>
                    <a:pt x="2504203" y="1463992"/>
                  </a:cubicBezTo>
                  <a:close/>
                </a:path>
              </a:pathLst>
            </a:custGeom>
            <a:solidFill>
              <a:srgbClr val="F47C7D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51801" y="-1247383"/>
            <a:ext cx="5361002" cy="55698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822078">
            <a:off x="12226025" y="8576614"/>
            <a:ext cx="7091192" cy="48397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192" y="9562815"/>
            <a:ext cx="1838065" cy="310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727246" y="5016890"/>
            <a:ext cx="10429" cy="22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0"/>
              </a:lnSpc>
            </a:pPr>
            <a:endParaRPr/>
          </a:p>
        </p:txBody>
      </p:sp>
      <p:sp>
        <p:nvSpPr>
          <p:cNvPr id="21" name="Rectangle 10"/>
          <p:cNvSpPr/>
          <p:nvPr/>
        </p:nvSpPr>
        <p:spPr>
          <a:xfrm>
            <a:off x="2172335" y="3116580"/>
            <a:ext cx="13753465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br>
              <a:rPr lang="en-US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93909" y="-134666"/>
            <a:ext cx="1256270" cy="107960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62613" y="-374405"/>
            <a:ext cx="1256270" cy="1079607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257550" y="495300"/>
            <a:ext cx="11749405" cy="961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5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267" name="Text Box 266"/>
          <p:cNvSpPr txBox="1"/>
          <p:nvPr/>
        </p:nvSpPr>
        <p:spPr>
          <a:xfrm>
            <a:off x="1371600" y="1257300"/>
            <a:ext cx="15281275" cy="8401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Phiếu chuyên sâu 1</a:t>
            </a:r>
            <a:endParaRPr lang="en-US" sz="40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1.  1s</a:t>
            </a:r>
            <a:r>
              <a:rPr lang="en-US" sz="4000" b="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2.  H có 1 electron ở lớp vỏ ngoài cùng:           H·</a:t>
            </a:r>
          </a:p>
          <a:p>
            <a:pPr indent="0" algn="just">
              <a:lnSpc>
                <a:spcPct val="150000"/>
              </a:lnSpc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3. Để đạt cấu hình bền vững giống với khí hiếm gần nó nhất là He 1s</a:t>
            </a:r>
            <a:r>
              <a:rPr lang="en-US" sz="4000" b="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 thì H còn thiếu 1 electron. Sự hình thành liên kết trong H</a:t>
            </a:r>
            <a:r>
              <a:rPr lang="en-US" sz="4000" b="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Nguyên tử H có 1 electron lớp ngoài cùng, để đạt cấu hình khí hiếm gần nhất; mỗi nguyên tử góp chung 1 electron để tạo nên 1 cặp eletron dùng chung cho cả 2 nguyên tử.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→  Liên kết cộng hóa trị: Liên kết đơn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93909" y="-134666"/>
            <a:ext cx="1256270" cy="107960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62613" y="-374405"/>
            <a:ext cx="1256270" cy="10796070"/>
          </a:xfrm>
          <a:prstGeom prst="rect">
            <a:avLst/>
          </a:prstGeom>
        </p:spPr>
      </p:pic>
      <p:sp>
        <p:nvSpPr>
          <p:cNvPr id="267" name="Text Box 266"/>
          <p:cNvSpPr txBox="1"/>
          <p:nvPr/>
        </p:nvSpPr>
        <p:spPr>
          <a:xfrm>
            <a:off x="1503045" y="952500"/>
            <a:ext cx="15281275" cy="8401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Phiếu chuyên sâu 2</a:t>
            </a:r>
            <a:endParaRPr lang="en-US" sz="40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1. 1s</a:t>
            </a:r>
            <a:r>
              <a:rPr lang="en-US" sz="4000" b="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sz="4000" b="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sz="4000" b="0" baseline="30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  <a:p>
            <a:pPr indent="0" algn="just">
              <a:lnSpc>
                <a:spcPct val="150000"/>
              </a:lnSpc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2. O có 6 electron ở lớp vỏ ngoài cùng </a:t>
            </a:r>
            <a:r>
              <a:rPr lang="vi-VN" altLang="en-US" sz="4000" b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indent="0" algn="just">
              <a:lnSpc>
                <a:spcPct val="150000"/>
              </a:lnSpc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3. Để đạt cấu hình bền vững giống với khí hiếm gần nó nhất thì O còn thiếu 2 electron. Sự hình thành liên kết trong O</a:t>
            </a:r>
            <a:r>
              <a:rPr lang="en-US" sz="4000" b="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Nguyên tử O có 4 electron lớp ngoài cùng, để đạt cấu hình khí hiếm gần nhất; mỗi nguyên tử góp chung 2 electron để tạo nên 2 cặp eletron dùng chung cho cả 2 nguyên tử.</a:t>
            </a:r>
          </a:p>
          <a:p>
            <a:pPr indent="0" algn="just">
              <a:lnSpc>
                <a:spcPct val="150000"/>
              </a:lnSpc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→  Liên kết cộng hóa trị: Liên kết đôi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6200" y="2476500"/>
            <a:ext cx="1593215" cy="150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73589" y="-190546"/>
            <a:ext cx="1256270" cy="107960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56898" y="-418855"/>
            <a:ext cx="1256270" cy="10796070"/>
          </a:xfrm>
          <a:prstGeom prst="rect">
            <a:avLst/>
          </a:prstGeom>
        </p:spPr>
      </p:pic>
      <p:sp>
        <p:nvSpPr>
          <p:cNvPr id="267" name="Text Box 266"/>
          <p:cNvSpPr txBox="1"/>
          <p:nvPr/>
        </p:nvSpPr>
        <p:spPr>
          <a:xfrm>
            <a:off x="1503045" y="952500"/>
            <a:ext cx="15281275" cy="8401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Phiếu chuyên sâu 3</a:t>
            </a:r>
          </a:p>
          <a:p>
            <a:pPr indent="0" algn="just">
              <a:lnSpc>
                <a:spcPct val="150000"/>
              </a:lnSpc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1. 1s</a:t>
            </a:r>
            <a:r>
              <a:rPr lang="en-US" sz="4000" b="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sz="4000" b="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sz="4000" b="0" baseline="3000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en-US" sz="40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2. N có 5 electron ở lớp vỏ ngoài cùng</a:t>
            </a:r>
            <a:r>
              <a:rPr lang="vi-VN" altLang="en-US" sz="4000" b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3. Để đạt cấu hình bền vững giống với khí hiếm gần nó thì N còn 3 electron. Sự hình thành liên kết trong phân tử N</a:t>
            </a:r>
            <a:r>
              <a:rPr lang="en-US" sz="4000" b="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Nguyên tử N có 5 electron lớp ngoài cùng, để đạt cấu hình khí hiếm gần nhất; mỗi nguyên tử góp chung 3 electron để tạo nên 3 cặp eletron dùng chung cho cả 2 nguyên tử.</a:t>
            </a:r>
          </a:p>
          <a:p>
            <a:pPr indent="0"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4000" b="0">
                <a:latin typeface="Arial" panose="020B0604020202020204" pitchFamily="34" charset="0"/>
                <a:cs typeface="Arial" panose="020B0604020202020204" pitchFamily="34" charset="0"/>
              </a:rPr>
              <a:t> Liên kết cộng hóa trị: Liên kết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0400" y="2781300"/>
            <a:ext cx="1447800" cy="1102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133704" y="8191500"/>
            <a:ext cx="11414864" cy="31961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5966" y="-1333326"/>
            <a:ext cx="5361002" cy="556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78409" y="9058972"/>
            <a:ext cx="2108560" cy="356538"/>
          </a:xfrm>
          <a:prstGeom prst="rect">
            <a:avLst/>
          </a:prstGeom>
        </p:spPr>
      </p:pic>
      <p:sp>
        <p:nvSpPr>
          <p:cNvPr id="21" name="TextBox 14"/>
          <p:cNvSpPr txBox="1"/>
          <p:nvPr/>
        </p:nvSpPr>
        <p:spPr>
          <a:xfrm>
            <a:off x="1447729" y="1409746"/>
            <a:ext cx="15957691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 mảnh ghép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924300"/>
            <a:ext cx="15460345" cy="3645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5026" y="1180960"/>
            <a:ext cx="1838065" cy="31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93909" y="-134666"/>
            <a:ext cx="1256270" cy="107960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62613" y="-374405"/>
            <a:ext cx="1256270" cy="10796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104" y="9487087"/>
            <a:ext cx="1838065" cy="310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69599" y="689021"/>
            <a:ext cx="15957691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mảnh ghép 1</a:t>
            </a:r>
          </a:p>
        </p:txBody>
      </p:sp>
      <p:graphicFrame>
        <p:nvGraphicFramePr>
          <p:cNvPr id="2" name="Table 1"/>
          <p:cNvGraphicFramePr/>
          <p:nvPr/>
        </p:nvGraphicFramePr>
        <p:xfrm>
          <a:off x="1371600" y="2065020"/>
          <a:ext cx="15403195" cy="6848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0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2645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6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6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6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36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05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 thức electron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CTCT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865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liên kết giữa hai nguyên tử.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725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Khái niệm liên kết cộng hóa trị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691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3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Khái niệm liên kết cộng hóa trị không cực</a:t>
                      </a: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endParaRPr lang="en-US" sz="36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93909" y="-134666"/>
            <a:ext cx="1256270" cy="107960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62613" y="-374405"/>
            <a:ext cx="1256270" cy="1079607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312795" y="190500"/>
            <a:ext cx="11749405" cy="961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5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aphicFrame>
        <p:nvGraphicFramePr>
          <p:cNvPr id="2" name="Table 1"/>
          <p:cNvGraphicFramePr/>
          <p:nvPr/>
        </p:nvGraphicFramePr>
        <p:xfrm>
          <a:off x="990600" y="1562100"/>
          <a:ext cx="16252825" cy="8112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28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4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5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3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9960"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Phiếu mảnh ghép 1</a:t>
                      </a:r>
                      <a:endParaRPr lang="en-US" sz="36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77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b="0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="0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0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79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 thức electron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H:H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O::O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N:::N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CTCT 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H-H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O=O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N≡N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liên kết giữa hai nguyên tử.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673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Khái niệm liên kết cộng hóa trị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 kết cộng hóa trị là liên kết được hình thành bởi một hay nhiều cặp electron dùng chung giữa hai nguyên tử.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692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Khái niệm liên kết cộng hóa trị không cực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 kết cộng hóa trị không phân cực: các cặp electron chung không bị hút lệch về phía nguyên tử nào. </a:t>
                      </a:r>
                      <a:endParaRPr lang="en-US" sz="32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3115" y="909320"/>
            <a:ext cx="16701770" cy="1915795"/>
            <a:chOff x="0" y="0"/>
            <a:chExt cx="11905259" cy="2216503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11919589" cy="2248556"/>
            </a:xfrm>
            <a:custGeom>
              <a:avLst/>
              <a:gdLst/>
              <a:ahLst/>
              <a:cxnLst/>
              <a:rect l="l" t="t" r="r" b="b"/>
              <a:pathLst>
                <a:path w="11919589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026516" y="6965"/>
                  </a:cubicBezTo>
                  <a:lnTo>
                    <a:pt x="11026518" y="6965"/>
                  </a:lnTo>
                  <a:cubicBezTo>
                    <a:pt x="11243264" y="16819"/>
                    <a:pt x="11447580" y="36481"/>
                    <a:pt x="11581768" y="101690"/>
                  </a:cubicBezTo>
                  <a:cubicBezTo>
                    <a:pt x="11837814" y="226120"/>
                    <a:pt x="11919589" y="459160"/>
                    <a:pt x="11914102" y="704684"/>
                  </a:cubicBezTo>
                  <a:cubicBezTo>
                    <a:pt x="11914102" y="704684"/>
                    <a:pt x="11870814" y="1013073"/>
                    <a:pt x="11878246" y="1248607"/>
                  </a:cubicBezTo>
                  <a:cubicBezTo>
                    <a:pt x="11885370" y="1396804"/>
                    <a:pt x="11892527" y="1592407"/>
                    <a:pt x="11892527" y="1592407"/>
                  </a:cubicBezTo>
                  <a:cubicBezTo>
                    <a:pt x="11875845" y="1808139"/>
                    <a:pt x="11761201" y="2018751"/>
                    <a:pt x="11564332" y="2130375"/>
                  </a:cubicBezTo>
                  <a:cubicBezTo>
                    <a:pt x="11413980" y="2215624"/>
                    <a:pt x="11215950" y="2230722"/>
                    <a:pt x="8920332" y="2219980"/>
                  </a:cubicBezTo>
                  <a:lnTo>
                    <a:pt x="892020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AB951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1224" y="9258300"/>
            <a:ext cx="2108560" cy="356538"/>
          </a:xfrm>
          <a:prstGeom prst="rect">
            <a:avLst/>
          </a:prstGeom>
        </p:spPr>
      </p:pic>
      <p:sp>
        <p:nvSpPr>
          <p:cNvPr id="267" name="Text Box 266"/>
          <p:cNvSpPr txBox="1"/>
          <p:nvPr/>
        </p:nvSpPr>
        <p:spPr>
          <a:xfrm>
            <a:off x="4724400" y="1104900"/>
            <a:ext cx="9261475" cy="133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I. Liên kết cộng hóa trị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133704" y="8420100"/>
            <a:ext cx="11414864" cy="3196162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60000">
            <a:off x="14383854" y="6452409"/>
            <a:ext cx="5361002" cy="5569872"/>
          </a:xfrm>
          <a:prstGeom prst="rect">
            <a:avLst/>
          </a:prstGeom>
        </p:spPr>
      </p:pic>
      <p:sp>
        <p:nvSpPr>
          <p:cNvPr id="24" name="TextBox 14"/>
          <p:cNvSpPr txBox="1"/>
          <p:nvPr/>
        </p:nvSpPr>
        <p:spPr>
          <a:xfrm>
            <a:off x="1066729" y="3390946"/>
            <a:ext cx="15957691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Liên kết cộng hóa trị trong hợp chất</a:t>
            </a:r>
          </a:p>
        </p:txBody>
      </p:sp>
      <p:pic>
        <p:nvPicPr>
          <p:cNvPr id="289" name="Picture 288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357" t="18268" r="19229" b="8660"/>
          <a:stretch>
            <a:fillRect/>
          </a:stretch>
        </p:blipFill>
        <p:spPr>
          <a:xfrm>
            <a:off x="2286000" y="5600700"/>
            <a:ext cx="3493135" cy="2842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1" name="Picture 290"/>
          <p:cNvPicPr/>
          <p:nvPr/>
        </p:nvPicPr>
        <p:blipFill>
          <a:blip r:embed="rId9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5829300"/>
            <a:ext cx="3270885" cy="190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2" name="Picture 291"/>
          <p:cNvPicPr/>
          <p:nvPr/>
        </p:nvPicPr>
        <p:blipFill>
          <a:blip r:embed="rId10"/>
          <a:stretch>
            <a:fillRect/>
          </a:stretch>
        </p:blipFill>
        <p:spPr>
          <a:xfrm>
            <a:off x="12268200" y="5981700"/>
            <a:ext cx="3858260" cy="1732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27215" y="2599690"/>
            <a:ext cx="4433570" cy="60858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999595" y="2599690"/>
            <a:ext cx="4433570" cy="60858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835" y="2548890"/>
            <a:ext cx="4433570" cy="60858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-2270864" y="9258300"/>
            <a:ext cx="11414864" cy="31961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680501" y="-1184736"/>
            <a:ext cx="5361002" cy="556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282879" y="9387902"/>
            <a:ext cx="2108560" cy="35653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051050" y="3462049"/>
            <a:ext cx="4086860" cy="3299460"/>
            <a:chOff x="60959" y="13978"/>
            <a:chExt cx="5449081" cy="3294501"/>
          </a:xfrm>
        </p:grpSpPr>
        <p:sp>
          <p:nvSpPr>
            <p:cNvPr id="9" name="TextBox 9"/>
            <p:cNvSpPr txBox="1"/>
            <p:nvPr/>
          </p:nvSpPr>
          <p:spPr>
            <a:xfrm>
              <a:off x="60959" y="1464674"/>
              <a:ext cx="5449081" cy="18438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rgbClr val="0101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phiếu chuyên sâu 4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35822" y="13978"/>
              <a:ext cx="4699355" cy="921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101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1</a:t>
              </a:r>
            </a:p>
          </p:txBody>
        </p:sp>
      </p:grpSp>
      <p:sp>
        <p:nvSpPr>
          <p:cNvPr id="21" name="TextBox 14"/>
          <p:cNvSpPr txBox="1"/>
          <p:nvPr/>
        </p:nvSpPr>
        <p:spPr>
          <a:xfrm>
            <a:off x="914329" y="800146"/>
            <a:ext cx="15957691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 chuyên gia</a:t>
            </a:r>
          </a:p>
        </p:txBody>
      </p:sp>
      <p:grpSp>
        <p:nvGrpSpPr>
          <p:cNvPr id="22" name="Group 8"/>
          <p:cNvGrpSpPr/>
          <p:nvPr/>
        </p:nvGrpSpPr>
        <p:grpSpPr>
          <a:xfrm>
            <a:off x="7162800" y="3543329"/>
            <a:ext cx="4086860" cy="3299460"/>
            <a:chOff x="60959" y="13978"/>
            <a:chExt cx="5449081" cy="3294501"/>
          </a:xfrm>
        </p:grpSpPr>
        <p:sp>
          <p:nvSpPr>
            <p:cNvPr id="23" name="TextBox 9"/>
            <p:cNvSpPr txBox="1"/>
            <p:nvPr/>
          </p:nvSpPr>
          <p:spPr>
            <a:xfrm>
              <a:off x="60959" y="1464674"/>
              <a:ext cx="5449081" cy="18438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rgbClr val="0101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phiếu chuyên sâu 5</a:t>
              </a:r>
            </a:p>
          </p:txBody>
        </p:sp>
        <p:sp>
          <p:nvSpPr>
            <p:cNvPr id="24" name="TextBox 10"/>
            <p:cNvSpPr txBox="1"/>
            <p:nvPr/>
          </p:nvSpPr>
          <p:spPr>
            <a:xfrm>
              <a:off x="435822" y="13978"/>
              <a:ext cx="4699355" cy="921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101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2</a:t>
              </a:r>
            </a:p>
          </p:txBody>
        </p:sp>
      </p:grpSp>
      <p:grpSp>
        <p:nvGrpSpPr>
          <p:cNvPr id="25" name="Group 8"/>
          <p:cNvGrpSpPr/>
          <p:nvPr/>
        </p:nvGrpSpPr>
        <p:grpSpPr>
          <a:xfrm>
            <a:off x="12150090" y="3543329"/>
            <a:ext cx="4086860" cy="3299460"/>
            <a:chOff x="60959" y="13978"/>
            <a:chExt cx="5449081" cy="3294501"/>
          </a:xfrm>
        </p:grpSpPr>
        <p:sp>
          <p:nvSpPr>
            <p:cNvPr id="26" name="TextBox 9"/>
            <p:cNvSpPr txBox="1"/>
            <p:nvPr/>
          </p:nvSpPr>
          <p:spPr>
            <a:xfrm>
              <a:off x="60959" y="1464674"/>
              <a:ext cx="5449081" cy="18438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rgbClr val="0101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phiếu chuyên sâu 6</a:t>
              </a:r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435822" y="13978"/>
              <a:ext cx="4699355" cy="921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101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5661" y="1714360"/>
            <a:ext cx="1838065" cy="31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93909" y="-134666"/>
            <a:ext cx="1256270" cy="107960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62613" y="-374405"/>
            <a:ext cx="1256270" cy="10796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104" y="9487087"/>
            <a:ext cx="1838065" cy="310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19129" y="495346"/>
            <a:ext cx="15957691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chuyên sâu 4</a:t>
            </a:r>
          </a:p>
        </p:txBody>
      </p:sp>
      <p:sp>
        <p:nvSpPr>
          <p:cNvPr id="267" name="Text Box 266"/>
          <p:cNvSpPr txBox="1"/>
          <p:nvPr/>
        </p:nvSpPr>
        <p:spPr>
          <a:xfrm>
            <a:off x="1448435" y="1916430"/>
            <a:ext cx="15391765" cy="7570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1. Viết cấu hình electron của nguyên tử H (Z = 1), Cl (Z = 17)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2. Số electron ở lớp ngoài cùng của nguyên tử H và Cl. Biểu diễn số electron ở lớp ngoài cùng của H và Cl (mỗi một electron là một dấu chấm).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3. Để đạt cấu hình bền vững giống với các khí hiếm gần nó nhất thì nguyên tử H và Cl còn thiếu bao nhiêu electron? Trình bày sự hình thành liên kết trong phân tử HCl?</a:t>
            </a:r>
          </a:p>
          <a:p>
            <a:pPr indent="0" algn="just"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5661" y="1714360"/>
            <a:ext cx="1838065" cy="31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93909" y="-134666"/>
            <a:ext cx="1256270" cy="107960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62613" y="-374405"/>
            <a:ext cx="1256270" cy="10796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304" y="9715687"/>
            <a:ext cx="1838065" cy="310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69599" y="723946"/>
            <a:ext cx="15957691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chuyên sâu 5</a:t>
            </a:r>
          </a:p>
        </p:txBody>
      </p:sp>
      <p:sp>
        <p:nvSpPr>
          <p:cNvPr id="267" name="Text Box 266"/>
          <p:cNvSpPr txBox="1"/>
          <p:nvPr/>
        </p:nvSpPr>
        <p:spPr>
          <a:xfrm>
            <a:off x="1441450" y="2019300"/>
            <a:ext cx="15413990" cy="7570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1. Viết cấu hình electron của nguyên tử C (Z = 6) và O (Z = 8).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2. Số electron ở lớp ngoài cùng của nguyên tử C và O? Biểu diễn số electron ở lớp ngoài cùng của C và O (mỗi một electron là một dấu chấm).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3. Để đạt cấu hình bền vững giống với các khí hiếm gần nó nhất thì C và O còn thiếu bao nhiêu electron? Trình bày sự hình thành liên kết trong phân tử CO</a:t>
            </a:r>
            <a:r>
              <a:rPr lang="en-US" sz="3600" b="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0" algn="just"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340" b="113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3649045" y="342902"/>
            <a:ext cx="4638601" cy="48193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520000">
            <a:off x="8801735" y="7293610"/>
            <a:ext cx="11414760" cy="6002020"/>
          </a:xfrm>
          <a:prstGeom prst="rect">
            <a:avLst/>
          </a:prstGeom>
        </p:spPr>
      </p:pic>
      <p:grpSp>
        <p:nvGrpSpPr>
          <p:cNvPr id="23" name="Group 2"/>
          <p:cNvGrpSpPr/>
          <p:nvPr/>
        </p:nvGrpSpPr>
        <p:grpSpPr>
          <a:xfrm>
            <a:off x="833120" y="837565"/>
            <a:ext cx="11578590" cy="8496300"/>
            <a:chOff x="0" y="0"/>
            <a:chExt cx="2812777" cy="1884184"/>
          </a:xfrm>
        </p:grpSpPr>
        <p:sp>
          <p:nvSpPr>
            <p:cNvPr id="24" name="Freeform 3"/>
            <p:cNvSpPr/>
            <p:nvPr/>
          </p:nvSpPr>
          <p:spPr>
            <a:xfrm>
              <a:off x="-4213" y="0"/>
              <a:ext cx="2816990" cy="1884183"/>
            </a:xfrm>
            <a:custGeom>
              <a:avLst/>
              <a:gdLst/>
              <a:ahLst/>
              <a:cxnLst/>
              <a:rect l="l" t="t" r="r" b="b"/>
              <a:pathLst>
                <a:path w="2816990" h="1884183">
                  <a:moveTo>
                    <a:pt x="278431" y="16918"/>
                  </a:moveTo>
                  <a:cubicBezTo>
                    <a:pt x="278431" y="16918"/>
                    <a:pt x="604014" y="12258"/>
                    <a:pt x="920251" y="12454"/>
                  </a:cubicBezTo>
                  <a:cubicBezTo>
                    <a:pt x="1822293" y="12671"/>
                    <a:pt x="2542922" y="0"/>
                    <a:pt x="2542922" y="0"/>
                  </a:cubicBezTo>
                  <a:cubicBezTo>
                    <a:pt x="2610385" y="0"/>
                    <a:pt x="2686323" y="0"/>
                    <a:pt x="2765095" y="85073"/>
                  </a:cubicBezTo>
                  <a:cubicBezTo>
                    <a:pt x="2808074" y="131488"/>
                    <a:pt x="2809142" y="240224"/>
                    <a:pt x="2809547" y="320281"/>
                  </a:cubicBezTo>
                  <a:cubicBezTo>
                    <a:pt x="2809547" y="320281"/>
                    <a:pt x="2807842" y="936483"/>
                    <a:pt x="2807842" y="1121599"/>
                  </a:cubicBezTo>
                  <a:cubicBezTo>
                    <a:pt x="2807842" y="1335758"/>
                    <a:pt x="2816990" y="1634937"/>
                    <a:pt x="2816990" y="1634937"/>
                  </a:cubicBezTo>
                  <a:cubicBezTo>
                    <a:pt x="2816990" y="1763606"/>
                    <a:pt x="2812821" y="1884183"/>
                    <a:pt x="2559983" y="1876049"/>
                  </a:cubicBezTo>
                  <a:cubicBezTo>
                    <a:pt x="2559983" y="1876049"/>
                    <a:pt x="2183510" y="1855751"/>
                    <a:pt x="1854598" y="1863349"/>
                  </a:cubicBezTo>
                  <a:cubicBezTo>
                    <a:pt x="1092983" y="1871483"/>
                    <a:pt x="304023" y="1884183"/>
                    <a:pt x="304023" y="1884183"/>
                  </a:cubicBezTo>
                  <a:cubicBezTo>
                    <a:pt x="132548" y="1884183"/>
                    <a:pt x="4213" y="1783114"/>
                    <a:pt x="8532" y="1580567"/>
                  </a:cubicBezTo>
                  <a:cubicBezTo>
                    <a:pt x="8532" y="1580567"/>
                    <a:pt x="9630" y="1082026"/>
                    <a:pt x="4815" y="93326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AC6AF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7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96000" y="571500"/>
            <a:ext cx="2227580" cy="504190"/>
          </a:xfrm>
          <a:prstGeom prst="rect">
            <a:avLst/>
          </a:prstGeom>
        </p:spPr>
      </p:pic>
      <p:grpSp>
        <p:nvGrpSpPr>
          <p:cNvPr id="28" name="Group 4"/>
          <p:cNvGrpSpPr/>
          <p:nvPr/>
        </p:nvGrpSpPr>
        <p:grpSpPr>
          <a:xfrm>
            <a:off x="1232535" y="1257300"/>
            <a:ext cx="10551795" cy="7183120"/>
            <a:chOff x="0" y="0"/>
            <a:chExt cx="3403061" cy="2115014"/>
          </a:xfrm>
        </p:grpSpPr>
        <p:sp>
          <p:nvSpPr>
            <p:cNvPr id="29" name="Freeform 5"/>
            <p:cNvSpPr/>
            <p:nvPr/>
          </p:nvSpPr>
          <p:spPr>
            <a:xfrm>
              <a:off x="-4213" y="0"/>
              <a:ext cx="3407273" cy="2115014"/>
            </a:xfrm>
            <a:custGeom>
              <a:avLst/>
              <a:gdLst/>
              <a:ahLst/>
              <a:cxnLst/>
              <a:rect l="l" t="t" r="r" b="b"/>
              <a:pathLst>
                <a:path w="3407273" h="2115014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1127467"/>
                    <a:pt x="3398126" y="1352430"/>
                  </a:cubicBezTo>
                  <a:cubicBezTo>
                    <a:pt x="3398126" y="1566589"/>
                    <a:pt x="3407274" y="1865768"/>
                    <a:pt x="3407274" y="1865768"/>
                  </a:cubicBezTo>
                  <a:cubicBezTo>
                    <a:pt x="3407274" y="1994436"/>
                    <a:pt x="3403105" y="2115014"/>
                    <a:pt x="3150267" y="2106880"/>
                  </a:cubicBezTo>
                  <a:cubicBezTo>
                    <a:pt x="3150267" y="2106880"/>
                    <a:pt x="2773794" y="2086581"/>
                    <a:pt x="2388311" y="2094180"/>
                  </a:cubicBezTo>
                  <a:cubicBezTo>
                    <a:pt x="1200217" y="2102314"/>
                    <a:pt x="304023" y="2115014"/>
                    <a:pt x="304023" y="2115014"/>
                  </a:cubicBezTo>
                  <a:cubicBezTo>
                    <a:pt x="132548" y="2115014"/>
                    <a:pt x="4213" y="2013945"/>
                    <a:pt x="8532" y="1811398"/>
                  </a:cubicBezTo>
                  <a:cubicBezTo>
                    <a:pt x="8532" y="1811398"/>
                    <a:pt x="9630" y="1312857"/>
                    <a:pt x="4815" y="96578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DFCF7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67" name="Text Box 266"/>
          <p:cNvSpPr txBox="1"/>
          <p:nvPr/>
        </p:nvSpPr>
        <p:spPr>
          <a:xfrm>
            <a:off x="1367155" y="2476500"/>
            <a:ext cx="1026922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3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ựa vào kiến thức đã học của cấp 2, biểu diễn liên kết trong phân tử O</a:t>
            </a:r>
            <a:r>
              <a:rPr lang="en-US" sz="3600" b="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en-US" sz="3600" b="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O. Liên kết trong hai chất trên có phải là liên kết ion không? Vì sao?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3" name="Picture 282"/>
          <p:cNvPicPr/>
          <p:nvPr/>
        </p:nvPicPr>
        <p:blipFill>
          <a:blip r:embed="rId9"/>
          <a:stretch>
            <a:fillRect/>
          </a:stretch>
        </p:blipFill>
        <p:spPr>
          <a:xfrm>
            <a:off x="7543800" y="5327650"/>
            <a:ext cx="3485515" cy="3112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4" name="Picture 283"/>
          <p:cNvPicPr/>
          <p:nvPr/>
        </p:nvPicPr>
        <p:blipFill>
          <a:blip r:embed="rId10"/>
          <a:stretch>
            <a:fillRect/>
          </a:stretch>
        </p:blipFill>
        <p:spPr>
          <a:xfrm>
            <a:off x="1905000" y="5219700"/>
            <a:ext cx="2927350" cy="32219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5661" y="1714360"/>
            <a:ext cx="1838065" cy="31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93909" y="-134666"/>
            <a:ext cx="1256270" cy="107960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62613" y="-374405"/>
            <a:ext cx="1256270" cy="10796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104" y="9487087"/>
            <a:ext cx="1838065" cy="310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69599" y="723946"/>
            <a:ext cx="15957691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chuyên sâu 6</a:t>
            </a:r>
          </a:p>
        </p:txBody>
      </p:sp>
      <p:sp>
        <p:nvSpPr>
          <p:cNvPr id="267" name="Text Box 266"/>
          <p:cNvSpPr txBox="1"/>
          <p:nvPr/>
        </p:nvSpPr>
        <p:spPr>
          <a:xfrm>
            <a:off x="1441450" y="2095500"/>
            <a:ext cx="15413990" cy="6739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1. Viết cấu hình electron của nguyên tử H (Z = 1) và C (Z = 6)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2. Số electron ở lớp ngoài cùng của nguyên tử H và C? Biểu diễn số electron ở lớp ngoài cùng của H và C (mỗi một electron là một dấu chấm)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3. Để đạt cấu hình bền vững giống với các khí hiếm gần nó thì còn thiếu bao nhiêu electron? Trình bày sự hình thành liên kết trong phân tử C</a:t>
            </a:r>
            <a:r>
              <a:rPr lang="en-US" sz="3600" b="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0" algn="just"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3200400" y="6594233"/>
            <a:ext cx="132435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https://tailieugiaovien.edu.vn/lesson/powerpoint-hoa-10-canh-dieu/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529840" y="1615275"/>
            <a:ext cx="1216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3048000" y="3755620"/>
            <a:ext cx="13243560" cy="2175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 đủ bộ word và powerpoint cả năm tất cả các bài môn: Hóa 10 Cánh diều</a:t>
            </a:r>
          </a:p>
        </p:txBody>
      </p:sp>
    </p:spTree>
    <p:extLst>
      <p:ext uri="{BB962C8B-B14F-4D97-AF65-F5344CB8AC3E}">
        <p14:creationId xmlns:p14="http://schemas.microsoft.com/office/powerpoint/2010/main" val="379201328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0969 325 896 </a:t>
            </a: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( có zalo ) </a:t>
            </a: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PowerPoint</a:t>
            </a: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 và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Word</a:t>
            </a: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 bộ giáo án này.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Cung cấp giáo án tất cả các môn học cho 3 bộ sách giáo khoa mới 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 HỌC LIỆU SỐ 4.0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2014855"/>
            <a:ext cx="14469110" cy="6257290"/>
            <a:chOff x="0" y="0"/>
            <a:chExt cx="21812627" cy="11098023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21820286" cy="11098023"/>
            </a:xfrm>
            <a:custGeom>
              <a:avLst/>
              <a:gdLst/>
              <a:ahLst/>
              <a:cxnLst/>
              <a:rect l="l" t="t" r="r" b="b"/>
              <a:pathLst>
                <a:path w="21820286" h="11098023">
                  <a:moveTo>
                    <a:pt x="21313847" y="11081104"/>
                  </a:moveTo>
                  <a:cubicBezTo>
                    <a:pt x="21313847" y="11081104"/>
                    <a:pt x="21076851" y="11071134"/>
                    <a:pt x="20714712" y="11084578"/>
                  </a:cubicBezTo>
                  <a:cubicBezTo>
                    <a:pt x="20352574" y="11098023"/>
                    <a:pt x="490924" y="11098023"/>
                    <a:pt x="490924" y="11098023"/>
                  </a:cubicBezTo>
                  <a:cubicBezTo>
                    <a:pt x="245502" y="11098023"/>
                    <a:pt x="32509" y="11000755"/>
                    <a:pt x="31032" y="10840641"/>
                  </a:cubicBezTo>
                  <a:cubicBezTo>
                    <a:pt x="31032" y="10840641"/>
                    <a:pt x="0" y="7827825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21267298" y="0"/>
                    <a:pt x="21267298" y="0"/>
                  </a:cubicBezTo>
                  <a:cubicBezTo>
                    <a:pt x="21579199" y="0"/>
                    <a:pt x="21812628" y="101069"/>
                    <a:pt x="21804769" y="303616"/>
                  </a:cubicBezTo>
                  <a:cubicBezTo>
                    <a:pt x="21804769" y="303616"/>
                    <a:pt x="21802774" y="7185314"/>
                    <a:pt x="21811530" y="10141054"/>
                  </a:cubicBezTo>
                  <a:cubicBezTo>
                    <a:pt x="21820286" y="10434355"/>
                    <a:pt x="21773737" y="10767426"/>
                    <a:pt x="21773737" y="10767426"/>
                  </a:cubicBezTo>
                  <a:cubicBezTo>
                    <a:pt x="21770773" y="10947452"/>
                    <a:pt x="21559270" y="11081104"/>
                    <a:pt x="21313847" y="11081104"/>
                  </a:cubicBezTo>
                  <a:close/>
                </a:path>
              </a:pathLst>
            </a:custGeom>
            <a:solidFill>
              <a:srgbClr val="FFF8E2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28085" y="850431"/>
            <a:ext cx="2108560" cy="3565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59000" y="1714500"/>
            <a:ext cx="3268345" cy="664464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0070" y="9373468"/>
            <a:ext cx="2108560" cy="3565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349212" y="-386326"/>
            <a:ext cx="1256270" cy="10796070"/>
          </a:xfrm>
          <a:prstGeom prst="rect">
            <a:avLst/>
          </a:prstGeom>
        </p:spPr>
      </p:pic>
      <p:sp>
        <p:nvSpPr>
          <p:cNvPr id="18" name="Rectangle 12"/>
          <p:cNvSpPr/>
          <p:nvPr/>
        </p:nvSpPr>
        <p:spPr>
          <a:xfrm>
            <a:off x="2160558" y="3582357"/>
            <a:ext cx="11324590" cy="3415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vi-VN" sz="72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等线 Light"/>
                <a:cs typeface="Arial" panose="020B0604020202020204" pitchFamily="34" charset="0"/>
              </a:rPr>
              <a:t>BÀI 11: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vi-VN" sz="72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等线 Light"/>
                <a:cs typeface="Arial" panose="020B0604020202020204" pitchFamily="34" charset="0"/>
              </a:rPr>
              <a:t>LIÊN KẾT CỘNG HÓA TRỊ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71192" y="2960651"/>
            <a:ext cx="7989122" cy="2964209"/>
            <a:chOff x="0" y="0"/>
            <a:chExt cx="5078243" cy="1884184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5082455" cy="1884183"/>
            </a:xfrm>
            <a:custGeom>
              <a:avLst/>
              <a:gdLst/>
              <a:ahLst/>
              <a:cxnLst/>
              <a:rect l="l" t="t" r="r" b="b"/>
              <a:pathLst>
                <a:path w="5082455" h="1884183">
                  <a:moveTo>
                    <a:pt x="278431" y="16918"/>
                  </a:moveTo>
                  <a:cubicBezTo>
                    <a:pt x="278431" y="16918"/>
                    <a:pt x="604014" y="12258"/>
                    <a:pt x="960586" y="12454"/>
                  </a:cubicBezTo>
                  <a:cubicBezTo>
                    <a:pt x="3801218" y="12671"/>
                    <a:pt x="4808387" y="0"/>
                    <a:pt x="4808387" y="0"/>
                  </a:cubicBezTo>
                  <a:cubicBezTo>
                    <a:pt x="4875851" y="0"/>
                    <a:pt x="4951788" y="0"/>
                    <a:pt x="5030561" y="85073"/>
                  </a:cubicBezTo>
                  <a:cubicBezTo>
                    <a:pt x="5073539" y="131488"/>
                    <a:pt x="5074607" y="240224"/>
                    <a:pt x="5075012" y="320281"/>
                  </a:cubicBezTo>
                  <a:cubicBezTo>
                    <a:pt x="5075012" y="320281"/>
                    <a:pt x="5073308" y="936483"/>
                    <a:pt x="5073308" y="1121599"/>
                  </a:cubicBezTo>
                  <a:cubicBezTo>
                    <a:pt x="5073308" y="1335758"/>
                    <a:pt x="5082456" y="1634937"/>
                    <a:pt x="5082456" y="1634937"/>
                  </a:cubicBezTo>
                  <a:cubicBezTo>
                    <a:pt x="5082456" y="1763606"/>
                    <a:pt x="5078286" y="1884183"/>
                    <a:pt x="4825448" y="1876049"/>
                  </a:cubicBezTo>
                  <a:cubicBezTo>
                    <a:pt x="4825448" y="1876049"/>
                    <a:pt x="4448976" y="1855751"/>
                    <a:pt x="3902950" y="1863349"/>
                  </a:cubicBezTo>
                  <a:cubicBezTo>
                    <a:pt x="1504539" y="1871483"/>
                    <a:pt x="304023" y="1884183"/>
                    <a:pt x="304023" y="1884183"/>
                  </a:cubicBezTo>
                  <a:cubicBezTo>
                    <a:pt x="132548" y="1884183"/>
                    <a:pt x="4213" y="1783114"/>
                    <a:pt x="8532" y="1580567"/>
                  </a:cubicBezTo>
                  <a:cubicBezTo>
                    <a:pt x="8532" y="1580567"/>
                    <a:pt x="9630" y="1082026"/>
                    <a:pt x="4815" y="93326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AC6AF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00037" y="3171299"/>
            <a:ext cx="7531431" cy="2506018"/>
            <a:chOff x="0" y="0"/>
            <a:chExt cx="6356331" cy="2115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6360543" cy="2115014"/>
            </a:xfrm>
            <a:custGeom>
              <a:avLst/>
              <a:gdLst/>
              <a:ahLst/>
              <a:cxnLst/>
              <a:rect l="l" t="t" r="r" b="b"/>
              <a:pathLst>
                <a:path w="6360543" h="2115014">
                  <a:moveTo>
                    <a:pt x="278431" y="16918"/>
                  </a:moveTo>
                  <a:cubicBezTo>
                    <a:pt x="278431" y="16918"/>
                    <a:pt x="604014" y="12258"/>
                    <a:pt x="983341" y="12454"/>
                  </a:cubicBezTo>
                  <a:cubicBezTo>
                    <a:pt x="4917651" y="12671"/>
                    <a:pt x="6086475" y="0"/>
                    <a:pt x="6086475" y="0"/>
                  </a:cubicBezTo>
                  <a:cubicBezTo>
                    <a:pt x="6153939" y="0"/>
                    <a:pt x="6229876" y="0"/>
                    <a:pt x="6308649" y="85073"/>
                  </a:cubicBezTo>
                  <a:cubicBezTo>
                    <a:pt x="6351627" y="131488"/>
                    <a:pt x="6352695" y="240224"/>
                    <a:pt x="6353100" y="320281"/>
                  </a:cubicBezTo>
                  <a:cubicBezTo>
                    <a:pt x="6353100" y="320281"/>
                    <a:pt x="6351396" y="1127467"/>
                    <a:pt x="6351396" y="1352430"/>
                  </a:cubicBezTo>
                  <a:cubicBezTo>
                    <a:pt x="6351396" y="1566589"/>
                    <a:pt x="6360544" y="1865768"/>
                    <a:pt x="6360544" y="1865768"/>
                  </a:cubicBezTo>
                  <a:cubicBezTo>
                    <a:pt x="6360544" y="1994436"/>
                    <a:pt x="6356374" y="2115014"/>
                    <a:pt x="6103536" y="2106880"/>
                  </a:cubicBezTo>
                  <a:cubicBezTo>
                    <a:pt x="6103536" y="2106880"/>
                    <a:pt x="5727064" y="2086581"/>
                    <a:pt x="5058550" y="2094180"/>
                  </a:cubicBezTo>
                  <a:cubicBezTo>
                    <a:pt x="1736723" y="2102314"/>
                    <a:pt x="304023" y="2115014"/>
                    <a:pt x="304023" y="2115014"/>
                  </a:cubicBezTo>
                  <a:cubicBezTo>
                    <a:pt x="132548" y="2115014"/>
                    <a:pt x="4213" y="2013945"/>
                    <a:pt x="8532" y="1811398"/>
                  </a:cubicBezTo>
                  <a:cubicBezTo>
                    <a:pt x="8532" y="1811398"/>
                    <a:pt x="9630" y="1312857"/>
                    <a:pt x="4815" y="96578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8E2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52300" y="2737721"/>
            <a:ext cx="1626905" cy="54501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9327686" y="2960651"/>
            <a:ext cx="7989122" cy="2964209"/>
            <a:chOff x="0" y="0"/>
            <a:chExt cx="5078243" cy="1884184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5082455" cy="1884183"/>
            </a:xfrm>
            <a:custGeom>
              <a:avLst/>
              <a:gdLst/>
              <a:ahLst/>
              <a:cxnLst/>
              <a:rect l="l" t="t" r="r" b="b"/>
              <a:pathLst>
                <a:path w="5082455" h="1884183">
                  <a:moveTo>
                    <a:pt x="278431" y="16918"/>
                  </a:moveTo>
                  <a:cubicBezTo>
                    <a:pt x="278431" y="16918"/>
                    <a:pt x="604014" y="12258"/>
                    <a:pt x="960586" y="12454"/>
                  </a:cubicBezTo>
                  <a:cubicBezTo>
                    <a:pt x="3801218" y="12671"/>
                    <a:pt x="4808387" y="0"/>
                    <a:pt x="4808387" y="0"/>
                  </a:cubicBezTo>
                  <a:cubicBezTo>
                    <a:pt x="4875851" y="0"/>
                    <a:pt x="4951788" y="0"/>
                    <a:pt x="5030561" y="85073"/>
                  </a:cubicBezTo>
                  <a:cubicBezTo>
                    <a:pt x="5073539" y="131488"/>
                    <a:pt x="5074607" y="240224"/>
                    <a:pt x="5075012" y="320281"/>
                  </a:cubicBezTo>
                  <a:cubicBezTo>
                    <a:pt x="5075012" y="320281"/>
                    <a:pt x="5073308" y="936483"/>
                    <a:pt x="5073308" y="1121599"/>
                  </a:cubicBezTo>
                  <a:cubicBezTo>
                    <a:pt x="5073308" y="1335758"/>
                    <a:pt x="5082456" y="1634937"/>
                    <a:pt x="5082456" y="1634937"/>
                  </a:cubicBezTo>
                  <a:cubicBezTo>
                    <a:pt x="5082456" y="1763606"/>
                    <a:pt x="5078286" y="1884183"/>
                    <a:pt x="4825448" y="1876049"/>
                  </a:cubicBezTo>
                  <a:cubicBezTo>
                    <a:pt x="4825448" y="1876049"/>
                    <a:pt x="4448976" y="1855751"/>
                    <a:pt x="3902950" y="1863349"/>
                  </a:cubicBezTo>
                  <a:cubicBezTo>
                    <a:pt x="1504539" y="1871483"/>
                    <a:pt x="304023" y="1884183"/>
                    <a:pt x="304023" y="1884183"/>
                  </a:cubicBezTo>
                  <a:cubicBezTo>
                    <a:pt x="132548" y="1884183"/>
                    <a:pt x="4213" y="1783114"/>
                    <a:pt x="8532" y="1580567"/>
                  </a:cubicBezTo>
                  <a:cubicBezTo>
                    <a:pt x="8532" y="1580567"/>
                    <a:pt x="9630" y="1082026"/>
                    <a:pt x="4815" y="93326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9DB5F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556532" y="3171299"/>
            <a:ext cx="7531431" cy="2506018"/>
            <a:chOff x="0" y="0"/>
            <a:chExt cx="6356331" cy="2115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6360543" cy="2115014"/>
            </a:xfrm>
            <a:custGeom>
              <a:avLst/>
              <a:gdLst/>
              <a:ahLst/>
              <a:cxnLst/>
              <a:rect l="l" t="t" r="r" b="b"/>
              <a:pathLst>
                <a:path w="6360543" h="2115014">
                  <a:moveTo>
                    <a:pt x="278431" y="16918"/>
                  </a:moveTo>
                  <a:cubicBezTo>
                    <a:pt x="278431" y="16918"/>
                    <a:pt x="604014" y="12258"/>
                    <a:pt x="983341" y="12454"/>
                  </a:cubicBezTo>
                  <a:cubicBezTo>
                    <a:pt x="4917651" y="12671"/>
                    <a:pt x="6086475" y="0"/>
                    <a:pt x="6086475" y="0"/>
                  </a:cubicBezTo>
                  <a:cubicBezTo>
                    <a:pt x="6153939" y="0"/>
                    <a:pt x="6229876" y="0"/>
                    <a:pt x="6308649" y="85073"/>
                  </a:cubicBezTo>
                  <a:cubicBezTo>
                    <a:pt x="6351627" y="131488"/>
                    <a:pt x="6352695" y="240224"/>
                    <a:pt x="6353100" y="320281"/>
                  </a:cubicBezTo>
                  <a:cubicBezTo>
                    <a:pt x="6353100" y="320281"/>
                    <a:pt x="6351396" y="1127467"/>
                    <a:pt x="6351396" y="1352430"/>
                  </a:cubicBezTo>
                  <a:cubicBezTo>
                    <a:pt x="6351396" y="1566589"/>
                    <a:pt x="6360544" y="1865768"/>
                    <a:pt x="6360544" y="1865768"/>
                  </a:cubicBezTo>
                  <a:cubicBezTo>
                    <a:pt x="6360544" y="1994436"/>
                    <a:pt x="6356374" y="2115014"/>
                    <a:pt x="6103536" y="2106880"/>
                  </a:cubicBezTo>
                  <a:cubicBezTo>
                    <a:pt x="6103536" y="2106880"/>
                    <a:pt x="5727064" y="2086581"/>
                    <a:pt x="5058550" y="2094180"/>
                  </a:cubicBezTo>
                  <a:cubicBezTo>
                    <a:pt x="1736723" y="2102314"/>
                    <a:pt x="304023" y="2115014"/>
                    <a:pt x="304023" y="2115014"/>
                  </a:cubicBezTo>
                  <a:cubicBezTo>
                    <a:pt x="132548" y="2115014"/>
                    <a:pt x="4213" y="2013945"/>
                    <a:pt x="8532" y="1811398"/>
                  </a:cubicBezTo>
                  <a:cubicBezTo>
                    <a:pt x="8532" y="1811398"/>
                    <a:pt x="9630" y="1312857"/>
                    <a:pt x="4815" y="96578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8E2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08795" y="2737721"/>
            <a:ext cx="1626905" cy="54501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990547" y="6580157"/>
            <a:ext cx="7989122" cy="2964209"/>
            <a:chOff x="0" y="0"/>
            <a:chExt cx="5078243" cy="1884184"/>
          </a:xfrm>
        </p:grpSpPr>
        <p:sp>
          <p:nvSpPr>
            <p:cNvPr id="20" name="Freeform 20"/>
            <p:cNvSpPr/>
            <p:nvPr/>
          </p:nvSpPr>
          <p:spPr>
            <a:xfrm>
              <a:off x="-4213" y="0"/>
              <a:ext cx="5082455" cy="1884183"/>
            </a:xfrm>
            <a:custGeom>
              <a:avLst/>
              <a:gdLst/>
              <a:ahLst/>
              <a:cxnLst/>
              <a:rect l="l" t="t" r="r" b="b"/>
              <a:pathLst>
                <a:path w="5082455" h="1884183">
                  <a:moveTo>
                    <a:pt x="278431" y="16918"/>
                  </a:moveTo>
                  <a:cubicBezTo>
                    <a:pt x="278431" y="16918"/>
                    <a:pt x="604014" y="12258"/>
                    <a:pt x="960586" y="12454"/>
                  </a:cubicBezTo>
                  <a:cubicBezTo>
                    <a:pt x="3801218" y="12671"/>
                    <a:pt x="4808387" y="0"/>
                    <a:pt x="4808387" y="0"/>
                  </a:cubicBezTo>
                  <a:cubicBezTo>
                    <a:pt x="4875851" y="0"/>
                    <a:pt x="4951788" y="0"/>
                    <a:pt x="5030561" y="85073"/>
                  </a:cubicBezTo>
                  <a:cubicBezTo>
                    <a:pt x="5073539" y="131488"/>
                    <a:pt x="5074607" y="240224"/>
                    <a:pt x="5075012" y="320281"/>
                  </a:cubicBezTo>
                  <a:cubicBezTo>
                    <a:pt x="5075012" y="320281"/>
                    <a:pt x="5073308" y="936483"/>
                    <a:pt x="5073308" y="1121599"/>
                  </a:cubicBezTo>
                  <a:cubicBezTo>
                    <a:pt x="5073308" y="1335758"/>
                    <a:pt x="5082456" y="1634937"/>
                    <a:pt x="5082456" y="1634937"/>
                  </a:cubicBezTo>
                  <a:cubicBezTo>
                    <a:pt x="5082456" y="1763606"/>
                    <a:pt x="5078286" y="1884183"/>
                    <a:pt x="4825448" y="1876049"/>
                  </a:cubicBezTo>
                  <a:cubicBezTo>
                    <a:pt x="4825448" y="1876049"/>
                    <a:pt x="4448976" y="1855751"/>
                    <a:pt x="3902950" y="1863349"/>
                  </a:cubicBezTo>
                  <a:cubicBezTo>
                    <a:pt x="1504539" y="1871483"/>
                    <a:pt x="304023" y="1884183"/>
                    <a:pt x="304023" y="1884183"/>
                  </a:cubicBezTo>
                  <a:cubicBezTo>
                    <a:pt x="132548" y="1884183"/>
                    <a:pt x="4213" y="1783114"/>
                    <a:pt x="8532" y="1580567"/>
                  </a:cubicBezTo>
                  <a:cubicBezTo>
                    <a:pt x="8532" y="1580567"/>
                    <a:pt x="9630" y="1082026"/>
                    <a:pt x="4815" y="93326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47C7D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19393" y="6790805"/>
            <a:ext cx="7531431" cy="2506018"/>
            <a:chOff x="0" y="0"/>
            <a:chExt cx="6356331" cy="2115014"/>
          </a:xfrm>
        </p:grpSpPr>
        <p:sp>
          <p:nvSpPr>
            <p:cNvPr id="22" name="Freeform 22"/>
            <p:cNvSpPr/>
            <p:nvPr/>
          </p:nvSpPr>
          <p:spPr>
            <a:xfrm>
              <a:off x="-4213" y="0"/>
              <a:ext cx="6360543" cy="2115014"/>
            </a:xfrm>
            <a:custGeom>
              <a:avLst/>
              <a:gdLst/>
              <a:ahLst/>
              <a:cxnLst/>
              <a:rect l="l" t="t" r="r" b="b"/>
              <a:pathLst>
                <a:path w="6360543" h="2115014">
                  <a:moveTo>
                    <a:pt x="278431" y="16918"/>
                  </a:moveTo>
                  <a:cubicBezTo>
                    <a:pt x="278431" y="16918"/>
                    <a:pt x="604014" y="12258"/>
                    <a:pt x="983341" y="12454"/>
                  </a:cubicBezTo>
                  <a:cubicBezTo>
                    <a:pt x="4917651" y="12671"/>
                    <a:pt x="6086475" y="0"/>
                    <a:pt x="6086475" y="0"/>
                  </a:cubicBezTo>
                  <a:cubicBezTo>
                    <a:pt x="6153939" y="0"/>
                    <a:pt x="6229876" y="0"/>
                    <a:pt x="6308649" y="85073"/>
                  </a:cubicBezTo>
                  <a:cubicBezTo>
                    <a:pt x="6351627" y="131488"/>
                    <a:pt x="6352695" y="240224"/>
                    <a:pt x="6353100" y="320281"/>
                  </a:cubicBezTo>
                  <a:cubicBezTo>
                    <a:pt x="6353100" y="320281"/>
                    <a:pt x="6351396" y="1127467"/>
                    <a:pt x="6351396" y="1352430"/>
                  </a:cubicBezTo>
                  <a:cubicBezTo>
                    <a:pt x="6351396" y="1566589"/>
                    <a:pt x="6360544" y="1865768"/>
                    <a:pt x="6360544" y="1865768"/>
                  </a:cubicBezTo>
                  <a:cubicBezTo>
                    <a:pt x="6360544" y="1994436"/>
                    <a:pt x="6356374" y="2115014"/>
                    <a:pt x="6103536" y="2106880"/>
                  </a:cubicBezTo>
                  <a:cubicBezTo>
                    <a:pt x="6103536" y="2106880"/>
                    <a:pt x="5727064" y="2086581"/>
                    <a:pt x="5058550" y="2094180"/>
                  </a:cubicBezTo>
                  <a:cubicBezTo>
                    <a:pt x="1736723" y="2102314"/>
                    <a:pt x="304023" y="2115014"/>
                    <a:pt x="304023" y="2115014"/>
                  </a:cubicBezTo>
                  <a:cubicBezTo>
                    <a:pt x="132548" y="2115014"/>
                    <a:pt x="4213" y="2013945"/>
                    <a:pt x="8532" y="1811398"/>
                  </a:cubicBezTo>
                  <a:cubicBezTo>
                    <a:pt x="8532" y="1811398"/>
                    <a:pt x="9630" y="1312857"/>
                    <a:pt x="4815" y="96578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8E2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71656" y="6357227"/>
            <a:ext cx="1626905" cy="545013"/>
          </a:xfrm>
          <a:prstGeom prst="rect">
            <a:avLst/>
          </a:prstGeom>
        </p:spPr>
      </p:pic>
      <p:sp>
        <p:nvSpPr>
          <p:cNvPr id="30" name="TextBox 25"/>
          <p:cNvSpPr txBox="1"/>
          <p:nvPr/>
        </p:nvSpPr>
        <p:spPr>
          <a:xfrm>
            <a:off x="5401945" y="1028700"/>
            <a:ext cx="74841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31" name="Group 19"/>
          <p:cNvGrpSpPr/>
          <p:nvPr/>
        </p:nvGrpSpPr>
        <p:grpSpPr>
          <a:xfrm>
            <a:off x="9256342" y="6514752"/>
            <a:ext cx="7989122" cy="2964209"/>
            <a:chOff x="0" y="0"/>
            <a:chExt cx="5078243" cy="188418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2" name="Freeform 20"/>
            <p:cNvSpPr/>
            <p:nvPr/>
          </p:nvSpPr>
          <p:spPr>
            <a:xfrm>
              <a:off x="-4213" y="0"/>
              <a:ext cx="5082455" cy="1884183"/>
            </a:xfrm>
            <a:custGeom>
              <a:avLst/>
              <a:gdLst/>
              <a:ahLst/>
              <a:cxnLst/>
              <a:rect l="l" t="t" r="r" b="b"/>
              <a:pathLst>
                <a:path w="5082455" h="1884183">
                  <a:moveTo>
                    <a:pt x="278431" y="16918"/>
                  </a:moveTo>
                  <a:cubicBezTo>
                    <a:pt x="278431" y="16918"/>
                    <a:pt x="604014" y="12258"/>
                    <a:pt x="960586" y="12454"/>
                  </a:cubicBezTo>
                  <a:cubicBezTo>
                    <a:pt x="3801218" y="12671"/>
                    <a:pt x="4808387" y="0"/>
                    <a:pt x="4808387" y="0"/>
                  </a:cubicBezTo>
                  <a:cubicBezTo>
                    <a:pt x="4875851" y="0"/>
                    <a:pt x="4951788" y="0"/>
                    <a:pt x="5030561" y="85073"/>
                  </a:cubicBezTo>
                  <a:cubicBezTo>
                    <a:pt x="5073539" y="131488"/>
                    <a:pt x="5074607" y="240224"/>
                    <a:pt x="5075012" y="320281"/>
                  </a:cubicBezTo>
                  <a:cubicBezTo>
                    <a:pt x="5075012" y="320281"/>
                    <a:pt x="5073308" y="936483"/>
                    <a:pt x="5073308" y="1121599"/>
                  </a:cubicBezTo>
                  <a:cubicBezTo>
                    <a:pt x="5073308" y="1335758"/>
                    <a:pt x="5082456" y="1634937"/>
                    <a:pt x="5082456" y="1634937"/>
                  </a:cubicBezTo>
                  <a:cubicBezTo>
                    <a:pt x="5082456" y="1763606"/>
                    <a:pt x="5078286" y="1884183"/>
                    <a:pt x="4825448" y="1876049"/>
                  </a:cubicBezTo>
                  <a:cubicBezTo>
                    <a:pt x="4825448" y="1876049"/>
                    <a:pt x="4448976" y="1855751"/>
                    <a:pt x="3902950" y="1863349"/>
                  </a:cubicBezTo>
                  <a:cubicBezTo>
                    <a:pt x="1504539" y="1871483"/>
                    <a:pt x="304023" y="1884183"/>
                    <a:pt x="304023" y="1884183"/>
                  </a:cubicBezTo>
                  <a:cubicBezTo>
                    <a:pt x="132548" y="1884183"/>
                    <a:pt x="4213" y="1783114"/>
                    <a:pt x="8532" y="1580567"/>
                  </a:cubicBezTo>
                  <a:cubicBezTo>
                    <a:pt x="8532" y="1580567"/>
                    <a:pt x="9630" y="1082026"/>
                    <a:pt x="4815" y="93326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3" name="Group 21"/>
          <p:cNvGrpSpPr/>
          <p:nvPr/>
        </p:nvGrpSpPr>
        <p:grpSpPr>
          <a:xfrm>
            <a:off x="9484553" y="6743815"/>
            <a:ext cx="7531431" cy="2506018"/>
            <a:chOff x="0" y="0"/>
            <a:chExt cx="6356331" cy="2115014"/>
          </a:xfrm>
        </p:grpSpPr>
        <p:sp>
          <p:nvSpPr>
            <p:cNvPr id="34" name="Freeform 22"/>
            <p:cNvSpPr/>
            <p:nvPr/>
          </p:nvSpPr>
          <p:spPr>
            <a:xfrm>
              <a:off x="-4213" y="0"/>
              <a:ext cx="6360543" cy="2115014"/>
            </a:xfrm>
            <a:custGeom>
              <a:avLst/>
              <a:gdLst/>
              <a:ahLst/>
              <a:cxnLst/>
              <a:rect l="l" t="t" r="r" b="b"/>
              <a:pathLst>
                <a:path w="6360543" h="2115014">
                  <a:moveTo>
                    <a:pt x="278431" y="16918"/>
                  </a:moveTo>
                  <a:cubicBezTo>
                    <a:pt x="278431" y="16918"/>
                    <a:pt x="604014" y="12258"/>
                    <a:pt x="983341" y="12454"/>
                  </a:cubicBezTo>
                  <a:cubicBezTo>
                    <a:pt x="4917651" y="12671"/>
                    <a:pt x="6086475" y="0"/>
                    <a:pt x="6086475" y="0"/>
                  </a:cubicBezTo>
                  <a:cubicBezTo>
                    <a:pt x="6153939" y="0"/>
                    <a:pt x="6229876" y="0"/>
                    <a:pt x="6308649" y="85073"/>
                  </a:cubicBezTo>
                  <a:cubicBezTo>
                    <a:pt x="6351627" y="131488"/>
                    <a:pt x="6352695" y="240224"/>
                    <a:pt x="6353100" y="320281"/>
                  </a:cubicBezTo>
                  <a:cubicBezTo>
                    <a:pt x="6353100" y="320281"/>
                    <a:pt x="6351396" y="1127467"/>
                    <a:pt x="6351396" y="1352430"/>
                  </a:cubicBezTo>
                  <a:cubicBezTo>
                    <a:pt x="6351396" y="1566589"/>
                    <a:pt x="6360544" y="1865768"/>
                    <a:pt x="6360544" y="1865768"/>
                  </a:cubicBezTo>
                  <a:cubicBezTo>
                    <a:pt x="6360544" y="1994436"/>
                    <a:pt x="6356374" y="2115014"/>
                    <a:pt x="6103536" y="2106880"/>
                  </a:cubicBezTo>
                  <a:cubicBezTo>
                    <a:pt x="6103536" y="2106880"/>
                    <a:pt x="5727064" y="2086581"/>
                    <a:pt x="5058550" y="2094180"/>
                  </a:cubicBezTo>
                  <a:cubicBezTo>
                    <a:pt x="1736723" y="2102314"/>
                    <a:pt x="304023" y="2115014"/>
                    <a:pt x="304023" y="2115014"/>
                  </a:cubicBezTo>
                  <a:cubicBezTo>
                    <a:pt x="132548" y="2115014"/>
                    <a:pt x="4213" y="2013945"/>
                    <a:pt x="8532" y="1811398"/>
                  </a:cubicBezTo>
                  <a:cubicBezTo>
                    <a:pt x="8532" y="1811398"/>
                    <a:pt x="9630" y="1312857"/>
                    <a:pt x="4815" y="96578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8E2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35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436816" y="6310237"/>
            <a:ext cx="1626905" cy="545013"/>
          </a:xfrm>
          <a:prstGeom prst="rect">
            <a:avLst/>
          </a:prstGeom>
        </p:spPr>
      </p:pic>
      <p:sp>
        <p:nvSpPr>
          <p:cNvPr id="267" name="Text Box 266"/>
          <p:cNvSpPr txBox="1"/>
          <p:nvPr/>
        </p:nvSpPr>
        <p:spPr>
          <a:xfrm>
            <a:off x="1821180" y="3870960"/>
            <a:ext cx="628205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I. Liên kết cộng hóa trị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9667240" y="3467100"/>
            <a:ext cx="734885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II. Phân biệt loại liên kết theo độ âm điện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1287780" y="7000240"/>
            <a:ext cx="734885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III. Liên kết sigma (</a:t>
            </a:r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σ)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 và liên kết pi (</a:t>
            </a:r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π)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10109835" y="6972300"/>
            <a:ext cx="628205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IV. Năng lượng của  liên kết cộng hóa trị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3115" y="909320"/>
            <a:ext cx="16701770" cy="1915795"/>
            <a:chOff x="0" y="0"/>
            <a:chExt cx="11905259" cy="2216503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11919589" cy="2248556"/>
            </a:xfrm>
            <a:custGeom>
              <a:avLst/>
              <a:gdLst/>
              <a:ahLst/>
              <a:cxnLst/>
              <a:rect l="l" t="t" r="r" b="b"/>
              <a:pathLst>
                <a:path w="11919589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026516" y="6965"/>
                  </a:cubicBezTo>
                  <a:lnTo>
                    <a:pt x="11026518" y="6965"/>
                  </a:lnTo>
                  <a:cubicBezTo>
                    <a:pt x="11243264" y="16819"/>
                    <a:pt x="11447580" y="36481"/>
                    <a:pt x="11581768" y="101690"/>
                  </a:cubicBezTo>
                  <a:cubicBezTo>
                    <a:pt x="11837814" y="226120"/>
                    <a:pt x="11919589" y="459160"/>
                    <a:pt x="11914102" y="704684"/>
                  </a:cubicBezTo>
                  <a:cubicBezTo>
                    <a:pt x="11914102" y="704684"/>
                    <a:pt x="11870814" y="1013073"/>
                    <a:pt x="11878246" y="1248607"/>
                  </a:cubicBezTo>
                  <a:cubicBezTo>
                    <a:pt x="11885370" y="1396804"/>
                    <a:pt x="11892527" y="1592407"/>
                    <a:pt x="11892527" y="1592407"/>
                  </a:cubicBezTo>
                  <a:cubicBezTo>
                    <a:pt x="11875845" y="1808139"/>
                    <a:pt x="11761201" y="2018751"/>
                    <a:pt x="11564332" y="2130375"/>
                  </a:cubicBezTo>
                  <a:cubicBezTo>
                    <a:pt x="11413980" y="2215624"/>
                    <a:pt x="11215950" y="2230722"/>
                    <a:pt x="8920332" y="2219980"/>
                  </a:cubicBezTo>
                  <a:lnTo>
                    <a:pt x="892020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AB951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1224" y="9258300"/>
            <a:ext cx="2108560" cy="356538"/>
          </a:xfrm>
          <a:prstGeom prst="rect">
            <a:avLst/>
          </a:prstGeom>
        </p:spPr>
      </p:pic>
      <p:sp>
        <p:nvSpPr>
          <p:cNvPr id="267" name="Text Box 266"/>
          <p:cNvSpPr txBox="1"/>
          <p:nvPr/>
        </p:nvSpPr>
        <p:spPr>
          <a:xfrm>
            <a:off x="4724400" y="1104900"/>
            <a:ext cx="9261475" cy="133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I. Liên kết cộng hóa trị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000" flipH="1">
            <a:off x="-3209394" y="8471535"/>
            <a:ext cx="11414864" cy="3196162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60000">
            <a:off x="13926654" y="6528609"/>
            <a:ext cx="5361002" cy="5569872"/>
          </a:xfrm>
          <a:prstGeom prst="rect">
            <a:avLst/>
          </a:prstGeom>
        </p:spPr>
      </p:pic>
      <p:sp>
        <p:nvSpPr>
          <p:cNvPr id="24" name="TextBox 14"/>
          <p:cNvSpPr txBox="1"/>
          <p:nvPr/>
        </p:nvSpPr>
        <p:spPr>
          <a:xfrm>
            <a:off x="1066729" y="3456351"/>
            <a:ext cx="15957691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Liên kết cộng hóa trị trong đơn chất</a:t>
            </a:r>
          </a:p>
        </p:txBody>
      </p:sp>
      <p:pic>
        <p:nvPicPr>
          <p:cNvPr id="286" name="Picture 285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5219700"/>
            <a:ext cx="3014345" cy="2868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" name="Picture 286"/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5494655"/>
            <a:ext cx="4387850" cy="232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8" name="Picture 287"/>
          <p:cNvPicPr/>
          <p:nvPr/>
        </p:nvPicPr>
        <p:blipFill>
          <a:blip r:embed="rId10"/>
          <a:stretch>
            <a:fillRect/>
          </a:stretch>
        </p:blipFill>
        <p:spPr>
          <a:xfrm>
            <a:off x="12649200" y="5753100"/>
            <a:ext cx="2395855" cy="2160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27215" y="2599690"/>
            <a:ext cx="4433570" cy="60858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999595" y="2599690"/>
            <a:ext cx="4433570" cy="60858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835" y="2548890"/>
            <a:ext cx="4433570" cy="60858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-2270864" y="9258300"/>
            <a:ext cx="11414864" cy="31961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680501" y="-1184736"/>
            <a:ext cx="5361002" cy="556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282879" y="9387902"/>
            <a:ext cx="2108560" cy="35653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051050" y="3462049"/>
            <a:ext cx="4086860" cy="3299460"/>
            <a:chOff x="60959" y="13978"/>
            <a:chExt cx="5449081" cy="3294501"/>
          </a:xfrm>
        </p:grpSpPr>
        <p:sp>
          <p:nvSpPr>
            <p:cNvPr id="9" name="TextBox 9"/>
            <p:cNvSpPr txBox="1"/>
            <p:nvPr/>
          </p:nvSpPr>
          <p:spPr>
            <a:xfrm>
              <a:off x="60959" y="1464674"/>
              <a:ext cx="5449081" cy="18438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rgbClr val="0101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phiếu chuyên sâu 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35822" y="13978"/>
              <a:ext cx="4699355" cy="921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101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1</a:t>
              </a:r>
            </a:p>
          </p:txBody>
        </p:sp>
      </p:grpSp>
      <p:sp>
        <p:nvSpPr>
          <p:cNvPr id="21" name="TextBox 14"/>
          <p:cNvSpPr txBox="1"/>
          <p:nvPr/>
        </p:nvSpPr>
        <p:spPr>
          <a:xfrm>
            <a:off x="914329" y="800146"/>
            <a:ext cx="15957691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 chuyên gia</a:t>
            </a:r>
          </a:p>
        </p:txBody>
      </p:sp>
      <p:grpSp>
        <p:nvGrpSpPr>
          <p:cNvPr id="22" name="Group 8"/>
          <p:cNvGrpSpPr/>
          <p:nvPr/>
        </p:nvGrpSpPr>
        <p:grpSpPr>
          <a:xfrm>
            <a:off x="7162800" y="3543329"/>
            <a:ext cx="4086860" cy="3299460"/>
            <a:chOff x="60959" y="13978"/>
            <a:chExt cx="5449081" cy="3294501"/>
          </a:xfrm>
        </p:grpSpPr>
        <p:sp>
          <p:nvSpPr>
            <p:cNvPr id="23" name="TextBox 9"/>
            <p:cNvSpPr txBox="1"/>
            <p:nvPr/>
          </p:nvSpPr>
          <p:spPr>
            <a:xfrm>
              <a:off x="60959" y="1464674"/>
              <a:ext cx="5449081" cy="18438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rgbClr val="0101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phiếu chuyên sâu 2</a:t>
              </a:r>
            </a:p>
          </p:txBody>
        </p:sp>
        <p:sp>
          <p:nvSpPr>
            <p:cNvPr id="24" name="TextBox 10"/>
            <p:cNvSpPr txBox="1"/>
            <p:nvPr/>
          </p:nvSpPr>
          <p:spPr>
            <a:xfrm>
              <a:off x="435822" y="13978"/>
              <a:ext cx="4699355" cy="921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101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2</a:t>
              </a:r>
            </a:p>
          </p:txBody>
        </p:sp>
      </p:grpSp>
      <p:grpSp>
        <p:nvGrpSpPr>
          <p:cNvPr id="25" name="Group 8"/>
          <p:cNvGrpSpPr/>
          <p:nvPr/>
        </p:nvGrpSpPr>
        <p:grpSpPr>
          <a:xfrm>
            <a:off x="12150090" y="3543329"/>
            <a:ext cx="4086860" cy="3299460"/>
            <a:chOff x="60959" y="13978"/>
            <a:chExt cx="5449081" cy="3294501"/>
          </a:xfrm>
        </p:grpSpPr>
        <p:sp>
          <p:nvSpPr>
            <p:cNvPr id="26" name="TextBox 9"/>
            <p:cNvSpPr txBox="1"/>
            <p:nvPr/>
          </p:nvSpPr>
          <p:spPr>
            <a:xfrm>
              <a:off x="60959" y="1464674"/>
              <a:ext cx="5449081" cy="18438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rgbClr val="0101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phiếu chuyên sâu 3</a:t>
              </a:r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435822" y="13978"/>
              <a:ext cx="4699355" cy="921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101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5661" y="1714360"/>
            <a:ext cx="1838065" cy="31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93909" y="-134666"/>
            <a:ext cx="1256270" cy="107960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62613" y="-374405"/>
            <a:ext cx="1256270" cy="10796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104" y="9487087"/>
            <a:ext cx="1838065" cy="310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19129" y="495346"/>
            <a:ext cx="15957691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chuyên sâu 1</a:t>
            </a:r>
          </a:p>
        </p:txBody>
      </p:sp>
      <p:sp>
        <p:nvSpPr>
          <p:cNvPr id="267" name="Text Box 266"/>
          <p:cNvSpPr txBox="1"/>
          <p:nvPr/>
        </p:nvSpPr>
        <p:spPr>
          <a:xfrm>
            <a:off x="1649095" y="1866900"/>
            <a:ext cx="15097760" cy="7570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1. Viết cấu hình electron của nguyên tử H (Z = 1)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.………………………………………...............................................................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2. Số electron ở lớp ngoài cùng của nguyên tử H. Biểu diễn số electron ở lớp ngoài cùng của H (mỗi một electron là một dấu chấm)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3. Để đạt cấu hình bền vững giống với khí hiếm gần nó nhất là He 1s</a:t>
            </a:r>
            <a:r>
              <a:rPr lang="en-US" sz="3600" b="0" baseline="3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thì H còn thiếu bao nhiêu electron? Trình bày sự hình thành liên kết trong phân tử H</a:t>
            </a:r>
            <a:r>
              <a:rPr lang="en-US" sz="3600" b="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0" algn="just"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5661" y="1714360"/>
            <a:ext cx="1838065" cy="31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93909" y="-134666"/>
            <a:ext cx="1256270" cy="107960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62613" y="-374405"/>
            <a:ext cx="1256270" cy="10796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104" y="9487087"/>
            <a:ext cx="1838065" cy="310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69599" y="723946"/>
            <a:ext cx="15957691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chuyên sâu 2</a:t>
            </a:r>
          </a:p>
        </p:txBody>
      </p:sp>
      <p:sp>
        <p:nvSpPr>
          <p:cNvPr id="267" name="Text Box 266"/>
          <p:cNvSpPr txBox="1"/>
          <p:nvPr/>
        </p:nvSpPr>
        <p:spPr>
          <a:xfrm>
            <a:off x="1441450" y="2386330"/>
            <a:ext cx="15413990" cy="6739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1. Viết cấu hình electron của nguyên tử O (Z = 8)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2. Số electron ở lớp ngoài cùng của nguyên tử O? Biểu diễn số electron ở lớp ngoài cùng của O (mỗi một electron là một dấu chấm)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3. Để đạt cấu hình bền vững giống với khí hiếm gần nó nhất thì O còn thiếu bao nhiêu electron? Trình bày sự hình thành liên kết trong phân tử O</a:t>
            </a:r>
            <a:r>
              <a:rPr lang="en-US" sz="3600" b="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0" algn="just"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5661" y="1714360"/>
            <a:ext cx="1838065" cy="31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93909" y="-134666"/>
            <a:ext cx="1256270" cy="107960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62613" y="-374405"/>
            <a:ext cx="1256270" cy="10796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104" y="9487087"/>
            <a:ext cx="1838065" cy="310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69599" y="723946"/>
            <a:ext cx="15957691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chuyên sâu 3</a:t>
            </a:r>
          </a:p>
        </p:txBody>
      </p:sp>
      <p:sp>
        <p:nvSpPr>
          <p:cNvPr id="267" name="Text Box 266"/>
          <p:cNvSpPr txBox="1"/>
          <p:nvPr/>
        </p:nvSpPr>
        <p:spPr>
          <a:xfrm>
            <a:off x="1441450" y="2386330"/>
            <a:ext cx="15413990" cy="6739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1. Viết cấu hình electron của nguyên tử N (Z = 7)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2. Số electron ở lớp ngoài cùng của nguyên tử N? Biểu diễn số electron ở lớp ngoài cùng của N (mỗi một electron là một dấu chấm)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</a:t>
            </a:r>
          </a:p>
          <a:p>
            <a:pPr indent="0" algn="just">
              <a:lnSpc>
                <a:spcPct val="150000"/>
              </a:lnSpc>
            </a:pP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3. Để đạt cấu hình bền vững giống với khí hiếm gần nó thì N còn thiếu bao nhiêu electron? Trình bày sự hình thành liên kết trong phân tử N</a:t>
            </a:r>
            <a:r>
              <a:rPr lang="en-US" sz="3600" b="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0" algn="just"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Microsoft Office PowerPoint</Application>
  <PresentationFormat>Custom</PresentationFormat>
  <Paragraphs>147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VNI-Swiss-Condense</vt:lpstr>
      <vt:lpstr>Times New Roman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trungduchy1980</cp:lastModifiedBy>
  <cp:revision>1</cp:revision>
  <dcterms:created xsi:type="dcterms:W3CDTF">2006-08-16T00:00:00Z</dcterms:created>
  <dcterms:modified xsi:type="dcterms:W3CDTF">2024-01-14T02:49:12Z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A60176C366ED4691B8890BA8A7D427F5</vt:lpwstr>
  </property>
  <property fmtid="{D5CDD505-2E9C-101B-9397-08002B2CF9AE}" pid="3" name="KSOProductBuildVer">
    <vt:lpwstr>1033-11.2.0.11341</vt:lpwstr>
  </property>
</Properties>
</file>