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319" r:id="rId3"/>
    <p:sldId id="320" r:id="rId4"/>
    <p:sldId id="259" r:id="rId5"/>
    <p:sldId id="269" r:id="rId6"/>
    <p:sldId id="273" r:id="rId7"/>
    <p:sldId id="276" r:id="rId8"/>
    <p:sldId id="279" r:id="rId9"/>
    <p:sldId id="278" r:id="rId10"/>
    <p:sldId id="283" r:id="rId11"/>
    <p:sldId id="317" r:id="rId12"/>
    <p:sldId id="282" r:id="rId13"/>
    <p:sldId id="281" r:id="rId14"/>
    <p:sldId id="280" r:id="rId15"/>
    <p:sldId id="287" r:id="rId16"/>
    <p:sldId id="286" r:id="rId17"/>
    <p:sldId id="285" r:id="rId18"/>
    <p:sldId id="284" r:id="rId19"/>
    <p:sldId id="299" r:id="rId20"/>
    <p:sldId id="313" r:id="rId21"/>
    <p:sldId id="314" r:id="rId22"/>
  </p:sldIdLst>
  <p:sldSz cx="18288000" cy="10287000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VNI-Swiss-Condense" pitchFamily="2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22" autoAdjust="0"/>
  </p:normalViewPr>
  <p:slideViewPr>
    <p:cSldViewPr>
      <p:cViewPr varScale="1">
        <p:scale>
          <a:sx n="47" d="100"/>
          <a:sy n="47" d="100"/>
        </p:scale>
        <p:origin x="5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svg"/><Relationship Id="rId7" Type="http://schemas.openxmlformats.org/officeDocument/2006/relationships/image" Target="../media/image4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5.png"/><Relationship Id="rId5" Type="http://schemas.openxmlformats.org/officeDocument/2006/relationships/image" Target="../media/image9.svg"/><Relationship Id="rId10" Type="http://schemas.openxmlformats.org/officeDocument/2006/relationships/image" Target="../media/image54.svg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svg"/><Relationship Id="rId7" Type="http://schemas.openxmlformats.org/officeDocument/2006/relationships/image" Target="../media/image4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9.png"/><Relationship Id="rId5" Type="http://schemas.openxmlformats.org/officeDocument/2006/relationships/image" Target="../media/image9.svg"/><Relationship Id="rId10" Type="http://schemas.openxmlformats.org/officeDocument/2006/relationships/image" Target="../media/image54.svg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9.svg"/><Relationship Id="rId7" Type="http://schemas.openxmlformats.org/officeDocument/2006/relationships/image" Target="../media/image5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svg"/><Relationship Id="rId7" Type="http://schemas.openxmlformats.org/officeDocument/2006/relationships/image" Target="../media/image4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9.svg"/><Relationship Id="rId10" Type="http://schemas.openxmlformats.org/officeDocument/2006/relationships/image" Target="../media/image54.svg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svg"/><Relationship Id="rId7" Type="http://schemas.openxmlformats.org/officeDocument/2006/relationships/image" Target="../media/image4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61.png"/><Relationship Id="rId5" Type="http://schemas.openxmlformats.org/officeDocument/2006/relationships/image" Target="../media/image9.svg"/><Relationship Id="rId10" Type="http://schemas.openxmlformats.org/officeDocument/2006/relationships/image" Target="../media/image54.svg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svg"/><Relationship Id="rId7" Type="http://schemas.openxmlformats.org/officeDocument/2006/relationships/image" Target="../media/image4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9.svg"/><Relationship Id="rId10" Type="http://schemas.openxmlformats.org/officeDocument/2006/relationships/image" Target="../media/image54.svg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svg"/><Relationship Id="rId7" Type="http://schemas.openxmlformats.org/officeDocument/2006/relationships/image" Target="../media/image4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9.svg"/><Relationship Id="rId10" Type="http://schemas.openxmlformats.org/officeDocument/2006/relationships/image" Target="../media/image54.svg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svg"/><Relationship Id="rId7" Type="http://schemas.openxmlformats.org/officeDocument/2006/relationships/image" Target="../media/image4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62.png"/><Relationship Id="rId5" Type="http://schemas.openxmlformats.org/officeDocument/2006/relationships/image" Target="../media/image9.svg"/><Relationship Id="rId10" Type="http://schemas.openxmlformats.org/officeDocument/2006/relationships/image" Target="../media/image54.svg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svg"/><Relationship Id="rId7" Type="http://schemas.openxmlformats.org/officeDocument/2006/relationships/image" Target="../media/image4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9.svg"/><Relationship Id="rId10" Type="http://schemas.openxmlformats.org/officeDocument/2006/relationships/image" Target="../media/image54.svg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3.svg"/><Relationship Id="rId7" Type="http://schemas.openxmlformats.org/officeDocument/2006/relationships/image" Target="../media/image22.svg"/><Relationship Id="rId12" Type="http://schemas.openxmlformats.org/officeDocument/2006/relationships/image" Target="../media/image2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sv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37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12.svg"/><Relationship Id="rId10" Type="http://schemas.openxmlformats.org/officeDocument/2006/relationships/image" Target="../media/image35.png"/><Relationship Id="rId4" Type="http://schemas.openxmlformats.org/officeDocument/2006/relationships/image" Target="../media/image11.png"/><Relationship Id="rId9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3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17" Type="http://schemas.openxmlformats.org/officeDocument/2006/relationships/image" Target="../media/image9.sv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jpeg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svg"/><Relationship Id="rId1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svg"/><Relationship Id="rId7" Type="http://schemas.openxmlformats.org/officeDocument/2006/relationships/image" Target="../media/image4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9.svg"/><Relationship Id="rId10" Type="http://schemas.openxmlformats.org/officeDocument/2006/relationships/image" Target="../media/image54.svg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svg"/><Relationship Id="rId7" Type="http://schemas.openxmlformats.org/officeDocument/2006/relationships/image" Target="../media/image4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9.svg"/><Relationship Id="rId10" Type="http://schemas.openxmlformats.org/officeDocument/2006/relationships/image" Target="../media/image54.svg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svg"/><Relationship Id="rId7" Type="http://schemas.openxmlformats.org/officeDocument/2006/relationships/image" Target="../media/image4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5.png"/><Relationship Id="rId5" Type="http://schemas.openxmlformats.org/officeDocument/2006/relationships/image" Target="../media/image9.svg"/><Relationship Id="rId10" Type="http://schemas.openxmlformats.org/officeDocument/2006/relationships/image" Target="../media/image54.svg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svg"/><Relationship Id="rId7" Type="http://schemas.openxmlformats.org/officeDocument/2006/relationships/image" Target="../media/image45.svg"/><Relationship Id="rId17" Type="http://schemas.openxmlformats.org/officeDocument/2006/relationships/image" Target="../media/image3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9.svg"/><Relationship Id="rId10" Type="http://schemas.openxmlformats.org/officeDocument/2006/relationships/image" Target="../media/image54.svg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svg"/><Relationship Id="rId7" Type="http://schemas.openxmlformats.org/officeDocument/2006/relationships/image" Target="../media/image4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9.svg"/><Relationship Id="rId10" Type="http://schemas.openxmlformats.org/officeDocument/2006/relationships/image" Target="../media/image54.svg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659808" y="1215973"/>
            <a:ext cx="13016937" cy="7369349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423379" y="843728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793218" y="1215973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449592" y="1941522"/>
            <a:ext cx="1084281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 rot="173666">
            <a:off x="724689" y="-3979"/>
            <a:ext cx="16880280" cy="10216160"/>
            <a:chOff x="0" y="0"/>
            <a:chExt cx="16556129" cy="593961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92400" y="50853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7330" y="7531130"/>
            <a:ext cx="2795149" cy="289278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213668" y="7828532"/>
            <a:ext cx="2074332" cy="24584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7136" y="190500"/>
            <a:ext cx="1085802" cy="10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0" y="876300"/>
            <a:ext cx="13535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proton, neutron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6993" y="2908686"/>
            <a:ext cx="11311062" cy="2927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proton, neutron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1 : 0,00055 = 1818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2837" y="6184786"/>
            <a:ext cx="3685812" cy="359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435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49026-2045-7A2E-B880-FE69FF848F1D}"/>
              </a:ext>
            </a:extLst>
          </p:cNvPr>
          <p:cNvSpPr txBox="1"/>
          <p:nvPr/>
        </p:nvSpPr>
        <p:spPr>
          <a:xfrm>
            <a:off x="838199" y="3238502"/>
            <a:ext cx="16611600" cy="46112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0969 325 896 </a:t>
            </a: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( có zalo ) </a:t>
            </a:r>
          </a:p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PowerPoint</a:t>
            </a: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 và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Word</a:t>
            </a: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 bộ giáo án này.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7783" marR="263552" lvl="0" indent="0" algn="ctr" defTabSz="91449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Cung cấp giáo án tất cả các môn học cho 3 bộ sách giáo khoa mới 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7783" marR="263552" lvl="0" indent="0" algn="ctr" defTabSz="91449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25" y="172456"/>
            <a:ext cx="2819400" cy="282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E16D2-B273-38A6-F10A-8789E4324120}"/>
              </a:ext>
            </a:extLst>
          </p:cNvPr>
          <p:cNvSpPr txBox="1"/>
          <p:nvPr/>
        </p:nvSpPr>
        <p:spPr>
          <a:xfrm>
            <a:off x="4780548" y="83944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 HỌC LIỆU SỐ 4.0</a:t>
            </a:r>
            <a:endParaRPr kumimoji="0" lang="vi-VN" sz="6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6822-CC56-A46A-AC44-7895EE0DEB0C}"/>
              </a:ext>
            </a:extLst>
          </p:cNvPr>
          <p:cNvSpPr txBox="1"/>
          <p:nvPr/>
        </p:nvSpPr>
        <p:spPr>
          <a:xfrm>
            <a:off x="2219828" y="1603190"/>
            <a:ext cx="1416317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8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https://tailieugiaovien.edu.vn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38" y="8265056"/>
            <a:ext cx="13011150" cy="1619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026F75-5821-60F8-D7F1-B2D416838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52" y="164836"/>
            <a:ext cx="17851248" cy="100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14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 rot="173666">
            <a:off x="724689" y="-3979"/>
            <a:ext cx="16880280" cy="10216160"/>
            <a:chOff x="0" y="0"/>
            <a:chExt cx="16556129" cy="593961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92400" y="-266700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7330" y="7531130"/>
            <a:ext cx="2795149" cy="289278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213668" y="7828532"/>
            <a:ext cx="2074332" cy="24584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7136" y="190500"/>
            <a:ext cx="1085802" cy="10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9216" y="675559"/>
            <a:ext cx="15879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gam.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5507" y="2596711"/>
            <a:ext cx="14227046" cy="2927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gam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0.001 : (1,6605.10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-27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≈ 6.1023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7400" y="5989454"/>
            <a:ext cx="6624081" cy="372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95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752600" y="1276004"/>
            <a:ext cx="14935200" cy="777234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92400" y="50853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7330" y="6911434"/>
            <a:ext cx="3393930" cy="35124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73400" y="7306733"/>
            <a:ext cx="2514600" cy="29802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136" y="190500"/>
            <a:ext cx="1085802" cy="1066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48400" y="1549047"/>
            <a:ext cx="651171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6469" y="3201580"/>
            <a:ext cx="6629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neutron.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2200" y="3454042"/>
            <a:ext cx="5044869" cy="420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17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 rot="173666">
            <a:off x="646947" y="-189421"/>
            <a:ext cx="16880280" cy="10216160"/>
            <a:chOff x="0" y="0"/>
            <a:chExt cx="16556129" cy="593961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92400" y="50853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7330" y="7531130"/>
            <a:ext cx="2795149" cy="289278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213668" y="7828532"/>
            <a:ext cx="2074332" cy="24584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7136" y="190500"/>
            <a:ext cx="1085802" cy="10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0" y="1333500"/>
            <a:ext cx="15387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7735" y="5232880"/>
            <a:ext cx="5867400" cy="901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24523" y="5194637"/>
            <a:ext cx="58674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2883" y="7320700"/>
            <a:ext cx="58674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5219700"/>
            <a:ext cx="5867400" cy="901593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35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14" grpId="0" animBg="1"/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 rot="173666">
            <a:off x="724689" y="-3979"/>
            <a:ext cx="16880280" cy="10216160"/>
            <a:chOff x="0" y="0"/>
            <a:chExt cx="16556129" cy="593961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92400" y="50853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7330" y="7531130"/>
            <a:ext cx="2795149" cy="289278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213668" y="7828532"/>
            <a:ext cx="2074332" cy="24584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7136" y="190500"/>
            <a:ext cx="1085802" cy="10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9865" y="1485727"/>
            <a:ext cx="1594713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hydrogen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beryllium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2.2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0" y="4229100"/>
            <a:ext cx="8360036" cy="40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77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 rot="173666">
            <a:off x="724689" y="-3979"/>
            <a:ext cx="16880280" cy="10216160"/>
            <a:chOff x="0" y="0"/>
            <a:chExt cx="16556129" cy="593961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92400" y="50853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7330" y="7531130"/>
            <a:ext cx="2795149" cy="289278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213668" y="7828532"/>
            <a:ext cx="2074332" cy="24584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7136" y="190500"/>
            <a:ext cx="1085802" cy="10668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252057"/>
              </p:ext>
            </p:extLst>
          </p:nvPr>
        </p:nvGraphicFramePr>
        <p:xfrm>
          <a:off x="3599376" y="3467100"/>
          <a:ext cx="10972800" cy="4793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3487931402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318784046"/>
                    </a:ext>
                  </a:extLst>
                </a:gridCol>
              </a:tblGrid>
              <a:tr h="1198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Berylium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0508495"/>
                  </a:ext>
                </a:extLst>
              </a:tr>
              <a:tr h="1198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 có neutron 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neutron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6052226"/>
                  </a:ext>
                </a:extLst>
              </a:tr>
              <a:tr h="1198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 1 proton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proton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3811991"/>
                  </a:ext>
                </a:extLst>
              </a:tr>
              <a:tr h="1198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 1 electron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electron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536958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51976" y="1790700"/>
            <a:ext cx="7467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27222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 rot="173666">
            <a:off x="724689" y="-3979"/>
            <a:ext cx="16880280" cy="10216160"/>
            <a:chOff x="0" y="0"/>
            <a:chExt cx="16556129" cy="593961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92400" y="50853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7330" y="7531130"/>
            <a:ext cx="2795149" cy="289278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213668" y="7828532"/>
            <a:ext cx="2074332" cy="24584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7136" y="190500"/>
            <a:ext cx="1085802" cy="106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3104" y="1706919"/>
            <a:ext cx="11812849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endParaRPr lang="en-US" sz="4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7392" y="3119322"/>
            <a:ext cx="14031808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ea typeface="Calibri" panose="020F0502020204030204" pitchFamily="34" charset="0"/>
              </a:rPr>
              <a:t>“Các nguyên tử của các nguyên tố khác nhau có khối lượng và kích thước giống nhau hay không? Vì sao?”</a:t>
            </a:r>
            <a:endParaRPr lang="en-US" sz="4000" dirty="0">
              <a:effectLst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7544" y="5557778"/>
            <a:ext cx="128839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vi-VN" sz="4000" dirty="0">
                <a:ea typeface="Calibri" panose="020F0502020204030204" pitchFamily="34" charset="0"/>
              </a:rPr>
              <a:t>Nguyên tử của các nguyên tố khác nhau có khối lượng và kích thước khác nhau. Vì chúng có số lượng các hạt cơ bản trong nguyên tử khác nhau.</a:t>
            </a:r>
            <a:endParaRPr lang="en-US" sz="40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98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 rot="173666">
            <a:off x="724689" y="-3979"/>
            <a:ext cx="16880280" cy="10216160"/>
            <a:chOff x="0" y="0"/>
            <a:chExt cx="16556129" cy="593961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92400" y="50853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7330" y="7531130"/>
            <a:ext cx="2795149" cy="289278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213668" y="7828532"/>
            <a:ext cx="2074332" cy="24584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7136" y="190500"/>
            <a:ext cx="1085802" cy="106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26483" y="1145891"/>
            <a:ext cx="735970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037" y="2247900"/>
            <a:ext cx="1699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lithium (Li)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proton, 4 neutron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electron.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Li?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5735" y="6352768"/>
            <a:ext cx="3301204" cy="32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6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 rot="173666">
            <a:off x="724689" y="-3979"/>
            <a:ext cx="16880280" cy="10216160"/>
            <a:chOff x="0" y="0"/>
            <a:chExt cx="16556129" cy="593961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92400" y="50853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7330" y="7531130"/>
            <a:ext cx="2795149" cy="289278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213668" y="7828532"/>
            <a:ext cx="2074332" cy="24584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7136" y="190500"/>
            <a:ext cx="1085802" cy="106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85647" y="2438976"/>
            <a:ext cx="15240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lvl="0" indent="-5715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 lượng lớp vỏ là: 3. 0,00055 = 1,65.10-3 amu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 lượng nguyên tử là: 3. 0,00055 + 3.1 + 3.1 = 6,00165 amu.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 lượng lớp vỏ của Li bằng khoảng: 0,0275 % khối lượng của cả nguyên tử Li.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15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12F93-3EC1-B10E-42E3-F2465B4D0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1ED0C77-8784-953C-422F-E286886BC2F6}"/>
              </a:ext>
            </a:extLst>
          </p:cNvPr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0D3EA6D3-9199-94A4-11F2-7119F0402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31670924-8000-6626-6983-644E3D50F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94DC535C-C6F7-D30E-18D6-8D5D0E35D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E9B73F54-ADC8-258C-DB94-A8B091A6E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2D79903F-F7E0-8DB0-61FB-331CA9DCE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8F47244-B46E-76D3-5D87-630E04F1C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ED66ABBB-3F04-86CF-6609-64FB72C3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13C5AD18-2249-585E-2E69-FDAFCA96A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>
            <a:extLst>
              <a:ext uri="{FF2B5EF4-FFF2-40B4-BE49-F238E27FC236}">
                <a16:creationId xmlns:a16="http://schemas.microsoft.com/office/drawing/2014/main" id="{E80E03D9-7D59-7169-6008-E2F8A493E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89483" y="721050"/>
            <a:ext cx="12197542" cy="7181304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DB18C8EB-0F4B-A17E-810A-DCC9E7156F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95145" y="-2374848"/>
            <a:ext cx="3785616" cy="41148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0792CA7-E67C-CC0B-58FC-64B1F0E4C57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887137" y="5143500"/>
            <a:ext cx="3164240" cy="4283236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B64FB64-8037-9610-1694-C2A8E4115B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253468" y="7192024"/>
            <a:ext cx="4071481" cy="641258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244F591A-13DB-8BCF-0709-46541B1903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909478" y="831634"/>
            <a:ext cx="3321689" cy="3031796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F3506E95-9AF7-0485-CD01-00871350EA8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71622" y="5217149"/>
            <a:ext cx="1911401" cy="32396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A2DA0F-E852-11F2-9397-6DF18D9157EA}"/>
              </a:ext>
            </a:extLst>
          </p:cNvPr>
          <p:cNvSpPr txBox="1"/>
          <p:nvPr/>
        </p:nvSpPr>
        <p:spPr>
          <a:xfrm>
            <a:off x="3978335" y="3380509"/>
            <a:ext cx="9646814" cy="312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THÀNH PHẦN CỦA </a:t>
            </a:r>
            <a:r>
              <a:rPr lang="en-US" sz="7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 TỬ</a:t>
            </a:r>
            <a:endParaRPr lang="en-US" sz="7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53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184846-5912-4472-0775-958254DCCE23}"/>
              </a:ext>
            </a:extLst>
          </p:cNvPr>
          <p:cNvSpPr txBox="1"/>
          <p:nvPr/>
        </p:nvSpPr>
        <p:spPr>
          <a:xfrm>
            <a:off x="3200400" y="6594233"/>
            <a:ext cx="132435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https://tailieugiaovien.edu.vn/lesson/powerpoint-hoa-10-canh-dieu/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2529840" y="1615275"/>
            <a:ext cx="12161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3048000" y="3755620"/>
            <a:ext cx="13243560" cy="2175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 đủ bộ word và powerpoint cả năm tất cả các bài môn: Hóa 10 Cánh diều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187DDE-79F8-7001-2E88-D00A6817F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7"/>
            <a:ext cx="18135600" cy="101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13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49026-2045-7A2E-B880-FE69FF848F1D}"/>
              </a:ext>
            </a:extLst>
          </p:cNvPr>
          <p:cNvSpPr txBox="1"/>
          <p:nvPr/>
        </p:nvSpPr>
        <p:spPr>
          <a:xfrm>
            <a:off x="838199" y="3238502"/>
            <a:ext cx="16611600" cy="46112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0969 325 896 </a:t>
            </a: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( có zalo ) </a:t>
            </a:r>
          </a:p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PowerPoint</a:t>
            </a: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 và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Word</a:t>
            </a: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 bộ giáo án này.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7783" marR="263552" lvl="0" indent="0" algn="ctr" defTabSz="91449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Cung cấp giáo án tất cả các môn học cho 3 bộ sách giáo khoa mới 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7783" marR="263552" lvl="0" indent="0" algn="ctr" defTabSz="91449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25" y="172456"/>
            <a:ext cx="2819400" cy="282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E16D2-B273-38A6-F10A-8789E4324120}"/>
              </a:ext>
            </a:extLst>
          </p:cNvPr>
          <p:cNvSpPr txBox="1"/>
          <p:nvPr/>
        </p:nvSpPr>
        <p:spPr>
          <a:xfrm>
            <a:off x="4780548" y="83944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 HỌC LIỆU SỐ 4.0</a:t>
            </a:r>
            <a:endParaRPr kumimoji="0" lang="vi-VN" sz="6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6822-CC56-A46A-AC44-7895EE0DEB0C}"/>
              </a:ext>
            </a:extLst>
          </p:cNvPr>
          <p:cNvSpPr txBox="1"/>
          <p:nvPr/>
        </p:nvSpPr>
        <p:spPr>
          <a:xfrm>
            <a:off x="2219828" y="1603190"/>
            <a:ext cx="1416317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8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https://tailieugiaovien.edu.vn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38" y="8265056"/>
            <a:ext cx="13011150" cy="1619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DD7122-B96C-804F-2FEB-7173478EC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55" y="113116"/>
            <a:ext cx="17780315" cy="100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6002F-C3C9-1B2E-1716-F37EF8FC9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:a16="http://schemas.microsoft.com/office/drawing/2014/main" id="{1652A16A-ADC3-75DB-387D-EE7E37A22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7132" y="3858373"/>
            <a:ext cx="10358354" cy="1541118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0241EAB8-A2A6-6D9D-4767-1E684536E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7132" y="4179033"/>
            <a:ext cx="813682" cy="757464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B76AE0B-8986-3C47-BD77-29B34114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28071" y="6134438"/>
            <a:ext cx="10295905" cy="1541118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E7D31C1-9876-D585-2A9F-8AF529DE4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51871" y="6651221"/>
            <a:ext cx="813682" cy="757464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BA0D748D-650A-6B2D-179D-687071092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sp>
        <p:nvSpPr>
          <p:cNvPr id="24" name="TextBox 24">
            <a:extLst>
              <a:ext uri="{FF2B5EF4-FFF2-40B4-BE49-F238E27FC236}">
                <a16:creationId xmlns:a16="http://schemas.microsoft.com/office/drawing/2014/main" id="{43B83E3C-C5D7-D953-B258-34396E221AFC}"/>
              </a:ext>
            </a:extLst>
          </p:cNvPr>
          <p:cNvSpPr txBox="1"/>
          <p:nvPr/>
        </p:nvSpPr>
        <p:spPr>
          <a:xfrm>
            <a:off x="2664035" y="1828584"/>
            <a:ext cx="12470379" cy="1294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1EDC698D-0465-DAD5-32A5-93996555B5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49B99D73-6109-FB3D-02A1-7B1B8E907BC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078402" y="5738634"/>
            <a:ext cx="3180898" cy="3519666"/>
          </a:xfrm>
          <a:prstGeom prst="rect">
            <a:avLst/>
          </a:prstGeom>
        </p:spPr>
      </p:pic>
      <p:sp>
        <p:nvSpPr>
          <p:cNvPr id="27" name="TextBox 27">
            <a:extLst>
              <a:ext uri="{FF2B5EF4-FFF2-40B4-BE49-F238E27FC236}">
                <a16:creationId xmlns:a16="http://schemas.microsoft.com/office/drawing/2014/main" id="{B31EBB06-B720-118D-EC26-8753E3F700FF}"/>
              </a:ext>
            </a:extLst>
          </p:cNvPr>
          <p:cNvSpPr txBox="1"/>
          <p:nvPr/>
        </p:nvSpPr>
        <p:spPr>
          <a:xfrm>
            <a:off x="4753418" y="4295296"/>
            <a:ext cx="8975331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DAAB0636-9250-2ABF-B160-D343C2C6106B}"/>
              </a:ext>
            </a:extLst>
          </p:cNvPr>
          <p:cNvSpPr txBox="1"/>
          <p:nvPr/>
        </p:nvSpPr>
        <p:spPr>
          <a:xfrm>
            <a:off x="3754684" y="4340536"/>
            <a:ext cx="938579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9F433E03-1D7D-3371-E0D7-966CA4FEE7C9}"/>
              </a:ext>
            </a:extLst>
          </p:cNvPr>
          <p:cNvSpPr txBox="1"/>
          <p:nvPr/>
        </p:nvSpPr>
        <p:spPr>
          <a:xfrm>
            <a:off x="4715102" y="6641862"/>
            <a:ext cx="9273842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BE270B5C-82CA-A4B8-BC73-1A8C8A659388}"/>
              </a:ext>
            </a:extLst>
          </p:cNvPr>
          <p:cNvSpPr txBox="1"/>
          <p:nvPr/>
        </p:nvSpPr>
        <p:spPr>
          <a:xfrm>
            <a:off x="3789423" y="6812724"/>
            <a:ext cx="938579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pic>
        <p:nvPicPr>
          <p:cNvPr id="39" name="Picture 39">
            <a:extLst>
              <a:ext uri="{FF2B5EF4-FFF2-40B4-BE49-F238E27FC236}">
                <a16:creationId xmlns:a16="http://schemas.microsoft.com/office/drawing/2014/main" id="{55243D00-D0F3-D517-0FB6-3038181B7B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0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330859">
            <a:off x="11459890" y="1535126"/>
            <a:ext cx="5424921" cy="7526615"/>
            <a:chOff x="0" y="0"/>
            <a:chExt cx="3350260" cy="4648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14700" cy="2186940"/>
            </a:xfrm>
            <a:custGeom>
              <a:avLst/>
              <a:gdLst/>
              <a:ahLst/>
              <a:cxnLst/>
              <a:rect l="l" t="t" r="r" b="b"/>
              <a:pathLst>
                <a:path w="3314700" h="2186940">
                  <a:moveTo>
                    <a:pt x="3282950" y="0"/>
                  </a:moveTo>
                  <a:lnTo>
                    <a:pt x="1334770" y="0"/>
                  </a:lnTo>
                  <a:cubicBezTo>
                    <a:pt x="890270" y="17780"/>
                    <a:pt x="445770" y="53340"/>
                    <a:pt x="0" y="55880"/>
                  </a:cubicBezTo>
                  <a:cubicBezTo>
                    <a:pt x="2540" y="410210"/>
                    <a:pt x="20320" y="844550"/>
                    <a:pt x="39370" y="1198880"/>
                  </a:cubicBezTo>
                  <a:cubicBezTo>
                    <a:pt x="55880" y="1518920"/>
                    <a:pt x="72390" y="1838960"/>
                    <a:pt x="76200" y="2160270"/>
                  </a:cubicBezTo>
                  <a:cubicBezTo>
                    <a:pt x="294640" y="2159000"/>
                    <a:pt x="514350" y="2156460"/>
                    <a:pt x="732790" y="2152650"/>
                  </a:cubicBezTo>
                  <a:cubicBezTo>
                    <a:pt x="1225550" y="2145030"/>
                    <a:pt x="1718310" y="2137410"/>
                    <a:pt x="2211070" y="2151380"/>
                  </a:cubicBezTo>
                  <a:cubicBezTo>
                    <a:pt x="2579370" y="2161540"/>
                    <a:pt x="2946400" y="2186940"/>
                    <a:pt x="3314700" y="2184400"/>
                  </a:cubicBezTo>
                  <a:cubicBezTo>
                    <a:pt x="3314700" y="2142490"/>
                    <a:pt x="3313430" y="2100580"/>
                    <a:pt x="3313430" y="2058670"/>
                  </a:cubicBezTo>
                  <a:cubicBezTo>
                    <a:pt x="3305810" y="1399540"/>
                    <a:pt x="3284220" y="660400"/>
                    <a:pt x="3282950" y="0"/>
                  </a:cubicBezTo>
                  <a:close/>
                </a:path>
              </a:pathLst>
            </a:custGeom>
            <a:blipFill>
              <a:blip r:embed="rId4"/>
              <a:stretch>
                <a:fillRect t="-514" b="-514"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7150" y="2434590"/>
              <a:ext cx="3294380" cy="2214880"/>
            </a:xfrm>
            <a:custGeom>
              <a:avLst/>
              <a:gdLst/>
              <a:ahLst/>
              <a:cxnLst/>
              <a:rect l="l" t="t" r="r" b="b"/>
              <a:pathLst>
                <a:path w="3294380" h="2214880">
                  <a:moveTo>
                    <a:pt x="3275330" y="1115060"/>
                  </a:moveTo>
                  <a:cubicBezTo>
                    <a:pt x="3266440" y="949960"/>
                    <a:pt x="3263900" y="784860"/>
                    <a:pt x="3262630" y="619760"/>
                  </a:cubicBezTo>
                  <a:cubicBezTo>
                    <a:pt x="3260090" y="426720"/>
                    <a:pt x="3260090" y="233680"/>
                    <a:pt x="3260090" y="41910"/>
                  </a:cubicBezTo>
                  <a:cubicBezTo>
                    <a:pt x="3105150" y="43180"/>
                    <a:pt x="2950210" y="39370"/>
                    <a:pt x="2795270" y="34290"/>
                  </a:cubicBezTo>
                  <a:cubicBezTo>
                    <a:pt x="2550160" y="26670"/>
                    <a:pt x="2303780" y="11430"/>
                    <a:pt x="2058670" y="6350"/>
                  </a:cubicBezTo>
                  <a:cubicBezTo>
                    <a:pt x="1812290" y="1270"/>
                    <a:pt x="1565910" y="0"/>
                    <a:pt x="1319530" y="2540"/>
                  </a:cubicBezTo>
                  <a:cubicBezTo>
                    <a:pt x="886460" y="5080"/>
                    <a:pt x="454660" y="15240"/>
                    <a:pt x="21590" y="17780"/>
                  </a:cubicBezTo>
                  <a:cubicBezTo>
                    <a:pt x="20320" y="285750"/>
                    <a:pt x="13970" y="553720"/>
                    <a:pt x="8890" y="820420"/>
                  </a:cubicBezTo>
                  <a:cubicBezTo>
                    <a:pt x="5080" y="993140"/>
                    <a:pt x="2540" y="1165860"/>
                    <a:pt x="0" y="1338580"/>
                  </a:cubicBezTo>
                  <a:lnTo>
                    <a:pt x="0" y="1414780"/>
                  </a:lnTo>
                  <a:cubicBezTo>
                    <a:pt x="8890" y="1676400"/>
                    <a:pt x="21590" y="1938020"/>
                    <a:pt x="30480" y="2199640"/>
                  </a:cubicBezTo>
                  <a:cubicBezTo>
                    <a:pt x="419100" y="2200910"/>
                    <a:pt x="807720" y="2212340"/>
                    <a:pt x="1196340" y="2214880"/>
                  </a:cubicBezTo>
                  <a:cubicBezTo>
                    <a:pt x="1280160" y="2211070"/>
                    <a:pt x="1363980" y="2207260"/>
                    <a:pt x="1447800" y="2204720"/>
                  </a:cubicBezTo>
                  <a:cubicBezTo>
                    <a:pt x="1714500" y="2197100"/>
                    <a:pt x="1982470" y="2199640"/>
                    <a:pt x="2249170" y="2198370"/>
                  </a:cubicBezTo>
                  <a:lnTo>
                    <a:pt x="3294380" y="2190750"/>
                  </a:lnTo>
                  <a:lnTo>
                    <a:pt x="3294380" y="1358900"/>
                  </a:lnTo>
                  <a:cubicBezTo>
                    <a:pt x="3285489" y="1276350"/>
                    <a:pt x="3279139" y="1196340"/>
                    <a:pt x="3275330" y="1115060"/>
                  </a:cubicBezTo>
                  <a:close/>
                </a:path>
              </a:pathLst>
            </a:custGeom>
            <a:blipFill>
              <a:blip r:embed="rId5"/>
              <a:stretch>
                <a:fillRect l="-395" r="-395"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64514" y="772822"/>
            <a:ext cx="10418746" cy="879027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944673" y="613243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30859">
            <a:off x="13517010" y="1288129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558610" y="795095"/>
            <a:ext cx="3066494" cy="105410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718869" y="1708559"/>
            <a:ext cx="8570804" cy="736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nêu những điều em đã biết về cấu tạo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nguyên tử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Tên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và vị trí của các loại hạt cấu tạo nên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nguyên tử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iện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tích của hạt nhân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nguyên tử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hối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lượng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nguyên tử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ự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chuyển động của electron trong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nguyên tử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 rot="173666">
            <a:off x="724689" y="-3979"/>
            <a:ext cx="16880280" cy="10216160"/>
            <a:chOff x="0" y="0"/>
            <a:chExt cx="16556129" cy="593961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92400" y="50853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7330" y="7531130"/>
            <a:ext cx="2795149" cy="289278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213668" y="7828532"/>
            <a:ext cx="2074332" cy="24584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7136" y="190500"/>
            <a:ext cx="1085802" cy="106680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751723"/>
              </p:ext>
            </p:extLst>
          </p:nvPr>
        </p:nvGraphicFramePr>
        <p:xfrm>
          <a:off x="2366646" y="1859486"/>
          <a:ext cx="13382066" cy="626134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945903">
                  <a:extLst>
                    <a:ext uri="{9D8B030D-6E8A-4147-A177-3AD203B41FA5}">
                      <a16:colId xmlns:a16="http://schemas.microsoft.com/office/drawing/2014/main" val="2505733914"/>
                    </a:ext>
                  </a:extLst>
                </a:gridCol>
                <a:gridCol w="4590566">
                  <a:extLst>
                    <a:ext uri="{9D8B030D-6E8A-4147-A177-3AD203B41FA5}">
                      <a16:colId xmlns:a16="http://schemas.microsoft.com/office/drawing/2014/main" val="3399886717"/>
                    </a:ext>
                  </a:extLst>
                </a:gridCol>
                <a:gridCol w="4845597">
                  <a:extLst>
                    <a:ext uri="{9D8B030D-6E8A-4147-A177-3AD203B41FA5}">
                      <a16:colId xmlns:a16="http://schemas.microsoft.com/office/drawing/2014/main" val="2963240651"/>
                    </a:ext>
                  </a:extLst>
                </a:gridCol>
              </a:tblGrid>
              <a:tr h="4469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(Know)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muốn</a:t>
                      </a: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(Want)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Learned)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7098631"/>
                  </a:ext>
                </a:extLst>
              </a:tr>
              <a:tr h="1072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461152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 rot="173666">
            <a:off x="724689" y="-3979"/>
            <a:ext cx="16880280" cy="10216160"/>
            <a:chOff x="0" y="0"/>
            <a:chExt cx="16556129" cy="593961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92400" y="50853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7330" y="7531130"/>
            <a:ext cx="2795149" cy="289278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213668" y="7828532"/>
            <a:ext cx="2074332" cy="24584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7136" y="190500"/>
            <a:ext cx="1085802" cy="106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66829" y="1011380"/>
            <a:ext cx="9062096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1010" y="2221787"/>
            <a:ext cx="6449201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5312" y="3782854"/>
            <a:ext cx="1268071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77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 rot="173666">
            <a:off x="482362" y="-283137"/>
            <a:ext cx="17241556" cy="10486369"/>
            <a:chOff x="0" y="0"/>
            <a:chExt cx="16556129" cy="593961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92400" y="50853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7330" y="7531130"/>
            <a:ext cx="2795149" cy="289278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777096" y="8496300"/>
            <a:ext cx="1510903" cy="1790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7136" y="190500"/>
            <a:ext cx="1085802" cy="106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442395"/>
            <a:ext cx="15174319" cy="953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lvl="0" indent="-5715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</a:p>
          <a:p>
            <a:pPr marL="571500" lvl="0" indent="-5715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</a:p>
          <a:p>
            <a:pPr marL="571500" lvl="0" indent="-5715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e.</a:t>
            </a:r>
          </a:p>
          <a:p>
            <a:pPr marL="619125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19125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1amu = 1,6605.10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-27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Kg</a:t>
            </a:r>
          </a:p>
          <a:p>
            <a:pPr marL="619125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</a:t>
            </a:r>
            <a:r>
              <a:rPr lang="en-US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 marL="619125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1e</a:t>
            </a:r>
            <a:r>
              <a:rPr lang="en-US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1,602.10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-19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39600" y="1805487"/>
            <a:ext cx="44291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15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 rot="173666">
            <a:off x="724689" y="-3979"/>
            <a:ext cx="16880280" cy="10216160"/>
            <a:chOff x="0" y="0"/>
            <a:chExt cx="16556129" cy="593961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92400" y="50853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7330" y="7531130"/>
            <a:ext cx="2795149" cy="289278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213668" y="7828532"/>
            <a:ext cx="2074332" cy="24584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7136" y="190500"/>
            <a:ext cx="1085802" cy="10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1832908"/>
            <a:ext cx="1485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2.1,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0531146"/>
                  </p:ext>
                </p:extLst>
              </p:nvPr>
            </p:nvGraphicFramePr>
            <p:xfrm>
              <a:off x="3088202" y="4488180"/>
              <a:ext cx="12192000" cy="3593022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74956041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740338661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92206660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9538198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Loại</a:t>
                          </a:r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hạt</a:t>
                          </a:r>
                          <a:endParaRPr lang="en-US" sz="4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Electron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Proton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Neutron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22189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amu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4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0,00055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962633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Điện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tích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40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sz="4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21889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0531146"/>
                  </p:ext>
                </p:extLst>
              </p:nvPr>
            </p:nvGraphicFramePr>
            <p:xfrm>
              <a:off x="3088202" y="4488180"/>
              <a:ext cx="12192000" cy="393192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74956041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740338661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92206660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953819879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Loại</a:t>
                          </a:r>
                          <a:r>
                            <a:rPr lang="en-US" sz="4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hạt</a:t>
                          </a:r>
                          <a:endParaRPr lang="en-US" sz="4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Electron </a:t>
                          </a:r>
                          <a:endParaRPr lang="en-US" sz="4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Proton </a:t>
                          </a:r>
                          <a:endParaRPr lang="en-US" sz="4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Neutron </a:t>
                          </a:r>
                          <a:endParaRPr lang="en-US" sz="4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22189180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4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4000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4000" b="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amu</a:t>
                          </a:r>
                          <a:r>
                            <a:rPr lang="en-US" sz="4000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4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0,00055</a:t>
                          </a:r>
                          <a:endParaRPr lang="en-US" sz="4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4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4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96263389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7"/>
                          <a:stretch>
                            <a:fillRect l="-200" t="-292121" r="-300600" b="-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4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+1</a:t>
                          </a:r>
                          <a:endParaRPr lang="en-US" sz="4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4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21889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1198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 rot="173666">
            <a:off x="3084660" y="1165331"/>
            <a:ext cx="12499679" cy="7803939"/>
            <a:chOff x="0" y="0"/>
            <a:chExt cx="16556129" cy="593961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92400" y="50853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7330" y="6896100"/>
            <a:ext cx="3408747" cy="352781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544800" y="7035799"/>
            <a:ext cx="2743200" cy="32512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7136" y="190500"/>
            <a:ext cx="1085802" cy="106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2668" y="2333075"/>
            <a:ext cx="12604720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+1,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1. </a:t>
            </a:r>
          </a:p>
          <a:p>
            <a:pPr marL="571500" indent="-57150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1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952</Words>
  <Application>Microsoft Office PowerPoint</Application>
  <PresentationFormat>Custom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Wingdings</vt:lpstr>
      <vt:lpstr>Arial</vt:lpstr>
      <vt:lpstr>Cambria Math</vt:lpstr>
      <vt:lpstr>Times New Roman</vt:lpstr>
      <vt:lpstr>VNI-Swiss-Condense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Administrator</cp:lastModifiedBy>
  <cp:revision>5</cp:revision>
  <dcterms:created xsi:type="dcterms:W3CDTF">2006-08-16T00:00:00Z</dcterms:created>
  <dcterms:modified xsi:type="dcterms:W3CDTF">2024-02-23T14:21:24Z</dcterms:modified>
  <dc:identifier>DAFKM8L69BU</dc:identifier>
</cp:coreProperties>
</file>