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61" r:id="rId5"/>
    <p:sldId id="260" r:id="rId6"/>
    <p:sldId id="263" r:id="rId7"/>
    <p:sldId id="265" r:id="rId8"/>
    <p:sldId id="267" r:id="rId9"/>
    <p:sldId id="273" r:id="rId10"/>
    <p:sldId id="274" r:id="rId11"/>
    <p:sldId id="275" r:id="rId12"/>
    <p:sldId id="276" r:id="rId13"/>
    <p:sldId id="277" r:id="rId14"/>
    <p:sldId id="278" r:id="rId15"/>
    <p:sldId id="279" r:id="rId16"/>
    <p:sldId id="280" r:id="rId17"/>
    <p:sldId id="281" r:id="rId18"/>
    <p:sldId id="283" r:id="rId19"/>
    <p:sldId id="284"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23/02/2024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319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2431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39424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20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26336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23/02/2024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1750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23/02/2024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51581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23/02/2024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8650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23/02/2024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3685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23/02/2024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06135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56BDC-EBE9-4DD7-8632-33828AA0D70F}" type="datetimeFigureOut">
              <a:rPr lang="vi-VN" smtClean="0"/>
              <a:t>23/02/2024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598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6084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56BDC-EBE9-4DD7-8632-33828AA0D70F}" type="datetimeFigureOut">
              <a:rPr lang="vi-VN" smtClean="0"/>
              <a:t>23/02/2024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75702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56BDC-EBE9-4DD7-8632-33828AA0D70F}" type="datetimeFigureOut">
              <a:rPr lang="vi-VN" smtClean="0"/>
              <a:t>23/02/2024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18092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E56BDC-EBE9-4DD7-8632-33828AA0D70F}" type="datetimeFigureOut">
              <a:rPr lang="vi-VN" smtClean="0"/>
              <a:t>23/02/2024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1231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602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23/02/2024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8215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9E56BDC-EBE9-4DD7-8632-33828AA0D70F}" type="datetimeFigureOut">
              <a:rPr lang="vi-VN" smtClean="0"/>
              <a:t>23/02/2024</a:t>
            </a:fld>
            <a:endParaRPr lang="vi-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vi-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FBE513-011F-40E6-B87D-4E9760355FCA}" type="slidenum">
              <a:rPr lang="vi-VN" smtClean="0"/>
              <a:t>‹#›</a:t>
            </a:fld>
            <a:endParaRPr lang="vi-VN"/>
          </a:p>
        </p:txBody>
      </p:sp>
    </p:spTree>
    <p:extLst>
      <p:ext uri="{BB962C8B-B14F-4D97-AF65-F5344CB8AC3E}">
        <p14:creationId xmlns:p14="http://schemas.microsoft.com/office/powerpoint/2010/main" val="4109312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2.bin"/><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4.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Rectangle 10">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2">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7353CEB1-6A2F-48D9-996A-409AB09AECEA}"/>
              </a:ext>
            </a:extLst>
          </p:cNvPr>
          <p:cNvSpPr/>
          <p:nvPr/>
        </p:nvSpPr>
        <p:spPr>
          <a:xfrm>
            <a:off x="913774" y="1365957"/>
            <a:ext cx="10364452" cy="4041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8000" cap="all" spc="200" dirty="0">
                <a:solidFill>
                  <a:schemeClr val="tx1"/>
                </a:solidFill>
                <a:latin typeface="Times New Roman" panose="02020603050405020304" pitchFamily="18" charset="0"/>
                <a:ea typeface="+mj-ea"/>
                <a:cs typeface="Times New Roman" panose="02020603050405020304" pitchFamily="18" charset="0"/>
              </a:rPr>
              <a:t>KHỞI ĐỘNG</a:t>
            </a:r>
          </a:p>
        </p:txBody>
      </p:sp>
    </p:spTree>
    <p:extLst>
      <p:ext uri="{BB962C8B-B14F-4D97-AF65-F5344CB8AC3E}">
        <p14:creationId xmlns:p14="http://schemas.microsoft.com/office/powerpoint/2010/main" val="5445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959457"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8B842D5-7114-4FFF-BBDA-70DAE3B1C44B}"/>
              </a:ext>
            </a:extLst>
          </p:cNvPr>
          <p:cNvGraphicFramePr>
            <a:graphicFrameLocks noGrp="1"/>
          </p:cNvGraphicFramePr>
          <p:nvPr>
            <p:extLst>
              <p:ext uri="{D42A27DB-BD31-4B8C-83A1-F6EECF244321}">
                <p14:modId xmlns:p14="http://schemas.microsoft.com/office/powerpoint/2010/main" val="3077979425"/>
              </p:ext>
            </p:extLst>
          </p:nvPr>
        </p:nvGraphicFramePr>
        <p:xfrm>
          <a:off x="896318" y="2662419"/>
          <a:ext cx="10399363" cy="3946781"/>
        </p:xfrm>
        <a:graphic>
          <a:graphicData uri="http://schemas.openxmlformats.org/drawingml/2006/table">
            <a:tbl>
              <a:tblPr>
                <a:tableStyleId>{5C22544A-7EE6-4342-B048-85BDC9FD1C3A}</a:tableStyleId>
              </a:tblPr>
              <a:tblGrid>
                <a:gridCol w="2436254">
                  <a:extLst>
                    <a:ext uri="{9D8B030D-6E8A-4147-A177-3AD203B41FA5}">
                      <a16:colId xmlns:a16="http://schemas.microsoft.com/office/drawing/2014/main" val="2242852489"/>
                    </a:ext>
                  </a:extLst>
                </a:gridCol>
                <a:gridCol w="7963109">
                  <a:extLst>
                    <a:ext uri="{9D8B030D-6E8A-4147-A177-3AD203B41FA5}">
                      <a16:colId xmlns:a16="http://schemas.microsoft.com/office/drawing/2014/main" val="4271573942"/>
                    </a:ext>
                  </a:extLst>
                </a:gridCol>
              </a:tblGrid>
              <a:tr h="473517">
                <a:tc>
                  <a:txBody>
                    <a:bodyPr/>
                    <a:lstStyle/>
                    <a:p>
                      <a:pPr indent="125730">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Loại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1422400">
                        <a:lnSpc>
                          <a:spcPct val="120000"/>
                        </a:lnSpc>
                        <a:spcAft>
                          <a:spcPts val="500"/>
                        </a:spcAft>
                      </a:pPr>
                      <a:r>
                        <a:rPr lang="en-US" sz="2600">
                          <a:effectLst/>
                          <a:latin typeface="Times New Roman" panose="02020603050405020304" pitchFamily="18" charset="0"/>
                          <a:cs typeface="Times New Roman" panose="02020603050405020304" pitchFamily="18" charset="0"/>
                        </a:rPr>
                        <a:t>Chất cháy</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4021859779"/>
                  </a:ext>
                </a:extLst>
              </a:tr>
              <a:tr h="1060441">
                <a:tc>
                  <a:txBody>
                    <a:bodyPr/>
                    <a:lstStyle/>
                    <a:p>
                      <a:pPr indent="125730">
                        <a:lnSpc>
                          <a:spcPct val="120000"/>
                        </a:lnSpc>
                        <a:spcBef>
                          <a:spcPts val="500"/>
                        </a:spcBef>
                        <a:spcAft>
                          <a:spcPts val="500"/>
                        </a:spcAft>
                      </a:pPr>
                      <a:r>
                        <a:rPr lang="en-US" sz="2600">
                          <a:effectLst/>
                          <a:latin typeface="Times New Roman" panose="02020603050405020304" pitchFamily="18" charset="0"/>
                          <a:cs typeface="Times New Roman" panose="02020603050405020304" pitchFamily="18" charset="0"/>
                        </a:rPr>
                        <a:t>Loại A</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29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hữu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kèm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 ra than </a:t>
                      </a:r>
                      <a:r>
                        <a:rPr lang="en-US" sz="2600" dirty="0" err="1">
                          <a:effectLst/>
                          <a:latin typeface="Times New Roman" panose="02020603050405020304" pitchFamily="18" charset="0"/>
                          <a:cs typeface="Times New Roman" panose="02020603050405020304" pitchFamily="18" charset="0"/>
                        </a:rPr>
                        <a:t>hồng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90240219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B</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09958785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C</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chất khí.</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58169415"/>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D</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kim loại.</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99876748"/>
                  </a:ext>
                </a:extLst>
              </a:tr>
              <a:tr h="992272">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F</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1129418"/>
                  </a:ext>
                </a:extLst>
              </a:tr>
            </a:tbl>
          </a:graphicData>
        </a:graphic>
      </p:graphicFrame>
      <p:sp>
        <p:nvSpPr>
          <p:cNvPr id="6" name="Rectangle 1">
            <a:extLst>
              <a:ext uri="{FF2B5EF4-FFF2-40B4-BE49-F238E27FC236}">
                <a16:creationId xmlns:a16="http://schemas.microsoft.com/office/drawing/2014/main" id="{E4BB75D9-F8DF-40FC-A1AD-50B4640D0BA5}"/>
              </a:ext>
            </a:extLst>
          </p:cNvPr>
          <p:cNvSpPr>
            <a:spLocks noChangeArrowheads="1"/>
          </p:cNvSpPr>
          <p:nvPr/>
        </p:nvSpPr>
        <p:spPr bwMode="auto">
          <a:xfrm>
            <a:off x="896318" y="1892978"/>
            <a:ext cx="10399363" cy="769441"/>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5413" algn="l" defTabSz="914400" rtl="0" eaLnBrk="0" fontAlgn="base" latinLnBrk="0" hangingPunct="0">
              <a:lnSpc>
                <a:spcPct val="100000"/>
              </a:lnSpc>
              <a:spcBef>
                <a:spcPct val="0"/>
              </a:spcBef>
              <a:spcAft>
                <a:spcPct val="0"/>
              </a:spcAft>
              <a:buClrTx/>
              <a:buSzTx/>
              <a:buFontTx/>
              <a:buNone/>
              <a:tabLst/>
            </a:pPr>
            <a:r>
              <a:rPr kumimoji="0" lang="en-US" altLang="vi-VN" sz="26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6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7.3.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theoTCVN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4878:2009)</a:t>
            </a:r>
            <a:endParaRPr kumimoji="0" lang="vi-VN" altLang="vi-VN"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25413"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2947980521"/>
              </p:ext>
            </p:extLst>
          </p:nvPr>
        </p:nvGraphicFramePr>
        <p:xfrm>
          <a:off x="0" y="738664"/>
          <a:ext cx="12192000" cy="6119336"/>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83798">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2911199">
                <a:tc>
                  <a:txBody>
                    <a:bodyPr/>
                    <a:lstStyle/>
                    <a:p>
                      <a:pPr>
                        <a:lnSpc>
                          <a:spcPct val="120000"/>
                        </a:lnSpc>
                        <a:spcBef>
                          <a:spcPts val="500"/>
                        </a:spcBef>
                        <a:spcAft>
                          <a:spcPts val="500"/>
                        </a:spcAft>
                      </a:pPr>
                      <a:r>
                        <a:rPr lang="en-US" sz="2200" dirty="0" err="1">
                          <a:effectLst/>
                          <a:latin typeface="Times New Roman" panose="02020603050405020304" pitchFamily="18" charset="0"/>
                          <a:cs typeface="Times New Roman" panose="02020603050405020304" pitchFamily="18" charset="0"/>
                        </a:rPr>
                        <a:t>Nước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gn="just">
                        <a:lnSpc>
                          <a:spcPct val="132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m nhiệt độ xuống dưới nhiệt độ cháy, làm loãng khí cháy.</a:t>
                      </a:r>
                    </a:p>
                    <a:p>
                      <a:pPr algn="just">
                        <a:lnSpc>
                          <a:spcPct val="132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 trong các đám cháy là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như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(đi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n hình là cháy rừng, cháy nhà), nhựa trong các nhà xưởng s</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n xuất,... và một số khí cháy.</a:t>
                      </a:r>
                    </a:p>
                    <a:p>
                      <a:pPr>
                        <a:lnSpc>
                          <a:spcPct val="129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Tuyệt đối không s</a:t>
                      </a:r>
                      <a:r>
                        <a:rPr lang="en-US" sz="2200" dirty="0">
                          <a:effectLst/>
                          <a:latin typeface="Times New Roman" panose="02020603050405020304" pitchFamily="18" charset="0"/>
                          <a:cs typeface="Times New Roman" panose="02020603050405020304" pitchFamily="18" charset="0"/>
                        </a:rPr>
                        <a:t>ử</a:t>
                      </a:r>
                      <a:r>
                        <a:rPr lang="vi-VN" sz="2200" dirty="0">
                          <a:effectLst/>
                          <a:latin typeface="Times New Roman" panose="02020603050405020304" pitchFamily="18" charset="0"/>
                          <a:cs typeface="Times New Roman" panose="02020603050405020304" pitchFamily="18" charset="0"/>
                        </a:rPr>
                        <a:t> dụng nước đ</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các thiết bị điện khi chưa tắt ngu</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 điện, kim loại và hợp chất hoạt động hoá học mạnh như Na, K, Ca, đ</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đèn, đám cháy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2801341422"/>
                  </a:ext>
                </a:extLst>
              </a:tr>
              <a:tr h="2824339">
                <a:tc>
                  <a:txBody>
                    <a:bodyPr/>
                    <a:lstStyle/>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Carbon dioxide (CO</a:t>
                      </a:r>
                      <a:r>
                        <a:rPr lang="en-US" sz="2200" baseline="-25000" dirty="0">
                          <a:effectLst/>
                          <a:latin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giảm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dưới 14%, ngăn chặn và dập t</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t đám cháy loại A, B, C</a:t>
                      </a:r>
                    </a:p>
                    <a:p>
                      <a:pPr>
                        <a:lnSpc>
                          <a:spcPct val="129000"/>
                        </a:lnSpc>
                        <a:spcAft>
                          <a:spcPts val="800"/>
                        </a:spcAft>
                        <a:tabLst>
                          <a:tab pos="10477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Khi phun không được để dính lên người hoặc phun lên người vì sẽ làm bỏng lạnh, gây nguy hi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m cho sức khoẻ con người.</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kim loại, ki</a:t>
                      </a:r>
                      <a:r>
                        <a:rPr lang="en-US" sz="2200" dirty="0">
                          <a:effectLst/>
                          <a:latin typeface="Times New Roman" panose="02020603050405020304" pitchFamily="18" charset="0"/>
                          <a:cs typeface="Times New Roman" panose="02020603050405020304" pitchFamily="18" charset="0"/>
                        </a:rPr>
                        <a:t>ề</a:t>
                      </a:r>
                      <a:r>
                        <a:rPr lang="vi-VN" sz="2200" dirty="0">
                          <a:effectLst/>
                          <a:latin typeface="Times New Roman" panose="02020603050405020304" pitchFamily="18" charset="0"/>
                          <a:cs typeface="Times New Roman" panose="02020603050405020304" pitchFamily="18" charset="0"/>
                        </a:rPr>
                        <a:t>m thổ, than c</a:t>
                      </a:r>
                      <a:r>
                        <a:rPr lang="en-US" sz="2200" dirty="0">
                          <a:effectLst/>
                          <a:latin typeface="Times New Roman" panose="02020603050405020304" pitchFamily="18" charset="0"/>
                          <a:cs typeface="Times New Roman" panose="02020603050405020304" pitchFamily="18" charset="0"/>
                        </a:rPr>
                        <a:t>ố</a:t>
                      </a:r>
                      <a:r>
                        <a:rPr lang="vi-VN" sz="2200" dirty="0">
                          <a:effectLst/>
                          <a:latin typeface="Times New Roman" panose="02020603050405020304" pitchFamily="18" charset="0"/>
                          <a:cs typeface="Times New Roman" panose="02020603050405020304" pitchFamily="18" charset="0"/>
                        </a:rPr>
                        <a:t>c,... đám cháy có nhiệt độ trên 1000 °C, đám cháy điện có hiệu điện thế &gt; 380 kV.</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2152885574"/>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6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425471983"/>
              </p:ext>
            </p:extLst>
          </p:nvPr>
        </p:nvGraphicFramePr>
        <p:xfrm>
          <a:off x="0" y="738664"/>
          <a:ext cx="12192000" cy="6119335"/>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76086">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1881862">
                <a:tc>
                  <a:txBody>
                    <a:bodyPr/>
                    <a:lstStyle/>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Dạng bọt</a:t>
                      </a:r>
                      <a:r>
                        <a:rPr lang="en-US" sz="2200" dirty="0">
                          <a:effectLst/>
                          <a:latin typeface="Times New Roman" panose="02020603050405020304" pitchFamily="18" charset="0"/>
                          <a:cs typeface="Times New Roman" panose="02020603050405020304" pitchFamily="18" charset="0"/>
                        </a:rPr>
                        <a:t> (Foam </a:t>
                      </a:r>
                      <a:r>
                        <a:rPr lang="en-US" sz="2200" dirty="0" err="1">
                          <a:effectLst/>
                          <a:latin typeface="Times New Roman" panose="02020603050405020304" pitchFamily="18" charset="0"/>
                          <a:cs typeface="Times New Roman" panose="02020603050405020304" pitchFamily="18" charset="0"/>
                        </a:rPr>
                        <a:t>gồm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mặt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 marR="4446" marT="0" marB="0"/>
                </a:tc>
                <a:tc>
                  <a:txBody>
                    <a:bodyPr/>
                    <a:lstStyle/>
                    <a:p>
                      <a:pPr>
                        <a:lnSpc>
                          <a:spcPct val="129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Ngăn không cho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đám cháy loại A, B, </a:t>
                      </a:r>
                      <a:r>
                        <a:rPr lang="en-US" sz="2200" dirty="0">
                          <a:effectLst/>
                          <a:latin typeface="Times New Roman" panose="02020603050405020304" pitchFamily="18" charset="0"/>
                          <a:cs typeface="Times New Roman" panose="02020603050405020304" pitchFamily="18" charset="0"/>
                        </a:rPr>
                        <a:t>C</a:t>
                      </a:r>
                      <a:r>
                        <a:rPr lang="vi-VN" sz="2200" dirty="0">
                          <a:effectLst/>
                          <a:latin typeface="Times New Roman" panose="02020603050405020304" pitchFamily="18" charset="0"/>
                          <a:cs typeface="Times New Roman" panose="02020603050405020304" pitchFamily="18" charset="0"/>
                        </a:rPr>
                        <a:t>, F.</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thiết bị có điện, các kim loại có hoạt động mạnh và đám cháy có nhiệt độ trên 1 700 °C.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240990629"/>
                  </a:ext>
                </a:extLst>
              </a:tr>
              <a:tr h="3861387">
                <a:tc>
                  <a:txBody>
                    <a:bodyPr/>
                    <a:lstStyle/>
                    <a:p>
                      <a:pPr>
                        <a:lnSpc>
                          <a:spcPct val="120000"/>
                        </a:lnSpc>
                        <a:spcAft>
                          <a:spcPts val="500"/>
                        </a:spcAft>
                      </a:pP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cs typeface="Times New Roman" panose="02020603050405020304" pitchFamily="18" charset="0"/>
                        </a:rPr>
                        <a:t> (NaHCO</a:t>
                      </a:r>
                      <a:r>
                        <a:rPr lang="en-US" sz="2200" baseline="-25000" dirty="0">
                          <a:effectLst/>
                          <a:latin typeface="Times New Roman" panose="02020603050405020304" pitchFamily="18" charset="0"/>
                          <a:cs typeface="Times New Roman" panose="02020603050405020304" pitchFamily="18" charset="0"/>
                        </a:rPr>
                        <a:t>3</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 li và làm loãng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loại đám cháy phụ thuộc vào kí hiệu ghi trên b</a:t>
                      </a:r>
                      <a:r>
                        <a:rPr lang="en-US" sz="2200" dirty="0">
                          <a:effectLst/>
                          <a:latin typeface="Times New Roman" panose="02020603050405020304" pitchFamily="18" charset="0"/>
                          <a:cs typeface="Times New Roman" panose="02020603050405020304" pitchFamily="18" charset="0"/>
                        </a:rPr>
                        <a:t>ì</a:t>
                      </a:r>
                      <a:r>
                        <a:rPr lang="vi-VN" sz="2200" dirty="0">
                          <a:effectLst/>
                          <a:latin typeface="Times New Roman" panose="02020603050405020304" pitchFamily="18" charset="0"/>
                          <a:cs typeface="Times New Roman" panose="02020603050405020304" pitchFamily="18" charset="0"/>
                        </a:rPr>
                        <a:t>nh:</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bột ABC: phù hợp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cho c</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 chất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lỏng và chất khí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giấy, một số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dẻo, cỏ khô, rơm và sợi,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chửa cháy bột BC: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nên sử dụng bình bột chửa cháy phun lên đám cháy là đ</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 điện tử vì sẽ làm hư hại các vi mạch điện tử.</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629860256"/>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1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742481"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1022889" y="2198547"/>
            <a:ext cx="10430359" cy="3416320"/>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ngừa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vi-VN" sz="2600" b="1" dirty="0">
                <a:solidFill>
                  <a:srgbClr val="000000"/>
                </a:solidFill>
                <a:effectLst/>
                <a:latin typeface="Times New Roman" panose="02020603050405020304" pitchFamily="18" charset="0"/>
                <a:ea typeface="Arial" panose="020B0604020202020204" pitchFamily="34" charset="0"/>
              </a:rPr>
              <a:t>yếu tố ảnh hưởng đến tốc độ phản ứng cháy</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một số biện pháp dập t</a:t>
            </a:r>
            <a:r>
              <a:rPr lang="en-US" sz="2600" b="1" dirty="0">
                <a:solidFill>
                  <a:srgbClr val="000000"/>
                </a:solidFill>
                <a:effectLst/>
                <a:latin typeface="Times New Roman" panose="02020603050405020304" pitchFamily="18" charset="0"/>
                <a:ea typeface="Arial" panose="020B0604020202020204" pitchFamily="34" charset="0"/>
              </a:rPr>
              <a:t>ắ</a:t>
            </a:r>
            <a:r>
              <a:rPr lang="vi-VN" sz="2600" b="1" dirty="0">
                <a:solidFill>
                  <a:srgbClr val="000000"/>
                </a:solidFill>
                <a:effectLst/>
                <a:latin typeface="Times New Roman" panose="02020603050405020304" pitchFamily="18" charset="0"/>
                <a:ea typeface="Arial" panose="020B0604020202020204" pitchFamily="34" charset="0"/>
              </a:rPr>
              <a:t>t một đám 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880820" y="2416821"/>
            <a:ext cx="10430359" cy="4431983"/>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yếu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thái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lớn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phú</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ở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rắn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lỏng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cục</a:t>
            </a:r>
            <a:r>
              <a:rPr lang="en-US" sz="3200" dirty="0">
                <a:solidFill>
                  <a:srgbClr val="000000"/>
                </a:solidFill>
                <a:effectLst/>
                <a:latin typeface="Times New Roman" panose="02020603050405020304" pitchFamily="18" charset="0"/>
                <a:ea typeface="Arial" panose="020B0604020202020204" pitchFamily="34" charset="0"/>
              </a:rPr>
              <a:t> hay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than, </a:t>
            </a:r>
            <a:r>
              <a:rPr lang="en-US" sz="3200" dirty="0" err="1">
                <a:solidFill>
                  <a:srgbClr val="000000"/>
                </a:solidFill>
                <a:effectLst/>
                <a:latin typeface="Times New Roman" panose="02020603050405020304" pitchFamily="18" charset="0"/>
                <a:ea typeface="Arial" panose="020B0604020202020204" pitchFamily="34" charset="0"/>
              </a:rPr>
              <a:t>gỗ</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tre</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xăng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dầu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methane, hydrogen,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carbon </a:t>
            </a:r>
            <a:r>
              <a:rPr lang="en-US" sz="3200" dirty="0" err="1">
                <a:solidFill>
                  <a:srgbClr val="000000"/>
                </a:solidFill>
                <a:effectLst/>
                <a:latin typeface="Times New Roman" panose="02020603050405020304" pitchFamily="18" charset="0"/>
                <a:ea typeface="Arial" panose="020B0604020202020204" pitchFamily="34" charset="0"/>
              </a:rPr>
              <a:t>monooxide</a:t>
            </a:r>
            <a:r>
              <a:rPr lang="en-US" sz="3200" dirty="0">
                <a:solidFill>
                  <a:srgbClr val="000000"/>
                </a:solidFill>
                <a:effectLst/>
                <a:latin typeface="Times New Roman" panose="02020603050405020304" pitchFamily="18" charset="0"/>
                <a:ea typeface="Arial" panose="020B0604020202020204" pitchFamily="34" charset="0"/>
              </a:rPr>
              <a:t>,…</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nhiều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ngọn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trần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hồ</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quang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sinh</a:t>
            </a:r>
            <a:r>
              <a:rPr lang="en-US" sz="3200" dirty="0">
                <a:solidFill>
                  <a:srgbClr val="000000"/>
                </a:solidFill>
                <a:effectLst/>
                <a:latin typeface="Times New Roman" panose="02020603050405020304" pitchFamily="18" charset="0"/>
                <a:ea typeface="Arial" panose="020B0604020202020204" pitchFamily="34" charset="0"/>
              </a:rPr>
              <a:t> ra do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ma </a:t>
            </a:r>
            <a:r>
              <a:rPr lang="en-US" sz="3200" dirty="0" err="1">
                <a:solidFill>
                  <a:srgbClr val="000000"/>
                </a:solidFill>
                <a:effectLst/>
                <a:latin typeface="Times New Roman" panose="02020603050405020304" pitchFamily="18" charset="0"/>
                <a:ea typeface="Arial" panose="020B0604020202020204" pitchFamily="34" charset="0"/>
              </a:rPr>
              <a:t>sát</a:t>
            </a:r>
            <a:r>
              <a:rPr lang="en-US" sz="3200" dirty="0">
                <a:solidFill>
                  <a:srgbClr val="000000"/>
                </a:solidFill>
                <a:effectLst/>
                <a:latin typeface="Times New Roman" panose="02020603050405020304" pitchFamily="18" charset="0"/>
                <a:ea typeface="Arial" panose="020B0604020202020204" pitchFamily="34" charset="0"/>
              </a:rPr>
              <a:t>, do </a:t>
            </a:r>
            <a:r>
              <a:rPr lang="en-US" sz="3200" dirty="0" err="1">
                <a:solidFill>
                  <a:srgbClr val="000000"/>
                </a:solidFill>
                <a:effectLst/>
                <a:latin typeface="Times New Roman" panose="02020603050405020304" pitchFamily="18" charset="0"/>
                <a:ea typeface="Arial" panose="020B0604020202020204" pitchFamily="34" charset="0"/>
              </a:rPr>
              <a:t>chập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8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012585"/>
          </a:xfrm>
          <a:prstGeom prst="rect">
            <a:avLst/>
          </a:prstGeom>
          <a:noFill/>
        </p:spPr>
        <p:txBody>
          <a:bodyPr wrap="square" rtlCol="0">
            <a:spAutoFit/>
          </a:bodyPr>
          <a:lstStyle/>
          <a:p>
            <a:pPr algn="just">
              <a:lnSpc>
                <a:spcPct val="130000"/>
              </a:lnSpc>
            </a:pPr>
            <a:r>
              <a:rPr lang="en-US" sz="2600" b="1" dirty="0">
                <a:latin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Arial" panose="020B0604020202020204" pitchFamily="34" charset="0"/>
              </a:rPr>
              <a:t>Một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số</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phương</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pháp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dập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tắt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đám</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798161" y="2142494"/>
            <a:ext cx="10430359" cy="4973669"/>
          </a:xfrm>
          <a:prstGeom prst="rect">
            <a:avLst/>
          </a:prstGeom>
          <a:noFill/>
        </p:spPr>
        <p:txBody>
          <a:bodyPr wrap="square">
            <a:spAutoFit/>
          </a:bodyPr>
          <a:lstStyle/>
          <a:p>
            <a:pPr algn="just">
              <a:lnSpc>
                <a:spcPct val="130000"/>
              </a:lnSpc>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lạnh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cho</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vật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xuống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thấp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hơn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bắt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cách</a:t>
            </a:r>
            <a:r>
              <a:rPr lang="en-US" sz="3200" dirty="0">
                <a:solidFill>
                  <a:srgbClr val="000000"/>
                </a:solidFill>
                <a:effectLst/>
                <a:latin typeface="Times New Roman" panose="02020603050405020304" pitchFamily="18" charset="0"/>
                <a:ea typeface="Arial" panose="020B0604020202020204" pitchFamily="34" charset="0"/>
              </a:rPr>
              <a:t> li: </a:t>
            </a:r>
            <a:r>
              <a:rPr lang="en-US" sz="3200" dirty="0" err="1">
                <a:solidFill>
                  <a:srgbClr val="000000"/>
                </a:solidFill>
                <a:effectLst/>
                <a:latin typeface="Times New Roman" panose="02020603050405020304" pitchFamily="18" charset="0"/>
                <a:ea typeface="Arial" panose="020B0604020202020204" pitchFamily="34" charset="0"/>
              </a:rPr>
              <a:t>Ngăn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tiếp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xúc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tham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LUYỆN TẬP</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1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11E9F-1B7D-4BB8-BE89-8D03D9959906}"/>
              </a:ext>
            </a:extLst>
          </p:cNvPr>
          <p:cNvSpPr txBox="1"/>
          <p:nvPr/>
        </p:nvSpPr>
        <p:spPr>
          <a:xfrm>
            <a:off x="0" y="1"/>
            <a:ext cx="12192000" cy="6443302"/>
          </a:xfrm>
          <a:prstGeom prst="rect">
            <a:avLst/>
          </a:prstGeom>
          <a:noFill/>
        </p:spPr>
        <p:txBody>
          <a:bodyPr wrap="square">
            <a:spAutoFit/>
          </a:bodyPr>
          <a:lstStyle/>
          <a:p>
            <a:pPr algn="just">
              <a:lnSpc>
                <a:spcPct val="120000"/>
              </a:lnSpc>
              <a:spcAft>
                <a:spcPts val="300"/>
              </a:spcAft>
              <a:tabLst>
                <a:tab pos="1079500" algn="l"/>
              </a:tabLs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Câu1.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cháy phụ thuộc nồng độ oxygen. Khi nồng độ oxygen giảm thì tốc độ phản ứng cháy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hô hấp phụ thuộc nồng độ oxygen. Khi 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 độ oxygen tăng thì tốc độ “phản ứng hô hấp”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6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Không khí trên đỉnh ngọn núi cao rất loãng. Điều này có thể gây ảnh hưởng xấu đến những người leo núi. Vì vậy, những nhà leo núi luôn trang bị bình dưỡng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khi họ leo lên những đỉnh núi cao. Giả sử không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trên đỉnh núi đó có 16% oxygen theo thể tích. Tốc độ “ph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 ứng hô hấp” tăng hay giảm bao nhiêu lần so với nơi mà không khí có 20,9% oxygen theo thể tích?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8550"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y kể tên một số chất có thể sử dụng để dập tắt đám cháy khi xảy ra hoả hoạn ở</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marL="990600" algn="just">
              <a:lnSpc>
                <a:spcPct val="120000"/>
              </a:lnSpc>
              <a:spcAft>
                <a:spcPts val="600"/>
              </a:spcAft>
              <a:tabLst>
                <a:tab pos="2834005"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 xưởng 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b) trạm xăng, dầu.</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b="1" dirty="0" err="1">
                <a:effectLst/>
                <a:latin typeface="Times New Roman" panose="02020603050405020304" pitchFamily="18" charset="0"/>
                <a:ea typeface="Courier New" panose="02070309020205020404" pitchFamily="49" charset="0"/>
              </a:rPr>
              <a:t>Câu</a:t>
            </a:r>
            <a:r>
              <a:rPr lang="en-US" sz="2600" b="1" dirty="0">
                <a:effectLst/>
                <a:latin typeface="Times New Roman" panose="02020603050405020304" pitchFamily="18" charset="0"/>
                <a:ea typeface="Courier New" panose="02070309020205020404" pitchFamily="49" charset="0"/>
              </a:rPr>
              <a:t> 5.</a:t>
            </a:r>
            <a:r>
              <a:rPr lang="en-US" sz="2600" dirty="0">
                <a:effectLst/>
                <a:latin typeface="Times New Roman" panose="02020603050405020304" pitchFamily="18" charset="0"/>
                <a:ea typeface="Courier New" panose="02070309020205020404" pitchFamily="49" charset="0"/>
              </a:rPr>
              <a:t> </a:t>
            </a:r>
            <a:r>
              <a:rPr lang="vi-VN" sz="2600" dirty="0">
                <a:effectLst/>
                <a:latin typeface="Times New Roman" panose="02020603050405020304" pitchFamily="18" charset="0"/>
                <a:ea typeface="Courier New" panose="02070309020205020404" pitchFamily="49" charset="0"/>
              </a:rPr>
              <a:t>Trong một đám cháy do xăng, dầu, người ta có thể dùng một chiếc chăn thấm ướt hoặc cát để dập tắt đám cháy. Giải thích tại sao có thể làm như vậy.</a:t>
            </a:r>
            <a:endParaRPr lang="vi-VN" sz="2600" dirty="0"/>
          </a:p>
        </p:txBody>
      </p:sp>
    </p:spTree>
    <p:extLst>
      <p:ext uri="{BB962C8B-B14F-4D97-AF65-F5344CB8AC3E}">
        <p14:creationId xmlns:p14="http://schemas.microsoft.com/office/powerpoint/2010/main" val="42202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VẬN DỤNG</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A4911A-3CA8-45D9-BB2E-913647727546}"/>
              </a:ext>
            </a:extLst>
          </p:cNvPr>
          <p:cNvGrpSpPr/>
          <p:nvPr/>
        </p:nvGrpSpPr>
        <p:grpSpPr>
          <a:xfrm>
            <a:off x="375833" y="272534"/>
            <a:ext cx="10945678" cy="6701703"/>
            <a:chOff x="375833" y="272534"/>
            <a:chExt cx="10945678" cy="6701703"/>
          </a:xfrm>
        </p:grpSpPr>
        <p:sp>
          <p:nvSpPr>
            <p:cNvPr id="9" name="TextBox 8">
              <a:extLst>
                <a:ext uri="{FF2B5EF4-FFF2-40B4-BE49-F238E27FC236}">
                  <a16:creationId xmlns:a16="http://schemas.microsoft.com/office/drawing/2014/main" id="{18B3875F-550E-4C52-881C-FAA3468FB75A}"/>
                </a:ext>
              </a:extLst>
            </p:cNvPr>
            <p:cNvSpPr txBox="1"/>
            <p:nvPr/>
          </p:nvSpPr>
          <p:spPr>
            <a:xfrm>
              <a:off x="507570" y="272534"/>
              <a:ext cx="6098582" cy="492443"/>
            </a:xfrm>
            <a:prstGeom prst="rect">
              <a:avLst/>
            </a:prstGeom>
            <a:noFill/>
          </p:spPr>
          <p:txBody>
            <a:bodyPr wrap="square">
              <a:spAutoFit/>
            </a:bodyPr>
            <a:lstStyle/>
            <a:p>
              <a:r>
                <a:rPr lang="en-US" sz="2600" b="1" dirty="0" err="1">
                  <a:effectLst/>
                  <a:latin typeface="Times New Roman" panose="02020603050405020304" pitchFamily="18" charset="0"/>
                  <a:ea typeface="Calibri" panose="020F0502020204030204" pitchFamily="34" charset="0"/>
                </a:rPr>
                <a:t>Câu</a:t>
              </a:r>
              <a:r>
                <a:rPr lang="en-US" sz="2600" b="1" dirty="0">
                  <a:latin typeface="Times New Roman" panose="02020603050405020304" pitchFamily="18" charset="0"/>
                  <a:ea typeface="Calibri" panose="020F0502020204030204" pitchFamily="34" charset="0"/>
                </a:rPr>
                <a:t> </a:t>
              </a:r>
              <a:r>
                <a:rPr lang="en-US" sz="2600" b="1" dirty="0">
                  <a:effectLst/>
                  <a:latin typeface="Times New Roman" panose="02020603050405020304" pitchFamily="18" charset="0"/>
                  <a:ea typeface="Calibri" panose="020F0502020204030204" pitchFamily="34" charset="0"/>
                </a:rPr>
                <a:t>1. Quan </a:t>
              </a:r>
              <a:r>
                <a:rPr lang="en-US" sz="2600" b="1" dirty="0" err="1">
                  <a:effectLst/>
                  <a:latin typeface="Times New Roman" panose="02020603050405020304" pitchFamily="18" charset="0"/>
                  <a:ea typeface="Calibri" panose="020F0502020204030204" pitchFamily="34" charset="0"/>
                </a:rPr>
                <a:t>sát</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các</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phản</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ứng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trong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endParaRPr lang="vi-VN" sz="2600" b="1" dirty="0"/>
            </a:p>
          </p:txBody>
        </p:sp>
        <p:pic>
          <p:nvPicPr>
            <p:cNvPr id="10" name="Picture 9">
              <a:extLst>
                <a:ext uri="{FF2B5EF4-FFF2-40B4-BE49-F238E27FC236}">
                  <a16:creationId xmlns:a16="http://schemas.microsoft.com/office/drawing/2014/main" id="{F08DC5F6-ECF3-451C-BBFE-59A2FC016D02}"/>
                </a:ext>
              </a:extLst>
            </p:cNvPr>
            <p:cNvPicPr/>
            <p:nvPr/>
          </p:nvPicPr>
          <p:blipFill>
            <a:blip r:embed="rId2"/>
            <a:stretch>
              <a:fillRect/>
            </a:stretch>
          </p:blipFill>
          <p:spPr>
            <a:xfrm>
              <a:off x="1421970" y="764977"/>
              <a:ext cx="9515960" cy="2351869"/>
            </a:xfrm>
            <a:prstGeom prst="rect">
              <a:avLst/>
            </a:prstGeom>
          </p:spPr>
        </p:pic>
        <p:sp>
          <p:nvSpPr>
            <p:cNvPr id="13" name="TextBox 12">
              <a:extLst>
                <a:ext uri="{FF2B5EF4-FFF2-40B4-BE49-F238E27FC236}">
                  <a16:creationId xmlns:a16="http://schemas.microsoft.com/office/drawing/2014/main" id="{225513DF-46BD-4D4A-B448-EA23F334AFF0}"/>
                </a:ext>
              </a:extLst>
            </p:cNvPr>
            <p:cNvSpPr txBox="1"/>
            <p:nvPr/>
          </p:nvSpPr>
          <p:spPr>
            <a:xfrm>
              <a:off x="1421970" y="3248712"/>
              <a:ext cx="8853405" cy="492443"/>
            </a:xfrm>
            <a:prstGeom prst="rect">
              <a:avLst/>
            </a:prstGeom>
            <a:noFill/>
          </p:spPr>
          <p:txBody>
            <a:bodyPr wrap="square">
              <a:spAutoFit/>
            </a:bodyPr>
            <a:lstStyle/>
            <a:p>
              <a:r>
                <a:rPr lang="en-US" sz="2600" b="1" dirty="0">
                  <a:effectLst/>
                  <a:latin typeface="Times New Roman" panose="02020603050405020304" pitchFamily="18" charset="0"/>
                  <a:ea typeface="Calibri" panose="020F0502020204030204" pitchFamily="34" charset="0"/>
                </a:rPr>
                <a:t>(a): Than </a:t>
              </a:r>
              <a:r>
                <a:rPr lang="en-US" sz="2600" b="1" dirty="0" err="1">
                  <a:effectLst/>
                  <a:latin typeface="Times New Roman" panose="02020603050405020304" pitchFamily="18" charset="0"/>
                  <a:ea typeface="Calibri" panose="020F0502020204030204" pitchFamily="34" charset="0"/>
                </a:rPr>
                <a:t>củi</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đang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cháy</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và</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r>
                <a:rPr lang="en-US" sz="2600" b="1" dirty="0">
                  <a:effectLst/>
                  <a:latin typeface="Times New Roman" panose="02020603050405020304" pitchFamily="18" charset="0"/>
                  <a:ea typeface="Calibri" panose="020F0502020204030204" pitchFamily="34" charset="0"/>
                </a:rPr>
                <a:t>                     (b): </a:t>
              </a:r>
              <a:r>
                <a:rPr lang="en-US" sz="2600" b="1" dirty="0" err="1">
                  <a:effectLst/>
                  <a:latin typeface="Times New Roman" panose="02020603050405020304" pitchFamily="18" charset="0"/>
                  <a:ea typeface="Calibri" panose="020F0502020204030204" pitchFamily="34" charset="0"/>
                </a:rPr>
                <a:t>Pháo</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hoa</a:t>
              </a:r>
              <a:r>
                <a:rPr lang="en-US" sz="2600" b="1" dirty="0">
                  <a:effectLst/>
                  <a:latin typeface="Times New Roman" panose="02020603050405020304" pitchFamily="18" charset="0"/>
                  <a:ea typeface="Calibri" panose="020F0502020204030204" pitchFamily="34" charset="0"/>
                </a:rPr>
                <a:t> </a:t>
              </a:r>
              <a:endParaRPr lang="vi-VN" sz="2600" b="1" dirty="0"/>
            </a:p>
          </p:txBody>
        </p:sp>
        <p:sp>
          <p:nvSpPr>
            <p:cNvPr id="16" name="TextBox 15">
              <a:extLst>
                <a:ext uri="{FF2B5EF4-FFF2-40B4-BE49-F238E27FC236}">
                  <a16:creationId xmlns:a16="http://schemas.microsoft.com/office/drawing/2014/main" id="{9AAA4AAD-C945-4483-9D3F-2578971C6655}"/>
                </a:ext>
              </a:extLst>
            </p:cNvPr>
            <p:cNvSpPr txBox="1"/>
            <p:nvPr/>
          </p:nvSpPr>
          <p:spPr>
            <a:xfrm>
              <a:off x="375833" y="3873021"/>
              <a:ext cx="10945678" cy="927433"/>
            </a:xfrm>
            <a:prstGeom prst="rect">
              <a:avLst/>
            </a:prstGeom>
            <a:noFill/>
          </p:spPr>
          <p:txBody>
            <a:bodyPr wrap="square">
              <a:spAutoFit/>
            </a:bodyPr>
            <a:lstStyle/>
            <a:p>
              <a:pPr>
                <a:lnSpc>
                  <a:spcPct val="107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kho</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dập</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B50AE9B-E5A3-4010-8ED7-9FF2F98D0750}"/>
                </a:ext>
              </a:extLst>
            </p:cNvPr>
            <p:cNvPicPr/>
            <p:nvPr/>
          </p:nvPicPr>
          <p:blipFill rotWithShape="1">
            <a:blip r:embed="rId3"/>
            <a:srcRect l="2178" t="24676" r="58620" b="13947"/>
            <a:stretch/>
          </p:blipFill>
          <p:spPr bwMode="auto">
            <a:xfrm>
              <a:off x="2774197" y="4680489"/>
              <a:ext cx="5610386" cy="229374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981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B99453E1-C570-4EE6-AD69-4A34DCD79EF9}"/>
              </a:ext>
            </a:extLst>
          </p:cNvPr>
          <p:cNvGrpSpPr/>
          <p:nvPr/>
        </p:nvGrpSpPr>
        <p:grpSpPr>
          <a:xfrm>
            <a:off x="0" y="-1"/>
            <a:ext cx="12192000" cy="6936998"/>
            <a:chOff x="0" y="-1"/>
            <a:chExt cx="12192000" cy="6936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1406443066"/>
                </p:ext>
              </p:extLst>
            </p:nvPr>
          </p:nvGraphicFramePr>
          <p:xfrm>
            <a:off x="0" y="-1"/>
            <a:ext cx="3633878" cy="2921945"/>
          </p:xfrm>
          <a:graphic>
            <a:graphicData uri="http://schemas.openxmlformats.org/presentationml/2006/ole">
              <mc:AlternateContent xmlns:mc="http://schemas.openxmlformats.org/markup-compatibility/2006">
                <mc:Choice xmlns:v="urn:schemas-microsoft-com:vml" Requires="v">
                  <p:oleObj name="Bitmap Image" r:id="rId2" imgW="1267002" imgH="1190476" progId="Paint.Picture">
                    <p:embed/>
                  </p:oleObj>
                </mc:Choice>
                <mc:Fallback>
                  <p:oleObj name="Bitmap Image" r:id="rId2" imgW="1267002" imgH="1190476" progId="Paint.Picture">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633878" cy="292194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339931437"/>
                </p:ext>
              </p:extLst>
            </p:nvPr>
          </p:nvGraphicFramePr>
          <p:xfrm>
            <a:off x="4042611" y="13336"/>
            <a:ext cx="3930315" cy="2908607"/>
          </p:xfrm>
          <a:graphic>
            <a:graphicData uri="http://schemas.openxmlformats.org/presentationml/2006/ole">
              <mc:AlternateContent xmlns:mc="http://schemas.openxmlformats.org/markup-compatibility/2006">
                <mc:Choice xmlns:v="urn:schemas-microsoft-com:vml" Requires="v">
                  <p:oleObj name="Bitmap Image" r:id="rId4" imgW="2467319" imgH="1848108" progId="Paint.Picture">
                    <p:embed/>
                  </p:oleObj>
                </mc:Choice>
                <mc:Fallback>
                  <p:oleObj name="Bitmap Image" r:id="rId4" imgW="2467319" imgH="1848108"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611" y="13336"/>
                          <a:ext cx="3930315" cy="290860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537419922"/>
                </p:ext>
              </p:extLst>
            </p:nvPr>
          </p:nvGraphicFramePr>
          <p:xfrm>
            <a:off x="8381659" y="13336"/>
            <a:ext cx="3810341" cy="2970495"/>
          </p:xfrm>
          <a:graphic>
            <a:graphicData uri="http://schemas.openxmlformats.org/presentationml/2006/ole">
              <mc:AlternateContent xmlns:mc="http://schemas.openxmlformats.org/markup-compatibility/2006">
                <mc:Choice xmlns:v="urn:schemas-microsoft-com:vml" Requires="v">
                  <p:oleObj name="Bitmap Image" r:id="rId6" imgW="1867161" imgH="1171429" progId="Paint.Picture">
                    <p:embed/>
                  </p:oleObj>
                </mc:Choice>
                <mc:Fallback>
                  <p:oleObj name="Bitmap Image" r:id="rId6" imgW="1867161" imgH="1171429"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1659" y="13336"/>
                          <a:ext cx="3810341" cy="297049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676119901"/>
                </p:ext>
              </p:extLst>
            </p:nvPr>
          </p:nvGraphicFramePr>
          <p:xfrm>
            <a:off x="780888" y="3446981"/>
            <a:ext cx="4880661" cy="2974880"/>
          </p:xfrm>
          <a:graphic>
            <a:graphicData uri="http://schemas.openxmlformats.org/presentationml/2006/ole">
              <mc:AlternateContent xmlns:mc="http://schemas.openxmlformats.org/markup-compatibility/2006">
                <mc:Choice xmlns:v="urn:schemas-microsoft-com:vml" Requires="v">
                  <p:oleObj name="Bitmap Image" r:id="rId8" imgW="2742857" imgH="1666667" progId="Paint.Picture">
                    <p:embed/>
                  </p:oleObj>
                </mc:Choice>
                <mc:Fallback>
                  <p:oleObj name="Bitmap Image" r:id="rId8" imgW="2742857" imgH="1666667" progId="Paint.Picture">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88" y="3446981"/>
                          <a:ext cx="4880661" cy="2974880"/>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1659295494"/>
                </p:ext>
              </p:extLst>
            </p:nvPr>
          </p:nvGraphicFramePr>
          <p:xfrm>
            <a:off x="6861624" y="3474463"/>
            <a:ext cx="4549488" cy="2972027"/>
          </p:xfrm>
          <a:graphic>
            <a:graphicData uri="http://schemas.openxmlformats.org/presentationml/2006/ole">
              <mc:AlternateContent xmlns:mc="http://schemas.openxmlformats.org/markup-compatibility/2006">
                <mc:Choice xmlns:v="urn:schemas-microsoft-com:vml" Requires="v">
                  <p:oleObj name="Bitmap Image" r:id="rId10" imgW="2619048" imgH="1743318" progId="Paint.Picture">
                    <p:embed/>
                  </p:oleObj>
                </mc:Choice>
                <mc:Fallback>
                  <p:oleObj name="Bitmap Image" r:id="rId10" imgW="2619048" imgH="1743318" progId="Paint.Pictur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1624" y="3474463"/>
                          <a:ext cx="4549488" cy="2972027"/>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1200529" y="2983831"/>
              <a:ext cx="1414334"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1</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5231502" y="298743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2</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781502" y="301479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3</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2436112" y="6410475"/>
              <a:ext cx="1365867"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4</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8880515" y="6444554"/>
              <a:ext cx="1546853"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5</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854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2324745" y="774915"/>
            <a:ext cx="8198603" cy="492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CÁM ƠN THẦY CÔ VÀ CÁC EM ĐÃ THEO DÕI</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B12CC6-0447-4172-82C4-8350C230D039}"/>
              </a:ext>
            </a:extLst>
          </p:cNvPr>
          <p:cNvGrpSpPr/>
          <p:nvPr/>
        </p:nvGrpSpPr>
        <p:grpSpPr>
          <a:xfrm>
            <a:off x="201478" y="867906"/>
            <a:ext cx="11990522" cy="3972220"/>
            <a:chOff x="201478" y="867906"/>
            <a:chExt cx="11990522" cy="3972220"/>
          </a:xfrm>
        </p:grpSpPr>
        <p:pic>
          <p:nvPicPr>
            <p:cNvPr id="2" name="Picture 1">
              <a:extLst>
                <a:ext uri="{FF2B5EF4-FFF2-40B4-BE49-F238E27FC236}">
                  <a16:creationId xmlns:a16="http://schemas.microsoft.com/office/drawing/2014/main" id="{144CECCD-9EF3-4E6C-BBB1-81E066A56FB7}"/>
                </a:ext>
              </a:extLst>
            </p:cNvPr>
            <p:cNvPicPr/>
            <p:nvPr/>
          </p:nvPicPr>
          <p:blipFill rotWithShape="1">
            <a:blip r:embed="rId2"/>
            <a:srcRect t="8239"/>
            <a:stretch/>
          </p:blipFill>
          <p:spPr bwMode="auto">
            <a:xfrm>
              <a:off x="201478" y="867906"/>
              <a:ext cx="11990522" cy="328564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27D8A25-2000-4AA8-8DA3-515EC4980FA3}"/>
                </a:ext>
              </a:extLst>
            </p:cNvPr>
            <p:cNvSpPr txBox="1"/>
            <p:nvPr/>
          </p:nvSpPr>
          <p:spPr>
            <a:xfrm>
              <a:off x="5590673" y="4347683"/>
              <a:ext cx="1368066"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6</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8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8B24BB9E-5D2B-43C3-B66A-2DC758AE74F4}"/>
              </a:ext>
            </a:extLst>
          </p:cNvPr>
          <p:cNvGrpSpPr/>
          <p:nvPr/>
        </p:nvGrpSpPr>
        <p:grpSpPr>
          <a:xfrm>
            <a:off x="0" y="-1"/>
            <a:ext cx="12194618" cy="6348998"/>
            <a:chOff x="0" y="-1"/>
            <a:chExt cx="12194618" cy="6348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765322326"/>
                </p:ext>
              </p:extLst>
            </p:nvPr>
          </p:nvGraphicFramePr>
          <p:xfrm>
            <a:off x="0" y="-1"/>
            <a:ext cx="3160012" cy="2540917"/>
          </p:xfrm>
          <a:graphic>
            <a:graphicData uri="http://schemas.openxmlformats.org/presentationml/2006/ole">
              <mc:AlternateContent xmlns:mc="http://schemas.openxmlformats.org/markup-compatibility/2006">
                <mc:Choice xmlns:v="urn:schemas-microsoft-com:vml" Requires="v">
                  <p:oleObj name="Bitmap Image" r:id="rId2" imgW="1267002" imgH="1190476" progId="Paint.Picture">
                    <p:embed/>
                  </p:oleObj>
                </mc:Choice>
                <mc:Fallback>
                  <p:oleObj name="Bitmap Image" r:id="rId2" imgW="1267002" imgH="1190476" progId="Paint.Picture">
                    <p:embed/>
                    <p:pic>
                      <p:nvPicPr>
                        <p:cNvPr id="4" name="Object 3">
                          <a:extLst>
                            <a:ext uri="{FF2B5EF4-FFF2-40B4-BE49-F238E27FC236}">
                              <a16:creationId xmlns:a16="http://schemas.microsoft.com/office/drawing/2014/main" id="{2BBBA5D2-9776-4D08-81BC-B128C6299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160012" cy="254091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1176668053"/>
                </p:ext>
              </p:extLst>
            </p:nvPr>
          </p:nvGraphicFramePr>
          <p:xfrm>
            <a:off x="3788645" y="13336"/>
            <a:ext cx="3415443" cy="2527579"/>
          </p:xfrm>
          <a:graphic>
            <a:graphicData uri="http://schemas.openxmlformats.org/presentationml/2006/ole">
              <mc:AlternateContent xmlns:mc="http://schemas.openxmlformats.org/markup-compatibility/2006">
                <mc:Choice xmlns:v="urn:schemas-microsoft-com:vml" Requires="v">
                  <p:oleObj name="Bitmap Image" r:id="rId4" imgW="2467319" imgH="1848108" progId="Paint.Picture">
                    <p:embed/>
                  </p:oleObj>
                </mc:Choice>
                <mc:Fallback>
                  <p:oleObj name="Bitmap Image" r:id="rId4" imgW="2467319" imgH="1848108" progId="Paint.Picture">
                    <p:embed/>
                    <p:pic>
                      <p:nvPicPr>
                        <p:cNvPr id="7" name="Object 6">
                          <a:extLst>
                            <a:ext uri="{FF2B5EF4-FFF2-40B4-BE49-F238E27FC236}">
                              <a16:creationId xmlns:a16="http://schemas.microsoft.com/office/drawing/2014/main" id="{66A971FF-7112-447B-827C-A2425A54F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8645" y="13336"/>
                          <a:ext cx="3415443" cy="2527579"/>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325390350"/>
                </p:ext>
              </p:extLst>
            </p:nvPr>
          </p:nvGraphicFramePr>
          <p:xfrm>
            <a:off x="8040573" y="13336"/>
            <a:ext cx="4151428" cy="2549068"/>
          </p:xfrm>
          <a:graphic>
            <a:graphicData uri="http://schemas.openxmlformats.org/presentationml/2006/ole">
              <mc:AlternateContent xmlns:mc="http://schemas.openxmlformats.org/markup-compatibility/2006">
                <mc:Choice xmlns:v="urn:schemas-microsoft-com:vml" Requires="v">
                  <p:oleObj name="Bitmap Image" r:id="rId6" imgW="1867161" imgH="1171429" progId="Paint.Picture">
                    <p:embed/>
                  </p:oleObj>
                </mc:Choice>
                <mc:Fallback>
                  <p:oleObj name="Bitmap Image" r:id="rId6" imgW="1867161" imgH="1171429" progId="Paint.Picture">
                    <p:embed/>
                    <p:pic>
                      <p:nvPicPr>
                        <p:cNvPr id="10" name="Object 9">
                          <a:extLst>
                            <a:ext uri="{FF2B5EF4-FFF2-40B4-BE49-F238E27FC236}">
                              <a16:creationId xmlns:a16="http://schemas.microsoft.com/office/drawing/2014/main" id="{4096C07F-E820-499F-ABA5-0956B4276A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0573" y="13336"/>
                          <a:ext cx="4151428" cy="254906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2798908642"/>
                </p:ext>
              </p:extLst>
            </p:nvPr>
          </p:nvGraphicFramePr>
          <p:xfrm>
            <a:off x="3199" y="3682649"/>
            <a:ext cx="3131348" cy="1908632"/>
          </p:xfrm>
          <a:graphic>
            <a:graphicData uri="http://schemas.openxmlformats.org/presentationml/2006/ole">
              <mc:AlternateContent xmlns:mc="http://schemas.openxmlformats.org/markup-compatibility/2006">
                <mc:Choice xmlns:v="urn:schemas-microsoft-com:vml" Requires="v">
                  <p:oleObj name="Bitmap Image" r:id="rId8" imgW="2742857" imgH="1666667" progId="Paint.Picture">
                    <p:embed/>
                  </p:oleObj>
                </mc:Choice>
                <mc:Fallback>
                  <p:oleObj name="Bitmap Image" r:id="rId8" imgW="2742857" imgH="1666667" progId="Paint.Picture">
                    <p:embed/>
                    <p:pic>
                      <p:nvPicPr>
                        <p:cNvPr id="13" name="Object 12">
                          <a:extLst>
                            <a:ext uri="{FF2B5EF4-FFF2-40B4-BE49-F238E27FC236}">
                              <a16:creationId xmlns:a16="http://schemas.microsoft.com/office/drawing/2014/main" id="{AC569CE8-544A-42AE-8782-D31B3A8B4F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9" y="3682649"/>
                          <a:ext cx="3131348" cy="190863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265522518"/>
                </p:ext>
              </p:extLst>
            </p:nvPr>
          </p:nvGraphicFramePr>
          <p:xfrm>
            <a:off x="3673131" y="3692144"/>
            <a:ext cx="3131349" cy="2045604"/>
          </p:xfrm>
          <a:graphic>
            <a:graphicData uri="http://schemas.openxmlformats.org/presentationml/2006/ole">
              <mc:AlternateContent xmlns:mc="http://schemas.openxmlformats.org/markup-compatibility/2006">
                <mc:Choice xmlns:v="urn:schemas-microsoft-com:vml" Requires="v">
                  <p:oleObj name="Bitmap Image" r:id="rId10" imgW="2619048" imgH="1743318" progId="Paint.Picture">
                    <p:embed/>
                  </p:oleObj>
                </mc:Choice>
                <mc:Fallback>
                  <p:oleObj name="Bitmap Image" r:id="rId10" imgW="2619048" imgH="1743318" progId="Paint.Picture">
                    <p:embed/>
                    <p:pic>
                      <p:nvPicPr>
                        <p:cNvPr id="16" name="Object 15">
                          <a:extLst>
                            <a:ext uri="{FF2B5EF4-FFF2-40B4-BE49-F238E27FC236}">
                              <a16:creationId xmlns:a16="http://schemas.microsoft.com/office/drawing/2014/main" id="{2C013336-3B31-4823-8330-74A919A377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73131" y="3692144"/>
                          <a:ext cx="3131349" cy="2045604"/>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648813" y="2714662"/>
              <a:ext cx="217018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chua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4596478" y="2699093"/>
              <a:ext cx="160761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go</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589191" y="2805475"/>
              <a:ext cx="1447972"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rung</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648813" y="5948887"/>
              <a:ext cx="1352533"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dau</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4292473" y="5948887"/>
              <a:ext cx="1803527"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gas</a:t>
              </a:r>
              <a:endParaRPr lang="vi-VN" sz="2000" b="1" dirty="0">
                <a:solidFill>
                  <a:srgbClr val="0070C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DA05C60-D537-499D-A5D3-EF3FF3941177}"/>
                </a:ext>
              </a:extLst>
            </p:cNvPr>
            <p:cNvPicPr/>
            <p:nvPr/>
          </p:nvPicPr>
          <p:blipFill rotWithShape="1">
            <a:blip r:embed="rId12"/>
            <a:srcRect t="8239"/>
            <a:stretch/>
          </p:blipFill>
          <p:spPr bwMode="auto">
            <a:xfrm>
              <a:off x="6983764" y="3692144"/>
              <a:ext cx="5210854" cy="2122562"/>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C6AE81A-BAB7-4429-8CD7-02D5D320B47E}"/>
                </a:ext>
              </a:extLst>
            </p:cNvPr>
            <p:cNvSpPr txBox="1"/>
            <p:nvPr/>
          </p:nvSpPr>
          <p:spPr>
            <a:xfrm>
              <a:off x="8147740" y="5933406"/>
              <a:ext cx="2144399"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Xu li </a:t>
              </a:r>
              <a:r>
                <a:rPr lang="en-US" sz="2000" b="1" dirty="0" err="1">
                  <a:solidFill>
                    <a:srgbClr val="0070C0"/>
                  </a:solidFill>
                  <a:latin typeface="Times New Roman" panose="02020603050405020304" pitchFamily="18" charset="0"/>
                  <a:cs typeface="Times New Roman" panose="02020603050405020304" pitchFamily="18" charset="0"/>
                </a:rPr>
                <a:t>su</a:t>
              </a:r>
              <a:r>
                <a:rPr lang="en-US" sz="2000" b="1" dirty="0">
                  <a:solidFill>
                    <a:srgbClr val="0070C0"/>
                  </a:solidFill>
                  <a:latin typeface="Times New Roman" panose="02020603050405020304" pitchFamily="18" charset="0"/>
                  <a:cs typeface="Times New Roman" panose="02020603050405020304" pitchFamily="18" charset="0"/>
                </a:rPr>
                <a:t> co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2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8436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685652" y="1219329"/>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pic>
        <p:nvPicPr>
          <p:cNvPr id="6" name="Picture 5" descr="A picture containing text, toy&#10;&#10;Description automatically generated">
            <a:extLst>
              <a:ext uri="{FF2B5EF4-FFF2-40B4-BE49-F238E27FC236}">
                <a16:creationId xmlns:a16="http://schemas.microsoft.com/office/drawing/2014/main" id="{7AAB424A-FAED-4D49-997A-1F167B359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292" y="2318288"/>
            <a:ext cx="5723534" cy="453971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AEC230A-DBE4-4130-8B4E-241D96D0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8288"/>
            <a:ext cx="6115643" cy="4539712"/>
          </a:xfrm>
          <a:prstGeom prst="rect">
            <a:avLst/>
          </a:prstGeom>
        </p:spPr>
      </p:pic>
    </p:spTree>
    <p:extLst>
      <p:ext uri="{BB962C8B-B14F-4D97-AF65-F5344CB8AC3E}">
        <p14:creationId xmlns:p14="http://schemas.microsoft.com/office/powerpoint/2010/main" val="18588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59567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964622" y="1095343"/>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F293AEE-653B-4121-9204-C451BD72BA79}"/>
              </a:ext>
            </a:extLst>
          </p:cNvPr>
          <p:cNvGrpSpPr/>
          <p:nvPr/>
        </p:nvGrpSpPr>
        <p:grpSpPr>
          <a:xfrm>
            <a:off x="232475" y="2438400"/>
            <a:ext cx="11732217" cy="990600"/>
            <a:chOff x="232475" y="2438400"/>
            <a:chExt cx="11732217" cy="990600"/>
          </a:xfrm>
        </p:grpSpPr>
        <p:sp>
          <p:nvSpPr>
            <p:cNvPr id="12" name="Rectangle: Rounded Corners 11">
              <a:extLst>
                <a:ext uri="{FF2B5EF4-FFF2-40B4-BE49-F238E27FC236}">
                  <a16:creationId xmlns:a16="http://schemas.microsoft.com/office/drawing/2014/main" id="{8F26938D-D7F5-49AD-8DCC-A712B139E3CB}"/>
                </a:ext>
              </a:extLst>
            </p:cNvPr>
            <p:cNvSpPr/>
            <p:nvPr/>
          </p:nvSpPr>
          <p:spPr>
            <a:xfrm>
              <a:off x="232475" y="2438400"/>
              <a:ext cx="117322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8EDCACD1-C7D6-4A61-9D4E-326271A69772}"/>
                </a:ext>
              </a:extLst>
            </p:cNvPr>
            <p:cNvGraphicFramePr>
              <a:graphicFrameLocks noChangeAspect="1"/>
            </p:cNvGraphicFramePr>
            <p:nvPr>
              <p:extLst>
                <p:ext uri="{D42A27DB-BD31-4B8C-83A1-F6EECF244321}">
                  <p14:modId xmlns:p14="http://schemas.microsoft.com/office/powerpoint/2010/main" val="3140260470"/>
                </p:ext>
              </p:extLst>
            </p:nvPr>
          </p:nvGraphicFramePr>
          <p:xfrm>
            <a:off x="4840635" y="2652038"/>
            <a:ext cx="938873" cy="563324"/>
          </p:xfrm>
          <a:graphic>
            <a:graphicData uri="http://schemas.openxmlformats.org/presentationml/2006/ole">
              <mc:AlternateContent xmlns:mc="http://schemas.openxmlformats.org/markup-compatibility/2006">
                <mc:Choice xmlns:v="urn:schemas-microsoft-com:vml" Requires="v">
                  <p:oleObj name="Equation" r:id="rId2" imgW="380832" imgH="228576" progId="Equation.DSMT4">
                    <p:embed/>
                  </p:oleObj>
                </mc:Choice>
                <mc:Fallback>
                  <p:oleObj name="Equation" r:id="rId2" imgW="380832" imgH="228576" progId="Equation.DSMT4">
                    <p:embed/>
                    <p:pic>
                      <p:nvPicPr>
                        <p:cNvPr id="0" name=""/>
                        <p:cNvPicPr/>
                        <p:nvPr/>
                      </p:nvPicPr>
                      <p:blipFill>
                        <a:blip r:embed="rId3"/>
                        <a:stretch>
                          <a:fillRect/>
                        </a:stretch>
                      </p:blipFill>
                      <p:spPr>
                        <a:xfrm>
                          <a:off x="4840635" y="2652038"/>
                          <a:ext cx="938873" cy="563324"/>
                        </a:xfrm>
                        <a:prstGeom prst="rect">
                          <a:avLst/>
                        </a:prstGeom>
                      </p:spPr>
                    </p:pic>
                  </p:oleObj>
                </mc:Fallback>
              </mc:AlternateContent>
            </a:graphicData>
          </a:graphic>
        </p:graphicFrame>
      </p:grpSp>
      <p:sp>
        <p:nvSpPr>
          <p:cNvPr id="14" name="Rectangle: Rounded Corners 13">
            <a:extLst>
              <a:ext uri="{FF2B5EF4-FFF2-40B4-BE49-F238E27FC236}">
                <a16:creationId xmlns:a16="http://schemas.microsoft.com/office/drawing/2014/main" id="{F1127088-B849-48E1-B780-C261B45192E7}"/>
              </a:ext>
            </a:extLst>
          </p:cNvPr>
          <p:cNvSpPr/>
          <p:nvPr/>
        </p:nvSpPr>
        <p:spPr>
          <a:xfrm>
            <a:off x="211128" y="3852878"/>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D354ECC-7427-4C05-9246-E1EE0F1FF690}"/>
              </a:ext>
            </a:extLst>
          </p:cNvPr>
          <p:cNvSpPr/>
          <p:nvPr/>
        </p:nvSpPr>
        <p:spPr>
          <a:xfrm>
            <a:off x="232475" y="5267357"/>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CHÁY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1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F6A7EB-B85C-44C0-AD5D-09D9D78E6DFE}"/>
              </a:ext>
            </a:extLst>
          </p:cNvPr>
          <p:cNvSpPr/>
          <p:nvPr/>
        </p:nvSpPr>
        <p:spPr>
          <a:xfrm>
            <a:off x="0" y="659"/>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C3FCFDAE-51FF-4A3D-959F-8353FEC71F41}"/>
              </a:ext>
            </a:extLst>
          </p:cNvPr>
          <p:cNvGraphicFramePr>
            <a:graphicFrameLocks noChangeAspect="1"/>
          </p:cNvGraphicFramePr>
          <p:nvPr>
            <p:extLst>
              <p:ext uri="{D42A27DB-BD31-4B8C-83A1-F6EECF244321}">
                <p14:modId xmlns:p14="http://schemas.microsoft.com/office/powerpoint/2010/main" val="1456489835"/>
              </p:ext>
            </p:extLst>
          </p:nvPr>
        </p:nvGraphicFramePr>
        <p:xfrm>
          <a:off x="4649707" y="294760"/>
          <a:ext cx="938213" cy="563563"/>
        </p:xfrm>
        <a:graphic>
          <a:graphicData uri="http://schemas.openxmlformats.org/presentationml/2006/ole">
            <mc:AlternateContent xmlns:mc="http://schemas.openxmlformats.org/markup-compatibility/2006">
              <mc:Choice xmlns:v="urn:schemas-microsoft-com:vml" Requires="v">
                <p:oleObj name="Equation" r:id="rId2" imgW="938805" imgH="563847" progId="Equation.DSMT4">
                  <p:embed/>
                </p:oleObj>
              </mc:Choice>
              <mc:Fallback>
                <p:oleObj name="Equation" r:id="rId2" imgW="938805" imgH="563847" progId="Equation.DSMT4">
                  <p:embed/>
                  <p:pic>
                    <p:nvPicPr>
                      <p:cNvPr id="0" name=""/>
                      <p:cNvPicPr/>
                      <p:nvPr/>
                    </p:nvPicPr>
                    <p:blipFill>
                      <a:blip r:embed="rId3"/>
                      <a:stretch>
                        <a:fillRect/>
                      </a:stretch>
                    </p:blipFill>
                    <p:spPr>
                      <a:xfrm>
                        <a:off x="4649707" y="294760"/>
                        <a:ext cx="938213" cy="563563"/>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40F20D2C-5199-4C40-8C75-EB060CBC3B1E}"/>
              </a:ext>
            </a:extLst>
          </p:cNvPr>
          <p:cNvGrpSpPr/>
          <p:nvPr/>
        </p:nvGrpSpPr>
        <p:grpSpPr>
          <a:xfrm>
            <a:off x="787830" y="1157719"/>
            <a:ext cx="10616339" cy="892552"/>
            <a:chOff x="787830" y="1157719"/>
            <a:chExt cx="10616339" cy="892552"/>
          </a:xfrm>
        </p:grpSpPr>
        <p:sp>
          <p:nvSpPr>
            <p:cNvPr id="4" name="TextBox 3">
              <a:extLst>
                <a:ext uri="{FF2B5EF4-FFF2-40B4-BE49-F238E27FC236}">
                  <a16:creationId xmlns:a16="http://schemas.microsoft.com/office/drawing/2014/main" id="{24A50854-449A-4A5D-8E68-51B44CEC753D}"/>
                </a:ext>
              </a:extLst>
            </p:cNvPr>
            <p:cNvSpPr txBox="1"/>
            <p:nvPr/>
          </p:nvSpPr>
          <p:spPr>
            <a:xfrm>
              <a:off x="787830" y="1157719"/>
              <a:ext cx="10616339" cy="892552"/>
            </a:xfrm>
            <a:prstGeom prst="rect">
              <a:avLst/>
            </a:prstGeom>
            <a:noFill/>
          </p:spPr>
          <p:txBody>
            <a:bodyPr wrap="square" rtlCol="0">
              <a:spAutoFit/>
            </a:bodyPr>
            <a:lstStyle/>
            <a:p>
              <a:r>
                <a:rPr lang="en-US" sz="2600" b="1" dirty="0"/>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mãnh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endParaRPr lang="vi-VN" sz="2600" b="1" dirty="0"/>
            </a:p>
          </p:txBody>
        </p:sp>
        <p:graphicFrame>
          <p:nvGraphicFramePr>
            <p:cNvPr id="5" name="Object 4">
              <a:extLst>
                <a:ext uri="{FF2B5EF4-FFF2-40B4-BE49-F238E27FC236}">
                  <a16:creationId xmlns:a16="http://schemas.microsoft.com/office/drawing/2014/main" id="{0F3C1A4D-4160-4C9C-89E1-299905F8FDB2}"/>
                </a:ext>
              </a:extLst>
            </p:cNvPr>
            <p:cNvGraphicFramePr>
              <a:graphicFrameLocks noChangeAspect="1"/>
            </p:cNvGraphicFramePr>
            <p:nvPr>
              <p:extLst>
                <p:ext uri="{D42A27DB-BD31-4B8C-83A1-F6EECF244321}">
                  <p14:modId xmlns:p14="http://schemas.microsoft.com/office/powerpoint/2010/main" val="2381169387"/>
                </p:ext>
              </p:extLst>
            </p:nvPr>
          </p:nvGraphicFramePr>
          <p:xfrm>
            <a:off x="2805410" y="1232219"/>
            <a:ext cx="619716" cy="372249"/>
          </p:xfrm>
          <a:graphic>
            <a:graphicData uri="http://schemas.openxmlformats.org/presentationml/2006/ole">
              <mc:AlternateContent xmlns:mc="http://schemas.openxmlformats.org/markup-compatibility/2006">
                <mc:Choice xmlns:v="urn:schemas-microsoft-com:vml" Requires="v">
                  <p:oleObj name="Equation" r:id="rId4" imgW="938805" imgH="563847" progId="Equation.DSMT4">
                    <p:embed/>
                  </p:oleObj>
                </mc:Choice>
                <mc:Fallback>
                  <p:oleObj name="Equation" r:id="rId4" imgW="938805" imgH="563847" progId="Equation.DSMT4">
                    <p:embed/>
                    <p:pic>
                      <p:nvPicPr>
                        <p:cNvPr id="0" name=""/>
                        <p:cNvPicPr/>
                        <p:nvPr/>
                      </p:nvPicPr>
                      <p:blipFill>
                        <a:blip r:embed="rId5"/>
                        <a:stretch>
                          <a:fillRect/>
                        </a:stretch>
                      </p:blipFill>
                      <p:spPr>
                        <a:xfrm>
                          <a:off x="2805410" y="1232219"/>
                          <a:ext cx="619716" cy="372249"/>
                        </a:xfrm>
                        <a:prstGeom prst="rect">
                          <a:avLst/>
                        </a:prstGeom>
                      </p:spPr>
                    </p:pic>
                  </p:oleObj>
                </mc:Fallback>
              </mc:AlternateContent>
            </a:graphicData>
          </a:graphic>
        </p:graphicFrame>
      </p:grpSp>
      <p:sp>
        <p:nvSpPr>
          <p:cNvPr id="6" name="TextBox 5">
            <a:extLst>
              <a:ext uri="{FF2B5EF4-FFF2-40B4-BE49-F238E27FC236}">
                <a16:creationId xmlns:a16="http://schemas.microsoft.com/office/drawing/2014/main" id="{37A3F1B7-C465-452F-A48C-98AF21200F7B}"/>
              </a:ext>
            </a:extLst>
          </p:cNvPr>
          <p:cNvSpPr txBox="1"/>
          <p:nvPr/>
        </p:nvSpPr>
        <p:spPr>
          <a:xfrm>
            <a:off x="787830" y="2805338"/>
            <a:ext cx="10616339" cy="1751164"/>
          </a:xfrm>
          <a:prstGeom prst="rect">
            <a:avLst/>
          </a:prstGeom>
          <a:noFill/>
        </p:spPr>
        <p:txBody>
          <a:bodyPr wrap="square" rtlCol="0">
            <a:spAutoFit/>
          </a:bodyPr>
          <a:lstStyle/>
          <a:p>
            <a:r>
              <a:rPr lang="vi-VN" sz="2600" dirty="0">
                <a:sym typeface="Wingdings 2" panose="05020102010507070707" pitchFamily="18" charset="2"/>
              </a:rPr>
              <a:t></a:t>
            </a:r>
            <a:r>
              <a:rPr lang="en-US" sz="2600" dirty="0">
                <a:sym typeface="Wingdings 2" panose="05020102010507070707" pitchFamily="18" charset="2"/>
              </a:rPr>
              <a:t> </a:t>
            </a:r>
            <a:r>
              <a:rPr lang="en-US" sz="3600" dirty="0">
                <a:latin typeface="Times New Roman" panose="02020603050405020304" pitchFamily="18" charset="0"/>
                <a:cs typeface="Times New Roman" panose="02020603050405020304" pitchFamily="18" charset="0"/>
                <a:sym typeface="Wingdings 2" panose="05020102010507070707" pitchFamily="18" charset="2"/>
              </a:rPr>
              <a:t>Khi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xác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định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biến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thiên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enthalpy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thể</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dự</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đoán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mức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độ</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mãnh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liệt</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a:t>
            </a:r>
            <a:endParaRPr lang="vi-VN" sz="3600" dirty="0"/>
          </a:p>
        </p:txBody>
      </p:sp>
    </p:spTree>
    <p:extLst>
      <p:ext uri="{BB962C8B-B14F-4D97-AF65-F5344CB8AC3E}">
        <p14:creationId xmlns:p14="http://schemas.microsoft.com/office/powerpoint/2010/main" val="2029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7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27CC115-D6DB-439B-9444-1943201CABB6}"/>
              </a:ext>
            </a:extLst>
          </p:cNvPr>
          <p:cNvGrpSpPr/>
          <p:nvPr/>
        </p:nvGrpSpPr>
        <p:grpSpPr>
          <a:xfrm>
            <a:off x="402955" y="2477324"/>
            <a:ext cx="11174279" cy="3521832"/>
            <a:chOff x="402955" y="2477324"/>
            <a:chExt cx="11174279" cy="3521832"/>
          </a:xfrm>
        </p:grpSpPr>
        <p:sp>
          <p:nvSpPr>
            <p:cNvPr id="6" name="TextBox 5">
              <a:extLst>
                <a:ext uri="{FF2B5EF4-FFF2-40B4-BE49-F238E27FC236}">
                  <a16:creationId xmlns:a16="http://schemas.microsoft.com/office/drawing/2014/main" id="{795039D6-75CB-416D-A038-365F35263A6D}"/>
                </a:ext>
              </a:extLst>
            </p:cNvPr>
            <p:cNvSpPr txBox="1"/>
            <p:nvPr/>
          </p:nvSpPr>
          <p:spPr>
            <a:xfrm>
              <a:off x="402956" y="2477324"/>
              <a:ext cx="11174278" cy="3005566"/>
            </a:xfrm>
            <a:prstGeom prst="rect">
              <a:avLst/>
            </a:prstGeom>
            <a:noFill/>
          </p:spPr>
          <p:txBody>
            <a:bodyPr wrap="square">
              <a:spAutoFit/>
            </a:bodyPr>
            <a:lstStyle/>
            <a:p>
              <a:pPr algn="just">
                <a:lnSpc>
                  <a:spcPct val="130000"/>
                </a:lnSpc>
                <a:spcAft>
                  <a:spcPts val="800"/>
                </a:spcAft>
              </a:pP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9000"/>
                </a:lnSpc>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hô hấp” được biểu diễn qua quá trình: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khí)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thể)</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Times New Roman" panose="02020603050405020304" pitchFamily="18" charset="0"/>
                </a:rPr>
                <a:t>Có thể coi tốc độ “phản ứng hô hấp” phụ thuộc nồng độ oxygen theo phương trình tốc độ:</a:t>
              </a:r>
              <a:endParaRPr lang="en-US" sz="2600" dirty="0">
                <a:solidFill>
                  <a:srgbClr val="000000"/>
                </a:solidFill>
                <a:effectLst/>
                <a:latin typeface="Times New Roman" panose="02020603050405020304" pitchFamily="18" charset="0"/>
                <a:ea typeface="Times New Roman" panose="02020603050405020304" pitchFamily="18" charset="0"/>
              </a:endParaRPr>
            </a:p>
            <a:p>
              <a:endParaRPr lang="vi-VN" sz="2600" dirty="0"/>
            </a:p>
          </p:txBody>
        </p:sp>
        <p:graphicFrame>
          <p:nvGraphicFramePr>
            <p:cNvPr id="7" name="Object 6">
              <a:extLst>
                <a:ext uri="{FF2B5EF4-FFF2-40B4-BE49-F238E27FC236}">
                  <a16:creationId xmlns:a16="http://schemas.microsoft.com/office/drawing/2014/main" id="{19F18556-C937-4995-8215-B5740458650A}"/>
                </a:ext>
              </a:extLst>
            </p:cNvPr>
            <p:cNvGraphicFramePr>
              <a:graphicFrameLocks noChangeAspect="1"/>
            </p:cNvGraphicFramePr>
            <p:nvPr>
              <p:extLst>
                <p:ext uri="{D42A27DB-BD31-4B8C-83A1-F6EECF244321}">
                  <p14:modId xmlns:p14="http://schemas.microsoft.com/office/powerpoint/2010/main" val="1260128974"/>
                </p:ext>
              </p:extLst>
            </p:nvPr>
          </p:nvGraphicFramePr>
          <p:xfrm>
            <a:off x="2245639" y="4641205"/>
            <a:ext cx="1635804" cy="542979"/>
          </p:xfrm>
          <a:graphic>
            <a:graphicData uri="http://schemas.openxmlformats.org/presentationml/2006/ole">
              <mc:AlternateContent xmlns:mc="http://schemas.openxmlformats.org/markup-compatibility/2006">
                <mc:Choice xmlns:v="urn:schemas-microsoft-com:vml" Requires="v">
                  <p:oleObj name="Equation" r:id="rId2" imgW="571607" imgH="237935" progId="Equation.DSMT4">
                    <p:embed/>
                  </p:oleObj>
                </mc:Choice>
                <mc:Fallback>
                  <p:oleObj name="Equation" r:id="rId2" imgW="571607" imgH="237935" progId="Equation.DSMT4">
                    <p:embed/>
                    <p:pic>
                      <p:nvPicPr>
                        <p:cNvPr id="0" name=""/>
                        <p:cNvPicPr/>
                        <p:nvPr/>
                      </p:nvPicPr>
                      <p:blipFill>
                        <a:blip r:embed="rId3"/>
                        <a:stretch>
                          <a:fillRect/>
                        </a:stretch>
                      </p:blipFill>
                      <p:spPr>
                        <a:xfrm>
                          <a:off x="2245639" y="4641205"/>
                          <a:ext cx="1635804" cy="54297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3DE89C3-103F-4040-B200-1346E429B1A3}"/>
                </a:ext>
              </a:extLst>
            </p:cNvPr>
            <p:cNvSpPr txBox="1"/>
            <p:nvPr/>
          </p:nvSpPr>
          <p:spPr>
            <a:xfrm>
              <a:off x="402955" y="5506713"/>
              <a:ext cx="11003797"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Times New Roman" panose="02020603050405020304" pitchFamily="18" charset="0"/>
                </a:rPr>
                <a:t>Khi </a:t>
              </a:r>
              <a:r>
                <a:rPr lang="vi-VN" sz="2600" dirty="0">
                  <a:solidFill>
                    <a:srgbClr val="000000"/>
                  </a:solidFill>
                  <a:effectLst/>
                  <a:latin typeface="Times New Roman" panose="02020603050405020304" pitchFamily="18" charset="0"/>
                  <a:ea typeface="Times New Roman" panose="02020603050405020304" pitchFamily="18" charset="0"/>
                </a:rPr>
                <a:t>nồng độ oxygen giảm thì tốc độ “phản ứng hô hấp” giảm và ngược lại.</a:t>
              </a:r>
              <a:endParaRPr lang="vi-VN" sz="2600" dirty="0"/>
            </a:p>
          </p:txBody>
        </p:sp>
      </p:grpSp>
    </p:spTree>
    <p:extLst>
      <p:ext uri="{BB962C8B-B14F-4D97-AF65-F5344CB8AC3E}">
        <p14:creationId xmlns:p14="http://schemas.microsoft.com/office/powerpoint/2010/main" val="1642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337</TotalTime>
  <Words>1516</Words>
  <Application>Microsoft Office PowerPoint</Application>
  <PresentationFormat>Widescreen</PresentationFormat>
  <Paragraphs>94</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Arial</vt:lpstr>
      <vt:lpstr>Calibri</vt:lpstr>
      <vt:lpstr>Times New Roman</vt:lpstr>
      <vt:lpstr>Tw Cen MT</vt:lpstr>
      <vt:lpstr>Wingdings 2</vt:lpstr>
      <vt:lpstr>Droplet</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Administrator</cp:lastModifiedBy>
  <cp:revision>44</cp:revision>
  <dcterms:created xsi:type="dcterms:W3CDTF">2022-08-08T23:18:10Z</dcterms:created>
  <dcterms:modified xsi:type="dcterms:W3CDTF">2024-02-23T15:23:08Z</dcterms:modified>
  <cp:category>TV-STEM</cp:category>
</cp:coreProperties>
</file>