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76" r:id="rId2"/>
    <p:sldId id="256" r:id="rId3"/>
    <p:sldId id="257" r:id="rId4"/>
    <p:sldId id="277" r:id="rId5"/>
    <p:sldId id="262" r:id="rId6"/>
    <p:sldId id="259" r:id="rId7"/>
    <p:sldId id="261" r:id="rId8"/>
    <p:sldId id="264" r:id="rId9"/>
    <p:sldId id="265" r:id="rId10"/>
    <p:sldId id="266" r:id="rId11"/>
    <p:sldId id="279" r:id="rId12"/>
    <p:sldId id="278" r:id="rId13"/>
    <p:sldId id="267" r:id="rId14"/>
    <p:sldId id="293" r:id="rId15"/>
    <p:sldId id="294" r:id="rId16"/>
    <p:sldId id="289" r:id="rId17"/>
    <p:sldId id="280" r:id="rId18"/>
    <p:sldId id="281" r:id="rId19"/>
    <p:sldId id="282" r:id="rId20"/>
    <p:sldId id="270" r:id="rId21"/>
    <p:sldId id="284" r:id="rId22"/>
    <p:sldId id="285" r:id="rId23"/>
    <p:sldId id="286" r:id="rId24"/>
    <p:sldId id="287" r:id="rId25"/>
    <p:sldId id="274" r:id="rId26"/>
    <p:sldId id="273" r:id="rId27"/>
    <p:sldId id="272" r:id="rId28"/>
    <p:sldId id="291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1A144B-63EA-4E81-A7E4-86FCE527147A}">
          <p14:sldIdLst>
            <p14:sldId id="276"/>
            <p14:sldId id="256"/>
            <p14:sldId id="257"/>
            <p14:sldId id="277"/>
            <p14:sldId id="262"/>
            <p14:sldId id="259"/>
            <p14:sldId id="261"/>
            <p14:sldId id="264"/>
          </p14:sldIdLst>
        </p14:section>
        <p14:section name="Untitled Section" id="{64A04777-EC66-4FB8-9EDD-4AD1450FED78}">
          <p14:sldIdLst>
            <p14:sldId id="265"/>
            <p14:sldId id="266"/>
            <p14:sldId id="279"/>
            <p14:sldId id="278"/>
            <p14:sldId id="267"/>
            <p14:sldId id="293"/>
            <p14:sldId id="294"/>
            <p14:sldId id="289"/>
            <p14:sldId id="280"/>
            <p14:sldId id="281"/>
            <p14:sldId id="282"/>
            <p14:sldId id="270"/>
            <p14:sldId id="284"/>
            <p14:sldId id="285"/>
            <p14:sldId id="286"/>
            <p14:sldId id="287"/>
            <p14:sldId id="274"/>
            <p14:sldId id="273"/>
            <p14:sldId id="272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2BF3D-AF76-4B85-9B30-AD89355824AC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vi-VN"/>
        </a:p>
      </dgm:t>
    </dgm:pt>
    <dgm:pt modelId="{97D81657-3BBA-4666-8770-322D710636A8}">
      <dgm:prSet phldrT="[Text]"/>
      <dgm:spPr/>
      <dgm:t>
        <a:bodyPr/>
        <a:lstStyle/>
        <a:p>
          <a:r>
            <a:rPr lang="en-US"/>
            <a:t>Phenol</a:t>
          </a:r>
          <a:endParaRPr lang="vi-VN"/>
        </a:p>
      </dgm:t>
    </dgm:pt>
    <dgm:pt modelId="{24A28FE0-AD59-4A01-97F6-A528BF464A7C}" type="parTrans" cxnId="{C5936D44-DB7B-421B-BA26-F146F3FCBF31}">
      <dgm:prSet/>
      <dgm:spPr/>
      <dgm:t>
        <a:bodyPr/>
        <a:lstStyle/>
        <a:p>
          <a:endParaRPr lang="vi-VN"/>
        </a:p>
      </dgm:t>
    </dgm:pt>
    <dgm:pt modelId="{2374D42D-C2AA-465C-8802-E1B7283ACE9D}" type="sibTrans" cxnId="{C5936D44-DB7B-421B-BA26-F146F3FCBF31}">
      <dgm:prSet/>
      <dgm:spPr/>
      <dgm:t>
        <a:bodyPr/>
        <a:lstStyle/>
        <a:p>
          <a:endParaRPr lang="vi-VN"/>
        </a:p>
      </dgm:t>
    </dgm:pt>
    <dgm:pt modelId="{EBA6A9C7-0F4E-4494-8EF6-6701F1EA69DE}">
      <dgm:prSet phldrT="[Text]"/>
      <dgm:spPr/>
      <dgm:t>
        <a:bodyPr/>
        <a:lstStyle/>
        <a:p>
          <a:r>
            <a:rPr lang="en-US"/>
            <a:t>Phenol đơn chức</a:t>
          </a:r>
          <a:endParaRPr lang="vi-VN"/>
        </a:p>
      </dgm:t>
    </dgm:pt>
    <dgm:pt modelId="{D812C081-F75E-40C6-98EC-DCA5578795D6}" type="parTrans" cxnId="{B2129AF7-F568-4B6E-8D5B-1C17F378545C}">
      <dgm:prSet/>
      <dgm:spPr/>
      <dgm:t>
        <a:bodyPr/>
        <a:lstStyle/>
        <a:p>
          <a:endParaRPr lang="vi-VN"/>
        </a:p>
      </dgm:t>
    </dgm:pt>
    <dgm:pt modelId="{D7BB6031-9769-482A-B81E-920537E36F3D}" type="sibTrans" cxnId="{B2129AF7-F568-4B6E-8D5B-1C17F378545C}">
      <dgm:prSet/>
      <dgm:spPr/>
      <dgm:t>
        <a:bodyPr/>
        <a:lstStyle/>
        <a:p>
          <a:endParaRPr lang="vi-VN"/>
        </a:p>
      </dgm:t>
    </dgm:pt>
    <dgm:pt modelId="{D8A97CB0-0143-4507-9443-9E250C41AEFA}">
      <dgm:prSet phldrT="[Text]"/>
      <dgm:spPr/>
      <dgm:t>
        <a:bodyPr/>
        <a:lstStyle/>
        <a:p>
          <a:r>
            <a:rPr lang="en-US"/>
            <a:t>Phân tử có một nhóm –OH phenol</a:t>
          </a:r>
          <a:endParaRPr lang="vi-VN"/>
        </a:p>
      </dgm:t>
    </dgm:pt>
    <dgm:pt modelId="{535B72F7-5238-45AB-8299-8DCB80A61B49}" type="parTrans" cxnId="{B4F86B42-DCFB-4168-A69C-C02322B221E1}">
      <dgm:prSet/>
      <dgm:spPr/>
      <dgm:t>
        <a:bodyPr/>
        <a:lstStyle/>
        <a:p>
          <a:endParaRPr lang="vi-VN"/>
        </a:p>
      </dgm:t>
    </dgm:pt>
    <dgm:pt modelId="{CEF449F2-661B-45A6-BFE5-BFFEE5705A9E}" type="sibTrans" cxnId="{B4F86B42-DCFB-4168-A69C-C02322B221E1}">
      <dgm:prSet/>
      <dgm:spPr/>
      <dgm:t>
        <a:bodyPr/>
        <a:lstStyle/>
        <a:p>
          <a:endParaRPr lang="vi-VN"/>
        </a:p>
      </dgm:t>
    </dgm:pt>
    <dgm:pt modelId="{5A6244DE-9744-4054-9A96-3F04671C79A4}">
      <dgm:prSet phldrT="[Text]"/>
      <dgm:spPr/>
      <dgm:t>
        <a:bodyPr/>
        <a:lstStyle/>
        <a:p>
          <a:r>
            <a:rPr lang="en-US"/>
            <a:t>Phenol đa chức</a:t>
          </a:r>
          <a:endParaRPr lang="vi-VN"/>
        </a:p>
      </dgm:t>
    </dgm:pt>
    <dgm:pt modelId="{393C05A0-79FB-4450-8163-09089D9EADBD}" type="parTrans" cxnId="{DDEC4249-E127-432B-A1D5-0F31978D0D10}">
      <dgm:prSet/>
      <dgm:spPr/>
      <dgm:t>
        <a:bodyPr/>
        <a:lstStyle/>
        <a:p>
          <a:endParaRPr lang="vi-VN"/>
        </a:p>
      </dgm:t>
    </dgm:pt>
    <dgm:pt modelId="{92AE9F9C-3862-451E-B787-C34504DB0985}" type="sibTrans" cxnId="{DDEC4249-E127-432B-A1D5-0F31978D0D10}">
      <dgm:prSet/>
      <dgm:spPr/>
      <dgm:t>
        <a:bodyPr/>
        <a:lstStyle/>
        <a:p>
          <a:endParaRPr lang="vi-VN"/>
        </a:p>
      </dgm:t>
    </dgm:pt>
    <dgm:pt modelId="{DB7C8D67-7113-408D-9214-3A419A0203C7}">
      <dgm:prSet phldrT="[Text]"/>
      <dgm:spPr/>
      <dgm:t>
        <a:bodyPr/>
        <a:lstStyle/>
        <a:p>
          <a:r>
            <a:rPr lang="en-US"/>
            <a:t>Phân tử có hai hay nhiều nhóm –OH phenol</a:t>
          </a:r>
          <a:endParaRPr lang="vi-VN"/>
        </a:p>
      </dgm:t>
    </dgm:pt>
    <dgm:pt modelId="{2544CA86-1843-4818-83DF-89B88B883D2E}" type="parTrans" cxnId="{7B880C20-5CE2-4E0C-87B9-C69EC59B57BB}">
      <dgm:prSet/>
      <dgm:spPr/>
      <dgm:t>
        <a:bodyPr/>
        <a:lstStyle/>
        <a:p>
          <a:endParaRPr lang="vi-VN"/>
        </a:p>
      </dgm:t>
    </dgm:pt>
    <dgm:pt modelId="{E7BEDB38-85AE-4120-9C39-459FE8CB79C4}" type="sibTrans" cxnId="{7B880C20-5CE2-4E0C-87B9-C69EC59B57BB}">
      <dgm:prSet/>
      <dgm:spPr/>
      <dgm:t>
        <a:bodyPr/>
        <a:lstStyle/>
        <a:p>
          <a:endParaRPr lang="vi-VN"/>
        </a:p>
      </dgm:t>
    </dgm:pt>
    <dgm:pt modelId="{4F32BC57-5A90-48C5-8B3B-E8F9D0D627BC}" type="pres">
      <dgm:prSet presAssocID="{6232BF3D-AF76-4B85-9B30-AD89355824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BCED2F1-12F5-401E-AFB5-E9FEF93CB3F2}" type="pres">
      <dgm:prSet presAssocID="{97D81657-3BBA-4666-8770-322D710636A8}" presName="root1" presStyleCnt="0"/>
      <dgm:spPr/>
    </dgm:pt>
    <dgm:pt modelId="{84843BFF-0271-49F2-9B9B-9736AB72B33F}" type="pres">
      <dgm:prSet presAssocID="{97D81657-3BBA-4666-8770-322D710636A8}" presName="LevelOneTextNode" presStyleLbl="node0" presStyleIdx="0" presStyleCnt="1" custScaleX="65962">
        <dgm:presLayoutVars>
          <dgm:chPref val="3"/>
        </dgm:presLayoutVars>
      </dgm:prSet>
      <dgm:spPr/>
    </dgm:pt>
    <dgm:pt modelId="{6EDC93C9-2DC2-4D15-997E-7F7A8EE0E75C}" type="pres">
      <dgm:prSet presAssocID="{97D81657-3BBA-4666-8770-322D710636A8}" presName="level2hierChild" presStyleCnt="0"/>
      <dgm:spPr/>
    </dgm:pt>
    <dgm:pt modelId="{9E0B478D-3718-46B7-9E5C-E998DDC20D42}" type="pres">
      <dgm:prSet presAssocID="{D812C081-F75E-40C6-98EC-DCA5578795D6}" presName="conn2-1" presStyleLbl="parChTrans1D2" presStyleIdx="0" presStyleCnt="2"/>
      <dgm:spPr/>
    </dgm:pt>
    <dgm:pt modelId="{38BD5FF1-2E50-4942-928A-2A0B1CBA6793}" type="pres">
      <dgm:prSet presAssocID="{D812C081-F75E-40C6-98EC-DCA5578795D6}" presName="connTx" presStyleLbl="parChTrans1D2" presStyleIdx="0" presStyleCnt="2"/>
      <dgm:spPr/>
    </dgm:pt>
    <dgm:pt modelId="{5D3D2C42-5E44-4BEE-BD7C-3AC19679BD36}" type="pres">
      <dgm:prSet presAssocID="{EBA6A9C7-0F4E-4494-8EF6-6701F1EA69DE}" presName="root2" presStyleCnt="0"/>
      <dgm:spPr/>
    </dgm:pt>
    <dgm:pt modelId="{8E3D2852-5100-4781-A5EE-29D87E18E72A}" type="pres">
      <dgm:prSet presAssocID="{EBA6A9C7-0F4E-4494-8EF6-6701F1EA69DE}" presName="LevelTwoTextNode" presStyleLbl="node2" presStyleIdx="0" presStyleCnt="2" custLinFactY="-55" custLinFactNeighborX="-19430" custLinFactNeighborY="-100000">
        <dgm:presLayoutVars>
          <dgm:chPref val="3"/>
        </dgm:presLayoutVars>
      </dgm:prSet>
      <dgm:spPr/>
    </dgm:pt>
    <dgm:pt modelId="{2A901686-577F-4886-A3E5-0F7F8DA708B8}" type="pres">
      <dgm:prSet presAssocID="{EBA6A9C7-0F4E-4494-8EF6-6701F1EA69DE}" presName="level3hierChild" presStyleCnt="0"/>
      <dgm:spPr/>
    </dgm:pt>
    <dgm:pt modelId="{16F01A0A-34B1-412F-AF9F-6C667647031A}" type="pres">
      <dgm:prSet presAssocID="{535B72F7-5238-45AB-8299-8DCB80A61B49}" presName="conn2-1" presStyleLbl="parChTrans1D3" presStyleIdx="0" presStyleCnt="2"/>
      <dgm:spPr/>
    </dgm:pt>
    <dgm:pt modelId="{011A6F3F-0A8E-45F9-B485-19420ED6619D}" type="pres">
      <dgm:prSet presAssocID="{535B72F7-5238-45AB-8299-8DCB80A61B49}" presName="connTx" presStyleLbl="parChTrans1D3" presStyleIdx="0" presStyleCnt="2"/>
      <dgm:spPr/>
    </dgm:pt>
    <dgm:pt modelId="{8C1467F9-0D36-4DE7-B5DF-20D00A8E2AD9}" type="pres">
      <dgm:prSet presAssocID="{D8A97CB0-0143-4507-9443-9E250C41AEFA}" presName="root2" presStyleCnt="0"/>
      <dgm:spPr/>
    </dgm:pt>
    <dgm:pt modelId="{C2FFD7D7-05D8-4A22-92EE-B6BF7D3E9BE8}" type="pres">
      <dgm:prSet presAssocID="{D8A97CB0-0143-4507-9443-9E250C41AEFA}" presName="LevelTwoTextNode" presStyleLbl="node3" presStyleIdx="0" presStyleCnt="2" custScaleX="257424" custLinFactY="-55" custLinFactNeighborX="-27974" custLinFactNeighborY="-100000">
        <dgm:presLayoutVars>
          <dgm:chPref val="3"/>
        </dgm:presLayoutVars>
      </dgm:prSet>
      <dgm:spPr/>
    </dgm:pt>
    <dgm:pt modelId="{1D79FBCC-FF09-4F63-B93C-3C0278A4C947}" type="pres">
      <dgm:prSet presAssocID="{D8A97CB0-0143-4507-9443-9E250C41AEFA}" presName="level3hierChild" presStyleCnt="0"/>
      <dgm:spPr/>
    </dgm:pt>
    <dgm:pt modelId="{E8ABD2FC-8837-4BE0-B295-C42355EB81D1}" type="pres">
      <dgm:prSet presAssocID="{393C05A0-79FB-4450-8163-09089D9EADBD}" presName="conn2-1" presStyleLbl="parChTrans1D2" presStyleIdx="1" presStyleCnt="2"/>
      <dgm:spPr/>
    </dgm:pt>
    <dgm:pt modelId="{24370177-58CB-4E3C-A57D-F4341F0DC630}" type="pres">
      <dgm:prSet presAssocID="{393C05A0-79FB-4450-8163-09089D9EADBD}" presName="connTx" presStyleLbl="parChTrans1D2" presStyleIdx="1" presStyleCnt="2"/>
      <dgm:spPr/>
    </dgm:pt>
    <dgm:pt modelId="{EB75E85A-AD92-40A9-ACE4-B06479AAD3B5}" type="pres">
      <dgm:prSet presAssocID="{5A6244DE-9744-4054-9A96-3F04671C79A4}" presName="root2" presStyleCnt="0"/>
      <dgm:spPr/>
    </dgm:pt>
    <dgm:pt modelId="{2F99AD84-AD1C-4171-AA33-E03CC5E1D0A4}" type="pres">
      <dgm:prSet presAssocID="{5A6244DE-9744-4054-9A96-3F04671C79A4}" presName="LevelTwoTextNode" presStyleLbl="node2" presStyleIdx="1" presStyleCnt="2" custScaleX="98373" custLinFactNeighborX="-11210" custLinFactNeighborY="58581">
        <dgm:presLayoutVars>
          <dgm:chPref val="3"/>
        </dgm:presLayoutVars>
      </dgm:prSet>
      <dgm:spPr/>
    </dgm:pt>
    <dgm:pt modelId="{A5998BFB-F6A9-4CA0-BA6E-801E8701270D}" type="pres">
      <dgm:prSet presAssocID="{5A6244DE-9744-4054-9A96-3F04671C79A4}" presName="level3hierChild" presStyleCnt="0"/>
      <dgm:spPr/>
    </dgm:pt>
    <dgm:pt modelId="{F97F85AE-6C51-4178-B827-A3936EE70222}" type="pres">
      <dgm:prSet presAssocID="{2544CA86-1843-4818-83DF-89B88B883D2E}" presName="conn2-1" presStyleLbl="parChTrans1D3" presStyleIdx="1" presStyleCnt="2"/>
      <dgm:spPr/>
    </dgm:pt>
    <dgm:pt modelId="{D20CC416-597E-4925-942E-6325E958268C}" type="pres">
      <dgm:prSet presAssocID="{2544CA86-1843-4818-83DF-89B88B883D2E}" presName="connTx" presStyleLbl="parChTrans1D3" presStyleIdx="1" presStyleCnt="2"/>
      <dgm:spPr/>
    </dgm:pt>
    <dgm:pt modelId="{D3EC7CF3-9090-423D-AD80-825774374FF0}" type="pres">
      <dgm:prSet presAssocID="{DB7C8D67-7113-408D-9214-3A419A0203C7}" presName="root2" presStyleCnt="0"/>
      <dgm:spPr/>
    </dgm:pt>
    <dgm:pt modelId="{5241D03F-32B1-4436-9567-70E6B40C3C79}" type="pres">
      <dgm:prSet presAssocID="{DB7C8D67-7113-408D-9214-3A419A0203C7}" presName="LevelTwoTextNode" presStyleLbl="node3" presStyleIdx="1" presStyleCnt="2" custScaleX="250800" custLinFactNeighborX="-27977" custLinFactNeighborY="58581">
        <dgm:presLayoutVars>
          <dgm:chPref val="3"/>
        </dgm:presLayoutVars>
      </dgm:prSet>
      <dgm:spPr/>
    </dgm:pt>
    <dgm:pt modelId="{1ECA16FB-53A6-4C65-88C0-C4359D9EE9F9}" type="pres">
      <dgm:prSet presAssocID="{DB7C8D67-7113-408D-9214-3A419A0203C7}" presName="level3hierChild" presStyleCnt="0"/>
      <dgm:spPr/>
    </dgm:pt>
  </dgm:ptLst>
  <dgm:cxnLst>
    <dgm:cxn modelId="{7D3D8B0A-7C48-45D3-9C3E-0FAC318ED6C9}" type="presOf" srcId="{EBA6A9C7-0F4E-4494-8EF6-6701F1EA69DE}" destId="{8E3D2852-5100-4781-A5EE-29D87E18E72A}" srcOrd="0" destOrd="0" presId="urn:microsoft.com/office/officeart/2005/8/layout/hierarchy2"/>
    <dgm:cxn modelId="{7B880C20-5CE2-4E0C-87B9-C69EC59B57BB}" srcId="{5A6244DE-9744-4054-9A96-3F04671C79A4}" destId="{DB7C8D67-7113-408D-9214-3A419A0203C7}" srcOrd="0" destOrd="0" parTransId="{2544CA86-1843-4818-83DF-89B88B883D2E}" sibTransId="{E7BEDB38-85AE-4120-9C39-459FE8CB79C4}"/>
    <dgm:cxn modelId="{A4332327-3E01-4574-B349-DEC985575507}" type="presOf" srcId="{5A6244DE-9744-4054-9A96-3F04671C79A4}" destId="{2F99AD84-AD1C-4171-AA33-E03CC5E1D0A4}" srcOrd="0" destOrd="0" presId="urn:microsoft.com/office/officeart/2005/8/layout/hierarchy2"/>
    <dgm:cxn modelId="{C2C58C34-3027-4CF8-8AAB-68CBE4017BA2}" type="presOf" srcId="{97D81657-3BBA-4666-8770-322D710636A8}" destId="{84843BFF-0271-49F2-9B9B-9736AB72B33F}" srcOrd="0" destOrd="0" presId="urn:microsoft.com/office/officeart/2005/8/layout/hierarchy2"/>
    <dgm:cxn modelId="{F1F0045E-B12F-4DE5-9801-1AEF7E69258C}" type="presOf" srcId="{393C05A0-79FB-4450-8163-09089D9EADBD}" destId="{24370177-58CB-4E3C-A57D-F4341F0DC630}" srcOrd="1" destOrd="0" presId="urn:microsoft.com/office/officeart/2005/8/layout/hierarchy2"/>
    <dgm:cxn modelId="{B4F86B42-DCFB-4168-A69C-C02322B221E1}" srcId="{EBA6A9C7-0F4E-4494-8EF6-6701F1EA69DE}" destId="{D8A97CB0-0143-4507-9443-9E250C41AEFA}" srcOrd="0" destOrd="0" parTransId="{535B72F7-5238-45AB-8299-8DCB80A61B49}" sibTransId="{CEF449F2-661B-45A6-BFE5-BFFEE5705A9E}"/>
    <dgm:cxn modelId="{C5936D44-DB7B-421B-BA26-F146F3FCBF31}" srcId="{6232BF3D-AF76-4B85-9B30-AD89355824AC}" destId="{97D81657-3BBA-4666-8770-322D710636A8}" srcOrd="0" destOrd="0" parTransId="{24A28FE0-AD59-4A01-97F6-A528BF464A7C}" sibTransId="{2374D42D-C2AA-465C-8802-E1B7283ACE9D}"/>
    <dgm:cxn modelId="{2F678C64-D234-4F8E-B4A7-0CA4B9B5B846}" type="presOf" srcId="{2544CA86-1843-4818-83DF-89B88B883D2E}" destId="{D20CC416-597E-4925-942E-6325E958268C}" srcOrd="1" destOrd="0" presId="urn:microsoft.com/office/officeart/2005/8/layout/hierarchy2"/>
    <dgm:cxn modelId="{DDEC4249-E127-432B-A1D5-0F31978D0D10}" srcId="{97D81657-3BBA-4666-8770-322D710636A8}" destId="{5A6244DE-9744-4054-9A96-3F04671C79A4}" srcOrd="1" destOrd="0" parTransId="{393C05A0-79FB-4450-8163-09089D9EADBD}" sibTransId="{92AE9F9C-3862-451E-B787-C34504DB0985}"/>
    <dgm:cxn modelId="{0E9DC651-5629-4834-8CCD-73A6B2901BE7}" type="presOf" srcId="{2544CA86-1843-4818-83DF-89B88B883D2E}" destId="{F97F85AE-6C51-4178-B827-A3936EE70222}" srcOrd="0" destOrd="0" presId="urn:microsoft.com/office/officeart/2005/8/layout/hierarchy2"/>
    <dgm:cxn modelId="{CE501C86-A563-4566-9C1A-74847CD07853}" type="presOf" srcId="{DB7C8D67-7113-408D-9214-3A419A0203C7}" destId="{5241D03F-32B1-4436-9567-70E6B40C3C79}" srcOrd="0" destOrd="0" presId="urn:microsoft.com/office/officeart/2005/8/layout/hierarchy2"/>
    <dgm:cxn modelId="{B87CCB86-9FCF-4A6A-9320-1E23CF645107}" type="presOf" srcId="{D812C081-F75E-40C6-98EC-DCA5578795D6}" destId="{38BD5FF1-2E50-4942-928A-2A0B1CBA6793}" srcOrd="1" destOrd="0" presId="urn:microsoft.com/office/officeart/2005/8/layout/hierarchy2"/>
    <dgm:cxn modelId="{40FB5C9D-CF2D-43EE-A4EC-928FF69A51CE}" type="presOf" srcId="{393C05A0-79FB-4450-8163-09089D9EADBD}" destId="{E8ABD2FC-8837-4BE0-B295-C42355EB81D1}" srcOrd="0" destOrd="0" presId="urn:microsoft.com/office/officeart/2005/8/layout/hierarchy2"/>
    <dgm:cxn modelId="{AC611CAA-5308-482E-8B51-8D411D9D2BFC}" type="presOf" srcId="{535B72F7-5238-45AB-8299-8DCB80A61B49}" destId="{16F01A0A-34B1-412F-AF9F-6C667647031A}" srcOrd="0" destOrd="0" presId="urn:microsoft.com/office/officeart/2005/8/layout/hierarchy2"/>
    <dgm:cxn modelId="{B87C68D8-2491-42AC-BBC9-B75F23EDFEA5}" type="presOf" srcId="{6232BF3D-AF76-4B85-9B30-AD89355824AC}" destId="{4F32BC57-5A90-48C5-8B3B-E8F9D0D627BC}" srcOrd="0" destOrd="0" presId="urn:microsoft.com/office/officeart/2005/8/layout/hierarchy2"/>
    <dgm:cxn modelId="{217B5AE9-AB15-4446-A7C3-90E9AB3C085D}" type="presOf" srcId="{D812C081-F75E-40C6-98EC-DCA5578795D6}" destId="{9E0B478D-3718-46B7-9E5C-E998DDC20D42}" srcOrd="0" destOrd="0" presId="urn:microsoft.com/office/officeart/2005/8/layout/hierarchy2"/>
    <dgm:cxn modelId="{C2F1BBEB-749F-417E-BAA4-ED5B7C841F4E}" type="presOf" srcId="{535B72F7-5238-45AB-8299-8DCB80A61B49}" destId="{011A6F3F-0A8E-45F9-B485-19420ED6619D}" srcOrd="1" destOrd="0" presId="urn:microsoft.com/office/officeart/2005/8/layout/hierarchy2"/>
    <dgm:cxn modelId="{B2129AF7-F568-4B6E-8D5B-1C17F378545C}" srcId="{97D81657-3BBA-4666-8770-322D710636A8}" destId="{EBA6A9C7-0F4E-4494-8EF6-6701F1EA69DE}" srcOrd="0" destOrd="0" parTransId="{D812C081-F75E-40C6-98EC-DCA5578795D6}" sibTransId="{D7BB6031-9769-482A-B81E-920537E36F3D}"/>
    <dgm:cxn modelId="{BA16C2FA-820A-41E7-BFE1-D730436C6706}" type="presOf" srcId="{D8A97CB0-0143-4507-9443-9E250C41AEFA}" destId="{C2FFD7D7-05D8-4A22-92EE-B6BF7D3E9BE8}" srcOrd="0" destOrd="0" presId="urn:microsoft.com/office/officeart/2005/8/layout/hierarchy2"/>
    <dgm:cxn modelId="{ECD2491D-B8A1-43F2-BF9E-08BD71A3FAD3}" type="presParOf" srcId="{4F32BC57-5A90-48C5-8B3B-E8F9D0D627BC}" destId="{3BCED2F1-12F5-401E-AFB5-E9FEF93CB3F2}" srcOrd="0" destOrd="0" presId="urn:microsoft.com/office/officeart/2005/8/layout/hierarchy2"/>
    <dgm:cxn modelId="{830F3403-E9DE-4963-84B6-3DAE7F34D7BA}" type="presParOf" srcId="{3BCED2F1-12F5-401E-AFB5-E9FEF93CB3F2}" destId="{84843BFF-0271-49F2-9B9B-9736AB72B33F}" srcOrd="0" destOrd="0" presId="urn:microsoft.com/office/officeart/2005/8/layout/hierarchy2"/>
    <dgm:cxn modelId="{FE1946C6-E95A-4B11-8A47-0A5069F4934B}" type="presParOf" srcId="{3BCED2F1-12F5-401E-AFB5-E9FEF93CB3F2}" destId="{6EDC93C9-2DC2-4D15-997E-7F7A8EE0E75C}" srcOrd="1" destOrd="0" presId="urn:microsoft.com/office/officeart/2005/8/layout/hierarchy2"/>
    <dgm:cxn modelId="{07575C10-239E-4132-AA95-838373006F39}" type="presParOf" srcId="{6EDC93C9-2DC2-4D15-997E-7F7A8EE0E75C}" destId="{9E0B478D-3718-46B7-9E5C-E998DDC20D42}" srcOrd="0" destOrd="0" presId="urn:microsoft.com/office/officeart/2005/8/layout/hierarchy2"/>
    <dgm:cxn modelId="{9E15684D-6E84-4366-BE53-582F1A8FA06A}" type="presParOf" srcId="{9E0B478D-3718-46B7-9E5C-E998DDC20D42}" destId="{38BD5FF1-2E50-4942-928A-2A0B1CBA6793}" srcOrd="0" destOrd="0" presId="urn:microsoft.com/office/officeart/2005/8/layout/hierarchy2"/>
    <dgm:cxn modelId="{EE94C6DC-89EF-44F7-9F94-D3C985C5E035}" type="presParOf" srcId="{6EDC93C9-2DC2-4D15-997E-7F7A8EE0E75C}" destId="{5D3D2C42-5E44-4BEE-BD7C-3AC19679BD36}" srcOrd="1" destOrd="0" presId="urn:microsoft.com/office/officeart/2005/8/layout/hierarchy2"/>
    <dgm:cxn modelId="{7982952A-30E9-45A3-9F3E-49149E9533DF}" type="presParOf" srcId="{5D3D2C42-5E44-4BEE-BD7C-3AC19679BD36}" destId="{8E3D2852-5100-4781-A5EE-29D87E18E72A}" srcOrd="0" destOrd="0" presId="urn:microsoft.com/office/officeart/2005/8/layout/hierarchy2"/>
    <dgm:cxn modelId="{67079DFF-FAF7-4C07-8260-F64A5B2068F5}" type="presParOf" srcId="{5D3D2C42-5E44-4BEE-BD7C-3AC19679BD36}" destId="{2A901686-577F-4886-A3E5-0F7F8DA708B8}" srcOrd="1" destOrd="0" presId="urn:microsoft.com/office/officeart/2005/8/layout/hierarchy2"/>
    <dgm:cxn modelId="{D60F87E4-408F-4232-B380-4DFDB1004D66}" type="presParOf" srcId="{2A901686-577F-4886-A3E5-0F7F8DA708B8}" destId="{16F01A0A-34B1-412F-AF9F-6C667647031A}" srcOrd="0" destOrd="0" presId="urn:microsoft.com/office/officeart/2005/8/layout/hierarchy2"/>
    <dgm:cxn modelId="{5039AEDB-6C81-48FC-B932-F42D1586BE13}" type="presParOf" srcId="{16F01A0A-34B1-412F-AF9F-6C667647031A}" destId="{011A6F3F-0A8E-45F9-B485-19420ED6619D}" srcOrd="0" destOrd="0" presId="urn:microsoft.com/office/officeart/2005/8/layout/hierarchy2"/>
    <dgm:cxn modelId="{41112B3A-367C-45F3-BD80-53B326E9C4AF}" type="presParOf" srcId="{2A901686-577F-4886-A3E5-0F7F8DA708B8}" destId="{8C1467F9-0D36-4DE7-B5DF-20D00A8E2AD9}" srcOrd="1" destOrd="0" presId="urn:microsoft.com/office/officeart/2005/8/layout/hierarchy2"/>
    <dgm:cxn modelId="{5845B856-AF20-40DB-8C1E-313315332ABA}" type="presParOf" srcId="{8C1467F9-0D36-4DE7-B5DF-20D00A8E2AD9}" destId="{C2FFD7D7-05D8-4A22-92EE-B6BF7D3E9BE8}" srcOrd="0" destOrd="0" presId="urn:microsoft.com/office/officeart/2005/8/layout/hierarchy2"/>
    <dgm:cxn modelId="{E16FAAA1-6EE7-46F7-B490-7A7200D60632}" type="presParOf" srcId="{8C1467F9-0D36-4DE7-B5DF-20D00A8E2AD9}" destId="{1D79FBCC-FF09-4F63-B93C-3C0278A4C947}" srcOrd="1" destOrd="0" presId="urn:microsoft.com/office/officeart/2005/8/layout/hierarchy2"/>
    <dgm:cxn modelId="{40DBCC79-A09E-494C-97E1-7B9898924974}" type="presParOf" srcId="{6EDC93C9-2DC2-4D15-997E-7F7A8EE0E75C}" destId="{E8ABD2FC-8837-4BE0-B295-C42355EB81D1}" srcOrd="2" destOrd="0" presId="urn:microsoft.com/office/officeart/2005/8/layout/hierarchy2"/>
    <dgm:cxn modelId="{A75A703B-75C3-42E2-8254-B0132014A935}" type="presParOf" srcId="{E8ABD2FC-8837-4BE0-B295-C42355EB81D1}" destId="{24370177-58CB-4E3C-A57D-F4341F0DC630}" srcOrd="0" destOrd="0" presId="urn:microsoft.com/office/officeart/2005/8/layout/hierarchy2"/>
    <dgm:cxn modelId="{3C19D99A-9483-45A8-B8B7-D2A2778F5D24}" type="presParOf" srcId="{6EDC93C9-2DC2-4D15-997E-7F7A8EE0E75C}" destId="{EB75E85A-AD92-40A9-ACE4-B06479AAD3B5}" srcOrd="3" destOrd="0" presId="urn:microsoft.com/office/officeart/2005/8/layout/hierarchy2"/>
    <dgm:cxn modelId="{F2B93EF7-DBCF-4B73-8BDC-6C197CB26366}" type="presParOf" srcId="{EB75E85A-AD92-40A9-ACE4-B06479AAD3B5}" destId="{2F99AD84-AD1C-4171-AA33-E03CC5E1D0A4}" srcOrd="0" destOrd="0" presId="urn:microsoft.com/office/officeart/2005/8/layout/hierarchy2"/>
    <dgm:cxn modelId="{FE1EA483-7C12-4733-9427-86D7FB44D714}" type="presParOf" srcId="{EB75E85A-AD92-40A9-ACE4-B06479AAD3B5}" destId="{A5998BFB-F6A9-4CA0-BA6E-801E8701270D}" srcOrd="1" destOrd="0" presId="urn:microsoft.com/office/officeart/2005/8/layout/hierarchy2"/>
    <dgm:cxn modelId="{315199CF-DF0E-48CB-8993-DDC0C3154FD1}" type="presParOf" srcId="{A5998BFB-F6A9-4CA0-BA6E-801E8701270D}" destId="{F97F85AE-6C51-4178-B827-A3936EE70222}" srcOrd="0" destOrd="0" presId="urn:microsoft.com/office/officeart/2005/8/layout/hierarchy2"/>
    <dgm:cxn modelId="{03861273-8245-4173-98BD-492E349AE750}" type="presParOf" srcId="{F97F85AE-6C51-4178-B827-A3936EE70222}" destId="{D20CC416-597E-4925-942E-6325E958268C}" srcOrd="0" destOrd="0" presId="urn:microsoft.com/office/officeart/2005/8/layout/hierarchy2"/>
    <dgm:cxn modelId="{77E42B2F-416B-453E-8F35-FF70D6058F27}" type="presParOf" srcId="{A5998BFB-F6A9-4CA0-BA6E-801E8701270D}" destId="{D3EC7CF3-9090-423D-AD80-825774374FF0}" srcOrd="1" destOrd="0" presId="urn:microsoft.com/office/officeart/2005/8/layout/hierarchy2"/>
    <dgm:cxn modelId="{B89F3CF8-AE49-4D38-8197-E52B4553279E}" type="presParOf" srcId="{D3EC7CF3-9090-423D-AD80-825774374FF0}" destId="{5241D03F-32B1-4436-9567-70E6B40C3C79}" srcOrd="0" destOrd="0" presId="urn:microsoft.com/office/officeart/2005/8/layout/hierarchy2"/>
    <dgm:cxn modelId="{2C61934A-9BA6-459C-9B18-EED307EE3ACB}" type="presParOf" srcId="{D3EC7CF3-9090-423D-AD80-825774374FF0}" destId="{1ECA16FB-53A6-4C65-88C0-C4359D9EE9F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43BFF-0271-49F2-9B9B-9736AB72B33F}">
      <dsp:nvSpPr>
        <dsp:cNvPr id="0" name=""/>
        <dsp:cNvSpPr/>
      </dsp:nvSpPr>
      <dsp:spPr>
        <a:xfrm>
          <a:off x="3284" y="1443632"/>
          <a:ext cx="1217308" cy="922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Phenol</a:t>
          </a:r>
          <a:endParaRPr lang="vi-VN" sz="2800" kern="1200"/>
        </a:p>
      </dsp:txBody>
      <dsp:txXfrm>
        <a:off x="30310" y="1470658"/>
        <a:ext cx="1163256" cy="868682"/>
      </dsp:txXfrm>
    </dsp:sp>
    <dsp:sp modelId="{9E0B478D-3718-46B7-9E5C-E998DDC20D42}">
      <dsp:nvSpPr>
        <dsp:cNvPr id="0" name=""/>
        <dsp:cNvSpPr/>
      </dsp:nvSpPr>
      <dsp:spPr>
        <a:xfrm rot="17083967">
          <a:off x="664044" y="1161386"/>
          <a:ext cx="1492709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1492709" y="217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500" kern="1200"/>
        </a:p>
      </dsp:txBody>
      <dsp:txXfrm>
        <a:off x="1373081" y="1145865"/>
        <a:ext cx="74635" cy="74635"/>
      </dsp:txXfrm>
    </dsp:sp>
    <dsp:sp modelId="{8E3D2852-5100-4781-A5EE-29D87E18E72A}">
      <dsp:nvSpPr>
        <dsp:cNvPr id="0" name=""/>
        <dsp:cNvSpPr/>
      </dsp:nvSpPr>
      <dsp:spPr>
        <a:xfrm>
          <a:off x="1600205" y="0"/>
          <a:ext cx="1845468" cy="922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Phenol đơn chức</a:t>
          </a:r>
          <a:endParaRPr lang="vi-VN" sz="2900" kern="1200"/>
        </a:p>
      </dsp:txBody>
      <dsp:txXfrm>
        <a:off x="1627231" y="27026"/>
        <a:ext cx="1791416" cy="868682"/>
      </dsp:txXfrm>
    </dsp:sp>
    <dsp:sp modelId="{16F01A0A-34B1-412F-AF9F-6C667647031A}">
      <dsp:nvSpPr>
        <dsp:cNvPr id="0" name=""/>
        <dsp:cNvSpPr/>
      </dsp:nvSpPr>
      <dsp:spPr>
        <a:xfrm>
          <a:off x="3445674" y="439570"/>
          <a:ext cx="580510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580510" y="2179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500" kern="1200"/>
        </a:p>
      </dsp:txBody>
      <dsp:txXfrm>
        <a:off x="3721416" y="446854"/>
        <a:ext cx="29025" cy="29025"/>
      </dsp:txXfrm>
    </dsp:sp>
    <dsp:sp modelId="{C2FFD7D7-05D8-4A22-92EE-B6BF7D3E9BE8}">
      <dsp:nvSpPr>
        <dsp:cNvPr id="0" name=""/>
        <dsp:cNvSpPr/>
      </dsp:nvSpPr>
      <dsp:spPr>
        <a:xfrm>
          <a:off x="4026184" y="0"/>
          <a:ext cx="4750679" cy="922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Phân tử có một nhóm –OH phenol</a:t>
          </a:r>
          <a:endParaRPr lang="vi-VN" sz="2900" kern="1200"/>
        </a:p>
      </dsp:txBody>
      <dsp:txXfrm>
        <a:off x="4053210" y="27026"/>
        <a:ext cx="4696627" cy="868682"/>
      </dsp:txXfrm>
    </dsp:sp>
    <dsp:sp modelId="{E8ABD2FC-8837-4BE0-B295-C42355EB81D1}">
      <dsp:nvSpPr>
        <dsp:cNvPr id="0" name=""/>
        <dsp:cNvSpPr/>
      </dsp:nvSpPr>
      <dsp:spPr>
        <a:xfrm rot="3817024">
          <a:off x="888420" y="2418762"/>
          <a:ext cx="1195653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1195653" y="217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500" kern="1200"/>
        </a:p>
      </dsp:txBody>
      <dsp:txXfrm>
        <a:off x="1456356" y="2410668"/>
        <a:ext cx="59782" cy="59782"/>
      </dsp:txXfrm>
    </dsp:sp>
    <dsp:sp modelId="{2F99AD84-AD1C-4171-AA33-E03CC5E1D0A4}">
      <dsp:nvSpPr>
        <dsp:cNvPr id="0" name=""/>
        <dsp:cNvSpPr/>
      </dsp:nvSpPr>
      <dsp:spPr>
        <a:xfrm>
          <a:off x="1751902" y="2514752"/>
          <a:ext cx="1815442" cy="922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Phenol đa chức</a:t>
          </a:r>
          <a:endParaRPr lang="vi-VN" sz="2800" kern="1200"/>
        </a:p>
      </dsp:txBody>
      <dsp:txXfrm>
        <a:off x="1778928" y="2541778"/>
        <a:ext cx="1761390" cy="868682"/>
      </dsp:txXfrm>
    </dsp:sp>
    <dsp:sp modelId="{F97F85AE-6C51-4178-B827-A3936EE70222}">
      <dsp:nvSpPr>
        <dsp:cNvPr id="0" name=""/>
        <dsp:cNvSpPr/>
      </dsp:nvSpPr>
      <dsp:spPr>
        <a:xfrm>
          <a:off x="3567345" y="2954322"/>
          <a:ext cx="428757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428757" y="2179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500" kern="1200"/>
        </a:p>
      </dsp:txBody>
      <dsp:txXfrm>
        <a:off x="3771005" y="2965400"/>
        <a:ext cx="21437" cy="21437"/>
      </dsp:txXfrm>
    </dsp:sp>
    <dsp:sp modelId="{5241D03F-32B1-4436-9567-70E6B40C3C79}">
      <dsp:nvSpPr>
        <dsp:cNvPr id="0" name=""/>
        <dsp:cNvSpPr/>
      </dsp:nvSpPr>
      <dsp:spPr>
        <a:xfrm>
          <a:off x="3996103" y="2514752"/>
          <a:ext cx="4628435" cy="922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Phân tử có hai hay nhiều nhóm –OH phenol</a:t>
          </a:r>
          <a:endParaRPr lang="vi-VN" sz="2800" kern="1200"/>
        </a:p>
      </dsp:txBody>
      <dsp:txXfrm>
        <a:off x="4023129" y="2541778"/>
        <a:ext cx="4574383" cy="868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CE367-3296-49C4-831A-99056C668550}" type="datetimeFigureOut">
              <a:rPr lang="vi-VN" smtClean="0"/>
              <a:t>12/07/2023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C6427-8D8C-4E65-84B5-F036B2D51E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01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C6427-8D8C-4E65-84B5-F036B2D51EC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849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12/07/2023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5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/>
              <a:t>Click icon to add table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4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4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12/07/2023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oleObject" Target="../embeddings/oleObject17.bin"/><Relationship Id="rId2" Type="http://schemas.openxmlformats.org/officeDocument/2006/relationships/hyperlink" Target="http://www.nguoivienxu.vietnamnet.vn/dataimages/original/images652077_Bo-luc-lac_MUONG_SOUP_MUON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oleObject" Target="../embeddings/oleObject11.bin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wmf"/><Relationship Id="rId4" Type="http://schemas.openxmlformats.org/officeDocument/2006/relationships/diagramQuickStyle" Target="../diagrams/quickStyle1.xml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9.e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</a:rPr>
              <a:t>Kiểm tra bài cũ</a:t>
            </a:r>
            <a:endParaRPr lang="vi-VN" sz="4400" b="1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34405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/>
              <a:t>Etanol tác dụng với các chất nào sau đậy: Na, NaOH, HBr, C</a:t>
            </a:r>
            <a:r>
              <a:rPr lang="en-US" sz="2800" baseline="-25000"/>
              <a:t>2</a:t>
            </a:r>
            <a:r>
              <a:rPr lang="en-US" sz="2800"/>
              <a:t>H</a:t>
            </a:r>
            <a:r>
              <a:rPr lang="en-US" sz="2800" baseline="-25000"/>
              <a:t>5</a:t>
            </a:r>
            <a:r>
              <a:rPr lang="en-US" sz="2800"/>
              <a:t>OH (H</a:t>
            </a:r>
            <a:r>
              <a:rPr lang="en-US" sz="2800" baseline="-25000"/>
              <a:t>2</a:t>
            </a:r>
            <a:r>
              <a:rPr lang="en-US" sz="2800"/>
              <a:t>SO</a:t>
            </a:r>
            <a:r>
              <a:rPr lang="en-US" sz="2800" baseline="-25000"/>
              <a:t>4</a:t>
            </a:r>
            <a:r>
              <a:rPr lang="en-US" sz="2800"/>
              <a:t> đ, 140</a:t>
            </a:r>
            <a:r>
              <a:rPr lang="en-US" sz="2800" baseline="30000"/>
              <a:t>o</a:t>
            </a:r>
            <a:r>
              <a:rPr lang="en-US" sz="2800"/>
              <a:t>C), CuO, dung dịch Br</a:t>
            </a:r>
            <a:r>
              <a:rPr lang="en-US" sz="2800" baseline="-25000"/>
              <a:t>2</a:t>
            </a:r>
            <a:r>
              <a:rPr lang="en-US" sz="2800"/>
              <a:t>. Viết phương trình phản ứng minh họa.</a:t>
            </a:r>
            <a:endParaRPr lang="vi-VN" sz="2800"/>
          </a:p>
        </p:txBody>
      </p:sp>
      <p:sp>
        <p:nvSpPr>
          <p:cNvPr id="14" name="Rectangle 13"/>
          <p:cNvSpPr/>
          <p:nvPr/>
        </p:nvSpPr>
        <p:spPr>
          <a:xfrm>
            <a:off x="228600" y="2971800"/>
            <a:ext cx="853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</a:rPr>
              <a:t>Đáp án: </a:t>
            </a:r>
            <a:r>
              <a:rPr lang="vi-VN" sz="2800"/>
              <a:t>Etanol không phản ứng với NaOH và không làm mất màu dung dịch </a:t>
            </a:r>
            <a:r>
              <a:rPr lang="en-US" sz="2800"/>
              <a:t>b</a:t>
            </a:r>
            <a:r>
              <a:rPr lang="vi-VN" sz="2800"/>
              <a:t>rom</a:t>
            </a:r>
            <a:r>
              <a:rPr lang="en-US" sz="2800"/>
              <a:t>ine</a:t>
            </a:r>
            <a:r>
              <a:rPr lang="vi-VN" sz="2800"/>
              <a:t>.</a:t>
            </a:r>
          </a:p>
          <a:p>
            <a:pPr algn="ctr"/>
            <a:r>
              <a:rPr lang="vi-VN" sz="2800"/>
              <a:t>2C</a:t>
            </a:r>
            <a:r>
              <a:rPr lang="vi-VN" sz="2800" baseline="-25000"/>
              <a:t>2</a:t>
            </a:r>
            <a:r>
              <a:rPr lang="vi-VN" sz="2800"/>
              <a:t>H</a:t>
            </a:r>
            <a:r>
              <a:rPr lang="vi-VN" sz="2800" baseline="-25000"/>
              <a:t>5</a:t>
            </a:r>
            <a:r>
              <a:rPr lang="vi-VN" sz="2800"/>
              <a:t> -OH  + 2Na                2C</a:t>
            </a:r>
            <a:r>
              <a:rPr lang="vi-VN" sz="2800" baseline="-25000"/>
              <a:t>2</a:t>
            </a:r>
            <a:r>
              <a:rPr lang="vi-VN" sz="2800"/>
              <a:t>H</a:t>
            </a:r>
            <a:r>
              <a:rPr lang="vi-VN" sz="2800" baseline="-25000"/>
              <a:t>5</a:t>
            </a:r>
            <a:r>
              <a:rPr lang="vi-VN" sz="2800"/>
              <a:t> -ONa  + H</a:t>
            </a:r>
            <a:r>
              <a:rPr lang="vi-VN" sz="2800" baseline="-25000"/>
              <a:t>2</a:t>
            </a:r>
          </a:p>
          <a:p>
            <a:pPr algn="ctr"/>
            <a:r>
              <a:rPr lang="vi-VN" sz="2800"/>
              <a:t>C</a:t>
            </a:r>
            <a:r>
              <a:rPr lang="vi-VN" sz="2800" baseline="-25000"/>
              <a:t>2</a:t>
            </a:r>
            <a:r>
              <a:rPr lang="vi-VN" sz="2800"/>
              <a:t>H</a:t>
            </a:r>
            <a:r>
              <a:rPr lang="vi-VN" sz="2800" baseline="-25000"/>
              <a:t>5</a:t>
            </a:r>
            <a:r>
              <a:rPr lang="vi-VN" sz="2800"/>
              <a:t>-OH + HBr               C</a:t>
            </a:r>
            <a:r>
              <a:rPr lang="vi-VN" sz="2800" baseline="-25000"/>
              <a:t>2</a:t>
            </a:r>
            <a:r>
              <a:rPr lang="vi-VN" sz="2800"/>
              <a:t>H</a:t>
            </a:r>
            <a:r>
              <a:rPr lang="vi-VN" sz="2800" baseline="-25000"/>
              <a:t>5</a:t>
            </a:r>
            <a:r>
              <a:rPr lang="vi-VN" sz="2800"/>
              <a:t>Br  + H</a:t>
            </a:r>
            <a:r>
              <a:rPr lang="vi-VN" sz="2800" baseline="-25000"/>
              <a:t>2</a:t>
            </a:r>
            <a:r>
              <a:rPr lang="vi-VN" sz="2800"/>
              <a:t>O</a:t>
            </a:r>
          </a:p>
          <a:p>
            <a:pPr algn="ctr"/>
            <a:endParaRPr lang="vi-VN" sz="2800"/>
          </a:p>
          <a:p>
            <a:pPr algn="ctr"/>
            <a:r>
              <a:rPr lang="vi-VN" sz="2800"/>
              <a:t>2C</a:t>
            </a:r>
            <a:r>
              <a:rPr lang="vi-VN" sz="2800" baseline="-25000"/>
              <a:t>2</a:t>
            </a:r>
            <a:r>
              <a:rPr lang="vi-VN" sz="2800"/>
              <a:t>H</a:t>
            </a:r>
            <a:r>
              <a:rPr lang="vi-VN" sz="2800" baseline="-25000"/>
              <a:t>5</a:t>
            </a:r>
            <a:r>
              <a:rPr lang="vi-VN" sz="2800"/>
              <a:t>-OH                      C</a:t>
            </a:r>
            <a:r>
              <a:rPr lang="vi-VN" sz="2800" baseline="-25000"/>
              <a:t>2</a:t>
            </a:r>
            <a:r>
              <a:rPr lang="vi-VN" sz="2800"/>
              <a:t>H</a:t>
            </a:r>
            <a:r>
              <a:rPr lang="vi-VN" sz="2800" baseline="-25000"/>
              <a:t>5</a:t>
            </a:r>
            <a:r>
              <a:rPr lang="vi-VN" sz="2800"/>
              <a:t>-O-C</a:t>
            </a:r>
            <a:r>
              <a:rPr lang="vi-VN" sz="2800" baseline="-25000"/>
              <a:t>2</a:t>
            </a:r>
            <a:r>
              <a:rPr lang="vi-VN" sz="2800"/>
              <a:t>H</a:t>
            </a:r>
            <a:r>
              <a:rPr lang="vi-VN" sz="2800" baseline="-25000"/>
              <a:t>5</a:t>
            </a:r>
            <a:r>
              <a:rPr lang="vi-VN" sz="2800"/>
              <a:t>+ H</a:t>
            </a:r>
            <a:r>
              <a:rPr lang="vi-VN" sz="2800" baseline="-25000"/>
              <a:t>2</a:t>
            </a:r>
            <a:r>
              <a:rPr lang="vi-VN" sz="2800"/>
              <a:t>O</a:t>
            </a:r>
          </a:p>
          <a:p>
            <a:pPr algn="ctr"/>
            <a:endParaRPr lang="vi-VN" sz="2800"/>
          </a:p>
          <a:p>
            <a:pPr algn="ctr"/>
            <a:r>
              <a:rPr lang="vi-VN" sz="2800"/>
              <a:t>CH</a:t>
            </a:r>
            <a:r>
              <a:rPr lang="vi-VN" sz="2800" baseline="-25000"/>
              <a:t>3</a:t>
            </a:r>
            <a:r>
              <a:rPr lang="vi-VN" sz="2800"/>
              <a:t> - CH</a:t>
            </a:r>
            <a:r>
              <a:rPr lang="vi-VN" sz="2800" baseline="-25000"/>
              <a:t>2</a:t>
            </a:r>
            <a:r>
              <a:rPr lang="vi-VN" sz="2800"/>
              <a:t> - OH + CuO            CH</a:t>
            </a:r>
            <a:r>
              <a:rPr lang="vi-VN" sz="2800" baseline="-25000"/>
              <a:t>3</a:t>
            </a:r>
            <a:r>
              <a:rPr lang="vi-VN" sz="2800"/>
              <a:t> -CHO + Cu + H</a:t>
            </a:r>
            <a:r>
              <a:rPr lang="vi-VN" sz="2800" baseline="-25000"/>
              <a:t>2</a:t>
            </a:r>
            <a:r>
              <a:rPr lang="vi-VN" sz="2800"/>
              <a:t>O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62400" y="4114800"/>
            <a:ext cx="91440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67200" y="4572000"/>
            <a:ext cx="91440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57" y="5105400"/>
            <a:ext cx="1504950" cy="68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314766"/>
              </p:ext>
            </p:extLst>
          </p:nvPr>
        </p:nvGraphicFramePr>
        <p:xfrm>
          <a:off x="4101378" y="5828013"/>
          <a:ext cx="941243" cy="50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31613" imgH="228501" progId="Equation.DSMT4">
                  <p:embed/>
                </p:oleObj>
              </mc:Choice>
              <mc:Fallback>
                <p:oleObj r:id="rId3" imgW="431613" imgH="22850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378" y="5828013"/>
                        <a:ext cx="941243" cy="501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3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5246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III. TÍNH CHẤT HÓA HỌC</a:t>
            </a:r>
            <a:endParaRPr lang="vi-VN" sz="320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3304992"/>
            <a:ext cx="5029200" cy="138499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Phenol có vòng benzene, nên có phản ứng thế nguyên tử H trong vòng benzene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53340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C00000"/>
                </a:solidFill>
              </a:rPr>
              <a:t>Phenol có phản ứng thế H ở nhóm OH và có tính chất của vòng benzen.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28" name="Group 27"/>
          <p:cNvGrpSpPr/>
          <p:nvPr/>
        </p:nvGrpSpPr>
        <p:grpSpPr>
          <a:xfrm>
            <a:off x="228600" y="1828800"/>
            <a:ext cx="2590800" cy="3004480"/>
            <a:chOff x="76200" y="2319340"/>
            <a:chExt cx="2590800" cy="3004480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899788" y="2319340"/>
              <a:ext cx="1157612" cy="2100260"/>
              <a:chOff x="928" y="1845"/>
              <a:chExt cx="713" cy="1323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1255" y="2111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1078" y="1845"/>
                <a:ext cx="56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solidFill>
                      <a:srgbClr val="FF3300"/>
                    </a:solidFill>
                  </a:rPr>
                  <a:t> OH</a:t>
                </a:r>
                <a:endParaRPr lang="en-US" sz="28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1574" y="2596"/>
                <a:ext cx="1" cy="3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928" y="2598"/>
                <a:ext cx="1" cy="3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>
                <a:off x="928" y="2978"/>
                <a:ext cx="328" cy="1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V="1">
                <a:off x="1256" y="2978"/>
                <a:ext cx="328" cy="1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H="1" flipV="1">
                <a:off x="1256" y="2408"/>
                <a:ext cx="328" cy="1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928" y="2408"/>
                <a:ext cx="328" cy="1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auto">
              <a:xfrm>
                <a:off x="1067" y="2591"/>
                <a:ext cx="38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9" name="Straight Connector 18"/>
            <p:cNvCxnSpPr>
              <a:stCxn id="12" idx="0"/>
            </p:cNvCxnSpPr>
            <p:nvPr/>
          </p:nvCxnSpPr>
          <p:spPr>
            <a:xfrm flipV="1">
              <a:off x="1948620" y="3363913"/>
              <a:ext cx="413580" cy="1476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0"/>
            </p:cNvCxnSpPr>
            <p:nvPr/>
          </p:nvCxnSpPr>
          <p:spPr>
            <a:xfrm>
              <a:off x="1432322" y="4419600"/>
              <a:ext cx="16236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3" idx="0"/>
            </p:cNvCxnSpPr>
            <p:nvPr/>
          </p:nvCxnSpPr>
          <p:spPr>
            <a:xfrm flipH="1" flipV="1">
              <a:off x="457200" y="3363913"/>
              <a:ext cx="442588" cy="150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286000" y="30480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rgbClr val="0070C0"/>
                  </a:solidFill>
                </a:rPr>
                <a:t>H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0" y="48006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rgbClr val="0070C0"/>
                  </a:solidFill>
                </a:rPr>
                <a:t>H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0" y="30480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rgbClr val="0070C0"/>
                  </a:solidFill>
                </a:rPr>
                <a:t>H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09048" y="1714668"/>
            <a:ext cx="1938952" cy="671674"/>
            <a:chOff x="1109048" y="1981038"/>
            <a:chExt cx="1938952" cy="671674"/>
          </a:xfrm>
        </p:grpSpPr>
        <p:sp>
          <p:nvSpPr>
            <p:cNvPr id="36" name="Arc 35"/>
            <p:cNvSpPr/>
            <p:nvPr/>
          </p:nvSpPr>
          <p:spPr>
            <a:xfrm rot="9978244">
              <a:off x="1109048" y="2133600"/>
              <a:ext cx="1351034" cy="519112"/>
            </a:xfrm>
            <a:prstGeom prst="arc">
              <a:avLst>
                <a:gd name="adj1" fmla="val 11903438"/>
                <a:gd name="adj2" fmla="val 2430364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2286000" y="1981038"/>
              <a:ext cx="762000" cy="45617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3124200" y="1560493"/>
            <a:ext cx="5562600" cy="954107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Có nhóm OH giống ancol nên phenol có khả năng thế H của nhóm OH</a:t>
            </a:r>
          </a:p>
        </p:txBody>
      </p:sp>
      <p:sp>
        <p:nvSpPr>
          <p:cNvPr id="44" name="Oval 43"/>
          <p:cNvSpPr/>
          <p:nvPr/>
        </p:nvSpPr>
        <p:spPr>
          <a:xfrm>
            <a:off x="76200" y="2518103"/>
            <a:ext cx="754694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1205751" y="4191000"/>
            <a:ext cx="754694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Oval 45"/>
          <p:cNvSpPr/>
          <p:nvPr/>
        </p:nvSpPr>
        <p:spPr>
          <a:xfrm>
            <a:off x="2301045" y="2417185"/>
            <a:ext cx="754694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8" name="Straight Arrow Connector 47"/>
          <p:cNvCxnSpPr>
            <a:endCxn id="4" idx="1"/>
          </p:cNvCxnSpPr>
          <p:nvPr/>
        </p:nvCxnSpPr>
        <p:spPr>
          <a:xfrm>
            <a:off x="2209800" y="3505200"/>
            <a:ext cx="1447800" cy="4922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Arrow 48"/>
          <p:cNvSpPr/>
          <p:nvPr/>
        </p:nvSpPr>
        <p:spPr>
          <a:xfrm>
            <a:off x="830894" y="5657165"/>
            <a:ext cx="1607506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987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41" grpId="0" animBg="1"/>
      <p:bldP spid="44" grpId="0" animBg="1"/>
      <p:bldP spid="45" grpId="0" animBg="1"/>
      <p:bldP spid="46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2438400" y="4114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16765" name="Text Box 29"/>
          <p:cNvSpPr txBox="1">
            <a:spLocks noChangeArrowheads="1"/>
          </p:cNvSpPr>
          <p:nvPr/>
        </p:nvSpPr>
        <p:spPr bwMode="auto">
          <a:xfrm>
            <a:off x="6324600" y="41417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16769" name="Text Box 33"/>
          <p:cNvSpPr txBox="1">
            <a:spLocks noChangeArrowheads="1"/>
          </p:cNvSpPr>
          <p:nvPr/>
        </p:nvSpPr>
        <p:spPr bwMode="auto">
          <a:xfrm>
            <a:off x="6400800" y="5791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DE0D2-D15E-7356-013C-25EFEC380B97}"/>
              </a:ext>
            </a:extLst>
          </p:cNvPr>
          <p:cNvSpPr txBox="1"/>
          <p:nvPr/>
        </p:nvSpPr>
        <p:spPr>
          <a:xfrm>
            <a:off x="381000" y="609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1. Tính acid của phenol</a:t>
            </a:r>
          </a:p>
        </p:txBody>
      </p:sp>
    </p:spTree>
    <p:extLst>
      <p:ext uri="{BB962C8B-B14F-4D97-AF65-F5344CB8AC3E}">
        <p14:creationId xmlns:p14="http://schemas.microsoft.com/office/powerpoint/2010/main" val="20484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6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6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2" grpId="0"/>
      <p:bldP spid="116765" grpId="0"/>
      <p:bldP spid="1167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1"/>
          <p:cNvGrpSpPr>
            <a:grpSpLocks/>
          </p:cNvGrpSpPr>
          <p:nvPr/>
        </p:nvGrpSpPr>
        <p:grpSpPr bwMode="auto">
          <a:xfrm>
            <a:off x="825500" y="1130300"/>
            <a:ext cx="1062038" cy="4648200"/>
            <a:chOff x="2593" y="1872"/>
            <a:chExt cx="669" cy="254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79630" name="AutoShape 782"/>
            <p:cNvSpPr>
              <a:spLocks noChangeArrowheads="1"/>
            </p:cNvSpPr>
            <p:nvPr/>
          </p:nvSpPr>
          <p:spPr bwMode="auto">
            <a:xfrm rot="21600000">
              <a:off x="2688" y="1920"/>
              <a:ext cx="432" cy="2496"/>
            </a:xfrm>
            <a:prstGeom prst="can">
              <a:avLst>
                <a:gd name="adj" fmla="val 138399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31" name="Rectangle 783" descr="Parchment"/>
            <p:cNvSpPr>
              <a:spLocks noChangeArrowheads="1"/>
            </p:cNvSpPr>
            <p:nvPr/>
          </p:nvSpPr>
          <p:spPr bwMode="auto">
            <a:xfrm rot="5400000">
              <a:off x="2592" y="1873"/>
              <a:ext cx="672" cy="669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632" name="Text Box 784"/>
          <p:cNvSpPr txBox="1">
            <a:spLocks noChangeArrowheads="1"/>
          </p:cNvSpPr>
          <p:nvPr/>
        </p:nvSpPr>
        <p:spPr bwMode="auto">
          <a:xfrm>
            <a:off x="2044700" y="50434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CC"/>
                </a:solidFill>
                <a:latin typeface="VNI-Helve" pitchFamily="2" charset="0"/>
              </a:rPr>
              <a:t>C</a:t>
            </a:r>
            <a:r>
              <a:rPr lang="en-US" b="1" baseline="-25000">
                <a:solidFill>
                  <a:srgbClr val="FF33CC"/>
                </a:solidFill>
                <a:latin typeface="VNI-Helve" pitchFamily="2" charset="0"/>
              </a:rPr>
              <a:t>6</a:t>
            </a:r>
            <a:r>
              <a:rPr lang="en-US" b="1">
                <a:solidFill>
                  <a:srgbClr val="FF33CC"/>
                </a:solidFill>
                <a:latin typeface="VNI-Helve" pitchFamily="2" charset="0"/>
              </a:rPr>
              <a:t>H</a:t>
            </a:r>
            <a:r>
              <a:rPr lang="en-US" b="1" baseline="-25000">
                <a:solidFill>
                  <a:srgbClr val="FF33CC"/>
                </a:solidFill>
                <a:latin typeface="VNI-Helve" pitchFamily="2" charset="0"/>
              </a:rPr>
              <a:t>5</a:t>
            </a:r>
            <a:r>
              <a:rPr lang="en-US" b="1">
                <a:solidFill>
                  <a:srgbClr val="FF33CC"/>
                </a:solidFill>
                <a:latin typeface="VNI-Helve" pitchFamily="2" charset="0"/>
              </a:rPr>
              <a:t>OH</a:t>
            </a:r>
          </a:p>
        </p:txBody>
      </p:sp>
      <p:sp>
        <p:nvSpPr>
          <p:cNvPr id="79633" name="Text Box 785"/>
          <p:cNvSpPr txBox="1">
            <a:spLocks noChangeArrowheads="1"/>
          </p:cNvSpPr>
          <p:nvPr/>
        </p:nvSpPr>
        <p:spPr bwMode="auto">
          <a:xfrm>
            <a:off x="2273300" y="4418013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VNI-Helve" pitchFamily="2" charset="0"/>
              </a:rPr>
              <a:t>H</a:t>
            </a:r>
            <a:r>
              <a:rPr lang="en-US" sz="2000" b="1" baseline="-25000">
                <a:solidFill>
                  <a:srgbClr val="0000FF"/>
                </a:solidFill>
                <a:latin typeface="VNI-Helve" pitchFamily="2" charset="0"/>
              </a:rPr>
              <a:t>2</a:t>
            </a:r>
            <a:r>
              <a:rPr lang="en-US" sz="2000" b="1">
                <a:solidFill>
                  <a:srgbClr val="0000FF"/>
                </a:solidFill>
                <a:latin typeface="VNI-Helve" pitchFamily="2" charset="0"/>
              </a:rPr>
              <a:t>O</a:t>
            </a:r>
          </a:p>
        </p:txBody>
      </p:sp>
      <p:grpSp>
        <p:nvGrpSpPr>
          <p:cNvPr id="3" name="Group 786"/>
          <p:cNvGrpSpPr>
            <a:grpSpLocks/>
          </p:cNvGrpSpPr>
          <p:nvPr/>
        </p:nvGrpSpPr>
        <p:grpSpPr bwMode="auto">
          <a:xfrm>
            <a:off x="1022350" y="4656138"/>
            <a:ext cx="641350" cy="768350"/>
            <a:chOff x="5232" y="3552"/>
            <a:chExt cx="240" cy="528"/>
          </a:xfrm>
        </p:grpSpPr>
        <p:sp>
          <p:nvSpPr>
            <p:cNvPr id="79635" name="Line 787"/>
            <p:cNvSpPr>
              <a:spLocks noChangeShapeType="1"/>
            </p:cNvSpPr>
            <p:nvPr/>
          </p:nvSpPr>
          <p:spPr bwMode="auto">
            <a:xfrm>
              <a:off x="5232" y="35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636" name="Line 788"/>
            <p:cNvSpPr>
              <a:spLocks noChangeShapeType="1"/>
            </p:cNvSpPr>
            <p:nvPr/>
          </p:nvSpPr>
          <p:spPr bwMode="auto">
            <a:xfrm>
              <a:off x="5280" y="360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637" name="Line 789"/>
            <p:cNvSpPr>
              <a:spLocks noChangeShapeType="1"/>
            </p:cNvSpPr>
            <p:nvPr/>
          </p:nvSpPr>
          <p:spPr bwMode="auto">
            <a:xfrm>
              <a:off x="5328" y="364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638" name="Line 790"/>
            <p:cNvSpPr>
              <a:spLocks noChangeShapeType="1"/>
            </p:cNvSpPr>
            <p:nvPr/>
          </p:nvSpPr>
          <p:spPr bwMode="auto">
            <a:xfrm>
              <a:off x="5280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639" name="Line 791"/>
            <p:cNvSpPr>
              <a:spLocks noChangeShapeType="1"/>
            </p:cNvSpPr>
            <p:nvPr/>
          </p:nvSpPr>
          <p:spPr bwMode="auto">
            <a:xfrm>
              <a:off x="5328" y="374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640" name="Line 792"/>
            <p:cNvSpPr>
              <a:spLocks noChangeShapeType="1"/>
            </p:cNvSpPr>
            <p:nvPr/>
          </p:nvSpPr>
          <p:spPr bwMode="auto">
            <a:xfrm>
              <a:off x="5376" y="384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641" name="Line 793"/>
            <p:cNvSpPr>
              <a:spLocks noChangeShapeType="1"/>
            </p:cNvSpPr>
            <p:nvPr/>
          </p:nvSpPr>
          <p:spPr bwMode="auto">
            <a:xfrm>
              <a:off x="5280" y="384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642" name="Line 794"/>
            <p:cNvSpPr>
              <a:spLocks noChangeShapeType="1"/>
            </p:cNvSpPr>
            <p:nvPr/>
          </p:nvSpPr>
          <p:spPr bwMode="auto">
            <a:xfrm>
              <a:off x="5328" y="38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643" name="Line 795"/>
            <p:cNvSpPr>
              <a:spLocks noChangeShapeType="1"/>
            </p:cNvSpPr>
            <p:nvPr/>
          </p:nvSpPr>
          <p:spPr bwMode="auto">
            <a:xfrm>
              <a:off x="5280" y="393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644" name="Line 796"/>
            <p:cNvSpPr>
              <a:spLocks noChangeShapeType="1"/>
            </p:cNvSpPr>
            <p:nvPr/>
          </p:nvSpPr>
          <p:spPr bwMode="auto">
            <a:xfrm>
              <a:off x="5328" y="39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645" name="Line 797"/>
            <p:cNvSpPr>
              <a:spLocks noChangeShapeType="1"/>
            </p:cNvSpPr>
            <p:nvPr/>
          </p:nvSpPr>
          <p:spPr bwMode="auto">
            <a:xfrm>
              <a:off x="5376" y="408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798"/>
          <p:cNvGrpSpPr>
            <a:grpSpLocks/>
          </p:cNvGrpSpPr>
          <p:nvPr/>
        </p:nvGrpSpPr>
        <p:grpSpPr bwMode="auto">
          <a:xfrm>
            <a:off x="1130300" y="1995488"/>
            <a:ext cx="371475" cy="304800"/>
            <a:chOff x="1642" y="2592"/>
            <a:chExt cx="272" cy="277"/>
          </a:xfrm>
        </p:grpSpPr>
        <p:sp>
          <p:nvSpPr>
            <p:cNvPr id="79647" name="Oval 799"/>
            <p:cNvSpPr>
              <a:spLocks noChangeArrowheads="1"/>
            </p:cNvSpPr>
            <p:nvPr/>
          </p:nvSpPr>
          <p:spPr bwMode="auto">
            <a:xfrm>
              <a:off x="1674" y="2672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48" name="Oval 800"/>
            <p:cNvSpPr>
              <a:spLocks noChangeArrowheads="1"/>
            </p:cNvSpPr>
            <p:nvPr/>
          </p:nvSpPr>
          <p:spPr bwMode="auto">
            <a:xfrm>
              <a:off x="1712" y="2732"/>
              <a:ext cx="58" cy="5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49" name="Oval 801"/>
            <p:cNvSpPr>
              <a:spLocks noChangeArrowheads="1"/>
            </p:cNvSpPr>
            <p:nvPr/>
          </p:nvSpPr>
          <p:spPr bwMode="auto">
            <a:xfrm>
              <a:off x="1674" y="2785"/>
              <a:ext cx="86" cy="84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50" name="Oval 802"/>
            <p:cNvSpPr>
              <a:spLocks noChangeArrowheads="1"/>
            </p:cNvSpPr>
            <p:nvPr/>
          </p:nvSpPr>
          <p:spPr bwMode="auto">
            <a:xfrm>
              <a:off x="1824" y="2684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51" name="Oval 803"/>
            <p:cNvSpPr>
              <a:spLocks noChangeArrowheads="1"/>
            </p:cNvSpPr>
            <p:nvPr/>
          </p:nvSpPr>
          <p:spPr bwMode="auto">
            <a:xfrm>
              <a:off x="1818" y="2764"/>
              <a:ext cx="58" cy="5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52" name="Oval 804"/>
            <p:cNvSpPr>
              <a:spLocks noChangeArrowheads="1"/>
            </p:cNvSpPr>
            <p:nvPr/>
          </p:nvSpPr>
          <p:spPr bwMode="auto">
            <a:xfrm>
              <a:off x="1766" y="2785"/>
              <a:ext cx="86" cy="84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53" name="Oval 805"/>
            <p:cNvSpPr>
              <a:spLocks noChangeArrowheads="1"/>
            </p:cNvSpPr>
            <p:nvPr/>
          </p:nvSpPr>
          <p:spPr bwMode="auto">
            <a:xfrm>
              <a:off x="1866" y="2684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54" name="Oval 806"/>
            <p:cNvSpPr>
              <a:spLocks noChangeArrowheads="1"/>
            </p:cNvSpPr>
            <p:nvPr/>
          </p:nvSpPr>
          <p:spPr bwMode="auto">
            <a:xfrm>
              <a:off x="1814" y="2630"/>
              <a:ext cx="58" cy="5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55" name="Oval 807"/>
            <p:cNvSpPr>
              <a:spLocks noChangeArrowheads="1"/>
            </p:cNvSpPr>
            <p:nvPr/>
          </p:nvSpPr>
          <p:spPr bwMode="auto">
            <a:xfrm>
              <a:off x="1776" y="2683"/>
              <a:ext cx="86" cy="84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56" name="Oval 808"/>
            <p:cNvSpPr>
              <a:spLocks noChangeArrowheads="1"/>
            </p:cNvSpPr>
            <p:nvPr/>
          </p:nvSpPr>
          <p:spPr bwMode="auto">
            <a:xfrm>
              <a:off x="1722" y="2641"/>
              <a:ext cx="86" cy="84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57" name="Oval 809"/>
            <p:cNvSpPr>
              <a:spLocks noChangeArrowheads="1"/>
            </p:cNvSpPr>
            <p:nvPr/>
          </p:nvSpPr>
          <p:spPr bwMode="auto">
            <a:xfrm>
              <a:off x="1668" y="2630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58" name="Oval 810"/>
            <p:cNvSpPr>
              <a:spLocks noChangeArrowheads="1"/>
            </p:cNvSpPr>
            <p:nvPr/>
          </p:nvSpPr>
          <p:spPr bwMode="auto">
            <a:xfrm>
              <a:off x="1642" y="2689"/>
              <a:ext cx="86" cy="84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59" name="Oval 811"/>
            <p:cNvSpPr>
              <a:spLocks noChangeArrowheads="1"/>
            </p:cNvSpPr>
            <p:nvPr/>
          </p:nvSpPr>
          <p:spPr bwMode="auto">
            <a:xfrm>
              <a:off x="1818" y="2593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60" name="Oval 812"/>
            <p:cNvSpPr>
              <a:spLocks noChangeArrowheads="1"/>
            </p:cNvSpPr>
            <p:nvPr/>
          </p:nvSpPr>
          <p:spPr bwMode="auto">
            <a:xfrm>
              <a:off x="1766" y="2592"/>
              <a:ext cx="58" cy="5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61" name="Oval 813"/>
            <p:cNvSpPr>
              <a:spLocks noChangeArrowheads="1"/>
            </p:cNvSpPr>
            <p:nvPr/>
          </p:nvSpPr>
          <p:spPr bwMode="auto">
            <a:xfrm>
              <a:off x="1764" y="2689"/>
              <a:ext cx="86" cy="84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62" name="Oval 814"/>
            <p:cNvSpPr>
              <a:spLocks noChangeArrowheads="1"/>
            </p:cNvSpPr>
            <p:nvPr/>
          </p:nvSpPr>
          <p:spPr bwMode="auto">
            <a:xfrm>
              <a:off x="1680" y="262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63" name="Oval 815"/>
            <p:cNvSpPr>
              <a:spLocks noChangeArrowheads="1"/>
            </p:cNvSpPr>
            <p:nvPr/>
          </p:nvSpPr>
          <p:spPr bwMode="auto">
            <a:xfrm>
              <a:off x="1824" y="2737"/>
              <a:ext cx="86" cy="84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16"/>
          <p:cNvGrpSpPr>
            <a:grpSpLocks/>
          </p:cNvGrpSpPr>
          <p:nvPr/>
        </p:nvGrpSpPr>
        <p:grpSpPr bwMode="auto">
          <a:xfrm>
            <a:off x="5626100" y="238125"/>
            <a:ext cx="3124200" cy="1219200"/>
            <a:chOff x="3360" y="384"/>
            <a:chExt cx="1968" cy="768"/>
          </a:xfrm>
        </p:grpSpPr>
        <p:grpSp>
          <p:nvGrpSpPr>
            <p:cNvPr id="6" name="Group 817"/>
            <p:cNvGrpSpPr>
              <a:grpSpLocks/>
            </p:cNvGrpSpPr>
            <p:nvPr/>
          </p:nvGrpSpPr>
          <p:grpSpPr bwMode="auto">
            <a:xfrm>
              <a:off x="3360" y="384"/>
              <a:ext cx="1968" cy="684"/>
              <a:chOff x="2016" y="528"/>
              <a:chExt cx="1968" cy="684"/>
            </a:xfrm>
          </p:grpSpPr>
          <p:pic>
            <p:nvPicPr>
              <p:cNvPr id="79666" name="Picture 818" descr="Soạn: AM 452077 gửi đến 996 để nhận ảnh này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 l="37500" t="57971"/>
              <a:stretch>
                <a:fillRect/>
              </a:stretch>
            </p:blipFill>
            <p:spPr bwMode="auto">
              <a:xfrm rot="-1329981">
                <a:off x="2016" y="864"/>
                <a:ext cx="1440" cy="348"/>
              </a:xfrm>
              <a:prstGeom prst="rect">
                <a:avLst/>
              </a:prstGeom>
              <a:noFill/>
            </p:spPr>
          </p:pic>
          <p:graphicFrame>
            <p:nvGraphicFramePr>
              <p:cNvPr id="79667" name="Object 819"/>
              <p:cNvGraphicFramePr>
                <a:graphicFrameLocks noChangeAspect="1"/>
              </p:cNvGraphicFramePr>
              <p:nvPr/>
            </p:nvGraphicFramePr>
            <p:xfrm>
              <a:off x="3120" y="528"/>
              <a:ext cx="864" cy="4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Flash Document" r:id="rId4" imgW="2121480" imgH="1200960" progId="Flash.Movie">
                      <p:embed/>
                    </p:oleObj>
                  </mc:Choice>
                  <mc:Fallback>
                    <p:oleObj name="Flash Document" r:id="rId4" imgW="2121480" imgH="1200960" progId="Flash.Movi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0" y="528"/>
                            <a:ext cx="864" cy="4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9668" name="Picture 820"/>
              <p:cNvPicPr>
                <a:picLocks noChangeAspect="1" noChangeArrowheads="1"/>
              </p:cNvPicPr>
              <p:nvPr/>
            </p:nvPicPr>
            <p:blipFill>
              <a:blip r:embed="rId6"/>
              <a:srcRect l="-204256" t="43996"/>
              <a:stretch>
                <a:fillRect/>
              </a:stretch>
            </p:blipFill>
            <p:spPr bwMode="auto">
              <a:xfrm rot="4194304" flipV="1">
                <a:off x="2874" y="582"/>
                <a:ext cx="143" cy="611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821"/>
            <p:cNvGrpSpPr>
              <a:grpSpLocks/>
            </p:cNvGrpSpPr>
            <p:nvPr/>
          </p:nvGrpSpPr>
          <p:grpSpPr bwMode="auto">
            <a:xfrm>
              <a:off x="3484" y="960"/>
              <a:ext cx="186" cy="192"/>
              <a:chOff x="1642" y="2592"/>
              <a:chExt cx="272" cy="277"/>
            </a:xfrm>
          </p:grpSpPr>
          <p:sp>
            <p:nvSpPr>
              <p:cNvPr id="79670" name="Oval 822"/>
              <p:cNvSpPr>
                <a:spLocks noChangeArrowheads="1"/>
              </p:cNvSpPr>
              <p:nvPr/>
            </p:nvSpPr>
            <p:spPr bwMode="auto">
              <a:xfrm>
                <a:off x="1674" y="2672"/>
                <a:ext cx="48" cy="47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671" name="Oval 823"/>
              <p:cNvSpPr>
                <a:spLocks noChangeArrowheads="1"/>
              </p:cNvSpPr>
              <p:nvPr/>
            </p:nvSpPr>
            <p:spPr bwMode="auto">
              <a:xfrm>
                <a:off x="1712" y="2732"/>
                <a:ext cx="58" cy="57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672" name="Oval 824"/>
              <p:cNvSpPr>
                <a:spLocks noChangeArrowheads="1"/>
              </p:cNvSpPr>
              <p:nvPr/>
            </p:nvSpPr>
            <p:spPr bwMode="auto">
              <a:xfrm>
                <a:off x="1674" y="2785"/>
                <a:ext cx="86" cy="84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673" name="Oval 825"/>
              <p:cNvSpPr>
                <a:spLocks noChangeArrowheads="1"/>
              </p:cNvSpPr>
              <p:nvPr/>
            </p:nvSpPr>
            <p:spPr bwMode="auto">
              <a:xfrm>
                <a:off x="1824" y="2684"/>
                <a:ext cx="48" cy="47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674" name="Oval 826"/>
              <p:cNvSpPr>
                <a:spLocks noChangeArrowheads="1"/>
              </p:cNvSpPr>
              <p:nvPr/>
            </p:nvSpPr>
            <p:spPr bwMode="auto">
              <a:xfrm>
                <a:off x="1818" y="2764"/>
                <a:ext cx="58" cy="57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675" name="Oval 827"/>
              <p:cNvSpPr>
                <a:spLocks noChangeArrowheads="1"/>
              </p:cNvSpPr>
              <p:nvPr/>
            </p:nvSpPr>
            <p:spPr bwMode="auto">
              <a:xfrm>
                <a:off x="1766" y="2785"/>
                <a:ext cx="86" cy="84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676" name="Oval 828"/>
              <p:cNvSpPr>
                <a:spLocks noChangeArrowheads="1"/>
              </p:cNvSpPr>
              <p:nvPr/>
            </p:nvSpPr>
            <p:spPr bwMode="auto">
              <a:xfrm>
                <a:off x="1866" y="2684"/>
                <a:ext cx="48" cy="47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677" name="Oval 829"/>
              <p:cNvSpPr>
                <a:spLocks noChangeArrowheads="1"/>
              </p:cNvSpPr>
              <p:nvPr/>
            </p:nvSpPr>
            <p:spPr bwMode="auto">
              <a:xfrm>
                <a:off x="1814" y="2630"/>
                <a:ext cx="58" cy="57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678" name="Oval 830"/>
              <p:cNvSpPr>
                <a:spLocks noChangeArrowheads="1"/>
              </p:cNvSpPr>
              <p:nvPr/>
            </p:nvSpPr>
            <p:spPr bwMode="auto">
              <a:xfrm>
                <a:off x="1776" y="2683"/>
                <a:ext cx="86" cy="84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679" name="Oval 831"/>
              <p:cNvSpPr>
                <a:spLocks noChangeArrowheads="1"/>
              </p:cNvSpPr>
              <p:nvPr/>
            </p:nvSpPr>
            <p:spPr bwMode="auto">
              <a:xfrm>
                <a:off x="1722" y="2641"/>
                <a:ext cx="86" cy="84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680" name="Oval 832"/>
              <p:cNvSpPr>
                <a:spLocks noChangeArrowheads="1"/>
              </p:cNvSpPr>
              <p:nvPr/>
            </p:nvSpPr>
            <p:spPr bwMode="auto">
              <a:xfrm>
                <a:off x="1668" y="2630"/>
                <a:ext cx="48" cy="47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681" name="Oval 833"/>
              <p:cNvSpPr>
                <a:spLocks noChangeArrowheads="1"/>
              </p:cNvSpPr>
              <p:nvPr/>
            </p:nvSpPr>
            <p:spPr bwMode="auto">
              <a:xfrm>
                <a:off x="1642" y="2689"/>
                <a:ext cx="86" cy="84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682" name="Oval 834"/>
              <p:cNvSpPr>
                <a:spLocks noChangeArrowheads="1"/>
              </p:cNvSpPr>
              <p:nvPr/>
            </p:nvSpPr>
            <p:spPr bwMode="auto">
              <a:xfrm>
                <a:off x="1818" y="2593"/>
                <a:ext cx="48" cy="47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683" name="Oval 835"/>
              <p:cNvSpPr>
                <a:spLocks noChangeArrowheads="1"/>
              </p:cNvSpPr>
              <p:nvPr/>
            </p:nvSpPr>
            <p:spPr bwMode="auto">
              <a:xfrm>
                <a:off x="1766" y="2592"/>
                <a:ext cx="58" cy="57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684" name="Oval 836"/>
              <p:cNvSpPr>
                <a:spLocks noChangeArrowheads="1"/>
              </p:cNvSpPr>
              <p:nvPr/>
            </p:nvSpPr>
            <p:spPr bwMode="auto">
              <a:xfrm>
                <a:off x="1764" y="2689"/>
                <a:ext cx="86" cy="84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685" name="Oval 837"/>
              <p:cNvSpPr>
                <a:spLocks noChangeArrowheads="1"/>
              </p:cNvSpPr>
              <p:nvPr/>
            </p:nvSpPr>
            <p:spPr bwMode="auto">
              <a:xfrm>
                <a:off x="1680" y="2629"/>
                <a:ext cx="48" cy="47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686" name="Oval 838"/>
              <p:cNvSpPr>
                <a:spLocks noChangeArrowheads="1"/>
              </p:cNvSpPr>
              <p:nvPr/>
            </p:nvSpPr>
            <p:spPr bwMode="auto">
              <a:xfrm>
                <a:off x="1824" y="2737"/>
                <a:ext cx="86" cy="84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9687" name="AutoShape 839"/>
          <p:cNvSpPr>
            <a:spLocks noChangeArrowheads="1"/>
          </p:cNvSpPr>
          <p:nvPr/>
        </p:nvSpPr>
        <p:spPr bwMode="auto">
          <a:xfrm>
            <a:off x="292100" y="596900"/>
            <a:ext cx="914400" cy="1371600"/>
          </a:xfrm>
          <a:prstGeom prst="can">
            <a:avLst>
              <a:gd name="adj" fmla="val 32389"/>
            </a:avLst>
          </a:prstGeom>
          <a:solidFill>
            <a:srgbClr val="000000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79688" name="AutoShape 840"/>
          <p:cNvSpPr>
            <a:spLocks noChangeArrowheads="1"/>
          </p:cNvSpPr>
          <p:nvPr/>
        </p:nvSpPr>
        <p:spPr bwMode="auto">
          <a:xfrm>
            <a:off x="1282700" y="2197100"/>
            <a:ext cx="152400" cy="18288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841"/>
          <p:cNvGrpSpPr>
            <a:grpSpLocks/>
          </p:cNvGrpSpPr>
          <p:nvPr/>
        </p:nvGrpSpPr>
        <p:grpSpPr bwMode="auto">
          <a:xfrm>
            <a:off x="1143000" y="5513388"/>
            <a:ext cx="371475" cy="203200"/>
            <a:chOff x="1642" y="2592"/>
            <a:chExt cx="272" cy="27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9690" name="Oval 842"/>
            <p:cNvSpPr>
              <a:spLocks noChangeArrowheads="1"/>
            </p:cNvSpPr>
            <p:nvPr/>
          </p:nvSpPr>
          <p:spPr bwMode="auto">
            <a:xfrm>
              <a:off x="1674" y="2672"/>
              <a:ext cx="48" cy="47"/>
            </a:xfrm>
            <a:prstGeom prst="ellipse">
              <a:avLst/>
            </a:prstGeom>
            <a:grp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91" name="Oval 843"/>
            <p:cNvSpPr>
              <a:spLocks noChangeArrowheads="1"/>
            </p:cNvSpPr>
            <p:nvPr/>
          </p:nvSpPr>
          <p:spPr bwMode="auto">
            <a:xfrm>
              <a:off x="1712" y="2732"/>
              <a:ext cx="58" cy="57"/>
            </a:xfrm>
            <a:prstGeom prst="ellipse">
              <a:avLst/>
            </a:prstGeom>
            <a:grp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92" name="Oval 844"/>
            <p:cNvSpPr>
              <a:spLocks noChangeArrowheads="1"/>
            </p:cNvSpPr>
            <p:nvPr/>
          </p:nvSpPr>
          <p:spPr bwMode="auto">
            <a:xfrm>
              <a:off x="1674" y="2785"/>
              <a:ext cx="86" cy="84"/>
            </a:xfrm>
            <a:prstGeom prst="ellipse">
              <a:avLst/>
            </a:prstGeom>
            <a:grp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93" name="Oval 845"/>
            <p:cNvSpPr>
              <a:spLocks noChangeArrowheads="1"/>
            </p:cNvSpPr>
            <p:nvPr/>
          </p:nvSpPr>
          <p:spPr bwMode="auto">
            <a:xfrm>
              <a:off x="1824" y="2684"/>
              <a:ext cx="48" cy="47"/>
            </a:xfrm>
            <a:prstGeom prst="ellipse">
              <a:avLst/>
            </a:prstGeom>
            <a:grp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94" name="Oval 846"/>
            <p:cNvSpPr>
              <a:spLocks noChangeArrowheads="1"/>
            </p:cNvSpPr>
            <p:nvPr/>
          </p:nvSpPr>
          <p:spPr bwMode="auto">
            <a:xfrm>
              <a:off x="1818" y="2764"/>
              <a:ext cx="58" cy="57"/>
            </a:xfrm>
            <a:prstGeom prst="ellipse">
              <a:avLst/>
            </a:prstGeom>
            <a:grp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95" name="Oval 847"/>
            <p:cNvSpPr>
              <a:spLocks noChangeArrowheads="1"/>
            </p:cNvSpPr>
            <p:nvPr/>
          </p:nvSpPr>
          <p:spPr bwMode="auto">
            <a:xfrm>
              <a:off x="1766" y="2785"/>
              <a:ext cx="86" cy="84"/>
            </a:xfrm>
            <a:prstGeom prst="ellipse">
              <a:avLst/>
            </a:prstGeom>
            <a:grp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96" name="Oval 848"/>
            <p:cNvSpPr>
              <a:spLocks noChangeArrowheads="1"/>
            </p:cNvSpPr>
            <p:nvPr/>
          </p:nvSpPr>
          <p:spPr bwMode="auto">
            <a:xfrm>
              <a:off x="1866" y="2684"/>
              <a:ext cx="48" cy="47"/>
            </a:xfrm>
            <a:prstGeom prst="ellipse">
              <a:avLst/>
            </a:prstGeom>
            <a:grp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97" name="Oval 849"/>
            <p:cNvSpPr>
              <a:spLocks noChangeArrowheads="1"/>
            </p:cNvSpPr>
            <p:nvPr/>
          </p:nvSpPr>
          <p:spPr bwMode="auto">
            <a:xfrm>
              <a:off x="1814" y="2630"/>
              <a:ext cx="58" cy="57"/>
            </a:xfrm>
            <a:prstGeom prst="ellipse">
              <a:avLst/>
            </a:prstGeom>
            <a:grp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98" name="Oval 850"/>
            <p:cNvSpPr>
              <a:spLocks noChangeArrowheads="1"/>
            </p:cNvSpPr>
            <p:nvPr/>
          </p:nvSpPr>
          <p:spPr bwMode="auto">
            <a:xfrm>
              <a:off x="1776" y="2683"/>
              <a:ext cx="86" cy="84"/>
            </a:xfrm>
            <a:prstGeom prst="ellipse">
              <a:avLst/>
            </a:prstGeom>
            <a:grp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99" name="Oval 851"/>
            <p:cNvSpPr>
              <a:spLocks noChangeArrowheads="1"/>
            </p:cNvSpPr>
            <p:nvPr/>
          </p:nvSpPr>
          <p:spPr bwMode="auto">
            <a:xfrm>
              <a:off x="1722" y="2641"/>
              <a:ext cx="86" cy="84"/>
            </a:xfrm>
            <a:prstGeom prst="ellipse">
              <a:avLst/>
            </a:prstGeom>
            <a:grp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00" name="Oval 852"/>
            <p:cNvSpPr>
              <a:spLocks noChangeArrowheads="1"/>
            </p:cNvSpPr>
            <p:nvPr/>
          </p:nvSpPr>
          <p:spPr bwMode="auto">
            <a:xfrm>
              <a:off x="1668" y="2630"/>
              <a:ext cx="48" cy="47"/>
            </a:xfrm>
            <a:prstGeom prst="ellipse">
              <a:avLst/>
            </a:prstGeom>
            <a:grp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01" name="Oval 853"/>
            <p:cNvSpPr>
              <a:spLocks noChangeArrowheads="1"/>
            </p:cNvSpPr>
            <p:nvPr/>
          </p:nvSpPr>
          <p:spPr bwMode="auto">
            <a:xfrm>
              <a:off x="1642" y="2689"/>
              <a:ext cx="86" cy="84"/>
            </a:xfrm>
            <a:prstGeom prst="ellipse">
              <a:avLst/>
            </a:prstGeom>
            <a:grp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02" name="Oval 854"/>
            <p:cNvSpPr>
              <a:spLocks noChangeArrowheads="1"/>
            </p:cNvSpPr>
            <p:nvPr/>
          </p:nvSpPr>
          <p:spPr bwMode="auto">
            <a:xfrm>
              <a:off x="1818" y="2593"/>
              <a:ext cx="48" cy="47"/>
            </a:xfrm>
            <a:prstGeom prst="ellipse">
              <a:avLst/>
            </a:prstGeom>
            <a:grp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03" name="Oval 855"/>
            <p:cNvSpPr>
              <a:spLocks noChangeArrowheads="1"/>
            </p:cNvSpPr>
            <p:nvPr/>
          </p:nvSpPr>
          <p:spPr bwMode="auto">
            <a:xfrm>
              <a:off x="1766" y="2592"/>
              <a:ext cx="58" cy="57"/>
            </a:xfrm>
            <a:prstGeom prst="ellipse">
              <a:avLst/>
            </a:prstGeom>
            <a:grp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04" name="Oval 856"/>
            <p:cNvSpPr>
              <a:spLocks noChangeArrowheads="1"/>
            </p:cNvSpPr>
            <p:nvPr/>
          </p:nvSpPr>
          <p:spPr bwMode="auto">
            <a:xfrm>
              <a:off x="1764" y="2689"/>
              <a:ext cx="86" cy="84"/>
            </a:xfrm>
            <a:prstGeom prst="ellipse">
              <a:avLst/>
            </a:prstGeom>
            <a:grp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05" name="Oval 857"/>
            <p:cNvSpPr>
              <a:spLocks noChangeArrowheads="1"/>
            </p:cNvSpPr>
            <p:nvPr/>
          </p:nvSpPr>
          <p:spPr bwMode="auto">
            <a:xfrm>
              <a:off x="1680" y="2629"/>
              <a:ext cx="48" cy="47"/>
            </a:xfrm>
            <a:prstGeom prst="ellipse">
              <a:avLst/>
            </a:prstGeom>
            <a:grp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06" name="Oval 858"/>
            <p:cNvSpPr>
              <a:spLocks noChangeArrowheads="1"/>
            </p:cNvSpPr>
            <p:nvPr/>
          </p:nvSpPr>
          <p:spPr bwMode="auto">
            <a:xfrm>
              <a:off x="1824" y="2737"/>
              <a:ext cx="86" cy="84"/>
            </a:xfrm>
            <a:prstGeom prst="ellipse">
              <a:avLst/>
            </a:prstGeom>
            <a:grp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</p:grpSp>
      <p:sp>
        <p:nvSpPr>
          <p:cNvPr id="79707" name="Line 859"/>
          <p:cNvSpPr>
            <a:spLocks noChangeShapeType="1"/>
          </p:cNvSpPr>
          <p:nvPr/>
        </p:nvSpPr>
        <p:spPr bwMode="auto">
          <a:xfrm flipH="1">
            <a:off x="1587500" y="5348288"/>
            <a:ext cx="53340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708" name="Line 860"/>
          <p:cNvSpPr>
            <a:spLocks noChangeShapeType="1"/>
          </p:cNvSpPr>
          <p:nvPr/>
        </p:nvSpPr>
        <p:spPr bwMode="auto">
          <a:xfrm flipV="1">
            <a:off x="1568450" y="4633913"/>
            <a:ext cx="106680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861"/>
          <p:cNvGrpSpPr>
            <a:grpSpLocks/>
          </p:cNvGrpSpPr>
          <p:nvPr/>
        </p:nvGrpSpPr>
        <p:grpSpPr bwMode="auto">
          <a:xfrm>
            <a:off x="1358900" y="771525"/>
            <a:ext cx="1371600" cy="4572000"/>
            <a:chOff x="2400" y="960"/>
            <a:chExt cx="864" cy="2688"/>
          </a:xfrm>
        </p:grpSpPr>
        <p:sp>
          <p:nvSpPr>
            <p:cNvPr id="79710" name="Line 862"/>
            <p:cNvSpPr>
              <a:spLocks noChangeShapeType="1"/>
            </p:cNvSpPr>
            <p:nvPr/>
          </p:nvSpPr>
          <p:spPr bwMode="auto">
            <a:xfrm flipH="1">
              <a:off x="2400" y="1200"/>
              <a:ext cx="96" cy="24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9711" name="Object 863"/>
            <p:cNvGraphicFramePr>
              <a:graphicFrameLocks noChangeAspect="1"/>
            </p:cNvGraphicFramePr>
            <p:nvPr/>
          </p:nvGraphicFramePr>
          <p:xfrm>
            <a:off x="2400" y="960"/>
            <a:ext cx="864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lash Document" r:id="rId7" imgW="2121480" imgH="1200960" progId="Flash.Movie">
                    <p:embed/>
                  </p:oleObj>
                </mc:Choice>
                <mc:Fallback>
                  <p:oleObj name="Flash Document" r:id="rId7" imgW="2121480" imgH="1200960" progId="Flash.Movi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960"/>
                          <a:ext cx="864" cy="4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864"/>
          <p:cNvGrpSpPr>
            <a:grpSpLocks/>
          </p:cNvGrpSpPr>
          <p:nvPr/>
        </p:nvGrpSpPr>
        <p:grpSpPr bwMode="auto">
          <a:xfrm>
            <a:off x="3416300" y="1004888"/>
            <a:ext cx="1062038" cy="4800600"/>
            <a:chOff x="2160" y="576"/>
            <a:chExt cx="669" cy="3024"/>
          </a:xfrm>
        </p:grpSpPr>
        <p:sp>
          <p:nvSpPr>
            <p:cNvPr id="79713" name="AutoShape 865"/>
            <p:cNvSpPr>
              <a:spLocks noChangeArrowheads="1"/>
            </p:cNvSpPr>
            <p:nvPr/>
          </p:nvSpPr>
          <p:spPr bwMode="auto">
            <a:xfrm rot="21600000">
              <a:off x="2255" y="774"/>
              <a:ext cx="432" cy="2826"/>
            </a:xfrm>
            <a:prstGeom prst="can">
              <a:avLst>
                <a:gd name="adj" fmla="val 114116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14" name="Rectangle 866" descr="Parchment"/>
            <p:cNvSpPr>
              <a:spLocks noChangeArrowheads="1"/>
            </p:cNvSpPr>
            <p:nvPr/>
          </p:nvSpPr>
          <p:spPr bwMode="auto">
            <a:xfrm rot="5400000">
              <a:off x="2114" y="622"/>
              <a:ext cx="761" cy="669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715" name="AutoShape 867"/>
          <p:cNvSpPr>
            <a:spLocks noChangeArrowheads="1"/>
          </p:cNvSpPr>
          <p:nvPr/>
        </p:nvSpPr>
        <p:spPr bwMode="auto">
          <a:xfrm>
            <a:off x="2882900" y="673100"/>
            <a:ext cx="914400" cy="1371600"/>
          </a:xfrm>
          <a:prstGeom prst="can">
            <a:avLst>
              <a:gd name="adj" fmla="val 32389"/>
            </a:avLst>
          </a:prstGeom>
          <a:solidFill>
            <a:schemeClr val="bg1">
              <a:alpha val="44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79716" name="AutoShape 868"/>
          <p:cNvSpPr>
            <a:spLocks noChangeArrowheads="1"/>
          </p:cNvSpPr>
          <p:nvPr/>
        </p:nvSpPr>
        <p:spPr bwMode="auto">
          <a:xfrm>
            <a:off x="3873500" y="1919288"/>
            <a:ext cx="152400" cy="18288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869"/>
          <p:cNvGrpSpPr>
            <a:grpSpLocks/>
          </p:cNvGrpSpPr>
          <p:nvPr/>
        </p:nvGrpSpPr>
        <p:grpSpPr bwMode="auto">
          <a:xfrm>
            <a:off x="3597275" y="4656138"/>
            <a:ext cx="641350" cy="768350"/>
            <a:chOff x="5232" y="3552"/>
            <a:chExt cx="240" cy="528"/>
          </a:xfrm>
        </p:grpSpPr>
        <p:sp>
          <p:nvSpPr>
            <p:cNvPr id="79718" name="Line 870"/>
            <p:cNvSpPr>
              <a:spLocks noChangeShapeType="1"/>
            </p:cNvSpPr>
            <p:nvPr/>
          </p:nvSpPr>
          <p:spPr bwMode="auto">
            <a:xfrm>
              <a:off x="5232" y="35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719" name="Line 871"/>
            <p:cNvSpPr>
              <a:spLocks noChangeShapeType="1"/>
            </p:cNvSpPr>
            <p:nvPr/>
          </p:nvSpPr>
          <p:spPr bwMode="auto">
            <a:xfrm>
              <a:off x="5280" y="360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720" name="Line 872"/>
            <p:cNvSpPr>
              <a:spLocks noChangeShapeType="1"/>
            </p:cNvSpPr>
            <p:nvPr/>
          </p:nvSpPr>
          <p:spPr bwMode="auto">
            <a:xfrm>
              <a:off x="5328" y="364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721" name="Line 873"/>
            <p:cNvSpPr>
              <a:spLocks noChangeShapeType="1"/>
            </p:cNvSpPr>
            <p:nvPr/>
          </p:nvSpPr>
          <p:spPr bwMode="auto">
            <a:xfrm>
              <a:off x="5280" y="3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722" name="Line 874"/>
            <p:cNvSpPr>
              <a:spLocks noChangeShapeType="1"/>
            </p:cNvSpPr>
            <p:nvPr/>
          </p:nvSpPr>
          <p:spPr bwMode="auto">
            <a:xfrm>
              <a:off x="5328" y="374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723" name="Line 875"/>
            <p:cNvSpPr>
              <a:spLocks noChangeShapeType="1"/>
            </p:cNvSpPr>
            <p:nvPr/>
          </p:nvSpPr>
          <p:spPr bwMode="auto">
            <a:xfrm>
              <a:off x="5376" y="384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724" name="Line 876"/>
            <p:cNvSpPr>
              <a:spLocks noChangeShapeType="1"/>
            </p:cNvSpPr>
            <p:nvPr/>
          </p:nvSpPr>
          <p:spPr bwMode="auto">
            <a:xfrm>
              <a:off x="5280" y="384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725" name="Line 877"/>
            <p:cNvSpPr>
              <a:spLocks noChangeShapeType="1"/>
            </p:cNvSpPr>
            <p:nvPr/>
          </p:nvSpPr>
          <p:spPr bwMode="auto">
            <a:xfrm>
              <a:off x="5328" y="38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726" name="Line 878"/>
            <p:cNvSpPr>
              <a:spLocks noChangeShapeType="1"/>
            </p:cNvSpPr>
            <p:nvPr/>
          </p:nvSpPr>
          <p:spPr bwMode="auto">
            <a:xfrm>
              <a:off x="5280" y="393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727" name="Line 879"/>
            <p:cNvSpPr>
              <a:spLocks noChangeShapeType="1"/>
            </p:cNvSpPr>
            <p:nvPr/>
          </p:nvSpPr>
          <p:spPr bwMode="auto">
            <a:xfrm>
              <a:off x="5328" y="398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728" name="Line 880"/>
            <p:cNvSpPr>
              <a:spLocks noChangeShapeType="1"/>
            </p:cNvSpPr>
            <p:nvPr/>
          </p:nvSpPr>
          <p:spPr bwMode="auto">
            <a:xfrm>
              <a:off x="5376" y="408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881"/>
          <p:cNvGrpSpPr>
            <a:grpSpLocks/>
          </p:cNvGrpSpPr>
          <p:nvPr/>
        </p:nvGrpSpPr>
        <p:grpSpPr bwMode="auto">
          <a:xfrm>
            <a:off x="3721100" y="5424488"/>
            <a:ext cx="371475" cy="304800"/>
            <a:chOff x="1642" y="2592"/>
            <a:chExt cx="272" cy="277"/>
          </a:xfrm>
        </p:grpSpPr>
        <p:sp>
          <p:nvSpPr>
            <p:cNvPr id="79730" name="Oval 882"/>
            <p:cNvSpPr>
              <a:spLocks noChangeArrowheads="1"/>
            </p:cNvSpPr>
            <p:nvPr/>
          </p:nvSpPr>
          <p:spPr bwMode="auto">
            <a:xfrm>
              <a:off x="1674" y="2672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31" name="Oval 883"/>
            <p:cNvSpPr>
              <a:spLocks noChangeArrowheads="1"/>
            </p:cNvSpPr>
            <p:nvPr/>
          </p:nvSpPr>
          <p:spPr bwMode="auto">
            <a:xfrm>
              <a:off x="1712" y="2732"/>
              <a:ext cx="58" cy="5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32" name="Oval 884"/>
            <p:cNvSpPr>
              <a:spLocks noChangeArrowheads="1"/>
            </p:cNvSpPr>
            <p:nvPr/>
          </p:nvSpPr>
          <p:spPr bwMode="auto">
            <a:xfrm>
              <a:off x="1674" y="2785"/>
              <a:ext cx="86" cy="84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33" name="Oval 885"/>
            <p:cNvSpPr>
              <a:spLocks noChangeArrowheads="1"/>
            </p:cNvSpPr>
            <p:nvPr/>
          </p:nvSpPr>
          <p:spPr bwMode="auto">
            <a:xfrm>
              <a:off x="1824" y="2684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34" name="Oval 886"/>
            <p:cNvSpPr>
              <a:spLocks noChangeArrowheads="1"/>
            </p:cNvSpPr>
            <p:nvPr/>
          </p:nvSpPr>
          <p:spPr bwMode="auto">
            <a:xfrm>
              <a:off x="1818" y="2764"/>
              <a:ext cx="58" cy="5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35" name="Oval 887"/>
            <p:cNvSpPr>
              <a:spLocks noChangeArrowheads="1"/>
            </p:cNvSpPr>
            <p:nvPr/>
          </p:nvSpPr>
          <p:spPr bwMode="auto">
            <a:xfrm>
              <a:off x="1766" y="2785"/>
              <a:ext cx="86" cy="84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36" name="Oval 888"/>
            <p:cNvSpPr>
              <a:spLocks noChangeArrowheads="1"/>
            </p:cNvSpPr>
            <p:nvPr/>
          </p:nvSpPr>
          <p:spPr bwMode="auto">
            <a:xfrm>
              <a:off x="1866" y="2684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37" name="Oval 889"/>
            <p:cNvSpPr>
              <a:spLocks noChangeArrowheads="1"/>
            </p:cNvSpPr>
            <p:nvPr/>
          </p:nvSpPr>
          <p:spPr bwMode="auto">
            <a:xfrm>
              <a:off x="1814" y="2630"/>
              <a:ext cx="58" cy="5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38" name="Oval 890"/>
            <p:cNvSpPr>
              <a:spLocks noChangeArrowheads="1"/>
            </p:cNvSpPr>
            <p:nvPr/>
          </p:nvSpPr>
          <p:spPr bwMode="auto">
            <a:xfrm>
              <a:off x="1776" y="2683"/>
              <a:ext cx="86" cy="84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39" name="Oval 891"/>
            <p:cNvSpPr>
              <a:spLocks noChangeArrowheads="1"/>
            </p:cNvSpPr>
            <p:nvPr/>
          </p:nvSpPr>
          <p:spPr bwMode="auto">
            <a:xfrm>
              <a:off x="1722" y="2641"/>
              <a:ext cx="86" cy="84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40" name="Oval 892"/>
            <p:cNvSpPr>
              <a:spLocks noChangeArrowheads="1"/>
            </p:cNvSpPr>
            <p:nvPr/>
          </p:nvSpPr>
          <p:spPr bwMode="auto">
            <a:xfrm>
              <a:off x="1668" y="2630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41" name="Oval 893"/>
            <p:cNvSpPr>
              <a:spLocks noChangeArrowheads="1"/>
            </p:cNvSpPr>
            <p:nvPr/>
          </p:nvSpPr>
          <p:spPr bwMode="auto">
            <a:xfrm>
              <a:off x="1642" y="2689"/>
              <a:ext cx="86" cy="84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42" name="Oval 894"/>
            <p:cNvSpPr>
              <a:spLocks noChangeArrowheads="1"/>
            </p:cNvSpPr>
            <p:nvPr/>
          </p:nvSpPr>
          <p:spPr bwMode="auto">
            <a:xfrm>
              <a:off x="1818" y="2593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43" name="Oval 895"/>
            <p:cNvSpPr>
              <a:spLocks noChangeArrowheads="1"/>
            </p:cNvSpPr>
            <p:nvPr/>
          </p:nvSpPr>
          <p:spPr bwMode="auto">
            <a:xfrm>
              <a:off x="1766" y="2592"/>
              <a:ext cx="58" cy="5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44" name="Oval 896"/>
            <p:cNvSpPr>
              <a:spLocks noChangeArrowheads="1"/>
            </p:cNvSpPr>
            <p:nvPr/>
          </p:nvSpPr>
          <p:spPr bwMode="auto">
            <a:xfrm>
              <a:off x="1764" y="2689"/>
              <a:ext cx="86" cy="84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45" name="Oval 897"/>
            <p:cNvSpPr>
              <a:spLocks noChangeArrowheads="1"/>
            </p:cNvSpPr>
            <p:nvPr/>
          </p:nvSpPr>
          <p:spPr bwMode="auto">
            <a:xfrm>
              <a:off x="1680" y="2629"/>
              <a:ext cx="48" cy="4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46" name="Oval 898"/>
            <p:cNvSpPr>
              <a:spLocks noChangeArrowheads="1"/>
            </p:cNvSpPr>
            <p:nvPr/>
          </p:nvSpPr>
          <p:spPr bwMode="auto">
            <a:xfrm>
              <a:off x="1824" y="2737"/>
              <a:ext cx="86" cy="84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747" name="Text Box 899"/>
          <p:cNvSpPr txBox="1">
            <a:spLocks noChangeArrowheads="1"/>
          </p:cNvSpPr>
          <p:nvPr/>
        </p:nvSpPr>
        <p:spPr bwMode="auto">
          <a:xfrm>
            <a:off x="3721100" y="11572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VNI-Helve" pitchFamily="2" charset="0"/>
              </a:rPr>
              <a:t>NaOH</a:t>
            </a:r>
          </a:p>
        </p:txBody>
      </p:sp>
      <p:sp>
        <p:nvSpPr>
          <p:cNvPr id="79748" name="Text Box 900"/>
          <p:cNvSpPr txBox="1">
            <a:spLocks noChangeArrowheads="1"/>
          </p:cNvSpPr>
          <p:nvPr/>
        </p:nvSpPr>
        <p:spPr bwMode="auto">
          <a:xfrm>
            <a:off x="4406900" y="4316413"/>
            <a:ext cx="1371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b="1">
                <a:solidFill>
                  <a:srgbClr val="0000FF"/>
                </a:solidFill>
                <a:latin typeface="VNI-Helve" pitchFamily="2" charset="0"/>
              </a:rPr>
              <a:t>NaOH</a:t>
            </a:r>
          </a:p>
          <a:p>
            <a:pPr algn="ctr">
              <a:spcBef>
                <a:spcPct val="10000"/>
              </a:spcBef>
            </a:pPr>
            <a:r>
              <a:rPr lang="en-US" b="1">
                <a:solidFill>
                  <a:srgbClr val="0000FF"/>
                </a:solidFill>
                <a:latin typeface="VNI-Helve" pitchFamily="2" charset="0"/>
              </a:rPr>
              <a:t>+</a:t>
            </a:r>
          </a:p>
          <a:p>
            <a:pPr algn="ctr">
              <a:spcBef>
                <a:spcPct val="10000"/>
              </a:spcBef>
            </a:pPr>
            <a:r>
              <a:rPr lang="en-US" b="1">
                <a:solidFill>
                  <a:srgbClr val="0000FF"/>
                </a:solidFill>
                <a:latin typeface="VNI-Helve" pitchFamily="2" charset="0"/>
              </a:rPr>
              <a:t>C</a:t>
            </a:r>
            <a:r>
              <a:rPr lang="en-US" b="1" baseline="-25000">
                <a:solidFill>
                  <a:srgbClr val="0000FF"/>
                </a:solidFill>
                <a:latin typeface="VNI-Helve" pitchFamily="2" charset="0"/>
              </a:rPr>
              <a:t>6</a:t>
            </a:r>
            <a:r>
              <a:rPr lang="en-US" b="1">
                <a:solidFill>
                  <a:srgbClr val="0000FF"/>
                </a:solidFill>
                <a:latin typeface="VNI-Helve" pitchFamily="2" charset="0"/>
              </a:rPr>
              <a:t>H</a:t>
            </a:r>
            <a:r>
              <a:rPr lang="en-US" b="1" baseline="-25000">
                <a:solidFill>
                  <a:srgbClr val="0000FF"/>
                </a:solidFill>
                <a:latin typeface="VNI-Helve" pitchFamily="2" charset="0"/>
              </a:rPr>
              <a:t>5</a:t>
            </a:r>
            <a:r>
              <a:rPr lang="en-US" b="1">
                <a:solidFill>
                  <a:srgbClr val="0000FF"/>
                </a:solidFill>
                <a:latin typeface="VNI-Helve" pitchFamily="2" charset="0"/>
              </a:rPr>
              <a:t>OH</a:t>
            </a:r>
          </a:p>
        </p:txBody>
      </p:sp>
      <p:sp>
        <p:nvSpPr>
          <p:cNvPr id="79749" name="AutoShape 901"/>
          <p:cNvSpPr>
            <a:spLocks/>
          </p:cNvSpPr>
          <p:nvPr/>
        </p:nvSpPr>
        <p:spPr bwMode="auto">
          <a:xfrm>
            <a:off x="4330700" y="4357688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902"/>
          <p:cNvGrpSpPr>
            <a:grpSpLocks/>
          </p:cNvGrpSpPr>
          <p:nvPr/>
        </p:nvGrpSpPr>
        <p:grpSpPr bwMode="auto">
          <a:xfrm>
            <a:off x="3419475" y="1052513"/>
            <a:ext cx="1062038" cy="4800600"/>
            <a:chOff x="336" y="768"/>
            <a:chExt cx="669" cy="3024"/>
          </a:xfrm>
        </p:grpSpPr>
        <p:grpSp>
          <p:nvGrpSpPr>
            <p:cNvPr id="14" name="Group 903"/>
            <p:cNvGrpSpPr>
              <a:grpSpLocks/>
            </p:cNvGrpSpPr>
            <p:nvPr/>
          </p:nvGrpSpPr>
          <p:grpSpPr bwMode="auto">
            <a:xfrm>
              <a:off x="336" y="768"/>
              <a:ext cx="669" cy="3024"/>
              <a:chOff x="2160" y="576"/>
              <a:chExt cx="669" cy="3024"/>
            </a:xfrm>
          </p:grpSpPr>
          <p:sp>
            <p:nvSpPr>
              <p:cNvPr id="79752" name="AutoShape 904"/>
              <p:cNvSpPr>
                <a:spLocks noChangeArrowheads="1"/>
              </p:cNvSpPr>
              <p:nvPr/>
            </p:nvSpPr>
            <p:spPr bwMode="auto">
              <a:xfrm rot="21600000">
                <a:off x="2255" y="774"/>
                <a:ext cx="432" cy="2826"/>
              </a:xfrm>
              <a:prstGeom prst="can">
                <a:avLst>
                  <a:gd name="adj" fmla="val 114116"/>
                </a:avLst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753" name="Rectangle 905" descr="Parchment"/>
              <p:cNvSpPr>
                <a:spLocks noChangeArrowheads="1"/>
              </p:cNvSpPr>
              <p:nvPr/>
            </p:nvSpPr>
            <p:spPr bwMode="auto">
              <a:xfrm rot="5400000">
                <a:off x="2114" y="622"/>
                <a:ext cx="761" cy="669"/>
              </a:xfrm>
              <a:prstGeom prst="rect">
                <a:avLst/>
              </a:prstGeom>
              <a:blipFill dpi="0" rotWithShape="1">
                <a:blip r:embed="rId8"/>
                <a:srcRect/>
                <a:tile tx="0" ty="0" sx="100000" sy="100000" flip="none" algn="tl"/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906"/>
            <p:cNvGrpSpPr>
              <a:grpSpLocks/>
            </p:cNvGrpSpPr>
            <p:nvPr/>
          </p:nvGrpSpPr>
          <p:grpSpPr bwMode="auto">
            <a:xfrm>
              <a:off x="450" y="3068"/>
              <a:ext cx="404" cy="484"/>
              <a:chOff x="5232" y="3552"/>
              <a:chExt cx="240" cy="528"/>
            </a:xfrm>
          </p:grpSpPr>
          <p:sp>
            <p:nvSpPr>
              <p:cNvPr id="79755" name="Line 907"/>
              <p:cNvSpPr>
                <a:spLocks noChangeShapeType="1"/>
              </p:cNvSpPr>
              <p:nvPr/>
            </p:nvSpPr>
            <p:spPr bwMode="auto">
              <a:xfrm>
                <a:off x="5232" y="355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56" name="Line 908"/>
              <p:cNvSpPr>
                <a:spLocks noChangeShapeType="1"/>
              </p:cNvSpPr>
              <p:nvPr/>
            </p:nvSpPr>
            <p:spPr bwMode="auto">
              <a:xfrm>
                <a:off x="5280" y="360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57" name="Line 909"/>
              <p:cNvSpPr>
                <a:spLocks noChangeShapeType="1"/>
              </p:cNvSpPr>
              <p:nvPr/>
            </p:nvSpPr>
            <p:spPr bwMode="auto">
              <a:xfrm>
                <a:off x="5328" y="364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58" name="Line 910"/>
              <p:cNvSpPr>
                <a:spLocks noChangeShapeType="1"/>
              </p:cNvSpPr>
              <p:nvPr/>
            </p:nvSpPr>
            <p:spPr bwMode="auto">
              <a:xfrm>
                <a:off x="5280" y="369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59" name="Line 911"/>
              <p:cNvSpPr>
                <a:spLocks noChangeShapeType="1"/>
              </p:cNvSpPr>
              <p:nvPr/>
            </p:nvSpPr>
            <p:spPr bwMode="auto">
              <a:xfrm>
                <a:off x="5328" y="374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60" name="Line 912"/>
              <p:cNvSpPr>
                <a:spLocks noChangeShapeType="1"/>
              </p:cNvSpPr>
              <p:nvPr/>
            </p:nvSpPr>
            <p:spPr bwMode="auto">
              <a:xfrm>
                <a:off x="5376" y="384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61" name="Line 913"/>
              <p:cNvSpPr>
                <a:spLocks noChangeShapeType="1"/>
              </p:cNvSpPr>
              <p:nvPr/>
            </p:nvSpPr>
            <p:spPr bwMode="auto">
              <a:xfrm>
                <a:off x="5280" y="384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62" name="Line 914"/>
              <p:cNvSpPr>
                <a:spLocks noChangeShapeType="1"/>
              </p:cNvSpPr>
              <p:nvPr/>
            </p:nvSpPr>
            <p:spPr bwMode="auto">
              <a:xfrm>
                <a:off x="5328" y="38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63" name="Line 915"/>
              <p:cNvSpPr>
                <a:spLocks noChangeShapeType="1"/>
              </p:cNvSpPr>
              <p:nvPr/>
            </p:nvSpPr>
            <p:spPr bwMode="auto">
              <a:xfrm>
                <a:off x="5280" y="393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64" name="Line 916"/>
              <p:cNvSpPr>
                <a:spLocks noChangeShapeType="1"/>
              </p:cNvSpPr>
              <p:nvPr/>
            </p:nvSpPr>
            <p:spPr bwMode="auto">
              <a:xfrm>
                <a:off x="5328" y="398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65" name="Line 917"/>
              <p:cNvSpPr>
                <a:spLocks noChangeShapeType="1"/>
              </p:cNvSpPr>
              <p:nvPr/>
            </p:nvSpPr>
            <p:spPr bwMode="auto">
              <a:xfrm>
                <a:off x="5376" y="40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918"/>
            <p:cNvGrpSpPr>
              <a:grpSpLocks/>
            </p:cNvGrpSpPr>
            <p:nvPr/>
          </p:nvGrpSpPr>
          <p:grpSpPr bwMode="auto">
            <a:xfrm>
              <a:off x="528" y="3552"/>
              <a:ext cx="234" cy="192"/>
              <a:chOff x="1642" y="2592"/>
              <a:chExt cx="272" cy="277"/>
            </a:xfrm>
          </p:grpSpPr>
          <p:sp>
            <p:nvSpPr>
              <p:cNvPr id="79767" name="Oval 919"/>
              <p:cNvSpPr>
                <a:spLocks noChangeArrowheads="1"/>
              </p:cNvSpPr>
              <p:nvPr/>
            </p:nvSpPr>
            <p:spPr bwMode="auto">
              <a:xfrm>
                <a:off x="1674" y="2672"/>
                <a:ext cx="48" cy="47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768" name="Oval 920"/>
              <p:cNvSpPr>
                <a:spLocks noChangeArrowheads="1"/>
              </p:cNvSpPr>
              <p:nvPr/>
            </p:nvSpPr>
            <p:spPr bwMode="auto">
              <a:xfrm>
                <a:off x="1712" y="2732"/>
                <a:ext cx="58" cy="57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769" name="Oval 921"/>
              <p:cNvSpPr>
                <a:spLocks noChangeArrowheads="1"/>
              </p:cNvSpPr>
              <p:nvPr/>
            </p:nvSpPr>
            <p:spPr bwMode="auto">
              <a:xfrm>
                <a:off x="1674" y="2785"/>
                <a:ext cx="86" cy="84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770" name="Oval 922"/>
              <p:cNvSpPr>
                <a:spLocks noChangeArrowheads="1"/>
              </p:cNvSpPr>
              <p:nvPr/>
            </p:nvSpPr>
            <p:spPr bwMode="auto">
              <a:xfrm>
                <a:off x="1824" y="2684"/>
                <a:ext cx="48" cy="47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771" name="Oval 923"/>
              <p:cNvSpPr>
                <a:spLocks noChangeArrowheads="1"/>
              </p:cNvSpPr>
              <p:nvPr/>
            </p:nvSpPr>
            <p:spPr bwMode="auto">
              <a:xfrm>
                <a:off x="1818" y="2764"/>
                <a:ext cx="58" cy="57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772" name="Oval 924"/>
              <p:cNvSpPr>
                <a:spLocks noChangeArrowheads="1"/>
              </p:cNvSpPr>
              <p:nvPr/>
            </p:nvSpPr>
            <p:spPr bwMode="auto">
              <a:xfrm>
                <a:off x="1766" y="2785"/>
                <a:ext cx="86" cy="84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773" name="Oval 925"/>
              <p:cNvSpPr>
                <a:spLocks noChangeArrowheads="1"/>
              </p:cNvSpPr>
              <p:nvPr/>
            </p:nvSpPr>
            <p:spPr bwMode="auto">
              <a:xfrm>
                <a:off x="1866" y="2684"/>
                <a:ext cx="48" cy="47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774" name="Oval 926"/>
              <p:cNvSpPr>
                <a:spLocks noChangeArrowheads="1"/>
              </p:cNvSpPr>
              <p:nvPr/>
            </p:nvSpPr>
            <p:spPr bwMode="auto">
              <a:xfrm>
                <a:off x="1814" y="2630"/>
                <a:ext cx="58" cy="57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775" name="Oval 927"/>
              <p:cNvSpPr>
                <a:spLocks noChangeArrowheads="1"/>
              </p:cNvSpPr>
              <p:nvPr/>
            </p:nvSpPr>
            <p:spPr bwMode="auto">
              <a:xfrm>
                <a:off x="1776" y="2683"/>
                <a:ext cx="86" cy="84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776" name="Oval 928"/>
              <p:cNvSpPr>
                <a:spLocks noChangeArrowheads="1"/>
              </p:cNvSpPr>
              <p:nvPr/>
            </p:nvSpPr>
            <p:spPr bwMode="auto">
              <a:xfrm>
                <a:off x="1722" y="2641"/>
                <a:ext cx="86" cy="84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777" name="Oval 929"/>
              <p:cNvSpPr>
                <a:spLocks noChangeArrowheads="1"/>
              </p:cNvSpPr>
              <p:nvPr/>
            </p:nvSpPr>
            <p:spPr bwMode="auto">
              <a:xfrm>
                <a:off x="1668" y="2630"/>
                <a:ext cx="48" cy="47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778" name="Oval 930"/>
              <p:cNvSpPr>
                <a:spLocks noChangeArrowheads="1"/>
              </p:cNvSpPr>
              <p:nvPr/>
            </p:nvSpPr>
            <p:spPr bwMode="auto">
              <a:xfrm>
                <a:off x="1642" y="2689"/>
                <a:ext cx="86" cy="84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779" name="Oval 931"/>
              <p:cNvSpPr>
                <a:spLocks noChangeArrowheads="1"/>
              </p:cNvSpPr>
              <p:nvPr/>
            </p:nvSpPr>
            <p:spPr bwMode="auto">
              <a:xfrm>
                <a:off x="1818" y="2593"/>
                <a:ext cx="48" cy="47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780" name="Oval 932"/>
              <p:cNvSpPr>
                <a:spLocks noChangeArrowheads="1"/>
              </p:cNvSpPr>
              <p:nvPr/>
            </p:nvSpPr>
            <p:spPr bwMode="auto">
              <a:xfrm>
                <a:off x="1766" y="2592"/>
                <a:ext cx="58" cy="57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781" name="Oval 933"/>
              <p:cNvSpPr>
                <a:spLocks noChangeArrowheads="1"/>
              </p:cNvSpPr>
              <p:nvPr/>
            </p:nvSpPr>
            <p:spPr bwMode="auto">
              <a:xfrm>
                <a:off x="1764" y="2689"/>
                <a:ext cx="86" cy="84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782" name="Oval 934"/>
              <p:cNvSpPr>
                <a:spLocks noChangeArrowheads="1"/>
              </p:cNvSpPr>
              <p:nvPr/>
            </p:nvSpPr>
            <p:spPr bwMode="auto">
              <a:xfrm>
                <a:off x="1680" y="2629"/>
                <a:ext cx="48" cy="47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783" name="Oval 935"/>
              <p:cNvSpPr>
                <a:spLocks noChangeArrowheads="1"/>
              </p:cNvSpPr>
              <p:nvPr/>
            </p:nvSpPr>
            <p:spPr bwMode="auto">
              <a:xfrm>
                <a:off x="1824" y="2737"/>
                <a:ext cx="86" cy="84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50000">
                    <a:srgbClr val="FF99FF"/>
                  </a:gs>
                  <a:gs pos="100000">
                    <a:srgbClr val="FFCC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" name="Group 936"/>
          <p:cNvGrpSpPr>
            <a:grpSpLocks/>
          </p:cNvGrpSpPr>
          <p:nvPr/>
        </p:nvGrpSpPr>
        <p:grpSpPr bwMode="auto">
          <a:xfrm>
            <a:off x="3419475" y="1125538"/>
            <a:ext cx="1062038" cy="4800600"/>
            <a:chOff x="-48" y="576"/>
            <a:chExt cx="669" cy="3024"/>
          </a:xfrm>
          <a:solidFill>
            <a:schemeClr val="bg2">
              <a:lumMod val="40000"/>
              <a:lumOff val="60000"/>
            </a:schemeClr>
          </a:solidFill>
        </p:grpSpPr>
        <p:grpSp>
          <p:nvGrpSpPr>
            <p:cNvPr id="18" name="Group 937"/>
            <p:cNvGrpSpPr>
              <a:grpSpLocks/>
            </p:cNvGrpSpPr>
            <p:nvPr/>
          </p:nvGrpSpPr>
          <p:grpSpPr bwMode="auto">
            <a:xfrm>
              <a:off x="-48" y="576"/>
              <a:ext cx="669" cy="3024"/>
              <a:chOff x="2160" y="576"/>
              <a:chExt cx="669" cy="3024"/>
            </a:xfrm>
            <a:grpFill/>
          </p:grpSpPr>
          <p:sp>
            <p:nvSpPr>
              <p:cNvPr id="79786" name="AutoShape 938"/>
              <p:cNvSpPr>
                <a:spLocks noChangeArrowheads="1"/>
              </p:cNvSpPr>
              <p:nvPr/>
            </p:nvSpPr>
            <p:spPr bwMode="auto">
              <a:xfrm rot="21600000">
                <a:off x="2255" y="774"/>
                <a:ext cx="432" cy="2826"/>
              </a:xfrm>
              <a:prstGeom prst="can">
                <a:avLst>
                  <a:gd name="adj" fmla="val 114116"/>
                </a:avLst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787" name="Rectangle 939" descr="Parchment"/>
              <p:cNvSpPr>
                <a:spLocks noChangeArrowheads="1"/>
              </p:cNvSpPr>
              <p:nvPr/>
            </p:nvSpPr>
            <p:spPr bwMode="auto">
              <a:xfrm rot="5400000">
                <a:off x="2114" y="622"/>
                <a:ext cx="761" cy="669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788" name="Line 940"/>
            <p:cNvSpPr>
              <a:spLocks noChangeShapeType="1"/>
            </p:cNvSpPr>
            <p:nvPr/>
          </p:nvSpPr>
          <p:spPr bwMode="auto">
            <a:xfrm>
              <a:off x="144" y="3372"/>
              <a:ext cx="81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789" name="Line 941"/>
            <p:cNvSpPr>
              <a:spLocks noChangeShapeType="1"/>
            </p:cNvSpPr>
            <p:nvPr/>
          </p:nvSpPr>
          <p:spPr bwMode="auto">
            <a:xfrm>
              <a:off x="225" y="3416"/>
              <a:ext cx="8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790" name="Line 942"/>
            <p:cNvSpPr>
              <a:spLocks noChangeShapeType="1"/>
            </p:cNvSpPr>
            <p:nvPr/>
          </p:nvSpPr>
          <p:spPr bwMode="auto">
            <a:xfrm>
              <a:off x="144" y="3468"/>
              <a:ext cx="81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791" name="Line 943"/>
            <p:cNvSpPr>
              <a:spLocks noChangeShapeType="1"/>
            </p:cNvSpPr>
            <p:nvPr/>
          </p:nvSpPr>
          <p:spPr bwMode="auto">
            <a:xfrm>
              <a:off x="225" y="3504"/>
              <a:ext cx="8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944"/>
            <p:cNvGrpSpPr>
              <a:grpSpLocks/>
            </p:cNvGrpSpPr>
            <p:nvPr/>
          </p:nvGrpSpPr>
          <p:grpSpPr bwMode="auto">
            <a:xfrm>
              <a:off x="66" y="2880"/>
              <a:ext cx="404" cy="484"/>
              <a:chOff x="5232" y="3552"/>
              <a:chExt cx="240" cy="528"/>
            </a:xfrm>
            <a:grpFill/>
          </p:grpSpPr>
          <p:sp>
            <p:nvSpPr>
              <p:cNvPr id="79793" name="Line 945"/>
              <p:cNvSpPr>
                <a:spLocks noChangeShapeType="1"/>
              </p:cNvSpPr>
              <p:nvPr/>
            </p:nvSpPr>
            <p:spPr bwMode="auto">
              <a:xfrm>
                <a:off x="5232" y="3552"/>
                <a:ext cx="240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94" name="Line 946"/>
              <p:cNvSpPr>
                <a:spLocks noChangeShapeType="1"/>
              </p:cNvSpPr>
              <p:nvPr/>
            </p:nvSpPr>
            <p:spPr bwMode="auto">
              <a:xfrm>
                <a:off x="5280" y="3600"/>
                <a:ext cx="4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95" name="Line 947"/>
              <p:cNvSpPr>
                <a:spLocks noChangeShapeType="1"/>
              </p:cNvSpPr>
              <p:nvPr/>
            </p:nvSpPr>
            <p:spPr bwMode="auto">
              <a:xfrm>
                <a:off x="5328" y="3648"/>
                <a:ext cx="4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96" name="Line 948"/>
              <p:cNvSpPr>
                <a:spLocks noChangeShapeType="1"/>
              </p:cNvSpPr>
              <p:nvPr/>
            </p:nvSpPr>
            <p:spPr bwMode="auto">
              <a:xfrm>
                <a:off x="5280" y="3696"/>
                <a:ext cx="4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97" name="Line 949"/>
              <p:cNvSpPr>
                <a:spLocks noChangeShapeType="1"/>
              </p:cNvSpPr>
              <p:nvPr/>
            </p:nvSpPr>
            <p:spPr bwMode="auto">
              <a:xfrm>
                <a:off x="5328" y="3744"/>
                <a:ext cx="4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98" name="Line 950"/>
              <p:cNvSpPr>
                <a:spLocks noChangeShapeType="1"/>
              </p:cNvSpPr>
              <p:nvPr/>
            </p:nvSpPr>
            <p:spPr bwMode="auto">
              <a:xfrm>
                <a:off x="5376" y="3840"/>
                <a:ext cx="4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99" name="Line 951"/>
              <p:cNvSpPr>
                <a:spLocks noChangeShapeType="1"/>
              </p:cNvSpPr>
              <p:nvPr/>
            </p:nvSpPr>
            <p:spPr bwMode="auto">
              <a:xfrm>
                <a:off x="5280" y="3840"/>
                <a:ext cx="4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00" name="Line 952"/>
              <p:cNvSpPr>
                <a:spLocks noChangeShapeType="1"/>
              </p:cNvSpPr>
              <p:nvPr/>
            </p:nvSpPr>
            <p:spPr bwMode="auto">
              <a:xfrm>
                <a:off x="5328" y="3888"/>
                <a:ext cx="4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01" name="Line 953"/>
              <p:cNvSpPr>
                <a:spLocks noChangeShapeType="1"/>
              </p:cNvSpPr>
              <p:nvPr/>
            </p:nvSpPr>
            <p:spPr bwMode="auto">
              <a:xfrm>
                <a:off x="5280" y="3936"/>
                <a:ext cx="4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02" name="Line 954"/>
              <p:cNvSpPr>
                <a:spLocks noChangeShapeType="1"/>
              </p:cNvSpPr>
              <p:nvPr/>
            </p:nvSpPr>
            <p:spPr bwMode="auto">
              <a:xfrm>
                <a:off x="5328" y="3984"/>
                <a:ext cx="4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03" name="Line 955"/>
              <p:cNvSpPr>
                <a:spLocks noChangeShapeType="1"/>
              </p:cNvSpPr>
              <p:nvPr/>
            </p:nvSpPr>
            <p:spPr bwMode="auto">
              <a:xfrm>
                <a:off x="5376" y="4080"/>
                <a:ext cx="4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9804" name="Text Box 956"/>
          <p:cNvSpPr txBox="1">
            <a:spLocks noChangeArrowheads="1"/>
          </p:cNvSpPr>
          <p:nvPr/>
        </p:nvSpPr>
        <p:spPr bwMode="auto">
          <a:xfrm>
            <a:off x="933450" y="8445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VNI-Helve" pitchFamily="2" charset="0"/>
              </a:rPr>
              <a:t>(A)</a:t>
            </a:r>
          </a:p>
        </p:txBody>
      </p:sp>
      <p:sp>
        <p:nvSpPr>
          <p:cNvPr id="79805" name="Text Box 957"/>
          <p:cNvSpPr txBox="1">
            <a:spLocks noChangeArrowheads="1"/>
          </p:cNvSpPr>
          <p:nvPr/>
        </p:nvSpPr>
        <p:spPr bwMode="auto">
          <a:xfrm>
            <a:off x="3517900" y="84772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VNI-Helve" pitchFamily="2" charset="0"/>
              </a:rPr>
              <a:t>(B)</a:t>
            </a:r>
          </a:p>
        </p:txBody>
      </p:sp>
      <p:sp>
        <p:nvSpPr>
          <p:cNvPr id="79806" name="Text Box 958"/>
          <p:cNvSpPr txBox="1">
            <a:spLocks noChangeArrowheads="1"/>
          </p:cNvSpPr>
          <p:nvPr/>
        </p:nvSpPr>
        <p:spPr bwMode="auto">
          <a:xfrm>
            <a:off x="215900" y="5876925"/>
            <a:ext cx="2590800" cy="1015663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</a:rPr>
              <a:t>(A):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</a:rPr>
              <a:t>hạt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</a:rPr>
              <a:t>chất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</a:rPr>
              <a:t>rắn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 Do Phenol tan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ít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nước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.</a:t>
            </a:r>
          </a:p>
        </p:txBody>
      </p:sp>
      <p:sp>
        <p:nvSpPr>
          <p:cNvPr id="79807" name="Text Box 959"/>
          <p:cNvSpPr txBox="1">
            <a:spLocks noChangeArrowheads="1"/>
          </p:cNvSpPr>
          <p:nvPr/>
        </p:nvSpPr>
        <p:spPr bwMode="auto">
          <a:xfrm>
            <a:off x="3111500" y="5876925"/>
            <a:ext cx="3200400" cy="1015663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</a:rPr>
              <a:t>(B):</a:t>
            </a:r>
            <a:r>
              <a:rPr lang="en-US" sz="2000" b="1" i="1" u="sng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Phenol tan </a:t>
            </a:r>
            <a:r>
              <a:rPr lang="en-US" sz="2000" b="1" i="1" u="sng" dirty="0" err="1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hết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đã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tác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dụng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NaOH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tạo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thành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 C</a:t>
            </a:r>
            <a:r>
              <a:rPr lang="en-US" sz="2000" b="1" baseline="-25000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6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H</a:t>
            </a:r>
            <a:r>
              <a:rPr lang="en-US" sz="2000" b="1" baseline="-25000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5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ONa tan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nước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.</a:t>
            </a:r>
          </a:p>
        </p:txBody>
      </p:sp>
      <p:sp>
        <p:nvSpPr>
          <p:cNvPr id="79808" name="Text Box 960"/>
          <p:cNvSpPr txBox="1">
            <a:spLocks noChangeArrowheads="1"/>
          </p:cNvSpPr>
          <p:nvPr/>
        </p:nvSpPr>
        <p:spPr bwMode="auto">
          <a:xfrm>
            <a:off x="2654300" y="1358900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 b="1">
                <a:solidFill>
                  <a:srgbClr val="0000FF"/>
                </a:solidFill>
                <a:latin typeface="VNI-Helve" pitchFamily="2" charset="0"/>
              </a:rPr>
              <a:t>   C</a:t>
            </a:r>
            <a:r>
              <a:rPr lang="en-US" sz="2000" b="1" baseline="-25000">
                <a:solidFill>
                  <a:srgbClr val="0000FF"/>
                </a:solidFill>
                <a:latin typeface="VNI-Helve" pitchFamily="2" charset="0"/>
              </a:rPr>
              <a:t>6</a:t>
            </a:r>
            <a:r>
              <a:rPr lang="en-US" sz="2000" b="1">
                <a:solidFill>
                  <a:srgbClr val="0000FF"/>
                </a:solidFill>
                <a:latin typeface="VNI-Helve" pitchFamily="2" charset="0"/>
              </a:rPr>
              <a:t>H</a:t>
            </a:r>
            <a:r>
              <a:rPr lang="en-US" sz="2000" b="1" baseline="-25000">
                <a:solidFill>
                  <a:srgbClr val="0000FF"/>
                </a:solidFill>
                <a:latin typeface="VNI-Helve" pitchFamily="2" charset="0"/>
              </a:rPr>
              <a:t>5</a:t>
            </a:r>
            <a:r>
              <a:rPr lang="en-US" sz="2000" b="1">
                <a:solidFill>
                  <a:srgbClr val="0000FF"/>
                </a:solidFill>
                <a:latin typeface="VNI-Helve" pitchFamily="2" charset="0"/>
              </a:rPr>
              <a:t>OH + NaOH   </a:t>
            </a:r>
            <a:r>
              <a:rPr lang="en-US" sz="2000" b="1">
                <a:solidFill>
                  <a:srgbClr val="0000FF"/>
                </a:solidFill>
                <a:latin typeface="VNI-Helve" pitchFamily="2" charset="0"/>
                <a:sym typeface="Wingdings 3" pitchFamily="18" charset="2"/>
              </a:rPr>
              <a:t> </a:t>
            </a:r>
            <a:r>
              <a:rPr lang="en-US" sz="2000" b="1">
                <a:solidFill>
                  <a:srgbClr val="0000FF"/>
                </a:solidFill>
                <a:latin typeface="VNI-Helve" pitchFamily="2" charset="0"/>
              </a:rPr>
              <a:t>C</a:t>
            </a:r>
            <a:r>
              <a:rPr lang="en-US" sz="2000" b="1" baseline="-25000">
                <a:solidFill>
                  <a:srgbClr val="0000FF"/>
                </a:solidFill>
                <a:latin typeface="VNI-Helve" pitchFamily="2" charset="0"/>
              </a:rPr>
              <a:t>6</a:t>
            </a:r>
            <a:r>
              <a:rPr lang="en-US" sz="2000" b="1">
                <a:solidFill>
                  <a:srgbClr val="0000FF"/>
                </a:solidFill>
                <a:latin typeface="VNI-Helve" pitchFamily="2" charset="0"/>
              </a:rPr>
              <a:t>H</a:t>
            </a:r>
            <a:r>
              <a:rPr lang="en-US" sz="2000" b="1" baseline="-25000">
                <a:solidFill>
                  <a:srgbClr val="0000FF"/>
                </a:solidFill>
                <a:latin typeface="VNI-Helve" pitchFamily="2" charset="0"/>
              </a:rPr>
              <a:t>5</a:t>
            </a:r>
            <a:r>
              <a:rPr lang="en-US" sz="2000" b="1">
                <a:solidFill>
                  <a:srgbClr val="0000FF"/>
                </a:solidFill>
                <a:latin typeface="VNI-Helve" pitchFamily="2" charset="0"/>
              </a:rPr>
              <a:t>ONa + H</a:t>
            </a:r>
            <a:r>
              <a:rPr lang="en-US" sz="2000" b="1" baseline="-25000">
                <a:solidFill>
                  <a:srgbClr val="0000FF"/>
                </a:solidFill>
                <a:latin typeface="VNI-Helve" pitchFamily="2" charset="0"/>
              </a:rPr>
              <a:t>2</a:t>
            </a:r>
            <a:r>
              <a:rPr lang="en-US" sz="2000" b="1">
                <a:solidFill>
                  <a:srgbClr val="0000FF"/>
                </a:solidFill>
                <a:latin typeface="VNI-Helve" pitchFamily="2" charset="0"/>
              </a:rPr>
              <a:t>O</a:t>
            </a:r>
          </a:p>
        </p:txBody>
      </p:sp>
      <p:grpSp>
        <p:nvGrpSpPr>
          <p:cNvPr id="20" name="Group 961"/>
          <p:cNvGrpSpPr>
            <a:grpSpLocks/>
          </p:cNvGrpSpPr>
          <p:nvPr/>
        </p:nvGrpSpPr>
        <p:grpSpPr bwMode="auto">
          <a:xfrm>
            <a:off x="7049798" y="977900"/>
            <a:ext cx="1062037" cy="4800600"/>
            <a:chOff x="-48" y="576"/>
            <a:chExt cx="669" cy="3024"/>
          </a:xfrm>
        </p:grpSpPr>
        <p:grpSp>
          <p:nvGrpSpPr>
            <p:cNvPr id="21" name="Group 962"/>
            <p:cNvGrpSpPr>
              <a:grpSpLocks/>
            </p:cNvGrpSpPr>
            <p:nvPr/>
          </p:nvGrpSpPr>
          <p:grpSpPr bwMode="auto">
            <a:xfrm>
              <a:off x="-48" y="576"/>
              <a:ext cx="669" cy="3024"/>
              <a:chOff x="2160" y="576"/>
              <a:chExt cx="669" cy="3024"/>
            </a:xfrm>
          </p:grpSpPr>
          <p:sp>
            <p:nvSpPr>
              <p:cNvPr id="79811" name="AutoShape 963"/>
              <p:cNvSpPr>
                <a:spLocks noChangeArrowheads="1"/>
              </p:cNvSpPr>
              <p:nvPr/>
            </p:nvSpPr>
            <p:spPr bwMode="auto">
              <a:xfrm rot="21600000">
                <a:off x="2255" y="774"/>
                <a:ext cx="432" cy="2826"/>
              </a:xfrm>
              <a:prstGeom prst="can">
                <a:avLst>
                  <a:gd name="adj" fmla="val 114116"/>
                </a:avLst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12" name="Rectangle 964" descr="Parchment"/>
              <p:cNvSpPr>
                <a:spLocks noChangeArrowheads="1"/>
              </p:cNvSpPr>
              <p:nvPr/>
            </p:nvSpPr>
            <p:spPr bwMode="auto">
              <a:xfrm rot="5400000">
                <a:off x="2114" y="622"/>
                <a:ext cx="761" cy="669"/>
              </a:xfrm>
              <a:prstGeom prst="rect">
                <a:avLst/>
              </a:prstGeom>
              <a:blipFill dpi="0" rotWithShape="1">
                <a:blip r:embed="rId8"/>
                <a:srcRect/>
                <a:tile tx="0" ty="0" sx="100000" sy="100000" flip="none" algn="tl"/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813" name="Line 965"/>
            <p:cNvSpPr>
              <a:spLocks noChangeShapeType="1"/>
            </p:cNvSpPr>
            <p:nvPr/>
          </p:nvSpPr>
          <p:spPr bwMode="auto">
            <a:xfrm>
              <a:off x="144" y="3372"/>
              <a:ext cx="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814" name="Line 966"/>
            <p:cNvSpPr>
              <a:spLocks noChangeShapeType="1"/>
            </p:cNvSpPr>
            <p:nvPr/>
          </p:nvSpPr>
          <p:spPr bwMode="auto">
            <a:xfrm>
              <a:off x="225" y="3416"/>
              <a:ext cx="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815" name="Line 967"/>
            <p:cNvSpPr>
              <a:spLocks noChangeShapeType="1"/>
            </p:cNvSpPr>
            <p:nvPr/>
          </p:nvSpPr>
          <p:spPr bwMode="auto">
            <a:xfrm>
              <a:off x="144" y="3468"/>
              <a:ext cx="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816" name="Line 968"/>
            <p:cNvSpPr>
              <a:spLocks noChangeShapeType="1"/>
            </p:cNvSpPr>
            <p:nvPr/>
          </p:nvSpPr>
          <p:spPr bwMode="auto">
            <a:xfrm>
              <a:off x="225" y="3504"/>
              <a:ext cx="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969"/>
            <p:cNvGrpSpPr>
              <a:grpSpLocks/>
            </p:cNvGrpSpPr>
            <p:nvPr/>
          </p:nvGrpSpPr>
          <p:grpSpPr bwMode="auto">
            <a:xfrm>
              <a:off x="66" y="2880"/>
              <a:ext cx="404" cy="484"/>
              <a:chOff x="5232" y="3552"/>
              <a:chExt cx="240" cy="528"/>
            </a:xfrm>
          </p:grpSpPr>
          <p:sp>
            <p:nvSpPr>
              <p:cNvPr id="79818" name="Line 970"/>
              <p:cNvSpPr>
                <a:spLocks noChangeShapeType="1"/>
              </p:cNvSpPr>
              <p:nvPr/>
            </p:nvSpPr>
            <p:spPr bwMode="auto">
              <a:xfrm>
                <a:off x="5232" y="355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19" name="Line 971"/>
              <p:cNvSpPr>
                <a:spLocks noChangeShapeType="1"/>
              </p:cNvSpPr>
              <p:nvPr/>
            </p:nvSpPr>
            <p:spPr bwMode="auto">
              <a:xfrm>
                <a:off x="5280" y="3600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20" name="Line 972"/>
              <p:cNvSpPr>
                <a:spLocks noChangeShapeType="1"/>
              </p:cNvSpPr>
              <p:nvPr/>
            </p:nvSpPr>
            <p:spPr bwMode="auto">
              <a:xfrm>
                <a:off x="5328" y="3648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21" name="Line 973"/>
              <p:cNvSpPr>
                <a:spLocks noChangeShapeType="1"/>
              </p:cNvSpPr>
              <p:nvPr/>
            </p:nvSpPr>
            <p:spPr bwMode="auto">
              <a:xfrm>
                <a:off x="5280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22" name="Line 974"/>
              <p:cNvSpPr>
                <a:spLocks noChangeShapeType="1"/>
              </p:cNvSpPr>
              <p:nvPr/>
            </p:nvSpPr>
            <p:spPr bwMode="auto">
              <a:xfrm>
                <a:off x="5328" y="374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23" name="Line 975"/>
              <p:cNvSpPr>
                <a:spLocks noChangeShapeType="1"/>
              </p:cNvSpPr>
              <p:nvPr/>
            </p:nvSpPr>
            <p:spPr bwMode="auto">
              <a:xfrm>
                <a:off x="5376" y="3840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24" name="Line 976"/>
              <p:cNvSpPr>
                <a:spLocks noChangeShapeType="1"/>
              </p:cNvSpPr>
              <p:nvPr/>
            </p:nvSpPr>
            <p:spPr bwMode="auto">
              <a:xfrm>
                <a:off x="5280" y="3840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25" name="Line 977"/>
              <p:cNvSpPr>
                <a:spLocks noChangeShapeType="1"/>
              </p:cNvSpPr>
              <p:nvPr/>
            </p:nvSpPr>
            <p:spPr bwMode="auto">
              <a:xfrm>
                <a:off x="5328" y="3888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26" name="Line 978"/>
              <p:cNvSpPr>
                <a:spLocks noChangeShapeType="1"/>
              </p:cNvSpPr>
              <p:nvPr/>
            </p:nvSpPr>
            <p:spPr bwMode="auto">
              <a:xfrm>
                <a:off x="5280" y="393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27" name="Line 979"/>
              <p:cNvSpPr>
                <a:spLocks noChangeShapeType="1"/>
              </p:cNvSpPr>
              <p:nvPr/>
            </p:nvSpPr>
            <p:spPr bwMode="auto">
              <a:xfrm>
                <a:off x="5328" y="398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28" name="Line 980"/>
              <p:cNvSpPr>
                <a:spLocks noChangeShapeType="1"/>
              </p:cNvSpPr>
              <p:nvPr/>
            </p:nvSpPr>
            <p:spPr bwMode="auto">
              <a:xfrm>
                <a:off x="5376" y="4080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" name="Group 981"/>
          <p:cNvGrpSpPr>
            <a:grpSpLocks/>
          </p:cNvGrpSpPr>
          <p:nvPr/>
        </p:nvGrpSpPr>
        <p:grpSpPr bwMode="auto">
          <a:xfrm>
            <a:off x="6372225" y="1855788"/>
            <a:ext cx="1295400" cy="3733800"/>
            <a:chOff x="4176" y="1248"/>
            <a:chExt cx="820" cy="2256"/>
          </a:xfrm>
        </p:grpSpPr>
        <p:sp>
          <p:nvSpPr>
            <p:cNvPr id="79830" name="Line 982"/>
            <p:cNvSpPr>
              <a:spLocks noChangeShapeType="1"/>
            </p:cNvSpPr>
            <p:nvPr/>
          </p:nvSpPr>
          <p:spPr bwMode="auto">
            <a:xfrm>
              <a:off x="4944" y="1296"/>
              <a:ext cx="0" cy="22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831" name="Line 983"/>
            <p:cNvSpPr>
              <a:spLocks noChangeShapeType="1"/>
            </p:cNvSpPr>
            <p:nvPr/>
          </p:nvSpPr>
          <p:spPr bwMode="auto">
            <a:xfrm>
              <a:off x="4992" y="1248"/>
              <a:ext cx="0" cy="22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832" name="Line 984"/>
            <p:cNvSpPr>
              <a:spLocks noChangeShapeType="1"/>
            </p:cNvSpPr>
            <p:nvPr/>
          </p:nvSpPr>
          <p:spPr bwMode="auto">
            <a:xfrm flipH="1">
              <a:off x="4176" y="1296"/>
              <a:ext cx="76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833" name="Line 985"/>
            <p:cNvSpPr>
              <a:spLocks noChangeShapeType="1"/>
            </p:cNvSpPr>
            <p:nvPr/>
          </p:nvSpPr>
          <p:spPr bwMode="auto">
            <a:xfrm flipH="1">
              <a:off x="4180" y="1248"/>
              <a:ext cx="81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34" name="Text Box 986"/>
          <p:cNvSpPr txBox="1">
            <a:spLocks noChangeArrowheads="1"/>
          </p:cNvSpPr>
          <p:nvPr/>
        </p:nvSpPr>
        <p:spPr bwMode="auto">
          <a:xfrm>
            <a:off x="5245100" y="1477963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VNI-Heather" pitchFamily="2" charset="0"/>
              </a:rPr>
              <a:t>CO</a:t>
            </a:r>
            <a:r>
              <a:rPr lang="en-US" sz="2000" b="1" baseline="-25000">
                <a:solidFill>
                  <a:srgbClr val="0000FF"/>
                </a:solidFill>
                <a:latin typeface="VNI-Heather" pitchFamily="2" charset="0"/>
              </a:rPr>
              <a:t>2</a:t>
            </a:r>
            <a:endParaRPr lang="en-US" sz="2000" b="1">
              <a:solidFill>
                <a:srgbClr val="0000FF"/>
              </a:solidFill>
              <a:latin typeface="VNI-Heather" pitchFamily="2" charset="0"/>
            </a:endParaRPr>
          </a:p>
        </p:txBody>
      </p:sp>
      <p:sp>
        <p:nvSpPr>
          <p:cNvPr id="79835" name="Line 987"/>
          <p:cNvSpPr>
            <a:spLocks noChangeShapeType="1"/>
          </p:cNvSpPr>
          <p:nvPr/>
        </p:nvSpPr>
        <p:spPr bwMode="auto">
          <a:xfrm>
            <a:off x="5073650" y="1854200"/>
            <a:ext cx="1143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36" name="Line 988"/>
          <p:cNvSpPr>
            <a:spLocks noChangeShapeType="1"/>
          </p:cNvSpPr>
          <p:nvPr/>
        </p:nvSpPr>
        <p:spPr bwMode="auto">
          <a:xfrm>
            <a:off x="6526213" y="1858963"/>
            <a:ext cx="304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37" name="Line 989"/>
          <p:cNvSpPr>
            <a:spLocks noChangeShapeType="1"/>
          </p:cNvSpPr>
          <p:nvPr/>
        </p:nvSpPr>
        <p:spPr bwMode="auto">
          <a:xfrm rot="5400000">
            <a:off x="7331869" y="2424906"/>
            <a:ext cx="304800" cy="15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38" name="Line 990"/>
          <p:cNvSpPr>
            <a:spLocks noChangeShapeType="1"/>
          </p:cNvSpPr>
          <p:nvPr/>
        </p:nvSpPr>
        <p:spPr bwMode="auto">
          <a:xfrm rot="5400000">
            <a:off x="7336632" y="4101306"/>
            <a:ext cx="304800" cy="158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39" name="Line 991"/>
          <p:cNvSpPr>
            <a:spLocks noChangeShapeType="1"/>
          </p:cNvSpPr>
          <p:nvPr/>
        </p:nvSpPr>
        <p:spPr bwMode="auto">
          <a:xfrm rot="5400000">
            <a:off x="7331869" y="5168106"/>
            <a:ext cx="304800" cy="15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40" name="Oval 992"/>
          <p:cNvSpPr>
            <a:spLocks noChangeArrowheads="1"/>
          </p:cNvSpPr>
          <p:nvPr/>
        </p:nvSpPr>
        <p:spPr bwMode="auto">
          <a:xfrm>
            <a:off x="7483475" y="5597525"/>
            <a:ext cx="76200" cy="76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41" name="Oval 993"/>
          <p:cNvSpPr>
            <a:spLocks noChangeArrowheads="1"/>
          </p:cNvSpPr>
          <p:nvPr/>
        </p:nvSpPr>
        <p:spPr bwMode="auto">
          <a:xfrm>
            <a:off x="7667625" y="5397500"/>
            <a:ext cx="92075" cy="92075"/>
          </a:xfrm>
          <a:prstGeom prst="ellipse">
            <a:avLst/>
          </a:prstGeom>
          <a:gradFill rotWithShape="1">
            <a:gsLst>
              <a:gs pos="0">
                <a:srgbClr val="F8F8F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42" name="Oval 994"/>
          <p:cNvSpPr>
            <a:spLocks noChangeArrowheads="1"/>
          </p:cNvSpPr>
          <p:nvPr/>
        </p:nvSpPr>
        <p:spPr bwMode="auto">
          <a:xfrm>
            <a:off x="7667625" y="5016500"/>
            <a:ext cx="92075" cy="92075"/>
          </a:xfrm>
          <a:prstGeom prst="ellipse">
            <a:avLst/>
          </a:prstGeom>
          <a:gradFill rotWithShape="1">
            <a:gsLst>
              <a:gs pos="0">
                <a:srgbClr val="F8F8F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43" name="Oval 995"/>
          <p:cNvSpPr>
            <a:spLocks noChangeArrowheads="1"/>
          </p:cNvSpPr>
          <p:nvPr/>
        </p:nvSpPr>
        <p:spPr bwMode="auto">
          <a:xfrm>
            <a:off x="7302500" y="5626100"/>
            <a:ext cx="76200" cy="76200"/>
          </a:xfrm>
          <a:prstGeom prst="ellipse">
            <a:avLst/>
          </a:prstGeom>
          <a:gradFill rotWithShape="1">
            <a:gsLst>
              <a:gs pos="0">
                <a:srgbClr val="F8F8F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44" name="Oval 996"/>
          <p:cNvSpPr>
            <a:spLocks noChangeArrowheads="1"/>
          </p:cNvSpPr>
          <p:nvPr/>
        </p:nvSpPr>
        <p:spPr bwMode="auto">
          <a:xfrm>
            <a:off x="7226300" y="5397500"/>
            <a:ext cx="76200" cy="76200"/>
          </a:xfrm>
          <a:prstGeom prst="ellipse">
            <a:avLst/>
          </a:prstGeom>
          <a:gradFill rotWithShape="1">
            <a:gsLst>
              <a:gs pos="0">
                <a:srgbClr val="F8F8F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45" name="Oval 997"/>
          <p:cNvSpPr>
            <a:spLocks noChangeArrowheads="1"/>
          </p:cNvSpPr>
          <p:nvPr/>
        </p:nvSpPr>
        <p:spPr bwMode="auto">
          <a:xfrm>
            <a:off x="7226300" y="5016500"/>
            <a:ext cx="92075" cy="92075"/>
          </a:xfrm>
          <a:prstGeom prst="ellipse">
            <a:avLst/>
          </a:prstGeom>
          <a:gradFill rotWithShape="1">
            <a:gsLst>
              <a:gs pos="0">
                <a:srgbClr val="F8F8F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46" name="Oval 998"/>
          <p:cNvSpPr>
            <a:spLocks noChangeArrowheads="1"/>
          </p:cNvSpPr>
          <p:nvPr/>
        </p:nvSpPr>
        <p:spPr bwMode="auto">
          <a:xfrm>
            <a:off x="7683500" y="4787900"/>
            <a:ext cx="92075" cy="92075"/>
          </a:xfrm>
          <a:prstGeom prst="ellipse">
            <a:avLst/>
          </a:prstGeom>
          <a:gradFill rotWithShape="1">
            <a:gsLst>
              <a:gs pos="0">
                <a:srgbClr val="F8F8F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47" name="Oval 999"/>
          <p:cNvSpPr>
            <a:spLocks noChangeArrowheads="1"/>
          </p:cNvSpPr>
          <p:nvPr/>
        </p:nvSpPr>
        <p:spPr bwMode="auto">
          <a:xfrm>
            <a:off x="7226300" y="4787900"/>
            <a:ext cx="92075" cy="92075"/>
          </a:xfrm>
          <a:prstGeom prst="ellipse">
            <a:avLst/>
          </a:prstGeom>
          <a:gradFill rotWithShape="1">
            <a:gsLst>
              <a:gs pos="0">
                <a:srgbClr val="F8F8F8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1000"/>
          <p:cNvGrpSpPr>
            <a:grpSpLocks/>
          </p:cNvGrpSpPr>
          <p:nvPr/>
        </p:nvGrpSpPr>
        <p:grpSpPr bwMode="auto">
          <a:xfrm>
            <a:off x="7240588" y="4921250"/>
            <a:ext cx="457200" cy="762000"/>
            <a:chOff x="1776" y="1200"/>
            <a:chExt cx="218" cy="384"/>
          </a:xfrm>
        </p:grpSpPr>
        <p:sp>
          <p:nvSpPr>
            <p:cNvPr id="79849" name="Oval 1001"/>
            <p:cNvSpPr>
              <a:spLocks noChangeArrowheads="1"/>
            </p:cNvSpPr>
            <p:nvPr/>
          </p:nvSpPr>
          <p:spPr bwMode="auto">
            <a:xfrm>
              <a:off x="1804" y="1381"/>
              <a:ext cx="41" cy="2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50" name="Oval 1002"/>
            <p:cNvSpPr>
              <a:spLocks noChangeArrowheads="1"/>
            </p:cNvSpPr>
            <p:nvPr/>
          </p:nvSpPr>
          <p:spPr bwMode="auto">
            <a:xfrm>
              <a:off x="1836" y="1409"/>
              <a:ext cx="50" cy="2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51" name="Oval 1003"/>
            <p:cNvSpPr>
              <a:spLocks noChangeArrowheads="1"/>
            </p:cNvSpPr>
            <p:nvPr/>
          </p:nvSpPr>
          <p:spPr bwMode="auto">
            <a:xfrm>
              <a:off x="1776" y="1296"/>
              <a:ext cx="74" cy="3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52" name="Oval 1004"/>
            <p:cNvSpPr>
              <a:spLocks noChangeArrowheads="1"/>
            </p:cNvSpPr>
            <p:nvPr/>
          </p:nvSpPr>
          <p:spPr bwMode="auto">
            <a:xfrm>
              <a:off x="1933" y="1387"/>
              <a:ext cx="41" cy="2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53" name="Oval 1005"/>
            <p:cNvSpPr>
              <a:spLocks noChangeArrowheads="1"/>
            </p:cNvSpPr>
            <p:nvPr/>
          </p:nvSpPr>
          <p:spPr bwMode="auto">
            <a:xfrm>
              <a:off x="1927" y="1423"/>
              <a:ext cx="50" cy="27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54" name="Oval 1006"/>
            <p:cNvSpPr>
              <a:spLocks noChangeArrowheads="1"/>
            </p:cNvSpPr>
            <p:nvPr/>
          </p:nvSpPr>
          <p:spPr bwMode="auto">
            <a:xfrm>
              <a:off x="1920" y="1344"/>
              <a:ext cx="74" cy="3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55" name="Oval 1007"/>
            <p:cNvSpPr>
              <a:spLocks noChangeArrowheads="1"/>
            </p:cNvSpPr>
            <p:nvPr/>
          </p:nvSpPr>
          <p:spPr bwMode="auto">
            <a:xfrm>
              <a:off x="1872" y="1323"/>
              <a:ext cx="41" cy="2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56" name="Oval 1008"/>
            <p:cNvSpPr>
              <a:spLocks noChangeArrowheads="1"/>
            </p:cNvSpPr>
            <p:nvPr/>
          </p:nvSpPr>
          <p:spPr bwMode="auto">
            <a:xfrm>
              <a:off x="1924" y="1362"/>
              <a:ext cx="50" cy="2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57" name="Oval 1009"/>
            <p:cNvSpPr>
              <a:spLocks noChangeArrowheads="1"/>
            </p:cNvSpPr>
            <p:nvPr/>
          </p:nvSpPr>
          <p:spPr bwMode="auto">
            <a:xfrm>
              <a:off x="1891" y="1386"/>
              <a:ext cx="74" cy="3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58" name="Oval 1010"/>
            <p:cNvSpPr>
              <a:spLocks noChangeArrowheads="1"/>
            </p:cNvSpPr>
            <p:nvPr/>
          </p:nvSpPr>
          <p:spPr bwMode="auto">
            <a:xfrm>
              <a:off x="1824" y="1344"/>
              <a:ext cx="74" cy="3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59" name="Oval 1011"/>
            <p:cNvSpPr>
              <a:spLocks noChangeArrowheads="1"/>
            </p:cNvSpPr>
            <p:nvPr/>
          </p:nvSpPr>
          <p:spPr bwMode="auto">
            <a:xfrm>
              <a:off x="1920" y="1200"/>
              <a:ext cx="42" cy="2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60" name="Oval 1012"/>
            <p:cNvSpPr>
              <a:spLocks noChangeArrowheads="1"/>
            </p:cNvSpPr>
            <p:nvPr/>
          </p:nvSpPr>
          <p:spPr bwMode="auto">
            <a:xfrm>
              <a:off x="1872" y="1257"/>
              <a:ext cx="74" cy="3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61" name="Oval 1013"/>
            <p:cNvSpPr>
              <a:spLocks noChangeArrowheads="1"/>
            </p:cNvSpPr>
            <p:nvPr/>
          </p:nvSpPr>
          <p:spPr bwMode="auto">
            <a:xfrm>
              <a:off x="1927" y="1344"/>
              <a:ext cx="42" cy="2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62" name="Oval 1014"/>
            <p:cNvSpPr>
              <a:spLocks noChangeArrowheads="1"/>
            </p:cNvSpPr>
            <p:nvPr/>
          </p:nvSpPr>
          <p:spPr bwMode="auto">
            <a:xfrm>
              <a:off x="1920" y="1296"/>
              <a:ext cx="50" cy="2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63" name="Oval 1015"/>
            <p:cNvSpPr>
              <a:spLocks noChangeArrowheads="1"/>
            </p:cNvSpPr>
            <p:nvPr/>
          </p:nvSpPr>
          <p:spPr bwMode="auto">
            <a:xfrm>
              <a:off x="1824" y="1392"/>
              <a:ext cx="96" cy="4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64" name="Oval 1016"/>
            <p:cNvSpPr>
              <a:spLocks noChangeArrowheads="1"/>
            </p:cNvSpPr>
            <p:nvPr/>
          </p:nvSpPr>
          <p:spPr bwMode="auto">
            <a:xfrm>
              <a:off x="1824" y="1296"/>
              <a:ext cx="41" cy="2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65" name="Oval 1017"/>
            <p:cNvSpPr>
              <a:spLocks noChangeArrowheads="1"/>
            </p:cNvSpPr>
            <p:nvPr/>
          </p:nvSpPr>
          <p:spPr bwMode="auto">
            <a:xfrm>
              <a:off x="1798" y="1296"/>
              <a:ext cx="74" cy="3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79866" name="Oval 1018"/>
            <p:cNvSpPr>
              <a:spLocks noChangeArrowheads="1"/>
            </p:cNvSpPr>
            <p:nvPr/>
          </p:nvSpPr>
          <p:spPr bwMode="auto">
            <a:xfrm>
              <a:off x="1804" y="1515"/>
              <a:ext cx="41" cy="2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67" name="Oval 1019"/>
            <p:cNvSpPr>
              <a:spLocks noChangeArrowheads="1"/>
            </p:cNvSpPr>
            <p:nvPr/>
          </p:nvSpPr>
          <p:spPr bwMode="auto">
            <a:xfrm>
              <a:off x="1836" y="1543"/>
              <a:ext cx="50" cy="2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68" name="Oval 1020"/>
            <p:cNvSpPr>
              <a:spLocks noChangeArrowheads="1"/>
            </p:cNvSpPr>
            <p:nvPr/>
          </p:nvSpPr>
          <p:spPr bwMode="auto">
            <a:xfrm>
              <a:off x="1776" y="1430"/>
              <a:ext cx="74" cy="3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69" name="Oval 1021"/>
            <p:cNvSpPr>
              <a:spLocks noChangeArrowheads="1"/>
            </p:cNvSpPr>
            <p:nvPr/>
          </p:nvSpPr>
          <p:spPr bwMode="auto">
            <a:xfrm>
              <a:off x="1933" y="1521"/>
              <a:ext cx="41" cy="2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0" name="Oval 1022"/>
            <p:cNvSpPr>
              <a:spLocks noChangeArrowheads="1"/>
            </p:cNvSpPr>
            <p:nvPr/>
          </p:nvSpPr>
          <p:spPr bwMode="auto">
            <a:xfrm>
              <a:off x="1927" y="1557"/>
              <a:ext cx="50" cy="27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1" name="Oval 1023"/>
            <p:cNvSpPr>
              <a:spLocks noChangeArrowheads="1"/>
            </p:cNvSpPr>
            <p:nvPr/>
          </p:nvSpPr>
          <p:spPr bwMode="auto">
            <a:xfrm>
              <a:off x="1920" y="1478"/>
              <a:ext cx="74" cy="3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4" name="Oval 1024"/>
            <p:cNvSpPr>
              <a:spLocks noChangeArrowheads="1"/>
            </p:cNvSpPr>
            <p:nvPr/>
          </p:nvSpPr>
          <p:spPr bwMode="auto">
            <a:xfrm>
              <a:off x="1872" y="1457"/>
              <a:ext cx="41" cy="2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5" name="Oval 1025"/>
            <p:cNvSpPr>
              <a:spLocks noChangeArrowheads="1"/>
            </p:cNvSpPr>
            <p:nvPr/>
          </p:nvSpPr>
          <p:spPr bwMode="auto">
            <a:xfrm>
              <a:off x="1924" y="1496"/>
              <a:ext cx="50" cy="2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6" name="Oval 1026"/>
            <p:cNvSpPr>
              <a:spLocks noChangeArrowheads="1"/>
            </p:cNvSpPr>
            <p:nvPr/>
          </p:nvSpPr>
          <p:spPr bwMode="auto">
            <a:xfrm>
              <a:off x="1891" y="1520"/>
              <a:ext cx="74" cy="3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7" name="Oval 1027"/>
            <p:cNvSpPr>
              <a:spLocks noChangeArrowheads="1"/>
            </p:cNvSpPr>
            <p:nvPr/>
          </p:nvSpPr>
          <p:spPr bwMode="auto">
            <a:xfrm>
              <a:off x="1824" y="1478"/>
              <a:ext cx="74" cy="3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8" name="Oval 1028"/>
            <p:cNvSpPr>
              <a:spLocks noChangeArrowheads="1"/>
            </p:cNvSpPr>
            <p:nvPr/>
          </p:nvSpPr>
          <p:spPr bwMode="auto">
            <a:xfrm>
              <a:off x="1920" y="1334"/>
              <a:ext cx="42" cy="2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9" name="Oval 1029"/>
            <p:cNvSpPr>
              <a:spLocks noChangeArrowheads="1"/>
            </p:cNvSpPr>
            <p:nvPr/>
          </p:nvSpPr>
          <p:spPr bwMode="auto">
            <a:xfrm>
              <a:off x="1872" y="1391"/>
              <a:ext cx="74" cy="3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0" name="Oval 1030"/>
            <p:cNvSpPr>
              <a:spLocks noChangeArrowheads="1"/>
            </p:cNvSpPr>
            <p:nvPr/>
          </p:nvSpPr>
          <p:spPr bwMode="auto">
            <a:xfrm>
              <a:off x="1927" y="1478"/>
              <a:ext cx="42" cy="2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1" name="Oval 1031"/>
            <p:cNvSpPr>
              <a:spLocks noChangeArrowheads="1"/>
            </p:cNvSpPr>
            <p:nvPr/>
          </p:nvSpPr>
          <p:spPr bwMode="auto">
            <a:xfrm>
              <a:off x="1920" y="1430"/>
              <a:ext cx="50" cy="2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2" name="Oval 1032"/>
            <p:cNvSpPr>
              <a:spLocks noChangeArrowheads="1"/>
            </p:cNvSpPr>
            <p:nvPr/>
          </p:nvSpPr>
          <p:spPr bwMode="auto">
            <a:xfrm>
              <a:off x="1824" y="1526"/>
              <a:ext cx="96" cy="4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3" name="Oval 1033"/>
            <p:cNvSpPr>
              <a:spLocks noChangeArrowheads="1"/>
            </p:cNvSpPr>
            <p:nvPr/>
          </p:nvSpPr>
          <p:spPr bwMode="auto">
            <a:xfrm>
              <a:off x="1824" y="1430"/>
              <a:ext cx="41" cy="2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Oval 1034"/>
            <p:cNvSpPr>
              <a:spLocks noChangeArrowheads="1"/>
            </p:cNvSpPr>
            <p:nvPr/>
          </p:nvSpPr>
          <p:spPr bwMode="auto">
            <a:xfrm>
              <a:off x="1798" y="1430"/>
              <a:ext cx="74" cy="3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5" name="Group 1035"/>
          <p:cNvGrpSpPr>
            <a:grpSpLocks/>
          </p:cNvGrpSpPr>
          <p:nvPr/>
        </p:nvGrpSpPr>
        <p:grpSpPr bwMode="auto">
          <a:xfrm>
            <a:off x="7019925" y="981075"/>
            <a:ext cx="1062038" cy="4800600"/>
            <a:chOff x="3888" y="672"/>
            <a:chExt cx="669" cy="3024"/>
          </a:xfrm>
        </p:grpSpPr>
        <p:grpSp>
          <p:nvGrpSpPr>
            <p:cNvPr id="26" name="Group 1036"/>
            <p:cNvGrpSpPr>
              <a:grpSpLocks/>
            </p:cNvGrpSpPr>
            <p:nvPr/>
          </p:nvGrpSpPr>
          <p:grpSpPr bwMode="auto">
            <a:xfrm>
              <a:off x="3888" y="672"/>
              <a:ext cx="669" cy="3024"/>
              <a:chOff x="2160" y="576"/>
              <a:chExt cx="669" cy="3024"/>
            </a:xfrm>
          </p:grpSpPr>
          <p:sp>
            <p:nvSpPr>
              <p:cNvPr id="82957" name="AutoShape 1037"/>
              <p:cNvSpPr>
                <a:spLocks noChangeArrowheads="1"/>
              </p:cNvSpPr>
              <p:nvPr/>
            </p:nvSpPr>
            <p:spPr bwMode="auto">
              <a:xfrm rot="21600000">
                <a:off x="2255" y="774"/>
                <a:ext cx="432" cy="2826"/>
              </a:xfrm>
              <a:prstGeom prst="can">
                <a:avLst>
                  <a:gd name="adj" fmla="val 114116"/>
                </a:avLst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8" name="Rectangle 1038" descr="Parchment"/>
              <p:cNvSpPr>
                <a:spLocks noChangeArrowheads="1"/>
              </p:cNvSpPr>
              <p:nvPr/>
            </p:nvSpPr>
            <p:spPr bwMode="auto">
              <a:xfrm rot="5400000">
                <a:off x="2114" y="622"/>
                <a:ext cx="761" cy="669"/>
              </a:xfrm>
              <a:prstGeom prst="rect">
                <a:avLst/>
              </a:prstGeom>
              <a:blipFill dpi="0" rotWithShape="1">
                <a:blip r:embed="rId8"/>
                <a:srcRect/>
                <a:tile tx="0" ty="0" sx="100000" sy="100000" flip="none" algn="tl"/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039"/>
            <p:cNvGrpSpPr>
              <a:grpSpLocks/>
            </p:cNvGrpSpPr>
            <p:nvPr/>
          </p:nvGrpSpPr>
          <p:grpSpPr bwMode="auto">
            <a:xfrm>
              <a:off x="4002" y="2976"/>
              <a:ext cx="404" cy="484"/>
              <a:chOff x="5232" y="3552"/>
              <a:chExt cx="240" cy="528"/>
            </a:xfrm>
          </p:grpSpPr>
          <p:sp>
            <p:nvSpPr>
              <p:cNvPr id="82960" name="Line 1040"/>
              <p:cNvSpPr>
                <a:spLocks noChangeShapeType="1"/>
              </p:cNvSpPr>
              <p:nvPr/>
            </p:nvSpPr>
            <p:spPr bwMode="auto">
              <a:xfrm>
                <a:off x="5232" y="355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1" name="Line 1041"/>
              <p:cNvSpPr>
                <a:spLocks noChangeShapeType="1"/>
              </p:cNvSpPr>
              <p:nvPr/>
            </p:nvSpPr>
            <p:spPr bwMode="auto">
              <a:xfrm>
                <a:off x="5280" y="360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2" name="Line 1042"/>
              <p:cNvSpPr>
                <a:spLocks noChangeShapeType="1"/>
              </p:cNvSpPr>
              <p:nvPr/>
            </p:nvSpPr>
            <p:spPr bwMode="auto">
              <a:xfrm>
                <a:off x="5328" y="364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3" name="Line 1043"/>
              <p:cNvSpPr>
                <a:spLocks noChangeShapeType="1"/>
              </p:cNvSpPr>
              <p:nvPr/>
            </p:nvSpPr>
            <p:spPr bwMode="auto">
              <a:xfrm>
                <a:off x="5280" y="369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4" name="Line 1044"/>
              <p:cNvSpPr>
                <a:spLocks noChangeShapeType="1"/>
              </p:cNvSpPr>
              <p:nvPr/>
            </p:nvSpPr>
            <p:spPr bwMode="auto">
              <a:xfrm>
                <a:off x="5328" y="374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5" name="Line 1045"/>
              <p:cNvSpPr>
                <a:spLocks noChangeShapeType="1"/>
              </p:cNvSpPr>
              <p:nvPr/>
            </p:nvSpPr>
            <p:spPr bwMode="auto">
              <a:xfrm>
                <a:off x="5376" y="384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6" name="Line 1046"/>
              <p:cNvSpPr>
                <a:spLocks noChangeShapeType="1"/>
              </p:cNvSpPr>
              <p:nvPr/>
            </p:nvSpPr>
            <p:spPr bwMode="auto">
              <a:xfrm>
                <a:off x="5280" y="384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7" name="Line 1047"/>
              <p:cNvSpPr>
                <a:spLocks noChangeShapeType="1"/>
              </p:cNvSpPr>
              <p:nvPr/>
            </p:nvSpPr>
            <p:spPr bwMode="auto">
              <a:xfrm>
                <a:off x="5328" y="38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8" name="Line 1048"/>
              <p:cNvSpPr>
                <a:spLocks noChangeShapeType="1"/>
              </p:cNvSpPr>
              <p:nvPr/>
            </p:nvSpPr>
            <p:spPr bwMode="auto">
              <a:xfrm>
                <a:off x="5280" y="393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9" name="Line 1049"/>
              <p:cNvSpPr>
                <a:spLocks noChangeShapeType="1"/>
              </p:cNvSpPr>
              <p:nvPr/>
            </p:nvSpPr>
            <p:spPr bwMode="auto">
              <a:xfrm>
                <a:off x="5328" y="398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70" name="Line 1050"/>
              <p:cNvSpPr>
                <a:spLocks noChangeShapeType="1"/>
              </p:cNvSpPr>
              <p:nvPr/>
            </p:nvSpPr>
            <p:spPr bwMode="auto">
              <a:xfrm>
                <a:off x="5376" y="40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1051"/>
            <p:cNvGrpSpPr>
              <a:grpSpLocks/>
            </p:cNvGrpSpPr>
            <p:nvPr/>
          </p:nvGrpSpPr>
          <p:grpSpPr bwMode="auto">
            <a:xfrm>
              <a:off x="4032" y="3342"/>
              <a:ext cx="288" cy="327"/>
              <a:chOff x="1680" y="2919"/>
              <a:chExt cx="288" cy="480"/>
            </a:xfrm>
          </p:grpSpPr>
          <p:sp>
            <p:nvSpPr>
              <p:cNvPr id="82972" name="Oval 1052"/>
              <p:cNvSpPr>
                <a:spLocks noChangeArrowheads="1"/>
              </p:cNvSpPr>
              <p:nvPr/>
            </p:nvSpPr>
            <p:spPr bwMode="auto">
              <a:xfrm>
                <a:off x="1717" y="3145"/>
                <a:ext cx="54" cy="28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73" name="Oval 1053"/>
              <p:cNvSpPr>
                <a:spLocks noChangeArrowheads="1"/>
              </p:cNvSpPr>
              <p:nvPr/>
            </p:nvSpPr>
            <p:spPr bwMode="auto">
              <a:xfrm>
                <a:off x="1759" y="3180"/>
                <a:ext cx="66" cy="33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74" name="Oval 1054"/>
              <p:cNvSpPr>
                <a:spLocks noChangeArrowheads="1"/>
              </p:cNvSpPr>
              <p:nvPr/>
            </p:nvSpPr>
            <p:spPr bwMode="auto">
              <a:xfrm>
                <a:off x="1680" y="3039"/>
                <a:ext cx="98" cy="4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75" name="Oval 1055"/>
              <p:cNvSpPr>
                <a:spLocks noChangeArrowheads="1"/>
              </p:cNvSpPr>
              <p:nvPr/>
            </p:nvSpPr>
            <p:spPr bwMode="auto">
              <a:xfrm>
                <a:off x="1887" y="3153"/>
                <a:ext cx="55" cy="26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76" name="Oval 1056"/>
              <p:cNvSpPr>
                <a:spLocks noChangeArrowheads="1"/>
              </p:cNvSpPr>
              <p:nvPr/>
            </p:nvSpPr>
            <p:spPr bwMode="auto">
              <a:xfrm>
                <a:off x="1879" y="3198"/>
                <a:ext cx="67" cy="34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77" name="Oval 1057"/>
              <p:cNvSpPr>
                <a:spLocks noChangeArrowheads="1"/>
              </p:cNvSpPr>
              <p:nvPr/>
            </p:nvSpPr>
            <p:spPr bwMode="auto">
              <a:xfrm>
                <a:off x="1870" y="3099"/>
                <a:ext cx="98" cy="4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78" name="Oval 1058"/>
              <p:cNvSpPr>
                <a:spLocks noChangeArrowheads="1"/>
              </p:cNvSpPr>
              <p:nvPr/>
            </p:nvSpPr>
            <p:spPr bwMode="auto">
              <a:xfrm>
                <a:off x="1807" y="3073"/>
                <a:ext cx="54" cy="26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79" name="Oval 1059"/>
              <p:cNvSpPr>
                <a:spLocks noChangeArrowheads="1"/>
              </p:cNvSpPr>
              <p:nvPr/>
            </p:nvSpPr>
            <p:spPr bwMode="auto">
              <a:xfrm>
                <a:off x="1876" y="3122"/>
                <a:ext cx="66" cy="32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80" name="Oval 1060"/>
              <p:cNvSpPr>
                <a:spLocks noChangeArrowheads="1"/>
              </p:cNvSpPr>
              <p:nvPr/>
            </p:nvSpPr>
            <p:spPr bwMode="auto">
              <a:xfrm>
                <a:off x="1832" y="3152"/>
                <a:ext cx="98" cy="48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81" name="Oval 1061"/>
              <p:cNvSpPr>
                <a:spLocks noChangeArrowheads="1"/>
              </p:cNvSpPr>
              <p:nvPr/>
            </p:nvSpPr>
            <p:spPr bwMode="auto">
              <a:xfrm>
                <a:off x="1743" y="3099"/>
                <a:ext cx="98" cy="48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82" name="Oval 1062"/>
              <p:cNvSpPr>
                <a:spLocks noChangeArrowheads="1"/>
              </p:cNvSpPr>
              <p:nvPr/>
            </p:nvSpPr>
            <p:spPr bwMode="auto">
              <a:xfrm>
                <a:off x="1870" y="2919"/>
                <a:ext cx="56" cy="26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83" name="Oval 1063"/>
              <p:cNvSpPr>
                <a:spLocks noChangeArrowheads="1"/>
              </p:cNvSpPr>
              <p:nvPr/>
            </p:nvSpPr>
            <p:spPr bwMode="auto">
              <a:xfrm>
                <a:off x="1807" y="2990"/>
                <a:ext cx="98" cy="4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84" name="Oval 1064"/>
              <p:cNvSpPr>
                <a:spLocks noChangeArrowheads="1"/>
              </p:cNvSpPr>
              <p:nvPr/>
            </p:nvSpPr>
            <p:spPr bwMode="auto">
              <a:xfrm>
                <a:off x="1879" y="3099"/>
                <a:ext cx="56" cy="28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85" name="Oval 1065"/>
              <p:cNvSpPr>
                <a:spLocks noChangeArrowheads="1"/>
              </p:cNvSpPr>
              <p:nvPr/>
            </p:nvSpPr>
            <p:spPr bwMode="auto">
              <a:xfrm>
                <a:off x="1870" y="3039"/>
                <a:ext cx="66" cy="33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86" name="Oval 1066"/>
              <p:cNvSpPr>
                <a:spLocks noChangeArrowheads="1"/>
              </p:cNvSpPr>
              <p:nvPr/>
            </p:nvSpPr>
            <p:spPr bwMode="auto">
              <a:xfrm>
                <a:off x="1743" y="3159"/>
                <a:ext cx="127" cy="60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87" name="Oval 1067"/>
              <p:cNvSpPr>
                <a:spLocks noChangeArrowheads="1"/>
              </p:cNvSpPr>
              <p:nvPr/>
            </p:nvSpPr>
            <p:spPr bwMode="auto">
              <a:xfrm>
                <a:off x="1743" y="3039"/>
                <a:ext cx="55" cy="28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88" name="Oval 1068"/>
              <p:cNvSpPr>
                <a:spLocks noChangeArrowheads="1"/>
              </p:cNvSpPr>
              <p:nvPr/>
            </p:nvSpPr>
            <p:spPr bwMode="auto">
              <a:xfrm>
                <a:off x="1709" y="3039"/>
                <a:ext cx="98" cy="4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2989" name="Oval 1069"/>
              <p:cNvSpPr>
                <a:spLocks noChangeArrowheads="1"/>
              </p:cNvSpPr>
              <p:nvPr/>
            </p:nvSpPr>
            <p:spPr bwMode="auto">
              <a:xfrm>
                <a:off x="1717" y="3313"/>
                <a:ext cx="54" cy="27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0" name="Oval 1070"/>
              <p:cNvSpPr>
                <a:spLocks noChangeArrowheads="1"/>
              </p:cNvSpPr>
              <p:nvPr/>
            </p:nvSpPr>
            <p:spPr bwMode="auto">
              <a:xfrm>
                <a:off x="1759" y="3348"/>
                <a:ext cx="66" cy="32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1" name="Oval 1071"/>
              <p:cNvSpPr>
                <a:spLocks noChangeArrowheads="1"/>
              </p:cNvSpPr>
              <p:nvPr/>
            </p:nvSpPr>
            <p:spPr bwMode="auto">
              <a:xfrm>
                <a:off x="1680" y="3207"/>
                <a:ext cx="98" cy="48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2" name="Oval 1072"/>
              <p:cNvSpPr>
                <a:spLocks noChangeArrowheads="1"/>
              </p:cNvSpPr>
              <p:nvPr/>
            </p:nvSpPr>
            <p:spPr bwMode="auto">
              <a:xfrm>
                <a:off x="1887" y="3320"/>
                <a:ext cx="55" cy="27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3" name="Oval 1073"/>
              <p:cNvSpPr>
                <a:spLocks noChangeArrowheads="1"/>
              </p:cNvSpPr>
              <p:nvPr/>
            </p:nvSpPr>
            <p:spPr bwMode="auto">
              <a:xfrm>
                <a:off x="1879" y="3365"/>
                <a:ext cx="67" cy="34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4" name="Oval 1074"/>
              <p:cNvSpPr>
                <a:spLocks noChangeArrowheads="1"/>
              </p:cNvSpPr>
              <p:nvPr/>
            </p:nvSpPr>
            <p:spPr bwMode="auto">
              <a:xfrm>
                <a:off x="1870" y="3267"/>
                <a:ext cx="98" cy="48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5" name="Oval 1075"/>
              <p:cNvSpPr>
                <a:spLocks noChangeArrowheads="1"/>
              </p:cNvSpPr>
              <p:nvPr/>
            </p:nvSpPr>
            <p:spPr bwMode="auto">
              <a:xfrm>
                <a:off x="1807" y="3240"/>
                <a:ext cx="54" cy="27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6" name="Oval 1076"/>
              <p:cNvSpPr>
                <a:spLocks noChangeArrowheads="1"/>
              </p:cNvSpPr>
              <p:nvPr/>
            </p:nvSpPr>
            <p:spPr bwMode="auto">
              <a:xfrm>
                <a:off x="1876" y="3289"/>
                <a:ext cx="66" cy="33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7" name="Oval 1077"/>
              <p:cNvSpPr>
                <a:spLocks noChangeArrowheads="1"/>
              </p:cNvSpPr>
              <p:nvPr/>
            </p:nvSpPr>
            <p:spPr bwMode="auto">
              <a:xfrm>
                <a:off x="1832" y="3319"/>
                <a:ext cx="98" cy="4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8" name="Oval 1078"/>
              <p:cNvSpPr>
                <a:spLocks noChangeArrowheads="1"/>
              </p:cNvSpPr>
              <p:nvPr/>
            </p:nvSpPr>
            <p:spPr bwMode="auto">
              <a:xfrm>
                <a:off x="1743" y="3267"/>
                <a:ext cx="98" cy="47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9" name="Oval 1079"/>
              <p:cNvSpPr>
                <a:spLocks noChangeArrowheads="1"/>
              </p:cNvSpPr>
              <p:nvPr/>
            </p:nvSpPr>
            <p:spPr bwMode="auto">
              <a:xfrm>
                <a:off x="1870" y="3087"/>
                <a:ext cx="56" cy="26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00" name="Oval 1080"/>
              <p:cNvSpPr>
                <a:spLocks noChangeArrowheads="1"/>
              </p:cNvSpPr>
              <p:nvPr/>
            </p:nvSpPr>
            <p:spPr bwMode="auto">
              <a:xfrm>
                <a:off x="1807" y="3158"/>
                <a:ext cx="98" cy="49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01" name="Oval 1081"/>
              <p:cNvSpPr>
                <a:spLocks noChangeArrowheads="1"/>
              </p:cNvSpPr>
              <p:nvPr/>
            </p:nvSpPr>
            <p:spPr bwMode="auto">
              <a:xfrm>
                <a:off x="1879" y="3267"/>
                <a:ext cx="56" cy="27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02" name="Oval 1082"/>
              <p:cNvSpPr>
                <a:spLocks noChangeArrowheads="1"/>
              </p:cNvSpPr>
              <p:nvPr/>
            </p:nvSpPr>
            <p:spPr bwMode="auto">
              <a:xfrm>
                <a:off x="1870" y="3207"/>
                <a:ext cx="66" cy="32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03" name="Oval 1083"/>
              <p:cNvSpPr>
                <a:spLocks noChangeArrowheads="1"/>
              </p:cNvSpPr>
              <p:nvPr/>
            </p:nvSpPr>
            <p:spPr bwMode="auto">
              <a:xfrm>
                <a:off x="1743" y="3327"/>
                <a:ext cx="127" cy="60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04" name="Oval 1084"/>
              <p:cNvSpPr>
                <a:spLocks noChangeArrowheads="1"/>
              </p:cNvSpPr>
              <p:nvPr/>
            </p:nvSpPr>
            <p:spPr bwMode="auto">
              <a:xfrm>
                <a:off x="1743" y="3207"/>
                <a:ext cx="55" cy="27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05" name="Oval 1085"/>
              <p:cNvSpPr>
                <a:spLocks noChangeArrowheads="1"/>
              </p:cNvSpPr>
              <p:nvPr/>
            </p:nvSpPr>
            <p:spPr bwMode="auto">
              <a:xfrm>
                <a:off x="1709" y="3207"/>
                <a:ext cx="98" cy="48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grpSp>
        <p:nvGrpSpPr>
          <p:cNvPr id="29" name="Group 1086"/>
          <p:cNvGrpSpPr>
            <a:grpSpLocks/>
          </p:cNvGrpSpPr>
          <p:nvPr/>
        </p:nvGrpSpPr>
        <p:grpSpPr bwMode="auto">
          <a:xfrm>
            <a:off x="7038975" y="981075"/>
            <a:ext cx="1062038" cy="4800600"/>
            <a:chOff x="2496" y="912"/>
            <a:chExt cx="669" cy="3024"/>
          </a:xfrm>
          <a:solidFill>
            <a:schemeClr val="bg2">
              <a:lumMod val="40000"/>
              <a:lumOff val="60000"/>
            </a:schemeClr>
          </a:solidFill>
        </p:grpSpPr>
        <p:grpSp>
          <p:nvGrpSpPr>
            <p:cNvPr id="30" name="Group 1087"/>
            <p:cNvGrpSpPr>
              <a:grpSpLocks/>
            </p:cNvGrpSpPr>
            <p:nvPr/>
          </p:nvGrpSpPr>
          <p:grpSpPr bwMode="auto">
            <a:xfrm>
              <a:off x="2496" y="912"/>
              <a:ext cx="669" cy="3024"/>
              <a:chOff x="2160" y="576"/>
              <a:chExt cx="669" cy="3024"/>
            </a:xfrm>
            <a:grpFill/>
          </p:grpSpPr>
          <p:sp>
            <p:nvSpPr>
              <p:cNvPr id="83008" name="AutoShape 1088"/>
              <p:cNvSpPr>
                <a:spLocks noChangeArrowheads="1"/>
              </p:cNvSpPr>
              <p:nvPr/>
            </p:nvSpPr>
            <p:spPr bwMode="auto">
              <a:xfrm rot="21600000">
                <a:off x="2255" y="774"/>
                <a:ext cx="432" cy="2826"/>
              </a:xfrm>
              <a:prstGeom prst="can">
                <a:avLst>
                  <a:gd name="adj" fmla="val 114116"/>
                </a:avLst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09" name="Rectangle 1089" descr="Parchment"/>
              <p:cNvSpPr>
                <a:spLocks noChangeArrowheads="1"/>
              </p:cNvSpPr>
              <p:nvPr/>
            </p:nvSpPr>
            <p:spPr bwMode="auto">
              <a:xfrm rot="5400000">
                <a:off x="2114" y="622"/>
                <a:ext cx="761" cy="669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1090"/>
            <p:cNvGrpSpPr>
              <a:grpSpLocks/>
            </p:cNvGrpSpPr>
            <p:nvPr/>
          </p:nvGrpSpPr>
          <p:grpSpPr bwMode="auto">
            <a:xfrm>
              <a:off x="2610" y="3216"/>
              <a:ext cx="404" cy="484"/>
              <a:chOff x="5232" y="3552"/>
              <a:chExt cx="240" cy="528"/>
            </a:xfrm>
            <a:grpFill/>
          </p:grpSpPr>
          <p:sp>
            <p:nvSpPr>
              <p:cNvPr id="83011" name="Line 1091"/>
              <p:cNvSpPr>
                <a:spLocks noChangeShapeType="1"/>
              </p:cNvSpPr>
              <p:nvPr/>
            </p:nvSpPr>
            <p:spPr bwMode="auto">
              <a:xfrm>
                <a:off x="5232" y="3552"/>
                <a:ext cx="240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2" name="Line 1092"/>
              <p:cNvSpPr>
                <a:spLocks noChangeShapeType="1"/>
              </p:cNvSpPr>
              <p:nvPr/>
            </p:nvSpPr>
            <p:spPr bwMode="auto">
              <a:xfrm>
                <a:off x="5280" y="3600"/>
                <a:ext cx="4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3" name="Line 1093"/>
              <p:cNvSpPr>
                <a:spLocks noChangeShapeType="1"/>
              </p:cNvSpPr>
              <p:nvPr/>
            </p:nvSpPr>
            <p:spPr bwMode="auto">
              <a:xfrm>
                <a:off x="5328" y="3648"/>
                <a:ext cx="4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4" name="Line 1094"/>
              <p:cNvSpPr>
                <a:spLocks noChangeShapeType="1"/>
              </p:cNvSpPr>
              <p:nvPr/>
            </p:nvSpPr>
            <p:spPr bwMode="auto">
              <a:xfrm>
                <a:off x="5280" y="3696"/>
                <a:ext cx="4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5" name="Line 1095"/>
              <p:cNvSpPr>
                <a:spLocks noChangeShapeType="1"/>
              </p:cNvSpPr>
              <p:nvPr/>
            </p:nvSpPr>
            <p:spPr bwMode="auto">
              <a:xfrm>
                <a:off x="5328" y="3744"/>
                <a:ext cx="4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6" name="Line 1096"/>
              <p:cNvSpPr>
                <a:spLocks noChangeShapeType="1"/>
              </p:cNvSpPr>
              <p:nvPr/>
            </p:nvSpPr>
            <p:spPr bwMode="auto">
              <a:xfrm>
                <a:off x="5376" y="3840"/>
                <a:ext cx="4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7" name="Line 1097"/>
              <p:cNvSpPr>
                <a:spLocks noChangeShapeType="1"/>
              </p:cNvSpPr>
              <p:nvPr/>
            </p:nvSpPr>
            <p:spPr bwMode="auto">
              <a:xfrm>
                <a:off x="5280" y="3840"/>
                <a:ext cx="4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8" name="Line 1098"/>
              <p:cNvSpPr>
                <a:spLocks noChangeShapeType="1"/>
              </p:cNvSpPr>
              <p:nvPr/>
            </p:nvSpPr>
            <p:spPr bwMode="auto">
              <a:xfrm>
                <a:off x="5328" y="3888"/>
                <a:ext cx="4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9" name="Line 1099"/>
              <p:cNvSpPr>
                <a:spLocks noChangeShapeType="1"/>
              </p:cNvSpPr>
              <p:nvPr/>
            </p:nvSpPr>
            <p:spPr bwMode="auto">
              <a:xfrm>
                <a:off x="5280" y="3936"/>
                <a:ext cx="4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20" name="Line 1100"/>
              <p:cNvSpPr>
                <a:spLocks noChangeShapeType="1"/>
              </p:cNvSpPr>
              <p:nvPr/>
            </p:nvSpPr>
            <p:spPr bwMode="auto">
              <a:xfrm>
                <a:off x="5328" y="3984"/>
                <a:ext cx="4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21" name="Line 1101"/>
              <p:cNvSpPr>
                <a:spLocks noChangeShapeType="1"/>
              </p:cNvSpPr>
              <p:nvPr/>
            </p:nvSpPr>
            <p:spPr bwMode="auto">
              <a:xfrm>
                <a:off x="5376" y="4080"/>
                <a:ext cx="4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848" name="Group 1102"/>
            <p:cNvGrpSpPr>
              <a:grpSpLocks/>
            </p:cNvGrpSpPr>
            <p:nvPr/>
          </p:nvGrpSpPr>
          <p:grpSpPr bwMode="auto">
            <a:xfrm>
              <a:off x="2640" y="3744"/>
              <a:ext cx="288" cy="165"/>
              <a:chOff x="1680" y="2919"/>
              <a:chExt cx="288" cy="480"/>
            </a:xfrm>
            <a:grpFill/>
          </p:grpSpPr>
          <p:sp>
            <p:nvSpPr>
              <p:cNvPr id="83023" name="Oval 1103"/>
              <p:cNvSpPr>
                <a:spLocks noChangeArrowheads="1"/>
              </p:cNvSpPr>
              <p:nvPr/>
            </p:nvSpPr>
            <p:spPr bwMode="auto">
              <a:xfrm>
                <a:off x="1717" y="3145"/>
                <a:ext cx="54" cy="2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24" name="Oval 1104"/>
              <p:cNvSpPr>
                <a:spLocks noChangeArrowheads="1"/>
              </p:cNvSpPr>
              <p:nvPr/>
            </p:nvSpPr>
            <p:spPr bwMode="auto">
              <a:xfrm>
                <a:off x="1759" y="3180"/>
                <a:ext cx="66" cy="33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25" name="Oval 1105"/>
              <p:cNvSpPr>
                <a:spLocks noChangeArrowheads="1"/>
              </p:cNvSpPr>
              <p:nvPr/>
            </p:nvSpPr>
            <p:spPr bwMode="auto">
              <a:xfrm>
                <a:off x="1680" y="3039"/>
                <a:ext cx="98" cy="49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26" name="Oval 1106"/>
              <p:cNvSpPr>
                <a:spLocks noChangeArrowheads="1"/>
              </p:cNvSpPr>
              <p:nvPr/>
            </p:nvSpPr>
            <p:spPr bwMode="auto">
              <a:xfrm>
                <a:off x="1887" y="3153"/>
                <a:ext cx="55" cy="2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27" name="Oval 1107"/>
              <p:cNvSpPr>
                <a:spLocks noChangeArrowheads="1"/>
              </p:cNvSpPr>
              <p:nvPr/>
            </p:nvSpPr>
            <p:spPr bwMode="auto">
              <a:xfrm>
                <a:off x="1879" y="3198"/>
                <a:ext cx="67" cy="34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28" name="Oval 1108"/>
              <p:cNvSpPr>
                <a:spLocks noChangeArrowheads="1"/>
              </p:cNvSpPr>
              <p:nvPr/>
            </p:nvSpPr>
            <p:spPr bwMode="auto">
              <a:xfrm>
                <a:off x="1870" y="3099"/>
                <a:ext cx="98" cy="49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29" name="Oval 1109"/>
              <p:cNvSpPr>
                <a:spLocks noChangeArrowheads="1"/>
              </p:cNvSpPr>
              <p:nvPr/>
            </p:nvSpPr>
            <p:spPr bwMode="auto">
              <a:xfrm>
                <a:off x="1807" y="3073"/>
                <a:ext cx="54" cy="2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30" name="Oval 1110"/>
              <p:cNvSpPr>
                <a:spLocks noChangeArrowheads="1"/>
              </p:cNvSpPr>
              <p:nvPr/>
            </p:nvSpPr>
            <p:spPr bwMode="auto">
              <a:xfrm>
                <a:off x="1876" y="3122"/>
                <a:ext cx="66" cy="32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31" name="Oval 1111"/>
              <p:cNvSpPr>
                <a:spLocks noChangeArrowheads="1"/>
              </p:cNvSpPr>
              <p:nvPr/>
            </p:nvSpPr>
            <p:spPr bwMode="auto">
              <a:xfrm>
                <a:off x="1832" y="3152"/>
                <a:ext cx="98" cy="4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32" name="Oval 1112"/>
              <p:cNvSpPr>
                <a:spLocks noChangeArrowheads="1"/>
              </p:cNvSpPr>
              <p:nvPr/>
            </p:nvSpPr>
            <p:spPr bwMode="auto">
              <a:xfrm>
                <a:off x="1743" y="3099"/>
                <a:ext cx="98" cy="4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33" name="Oval 1113"/>
              <p:cNvSpPr>
                <a:spLocks noChangeArrowheads="1"/>
              </p:cNvSpPr>
              <p:nvPr/>
            </p:nvSpPr>
            <p:spPr bwMode="auto">
              <a:xfrm>
                <a:off x="1870" y="2919"/>
                <a:ext cx="56" cy="2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34" name="Oval 1114"/>
              <p:cNvSpPr>
                <a:spLocks noChangeArrowheads="1"/>
              </p:cNvSpPr>
              <p:nvPr/>
            </p:nvSpPr>
            <p:spPr bwMode="auto">
              <a:xfrm>
                <a:off x="1807" y="2990"/>
                <a:ext cx="98" cy="49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35" name="Oval 1115"/>
              <p:cNvSpPr>
                <a:spLocks noChangeArrowheads="1"/>
              </p:cNvSpPr>
              <p:nvPr/>
            </p:nvSpPr>
            <p:spPr bwMode="auto">
              <a:xfrm>
                <a:off x="1879" y="3099"/>
                <a:ext cx="56" cy="2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36" name="Oval 1116"/>
              <p:cNvSpPr>
                <a:spLocks noChangeArrowheads="1"/>
              </p:cNvSpPr>
              <p:nvPr/>
            </p:nvSpPr>
            <p:spPr bwMode="auto">
              <a:xfrm>
                <a:off x="1870" y="3039"/>
                <a:ext cx="66" cy="33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37" name="Oval 1117"/>
              <p:cNvSpPr>
                <a:spLocks noChangeArrowheads="1"/>
              </p:cNvSpPr>
              <p:nvPr/>
            </p:nvSpPr>
            <p:spPr bwMode="auto">
              <a:xfrm>
                <a:off x="1743" y="3159"/>
                <a:ext cx="127" cy="6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38" name="Oval 1118"/>
              <p:cNvSpPr>
                <a:spLocks noChangeArrowheads="1"/>
              </p:cNvSpPr>
              <p:nvPr/>
            </p:nvSpPr>
            <p:spPr bwMode="auto">
              <a:xfrm>
                <a:off x="1743" y="3039"/>
                <a:ext cx="55" cy="2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39" name="Oval 1119"/>
              <p:cNvSpPr>
                <a:spLocks noChangeArrowheads="1"/>
              </p:cNvSpPr>
              <p:nvPr/>
            </p:nvSpPr>
            <p:spPr bwMode="auto">
              <a:xfrm>
                <a:off x="1709" y="3039"/>
                <a:ext cx="98" cy="49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3040" name="Oval 1120"/>
              <p:cNvSpPr>
                <a:spLocks noChangeArrowheads="1"/>
              </p:cNvSpPr>
              <p:nvPr/>
            </p:nvSpPr>
            <p:spPr bwMode="auto">
              <a:xfrm>
                <a:off x="1717" y="3313"/>
                <a:ext cx="54" cy="27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41" name="Oval 1121"/>
              <p:cNvSpPr>
                <a:spLocks noChangeArrowheads="1"/>
              </p:cNvSpPr>
              <p:nvPr/>
            </p:nvSpPr>
            <p:spPr bwMode="auto">
              <a:xfrm>
                <a:off x="1759" y="3348"/>
                <a:ext cx="66" cy="32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42" name="Oval 1122"/>
              <p:cNvSpPr>
                <a:spLocks noChangeArrowheads="1"/>
              </p:cNvSpPr>
              <p:nvPr/>
            </p:nvSpPr>
            <p:spPr bwMode="auto">
              <a:xfrm>
                <a:off x="1680" y="3207"/>
                <a:ext cx="98" cy="4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43" name="Oval 1123"/>
              <p:cNvSpPr>
                <a:spLocks noChangeArrowheads="1"/>
              </p:cNvSpPr>
              <p:nvPr/>
            </p:nvSpPr>
            <p:spPr bwMode="auto">
              <a:xfrm>
                <a:off x="1887" y="3320"/>
                <a:ext cx="55" cy="27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44" name="Oval 1124"/>
              <p:cNvSpPr>
                <a:spLocks noChangeArrowheads="1"/>
              </p:cNvSpPr>
              <p:nvPr/>
            </p:nvSpPr>
            <p:spPr bwMode="auto">
              <a:xfrm>
                <a:off x="1879" y="3365"/>
                <a:ext cx="67" cy="34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45" name="Oval 1125"/>
              <p:cNvSpPr>
                <a:spLocks noChangeArrowheads="1"/>
              </p:cNvSpPr>
              <p:nvPr/>
            </p:nvSpPr>
            <p:spPr bwMode="auto">
              <a:xfrm>
                <a:off x="1870" y="3267"/>
                <a:ext cx="98" cy="4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46" name="Oval 1126"/>
              <p:cNvSpPr>
                <a:spLocks noChangeArrowheads="1"/>
              </p:cNvSpPr>
              <p:nvPr/>
            </p:nvSpPr>
            <p:spPr bwMode="auto">
              <a:xfrm>
                <a:off x="1807" y="3240"/>
                <a:ext cx="54" cy="27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47" name="Oval 1127"/>
              <p:cNvSpPr>
                <a:spLocks noChangeArrowheads="1"/>
              </p:cNvSpPr>
              <p:nvPr/>
            </p:nvSpPr>
            <p:spPr bwMode="auto">
              <a:xfrm>
                <a:off x="1876" y="3289"/>
                <a:ext cx="66" cy="33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48" name="Oval 1128"/>
              <p:cNvSpPr>
                <a:spLocks noChangeArrowheads="1"/>
              </p:cNvSpPr>
              <p:nvPr/>
            </p:nvSpPr>
            <p:spPr bwMode="auto">
              <a:xfrm>
                <a:off x="1832" y="3319"/>
                <a:ext cx="98" cy="49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49" name="Oval 1129"/>
              <p:cNvSpPr>
                <a:spLocks noChangeArrowheads="1"/>
              </p:cNvSpPr>
              <p:nvPr/>
            </p:nvSpPr>
            <p:spPr bwMode="auto">
              <a:xfrm>
                <a:off x="1743" y="3267"/>
                <a:ext cx="98" cy="47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50" name="Oval 1130"/>
              <p:cNvSpPr>
                <a:spLocks noChangeArrowheads="1"/>
              </p:cNvSpPr>
              <p:nvPr/>
            </p:nvSpPr>
            <p:spPr bwMode="auto">
              <a:xfrm>
                <a:off x="1870" y="3087"/>
                <a:ext cx="56" cy="2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51" name="Oval 1131"/>
              <p:cNvSpPr>
                <a:spLocks noChangeArrowheads="1"/>
              </p:cNvSpPr>
              <p:nvPr/>
            </p:nvSpPr>
            <p:spPr bwMode="auto">
              <a:xfrm>
                <a:off x="1807" y="3158"/>
                <a:ext cx="98" cy="49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52" name="Oval 1132"/>
              <p:cNvSpPr>
                <a:spLocks noChangeArrowheads="1"/>
              </p:cNvSpPr>
              <p:nvPr/>
            </p:nvSpPr>
            <p:spPr bwMode="auto">
              <a:xfrm>
                <a:off x="1879" y="3267"/>
                <a:ext cx="56" cy="27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53" name="Oval 1133"/>
              <p:cNvSpPr>
                <a:spLocks noChangeArrowheads="1"/>
              </p:cNvSpPr>
              <p:nvPr/>
            </p:nvSpPr>
            <p:spPr bwMode="auto">
              <a:xfrm>
                <a:off x="1870" y="3207"/>
                <a:ext cx="66" cy="32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54" name="Oval 1134"/>
              <p:cNvSpPr>
                <a:spLocks noChangeArrowheads="1"/>
              </p:cNvSpPr>
              <p:nvPr/>
            </p:nvSpPr>
            <p:spPr bwMode="auto">
              <a:xfrm>
                <a:off x="1743" y="3327"/>
                <a:ext cx="127" cy="6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55" name="Oval 1135"/>
              <p:cNvSpPr>
                <a:spLocks noChangeArrowheads="1"/>
              </p:cNvSpPr>
              <p:nvPr/>
            </p:nvSpPr>
            <p:spPr bwMode="auto">
              <a:xfrm>
                <a:off x="1743" y="3207"/>
                <a:ext cx="55" cy="27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56" name="Oval 1136"/>
              <p:cNvSpPr>
                <a:spLocks noChangeArrowheads="1"/>
              </p:cNvSpPr>
              <p:nvPr/>
            </p:nvSpPr>
            <p:spPr bwMode="auto">
              <a:xfrm>
                <a:off x="1709" y="3207"/>
                <a:ext cx="98" cy="4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grpSp>
        <p:nvGrpSpPr>
          <p:cNvPr id="78849" name="Group 1137"/>
          <p:cNvGrpSpPr>
            <a:grpSpLocks/>
          </p:cNvGrpSpPr>
          <p:nvPr/>
        </p:nvGrpSpPr>
        <p:grpSpPr bwMode="auto">
          <a:xfrm>
            <a:off x="7812088" y="4735513"/>
            <a:ext cx="1447800" cy="731837"/>
            <a:chOff x="1872" y="2784"/>
            <a:chExt cx="816" cy="461"/>
          </a:xfrm>
        </p:grpSpPr>
        <p:sp>
          <p:nvSpPr>
            <p:cNvPr id="83058" name="Text Box 1138"/>
            <p:cNvSpPr txBox="1">
              <a:spLocks noChangeArrowheads="1"/>
            </p:cNvSpPr>
            <p:nvPr/>
          </p:nvSpPr>
          <p:spPr bwMode="auto">
            <a:xfrm>
              <a:off x="1920" y="2784"/>
              <a:ext cx="768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VNI-Helve" pitchFamily="2" charset="0"/>
                </a:rPr>
                <a:t>C</a:t>
              </a:r>
              <a:r>
                <a:rPr lang="en-US" sz="2000" b="1" baseline="-25000">
                  <a:solidFill>
                    <a:srgbClr val="0000FF"/>
                  </a:solidFill>
                  <a:latin typeface="VNI-Helve" pitchFamily="2" charset="0"/>
                </a:rPr>
                <a:t>6</a:t>
              </a:r>
              <a:r>
                <a:rPr lang="en-US" sz="2000" b="1">
                  <a:solidFill>
                    <a:srgbClr val="0000FF"/>
                  </a:solidFill>
                  <a:latin typeface="VNI-Helve" pitchFamily="2" charset="0"/>
                </a:rPr>
                <a:t>H</a:t>
              </a:r>
              <a:r>
                <a:rPr lang="en-US" sz="2000" b="1" baseline="-25000">
                  <a:solidFill>
                    <a:srgbClr val="0000FF"/>
                  </a:solidFill>
                  <a:latin typeface="VNI-Helve" pitchFamily="2" charset="0"/>
                </a:rPr>
                <a:t>5</a:t>
              </a:r>
              <a:r>
                <a:rPr lang="en-US" sz="2000" b="1">
                  <a:solidFill>
                    <a:srgbClr val="0000FF"/>
                  </a:solidFill>
                  <a:latin typeface="VNI-Helve" pitchFamily="2" charset="0"/>
                </a:rPr>
                <a:t>ONa</a:t>
              </a:r>
            </a:p>
            <a:p>
              <a:pPr>
                <a:spcBef>
                  <a:spcPct val="1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VNI-Helve" pitchFamily="2" charset="0"/>
                </a:rPr>
                <a:t>  + CO</a:t>
              </a:r>
              <a:r>
                <a:rPr lang="en-US" sz="2000" b="1" baseline="-25000">
                  <a:solidFill>
                    <a:srgbClr val="0000FF"/>
                  </a:solidFill>
                  <a:latin typeface="VNI-Helve" pitchFamily="2" charset="0"/>
                </a:rPr>
                <a:t>2</a:t>
              </a:r>
              <a:endParaRPr lang="en-US" sz="2000" b="1">
                <a:solidFill>
                  <a:srgbClr val="0000FF"/>
                </a:solidFill>
                <a:latin typeface="VNI-Helve" pitchFamily="2" charset="0"/>
              </a:endParaRPr>
            </a:p>
          </p:txBody>
        </p:sp>
        <p:sp>
          <p:nvSpPr>
            <p:cNvPr id="83059" name="AutoShape 1139"/>
            <p:cNvSpPr>
              <a:spLocks/>
            </p:cNvSpPr>
            <p:nvPr/>
          </p:nvSpPr>
          <p:spPr bwMode="auto">
            <a:xfrm>
              <a:off x="1872" y="2784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060" name="Text Box 1140"/>
          <p:cNvSpPr txBox="1">
            <a:spLocks noChangeArrowheads="1"/>
          </p:cNvSpPr>
          <p:nvPr/>
        </p:nvSpPr>
        <p:spPr bwMode="auto">
          <a:xfrm>
            <a:off x="6084888" y="1412875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 b="1">
                <a:solidFill>
                  <a:srgbClr val="0000FF"/>
                </a:solidFill>
                <a:latin typeface="VNI-Helve" pitchFamily="2" charset="0"/>
              </a:rPr>
              <a:t>C</a:t>
            </a:r>
            <a:r>
              <a:rPr lang="en-US" sz="2000" b="1" baseline="-25000">
                <a:solidFill>
                  <a:srgbClr val="0000FF"/>
                </a:solidFill>
                <a:latin typeface="VNI-Helve" pitchFamily="2" charset="0"/>
              </a:rPr>
              <a:t>6</a:t>
            </a:r>
            <a:r>
              <a:rPr lang="en-US" sz="2000" b="1">
                <a:solidFill>
                  <a:srgbClr val="0000FF"/>
                </a:solidFill>
                <a:latin typeface="VNI-Helve" pitchFamily="2" charset="0"/>
              </a:rPr>
              <a:t>H</a:t>
            </a:r>
            <a:r>
              <a:rPr lang="en-US" sz="2000" b="1" baseline="-25000">
                <a:solidFill>
                  <a:srgbClr val="0000FF"/>
                </a:solidFill>
                <a:latin typeface="VNI-Helve" pitchFamily="2" charset="0"/>
              </a:rPr>
              <a:t>5</a:t>
            </a:r>
            <a:r>
              <a:rPr lang="en-US" sz="2000" b="1">
                <a:solidFill>
                  <a:srgbClr val="0000FF"/>
                </a:solidFill>
                <a:latin typeface="VNI-Helve" pitchFamily="2" charset="0"/>
              </a:rPr>
              <a:t>ONa + CO</a:t>
            </a:r>
            <a:r>
              <a:rPr lang="en-US" sz="2000" b="1" baseline="-25000">
                <a:solidFill>
                  <a:srgbClr val="0000FF"/>
                </a:solidFill>
                <a:latin typeface="VNI-Helve" pitchFamily="2" charset="0"/>
              </a:rPr>
              <a:t>2</a:t>
            </a:r>
            <a:r>
              <a:rPr lang="en-US" sz="2000" b="1">
                <a:solidFill>
                  <a:srgbClr val="0000FF"/>
                </a:solidFill>
                <a:latin typeface="VNI-Helve" pitchFamily="2" charset="0"/>
              </a:rPr>
              <a:t> + H</a:t>
            </a:r>
            <a:r>
              <a:rPr lang="en-US" sz="2000" b="1" baseline="-25000">
                <a:solidFill>
                  <a:srgbClr val="0000FF"/>
                </a:solidFill>
                <a:latin typeface="VNI-Helve" pitchFamily="2" charset="0"/>
              </a:rPr>
              <a:t>2</a:t>
            </a:r>
            <a:r>
              <a:rPr lang="en-US" sz="2000" b="1">
                <a:solidFill>
                  <a:srgbClr val="0000FF"/>
                </a:solidFill>
                <a:latin typeface="VNI-Helve" pitchFamily="2" charset="0"/>
              </a:rPr>
              <a:t>O </a:t>
            </a:r>
            <a:r>
              <a:rPr lang="en-US" sz="2000" b="1">
                <a:solidFill>
                  <a:srgbClr val="0000FF"/>
                </a:solidFill>
                <a:latin typeface="VNI-Helve" pitchFamily="2" charset="0"/>
                <a:sym typeface="Wingdings 3" pitchFamily="18" charset="2"/>
              </a:rPr>
              <a:t> </a:t>
            </a:r>
            <a:r>
              <a:rPr lang="en-US" sz="2000" b="1">
                <a:solidFill>
                  <a:srgbClr val="0000FF"/>
                </a:solidFill>
                <a:latin typeface="VNI-Helve" pitchFamily="2" charset="0"/>
              </a:rPr>
              <a:t>C</a:t>
            </a:r>
            <a:r>
              <a:rPr lang="en-US" sz="2000" b="1" baseline="-25000">
                <a:solidFill>
                  <a:srgbClr val="0000FF"/>
                </a:solidFill>
                <a:latin typeface="VNI-Helve" pitchFamily="2" charset="0"/>
              </a:rPr>
              <a:t>6</a:t>
            </a:r>
            <a:r>
              <a:rPr lang="en-US" sz="2000" b="1">
                <a:solidFill>
                  <a:srgbClr val="0000FF"/>
                </a:solidFill>
                <a:latin typeface="VNI-Helve" pitchFamily="2" charset="0"/>
              </a:rPr>
              <a:t>H</a:t>
            </a:r>
            <a:r>
              <a:rPr lang="en-US" sz="2000" b="1" baseline="-25000">
                <a:solidFill>
                  <a:srgbClr val="0000FF"/>
                </a:solidFill>
                <a:latin typeface="VNI-Helve" pitchFamily="2" charset="0"/>
              </a:rPr>
              <a:t>5</a:t>
            </a:r>
            <a:r>
              <a:rPr lang="en-US" sz="2000" b="1">
                <a:solidFill>
                  <a:srgbClr val="0000FF"/>
                </a:solidFill>
                <a:latin typeface="VNI-Helve" pitchFamily="2" charset="0"/>
              </a:rPr>
              <a:t>OH + NaHCO</a:t>
            </a:r>
            <a:r>
              <a:rPr lang="en-US" sz="2000" b="1" baseline="-25000">
                <a:solidFill>
                  <a:srgbClr val="0000FF"/>
                </a:solidFill>
                <a:latin typeface="VNI-Helve" pitchFamily="2" charset="0"/>
              </a:rPr>
              <a:t>3</a:t>
            </a:r>
            <a:endParaRPr lang="en-US" sz="2000" b="1">
              <a:solidFill>
                <a:srgbClr val="0000FF"/>
              </a:solidFill>
              <a:latin typeface="VNI-Helve" pitchFamily="2" charset="0"/>
            </a:endParaRPr>
          </a:p>
        </p:txBody>
      </p:sp>
      <p:sp>
        <p:nvSpPr>
          <p:cNvPr id="83061" name="Text Box 1141"/>
          <p:cNvSpPr txBox="1">
            <a:spLocks noChangeArrowheads="1"/>
          </p:cNvSpPr>
          <p:nvPr/>
        </p:nvSpPr>
        <p:spPr bwMode="auto">
          <a:xfrm>
            <a:off x="7135813" y="9017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VNI-Helve" pitchFamily="2" charset="0"/>
              </a:rPr>
              <a:t>(C)</a:t>
            </a:r>
          </a:p>
        </p:txBody>
      </p:sp>
      <p:sp>
        <p:nvSpPr>
          <p:cNvPr id="83062" name="Text Box 1142"/>
          <p:cNvSpPr txBox="1">
            <a:spLocks noChangeArrowheads="1"/>
          </p:cNvSpPr>
          <p:nvPr/>
        </p:nvSpPr>
        <p:spPr bwMode="auto">
          <a:xfrm>
            <a:off x="6445250" y="6011863"/>
            <a:ext cx="2757488" cy="707886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</a:rPr>
              <a:t>(C): 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Phenol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tách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ra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vẩn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đục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 dung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dịch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ahoma" pitchFamily="34" charset="0"/>
                <a:sym typeface="Wingdings 2" pitchFamily="18" charset="2"/>
              </a:rPr>
              <a:t> </a:t>
            </a:r>
          </a:p>
        </p:txBody>
      </p:sp>
      <p:grpSp>
        <p:nvGrpSpPr>
          <p:cNvPr id="78851" name="Group 1143"/>
          <p:cNvGrpSpPr>
            <a:grpSpLocks/>
          </p:cNvGrpSpPr>
          <p:nvPr/>
        </p:nvGrpSpPr>
        <p:grpSpPr bwMode="auto">
          <a:xfrm>
            <a:off x="3721100" y="5092700"/>
            <a:ext cx="371475" cy="304800"/>
            <a:chOff x="1632" y="2064"/>
            <a:chExt cx="234" cy="192"/>
          </a:xfrm>
        </p:grpSpPr>
        <p:sp>
          <p:nvSpPr>
            <p:cNvPr id="83064" name="Oval 1144"/>
            <p:cNvSpPr>
              <a:spLocks noChangeArrowheads="1"/>
            </p:cNvSpPr>
            <p:nvPr/>
          </p:nvSpPr>
          <p:spPr bwMode="auto">
            <a:xfrm>
              <a:off x="1660" y="2119"/>
              <a:ext cx="41" cy="33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65" name="Oval 1145"/>
            <p:cNvSpPr>
              <a:spLocks noChangeArrowheads="1"/>
            </p:cNvSpPr>
            <p:nvPr/>
          </p:nvSpPr>
          <p:spPr bwMode="auto">
            <a:xfrm>
              <a:off x="1692" y="2161"/>
              <a:ext cx="50" cy="40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66" name="Oval 1146"/>
            <p:cNvSpPr>
              <a:spLocks noChangeArrowheads="1"/>
            </p:cNvSpPr>
            <p:nvPr/>
          </p:nvSpPr>
          <p:spPr bwMode="auto">
            <a:xfrm>
              <a:off x="1660" y="2198"/>
              <a:ext cx="74" cy="5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67" name="Oval 1147"/>
            <p:cNvSpPr>
              <a:spLocks noChangeArrowheads="1"/>
            </p:cNvSpPr>
            <p:nvPr/>
          </p:nvSpPr>
          <p:spPr bwMode="auto">
            <a:xfrm>
              <a:off x="1789" y="2128"/>
              <a:ext cx="41" cy="32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68" name="Oval 1148"/>
            <p:cNvSpPr>
              <a:spLocks noChangeArrowheads="1"/>
            </p:cNvSpPr>
            <p:nvPr/>
          </p:nvSpPr>
          <p:spPr bwMode="auto">
            <a:xfrm>
              <a:off x="1783" y="2183"/>
              <a:ext cx="50" cy="40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69" name="Oval 1149"/>
            <p:cNvSpPr>
              <a:spLocks noChangeArrowheads="1"/>
            </p:cNvSpPr>
            <p:nvPr/>
          </p:nvSpPr>
          <p:spPr bwMode="auto">
            <a:xfrm>
              <a:off x="1739" y="2198"/>
              <a:ext cx="74" cy="5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70" name="Oval 1150"/>
            <p:cNvSpPr>
              <a:spLocks noChangeArrowheads="1"/>
            </p:cNvSpPr>
            <p:nvPr/>
          </p:nvSpPr>
          <p:spPr bwMode="auto">
            <a:xfrm>
              <a:off x="1825" y="2128"/>
              <a:ext cx="41" cy="32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71" name="Oval 1151"/>
            <p:cNvSpPr>
              <a:spLocks noChangeArrowheads="1"/>
            </p:cNvSpPr>
            <p:nvPr/>
          </p:nvSpPr>
          <p:spPr bwMode="auto">
            <a:xfrm>
              <a:off x="1780" y="2090"/>
              <a:ext cx="50" cy="40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72" name="Oval 1152"/>
            <p:cNvSpPr>
              <a:spLocks noChangeArrowheads="1"/>
            </p:cNvSpPr>
            <p:nvPr/>
          </p:nvSpPr>
          <p:spPr bwMode="auto">
            <a:xfrm>
              <a:off x="1747" y="2127"/>
              <a:ext cx="74" cy="5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73" name="Oval 1153"/>
            <p:cNvSpPr>
              <a:spLocks noChangeArrowheads="1"/>
            </p:cNvSpPr>
            <p:nvPr/>
          </p:nvSpPr>
          <p:spPr bwMode="auto">
            <a:xfrm>
              <a:off x="1701" y="2098"/>
              <a:ext cx="74" cy="5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74" name="Oval 1154"/>
            <p:cNvSpPr>
              <a:spLocks noChangeArrowheads="1"/>
            </p:cNvSpPr>
            <p:nvPr/>
          </p:nvSpPr>
          <p:spPr bwMode="auto">
            <a:xfrm>
              <a:off x="1654" y="2090"/>
              <a:ext cx="42" cy="33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75" name="Oval 1155"/>
            <p:cNvSpPr>
              <a:spLocks noChangeArrowheads="1"/>
            </p:cNvSpPr>
            <p:nvPr/>
          </p:nvSpPr>
          <p:spPr bwMode="auto">
            <a:xfrm>
              <a:off x="1632" y="2131"/>
              <a:ext cx="74" cy="5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76" name="Oval 1156"/>
            <p:cNvSpPr>
              <a:spLocks noChangeArrowheads="1"/>
            </p:cNvSpPr>
            <p:nvPr/>
          </p:nvSpPr>
          <p:spPr bwMode="auto">
            <a:xfrm>
              <a:off x="1783" y="2065"/>
              <a:ext cx="42" cy="32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77" name="Oval 1157"/>
            <p:cNvSpPr>
              <a:spLocks noChangeArrowheads="1"/>
            </p:cNvSpPr>
            <p:nvPr/>
          </p:nvSpPr>
          <p:spPr bwMode="auto">
            <a:xfrm>
              <a:off x="1739" y="2064"/>
              <a:ext cx="50" cy="40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78" name="Oval 1158"/>
            <p:cNvSpPr>
              <a:spLocks noChangeArrowheads="1"/>
            </p:cNvSpPr>
            <p:nvPr/>
          </p:nvSpPr>
          <p:spPr bwMode="auto">
            <a:xfrm>
              <a:off x="1737" y="2131"/>
              <a:ext cx="74" cy="5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79" name="Oval 1159"/>
            <p:cNvSpPr>
              <a:spLocks noChangeArrowheads="1"/>
            </p:cNvSpPr>
            <p:nvPr/>
          </p:nvSpPr>
          <p:spPr bwMode="auto">
            <a:xfrm>
              <a:off x="1665" y="2090"/>
              <a:ext cx="41" cy="32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80" name="Oval 1160"/>
            <p:cNvSpPr>
              <a:spLocks noChangeArrowheads="1"/>
            </p:cNvSpPr>
            <p:nvPr/>
          </p:nvSpPr>
          <p:spPr bwMode="auto">
            <a:xfrm>
              <a:off x="1789" y="2165"/>
              <a:ext cx="74" cy="5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99FF"/>
                </a:gs>
                <a:gs pos="100000">
                  <a:srgbClr val="FF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081" name="WordArt 1161"/>
          <p:cNvSpPr>
            <a:spLocks noChangeArrowheads="1" noChangeShapeType="1" noTextEdit="1"/>
          </p:cNvSpPr>
          <p:nvPr/>
        </p:nvSpPr>
        <p:spPr bwMode="auto">
          <a:xfrm>
            <a:off x="107950" y="1557338"/>
            <a:ext cx="2339975" cy="3968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2800" kern="10" dirty="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PHENOL </a:t>
            </a:r>
            <a:r>
              <a:rPr lang="en-US" sz="2800" kern="10" dirty="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CÓ</a:t>
            </a:r>
            <a:r>
              <a:rPr lang="en-US" sz="2800" kern="10" dirty="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TÍNH AXIT YẾU</a:t>
            </a:r>
          </a:p>
        </p:txBody>
      </p:sp>
      <p:sp>
        <p:nvSpPr>
          <p:cNvPr id="83082" name="AutoShape 1162"/>
          <p:cNvSpPr>
            <a:spLocks noChangeArrowheads="1"/>
          </p:cNvSpPr>
          <p:nvPr/>
        </p:nvSpPr>
        <p:spPr bwMode="auto">
          <a:xfrm rot="-4124970">
            <a:off x="808831" y="4423569"/>
            <a:ext cx="982663" cy="187325"/>
          </a:xfrm>
          <a:prstGeom prst="flowChartPunchedTape">
            <a:avLst/>
          </a:prstGeom>
          <a:solidFill>
            <a:srgbClr val="9900FF">
              <a:alpha val="32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83" name="AutoShape 1163"/>
          <p:cNvSpPr>
            <a:spLocks noChangeArrowheads="1"/>
          </p:cNvSpPr>
          <p:nvPr/>
        </p:nvSpPr>
        <p:spPr bwMode="auto">
          <a:xfrm flipH="1">
            <a:off x="520700" y="2044700"/>
            <a:ext cx="533400" cy="838200"/>
          </a:xfrm>
          <a:custGeom>
            <a:avLst/>
            <a:gdLst>
              <a:gd name="G0" fmla="+- 13693 0 0"/>
              <a:gd name="G1" fmla="+- 18514 0 0"/>
              <a:gd name="G2" fmla="+- 6423 0 0"/>
              <a:gd name="G3" fmla="*/ 13693 1 2"/>
              <a:gd name="G4" fmla="+- G3 10800 0"/>
              <a:gd name="G5" fmla="+- 21600 13693 18514"/>
              <a:gd name="G6" fmla="+- 18514 6423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7647 w 21600"/>
              <a:gd name="T1" fmla="*/ 0 h 21600"/>
              <a:gd name="T2" fmla="*/ 13693 w 21600"/>
              <a:gd name="T3" fmla="*/ 6423 h 21600"/>
              <a:gd name="T4" fmla="*/ 0 w 21600"/>
              <a:gd name="T5" fmla="*/ 20588 h 21600"/>
              <a:gd name="T6" fmla="*/ 9257 w 21600"/>
              <a:gd name="T7" fmla="*/ 21600 h 21600"/>
              <a:gd name="T8" fmla="*/ 18514 w 21600"/>
              <a:gd name="T9" fmla="*/ 14547 h 21600"/>
              <a:gd name="T10" fmla="*/ 21600 w 21600"/>
              <a:gd name="T11" fmla="*/ 642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647" y="0"/>
                </a:moveTo>
                <a:lnTo>
                  <a:pt x="13693" y="6423"/>
                </a:lnTo>
                <a:lnTo>
                  <a:pt x="16779" y="6423"/>
                </a:lnTo>
                <a:lnTo>
                  <a:pt x="16779" y="19576"/>
                </a:lnTo>
                <a:lnTo>
                  <a:pt x="0" y="1957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6423"/>
                </a:lnTo>
                <a:lnTo>
                  <a:pt x="21600" y="6423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85" name="Rectangle 1165"/>
          <p:cNvSpPr>
            <a:spLocks noChangeArrowheads="1"/>
          </p:cNvSpPr>
          <p:nvPr/>
        </p:nvSpPr>
        <p:spPr bwMode="auto">
          <a:xfrm>
            <a:off x="2668588" y="1282700"/>
            <a:ext cx="2438400" cy="83820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86" name="Rectangle 1166"/>
          <p:cNvSpPr>
            <a:spLocks noChangeArrowheads="1"/>
          </p:cNvSpPr>
          <p:nvPr/>
        </p:nvSpPr>
        <p:spPr bwMode="auto">
          <a:xfrm>
            <a:off x="6156325" y="1341438"/>
            <a:ext cx="2895600" cy="83820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87" name="Text Box 1167"/>
          <p:cNvSpPr txBox="1">
            <a:spLocks noChangeArrowheads="1"/>
          </p:cNvSpPr>
          <p:nvPr/>
        </p:nvSpPr>
        <p:spPr bwMode="auto">
          <a:xfrm>
            <a:off x="1663700" y="3721100"/>
            <a:ext cx="162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Giấy</a:t>
            </a:r>
            <a:r>
              <a:rPr lang="en-US" sz="18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quỳ</a:t>
            </a:r>
            <a:r>
              <a:rPr lang="en-US" sz="18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tím</a:t>
            </a:r>
            <a:endParaRPr lang="en-US" sz="1800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3088" name="Line 1168"/>
          <p:cNvSpPr>
            <a:spLocks noChangeShapeType="1"/>
          </p:cNvSpPr>
          <p:nvPr/>
        </p:nvSpPr>
        <p:spPr bwMode="auto">
          <a:xfrm flipV="1">
            <a:off x="1358900" y="4025900"/>
            <a:ext cx="60960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-0.17084 -0.01898 -0.3415 -0.03796 -0.42691 -0.02014 C -0.5125 -0.00231 -0.5125 0.05209 -0.5125 0.10648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4 0.00439 L 0.00104 0.504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7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7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2000" fill="hold"/>
                                        <p:tgtEl>
                                          <p:spTgt spid="796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79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7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7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7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4.07407E-6 C -0.01024 0.00416 -0.02118 0.00393 -0.03177 0.00648 C -0.03003 0.0243 -0.03125 0.03194 -0.0184 0.03773 C 0.02604 0.03472 0.00573 0.04444 0.0217 0.0243 C 0.01736 0.00787 0.01268 0.00601 -4.72222E-6 4.07407E-6 Z " pathEditMode="relative" ptsTypes="fffff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7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7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0" dur="2000" fill="hold"/>
                                        <p:tgtEl>
                                          <p:spTgt spid="79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79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7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600000">
                                      <p:cBhvr>
                                        <p:cTn id="1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6" dur="5000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0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5" dur="500"/>
                                        <p:tgtEl>
                                          <p:spTgt spid="7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0" dur="500"/>
                                        <p:tgtEl>
                                          <p:spTgt spid="7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9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9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7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9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9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7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8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7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7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7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7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9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9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7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9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9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7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20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500" fill="hold"/>
                                        <p:tgtEl>
                                          <p:spTgt spid="798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500" fill="hold"/>
                                        <p:tgtEl>
                                          <p:spTgt spid="798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9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9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7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500"/>
                            </p:stCondLst>
                            <p:childTnLst>
                              <p:par>
                                <p:cTn id="230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1" dur="500" fill="hold"/>
                                        <p:tgtEl>
                                          <p:spTgt spid="79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9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9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7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8" dur="500" fill="hold"/>
                                        <p:tgtEl>
                                          <p:spTgt spid="79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9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9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5" dur="500" fill="hold"/>
                                        <p:tgtEl>
                                          <p:spTgt spid="79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79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79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7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500"/>
                            </p:stCondLst>
                            <p:childTnLst>
                              <p:par>
                                <p:cTn id="252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3" dur="500" fill="hold"/>
                                        <p:tgtEl>
                                          <p:spTgt spid="79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3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79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9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7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3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4" dur="500" fill="hold"/>
                                        <p:tgtEl>
                                          <p:spTgt spid="798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9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79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7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1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2" dur="500" fill="hold"/>
                                        <p:tgtEl>
                                          <p:spTgt spid="798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5" dur="500"/>
                                        <p:tgtEl>
                                          <p:spTgt spid="8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0" dur="500"/>
                                        <p:tgtEl>
                                          <p:spTgt spid="8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8" dur="500"/>
                                        <p:tgtEl>
                                          <p:spTgt spid="8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1" dur="500"/>
                                        <p:tgtEl>
                                          <p:spTgt spid="8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8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8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8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3" dur="500"/>
                                        <p:tgtEl>
                                          <p:spTgt spid="8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6" dur="500"/>
                                        <p:tgtEl>
                                          <p:spTgt spid="8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9" dur="500"/>
                                        <p:tgtEl>
                                          <p:spTgt spid="8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500"/>
                            </p:stCondLst>
                            <p:childTnLst>
                              <p:par>
                                <p:cTn id="3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3" dur="500"/>
                                        <p:tgtEl>
                                          <p:spTgt spid="8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32" grpId="0"/>
      <p:bldP spid="79633" grpId="0"/>
      <p:bldP spid="79687" grpId="0" animBg="1"/>
      <p:bldP spid="79687" grpId="1" animBg="1"/>
      <p:bldP spid="79687" grpId="2" animBg="1"/>
      <p:bldP spid="79688" grpId="0" animBg="1"/>
      <p:bldP spid="79707" grpId="0" animBg="1"/>
      <p:bldP spid="79708" grpId="0" animBg="1"/>
      <p:bldP spid="79715" grpId="0" animBg="1"/>
      <p:bldP spid="79715" grpId="1" animBg="1"/>
      <p:bldP spid="79715" grpId="2" animBg="1"/>
      <p:bldP spid="79716" grpId="0" animBg="1"/>
      <p:bldP spid="79747" grpId="0"/>
      <p:bldP spid="79747" grpId="1"/>
      <p:bldP spid="79748" grpId="0"/>
      <p:bldP spid="79749" grpId="0" animBg="1"/>
      <p:bldP spid="79804" grpId="0"/>
      <p:bldP spid="79805" grpId="0"/>
      <p:bldP spid="79806" grpId="0" animBg="1"/>
      <p:bldP spid="79807" grpId="0" animBg="1"/>
      <p:bldP spid="79808" grpId="0"/>
      <p:bldP spid="79834" grpId="0"/>
      <p:bldP spid="79834" grpId="1"/>
      <p:bldP spid="79835" grpId="0" animBg="1"/>
      <p:bldP spid="79835" grpId="1" animBg="1"/>
      <p:bldP spid="79835" grpId="2" animBg="1"/>
      <p:bldP spid="79836" grpId="0" animBg="1"/>
      <p:bldP spid="79836" grpId="1" animBg="1"/>
      <p:bldP spid="79837" grpId="0" animBg="1"/>
      <p:bldP spid="79837" grpId="1" animBg="1"/>
      <p:bldP spid="79838" grpId="0" animBg="1"/>
      <p:bldP spid="79838" grpId="1" animBg="1"/>
      <p:bldP spid="79839" grpId="0" animBg="1"/>
      <p:bldP spid="79839" grpId="1" animBg="1"/>
      <p:bldP spid="79840" grpId="0" animBg="1"/>
      <p:bldP spid="79840" grpId="1" animBg="1"/>
      <p:bldP spid="79840" grpId="2" animBg="1"/>
      <p:bldP spid="79841" grpId="0" animBg="1"/>
      <p:bldP spid="79841" grpId="1" animBg="1"/>
      <p:bldP spid="79841" grpId="2" animBg="1"/>
      <p:bldP spid="79842" grpId="0" animBg="1"/>
      <p:bldP spid="79842" grpId="1" animBg="1"/>
      <p:bldP spid="79842" grpId="2" animBg="1"/>
      <p:bldP spid="79843" grpId="0" animBg="1"/>
      <p:bldP spid="79843" grpId="1" animBg="1"/>
      <p:bldP spid="79843" grpId="2" animBg="1"/>
      <p:bldP spid="79844" grpId="0" animBg="1"/>
      <p:bldP spid="79844" grpId="1" animBg="1"/>
      <p:bldP spid="79844" grpId="2" animBg="1"/>
      <p:bldP spid="79845" grpId="0" animBg="1"/>
      <p:bldP spid="79845" grpId="1" animBg="1"/>
      <p:bldP spid="79845" grpId="2" animBg="1"/>
      <p:bldP spid="79846" grpId="0" animBg="1"/>
      <p:bldP spid="79846" grpId="1" animBg="1"/>
      <p:bldP spid="79846" grpId="2" animBg="1"/>
      <p:bldP spid="79847" grpId="0" animBg="1"/>
      <p:bldP spid="79847" grpId="1" animBg="1"/>
      <p:bldP spid="79847" grpId="2" animBg="1"/>
      <p:bldP spid="83060" grpId="0"/>
      <p:bldP spid="83061" grpId="0"/>
      <p:bldP spid="83062" grpId="0" animBg="1"/>
      <p:bldP spid="83081" grpId="0" animBg="1"/>
      <p:bldP spid="83082" grpId="0" animBg="1"/>
      <p:bldP spid="83083" grpId="0" animBg="1"/>
      <p:bldP spid="83085" grpId="0" animBg="1"/>
      <p:bldP spid="83086" grpId="0" animBg="1"/>
      <p:bldP spid="83087" grpId="0"/>
      <p:bldP spid="830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60" y="685800"/>
            <a:ext cx="5333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2060"/>
                </a:solidFill>
                <a:sym typeface="Wingdings"/>
              </a:rPr>
              <a:t>a)</a:t>
            </a:r>
            <a:r>
              <a:rPr lang="vi-VN" sz="2800" b="1" i="1">
                <a:solidFill>
                  <a:srgbClr val="002060"/>
                </a:solidFill>
                <a:sym typeface="Wingdings"/>
              </a:rPr>
              <a:t> </a:t>
            </a:r>
            <a:r>
              <a:rPr lang="vi-VN" sz="2800" b="1" i="1">
                <a:solidFill>
                  <a:srgbClr val="C00000"/>
                </a:solidFill>
              </a:rPr>
              <a:t>Phản ứng với dung dịch </a:t>
            </a:r>
            <a:r>
              <a:rPr lang="en-US" sz="2800" b="1" i="1">
                <a:solidFill>
                  <a:srgbClr val="C00000"/>
                </a:solidFill>
              </a:rPr>
              <a:t>NaOH</a:t>
            </a:r>
            <a:r>
              <a:rPr lang="vi-VN" sz="2800" b="1" i="1">
                <a:solidFill>
                  <a:srgbClr val="C00000"/>
                </a:solidFill>
              </a:rPr>
              <a:t>.</a:t>
            </a:r>
            <a:endParaRPr lang="vi-VN" sz="2800" b="1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0873" y="3535189"/>
            <a:ext cx="5341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C</a:t>
            </a:r>
            <a:r>
              <a:rPr lang="vi-VN" sz="2800" baseline="-25000">
                <a:solidFill>
                  <a:srgbClr val="002060"/>
                </a:solidFill>
              </a:rPr>
              <a:t>6</a:t>
            </a:r>
            <a:r>
              <a:rPr lang="vi-VN" sz="2800">
                <a:solidFill>
                  <a:srgbClr val="002060"/>
                </a:solidFill>
              </a:rPr>
              <a:t>H</a:t>
            </a:r>
            <a:r>
              <a:rPr lang="vi-VN" sz="2800" baseline="-25000">
                <a:solidFill>
                  <a:srgbClr val="002060"/>
                </a:solidFill>
              </a:rPr>
              <a:t>5</a:t>
            </a:r>
            <a:r>
              <a:rPr lang="vi-VN" sz="2800">
                <a:solidFill>
                  <a:srgbClr val="002060"/>
                </a:solidFill>
              </a:rPr>
              <a:t>OH+ NaOH</a:t>
            </a:r>
            <a:r>
              <a:rPr lang="vi-VN" sz="2800">
                <a:solidFill>
                  <a:srgbClr val="002060"/>
                </a:solidFill>
                <a:sym typeface="Wingdings 3"/>
              </a:rPr>
              <a:t></a:t>
            </a:r>
            <a:r>
              <a:rPr lang="vi-VN" sz="2800">
                <a:solidFill>
                  <a:srgbClr val="002060"/>
                </a:solidFill>
              </a:rPr>
              <a:t>C</a:t>
            </a:r>
            <a:r>
              <a:rPr lang="vi-VN" sz="2800" baseline="-25000">
                <a:solidFill>
                  <a:srgbClr val="002060"/>
                </a:solidFill>
              </a:rPr>
              <a:t>6</a:t>
            </a:r>
            <a:r>
              <a:rPr lang="vi-VN" sz="2800">
                <a:solidFill>
                  <a:srgbClr val="002060"/>
                </a:solidFill>
              </a:rPr>
              <a:t>H</a:t>
            </a:r>
            <a:r>
              <a:rPr lang="vi-VN" sz="2800" baseline="-25000">
                <a:solidFill>
                  <a:srgbClr val="002060"/>
                </a:solidFill>
              </a:rPr>
              <a:t>5</a:t>
            </a:r>
            <a:r>
              <a:rPr lang="vi-VN" sz="2800">
                <a:solidFill>
                  <a:srgbClr val="002060"/>
                </a:solidFill>
              </a:rPr>
              <a:t>ONa+ H</a:t>
            </a:r>
            <a:r>
              <a:rPr lang="vi-VN" sz="2800" baseline="-25000">
                <a:solidFill>
                  <a:srgbClr val="002060"/>
                </a:solidFill>
              </a:rPr>
              <a:t>2</a:t>
            </a:r>
            <a:r>
              <a:rPr lang="vi-VN" sz="2800">
                <a:solidFill>
                  <a:srgbClr val="002060"/>
                </a:solidFill>
              </a:rPr>
              <a:t>O</a:t>
            </a:r>
          </a:p>
        </p:txBody>
      </p:sp>
      <p:sp>
        <p:nvSpPr>
          <p:cNvPr id="8" name="Rectangle 7"/>
          <p:cNvSpPr/>
          <p:nvPr/>
        </p:nvSpPr>
        <p:spPr>
          <a:xfrm>
            <a:off x="345399" y="2865593"/>
            <a:ext cx="6714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- Phenol tan được trong dung dịch NaOH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1873" y="5344180"/>
            <a:ext cx="3049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</a:rPr>
              <a:t>Phenol có tính axit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4106" y="2433641"/>
            <a:ext cx="6333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- Phenol không tan trong nước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5234" y="4303693"/>
            <a:ext cx="7302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Phenol tan được trong dung dịch NaOH, điều đó chứng minh phenol có tính chất gì?</a:t>
            </a:r>
          </a:p>
        </p:txBody>
      </p:sp>
      <p:pic>
        <p:nvPicPr>
          <p:cNvPr id="10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8" y="4186241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757707" y="5439264"/>
            <a:ext cx="990600" cy="333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66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build="p"/>
      <p:bldP spid="9" grpId="0"/>
      <p:bldP spid="2" grpId="0" build="p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60" y="685800"/>
            <a:ext cx="6997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2060"/>
                </a:solidFill>
                <a:sym typeface="Wingdings"/>
              </a:rPr>
              <a:t>b)</a:t>
            </a:r>
            <a:r>
              <a:rPr lang="vi-VN" sz="2800" b="1" i="1">
                <a:solidFill>
                  <a:srgbClr val="002060"/>
                </a:solidFill>
                <a:sym typeface="Wingdings"/>
              </a:rPr>
              <a:t> </a:t>
            </a:r>
            <a:r>
              <a:rPr lang="vi-VN" sz="2800" b="1" i="1">
                <a:solidFill>
                  <a:srgbClr val="C00000"/>
                </a:solidFill>
              </a:rPr>
              <a:t>Phản ứng với dung dịch </a:t>
            </a:r>
            <a:r>
              <a:rPr lang="en-US" sz="2800" b="1" i="1">
                <a:solidFill>
                  <a:srgbClr val="C00000"/>
                </a:solidFill>
              </a:rPr>
              <a:t>sodium carbonate</a:t>
            </a:r>
            <a:r>
              <a:rPr lang="vi-VN" sz="2800" b="1" i="1">
                <a:solidFill>
                  <a:srgbClr val="C00000"/>
                </a:solidFill>
              </a:rPr>
              <a:t>.</a:t>
            </a:r>
            <a:endParaRPr lang="vi-VN" sz="2800" b="1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4505980"/>
            <a:ext cx="6218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C</a:t>
            </a:r>
            <a:r>
              <a:rPr lang="vi-VN" sz="2800" baseline="-25000">
                <a:solidFill>
                  <a:srgbClr val="002060"/>
                </a:solidFill>
              </a:rPr>
              <a:t>6</a:t>
            </a:r>
            <a:r>
              <a:rPr lang="vi-VN" sz="2800">
                <a:solidFill>
                  <a:srgbClr val="002060"/>
                </a:solidFill>
              </a:rPr>
              <a:t>H</a:t>
            </a:r>
            <a:r>
              <a:rPr lang="vi-VN" sz="2800" baseline="-25000">
                <a:solidFill>
                  <a:srgbClr val="002060"/>
                </a:solidFill>
              </a:rPr>
              <a:t>5</a:t>
            </a:r>
            <a:r>
              <a:rPr lang="vi-VN" sz="2800">
                <a:solidFill>
                  <a:srgbClr val="002060"/>
                </a:solidFill>
              </a:rPr>
              <a:t>OH+ Na</a:t>
            </a:r>
            <a:r>
              <a:rPr lang="en-US" sz="2800" baseline="-25000">
                <a:solidFill>
                  <a:srgbClr val="002060"/>
                </a:solidFill>
              </a:rPr>
              <a:t>2</a:t>
            </a:r>
            <a:r>
              <a:rPr lang="en-US" sz="2800">
                <a:solidFill>
                  <a:srgbClr val="002060"/>
                </a:solidFill>
              </a:rPr>
              <a:t>CO</a:t>
            </a:r>
            <a:r>
              <a:rPr lang="en-US" sz="2800" baseline="-25000">
                <a:solidFill>
                  <a:srgbClr val="002060"/>
                </a:solidFill>
              </a:rPr>
              <a:t>3</a:t>
            </a:r>
            <a:r>
              <a:rPr lang="vi-VN" sz="2800">
                <a:solidFill>
                  <a:srgbClr val="002060"/>
                </a:solidFill>
                <a:sym typeface="Wingdings 3" panose="05040102010807070707" pitchFamily="18" charset="2"/>
              </a:rPr>
              <a:t></a:t>
            </a:r>
            <a:r>
              <a:rPr lang="vi-VN" sz="2800">
                <a:solidFill>
                  <a:srgbClr val="002060"/>
                </a:solidFill>
              </a:rPr>
              <a:t>C</a:t>
            </a:r>
            <a:r>
              <a:rPr lang="vi-VN" sz="2800" baseline="-25000">
                <a:solidFill>
                  <a:srgbClr val="002060"/>
                </a:solidFill>
              </a:rPr>
              <a:t>6</a:t>
            </a:r>
            <a:r>
              <a:rPr lang="vi-VN" sz="2800">
                <a:solidFill>
                  <a:srgbClr val="002060"/>
                </a:solidFill>
              </a:rPr>
              <a:t>H</a:t>
            </a:r>
            <a:r>
              <a:rPr lang="vi-VN" sz="2800" baseline="-25000">
                <a:solidFill>
                  <a:srgbClr val="002060"/>
                </a:solidFill>
              </a:rPr>
              <a:t>5</a:t>
            </a:r>
            <a:r>
              <a:rPr lang="vi-VN" sz="2800">
                <a:solidFill>
                  <a:srgbClr val="002060"/>
                </a:solidFill>
              </a:rPr>
              <a:t>ONa+ </a:t>
            </a:r>
            <a:r>
              <a:rPr lang="en-US" sz="2800">
                <a:solidFill>
                  <a:srgbClr val="002060"/>
                </a:solidFill>
              </a:rPr>
              <a:t>Na</a:t>
            </a:r>
            <a:r>
              <a:rPr lang="vi-VN" sz="2800">
                <a:solidFill>
                  <a:srgbClr val="002060"/>
                </a:solidFill>
              </a:rPr>
              <a:t>H</a:t>
            </a:r>
            <a:r>
              <a:rPr lang="en-US" sz="2800">
                <a:solidFill>
                  <a:srgbClr val="002060"/>
                </a:solidFill>
              </a:rPr>
              <a:t>CO</a:t>
            </a:r>
            <a:r>
              <a:rPr lang="en-US" sz="2800" baseline="-25000">
                <a:solidFill>
                  <a:srgbClr val="002060"/>
                </a:solidFill>
              </a:rPr>
              <a:t>3</a:t>
            </a:r>
            <a:endParaRPr lang="vi-VN" sz="280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399" y="1991380"/>
            <a:ext cx="6714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- Phenol tan được trong dung dịch NaOH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2949D2-6DA7-F9AA-0AE6-823F68930092}"/>
              </a:ext>
            </a:extLst>
          </p:cNvPr>
          <p:cNvSpPr/>
          <p:nvPr/>
        </p:nvSpPr>
        <p:spPr>
          <a:xfrm>
            <a:off x="381000" y="2932093"/>
            <a:ext cx="7302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- Phenol tan được trong dung dịch </a:t>
            </a:r>
            <a:r>
              <a:rPr lang="en-US" sz="2800">
                <a:solidFill>
                  <a:srgbClr val="002060"/>
                </a:solidFill>
              </a:rPr>
              <a:t>muối sodium carbonate</a:t>
            </a:r>
            <a:endParaRPr lang="vi-VN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8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build="p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4400" y="2846388"/>
            <a:ext cx="1143000" cy="2182812"/>
            <a:chOff x="928" y="1793"/>
            <a:chExt cx="704" cy="1375"/>
          </a:xfrm>
        </p:grpSpPr>
        <p:sp>
          <p:nvSpPr>
            <p:cNvPr id="116742" name="Line 6"/>
            <p:cNvSpPr>
              <a:spLocks noChangeShapeType="1"/>
            </p:cNvSpPr>
            <p:nvPr/>
          </p:nvSpPr>
          <p:spPr bwMode="auto">
            <a:xfrm>
              <a:off x="1266" y="2111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743" name="Text Box 7"/>
            <p:cNvSpPr txBox="1">
              <a:spLocks noChangeArrowheads="1"/>
            </p:cNvSpPr>
            <p:nvPr/>
          </p:nvSpPr>
          <p:spPr bwMode="auto">
            <a:xfrm>
              <a:off x="1069" y="1793"/>
              <a:ext cx="5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3300"/>
                  </a:solidFill>
                </a:rPr>
                <a:t>OH</a:t>
              </a:r>
            </a:p>
          </p:txBody>
        </p:sp>
        <p:sp>
          <p:nvSpPr>
            <p:cNvPr id="116744" name="Line 8"/>
            <p:cNvSpPr>
              <a:spLocks noChangeShapeType="1"/>
            </p:cNvSpPr>
            <p:nvPr/>
          </p:nvSpPr>
          <p:spPr bwMode="auto">
            <a:xfrm>
              <a:off x="1574" y="2596"/>
              <a:ext cx="1" cy="3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45" name="Line 9"/>
            <p:cNvSpPr>
              <a:spLocks noChangeShapeType="1"/>
            </p:cNvSpPr>
            <p:nvPr/>
          </p:nvSpPr>
          <p:spPr bwMode="auto">
            <a:xfrm>
              <a:off x="928" y="2598"/>
              <a:ext cx="1" cy="3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46" name="Line 10"/>
            <p:cNvSpPr>
              <a:spLocks noChangeShapeType="1"/>
            </p:cNvSpPr>
            <p:nvPr/>
          </p:nvSpPr>
          <p:spPr bwMode="auto">
            <a:xfrm>
              <a:off x="928" y="2978"/>
              <a:ext cx="328" cy="1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47" name="Line 11"/>
            <p:cNvSpPr>
              <a:spLocks noChangeShapeType="1"/>
            </p:cNvSpPr>
            <p:nvPr/>
          </p:nvSpPr>
          <p:spPr bwMode="auto">
            <a:xfrm flipV="1">
              <a:off x="1256" y="2978"/>
              <a:ext cx="328" cy="1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48" name="Line 12"/>
            <p:cNvSpPr>
              <a:spLocks noChangeShapeType="1"/>
            </p:cNvSpPr>
            <p:nvPr/>
          </p:nvSpPr>
          <p:spPr bwMode="auto">
            <a:xfrm flipH="1" flipV="1">
              <a:off x="1256" y="2408"/>
              <a:ext cx="328" cy="1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49" name="Line 13"/>
            <p:cNvSpPr>
              <a:spLocks noChangeShapeType="1"/>
            </p:cNvSpPr>
            <p:nvPr/>
          </p:nvSpPr>
          <p:spPr bwMode="auto">
            <a:xfrm flipH="1">
              <a:off x="928" y="2408"/>
              <a:ext cx="328" cy="1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50" name="Oval 14"/>
            <p:cNvSpPr>
              <a:spLocks noChangeArrowheads="1"/>
            </p:cNvSpPr>
            <p:nvPr/>
          </p:nvSpPr>
          <p:spPr bwMode="auto">
            <a:xfrm>
              <a:off x="1067" y="2591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3124200" y="4019550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2Na </a:t>
            </a:r>
            <a:endParaRPr lang="en-US" sz="3200" b="1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2438400" y="4114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>
            <a:off x="4038600" y="43703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029200" y="2849563"/>
            <a:ext cx="1828800" cy="2179637"/>
            <a:chOff x="3072" y="1795"/>
            <a:chExt cx="1152" cy="1373"/>
          </a:xfrm>
        </p:grpSpPr>
        <p:sp>
          <p:nvSpPr>
            <p:cNvPr id="116755" name="Line 19"/>
            <p:cNvSpPr>
              <a:spLocks noChangeShapeType="1"/>
            </p:cNvSpPr>
            <p:nvPr/>
          </p:nvSpPr>
          <p:spPr bwMode="auto">
            <a:xfrm>
              <a:off x="3410" y="2111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756" name="Text Box 20"/>
            <p:cNvSpPr txBox="1">
              <a:spLocks noChangeArrowheads="1"/>
            </p:cNvSpPr>
            <p:nvPr/>
          </p:nvSpPr>
          <p:spPr bwMode="auto">
            <a:xfrm>
              <a:off x="3296" y="1795"/>
              <a:ext cx="9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3300"/>
                  </a:solidFill>
                </a:rPr>
                <a:t>O-</a:t>
              </a:r>
            </a:p>
          </p:txBody>
        </p:sp>
        <p:sp>
          <p:nvSpPr>
            <p:cNvPr id="116757" name="Line 21"/>
            <p:cNvSpPr>
              <a:spLocks noChangeShapeType="1"/>
            </p:cNvSpPr>
            <p:nvPr/>
          </p:nvSpPr>
          <p:spPr bwMode="auto">
            <a:xfrm>
              <a:off x="3718" y="2596"/>
              <a:ext cx="1" cy="3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58" name="Line 22"/>
            <p:cNvSpPr>
              <a:spLocks noChangeShapeType="1"/>
            </p:cNvSpPr>
            <p:nvPr/>
          </p:nvSpPr>
          <p:spPr bwMode="auto">
            <a:xfrm>
              <a:off x="3072" y="2598"/>
              <a:ext cx="1" cy="3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59" name="Line 23"/>
            <p:cNvSpPr>
              <a:spLocks noChangeShapeType="1"/>
            </p:cNvSpPr>
            <p:nvPr/>
          </p:nvSpPr>
          <p:spPr bwMode="auto">
            <a:xfrm>
              <a:off x="3072" y="2978"/>
              <a:ext cx="328" cy="1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60" name="Line 24"/>
            <p:cNvSpPr>
              <a:spLocks noChangeShapeType="1"/>
            </p:cNvSpPr>
            <p:nvPr/>
          </p:nvSpPr>
          <p:spPr bwMode="auto">
            <a:xfrm flipV="1">
              <a:off x="3400" y="2978"/>
              <a:ext cx="328" cy="1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61" name="Line 25"/>
            <p:cNvSpPr>
              <a:spLocks noChangeShapeType="1"/>
            </p:cNvSpPr>
            <p:nvPr/>
          </p:nvSpPr>
          <p:spPr bwMode="auto">
            <a:xfrm flipH="1" flipV="1">
              <a:off x="3400" y="2408"/>
              <a:ext cx="328" cy="1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62" name="Line 26"/>
            <p:cNvSpPr>
              <a:spLocks noChangeShapeType="1"/>
            </p:cNvSpPr>
            <p:nvPr/>
          </p:nvSpPr>
          <p:spPr bwMode="auto">
            <a:xfrm flipH="1">
              <a:off x="3072" y="2408"/>
              <a:ext cx="328" cy="1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63" name="Oval 27"/>
            <p:cNvSpPr>
              <a:spLocks noChangeArrowheads="1"/>
            </p:cNvSpPr>
            <p:nvPr/>
          </p:nvSpPr>
          <p:spPr bwMode="auto">
            <a:xfrm>
              <a:off x="3211" y="2591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64" name="Rectangle 28"/>
          <p:cNvSpPr>
            <a:spLocks noChangeArrowheads="1"/>
          </p:cNvSpPr>
          <p:nvPr/>
        </p:nvSpPr>
        <p:spPr bwMode="auto">
          <a:xfrm>
            <a:off x="5846762" y="2860675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</a:rPr>
              <a:t>H</a:t>
            </a:r>
          </a:p>
        </p:txBody>
      </p:sp>
      <p:sp>
        <p:nvSpPr>
          <p:cNvPr id="116765" name="Text Box 29"/>
          <p:cNvSpPr txBox="1">
            <a:spLocks noChangeArrowheads="1"/>
          </p:cNvSpPr>
          <p:nvPr/>
        </p:nvSpPr>
        <p:spPr bwMode="auto">
          <a:xfrm>
            <a:off x="6324600" y="41417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16766" name="Text Box 30"/>
          <p:cNvSpPr txBox="1">
            <a:spLocks noChangeArrowheads="1"/>
          </p:cNvSpPr>
          <p:nvPr/>
        </p:nvSpPr>
        <p:spPr bwMode="auto">
          <a:xfrm>
            <a:off x="685800" y="57150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2C</a:t>
            </a:r>
            <a:r>
              <a:rPr lang="en-US" sz="3200" baseline="-25000"/>
              <a:t>6</a:t>
            </a:r>
            <a:r>
              <a:rPr lang="en-US" sz="3200"/>
              <a:t>H</a:t>
            </a:r>
            <a:r>
              <a:rPr lang="en-US" sz="3200" baseline="-25000"/>
              <a:t>5</a:t>
            </a:r>
            <a:r>
              <a:rPr lang="en-US" sz="3200"/>
              <a:t>O</a:t>
            </a:r>
            <a:r>
              <a:rPr lang="en-US" sz="3200">
                <a:solidFill>
                  <a:srgbClr val="FF3300"/>
                </a:solidFill>
              </a:rPr>
              <a:t>H</a:t>
            </a:r>
            <a:r>
              <a:rPr lang="en-US" sz="3200"/>
              <a:t> + 2</a:t>
            </a:r>
            <a:r>
              <a:rPr lang="en-US" sz="3200">
                <a:solidFill>
                  <a:srgbClr val="0000FF"/>
                </a:solidFill>
              </a:rPr>
              <a:t>Na</a:t>
            </a:r>
            <a:endParaRPr lang="en-US" sz="3200">
              <a:sym typeface="Wingdings" pitchFamily="2" charset="2"/>
            </a:endParaRPr>
          </a:p>
        </p:txBody>
      </p:sp>
      <p:sp>
        <p:nvSpPr>
          <p:cNvPr id="116767" name="Text Box 31"/>
          <p:cNvSpPr txBox="1">
            <a:spLocks noChangeArrowheads="1"/>
          </p:cNvSpPr>
          <p:nvPr/>
        </p:nvSpPr>
        <p:spPr bwMode="auto">
          <a:xfrm>
            <a:off x="4343400" y="57150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2C</a:t>
            </a:r>
            <a:r>
              <a:rPr lang="en-US" sz="3200" baseline="-25000"/>
              <a:t>6</a:t>
            </a:r>
            <a:r>
              <a:rPr lang="en-US" sz="3200"/>
              <a:t>H</a:t>
            </a:r>
            <a:r>
              <a:rPr lang="en-US" sz="3200" baseline="-25000"/>
              <a:t>5</a:t>
            </a:r>
            <a:r>
              <a:rPr lang="en-US" sz="3200"/>
              <a:t>O</a:t>
            </a:r>
            <a:r>
              <a:rPr lang="en-US" sz="3200">
                <a:solidFill>
                  <a:srgbClr val="0000FF"/>
                </a:solidFill>
              </a:rPr>
              <a:t>Na</a:t>
            </a:r>
            <a:endParaRPr lang="en-US" sz="3200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116769" name="Text Box 33"/>
          <p:cNvSpPr txBox="1">
            <a:spLocks noChangeArrowheads="1"/>
          </p:cNvSpPr>
          <p:nvPr/>
        </p:nvSpPr>
        <p:spPr bwMode="auto">
          <a:xfrm>
            <a:off x="6400800" y="5791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16770" name="Line 34"/>
          <p:cNvSpPr>
            <a:spLocks noChangeShapeType="1"/>
          </p:cNvSpPr>
          <p:nvPr/>
        </p:nvSpPr>
        <p:spPr bwMode="auto">
          <a:xfrm>
            <a:off x="3505200" y="6019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771" name="Text Box 35"/>
          <p:cNvSpPr txBox="1">
            <a:spLocks noChangeArrowheads="1"/>
          </p:cNvSpPr>
          <p:nvPr/>
        </p:nvSpPr>
        <p:spPr bwMode="auto">
          <a:xfrm>
            <a:off x="7315200" y="5683250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-25000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H</a:t>
            </a:r>
            <a:r>
              <a:rPr lang="en-US" sz="3200" baseline="-25000">
                <a:solidFill>
                  <a:srgbClr val="FF0000"/>
                </a:solidFill>
              </a:rPr>
              <a:t> 2 </a:t>
            </a:r>
            <a:endParaRPr lang="en-US" sz="3200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16772" name="Line 36"/>
          <p:cNvSpPr>
            <a:spLocks noChangeShapeType="1"/>
          </p:cNvSpPr>
          <p:nvPr/>
        </p:nvSpPr>
        <p:spPr bwMode="auto">
          <a:xfrm flipV="1">
            <a:off x="8229600" y="5562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773" name="Text Box 37"/>
          <p:cNvSpPr txBox="1">
            <a:spLocks noChangeArrowheads="1"/>
          </p:cNvSpPr>
          <p:nvPr/>
        </p:nvSpPr>
        <p:spPr bwMode="auto">
          <a:xfrm>
            <a:off x="457200" y="5562600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(</a:t>
            </a:r>
          </a:p>
        </p:txBody>
      </p:sp>
      <p:sp>
        <p:nvSpPr>
          <p:cNvPr id="116774" name="Text Box 38"/>
          <p:cNvSpPr txBox="1">
            <a:spLocks noChangeArrowheads="1"/>
          </p:cNvSpPr>
          <p:nvPr/>
        </p:nvSpPr>
        <p:spPr bwMode="auto">
          <a:xfrm>
            <a:off x="8382000" y="55626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16776" name="Line 40"/>
          <p:cNvSpPr>
            <a:spLocks noChangeShapeType="1"/>
          </p:cNvSpPr>
          <p:nvPr/>
        </p:nvSpPr>
        <p:spPr bwMode="auto">
          <a:xfrm flipV="1">
            <a:off x="7924800" y="3962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778" name="Text Box 42"/>
          <p:cNvSpPr txBox="1">
            <a:spLocks noChangeArrowheads="1"/>
          </p:cNvSpPr>
          <p:nvPr/>
        </p:nvSpPr>
        <p:spPr bwMode="auto">
          <a:xfrm>
            <a:off x="5867400" y="2849563"/>
            <a:ext cx="83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Na </a:t>
            </a:r>
            <a:endParaRPr lang="en-US" sz="3200" b="1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116779" name="Text Box 43"/>
          <p:cNvSpPr txBox="1">
            <a:spLocks noChangeArrowheads="1"/>
          </p:cNvSpPr>
          <p:nvPr/>
        </p:nvSpPr>
        <p:spPr bwMode="auto">
          <a:xfrm>
            <a:off x="7086600" y="39624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baseline="-25000">
                <a:solidFill>
                  <a:srgbClr val="FF0000"/>
                </a:solidFill>
              </a:rPr>
              <a:t> </a:t>
            </a:r>
            <a:r>
              <a:rPr lang="en-US" sz="3600" b="1">
                <a:solidFill>
                  <a:srgbClr val="FF0000"/>
                </a:solidFill>
              </a:rPr>
              <a:t>H</a:t>
            </a:r>
            <a:r>
              <a:rPr lang="en-US" sz="3600" b="1" baseline="-25000">
                <a:solidFill>
                  <a:srgbClr val="FF0000"/>
                </a:solidFill>
              </a:rPr>
              <a:t>2 </a:t>
            </a:r>
            <a:endParaRPr lang="en-US" sz="3600" b="1" baseline="-25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16780" name="Text Box 44"/>
          <p:cNvSpPr txBox="1">
            <a:spLocks noChangeArrowheads="1"/>
          </p:cNvSpPr>
          <p:nvPr/>
        </p:nvSpPr>
        <p:spPr bwMode="auto">
          <a:xfrm>
            <a:off x="4343400" y="505936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Natri phenolat </a:t>
            </a:r>
            <a:endParaRPr lang="en-US" sz="3200" b="1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43033" y="1457980"/>
            <a:ext cx="88617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</a:rPr>
              <a:t>Giống ancohol, phenol p</a:t>
            </a:r>
            <a:r>
              <a:rPr lang="vi-VN" sz="2800" b="1" i="1">
                <a:solidFill>
                  <a:srgbClr val="C00000"/>
                </a:solidFill>
              </a:rPr>
              <a:t>hản ứng thế nguyên tử H ở nhóm</a:t>
            </a:r>
            <a:endParaRPr lang="en-US" sz="2800" b="1" i="1">
              <a:solidFill>
                <a:srgbClr val="C00000"/>
              </a:solidFill>
            </a:endParaRPr>
          </a:p>
          <a:p>
            <a:r>
              <a:rPr lang="vi-VN" sz="2800" b="1" i="1">
                <a:solidFill>
                  <a:srgbClr val="C00000"/>
                </a:solidFill>
              </a:rPr>
              <a:t> OH</a:t>
            </a:r>
            <a:r>
              <a:rPr lang="en-US" sz="2800" b="1" i="1">
                <a:solidFill>
                  <a:srgbClr val="C00000"/>
                </a:solidFill>
              </a:rPr>
              <a:t> bởi kim loại kiềm</a:t>
            </a:r>
            <a:r>
              <a:rPr lang="vi-VN" sz="2800" b="1" i="1">
                <a:solidFill>
                  <a:srgbClr val="C00000"/>
                </a:solidFill>
              </a:rPr>
              <a:t> </a:t>
            </a:r>
            <a:endParaRPr lang="vi-VN" sz="280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0386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vi-VN" sz="32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2000" y="40386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vi-VN" sz="3200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7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16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6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6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6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6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6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6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6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6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6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6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6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6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6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6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6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1" grpId="0"/>
      <p:bldP spid="116752" grpId="0"/>
      <p:bldP spid="116753" grpId="0" animBg="1"/>
      <p:bldP spid="116764" grpId="0"/>
      <p:bldP spid="116764" grpId="1"/>
      <p:bldP spid="116765" grpId="0"/>
      <p:bldP spid="116766" grpId="0"/>
      <p:bldP spid="116767" grpId="0"/>
      <p:bldP spid="116769" grpId="0"/>
      <p:bldP spid="116770" grpId="0" animBg="1"/>
      <p:bldP spid="116771" grpId="0"/>
      <p:bldP spid="116772" grpId="0" animBg="1"/>
      <p:bldP spid="116773" grpId="0"/>
      <p:bldP spid="116774" grpId="0"/>
      <p:bldP spid="116776" grpId="0" animBg="1"/>
      <p:bldP spid="116778" grpId="0"/>
      <p:bldP spid="116779" grpId="0"/>
      <p:bldP spid="116780" grpId="0"/>
      <p:bldP spid="4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68915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4114800"/>
            <a:ext cx="6781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>
                <a:solidFill>
                  <a:srgbClr val="002060"/>
                </a:solidFill>
              </a:rPr>
              <a:t>Gốc _C</a:t>
            </a:r>
            <a:r>
              <a:rPr lang="vi-VN" sz="2800" baseline="-25000">
                <a:solidFill>
                  <a:srgbClr val="002060"/>
                </a:solidFill>
              </a:rPr>
              <a:t>6</a:t>
            </a:r>
            <a:r>
              <a:rPr lang="vi-VN" sz="2800">
                <a:solidFill>
                  <a:srgbClr val="002060"/>
                </a:solidFill>
              </a:rPr>
              <a:t>H</a:t>
            </a:r>
            <a:r>
              <a:rPr lang="vi-VN" sz="2800" baseline="-25000">
                <a:solidFill>
                  <a:srgbClr val="002060"/>
                </a:solidFill>
              </a:rPr>
              <a:t>5</a:t>
            </a:r>
            <a:r>
              <a:rPr lang="vi-VN" sz="2800">
                <a:solidFill>
                  <a:srgbClr val="002060"/>
                </a:solidFill>
              </a:rPr>
              <a:t> hút e làm cho liên kết – O – H bị phân cực </a:t>
            </a:r>
            <a:r>
              <a:rPr lang="vi-VN" sz="2800">
                <a:solidFill>
                  <a:srgbClr val="002060"/>
                </a:solidFill>
                <a:sym typeface="Symbol"/>
              </a:rPr>
              <a:t></a:t>
            </a:r>
            <a:r>
              <a:rPr lang="vi-VN" sz="2800">
                <a:solidFill>
                  <a:srgbClr val="002060"/>
                </a:solidFill>
              </a:rPr>
              <a:t> H linh động hơn H của – OH trong ancol </a:t>
            </a:r>
            <a:r>
              <a:rPr lang="vi-VN" sz="2800">
                <a:solidFill>
                  <a:srgbClr val="002060"/>
                </a:solidFill>
                <a:sym typeface="Symbol"/>
              </a:rPr>
              <a:t></a:t>
            </a:r>
            <a:r>
              <a:rPr lang="vi-VN" sz="2800">
                <a:solidFill>
                  <a:srgbClr val="002060"/>
                </a:solidFill>
              </a:rPr>
              <a:t> phenol có tính axit mạnh hơn ancol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62838"/>
              </p:ext>
            </p:extLst>
          </p:nvPr>
        </p:nvGraphicFramePr>
        <p:xfrm>
          <a:off x="149703" y="3262745"/>
          <a:ext cx="1907697" cy="252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81040" imgH="923760" progId="ChemWindow.Document">
                  <p:embed/>
                </p:oleObj>
              </mc:Choice>
              <mc:Fallback>
                <p:oleObj name="Document" r:id="rId3" imgW="581040" imgH="923760" progId="ChemWindow.Document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3" y="3262745"/>
                        <a:ext cx="1907697" cy="2528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362200" y="3439180"/>
            <a:ext cx="6885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>
                <a:solidFill>
                  <a:srgbClr val="C00000"/>
                </a:solidFill>
              </a:rPr>
              <a:t>Sự ảnh hưởng của gốc phenyl lên nhóm OH</a:t>
            </a:r>
            <a:r>
              <a:rPr lang="vi-VN" sz="2800" b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2836185"/>
            <a:ext cx="849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- Phenol có tính axit mạnh hơn ancol</a:t>
            </a:r>
          </a:p>
        </p:txBody>
      </p:sp>
      <p:sp>
        <p:nvSpPr>
          <p:cNvPr id="9" name="Text Box 1140"/>
          <p:cNvSpPr txBox="1">
            <a:spLocks noChangeArrowheads="1"/>
          </p:cNvSpPr>
          <p:nvPr/>
        </p:nvSpPr>
        <p:spPr bwMode="auto">
          <a:xfrm>
            <a:off x="1219200" y="2312965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800" b="1">
                <a:solidFill>
                  <a:srgbClr val="C00000"/>
                </a:solidFill>
                <a:latin typeface="+mj-lt"/>
              </a:rPr>
              <a:t>C</a:t>
            </a:r>
            <a:r>
              <a:rPr lang="en-US" sz="2800" b="1" baseline="-25000">
                <a:solidFill>
                  <a:srgbClr val="C00000"/>
                </a:solidFill>
                <a:latin typeface="+mj-lt"/>
              </a:rPr>
              <a:t>6</a:t>
            </a:r>
            <a:r>
              <a:rPr lang="en-US" sz="2800" b="1">
                <a:solidFill>
                  <a:srgbClr val="C00000"/>
                </a:solidFill>
                <a:latin typeface="+mj-lt"/>
              </a:rPr>
              <a:t>H</a:t>
            </a:r>
            <a:r>
              <a:rPr lang="en-US" sz="2800" b="1" baseline="-25000">
                <a:solidFill>
                  <a:srgbClr val="C00000"/>
                </a:solidFill>
                <a:latin typeface="+mj-lt"/>
              </a:rPr>
              <a:t>5</a:t>
            </a:r>
            <a:r>
              <a:rPr lang="en-US" sz="2800" b="1">
                <a:solidFill>
                  <a:srgbClr val="C00000"/>
                </a:solidFill>
                <a:latin typeface="+mj-lt"/>
              </a:rPr>
              <a:t>ONa + CO</a:t>
            </a:r>
            <a:r>
              <a:rPr lang="en-US" sz="2800" b="1" baseline="-2500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800" b="1">
                <a:solidFill>
                  <a:srgbClr val="C00000"/>
                </a:solidFill>
                <a:latin typeface="+mj-lt"/>
              </a:rPr>
              <a:t> + H</a:t>
            </a:r>
            <a:r>
              <a:rPr lang="en-US" sz="2800" b="1" baseline="-2500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800" b="1">
                <a:solidFill>
                  <a:srgbClr val="C00000"/>
                </a:solidFill>
                <a:latin typeface="+mj-lt"/>
              </a:rPr>
              <a:t>O </a:t>
            </a:r>
            <a:r>
              <a:rPr lang="en-US" sz="2800" b="1">
                <a:solidFill>
                  <a:srgbClr val="C00000"/>
                </a:solidFill>
                <a:latin typeface="+mj-lt"/>
                <a:sym typeface="Wingdings 3" pitchFamily="18" charset="2"/>
              </a:rPr>
              <a:t> </a:t>
            </a:r>
            <a:r>
              <a:rPr lang="en-US" sz="2800" b="1">
                <a:solidFill>
                  <a:srgbClr val="C00000"/>
                </a:solidFill>
                <a:latin typeface="+mj-lt"/>
              </a:rPr>
              <a:t>C</a:t>
            </a:r>
            <a:r>
              <a:rPr lang="en-US" sz="2800" b="1" baseline="-25000">
                <a:solidFill>
                  <a:srgbClr val="C00000"/>
                </a:solidFill>
                <a:latin typeface="+mj-lt"/>
              </a:rPr>
              <a:t>6</a:t>
            </a:r>
            <a:r>
              <a:rPr lang="en-US" sz="2800" b="1">
                <a:solidFill>
                  <a:srgbClr val="C00000"/>
                </a:solidFill>
                <a:latin typeface="+mj-lt"/>
              </a:rPr>
              <a:t>H</a:t>
            </a:r>
            <a:r>
              <a:rPr lang="en-US" sz="2800" b="1" baseline="-25000">
                <a:solidFill>
                  <a:srgbClr val="C00000"/>
                </a:solidFill>
                <a:latin typeface="+mj-lt"/>
              </a:rPr>
              <a:t>5</a:t>
            </a:r>
            <a:r>
              <a:rPr lang="en-US" sz="2800" b="1">
                <a:solidFill>
                  <a:srgbClr val="C00000"/>
                </a:solidFill>
                <a:latin typeface="+mj-lt"/>
              </a:rPr>
              <a:t>OH + NaHCO</a:t>
            </a:r>
            <a:r>
              <a:rPr lang="en-US" sz="2800" b="1" baseline="-25000">
                <a:solidFill>
                  <a:srgbClr val="C00000"/>
                </a:solidFill>
                <a:latin typeface="+mj-lt"/>
              </a:rPr>
              <a:t>3</a:t>
            </a:r>
            <a:endParaRPr lang="en-US" sz="28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408093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- Phenol có tính axit yếu, yếu hơn cả axit cacbonic (H</a:t>
            </a:r>
            <a:r>
              <a:rPr lang="vi-VN" sz="2800" baseline="-25000">
                <a:solidFill>
                  <a:srgbClr val="002060"/>
                </a:solidFill>
              </a:rPr>
              <a:t>2</a:t>
            </a:r>
            <a:r>
              <a:rPr lang="vi-VN" sz="2800">
                <a:solidFill>
                  <a:srgbClr val="002060"/>
                </a:solidFill>
              </a:rPr>
              <a:t>CO</a:t>
            </a:r>
            <a:r>
              <a:rPr lang="vi-VN" sz="2800" baseline="-25000">
                <a:solidFill>
                  <a:srgbClr val="002060"/>
                </a:solidFill>
              </a:rPr>
              <a:t>3</a:t>
            </a:r>
            <a:r>
              <a:rPr lang="vi-VN" sz="2800">
                <a:solidFill>
                  <a:srgbClr val="002060"/>
                </a:solidFill>
              </a:rPr>
              <a:t>) và không làm quì tím đổi màu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981200" y="3503423"/>
            <a:ext cx="457200" cy="382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18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2952750" y="3790950"/>
            <a:ext cx="2057400" cy="1981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3886200" y="2057400"/>
            <a:ext cx="152400" cy="1981200"/>
          </a:xfrm>
          <a:prstGeom prst="doubleWave">
            <a:avLst>
              <a:gd name="adj1" fmla="val 6500"/>
              <a:gd name="adj2" fmla="val 1000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3581400" y="1981200"/>
            <a:ext cx="762000" cy="3352800"/>
          </a:xfrm>
          <a:prstGeom prst="can">
            <a:avLst>
              <a:gd name="adj" fmla="val 60724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0" y="857250"/>
            <a:ext cx="3943350" cy="838200"/>
            <a:chOff x="2400" y="492"/>
            <a:chExt cx="2484" cy="52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 rot="4420278">
              <a:off x="3127" y="77"/>
              <a:ext cx="199" cy="1653"/>
              <a:chOff x="1392" y="624"/>
              <a:chExt cx="228" cy="1968"/>
            </a:xfrm>
          </p:grpSpPr>
          <p:sp>
            <p:nvSpPr>
              <p:cNvPr id="86026" name="AutoShape 10"/>
              <p:cNvSpPr>
                <a:spLocks noChangeArrowheads="1"/>
              </p:cNvSpPr>
              <p:nvPr/>
            </p:nvSpPr>
            <p:spPr bwMode="auto">
              <a:xfrm>
                <a:off x="1440" y="1056"/>
                <a:ext cx="144" cy="1536"/>
              </a:xfrm>
              <a:prstGeom prst="flowChartOffpageConnector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0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27" name="AutoShape 11"/>
              <p:cNvSpPr>
                <a:spLocks noChangeArrowheads="1"/>
              </p:cNvSpPr>
              <p:nvPr/>
            </p:nvSpPr>
            <p:spPr bwMode="auto">
              <a:xfrm rot="16200000">
                <a:off x="1146" y="870"/>
                <a:ext cx="720" cy="228"/>
              </a:xfrm>
              <a:prstGeom prst="flowChartDisp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636" y="492"/>
              <a:ext cx="1248" cy="528"/>
              <a:chOff x="3696" y="1248"/>
              <a:chExt cx="1248" cy="528"/>
            </a:xfrm>
          </p:grpSpPr>
          <p:sp>
            <p:nvSpPr>
              <p:cNvPr id="86029" name="AutoShape 13"/>
              <p:cNvSpPr>
                <a:spLocks noChangeArrowheads="1"/>
              </p:cNvSpPr>
              <p:nvPr/>
            </p:nvSpPr>
            <p:spPr bwMode="auto">
              <a:xfrm>
                <a:off x="3696" y="1248"/>
                <a:ext cx="1152" cy="528"/>
              </a:xfrm>
              <a:prstGeom prst="leftArrowCallout">
                <a:avLst>
                  <a:gd name="adj1" fmla="val 21296"/>
                  <a:gd name="adj2" fmla="val 25000"/>
                  <a:gd name="adj3" fmla="val 36364"/>
                  <a:gd name="adj4" fmla="val 70833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0" name="Text Box 14"/>
              <p:cNvSpPr txBox="1">
                <a:spLocks noChangeArrowheads="1"/>
              </p:cNvSpPr>
              <p:nvPr/>
            </p:nvSpPr>
            <p:spPr bwMode="auto">
              <a:xfrm>
                <a:off x="3960" y="1296"/>
                <a:ext cx="984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0000"/>
                    </a:solidFill>
                  </a:rPr>
                  <a:t>DD </a:t>
                </a:r>
                <a:r>
                  <a:rPr lang="en-US" sz="2000" b="1">
                    <a:solidFill>
                      <a:srgbClr val="FF0000"/>
                    </a:solidFill>
                  </a:rPr>
                  <a:t>PHENOL</a:t>
                </a:r>
              </a:p>
            </p:txBody>
          </p:sp>
        </p:grpSp>
      </p:grpSp>
      <p:sp>
        <p:nvSpPr>
          <p:cNvPr id="86031" name="AutoShape 15"/>
          <p:cNvSpPr>
            <a:spLocks noChangeArrowheads="1"/>
          </p:cNvSpPr>
          <p:nvPr/>
        </p:nvSpPr>
        <p:spPr bwMode="auto">
          <a:xfrm>
            <a:off x="3581400" y="4038600"/>
            <a:ext cx="762000" cy="1295400"/>
          </a:xfrm>
          <a:prstGeom prst="can">
            <a:avLst>
              <a:gd name="adj" fmla="val 47710"/>
            </a:avLst>
          </a:prstGeom>
          <a:solidFill>
            <a:srgbClr val="FFA74F">
              <a:alpha val="56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457325" y="4313238"/>
            <a:ext cx="1752600" cy="990600"/>
            <a:chOff x="960" y="2304"/>
            <a:chExt cx="1056" cy="624"/>
          </a:xfrm>
        </p:grpSpPr>
        <p:sp>
          <p:nvSpPr>
            <p:cNvPr id="86033" name="AutoShape 17"/>
            <p:cNvSpPr>
              <a:spLocks noChangeArrowheads="1"/>
            </p:cNvSpPr>
            <p:nvPr/>
          </p:nvSpPr>
          <p:spPr bwMode="auto">
            <a:xfrm>
              <a:off x="1008" y="2304"/>
              <a:ext cx="1008" cy="624"/>
            </a:xfrm>
            <a:prstGeom prst="rightArrowCallout">
              <a:avLst>
                <a:gd name="adj1" fmla="val 25000"/>
                <a:gd name="adj2" fmla="val 25000"/>
                <a:gd name="adj3" fmla="val 26923"/>
                <a:gd name="adj4" fmla="val 6666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4" name="Text Box 18"/>
            <p:cNvSpPr txBox="1">
              <a:spLocks noChangeArrowheads="1"/>
            </p:cNvSpPr>
            <p:nvPr/>
          </p:nvSpPr>
          <p:spPr bwMode="auto">
            <a:xfrm>
              <a:off x="960" y="2352"/>
              <a:ext cx="76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dd Brom</a:t>
              </a:r>
            </a:p>
          </p:txBody>
        </p:sp>
      </p:grpSp>
      <p:sp>
        <p:nvSpPr>
          <p:cNvPr id="86035" name="AutoShape 19"/>
          <p:cNvSpPr>
            <a:spLocks noChangeArrowheads="1"/>
          </p:cNvSpPr>
          <p:nvPr/>
        </p:nvSpPr>
        <p:spPr bwMode="auto">
          <a:xfrm>
            <a:off x="3581400" y="4038600"/>
            <a:ext cx="762000" cy="1295400"/>
          </a:xfrm>
          <a:prstGeom prst="can">
            <a:avLst>
              <a:gd name="adj" fmla="val 4771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715000" y="4324350"/>
            <a:ext cx="1371600" cy="838200"/>
            <a:chOff x="3600" y="3216"/>
            <a:chExt cx="864" cy="528"/>
          </a:xfrm>
        </p:grpSpPr>
        <p:sp>
          <p:nvSpPr>
            <p:cNvPr id="86037" name="Line 21"/>
            <p:cNvSpPr>
              <a:spLocks noChangeShapeType="1"/>
            </p:cNvSpPr>
            <p:nvPr/>
          </p:nvSpPr>
          <p:spPr bwMode="auto">
            <a:xfrm>
              <a:off x="3600" y="3216"/>
              <a:ext cx="0" cy="5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38" name="Text Box 22"/>
            <p:cNvSpPr txBox="1">
              <a:spLocks noChangeArrowheads="1"/>
            </p:cNvSpPr>
            <p:nvPr/>
          </p:nvSpPr>
          <p:spPr bwMode="auto">
            <a:xfrm>
              <a:off x="3648" y="3360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Trắng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28600" y="3048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rgbClr val="C00000"/>
                </a:solidFill>
              </a:rPr>
              <a:t>2. </a:t>
            </a:r>
            <a:r>
              <a:rPr lang="vi-VN" sz="3200" b="1" i="1">
                <a:solidFill>
                  <a:srgbClr val="C00000"/>
                </a:solidFill>
              </a:rPr>
              <a:t> Phản ứng thế nguyên tử H của vòng benzen</a:t>
            </a:r>
            <a:r>
              <a:rPr lang="en-US" sz="3200" b="1" i="1">
                <a:solidFill>
                  <a:srgbClr val="C00000"/>
                </a:solidFill>
              </a:rPr>
              <a:t>e</a:t>
            </a:r>
            <a:r>
              <a:rPr lang="vi-VN" sz="3200" b="1" i="1">
                <a:solidFill>
                  <a:srgbClr val="C00000"/>
                </a:solidFill>
              </a:rPr>
              <a:t>.</a:t>
            </a:r>
            <a:endParaRPr lang="vi-VN" sz="3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  <p:bldP spid="86022" grpId="0" animBg="1"/>
      <p:bldP spid="860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1" name="Line 11"/>
          <p:cNvSpPr>
            <a:spLocks noChangeShapeType="1"/>
          </p:cNvSpPr>
          <p:nvPr/>
        </p:nvSpPr>
        <p:spPr bwMode="auto">
          <a:xfrm flipV="1">
            <a:off x="6477000" y="3257550"/>
            <a:ext cx="4572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>
            <a:off x="5986463" y="4452938"/>
            <a:ext cx="0" cy="423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 flipH="1" flipV="1">
            <a:off x="5105400" y="3344863"/>
            <a:ext cx="352425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4876800" y="290988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9900"/>
                </a:solidFill>
              </a:rPr>
              <a:t>Br</a:t>
            </a:r>
            <a:endParaRPr lang="en-US" sz="2800" b="1">
              <a:solidFill>
                <a:srgbClr val="FF9900"/>
              </a:solidFill>
              <a:sym typeface="Wingdings 3" pitchFamily="18" charset="2"/>
            </a:endParaRP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5791200" y="48768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9900"/>
                </a:solidFill>
              </a:rPr>
              <a:t>Br</a:t>
            </a:r>
            <a:endParaRPr lang="en-US" sz="2800" b="1">
              <a:solidFill>
                <a:srgbClr val="FF9900"/>
              </a:solidFill>
              <a:sym typeface="Wingdings 3" pitchFamily="18" charset="2"/>
            </a:endParaRP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6905625" y="290988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9900"/>
                </a:solidFill>
              </a:rPr>
              <a:t>Br</a:t>
            </a:r>
            <a:endParaRPr lang="en-US" sz="2800" b="1">
              <a:solidFill>
                <a:srgbClr val="FF9900"/>
              </a:solidFill>
              <a:sym typeface="Wingdings 3" pitchFamily="18" charset="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C8748B-9482-E457-6E79-394B2F742CDC}"/>
              </a:ext>
            </a:extLst>
          </p:cNvPr>
          <p:cNvGrpSpPr/>
          <p:nvPr/>
        </p:nvGrpSpPr>
        <p:grpSpPr>
          <a:xfrm>
            <a:off x="990600" y="2286000"/>
            <a:ext cx="8001000" cy="2209800"/>
            <a:chOff x="990600" y="2286000"/>
            <a:chExt cx="8001000" cy="2209800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990600" y="2286000"/>
              <a:ext cx="1371600" cy="2209800"/>
              <a:chOff x="720" y="2208"/>
              <a:chExt cx="864" cy="1392"/>
            </a:xfrm>
          </p:grpSpPr>
          <p:graphicFrame>
            <p:nvGraphicFramePr>
              <p:cNvPr id="87043" name="Object 3"/>
              <p:cNvGraphicFramePr>
                <a:graphicFrameLocks noChangeAspect="1"/>
              </p:cNvGraphicFramePr>
              <p:nvPr/>
            </p:nvGraphicFramePr>
            <p:xfrm>
              <a:off x="720" y="2784"/>
              <a:ext cx="714" cy="8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2" imgW="711403" imgH="812902" progId="ChemDraw.Document.6.0">
                      <p:embed/>
                    </p:oleObj>
                  </mc:Choice>
                  <mc:Fallback>
                    <p:oleObj name="CS ChemDraw Drawing" r:id="rId2" imgW="711403" imgH="812902" progId="ChemDraw.Document.6.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2784"/>
                            <a:ext cx="714" cy="8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7044" name="Line 4"/>
              <p:cNvSpPr>
                <a:spLocks noChangeShapeType="1"/>
              </p:cNvSpPr>
              <p:nvPr/>
            </p:nvSpPr>
            <p:spPr bwMode="auto">
              <a:xfrm>
                <a:off x="1074" y="2526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45" name="Text Box 5"/>
              <p:cNvSpPr txBox="1">
                <a:spLocks noChangeArrowheads="1"/>
              </p:cNvSpPr>
              <p:nvPr/>
            </p:nvSpPr>
            <p:spPr bwMode="auto">
              <a:xfrm>
                <a:off x="960" y="2208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FF3300"/>
                    </a:solidFill>
                  </a:rPr>
                  <a:t>OH</a:t>
                </a:r>
              </a:p>
            </p:txBody>
          </p:sp>
        </p:grpSp>
        <p:sp>
          <p:nvSpPr>
            <p:cNvPr id="87046" name="Text Box 6"/>
            <p:cNvSpPr txBox="1">
              <a:spLocks noChangeArrowheads="1"/>
            </p:cNvSpPr>
            <p:nvPr/>
          </p:nvSpPr>
          <p:spPr bwMode="auto">
            <a:xfrm>
              <a:off x="2514600" y="3505200"/>
              <a:ext cx="23622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9900"/>
                  </a:solidFill>
                </a:rPr>
                <a:t>+ 3 Br</a:t>
              </a:r>
              <a:r>
                <a:rPr lang="en-US" sz="3200" b="1" baseline="-25000">
                  <a:solidFill>
                    <a:srgbClr val="FF9900"/>
                  </a:solidFill>
                </a:rPr>
                <a:t>2 </a:t>
              </a:r>
              <a:r>
                <a:rPr lang="en-US" sz="3200" b="1">
                  <a:solidFill>
                    <a:srgbClr val="FF9900"/>
                  </a:solidFill>
                  <a:sym typeface="Wingdings 3" pitchFamily="18" charset="2"/>
                </a:rPr>
                <a:t> </a:t>
              </a:r>
              <a:r>
                <a:rPr lang="en-US" sz="4000" b="1">
                  <a:solidFill>
                    <a:srgbClr val="FF9900"/>
                  </a:solidFill>
                  <a:sym typeface="Wingdings 3" pitchFamily="18" charset="2"/>
                </a:rPr>
                <a:t>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410200" y="2286000"/>
              <a:ext cx="1447800" cy="2209800"/>
              <a:chOff x="720" y="2208"/>
              <a:chExt cx="912" cy="1392"/>
            </a:xfrm>
          </p:grpSpPr>
          <p:graphicFrame>
            <p:nvGraphicFramePr>
              <p:cNvPr id="87048" name="Object 8"/>
              <p:cNvGraphicFramePr>
                <a:graphicFrameLocks noChangeAspect="1"/>
              </p:cNvGraphicFramePr>
              <p:nvPr/>
            </p:nvGraphicFramePr>
            <p:xfrm>
              <a:off x="720" y="2784"/>
              <a:ext cx="714" cy="8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4" imgW="711403" imgH="812902" progId="ChemDraw.Document.6.0">
                      <p:embed/>
                    </p:oleObj>
                  </mc:Choice>
                  <mc:Fallback>
                    <p:oleObj name="CS ChemDraw Drawing" r:id="rId4" imgW="711403" imgH="812902" progId="ChemDraw.Document.6.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2784"/>
                            <a:ext cx="714" cy="8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7049" name="Line 9"/>
              <p:cNvSpPr>
                <a:spLocks noChangeShapeType="1"/>
              </p:cNvSpPr>
              <p:nvPr/>
            </p:nvSpPr>
            <p:spPr bwMode="auto">
              <a:xfrm>
                <a:off x="1074" y="2526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0" name="Text Box 10"/>
              <p:cNvSpPr txBox="1">
                <a:spLocks noChangeArrowheads="1"/>
              </p:cNvSpPr>
              <p:nvPr/>
            </p:nvSpPr>
            <p:spPr bwMode="auto">
              <a:xfrm>
                <a:off x="960" y="2208"/>
                <a:ext cx="6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FF3300"/>
                    </a:solidFill>
                  </a:rPr>
                  <a:t>OH</a:t>
                </a:r>
              </a:p>
            </p:txBody>
          </p:sp>
        </p:grpSp>
        <p:sp>
          <p:nvSpPr>
            <p:cNvPr id="87057" name="Text Box 17"/>
            <p:cNvSpPr txBox="1">
              <a:spLocks noChangeArrowheads="1"/>
            </p:cNvSpPr>
            <p:nvPr/>
          </p:nvSpPr>
          <p:spPr bwMode="auto">
            <a:xfrm>
              <a:off x="7467600" y="3644900"/>
              <a:ext cx="15240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</a:rPr>
                <a:t>+ 3HBr</a:t>
              </a:r>
              <a:r>
                <a:rPr lang="en-US" sz="3200" baseline="-25000">
                  <a:solidFill>
                    <a:srgbClr val="FF0000"/>
                  </a:solidFill>
                </a:rPr>
                <a:t> </a:t>
              </a:r>
              <a:r>
                <a:rPr lang="en-US" sz="3200">
                  <a:solidFill>
                    <a:srgbClr val="FF0000"/>
                  </a:solidFill>
                  <a:sym typeface="Wingdings 3" pitchFamily="18" charset="2"/>
                </a:rPr>
                <a:t> </a:t>
              </a:r>
              <a:endParaRPr lang="en-US" sz="4000">
                <a:solidFill>
                  <a:srgbClr val="FF0000"/>
                </a:solidFill>
                <a:sym typeface="Wingdings 3" pitchFamily="18" charset="2"/>
              </a:endParaRPr>
            </a:p>
          </p:txBody>
        </p:sp>
      </p:grpSp>
      <p:sp>
        <p:nvSpPr>
          <p:cNvPr id="87058" name="Line 18"/>
          <p:cNvSpPr>
            <a:spLocks noChangeShapeType="1"/>
          </p:cNvSpPr>
          <p:nvPr/>
        </p:nvSpPr>
        <p:spPr bwMode="auto">
          <a:xfrm>
            <a:off x="6972300" y="3962400"/>
            <a:ext cx="38100" cy="5334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3733800" y="5257800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2,4,6-tribromophenol </a:t>
            </a:r>
            <a:r>
              <a:rPr lang="en-US" sz="2400" b="1" dirty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400" b="1" dirty="0">
                <a:solidFill>
                  <a:srgbClr val="0099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 </a:t>
            </a:r>
            <a:r>
              <a:rPr lang="en-US" sz="2400" b="1" dirty="0" err="1">
                <a:solidFill>
                  <a:srgbClr val="0099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trắng</a:t>
            </a:r>
            <a:r>
              <a:rPr lang="en-US" sz="2400" b="1" dirty="0">
                <a:solidFill>
                  <a:srgbClr val="0099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)</a:t>
            </a: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1828800" y="1408093"/>
            <a:ext cx="6781800" cy="954107"/>
          </a:xfrm>
          <a:prstGeom prst="rect">
            <a:avLst/>
          </a:prstGeom>
          <a:noFill/>
          <a:ln w="19050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>
                <a:solidFill>
                  <a:srgbClr val="002060"/>
                </a:solidFill>
                <a:latin typeface="+mj-lt"/>
                <a:cs typeface="Tahoma" pitchFamily="34" charset="0"/>
              </a:rPr>
              <a:t>Phenol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mất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da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Tahoma" pitchFamily="34" charset="0"/>
              </a:rPr>
              <a:t> cam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brom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tủa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trắng</a:t>
            </a:r>
            <a:endParaRPr lang="en-US" sz="2800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87063" name="AutoShape 23"/>
          <p:cNvSpPr>
            <a:spLocks noChangeArrowheads="1"/>
          </p:cNvSpPr>
          <p:nvPr/>
        </p:nvSpPr>
        <p:spPr bwMode="auto">
          <a:xfrm>
            <a:off x="838200" y="1524000"/>
            <a:ext cx="830263" cy="457200"/>
          </a:xfrm>
          <a:prstGeom prst="rightArrow">
            <a:avLst>
              <a:gd name="adj1" fmla="val 50000"/>
              <a:gd name="adj2" fmla="val 45399"/>
            </a:avLst>
          </a:prstGeom>
          <a:solidFill>
            <a:srgbClr val="FF33CC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solidFill>
                <a:srgbClr val="FF33CC"/>
              </a:solidFill>
            </a:endParaRPr>
          </a:p>
        </p:txBody>
      </p:sp>
      <p:sp>
        <p:nvSpPr>
          <p:cNvPr id="87064" name="AutoShape 24"/>
          <p:cNvSpPr>
            <a:spLocks noChangeArrowheads="1"/>
          </p:cNvSpPr>
          <p:nvPr/>
        </p:nvSpPr>
        <p:spPr bwMode="auto">
          <a:xfrm>
            <a:off x="236538" y="5943600"/>
            <a:ext cx="830262" cy="457200"/>
          </a:xfrm>
          <a:prstGeom prst="rightArrow">
            <a:avLst>
              <a:gd name="adj1" fmla="val 50000"/>
              <a:gd name="adj2" fmla="val 45399"/>
            </a:avLst>
          </a:prstGeom>
          <a:solidFill>
            <a:srgbClr val="FF33CC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solidFill>
                <a:srgbClr val="FF33CC"/>
              </a:solidFill>
            </a:endParaRPr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1143000" y="5934075"/>
            <a:ext cx="7543800" cy="5286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 err="1">
                <a:solidFill>
                  <a:srgbClr val="C00000"/>
                </a:solidFill>
                <a:latin typeface="+mj-lt"/>
                <a:cs typeface="Tahoma" pitchFamily="34" charset="0"/>
              </a:rPr>
              <a:t>Phản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ahoma" pitchFamily="34" charset="0"/>
              </a:rPr>
              <a:t>ứng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ahoma" pitchFamily="34" charset="0"/>
              </a:rPr>
              <a:t>dùng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ahoma" pitchFamily="34" charset="0"/>
              </a:rPr>
              <a:t>để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ahoma" pitchFamily="34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ahoma" pitchFamily="34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 phenol</a:t>
            </a:r>
          </a:p>
        </p:txBody>
      </p:sp>
      <p:sp>
        <p:nvSpPr>
          <p:cNvPr id="87066" name="Text Box 26"/>
          <p:cNvSpPr txBox="1">
            <a:spLocks noChangeArrowheads="1"/>
          </p:cNvSpPr>
          <p:nvPr/>
        </p:nvSpPr>
        <p:spPr bwMode="auto">
          <a:xfrm>
            <a:off x="4572000" y="2849563"/>
            <a:ext cx="914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6705600" y="2849563"/>
            <a:ext cx="914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87068" name="Text Box 28"/>
          <p:cNvSpPr txBox="1">
            <a:spLocks noChangeArrowheads="1"/>
          </p:cNvSpPr>
          <p:nvPr/>
        </p:nvSpPr>
        <p:spPr bwMode="auto">
          <a:xfrm>
            <a:off x="5562600" y="4800600"/>
            <a:ext cx="914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76200" y="619780"/>
            <a:ext cx="61702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002060"/>
                </a:solidFill>
                <a:latin typeface="+mj-lt"/>
                <a:cs typeface="Tahoma" pitchFamily="34" charset="0"/>
              </a:rPr>
              <a:t>a) Tác dụng với dung dịch bromine</a:t>
            </a:r>
            <a:endParaRPr lang="en-US" sz="3200" b="1" i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1" grpId="0" animBg="1"/>
      <p:bldP spid="87052" grpId="0" animBg="1"/>
      <p:bldP spid="87053" grpId="0" animBg="1"/>
      <p:bldP spid="87054" grpId="0"/>
      <p:bldP spid="87055" grpId="0"/>
      <p:bldP spid="87056" grpId="0"/>
      <p:bldP spid="87058" grpId="0" animBg="1"/>
      <p:bldP spid="87059" grpId="0"/>
      <p:bldP spid="87062" grpId="0" animBg="1"/>
      <p:bldP spid="87063" grpId="0" animBg="1"/>
      <p:bldP spid="87064" grpId="0" animBg="1"/>
      <p:bldP spid="87065" grpId="0" animBg="1"/>
      <p:bldP spid="87066" grpId="0"/>
      <p:bldP spid="87066" grpId="1"/>
      <p:bldP spid="87067" grpId="0"/>
      <p:bldP spid="87067" grpId="1"/>
      <p:bldP spid="87068" grpId="0"/>
      <p:bldP spid="87068" grpId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3977444" y="4953000"/>
            <a:ext cx="3798294" cy="138499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+mj-lt"/>
                <a:cs typeface="Tahoma" pitchFamily="34" charset="0"/>
              </a:rPr>
              <a:t>2, 4, 6 </a:t>
            </a:r>
            <a:r>
              <a:rPr lang="en-US" sz="2800" b="1">
                <a:solidFill>
                  <a:srgbClr val="0000FF"/>
                </a:solidFill>
                <a:latin typeface="+mj-lt"/>
                <a:cs typeface="Tahoma" pitchFamily="34" charset="0"/>
              </a:rPr>
              <a:t>– trinitro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Tahoma" pitchFamily="34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+mj-lt"/>
                <a:cs typeface="Tahoma" pitchFamily="34" charset="0"/>
              </a:rPr>
              <a:t>phenol </a:t>
            </a:r>
            <a:br>
              <a:rPr lang="en-US" sz="2800" b="1">
                <a:solidFill>
                  <a:srgbClr val="0000FF"/>
                </a:solidFill>
                <a:latin typeface="+mj-lt"/>
                <a:cs typeface="Tahoma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+mj-lt"/>
                <a:cs typeface="Tahoma" pitchFamily="34" charset="0"/>
              </a:rPr>
              <a:t>(picric </a:t>
            </a:r>
            <a:r>
              <a:rPr lang="en-US" sz="2800" b="1">
                <a:solidFill>
                  <a:srgbClr val="0000FF"/>
                </a:solidFill>
                <a:cs typeface="Tahoma" pitchFamily="34" charset="0"/>
              </a:rPr>
              <a:t>acid </a:t>
            </a:r>
            <a:r>
              <a:rPr lang="en-US" sz="2800" b="1">
                <a:solidFill>
                  <a:srgbClr val="0000FF"/>
                </a:solidFill>
                <a:latin typeface="+mj-lt"/>
                <a:cs typeface="Tahoma" pitchFamily="34" charset="0"/>
              </a:rPr>
              <a:t>)</a:t>
            </a:r>
            <a:endParaRPr lang="en-US" sz="2800" b="1" dirty="0">
              <a:solidFill>
                <a:srgbClr val="0000FF"/>
              </a:solidFill>
              <a:latin typeface="+mj-lt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+mj-lt"/>
                <a:cs typeface="Tahoma" pitchFamily="34" charset="0"/>
              </a:rPr>
              <a:t>Thuốc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  <a:cs typeface="Tahoma" pitchFamily="34" charset="0"/>
              </a:rPr>
              <a:t>nổ</a:t>
            </a:r>
            <a:endParaRPr lang="en-US" sz="2800" b="1" dirty="0">
              <a:solidFill>
                <a:srgbClr val="0000FF"/>
              </a:solidFill>
              <a:latin typeface="+mj-lt"/>
              <a:cs typeface="Tahoma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47465" y="3048003"/>
            <a:ext cx="2906865" cy="1052513"/>
            <a:chOff x="-658" y="2918"/>
            <a:chExt cx="3373" cy="663"/>
          </a:xfrm>
        </p:grpSpPr>
        <p:sp>
          <p:nvSpPr>
            <p:cNvPr id="157703" name="Text Box 7"/>
            <p:cNvSpPr txBox="1">
              <a:spLocks noChangeArrowheads="1"/>
            </p:cNvSpPr>
            <p:nvPr/>
          </p:nvSpPr>
          <p:spPr bwMode="auto">
            <a:xfrm>
              <a:off x="-216" y="3158"/>
              <a:ext cx="194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atin typeface="+mj-lt"/>
                  <a:cs typeface="Tahoma" pitchFamily="34" charset="0"/>
                </a:rPr>
                <a:t>+ 3 HNO</a:t>
              </a:r>
              <a:r>
                <a:rPr lang="en-US" sz="2800" b="1" baseline="-25000" dirty="0">
                  <a:latin typeface="+mj-lt"/>
                  <a:cs typeface="Tahoma" pitchFamily="34" charset="0"/>
                </a:rPr>
                <a:t>3</a:t>
              </a:r>
              <a:endParaRPr lang="en-US" sz="2800" b="1" dirty="0">
                <a:latin typeface="+mj-lt"/>
                <a:cs typeface="Tahoma" pitchFamily="34" charset="0"/>
              </a:endParaRPr>
            </a:p>
          </p:txBody>
        </p:sp>
        <p:sp>
          <p:nvSpPr>
            <p:cNvPr id="157704" name="Line 8"/>
            <p:cNvSpPr>
              <a:spLocks noChangeShapeType="1"/>
            </p:cNvSpPr>
            <p:nvPr/>
          </p:nvSpPr>
          <p:spPr bwMode="auto">
            <a:xfrm>
              <a:off x="1995" y="3350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7707" name="AutoShape 11"/>
            <p:cNvSpPr>
              <a:spLocks noChangeArrowheads="1"/>
            </p:cNvSpPr>
            <p:nvPr/>
          </p:nvSpPr>
          <p:spPr bwMode="auto">
            <a:xfrm rot="5400000">
              <a:off x="-705" y="2965"/>
              <a:ext cx="663" cy="569"/>
            </a:xfrm>
            <a:prstGeom prst="hexagon">
              <a:avLst>
                <a:gd name="adj" fmla="val 28846"/>
                <a:gd name="vf" fmla="val 115470"/>
              </a:avLst>
            </a:prstGeom>
            <a:noFill/>
            <a:ln w="381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6478588" y="4090988"/>
            <a:ext cx="168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6600"/>
                </a:solidFill>
                <a:latin typeface="Tahoma" pitchFamily="34" charset="0"/>
                <a:cs typeface="Tahoma" pitchFamily="34" charset="0"/>
              </a:rPr>
              <a:t>Màu vàng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6732588" y="3439180"/>
            <a:ext cx="187801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ahoma" pitchFamily="34" charset="0"/>
                <a:cs typeface="Tahoma" pitchFamily="34" charset="0"/>
              </a:rPr>
              <a:t>+  </a:t>
            </a:r>
            <a:r>
              <a:rPr lang="en-US" sz="2800" b="1">
                <a:latin typeface="+mj-lt"/>
                <a:cs typeface="Tahoma" pitchFamily="34" charset="0"/>
              </a:rPr>
              <a:t>3H</a:t>
            </a:r>
            <a:r>
              <a:rPr lang="en-US" sz="2800" b="1" baseline="-25000">
                <a:latin typeface="+mj-lt"/>
                <a:cs typeface="Tahoma" pitchFamily="34" charset="0"/>
              </a:rPr>
              <a:t>2</a:t>
            </a:r>
            <a:r>
              <a:rPr lang="en-US" sz="2800" b="1">
                <a:latin typeface="+mj-lt"/>
                <a:cs typeface="Tahoma" pitchFamily="34" charset="0"/>
              </a:rPr>
              <a:t>O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886200" y="2590800"/>
            <a:ext cx="3408363" cy="2274960"/>
            <a:chOff x="2472" y="2711"/>
            <a:chExt cx="2147" cy="1397"/>
          </a:xfrm>
        </p:grpSpPr>
        <p:sp>
          <p:nvSpPr>
            <p:cNvPr id="157714" name="Text Box 18"/>
            <p:cNvSpPr txBox="1">
              <a:spLocks noChangeArrowheads="1"/>
            </p:cNvSpPr>
            <p:nvPr/>
          </p:nvSpPr>
          <p:spPr bwMode="auto">
            <a:xfrm>
              <a:off x="4120" y="3143"/>
              <a:ext cx="17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157715" name="Line 19"/>
            <p:cNvSpPr>
              <a:spLocks noChangeShapeType="1"/>
            </p:cNvSpPr>
            <p:nvPr/>
          </p:nvSpPr>
          <p:spPr bwMode="auto">
            <a:xfrm>
              <a:off x="4024" y="3527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7719" name="AutoShape 23"/>
            <p:cNvSpPr>
              <a:spLocks noChangeArrowheads="1"/>
            </p:cNvSpPr>
            <p:nvPr/>
          </p:nvSpPr>
          <p:spPr bwMode="auto">
            <a:xfrm>
              <a:off x="3352" y="3036"/>
              <a:ext cx="394" cy="354"/>
            </a:xfrm>
            <a:prstGeom prst="flowChartConnector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7720" name="Line 24"/>
            <p:cNvSpPr>
              <a:spLocks noChangeShapeType="1"/>
            </p:cNvSpPr>
            <p:nvPr/>
          </p:nvSpPr>
          <p:spPr bwMode="auto">
            <a:xfrm>
              <a:off x="3576" y="360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7721" name="Line 25"/>
            <p:cNvSpPr>
              <a:spLocks noChangeShapeType="1"/>
            </p:cNvSpPr>
            <p:nvPr/>
          </p:nvSpPr>
          <p:spPr bwMode="auto">
            <a:xfrm flipV="1">
              <a:off x="3912" y="2945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7722" name="Line 26"/>
            <p:cNvSpPr>
              <a:spLocks noChangeShapeType="1"/>
            </p:cNvSpPr>
            <p:nvPr/>
          </p:nvSpPr>
          <p:spPr bwMode="auto">
            <a:xfrm>
              <a:off x="3112" y="2976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7724" name="Text Box 28"/>
            <p:cNvSpPr txBox="1">
              <a:spLocks noChangeArrowheads="1"/>
            </p:cNvSpPr>
            <p:nvPr/>
          </p:nvSpPr>
          <p:spPr bwMode="auto">
            <a:xfrm>
              <a:off x="3984" y="2711"/>
              <a:ext cx="635" cy="3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rgbClr val="0070C0"/>
                  </a:solidFill>
                  <a:latin typeface="+mj-lt"/>
                  <a:cs typeface="Tahoma" pitchFamily="34" charset="0"/>
                </a:rPr>
                <a:t>NO</a:t>
              </a:r>
              <a:r>
                <a:rPr lang="en-US" sz="2800" b="1" baseline="-25000" dirty="0">
                  <a:solidFill>
                    <a:srgbClr val="0070C0"/>
                  </a:solidFill>
                  <a:latin typeface="+mj-lt"/>
                  <a:cs typeface="Tahoma" pitchFamily="34" charset="0"/>
                </a:rPr>
                <a:t>2</a:t>
              </a:r>
              <a:endParaRPr lang="en-US" sz="2800" b="1" dirty="0">
                <a:solidFill>
                  <a:srgbClr val="0070C0"/>
                </a:solidFill>
                <a:latin typeface="+mj-lt"/>
                <a:cs typeface="Tahoma" pitchFamily="34" charset="0"/>
              </a:endParaRPr>
            </a:p>
          </p:txBody>
        </p:sp>
        <p:sp>
          <p:nvSpPr>
            <p:cNvPr id="157725" name="Text Box 29"/>
            <p:cNvSpPr txBox="1">
              <a:spLocks noChangeArrowheads="1"/>
            </p:cNvSpPr>
            <p:nvPr/>
          </p:nvSpPr>
          <p:spPr bwMode="auto">
            <a:xfrm>
              <a:off x="3000" y="3787"/>
              <a:ext cx="1296" cy="3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rgbClr val="0070C0"/>
                  </a:solidFill>
                  <a:latin typeface="+mj-lt"/>
                  <a:cs typeface="Tahoma" pitchFamily="34" charset="0"/>
                </a:rPr>
                <a:t>NO</a:t>
              </a:r>
              <a:r>
                <a:rPr lang="en-US" sz="2800" b="1" baseline="-25000" dirty="0">
                  <a:solidFill>
                    <a:srgbClr val="0070C0"/>
                  </a:solidFill>
                  <a:latin typeface="+mj-lt"/>
                  <a:cs typeface="Tahoma" pitchFamily="34" charset="0"/>
                </a:rPr>
                <a:t>2</a:t>
              </a:r>
              <a:endParaRPr lang="en-US" sz="2800" b="1" dirty="0">
                <a:solidFill>
                  <a:srgbClr val="0070C0"/>
                </a:solidFill>
                <a:latin typeface="+mj-lt"/>
                <a:cs typeface="Tahoma" pitchFamily="34" charset="0"/>
              </a:endParaRPr>
            </a:p>
          </p:txBody>
        </p:sp>
        <p:sp>
          <p:nvSpPr>
            <p:cNvPr id="157726" name="Text Box 30"/>
            <p:cNvSpPr txBox="1">
              <a:spLocks noChangeArrowheads="1"/>
            </p:cNvSpPr>
            <p:nvPr/>
          </p:nvSpPr>
          <p:spPr bwMode="auto">
            <a:xfrm>
              <a:off x="2472" y="2734"/>
              <a:ext cx="864" cy="3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rgbClr val="0070C0"/>
                  </a:solidFill>
                  <a:latin typeface="+mj-lt"/>
                  <a:cs typeface="Tahoma" pitchFamily="34" charset="0"/>
                </a:rPr>
                <a:t>O</a:t>
              </a:r>
              <a:r>
                <a:rPr lang="en-US" sz="2800" b="1" baseline="-25000" dirty="0">
                  <a:solidFill>
                    <a:srgbClr val="0070C0"/>
                  </a:solidFill>
                  <a:latin typeface="+mj-lt"/>
                  <a:cs typeface="Tahoma" pitchFamily="34" charset="0"/>
                </a:rPr>
                <a:t>2</a:t>
              </a:r>
              <a:r>
                <a:rPr lang="en-US" sz="2800" b="1" dirty="0">
                  <a:solidFill>
                    <a:srgbClr val="0070C0"/>
                  </a:solidFill>
                  <a:latin typeface="+mj-lt"/>
                  <a:cs typeface="Tahoma" pitchFamily="34" charset="0"/>
                </a:rPr>
                <a:t>N</a:t>
              </a:r>
            </a:p>
          </p:txBody>
        </p:sp>
      </p:grpSp>
      <p:sp>
        <p:nvSpPr>
          <p:cNvPr id="157727" name="Text Box 31"/>
          <p:cNvSpPr txBox="1">
            <a:spLocks noChangeArrowheads="1"/>
          </p:cNvSpPr>
          <p:nvPr/>
        </p:nvSpPr>
        <p:spPr bwMode="auto">
          <a:xfrm>
            <a:off x="0" y="609600"/>
            <a:ext cx="60333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rgbClr val="002060"/>
                </a:solidFill>
                <a:latin typeface="+mj-lt"/>
                <a:cs typeface="Tahoma" pitchFamily="34" charset="0"/>
              </a:rPr>
              <a:t>b) Tác dụng với dung dịch </a:t>
            </a:r>
            <a:r>
              <a:rPr lang="en-US" sz="3200" b="1" i="1" dirty="0">
                <a:solidFill>
                  <a:srgbClr val="002060"/>
                </a:solidFill>
                <a:latin typeface="+mj-lt"/>
                <a:cs typeface="Tahoma" pitchFamily="34" charset="0"/>
              </a:rPr>
              <a:t>HNO</a:t>
            </a:r>
            <a:r>
              <a:rPr lang="en-US" sz="3200" b="1" i="1" baseline="-25000" dirty="0">
                <a:solidFill>
                  <a:srgbClr val="002060"/>
                </a:solidFill>
                <a:latin typeface="+mj-lt"/>
                <a:cs typeface="Tahoma" pitchFamily="34" charset="0"/>
              </a:rPr>
              <a:t>3</a:t>
            </a:r>
            <a:endParaRPr lang="en-US" sz="3200" b="1" i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57729" name="Text Box 33"/>
          <p:cNvSpPr txBox="1">
            <a:spLocks noChangeArrowheads="1"/>
          </p:cNvSpPr>
          <p:nvPr/>
        </p:nvSpPr>
        <p:spPr bwMode="auto">
          <a:xfrm>
            <a:off x="3505200" y="3200400"/>
            <a:ext cx="944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ahoma" pitchFamily="34" charset="0"/>
                <a:cs typeface="Tahoma" pitchFamily="34" charset="0"/>
              </a:rPr>
              <a:t>xt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, t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0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7730" name="AutoShape 34"/>
          <p:cNvSpPr>
            <a:spLocks/>
          </p:cNvSpPr>
          <p:nvPr/>
        </p:nvSpPr>
        <p:spPr bwMode="auto">
          <a:xfrm rot="16200000">
            <a:off x="2713037" y="3538538"/>
            <a:ext cx="215900" cy="1368425"/>
          </a:xfrm>
          <a:prstGeom prst="leftBrace">
            <a:avLst>
              <a:gd name="adj1" fmla="val 52819"/>
              <a:gd name="adj2" fmla="val 50000"/>
            </a:avLst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7731" name="Text Box 35"/>
          <p:cNvSpPr txBox="1">
            <a:spLocks noChangeArrowheads="1"/>
          </p:cNvSpPr>
          <p:nvPr/>
        </p:nvSpPr>
        <p:spPr bwMode="auto">
          <a:xfrm>
            <a:off x="2117538" y="4495800"/>
            <a:ext cx="1463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  <a:cs typeface="Tahoma" pitchFamily="34" charset="0"/>
              </a:rPr>
              <a:t>HO-NO</a:t>
            </a:r>
            <a:r>
              <a:rPr lang="en-US" sz="2800" baseline="-25000" dirty="0">
                <a:latin typeface="+mj-lt"/>
                <a:cs typeface="Tahoma" pitchFamily="34" charset="0"/>
              </a:rPr>
              <a:t>2</a:t>
            </a:r>
            <a:endParaRPr lang="en-US" sz="2800" dirty="0">
              <a:latin typeface="+mj-lt"/>
              <a:cs typeface="Tahoma" pitchFamily="34" charset="0"/>
            </a:endParaRPr>
          </a:p>
        </p:txBody>
      </p:sp>
      <p:grpSp>
        <p:nvGrpSpPr>
          <p:cNvPr id="33" name="Group 5"/>
          <p:cNvGrpSpPr>
            <a:grpSpLocks/>
          </p:cNvGrpSpPr>
          <p:nvPr/>
        </p:nvGrpSpPr>
        <p:grpSpPr bwMode="auto">
          <a:xfrm>
            <a:off x="533400" y="2514600"/>
            <a:ext cx="1066800" cy="1801812"/>
            <a:chOff x="928" y="1793"/>
            <a:chExt cx="704" cy="1375"/>
          </a:xfrm>
        </p:grpSpPr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1266" y="2111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1069" y="1793"/>
              <a:ext cx="5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3300"/>
                  </a:solidFill>
                </a:rPr>
                <a:t>OH</a:t>
              </a:r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1574" y="2596"/>
              <a:ext cx="1" cy="3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928" y="2598"/>
              <a:ext cx="1" cy="3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928" y="2978"/>
              <a:ext cx="328" cy="1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V="1">
              <a:off x="1256" y="2978"/>
              <a:ext cx="328" cy="1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 flipH="1" flipV="1">
              <a:off x="1256" y="2408"/>
              <a:ext cx="328" cy="1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 flipH="1">
              <a:off x="928" y="2408"/>
              <a:ext cx="328" cy="1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14"/>
            <p:cNvSpPr>
              <a:spLocks noChangeArrowheads="1"/>
            </p:cNvSpPr>
            <p:nvPr/>
          </p:nvSpPr>
          <p:spPr bwMode="auto">
            <a:xfrm>
              <a:off x="1067" y="2591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" name="Group 5"/>
          <p:cNvGrpSpPr>
            <a:grpSpLocks/>
          </p:cNvGrpSpPr>
          <p:nvPr/>
        </p:nvGrpSpPr>
        <p:grpSpPr bwMode="auto">
          <a:xfrm>
            <a:off x="5105400" y="1905000"/>
            <a:ext cx="1143000" cy="2133600"/>
            <a:chOff x="928" y="1793"/>
            <a:chExt cx="704" cy="1375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1266" y="2111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1069" y="1793"/>
              <a:ext cx="5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3300"/>
                  </a:solidFill>
                </a:rPr>
                <a:t>OH</a:t>
              </a:r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>
              <a:off x="1574" y="2596"/>
              <a:ext cx="1" cy="3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>
              <a:off x="928" y="2598"/>
              <a:ext cx="1" cy="3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>
              <a:off x="928" y="2978"/>
              <a:ext cx="328" cy="1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 flipV="1">
              <a:off x="1256" y="2978"/>
              <a:ext cx="328" cy="1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H="1" flipV="1">
              <a:off x="1256" y="2408"/>
              <a:ext cx="328" cy="1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 flipH="1">
              <a:off x="928" y="2408"/>
              <a:ext cx="328" cy="1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>
              <a:off x="1067" y="2591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540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animBg="1"/>
      <p:bldP spid="157711" grpId="0"/>
      <p:bldP spid="157712" grpId="0"/>
      <p:bldP spid="157727" grpId="0"/>
      <p:bldP spid="157729" grpId="0"/>
      <p:bldP spid="157730" grpId="0" animBg="1"/>
      <p:bldP spid="1577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28800"/>
            <a:ext cx="6324600" cy="1470025"/>
          </a:xfrm>
        </p:spPr>
        <p:txBody>
          <a:bodyPr/>
          <a:lstStyle/>
          <a:p>
            <a:pPr algn="ctr"/>
            <a:r>
              <a:rPr lang="en-US" sz="4800">
                <a:solidFill>
                  <a:srgbClr val="C00000"/>
                </a:solidFill>
              </a:rPr>
              <a:t> </a:t>
            </a:r>
            <a:r>
              <a:rPr lang="en-US" sz="6000">
                <a:solidFill>
                  <a:srgbClr val="C00000"/>
                </a:solidFill>
              </a:rPr>
              <a:t>PHENOL</a:t>
            </a:r>
            <a:endParaRPr lang="vi-VN" sz="6000">
              <a:solidFill>
                <a:srgbClr val="C00000"/>
              </a:solidFill>
            </a:endParaRPr>
          </a:p>
        </p:txBody>
      </p:sp>
      <p:pic>
        <p:nvPicPr>
          <p:cNvPr id="4" name="Picture 25" descr="Pheno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7270"/>
            <a:ext cx="1278467" cy="14429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1371600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>
                <a:solidFill>
                  <a:srgbClr val="002060"/>
                </a:solidFill>
              </a:rPr>
              <a:t>Bài 17</a:t>
            </a:r>
            <a:endParaRPr lang="vi-VN" sz="3600" b="1"/>
          </a:p>
        </p:txBody>
      </p:sp>
    </p:spTree>
    <p:extLst>
      <p:ext uri="{BB962C8B-B14F-4D97-AF65-F5344CB8AC3E}">
        <p14:creationId xmlns:p14="http://schemas.microsoft.com/office/powerpoint/2010/main" val="412626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114675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52400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</a:rPr>
              <a:t>Phản ứng thế vào nhân thơm của phenol dễ hơn ở benzen, ở điều kiện êm dịu hơn và thế vào cả 3 vị trí 2,4,6 hay o-, p-</a:t>
            </a:r>
            <a:endParaRPr lang="vi-VN" sz="280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4436" y="3581400"/>
            <a:ext cx="6442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>
                <a:solidFill>
                  <a:srgbClr val="002060"/>
                </a:solidFill>
              </a:rPr>
              <a:t>Nhóm –OH đẩy e làm tăng mật độ e ở vị trí 2,4,6 </a:t>
            </a:r>
            <a:r>
              <a:rPr lang="en-US" sz="2800">
                <a:solidFill>
                  <a:srgbClr val="002060"/>
                </a:solidFill>
                <a:sym typeface="Symbol"/>
              </a:rPr>
              <a:t></a:t>
            </a:r>
            <a:r>
              <a:rPr lang="vi-VN" sz="2800">
                <a:solidFill>
                  <a:srgbClr val="002060"/>
                </a:solidFill>
              </a:rPr>
              <a:t> Phản ứng dễ dàng thế vào vị trí o-  , p-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745959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C00000"/>
                </a:solidFill>
              </a:rPr>
              <a:t>Nhận xét</a:t>
            </a:r>
            <a:endParaRPr lang="vi-VN" sz="320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922609"/>
              </p:ext>
            </p:extLst>
          </p:nvPr>
        </p:nvGraphicFramePr>
        <p:xfrm>
          <a:off x="228600" y="2895600"/>
          <a:ext cx="1552028" cy="2266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23900" imgH="1057275" progId="ChemWindow.Document">
                  <p:embed/>
                </p:oleObj>
              </mc:Choice>
              <mc:Fallback>
                <p:oleObj name="Document" r:id="rId3" imgW="723900" imgH="1057275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95600"/>
                        <a:ext cx="1552028" cy="22667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1981200" y="3200400"/>
            <a:ext cx="685800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2667000" y="3061855"/>
            <a:ext cx="6349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>
                <a:solidFill>
                  <a:srgbClr val="C00000"/>
                </a:solidFill>
              </a:rPr>
              <a:t>Ảnh hưởng của nhóm OH lên gốc phenyl</a:t>
            </a:r>
            <a:endParaRPr lang="vi-VN" sz="280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5015805"/>
            <a:ext cx="723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Phenol có liên kết C-O bền vững hơn so với ở ancol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không có phản ứng thế nhóm –OH bởi gốc axít như ancol</a:t>
            </a:r>
            <a:endParaRPr lang="en-US" sz="28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443210"/>
            <a:ext cx="221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Chú ý</a:t>
            </a:r>
            <a:endParaRPr lang="vi-VN" sz="2800" b="1">
              <a:solidFill>
                <a:srgbClr val="C000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1343890" y="5181600"/>
            <a:ext cx="346205" cy="1143000"/>
          </a:xfrm>
          <a:prstGeom prst="leftBrace">
            <a:avLst>
              <a:gd name="adj1" fmla="val 60357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87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/>
      <p:bldP spid="9" grpId="0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152400" y="1371600"/>
            <a:ext cx="2548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>
                <a:solidFill>
                  <a:srgbClr val="002060"/>
                </a:solidFill>
                <a:latin typeface="+mj-lt"/>
              </a:rPr>
              <a:t>1</a:t>
            </a:r>
            <a:r>
              <a:rPr lang="en-US" sz="2800" b="1" i="1">
                <a:solidFill>
                  <a:srgbClr val="002060"/>
                </a:solidFill>
                <a:latin typeface="+mj-lt"/>
              </a:rPr>
              <a:t>Từ cumene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 rot="16200000">
            <a:off x="4664870" y="2015332"/>
            <a:ext cx="854075" cy="1398587"/>
            <a:chOff x="2337" y="2880"/>
            <a:chExt cx="688" cy="881"/>
          </a:xfrm>
        </p:grpSpPr>
        <p:sp>
          <p:nvSpPr>
            <p:cNvPr id="97310" name="Line 30"/>
            <p:cNvSpPr>
              <a:spLocks noChangeShapeType="1"/>
            </p:cNvSpPr>
            <p:nvPr/>
          </p:nvSpPr>
          <p:spPr bwMode="auto">
            <a:xfrm rot="16200000" flipH="1">
              <a:off x="2472" y="3288"/>
              <a:ext cx="4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7311" name="Text Box 31"/>
            <p:cNvSpPr txBox="1">
              <a:spLocks noChangeArrowheads="1"/>
            </p:cNvSpPr>
            <p:nvPr/>
          </p:nvSpPr>
          <p:spPr bwMode="auto">
            <a:xfrm rot="5400000">
              <a:off x="2437" y="3173"/>
              <a:ext cx="881" cy="29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+mj-lt"/>
                </a:rPr>
                <a:t>1. O</a:t>
              </a:r>
              <a:r>
                <a:rPr lang="en-US" sz="1800" b="1" baseline="-25000">
                  <a:latin typeface="+mj-lt"/>
                </a:rPr>
                <a:t>2</a:t>
              </a:r>
              <a:r>
                <a:rPr lang="en-US" sz="1800" b="1">
                  <a:latin typeface="+mj-lt"/>
                </a:rPr>
                <a:t> (kk)</a:t>
              </a:r>
            </a:p>
          </p:txBody>
        </p:sp>
        <p:sp>
          <p:nvSpPr>
            <p:cNvPr id="97312" name="Text Box 32"/>
            <p:cNvSpPr txBox="1">
              <a:spLocks noChangeArrowheads="1"/>
            </p:cNvSpPr>
            <p:nvPr/>
          </p:nvSpPr>
          <p:spPr bwMode="auto">
            <a:xfrm rot="5400000">
              <a:off x="2128" y="3120"/>
              <a:ext cx="714" cy="29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+mj-lt"/>
                </a:rPr>
                <a:t>2. H</a:t>
              </a:r>
              <a:r>
                <a:rPr lang="en-US" sz="1800" b="1" baseline="-25000">
                  <a:latin typeface="+mj-lt"/>
                </a:rPr>
                <a:t>2</a:t>
              </a:r>
              <a:r>
                <a:rPr lang="en-US" sz="1800" b="1">
                  <a:latin typeface="+mj-lt"/>
                </a:rPr>
                <a:t>SO</a:t>
              </a:r>
              <a:r>
                <a:rPr lang="en-US" sz="1800" b="1" baseline="-25000">
                  <a:latin typeface="+mj-lt"/>
                </a:rPr>
                <a:t>4</a:t>
              </a:r>
              <a:endParaRPr lang="en-US" sz="1800" b="1">
                <a:latin typeface="+mj-lt"/>
              </a:endParaRPr>
            </a:p>
          </p:txBody>
        </p:sp>
      </p:grpSp>
      <p:sp>
        <p:nvSpPr>
          <p:cNvPr id="97313" name="Text Box 33"/>
          <p:cNvSpPr txBox="1">
            <a:spLocks noChangeArrowheads="1"/>
          </p:cNvSpPr>
          <p:nvPr/>
        </p:nvSpPr>
        <p:spPr bwMode="auto">
          <a:xfrm>
            <a:off x="6781800" y="2503488"/>
            <a:ext cx="23622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+mj-lt"/>
              </a:rPr>
              <a:t>+ CH</a:t>
            </a:r>
            <a:r>
              <a:rPr lang="en-US" sz="2800" b="1" baseline="-25000" dirty="0">
                <a:latin typeface="+mj-lt"/>
              </a:rPr>
              <a:t>3</a:t>
            </a:r>
            <a:r>
              <a:rPr lang="en-US" sz="2800" b="1" dirty="0">
                <a:latin typeface="+mj-lt"/>
              </a:rPr>
              <a:t>COCH</a:t>
            </a:r>
            <a:r>
              <a:rPr lang="en-US" sz="2800" b="1" baseline="-25000" dirty="0">
                <a:latin typeface="+mj-lt"/>
              </a:rPr>
              <a:t>3</a:t>
            </a:r>
            <a:endParaRPr lang="en-US" sz="2800" b="1" dirty="0">
              <a:latin typeface="+mj-lt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219200" y="2359025"/>
            <a:ext cx="1981200" cy="854075"/>
            <a:chOff x="768" y="2256"/>
            <a:chExt cx="1248" cy="717"/>
          </a:xfrm>
        </p:grpSpPr>
        <p:sp>
          <p:nvSpPr>
            <p:cNvPr id="97323" name="Line 43"/>
            <p:cNvSpPr>
              <a:spLocks noChangeShapeType="1"/>
            </p:cNvSpPr>
            <p:nvPr/>
          </p:nvSpPr>
          <p:spPr bwMode="auto">
            <a:xfrm flipV="1">
              <a:off x="864" y="2544"/>
              <a:ext cx="91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7324" name="Text Box 44"/>
            <p:cNvSpPr txBox="1">
              <a:spLocks noChangeArrowheads="1"/>
            </p:cNvSpPr>
            <p:nvPr/>
          </p:nvSpPr>
          <p:spPr bwMode="auto">
            <a:xfrm>
              <a:off x="768" y="2256"/>
              <a:ext cx="1248" cy="30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+mj-lt"/>
                </a:rPr>
                <a:t>CH</a:t>
              </a:r>
              <a:r>
                <a:rPr lang="en-US" sz="1800" b="1" baseline="-25000">
                  <a:latin typeface="+mj-lt"/>
                </a:rPr>
                <a:t>3</a:t>
              </a:r>
              <a:r>
                <a:rPr lang="en-US" sz="1800" b="1">
                  <a:latin typeface="+mj-lt"/>
                </a:rPr>
                <a:t> – CH = CH</a:t>
              </a:r>
              <a:r>
                <a:rPr lang="en-US" sz="1800" b="1" baseline="-25000">
                  <a:latin typeface="+mj-lt"/>
                </a:rPr>
                <a:t>2</a:t>
              </a:r>
              <a:endParaRPr lang="en-US" sz="1800" b="1">
                <a:latin typeface="+mj-lt"/>
              </a:endParaRPr>
            </a:p>
          </p:txBody>
        </p:sp>
        <p:sp>
          <p:nvSpPr>
            <p:cNvPr id="97325" name="Text Box 45"/>
            <p:cNvSpPr txBox="1">
              <a:spLocks noChangeArrowheads="1"/>
            </p:cNvSpPr>
            <p:nvPr/>
          </p:nvSpPr>
          <p:spPr bwMode="auto">
            <a:xfrm>
              <a:off x="816" y="2640"/>
              <a:ext cx="960" cy="3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+mj-lt"/>
                </a:rPr>
                <a:t>H</a:t>
              </a:r>
              <a:r>
                <a:rPr lang="en-US" sz="2000" baseline="30000">
                  <a:latin typeface="+mj-lt"/>
                </a:rPr>
                <a:t>+</a:t>
              </a:r>
            </a:p>
          </p:txBody>
        </p:sp>
      </p:grpSp>
      <p:sp>
        <p:nvSpPr>
          <p:cNvPr id="97326" name="Text Box 46"/>
          <p:cNvSpPr txBox="1">
            <a:spLocks noChangeArrowheads="1"/>
          </p:cNvSpPr>
          <p:nvPr/>
        </p:nvSpPr>
        <p:spPr bwMode="auto">
          <a:xfrm>
            <a:off x="5715000" y="3317875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+mj-lt"/>
              </a:rPr>
              <a:t>phenol      aceton</a:t>
            </a:r>
            <a:endParaRPr lang="en-US" sz="2400" b="1" dirty="0">
              <a:latin typeface="+mj-lt"/>
            </a:endParaRP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457200" y="5133975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C</a:t>
            </a:r>
            <a:r>
              <a:rPr lang="en-US" sz="2400" b="1" baseline="-25000" dirty="0">
                <a:solidFill>
                  <a:srgbClr val="C00000"/>
                </a:solidFill>
                <a:latin typeface="+mj-lt"/>
              </a:rPr>
              <a:t>6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H</a:t>
            </a:r>
            <a:r>
              <a:rPr lang="en-US" sz="2400" b="1" baseline="-25000" dirty="0">
                <a:solidFill>
                  <a:srgbClr val="C00000"/>
                </a:solidFill>
                <a:latin typeface="+mj-lt"/>
              </a:rPr>
              <a:t>6</a:t>
            </a:r>
          </a:p>
        </p:txBody>
      </p:sp>
      <p:sp>
        <p:nvSpPr>
          <p:cNvPr id="97330" name="Line 50"/>
          <p:cNvSpPr>
            <a:spLocks noChangeShapeType="1"/>
          </p:cNvSpPr>
          <p:nvPr/>
        </p:nvSpPr>
        <p:spPr bwMode="auto">
          <a:xfrm>
            <a:off x="1404563" y="5454650"/>
            <a:ext cx="8814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7331" name="Text Box 51"/>
          <p:cNvSpPr txBox="1">
            <a:spLocks noChangeArrowheads="1"/>
          </p:cNvSpPr>
          <p:nvPr/>
        </p:nvSpPr>
        <p:spPr bwMode="auto">
          <a:xfrm>
            <a:off x="2286000" y="514985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C</a:t>
            </a:r>
            <a:r>
              <a:rPr lang="en-US" sz="2400" b="1" baseline="-25000" dirty="0">
                <a:solidFill>
                  <a:srgbClr val="C00000"/>
                </a:solidFill>
                <a:latin typeface="+mj-lt"/>
              </a:rPr>
              <a:t>6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H</a:t>
            </a:r>
            <a:r>
              <a:rPr lang="en-US" sz="2400" b="1" baseline="-25000" dirty="0">
                <a:solidFill>
                  <a:srgbClr val="C00000"/>
                </a:solidFill>
                <a:latin typeface="+mj-lt"/>
              </a:rPr>
              <a:t>5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Cl</a:t>
            </a:r>
          </a:p>
        </p:txBody>
      </p:sp>
      <p:sp>
        <p:nvSpPr>
          <p:cNvPr id="97332" name="Line 52"/>
          <p:cNvSpPr>
            <a:spLocks noChangeShapeType="1"/>
          </p:cNvSpPr>
          <p:nvPr/>
        </p:nvSpPr>
        <p:spPr bwMode="auto">
          <a:xfrm>
            <a:off x="3619500" y="5454650"/>
            <a:ext cx="9525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7333" name="Text Box 53"/>
          <p:cNvSpPr txBox="1">
            <a:spLocks noChangeArrowheads="1"/>
          </p:cNvSpPr>
          <p:nvPr/>
        </p:nvSpPr>
        <p:spPr bwMode="auto">
          <a:xfrm>
            <a:off x="4648200" y="514985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solidFill>
                  <a:srgbClr val="C00000"/>
                </a:solidFill>
                <a:latin typeface="+mj-lt"/>
              </a:rPr>
              <a:t>C</a:t>
            </a:r>
            <a:r>
              <a:rPr lang="en-US" sz="2400" b="1" baseline="-25000">
                <a:solidFill>
                  <a:srgbClr val="C00000"/>
                </a:solidFill>
                <a:latin typeface="+mj-lt"/>
              </a:rPr>
              <a:t>6</a:t>
            </a:r>
            <a:r>
              <a:rPr lang="en-US" sz="2400" b="1">
                <a:solidFill>
                  <a:srgbClr val="C00000"/>
                </a:solidFill>
                <a:latin typeface="+mj-lt"/>
              </a:rPr>
              <a:t>H</a:t>
            </a:r>
            <a:r>
              <a:rPr lang="en-US" sz="2400" b="1" baseline="-25000">
                <a:solidFill>
                  <a:srgbClr val="C00000"/>
                </a:solidFill>
                <a:latin typeface="+mj-lt"/>
              </a:rPr>
              <a:t>5</a:t>
            </a:r>
            <a:r>
              <a:rPr lang="en-US" sz="2400" b="1">
                <a:solidFill>
                  <a:srgbClr val="C00000"/>
                </a:solidFill>
                <a:latin typeface="+mj-lt"/>
              </a:rPr>
              <a:t>ONa</a:t>
            </a:r>
          </a:p>
        </p:txBody>
      </p:sp>
      <p:sp>
        <p:nvSpPr>
          <p:cNvPr id="97334" name="Line 54"/>
          <p:cNvSpPr>
            <a:spLocks noChangeShapeType="1"/>
          </p:cNvSpPr>
          <p:nvPr/>
        </p:nvSpPr>
        <p:spPr bwMode="auto">
          <a:xfrm>
            <a:off x="6183313" y="5454650"/>
            <a:ext cx="10556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7335" name="Text Box 55"/>
          <p:cNvSpPr txBox="1">
            <a:spLocks noChangeArrowheads="1"/>
          </p:cNvSpPr>
          <p:nvPr/>
        </p:nvSpPr>
        <p:spPr bwMode="auto">
          <a:xfrm>
            <a:off x="7239000" y="514985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solidFill>
                  <a:srgbClr val="C00000"/>
                </a:solidFill>
                <a:latin typeface="+mj-lt"/>
              </a:rPr>
              <a:t>C</a:t>
            </a:r>
            <a:r>
              <a:rPr lang="en-US" sz="2400" b="1" baseline="-25000">
                <a:solidFill>
                  <a:srgbClr val="C00000"/>
                </a:solidFill>
                <a:latin typeface="+mj-lt"/>
              </a:rPr>
              <a:t>6</a:t>
            </a:r>
            <a:r>
              <a:rPr lang="en-US" sz="2400" b="1">
                <a:solidFill>
                  <a:srgbClr val="C00000"/>
                </a:solidFill>
                <a:latin typeface="+mj-lt"/>
              </a:rPr>
              <a:t>H</a:t>
            </a:r>
            <a:r>
              <a:rPr lang="en-US" sz="2400" b="1" baseline="-25000">
                <a:solidFill>
                  <a:srgbClr val="C00000"/>
                </a:solidFill>
                <a:latin typeface="+mj-lt"/>
              </a:rPr>
              <a:t>5</a:t>
            </a:r>
            <a:r>
              <a:rPr lang="en-US" sz="2400" b="1">
                <a:solidFill>
                  <a:srgbClr val="C00000"/>
                </a:solidFill>
                <a:latin typeface="+mj-lt"/>
              </a:rPr>
              <a:t>OH</a:t>
            </a:r>
          </a:p>
        </p:txBody>
      </p:sp>
      <p:sp>
        <p:nvSpPr>
          <p:cNvPr id="97336" name="Text Box 56"/>
          <p:cNvSpPr txBox="1">
            <a:spLocks noChangeArrowheads="1"/>
          </p:cNvSpPr>
          <p:nvPr/>
        </p:nvSpPr>
        <p:spPr bwMode="auto">
          <a:xfrm>
            <a:off x="152400" y="432183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>
                <a:solidFill>
                  <a:srgbClr val="002060"/>
                </a:solidFill>
                <a:latin typeface="+mj-lt"/>
                <a:cs typeface="Times New Roman" pitchFamily="18" charset="0"/>
              </a:rPr>
              <a:t>2. </a:t>
            </a:r>
            <a:r>
              <a:rPr lang="en-US" sz="2800" b="1" i="1">
                <a:solidFill>
                  <a:srgbClr val="002060"/>
                </a:solidFill>
                <a:latin typeface="+mj-lt"/>
              </a:rPr>
              <a:t>Từ benzene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7337" name="Text Box 57"/>
          <p:cNvSpPr txBox="1">
            <a:spLocks noChangeArrowheads="1"/>
          </p:cNvSpPr>
          <p:nvPr/>
        </p:nvSpPr>
        <p:spPr bwMode="auto">
          <a:xfrm>
            <a:off x="152400" y="5759450"/>
            <a:ext cx="8991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*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thể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tách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một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err="1">
                <a:solidFill>
                  <a:srgbClr val="002060"/>
                </a:solidFill>
                <a:latin typeface="+mj-lt"/>
              </a:rPr>
              <a:t>nhỏ</a:t>
            </a:r>
            <a:r>
              <a:rPr lang="en-US" sz="2800" b="1" i="1">
                <a:solidFill>
                  <a:srgbClr val="002060"/>
                </a:solidFill>
                <a:latin typeface="+mj-lt"/>
              </a:rPr>
              <a:t> phenol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nhựa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than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đá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quá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trình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luyện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cốc</a:t>
            </a:r>
            <a:endParaRPr lang="en-US" sz="28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7362" name="Text Box 82"/>
          <p:cNvSpPr txBox="1">
            <a:spLocks noChangeArrowheads="1"/>
          </p:cNvSpPr>
          <p:nvPr/>
        </p:nvSpPr>
        <p:spPr bwMode="auto">
          <a:xfrm>
            <a:off x="1295400" y="4911725"/>
            <a:ext cx="970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j-lt"/>
              </a:rPr>
              <a:t>Cl</a:t>
            </a:r>
            <a:r>
              <a:rPr lang="en-US" sz="2400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/Fe</a:t>
            </a:r>
          </a:p>
        </p:txBody>
      </p:sp>
      <p:sp>
        <p:nvSpPr>
          <p:cNvPr id="97363" name="Text Box 83"/>
          <p:cNvSpPr txBox="1">
            <a:spLocks noChangeArrowheads="1"/>
          </p:cNvSpPr>
          <p:nvPr/>
        </p:nvSpPr>
        <p:spPr bwMode="auto">
          <a:xfrm>
            <a:off x="3500438" y="4937125"/>
            <a:ext cx="1309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+mj-lt"/>
              </a:rPr>
              <a:t>NaOHdư</a:t>
            </a:r>
          </a:p>
        </p:txBody>
      </p:sp>
      <p:sp>
        <p:nvSpPr>
          <p:cNvPr id="97364" name="Text Box 84"/>
          <p:cNvSpPr txBox="1">
            <a:spLocks noChangeArrowheads="1"/>
          </p:cNvSpPr>
          <p:nvPr/>
        </p:nvSpPr>
        <p:spPr bwMode="auto">
          <a:xfrm>
            <a:off x="6019800" y="4911725"/>
            <a:ext cx="1436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+mj-lt"/>
              </a:rPr>
              <a:t>CO</a:t>
            </a:r>
            <a:r>
              <a:rPr lang="en-US" sz="2400" baseline="-25000">
                <a:solidFill>
                  <a:srgbClr val="002060"/>
                </a:solidFill>
                <a:latin typeface="+mj-lt"/>
              </a:rPr>
              <a:t>2</a:t>
            </a:r>
            <a:r>
              <a:rPr lang="en-US" sz="2400">
                <a:solidFill>
                  <a:srgbClr val="002060"/>
                </a:solidFill>
                <a:latin typeface="+mj-lt"/>
              </a:rPr>
              <a:t>+H</a:t>
            </a:r>
            <a:r>
              <a:rPr lang="en-US" sz="2400" baseline="-25000">
                <a:solidFill>
                  <a:srgbClr val="002060"/>
                </a:solidFill>
                <a:latin typeface="+mj-lt"/>
              </a:rPr>
              <a:t>2</a:t>
            </a:r>
            <a:r>
              <a:rPr lang="en-US" sz="2400">
                <a:solidFill>
                  <a:srgbClr val="002060"/>
                </a:solidFill>
                <a:latin typeface="+mj-lt"/>
              </a:rPr>
              <a:t>O</a:t>
            </a: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452637"/>
              </p:ext>
            </p:extLst>
          </p:nvPr>
        </p:nvGraphicFramePr>
        <p:xfrm>
          <a:off x="381000" y="2133600"/>
          <a:ext cx="838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11403" imgH="812902" progId="ChemDraw.Document.6.0">
                  <p:embed/>
                </p:oleObj>
              </mc:Choice>
              <mc:Fallback>
                <p:oleObj name="CS ChemDraw Drawing" r:id="rId2" imgW="711403" imgH="81290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33600"/>
                        <a:ext cx="838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Group 2"/>
          <p:cNvGrpSpPr>
            <a:grpSpLocks/>
          </p:cNvGrpSpPr>
          <p:nvPr/>
        </p:nvGrpSpPr>
        <p:grpSpPr bwMode="auto">
          <a:xfrm>
            <a:off x="5562600" y="1524000"/>
            <a:ext cx="1143000" cy="1676400"/>
            <a:chOff x="720" y="2208"/>
            <a:chExt cx="864" cy="1392"/>
          </a:xfrm>
        </p:grpSpPr>
        <p:graphicFrame>
          <p:nvGraphicFramePr>
            <p:cNvPr id="63" name="Object 3"/>
            <p:cNvGraphicFramePr>
              <a:graphicFrameLocks noChangeAspect="1"/>
            </p:cNvGraphicFramePr>
            <p:nvPr/>
          </p:nvGraphicFramePr>
          <p:xfrm>
            <a:off x="720" y="2784"/>
            <a:ext cx="714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4" imgW="711403" imgH="812902" progId="ChemDraw.Document.6.0">
                    <p:embed/>
                  </p:oleObj>
                </mc:Choice>
                <mc:Fallback>
                  <p:oleObj name="CS ChemDraw Drawing" r:id="rId4" imgW="711403" imgH="812902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784"/>
                          <a:ext cx="714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Line 4"/>
            <p:cNvSpPr>
              <a:spLocks noChangeShapeType="1"/>
            </p:cNvSpPr>
            <p:nvPr/>
          </p:nvSpPr>
          <p:spPr bwMode="auto">
            <a:xfrm>
              <a:off x="1074" y="2526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Text Box 5"/>
            <p:cNvSpPr txBox="1">
              <a:spLocks noChangeArrowheads="1"/>
            </p:cNvSpPr>
            <p:nvPr/>
          </p:nvSpPr>
          <p:spPr bwMode="auto">
            <a:xfrm>
              <a:off x="960" y="2208"/>
              <a:ext cx="624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0D0711"/>
                  </a:solidFill>
                  <a:latin typeface="+mj-lt"/>
                </a:rPr>
                <a:t>OH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8600" y="609600"/>
            <a:ext cx="3138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IV. ĐIỀU CHẾ</a:t>
            </a:r>
            <a:endParaRPr lang="vi-VN" sz="360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0" y="1610380"/>
            <a:ext cx="2391279" cy="1666220"/>
            <a:chOff x="3048000" y="1610380"/>
            <a:chExt cx="2391279" cy="1666220"/>
          </a:xfrm>
        </p:grpSpPr>
        <p:pic>
          <p:nvPicPr>
            <p:cNvPr id="61" name="Picture 60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000" y="1752600"/>
              <a:ext cx="1143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3292186" y="1610380"/>
              <a:ext cx="214709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/>
                <a:t>CH(CH</a:t>
              </a:r>
              <a:r>
                <a:rPr lang="en-US" sz="2800" b="1" baseline="-25000"/>
                <a:t>3</a:t>
              </a:r>
              <a:r>
                <a:rPr lang="en-US" sz="2800" b="1"/>
                <a:t>)</a:t>
              </a:r>
              <a:r>
                <a:rPr lang="en-US" sz="2800" b="1" baseline="-25000"/>
                <a:t>2</a:t>
              </a:r>
              <a:endParaRPr lang="vi-VN" sz="2800" b="1" baseline="-250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" y="3743980"/>
            <a:ext cx="967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Đem đun nóng và ngưng tụ hỗn hợp trên ta thu được Phenol</a:t>
            </a:r>
            <a:endParaRPr lang="vi-VN" sz="2800">
              <a:solidFill>
                <a:srgbClr val="002060"/>
              </a:solidFill>
            </a:endParaRPr>
          </a:p>
        </p:txBody>
      </p:sp>
      <p:sp>
        <p:nvSpPr>
          <p:cNvPr id="35" name="Text Box 46"/>
          <p:cNvSpPr txBox="1">
            <a:spLocks noChangeArrowheads="1"/>
          </p:cNvSpPr>
          <p:nvPr/>
        </p:nvSpPr>
        <p:spPr bwMode="auto">
          <a:xfrm>
            <a:off x="2514600" y="3315123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+mj-lt"/>
              </a:rPr>
              <a:t>isopropylbenzene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27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9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9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9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9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9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9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7" grpId="0"/>
      <p:bldP spid="97313" grpId="0"/>
      <p:bldP spid="97326" grpId="0"/>
      <p:bldP spid="97329" grpId="0"/>
      <p:bldP spid="97330" grpId="0" animBg="1"/>
      <p:bldP spid="97331" grpId="0"/>
      <p:bldP spid="97332" grpId="0" animBg="1"/>
      <p:bldP spid="97333" grpId="0"/>
      <p:bldP spid="97334" grpId="0" animBg="1"/>
      <p:bldP spid="97335" grpId="0"/>
      <p:bldP spid="97336" grpId="0"/>
      <p:bldP spid="97337" grpId="0"/>
      <p:bldP spid="97362" grpId="0"/>
      <p:bldP spid="97363" grpId="0"/>
      <p:bldP spid="97364" grpId="0"/>
      <p:bldP spid="6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925" y="914400"/>
            <a:ext cx="5334000" cy="5334000"/>
            <a:chOff x="34925" y="762000"/>
            <a:chExt cx="5334000" cy="5334000"/>
          </a:xfrm>
        </p:grpSpPr>
        <p:pic>
          <p:nvPicPr>
            <p:cNvPr id="99333" name="Picture 5" descr="galacuoi-download-9776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01925" y="762000"/>
              <a:ext cx="2667000" cy="2667000"/>
            </a:xfrm>
            <a:prstGeom prst="rect">
              <a:avLst/>
            </a:prstGeom>
            <a:noFill/>
          </p:spPr>
        </p:pic>
        <p:pic>
          <p:nvPicPr>
            <p:cNvPr id="99334" name="Picture 6" descr="DyeHT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925" y="3429000"/>
              <a:ext cx="2667000" cy="2667000"/>
            </a:xfrm>
            <a:prstGeom prst="rect">
              <a:avLst/>
            </a:prstGeom>
            <a:noFill/>
          </p:spPr>
        </p:pic>
        <p:pic>
          <p:nvPicPr>
            <p:cNvPr id="99335" name="Picture 7" descr="1187320706_DyePT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925" y="762000"/>
              <a:ext cx="2667000" cy="2667000"/>
            </a:xfrm>
            <a:prstGeom prst="rect">
              <a:avLst/>
            </a:prstGeom>
            <a:noFill/>
          </p:spPr>
        </p:pic>
        <p:pic>
          <p:nvPicPr>
            <p:cNvPr id="99336" name="Picture 8" descr="1187340334_Pigment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01925" y="3429000"/>
              <a:ext cx="2667000" cy="2667000"/>
            </a:xfrm>
            <a:prstGeom prst="rect">
              <a:avLst/>
            </a:prstGeom>
            <a:noFill/>
          </p:spPr>
        </p:pic>
      </p:grp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1370012" y="6338887"/>
            <a:ext cx="2592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00000"/>
                </a:solidFill>
              </a:rPr>
              <a:t>Phẩm nhuộm</a:t>
            </a:r>
          </a:p>
        </p:txBody>
      </p:sp>
      <p:pic>
        <p:nvPicPr>
          <p:cNvPr id="99340" name="Picture 12" descr="to lu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2244725"/>
            <a:ext cx="3635375" cy="2593975"/>
          </a:xfrm>
          <a:prstGeom prst="rect">
            <a:avLst/>
          </a:prstGeom>
          <a:noFill/>
        </p:spPr>
      </p:pic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5931693" y="4838700"/>
            <a:ext cx="2592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Tơ hóa học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" y="304800"/>
            <a:ext cx="2887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V. ỨNG DỤNG</a:t>
            </a:r>
            <a:endParaRPr lang="vi-VN" sz="3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7" grpId="0"/>
      <p:bldP spid="993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52400" y="5370493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</a:rPr>
              <a:t>Nhựa phenol-fomandehit để sản xuất đồ gia dụng, ure fomandehit dùng làm chất kết dính,…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41005" cy="5370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05" y="0"/>
            <a:ext cx="2597150" cy="2590800"/>
          </a:xfrm>
          <a:prstGeom prst="rect">
            <a:avLst/>
          </a:prstGeom>
        </p:spPr>
      </p:pic>
      <p:pic>
        <p:nvPicPr>
          <p:cNvPr id="10" name="Picture 11" descr="image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1004" y="2590800"/>
            <a:ext cx="2704571" cy="2779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685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2" name="Picture 6" descr="nuoc diet kh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32020"/>
            <a:ext cx="4572000" cy="3529013"/>
          </a:xfrm>
          <a:prstGeom prst="rect">
            <a:avLst/>
          </a:prstGeom>
          <a:noFill/>
        </p:spPr>
      </p:pic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5765800" y="6331961"/>
            <a:ext cx="337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</a:rPr>
              <a:t>Nước diệt khuẩn</a:t>
            </a:r>
          </a:p>
        </p:txBody>
      </p:sp>
      <p:pic>
        <p:nvPicPr>
          <p:cNvPr id="106506" name="Picture 10" descr="Dynam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251200"/>
          </a:xfrm>
          <a:prstGeom prst="rect">
            <a:avLst/>
          </a:prstGeom>
          <a:noFill/>
        </p:spPr>
      </p:pic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2195513" y="2667000"/>
            <a:ext cx="5653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</a:rPr>
              <a:t>Thuốc nổ (2,4,6 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trinitrophenol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10081"/>
            <a:ext cx="4624886" cy="321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-152400" y="5867400"/>
            <a:ext cx="525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</a:rPr>
              <a:t>Thuốc diệt cỏ 2,4-D </a:t>
            </a:r>
            <a:br>
              <a:rPr lang="en-US" sz="2800" b="1">
                <a:solidFill>
                  <a:srgbClr val="0000FF"/>
                </a:solidFill>
                <a:latin typeface="+mj-lt"/>
              </a:rPr>
            </a:br>
            <a:r>
              <a:rPr lang="en-US" sz="2800" b="1">
                <a:solidFill>
                  <a:srgbClr val="0000FF"/>
                </a:solidFill>
                <a:latin typeface="+mj-lt"/>
              </a:rPr>
              <a:t>(2,4- điclorophenoxi axetic)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55563" y="369579"/>
            <a:ext cx="3408363" cy="2907021"/>
            <a:chOff x="-55563" y="369579"/>
            <a:chExt cx="3408363" cy="2907021"/>
          </a:xfrm>
        </p:grpSpPr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1163637" y="369579"/>
              <a:ext cx="1143000" cy="2133600"/>
              <a:chOff x="928" y="1793"/>
              <a:chExt cx="704" cy="1375"/>
            </a:xfrm>
          </p:grpSpPr>
          <p:sp>
            <p:nvSpPr>
              <p:cNvPr id="22" name="Line 6"/>
              <p:cNvSpPr>
                <a:spLocks noChangeShapeType="1"/>
              </p:cNvSpPr>
              <p:nvPr/>
            </p:nvSpPr>
            <p:spPr bwMode="auto">
              <a:xfrm>
                <a:off x="1266" y="2111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auto">
              <a:xfrm>
                <a:off x="1069" y="1793"/>
                <a:ext cx="563" cy="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OH</a:t>
                </a:r>
              </a:p>
            </p:txBody>
          </p:sp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>
                <a:off x="1574" y="2596"/>
                <a:ext cx="1" cy="3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>
                <a:off x="928" y="2598"/>
                <a:ext cx="1" cy="3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" name="Line 10"/>
              <p:cNvSpPr>
                <a:spLocks noChangeShapeType="1"/>
              </p:cNvSpPr>
              <p:nvPr/>
            </p:nvSpPr>
            <p:spPr bwMode="auto">
              <a:xfrm>
                <a:off x="928" y="2978"/>
                <a:ext cx="328" cy="1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7" name="Line 11"/>
              <p:cNvSpPr>
                <a:spLocks noChangeShapeType="1"/>
              </p:cNvSpPr>
              <p:nvPr/>
            </p:nvSpPr>
            <p:spPr bwMode="auto">
              <a:xfrm flipV="1">
                <a:off x="1256" y="2978"/>
                <a:ext cx="328" cy="1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 flipH="1" flipV="1">
                <a:off x="1256" y="2408"/>
                <a:ext cx="328" cy="1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 flipH="1">
                <a:off x="928" y="2408"/>
                <a:ext cx="328" cy="1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30" name="Oval 14"/>
              <p:cNvSpPr>
                <a:spLocks noChangeArrowheads="1"/>
              </p:cNvSpPr>
              <p:nvPr/>
            </p:nvSpPr>
            <p:spPr bwMode="auto">
              <a:xfrm>
                <a:off x="1067" y="2591"/>
                <a:ext cx="38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-55563" y="1055379"/>
              <a:ext cx="3408363" cy="2221221"/>
              <a:chOff x="2472" y="2711"/>
              <a:chExt cx="2147" cy="1364"/>
            </a:xfrm>
          </p:grpSpPr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4120" y="3143"/>
                <a:ext cx="17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C00000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sp>
            <p:nvSpPr>
              <p:cNvPr id="14" name="AutoShape 23"/>
              <p:cNvSpPr>
                <a:spLocks noChangeArrowheads="1"/>
              </p:cNvSpPr>
              <p:nvPr/>
            </p:nvSpPr>
            <p:spPr bwMode="auto">
              <a:xfrm>
                <a:off x="3352" y="3036"/>
                <a:ext cx="394" cy="354"/>
              </a:xfrm>
              <a:prstGeom prst="flowChartConnector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>
                  <a:solidFill>
                    <a:srgbClr val="C0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>
                <a:off x="3576" y="360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>
                  <a:solidFill>
                    <a:srgbClr val="C0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Line 25"/>
              <p:cNvSpPr>
                <a:spLocks noChangeShapeType="1"/>
              </p:cNvSpPr>
              <p:nvPr/>
            </p:nvSpPr>
            <p:spPr bwMode="auto">
              <a:xfrm flipV="1">
                <a:off x="3912" y="2945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>
                  <a:solidFill>
                    <a:srgbClr val="C0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Line 26"/>
              <p:cNvSpPr>
                <a:spLocks noChangeShapeType="1"/>
              </p:cNvSpPr>
              <p:nvPr/>
            </p:nvSpPr>
            <p:spPr bwMode="auto">
              <a:xfrm>
                <a:off x="3112" y="297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>
                  <a:solidFill>
                    <a:srgbClr val="C0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Text Box 28"/>
              <p:cNvSpPr txBox="1">
                <a:spLocks noChangeArrowheads="1"/>
              </p:cNvSpPr>
              <p:nvPr/>
            </p:nvSpPr>
            <p:spPr bwMode="auto">
              <a:xfrm>
                <a:off x="3984" y="2711"/>
                <a:ext cx="635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ahoma" pitchFamily="34" charset="0"/>
                    <a:cs typeface="Tahoma" pitchFamily="34" charset="0"/>
                  </a:rPr>
                  <a:t>NO</a:t>
                </a:r>
                <a:r>
                  <a:rPr lang="en-US" sz="2400" b="1" baseline="-25000" dirty="0">
                    <a:solidFill>
                      <a:srgbClr val="C00000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endParaRPr lang="en-US" sz="2400" b="1" dirty="0">
                  <a:solidFill>
                    <a:srgbClr val="C0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3000" y="3787"/>
                <a:ext cx="129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ahoma" pitchFamily="34" charset="0"/>
                    <a:cs typeface="Tahoma" pitchFamily="34" charset="0"/>
                  </a:rPr>
                  <a:t>NO</a:t>
                </a:r>
                <a:r>
                  <a:rPr lang="en-US" sz="2400" b="1" baseline="-25000" dirty="0">
                    <a:solidFill>
                      <a:srgbClr val="C00000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endParaRPr lang="en-US" sz="2400" b="1" dirty="0">
                  <a:solidFill>
                    <a:srgbClr val="C0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Text Box 30"/>
              <p:cNvSpPr txBox="1">
                <a:spLocks noChangeArrowheads="1"/>
              </p:cNvSpPr>
              <p:nvPr/>
            </p:nvSpPr>
            <p:spPr bwMode="auto">
              <a:xfrm>
                <a:off x="2472" y="2734"/>
                <a:ext cx="864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ahoma" pitchFamily="34" charset="0"/>
                    <a:cs typeface="Tahoma" pitchFamily="34" charset="0"/>
                  </a:rPr>
                  <a:t>O</a:t>
                </a:r>
                <a:r>
                  <a:rPr lang="en-US" sz="2400" b="1" baseline="-25000" dirty="0">
                    <a:solidFill>
                      <a:srgbClr val="C00000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r>
                  <a:rPr lang="en-US" sz="2400" b="1" dirty="0">
                    <a:solidFill>
                      <a:srgbClr val="C00000"/>
                    </a:solidFill>
                    <a:latin typeface="Tahoma" pitchFamily="34" charset="0"/>
                    <a:cs typeface="Tahoma" pitchFamily="34" charset="0"/>
                  </a:rPr>
                  <a:t>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25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4" grpId="0"/>
      <p:bldP spid="106507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9592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Củng cố</a:t>
            </a:r>
            <a:endParaRPr lang="vi-VN" sz="3600" b="1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1295400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C00000"/>
                </a:solidFill>
              </a:rPr>
              <a:t>Phenol:</a:t>
            </a:r>
            <a:br>
              <a:rPr lang="en-US" sz="2400"/>
            </a:br>
            <a:r>
              <a:rPr lang="en-US" sz="2400"/>
              <a:t>Phân tử có nhóm –OH gắn trực tiếp với C vòng benzen</a:t>
            </a:r>
            <a:endParaRPr lang="vi-VN" sz="2400"/>
          </a:p>
        </p:txBody>
      </p:sp>
      <p:sp>
        <p:nvSpPr>
          <p:cNvPr id="4" name="TextBox 3"/>
          <p:cNvSpPr txBox="1"/>
          <p:nvPr/>
        </p:nvSpPr>
        <p:spPr>
          <a:xfrm>
            <a:off x="1676400" y="1447800"/>
            <a:ext cx="20574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</a:rPr>
              <a:t>Phản ứng thế nguyên tử H trong nhóm </a:t>
            </a:r>
            <a:br>
              <a:rPr lang="en-US" sz="2400">
                <a:solidFill>
                  <a:srgbClr val="002060"/>
                </a:solidFill>
              </a:rPr>
            </a:br>
            <a:r>
              <a:rPr lang="en-US" sz="2400">
                <a:solidFill>
                  <a:srgbClr val="002060"/>
                </a:solidFill>
              </a:rPr>
              <a:t>-OH</a:t>
            </a:r>
            <a:endParaRPr lang="vi-VN" sz="240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4715470"/>
            <a:ext cx="1981200" cy="1569660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</a:rPr>
              <a:t>Phản ứng thế nguyên tử H trong vòng benzen</a:t>
            </a:r>
            <a:endParaRPr lang="vi-VN" sz="240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965261"/>
            <a:ext cx="4572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/>
              <a:t>Phản ứng với Na, </a:t>
            </a:r>
            <a:r>
              <a:rPr lang="en-US" sz="2400" b="1">
                <a:solidFill>
                  <a:srgbClr val="FFFF00"/>
                </a:solidFill>
              </a:rPr>
              <a:t>giải phóng H</a:t>
            </a:r>
            <a:r>
              <a:rPr lang="en-US" sz="2400" b="1" baseline="-25000">
                <a:solidFill>
                  <a:srgbClr val="FFFF00"/>
                </a:solidFill>
              </a:rPr>
              <a:t>2</a:t>
            </a:r>
            <a:endParaRPr lang="vi-VN" sz="2400" b="1" baseline="-2500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1426926"/>
            <a:ext cx="563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Chứng tỏ H trong nhóm –OH linh động</a:t>
            </a:r>
            <a:endParaRPr lang="vi-VN" sz="2400"/>
          </a:p>
        </p:txBody>
      </p:sp>
      <p:sp>
        <p:nvSpPr>
          <p:cNvPr id="8" name="TextBox 7"/>
          <p:cNvSpPr txBox="1"/>
          <p:nvPr/>
        </p:nvSpPr>
        <p:spPr>
          <a:xfrm>
            <a:off x="4350326" y="2366665"/>
            <a:ext cx="403167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/>
              <a:t>Phản ứng với NaOH</a:t>
            </a:r>
            <a:endParaRPr lang="vi-VN" sz="2400"/>
          </a:p>
        </p:txBody>
      </p:sp>
      <p:sp>
        <p:nvSpPr>
          <p:cNvPr id="9" name="TextBox 8"/>
          <p:cNvSpPr txBox="1"/>
          <p:nvPr/>
        </p:nvSpPr>
        <p:spPr>
          <a:xfrm>
            <a:off x="4343400" y="2819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Chứng tỏ phenol thể hiện tính axit</a:t>
            </a:r>
            <a:endParaRPr lang="vi-VN" sz="2400"/>
          </a:p>
        </p:txBody>
      </p:sp>
      <p:sp>
        <p:nvSpPr>
          <p:cNvPr id="10" name="TextBox 9"/>
          <p:cNvSpPr txBox="1"/>
          <p:nvPr/>
        </p:nvSpPr>
        <p:spPr>
          <a:xfrm>
            <a:off x="3810000" y="3653135"/>
            <a:ext cx="5334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/>
              <a:t>Bị axit mạnh (H</a:t>
            </a:r>
            <a:r>
              <a:rPr lang="en-US" sz="2400" baseline="-25000"/>
              <a:t>2</a:t>
            </a:r>
            <a:r>
              <a:rPr lang="en-US" sz="2400"/>
              <a:t>CO</a:t>
            </a:r>
            <a:r>
              <a:rPr lang="en-US" sz="2400" baseline="-25000"/>
              <a:t>3</a:t>
            </a:r>
            <a:r>
              <a:rPr lang="en-US" sz="2400"/>
              <a:t>) hơn đẩy khỏi muối</a:t>
            </a:r>
            <a:endParaRPr lang="vi-VN" sz="2400"/>
          </a:p>
        </p:txBody>
      </p:sp>
      <p:sp>
        <p:nvSpPr>
          <p:cNvPr id="11" name="TextBox 10"/>
          <p:cNvSpPr txBox="1"/>
          <p:nvPr/>
        </p:nvSpPr>
        <p:spPr>
          <a:xfrm>
            <a:off x="3810000" y="411530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Chứng tỏ phenol thể hiện tính axit yếu</a:t>
            </a:r>
            <a:endParaRPr lang="vi-VN" sz="2400"/>
          </a:p>
        </p:txBody>
      </p:sp>
      <p:sp>
        <p:nvSpPr>
          <p:cNvPr id="12" name="TextBox 11"/>
          <p:cNvSpPr txBox="1"/>
          <p:nvPr/>
        </p:nvSpPr>
        <p:spPr>
          <a:xfrm>
            <a:off x="4350326" y="5038382"/>
            <a:ext cx="4641274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/>
              <a:t>Phản ứng với dung dịch Br</a:t>
            </a:r>
            <a:r>
              <a:rPr lang="en-US" sz="2400" baseline="-25000"/>
              <a:t>2</a:t>
            </a:r>
            <a:r>
              <a:rPr lang="en-US" sz="2400"/>
              <a:t>, HNO</a:t>
            </a:r>
            <a:r>
              <a:rPr lang="en-US" sz="2400" baseline="-25000"/>
              <a:t>3</a:t>
            </a:r>
            <a:r>
              <a:rPr lang="en-US" sz="2400"/>
              <a:t>. </a:t>
            </a:r>
            <a:r>
              <a:rPr lang="en-US" sz="2400" b="1">
                <a:solidFill>
                  <a:srgbClr val="FFFF00"/>
                </a:solidFill>
              </a:rPr>
              <a:t>thế cả 3 vị trí 2,4,6</a:t>
            </a:r>
            <a:endParaRPr lang="vi-VN" sz="2400" b="1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5902174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Chứng minh khả năng thế dễ hơn benzen</a:t>
            </a:r>
            <a:endParaRPr lang="vi-VN" sz="240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95400" y="2366665"/>
            <a:ext cx="381000" cy="41549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5" idx="1"/>
          </p:cNvCxnSpPr>
          <p:nvPr/>
        </p:nvCxnSpPr>
        <p:spPr>
          <a:xfrm>
            <a:off x="1295400" y="4576465"/>
            <a:ext cx="457200" cy="92383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33800" y="1196094"/>
            <a:ext cx="609600" cy="69249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740726" y="5541380"/>
            <a:ext cx="609600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33800" y="2842323"/>
            <a:ext cx="304800" cy="8108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733799" y="2560605"/>
            <a:ext cx="609600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4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1843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02060"/>
                </a:solidFill>
              </a:rPr>
              <a:t>Trong số các đồng phân sau, có bao nhiêu đồng phân vừa phản ứng với Na, vừa phản ứng với NaOH ?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89" y="2438400"/>
            <a:ext cx="2697911" cy="1324303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92" y="2412124"/>
            <a:ext cx="2484408" cy="170267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51" y="2438400"/>
            <a:ext cx="2775549" cy="1684283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96" y="3505200"/>
            <a:ext cx="2270904" cy="2213741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2057400" cy="2286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40804" y="57150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A. 2   		B. 3 		C. 4 		D. 5 </a:t>
            </a:r>
            <a:endParaRPr lang="vi-VN" sz="2800"/>
          </a:p>
        </p:txBody>
      </p:sp>
      <p:sp>
        <p:nvSpPr>
          <p:cNvPr id="9" name="Rectangle 8"/>
          <p:cNvSpPr/>
          <p:nvPr/>
        </p:nvSpPr>
        <p:spPr>
          <a:xfrm>
            <a:off x="302191" y="609600"/>
            <a:ext cx="1221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C00000"/>
                </a:solidFill>
              </a:rPr>
              <a:t>Câu 1</a:t>
            </a:r>
          </a:p>
        </p:txBody>
      </p:sp>
      <p:sp>
        <p:nvSpPr>
          <p:cNvPr id="10" name="Oval 9"/>
          <p:cNvSpPr/>
          <p:nvPr/>
        </p:nvSpPr>
        <p:spPr>
          <a:xfrm>
            <a:off x="2743200" y="5718941"/>
            <a:ext cx="533400" cy="5192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92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36693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Để nhận biết các chất lỏng sau: phenol, benzyl ancohol và benzenE có thể dùng thuốc thử là:</a:t>
            </a:r>
            <a:endParaRPr lang="vi-VN" sz="280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828835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eriod"/>
            </a:pPr>
            <a:r>
              <a:rPr lang="en-US" sz="2800">
                <a:solidFill>
                  <a:srgbClr val="002060"/>
                </a:solidFill>
              </a:rPr>
              <a:t>Dung dịch Br</a:t>
            </a:r>
            <a:r>
              <a:rPr lang="en-US" sz="2800" baseline="-25000">
                <a:solidFill>
                  <a:srgbClr val="002060"/>
                </a:solidFill>
              </a:rPr>
              <a:t>2</a:t>
            </a:r>
            <a:r>
              <a:rPr lang="en-US" sz="2800">
                <a:solidFill>
                  <a:srgbClr val="002060"/>
                </a:solidFill>
              </a:rPr>
              <a:t>			</a:t>
            </a:r>
          </a:p>
          <a:p>
            <a:pPr marL="514350" indent="-514350">
              <a:buAutoNum type="alphaUcPeriod"/>
            </a:pPr>
            <a:r>
              <a:rPr lang="en-US" sz="2800">
                <a:solidFill>
                  <a:srgbClr val="002060"/>
                </a:solidFill>
              </a:rPr>
              <a:t>Dung dịch Br</a:t>
            </a:r>
            <a:r>
              <a:rPr lang="en-US" sz="2800" baseline="-25000">
                <a:solidFill>
                  <a:srgbClr val="002060"/>
                </a:solidFill>
              </a:rPr>
              <a:t>2</a:t>
            </a:r>
            <a:r>
              <a:rPr lang="en-US" sz="2800">
                <a:solidFill>
                  <a:srgbClr val="002060"/>
                </a:solidFill>
              </a:rPr>
              <a:t> và Na </a:t>
            </a:r>
            <a:endParaRPr lang="vi-VN" sz="2800">
              <a:solidFill>
                <a:srgbClr val="002060"/>
              </a:solidFill>
            </a:endParaRPr>
          </a:p>
          <a:p>
            <a:r>
              <a:rPr lang="en-US" sz="2800">
                <a:solidFill>
                  <a:srgbClr val="002060"/>
                </a:solidFill>
              </a:rPr>
              <a:t>C.  Dung dịch KMnO</a:t>
            </a:r>
            <a:r>
              <a:rPr lang="en-US" sz="2800" baseline="-25000">
                <a:solidFill>
                  <a:srgbClr val="002060"/>
                </a:solidFill>
              </a:rPr>
              <a:t>4</a:t>
            </a:r>
            <a:r>
              <a:rPr lang="en-US" sz="2800">
                <a:solidFill>
                  <a:srgbClr val="002060"/>
                </a:solidFill>
              </a:rPr>
              <a:t> 			</a:t>
            </a:r>
          </a:p>
          <a:p>
            <a:r>
              <a:rPr lang="en-US" sz="2800">
                <a:solidFill>
                  <a:srgbClr val="002060"/>
                </a:solidFill>
              </a:rPr>
              <a:t>D.  Na và dung dịch NaOH</a:t>
            </a:r>
            <a:endParaRPr lang="vi-VN" sz="28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609600"/>
            <a:ext cx="1324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Câu 2 </a:t>
            </a:r>
            <a:endParaRPr lang="vi-VN" sz="3200" b="1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3276600"/>
            <a:ext cx="457200" cy="4601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263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36693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Phản ứng của phenol với chất nào sau đây chứng tỏ phenol có tính axit?</a:t>
            </a:r>
            <a:endParaRPr lang="vi-VN" sz="280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828835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eriod"/>
            </a:pPr>
            <a:r>
              <a:rPr lang="en-US" sz="2800">
                <a:solidFill>
                  <a:srgbClr val="002060"/>
                </a:solidFill>
              </a:rPr>
              <a:t>Na			</a:t>
            </a:r>
          </a:p>
          <a:p>
            <a:pPr marL="514350" indent="-514350">
              <a:buAutoNum type="alphaUcPeriod"/>
            </a:pPr>
            <a:r>
              <a:rPr lang="en-US" sz="2800">
                <a:solidFill>
                  <a:srgbClr val="002060"/>
                </a:solidFill>
              </a:rPr>
              <a:t>NaOH </a:t>
            </a:r>
            <a:endParaRPr lang="vi-VN" sz="2800">
              <a:solidFill>
                <a:srgbClr val="002060"/>
              </a:solidFill>
            </a:endParaRPr>
          </a:p>
          <a:p>
            <a:r>
              <a:rPr lang="en-US" sz="2800">
                <a:solidFill>
                  <a:srgbClr val="002060"/>
                </a:solidFill>
              </a:rPr>
              <a:t>C.  Dung dịch bromine 			</a:t>
            </a:r>
          </a:p>
          <a:p>
            <a:r>
              <a:rPr lang="en-US" sz="2800">
                <a:solidFill>
                  <a:srgbClr val="002060"/>
                </a:solidFill>
              </a:rPr>
              <a:t>D.  Dung dịch acid HNO</a:t>
            </a:r>
            <a:r>
              <a:rPr lang="en-US" sz="2800" baseline="-25000">
                <a:solidFill>
                  <a:srgbClr val="002060"/>
                </a:solidFill>
              </a:rPr>
              <a:t>3</a:t>
            </a:r>
            <a:endParaRPr lang="vi-VN" sz="2800" baseline="-250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609600"/>
            <a:ext cx="1324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Câu 3 </a:t>
            </a:r>
            <a:endParaRPr lang="vi-VN" sz="3200" b="1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3276600"/>
            <a:ext cx="457200" cy="4601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419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2" y="1981200"/>
            <a:ext cx="6324600" cy="1470025"/>
          </a:xfrm>
        </p:spPr>
        <p:txBody>
          <a:bodyPr/>
          <a:lstStyle/>
          <a:p>
            <a:pPr algn="ctr"/>
            <a:r>
              <a:rPr lang="en-US" sz="3600">
                <a:solidFill>
                  <a:srgbClr val="C00000"/>
                </a:solidFill>
              </a:rPr>
              <a:t>CHÚC CÁC EM HỌC TỐT!</a:t>
            </a:r>
            <a:endParaRPr lang="vi-VN" sz="4400">
              <a:solidFill>
                <a:srgbClr val="C00000"/>
              </a:solidFill>
            </a:endParaRPr>
          </a:p>
        </p:txBody>
      </p:sp>
      <p:pic>
        <p:nvPicPr>
          <p:cNvPr id="4" name="Picture 25" descr="Pheno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7270"/>
            <a:ext cx="1278467" cy="1442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8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826804"/>
              </p:ext>
            </p:extLst>
          </p:nvPr>
        </p:nvGraphicFramePr>
        <p:xfrm>
          <a:off x="1554956" y="1293884"/>
          <a:ext cx="6034088" cy="243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809720" imgH="743040" progId="ChemWindow.Document">
                  <p:embed/>
                </p:oleObj>
              </mc:Choice>
              <mc:Fallback>
                <p:oleObj name="Document" r:id="rId3" imgW="1809720" imgH="743040" progId="ChemWindow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956" y="1293884"/>
                        <a:ext cx="6034088" cy="2439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152400" y="3733800"/>
            <a:ext cx="899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- Giống nhau:  	+Đều có vòng benzene</a:t>
            </a:r>
          </a:p>
          <a:p>
            <a:r>
              <a:rPr lang="vi-VN" sz="2800">
                <a:solidFill>
                  <a:srgbClr val="002060"/>
                </a:solidFill>
              </a:rPr>
              <a:t>			+Đều có nhóm OH</a:t>
            </a:r>
          </a:p>
          <a:p>
            <a:r>
              <a:rPr lang="vi-VN" sz="2800">
                <a:solidFill>
                  <a:srgbClr val="002060"/>
                </a:solidFill>
              </a:rPr>
              <a:t>- Khác nhau:</a:t>
            </a:r>
          </a:p>
          <a:p>
            <a:r>
              <a:rPr lang="vi-VN" sz="2800">
                <a:solidFill>
                  <a:srgbClr val="002060"/>
                </a:solidFill>
              </a:rPr>
              <a:t>+Chất A có nhóm OH gắn trực tiếp vào vòng benzene.</a:t>
            </a:r>
          </a:p>
          <a:p>
            <a:r>
              <a:rPr lang="vi-VN" sz="2800">
                <a:solidFill>
                  <a:srgbClr val="002060"/>
                </a:solidFill>
              </a:rPr>
              <a:t>+Chất B nhóm OH gắn gián tiếp vào vòng benzen thông qua 1 nhóm CH</a:t>
            </a:r>
            <a:r>
              <a:rPr lang="vi-VN" sz="2800" baseline="-25000">
                <a:solidFill>
                  <a:srgbClr val="002060"/>
                </a:solidFill>
              </a:rPr>
              <a:t>2</a:t>
            </a:r>
            <a:endParaRPr lang="vi-VN" sz="280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6200" y="514062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I </a:t>
            </a:r>
            <a:r>
              <a:rPr lang="en-US" sz="3200" b="1">
                <a:solidFill>
                  <a:srgbClr val="C00000"/>
                </a:solidFill>
                <a:latin typeface="+mj-lt"/>
                <a:cs typeface="Tahoma" pitchFamily="34" charset="0"/>
              </a:rPr>
              <a:t>. KHÁI NIỆM , PHÂN LOẠI</a:t>
            </a:r>
            <a:endParaRPr lang="en-US" sz="3200" b="1" i="1" dirty="0">
              <a:solidFill>
                <a:srgbClr val="C00000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6" name="Picture 4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589" y="1904999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2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410527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 sz="1800" b="1">
              <a:latin typeface="Arial" charset="0"/>
            </a:endParaRP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4500563" y="1447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4572000" y="1355229"/>
            <a:ext cx="44196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600" b="1">
                <a:solidFill>
                  <a:srgbClr val="C00000"/>
                </a:solidFill>
                <a:latin typeface="+mj-lt"/>
                <a:cs typeface="Tahoma" pitchFamily="34" charset="0"/>
              </a:rPr>
              <a:t>Ancohol </a:t>
            </a:r>
            <a:r>
              <a:rPr lang="en-US" sz="2600" b="1" dirty="0" err="1">
                <a:solidFill>
                  <a:srgbClr val="C00000"/>
                </a:solidFill>
                <a:latin typeface="+mj-lt"/>
                <a:cs typeface="Tahoma" pitchFamily="34" charset="0"/>
              </a:rPr>
              <a:t>thơm</a:t>
            </a:r>
            <a:r>
              <a:rPr lang="en-US" sz="26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: 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l</a:t>
            </a:r>
            <a:r>
              <a:rPr lang="vi-VN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à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lo</a:t>
            </a:r>
            <a:r>
              <a:rPr lang="vi-VN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ại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h</a:t>
            </a:r>
            <a:r>
              <a:rPr lang="vi-VN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ợp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ch</a:t>
            </a:r>
            <a:r>
              <a:rPr lang="vi-VN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ất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m</a:t>
            </a:r>
            <a:r>
              <a:rPr lang="vi-VN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à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ph</a:t>
            </a:r>
            <a:r>
              <a:rPr lang="vi-VN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ân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t</a:t>
            </a:r>
            <a:r>
              <a:rPr lang="vi-VN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ử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c</a:t>
            </a:r>
            <a:r>
              <a:rPr lang="vi-VN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ó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ch</a:t>
            </a:r>
            <a:r>
              <a:rPr lang="vi-VN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ứa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nh</a:t>
            </a:r>
            <a:r>
              <a:rPr lang="vi-VN" sz="2600">
                <a:solidFill>
                  <a:srgbClr val="002060"/>
                </a:solidFill>
                <a:latin typeface="+mj-lt"/>
                <a:cs typeface="Tahoma" pitchFamily="34" charset="0"/>
              </a:rPr>
              <a:t>óm</a:t>
            </a:r>
            <a:r>
              <a:rPr lang="en-US" sz="2600">
                <a:solidFill>
                  <a:srgbClr val="002060"/>
                </a:solidFill>
                <a:latin typeface="+mj-lt"/>
                <a:cs typeface="Tahoma" pitchFamily="34" charset="0"/>
              </a:rPr>
              <a:t> hydroxyl (-OH) liên kết với nguyên tử carbon 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m</a:t>
            </a:r>
            <a:r>
              <a:rPr lang="vi-VN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ạch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nh</a:t>
            </a:r>
            <a:r>
              <a:rPr lang="vi-VN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ánh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c</a:t>
            </a:r>
            <a:r>
              <a:rPr lang="vi-VN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ủa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v</a:t>
            </a:r>
            <a:r>
              <a:rPr lang="vi-VN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òng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th</a:t>
            </a:r>
            <a:r>
              <a:rPr lang="vi-VN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ơm</a:t>
            </a:r>
            <a:endParaRPr lang="en-US" sz="2600" b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76200" y="1336119"/>
            <a:ext cx="4191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/>
            <a:r>
              <a:rPr lang="en-US" sz="2600" b="1" dirty="0">
                <a:solidFill>
                  <a:srgbClr val="C00000"/>
                </a:solidFill>
                <a:latin typeface="+mj-lt"/>
                <a:cs typeface="Tahoma" pitchFamily="34" charset="0"/>
              </a:rPr>
              <a:t>Phenol: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là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hợp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chất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hữu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cơ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mà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phân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tử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chứa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+mj-lt"/>
                <a:cs typeface="Tahoma" pitchFamily="34" charset="0"/>
              </a:rPr>
              <a:t>nhóm</a:t>
            </a:r>
            <a:r>
              <a:rPr lang="en-US" sz="2600">
                <a:solidFill>
                  <a:srgbClr val="002060"/>
                </a:solidFill>
                <a:latin typeface="+mj-lt"/>
                <a:cs typeface="Tahoma" pitchFamily="34" charset="0"/>
              </a:rPr>
              <a:t> hydroxyl 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(-OH)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liên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kết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trực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tiếp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với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nguyên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+mj-lt"/>
                <a:cs typeface="Tahoma" pitchFamily="34" charset="0"/>
              </a:rPr>
              <a:t>tử</a:t>
            </a:r>
            <a:r>
              <a:rPr lang="en-US" sz="2600">
                <a:solidFill>
                  <a:srgbClr val="002060"/>
                </a:solidFill>
                <a:latin typeface="+mj-lt"/>
                <a:cs typeface="Tahoma" pitchFamily="34" charset="0"/>
              </a:rPr>
              <a:t> carbon </a:t>
            </a:r>
            <a:r>
              <a:rPr lang="en-US" sz="2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+mj-lt"/>
                <a:cs typeface="Tahoma" pitchFamily="34" charset="0"/>
              </a:rPr>
              <a:t>vòng</a:t>
            </a:r>
            <a:r>
              <a:rPr lang="en-US" sz="2600">
                <a:solidFill>
                  <a:srgbClr val="002060"/>
                </a:solidFill>
                <a:latin typeface="+mj-lt"/>
                <a:cs typeface="Tahoma" pitchFamily="34" charset="0"/>
              </a:rPr>
              <a:t> benzene.</a:t>
            </a:r>
            <a:endParaRPr lang="en-US" sz="2600" b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66585" name="Picture 25" descr="Pheno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29000"/>
            <a:ext cx="1962150" cy="2214563"/>
          </a:xfrm>
          <a:prstGeom prst="rect">
            <a:avLst/>
          </a:prstGeom>
          <a:noFill/>
        </p:spPr>
      </p:pic>
      <p:pic>
        <p:nvPicPr>
          <p:cNvPr id="66586" name="Picture 26" descr="ancol benzyli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631783" y="3583782"/>
            <a:ext cx="2305050" cy="1957386"/>
          </a:xfrm>
          <a:prstGeom prst="rect">
            <a:avLst/>
          </a:prstGeom>
          <a:noFill/>
        </p:spPr>
      </p:pic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76200" y="5733871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/>
              <a:t>Phenol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chức</a:t>
            </a:r>
            <a:r>
              <a:rPr lang="en-US" sz="2400" b="1" dirty="0"/>
              <a:t>, </a:t>
            </a:r>
            <a:r>
              <a:rPr lang="en-US" sz="2400" b="1" dirty="0" err="1"/>
              <a:t>chứa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thơm</a:t>
            </a:r>
            <a:r>
              <a:rPr lang="en-US" sz="2400" b="1" dirty="0"/>
              <a:t> : C</a:t>
            </a:r>
            <a:r>
              <a:rPr lang="en-US" sz="2400" b="1" baseline="-25000" dirty="0"/>
              <a:t>n</a:t>
            </a:r>
            <a:r>
              <a:rPr lang="en-US" sz="2400" b="1" dirty="0"/>
              <a:t>H</a:t>
            </a:r>
            <a:r>
              <a:rPr lang="en-US" sz="2400" b="1" baseline="-25000" dirty="0"/>
              <a:t>2n</a:t>
            </a:r>
            <a:r>
              <a:rPr lang="en-US" sz="2400" b="1" dirty="0"/>
              <a:t> </a:t>
            </a:r>
            <a:r>
              <a:rPr lang="en-US" sz="2400" b="1" baseline="-25000" dirty="0"/>
              <a:t>– 7</a:t>
            </a:r>
            <a:r>
              <a:rPr lang="en-US" sz="2400" b="1" dirty="0"/>
              <a:t> OH      ( n ≥ 6)</a:t>
            </a:r>
          </a:p>
        </p:txBody>
      </p:sp>
      <p:sp>
        <p:nvSpPr>
          <p:cNvPr id="25" name="Rectangle 57"/>
          <p:cNvSpPr>
            <a:spLocks noChangeArrowheads="1"/>
          </p:cNvSpPr>
          <p:nvPr/>
        </p:nvSpPr>
        <p:spPr bwMode="black">
          <a:xfrm>
            <a:off x="27709" y="457200"/>
            <a:ext cx="284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</a:t>
            </a:r>
            <a:r>
              <a:rPr lang="en-US" sz="2800" b="1">
                <a:solidFill>
                  <a:srgbClr val="C00000"/>
                </a:solidFill>
              </a:rPr>
              <a:t>. Khái niệm: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36" name="Group 66"/>
          <p:cNvGrpSpPr>
            <a:grpSpLocks/>
          </p:cNvGrpSpPr>
          <p:nvPr/>
        </p:nvGrpSpPr>
        <p:grpSpPr bwMode="auto">
          <a:xfrm>
            <a:off x="381000" y="3352800"/>
            <a:ext cx="1354138" cy="1944688"/>
            <a:chOff x="576" y="890"/>
            <a:chExt cx="853" cy="1225"/>
          </a:xfrm>
        </p:grpSpPr>
        <p:graphicFrame>
          <p:nvGraphicFramePr>
            <p:cNvPr id="37" name="Object 4"/>
            <p:cNvGraphicFramePr>
              <a:graphicFrameLocks noChangeAspect="1"/>
            </p:cNvGraphicFramePr>
            <p:nvPr/>
          </p:nvGraphicFramePr>
          <p:xfrm>
            <a:off x="576" y="1299"/>
            <a:ext cx="714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4" imgW="711403" imgH="812902" progId="ChemDraw.Document.6.0">
                    <p:embed/>
                  </p:oleObj>
                </mc:Choice>
                <mc:Fallback>
                  <p:oleObj name="CS ChemDraw Drawing" r:id="rId4" imgW="711403" imgH="812902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299"/>
                          <a:ext cx="714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Line 5"/>
            <p:cNvSpPr>
              <a:spLocks noChangeShapeType="1"/>
            </p:cNvSpPr>
            <p:nvPr/>
          </p:nvSpPr>
          <p:spPr bwMode="auto">
            <a:xfrm flipV="1">
              <a:off x="938" y="1129"/>
              <a:ext cx="0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805" y="890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+mj-lt"/>
                </a:rPr>
                <a:t>OH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E16C6A1-C4DF-F4A1-B966-74316D64220D}"/>
              </a:ext>
            </a:extLst>
          </p:cNvPr>
          <p:cNvGrpSpPr/>
          <p:nvPr/>
        </p:nvGrpSpPr>
        <p:grpSpPr>
          <a:xfrm>
            <a:off x="4648200" y="3588325"/>
            <a:ext cx="1981200" cy="1974275"/>
            <a:chOff x="4572000" y="3283525"/>
            <a:chExt cx="1981200" cy="1974275"/>
          </a:xfrm>
        </p:grpSpPr>
        <p:graphicFrame>
          <p:nvGraphicFramePr>
            <p:cNvPr id="40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8116806"/>
                </p:ext>
              </p:extLst>
            </p:nvPr>
          </p:nvGraphicFramePr>
          <p:xfrm>
            <a:off x="4572000" y="3962400"/>
            <a:ext cx="1133475" cy="129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6" imgW="711403" imgH="812902" progId="ChemDraw.Document.6.0">
                    <p:embed/>
                  </p:oleObj>
                </mc:Choice>
                <mc:Fallback>
                  <p:oleObj name="CS ChemDraw Drawing" r:id="rId6" imgW="711403" imgH="812902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962400"/>
                          <a:ext cx="1133475" cy="1295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5562600" y="3283525"/>
              <a:ext cx="99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+mj-lt"/>
                </a:rPr>
                <a:t>OH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53000" y="3283803"/>
              <a:ext cx="106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  <a:cs typeface="Tahoma" pitchFamily="34" charset="0"/>
                </a:rPr>
                <a:t>CH</a:t>
              </a:r>
              <a:r>
                <a:rPr lang="en-US" sz="2400" baseline="-25000" dirty="0">
                  <a:latin typeface="+mj-lt"/>
                  <a:cs typeface="Tahoma" pitchFamily="34" charset="0"/>
                </a:rPr>
                <a:t>2</a:t>
              </a:r>
              <a:r>
                <a:rPr lang="en-US" sz="2400" dirty="0">
                  <a:latin typeface="+mj-lt"/>
                  <a:cs typeface="Tahoma" pitchFamily="34" charset="0"/>
                </a:rPr>
                <a:t>-</a:t>
              </a:r>
            </a:p>
            <a:p>
              <a:endParaRPr lang="en-US" sz="2400" dirty="0">
                <a:latin typeface="+mj-lt"/>
                <a:cs typeface="Tahoma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4953794" y="3837189"/>
              <a:ext cx="3048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795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  <p:bldP spid="66581" grpId="0"/>
      <p:bldP spid="665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9"/>
          <p:cNvSpPr txBox="1">
            <a:spLocks noChangeArrowheads="1"/>
          </p:cNvSpPr>
          <p:nvPr/>
        </p:nvSpPr>
        <p:spPr bwMode="auto">
          <a:xfrm>
            <a:off x="152400" y="5135940"/>
            <a:ext cx="4176712" cy="1200329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cs typeface="Times New Roman" pitchFamily="18" charset="0"/>
              </a:rPr>
              <a:t>■ </a:t>
            </a:r>
            <a:r>
              <a:rPr lang="en-US" sz="2400" b="1" dirty="0" err="1"/>
              <a:t>Nhóm</a:t>
            </a:r>
            <a:r>
              <a:rPr lang="en-US" sz="2400" b="1" dirty="0"/>
              <a:t> hydroxyl ( -OH ) </a:t>
            </a:r>
            <a:r>
              <a:rPr lang="en-US" sz="2400" b="1" i="1" dirty="0" err="1">
                <a:solidFill>
                  <a:srgbClr val="FF0000"/>
                </a:solidFill>
              </a:rPr>
              <a:t>liên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kết</a:t>
            </a:r>
            <a:r>
              <a:rPr lang="en-US" sz="2400" b="1" i="1" dirty="0">
                <a:solidFill>
                  <a:srgbClr val="FF0000"/>
                </a:solidFill>
              </a:rPr>
              <a:t>  </a:t>
            </a:r>
            <a:r>
              <a:rPr lang="en-US" sz="2400" b="1" i="1" dirty="0" err="1">
                <a:solidFill>
                  <a:srgbClr val="FF0000"/>
                </a:solidFill>
              </a:rPr>
              <a:t>trực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cacbon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err="1"/>
              <a:t>vòng</a:t>
            </a:r>
            <a:r>
              <a:rPr lang="en-US" sz="2400" b="1"/>
              <a:t> benzene.</a:t>
            </a:r>
            <a:endParaRPr lang="en-US" sz="2400" b="1" dirty="0"/>
          </a:p>
        </p:txBody>
      </p:sp>
      <p:sp>
        <p:nvSpPr>
          <p:cNvPr id="6" name="Text Box 62"/>
          <p:cNvSpPr txBox="1">
            <a:spLocks noChangeArrowheads="1"/>
          </p:cNvSpPr>
          <p:nvPr/>
        </p:nvSpPr>
        <p:spPr bwMode="auto">
          <a:xfrm>
            <a:off x="4495800" y="5124271"/>
            <a:ext cx="4498975" cy="1200329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Nhóm</a:t>
            </a:r>
            <a:r>
              <a:rPr lang="en-US" sz="2400" b="1" dirty="0"/>
              <a:t> hydroxyl ( -OH ) </a:t>
            </a:r>
            <a:r>
              <a:rPr lang="en-US" sz="2400" b="1" i="1" dirty="0" err="1">
                <a:solidFill>
                  <a:srgbClr val="FF0000"/>
                </a:solidFill>
              </a:rPr>
              <a:t>liên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kết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với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nguyên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tử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cacbon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mạch</a:t>
            </a:r>
            <a:r>
              <a:rPr lang="en-US" sz="2400" b="1" dirty="0"/>
              <a:t> </a:t>
            </a:r>
            <a:r>
              <a:rPr lang="en-US" sz="2400" b="1" dirty="0" err="1"/>
              <a:t>nhánh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err="1"/>
              <a:t>vòng</a:t>
            </a:r>
            <a:r>
              <a:rPr lang="en-US" sz="2400" b="1"/>
              <a:t> benzene.</a:t>
            </a:r>
            <a:endParaRPr lang="en-US" sz="24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723292"/>
              </p:ext>
            </p:extLst>
          </p:nvPr>
        </p:nvGraphicFramePr>
        <p:xfrm>
          <a:off x="304801" y="1143000"/>
          <a:ext cx="1142999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33360" imgH="704880" progId="ChemWindow.Document">
                  <p:embed/>
                </p:oleObj>
              </mc:Choice>
              <mc:Fallback>
                <p:oleObj name="Document" r:id="rId2" imgW="333360" imgH="70488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1" y="1143000"/>
                        <a:ext cx="1142999" cy="236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451138"/>
              </p:ext>
            </p:extLst>
          </p:nvPr>
        </p:nvGraphicFramePr>
        <p:xfrm>
          <a:off x="2133600" y="1219200"/>
          <a:ext cx="1828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04720" imgH="628560" progId="ChemWindow.Document">
                  <p:embed/>
                </p:oleObj>
              </mc:Choice>
              <mc:Fallback>
                <p:oleObj name="Document" r:id="rId4" imgW="504720" imgH="62856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1219200"/>
                        <a:ext cx="1828800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930041"/>
              </p:ext>
            </p:extLst>
          </p:nvPr>
        </p:nvGraphicFramePr>
        <p:xfrm>
          <a:off x="6297613" y="1066800"/>
          <a:ext cx="2320028" cy="237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647640" imgH="695160" progId="ChemWindow.Document">
                  <p:embed/>
                </p:oleObj>
              </mc:Choice>
              <mc:Fallback>
                <p:oleObj name="Document" r:id="rId6" imgW="647640" imgH="69516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97613" y="1066800"/>
                        <a:ext cx="2320028" cy="2374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267200" y="1143000"/>
            <a:ext cx="914400" cy="2703731"/>
            <a:chOff x="4267200" y="1371600"/>
            <a:chExt cx="914400" cy="2703731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1699382"/>
                </p:ext>
              </p:extLst>
            </p:nvPr>
          </p:nvGraphicFramePr>
          <p:xfrm>
            <a:off x="4267200" y="1371600"/>
            <a:ext cx="914400" cy="2200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8" imgW="285840" imgH="676440" progId="ChemWindow.Document">
                    <p:embed/>
                  </p:oleObj>
                </mc:Choice>
                <mc:Fallback>
                  <p:oleObj name="Document" r:id="rId8" imgW="285840" imgH="676440" progId="ChemWindow.Documen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267200" y="1371600"/>
                          <a:ext cx="914400" cy="2200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267200" y="34290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/>
                <a:t>(C)</a:t>
              </a:r>
            </a:p>
          </p:txBody>
        </p:sp>
      </p:grpSp>
      <p:sp>
        <p:nvSpPr>
          <p:cNvPr id="10" name="Right Brace 9"/>
          <p:cNvSpPr/>
          <p:nvPr/>
        </p:nvSpPr>
        <p:spPr>
          <a:xfrm rot="5400000">
            <a:off x="2638768" y="2238033"/>
            <a:ext cx="390183" cy="4600918"/>
          </a:xfrm>
          <a:prstGeom prst="rightBrace">
            <a:avLst>
              <a:gd name="adj1" fmla="val 11389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Brace 10"/>
          <p:cNvSpPr/>
          <p:nvPr/>
        </p:nvSpPr>
        <p:spPr>
          <a:xfrm rot="5400000">
            <a:off x="7150980" y="3493380"/>
            <a:ext cx="533399" cy="2081041"/>
          </a:xfrm>
          <a:prstGeom prst="rightBrace">
            <a:avLst>
              <a:gd name="adj1" fmla="val 2911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2286000" y="45821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</a:rPr>
              <a:t>Phenol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0" y="4582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</a:rPr>
              <a:t>Ancol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3552111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Phenol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6200" y="3733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002060"/>
                </a:solidFill>
              </a:rPr>
              <a:t>4-metylphenol</a:t>
            </a:r>
            <a:br>
              <a:rPr lang="vi-VN" sz="2400">
                <a:solidFill>
                  <a:srgbClr val="002060"/>
                </a:solidFill>
              </a:rPr>
            </a:br>
            <a:r>
              <a:rPr lang="vi-VN" sz="2400">
                <a:solidFill>
                  <a:srgbClr val="002060"/>
                </a:solidFill>
              </a:rPr>
              <a:t>(p-crezol)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01700" y="3581400"/>
            <a:ext cx="210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002060"/>
                </a:solidFill>
              </a:rPr>
              <a:t>2-metylphenol </a:t>
            </a:r>
            <a:br>
              <a:rPr lang="vi-VN" sz="2400">
                <a:solidFill>
                  <a:srgbClr val="002060"/>
                </a:solidFill>
              </a:rPr>
            </a:br>
            <a:r>
              <a:rPr lang="vi-VN" sz="2400">
                <a:solidFill>
                  <a:srgbClr val="002060"/>
                </a:solidFill>
              </a:rPr>
              <a:t>(o-cresol)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0878" y="3321765"/>
            <a:ext cx="2412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Ancol benylic</a:t>
            </a:r>
            <a:br>
              <a:rPr lang="vi-VN" sz="2400">
                <a:solidFill>
                  <a:srgbClr val="002060"/>
                </a:solidFill>
              </a:rPr>
            </a:br>
            <a:r>
              <a:rPr lang="vi-VN" sz="2400">
                <a:solidFill>
                  <a:srgbClr val="002060"/>
                </a:solidFill>
              </a:rPr>
              <a:t>(</a:t>
            </a:r>
            <a:r>
              <a:rPr lang="en-US" sz="2400">
                <a:solidFill>
                  <a:srgbClr val="002060"/>
                </a:solidFill>
              </a:rPr>
              <a:t>phenyl metanol)</a:t>
            </a:r>
            <a:endParaRPr lang="vi-VN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000282169"/>
              </p:ext>
            </p:extLst>
          </p:nvPr>
        </p:nvGraphicFramePr>
        <p:xfrm>
          <a:off x="76200" y="1524000"/>
          <a:ext cx="92964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76200" y="304800"/>
            <a:ext cx="2111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2. Phân loại:</a:t>
            </a:r>
            <a:endParaRPr lang="vi-VN" sz="280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600" y="838200"/>
            <a:ext cx="858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Cơ sở: </a:t>
            </a:r>
            <a:r>
              <a:rPr lang="en-US" sz="2800">
                <a:solidFill>
                  <a:srgbClr val="002060"/>
                </a:solidFill>
              </a:rPr>
              <a:t>Dựa theo </a:t>
            </a:r>
            <a:r>
              <a:rPr lang="en-US" sz="2800">
                <a:solidFill>
                  <a:srgbClr val="FF0000"/>
                </a:solidFill>
              </a:rPr>
              <a:t>số lượng nhóm OH </a:t>
            </a:r>
            <a:r>
              <a:rPr lang="en-US" sz="2800">
                <a:solidFill>
                  <a:srgbClr val="002060"/>
                </a:solidFill>
              </a:rPr>
              <a:t>trong phân tử.</a:t>
            </a:r>
            <a:endParaRPr lang="vi-VN" sz="2800">
              <a:solidFill>
                <a:srgbClr val="00206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000913"/>
              </p:ext>
            </p:extLst>
          </p:nvPr>
        </p:nvGraphicFramePr>
        <p:xfrm>
          <a:off x="4267200" y="2438400"/>
          <a:ext cx="4648200" cy="1444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880551" imgH="1016141" progId="ISISSERVER">
                  <p:embed/>
                </p:oleObj>
              </mc:Choice>
              <mc:Fallback>
                <p:oleObj r:id="rId7" imgW="2880551" imgH="1016141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38400"/>
                        <a:ext cx="4648200" cy="1444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43400" y="3657600"/>
            <a:ext cx="586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1650" algn="r"/>
              </a:tabLst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DaunPenh" charset="-93"/>
              </a:rPr>
              <a:t>phenol     o-crezol        m-crezol       p-crezol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100062"/>
              </p:ext>
            </p:extLst>
          </p:nvPr>
        </p:nvGraphicFramePr>
        <p:xfrm>
          <a:off x="4343400" y="5029200"/>
          <a:ext cx="4343400" cy="1369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853690" imgH="1049020" progId="ISISSERVER">
                  <p:embed/>
                </p:oleObj>
              </mc:Choice>
              <mc:Fallback>
                <p:oleObj r:id="rId9" imgW="2853690" imgH="1049020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29200"/>
                        <a:ext cx="4343400" cy="1369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343400" y="6229290"/>
            <a:ext cx="5791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1650" algn="r"/>
              </a:tabLst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+mj-lt"/>
                <a:ea typeface="Times New Roman" pitchFamily="18" charset="0"/>
                <a:cs typeface="DaunPenh" charset="-93"/>
              </a:rPr>
              <a:t>catechol              rezoxinol         hiđroquinol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620579"/>
              </p:ext>
            </p:extLst>
          </p:nvPr>
        </p:nvGraphicFramePr>
        <p:xfrm>
          <a:off x="457200" y="4876800"/>
          <a:ext cx="387187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1" imgW="1704975" imgH="809625" progId="ChemWindow.Document">
                  <p:embed/>
                </p:oleObj>
              </mc:Choice>
              <mc:Fallback>
                <p:oleObj name="Document" r:id="rId11" imgW="1704975" imgH="809625" progId="ChemWindow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76800"/>
                        <a:ext cx="3871870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20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4843BFF-0271-49F2-9B9B-9736AB72B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84843BFF-0271-49F2-9B9B-9736AB72B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E0B478D-3718-46B7-9E5C-E998DDC20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9E0B478D-3718-46B7-9E5C-E998DDC20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E3D2852-5100-4781-A5EE-29D87E18E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graphicEl>
                                              <a:dgm id="{8E3D2852-5100-4781-A5EE-29D87E18E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8ABD2FC-8837-4BE0-B295-C42355EB8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E8ABD2FC-8837-4BE0-B295-C42355EB8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F99AD84-AD1C-4171-AA33-E03CC5E1D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2F99AD84-AD1C-4171-AA33-E03CC5E1D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6F01A0A-34B1-412F-AF9F-6C6676470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16F01A0A-34B1-412F-AF9F-6C6676470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FFD7D7-05D8-4A22-92EE-B6BF7D3E9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graphicEl>
                                              <a:dgm id="{C2FFD7D7-05D8-4A22-92EE-B6BF7D3E9B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97F85AE-6C51-4178-B827-A3936EE70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graphicEl>
                                              <a:dgm id="{F97F85AE-6C51-4178-B827-A3936EE70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241D03F-32B1-4436-9567-70E6B40C3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>
                                            <p:graphicEl>
                                              <a:dgm id="{5241D03F-32B1-4436-9567-70E6B40C3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lvlAtOnce"/>
        </p:bldSub>
      </p:bldGraphic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85800"/>
            <a:ext cx="4639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 GIỚI THIỆU VỀ </a:t>
            </a:r>
            <a:r>
              <a:rPr lang="vi-VN" sz="2800" b="1">
                <a:solidFill>
                  <a:srgbClr val="C00000"/>
                </a:solidFill>
              </a:rPr>
              <a:t>PHENOL</a:t>
            </a:r>
            <a:endParaRPr lang="vi-VN" sz="280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4259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/>
              <a:t>- CTPT: C</a:t>
            </a:r>
            <a:r>
              <a:rPr lang="en-US" sz="2800" baseline="-25000"/>
              <a:t>6</a:t>
            </a:r>
            <a:r>
              <a:rPr lang="en-US" sz="2800"/>
              <a:t>H</a:t>
            </a:r>
            <a:r>
              <a:rPr lang="en-US" sz="2800" baseline="-25000"/>
              <a:t>6</a:t>
            </a:r>
            <a:r>
              <a:rPr lang="en-US" sz="2800"/>
              <a:t>O  ( M =94)</a:t>
            </a:r>
            <a:endParaRPr lang="vi-VN" sz="2800"/>
          </a:p>
          <a:p>
            <a:r>
              <a:rPr lang="en-US" sz="2800"/>
              <a:t>- CTCT: C</a:t>
            </a:r>
            <a:r>
              <a:rPr lang="en-US" sz="2800" baseline="-25000"/>
              <a:t>6</a:t>
            </a:r>
            <a:r>
              <a:rPr lang="en-US" sz="2800"/>
              <a:t>H</a:t>
            </a:r>
            <a:r>
              <a:rPr lang="en-US" sz="2800" baseline="-25000"/>
              <a:t>5</a:t>
            </a:r>
            <a:r>
              <a:rPr lang="en-US" sz="2800"/>
              <a:t> –OH </a:t>
            </a:r>
            <a:endParaRPr lang="vi-VN" sz="28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1524000" y="506221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/>
              <a:t>Sự giống nhau và khác nhau của hai hợp chất: C</a:t>
            </a:r>
            <a:r>
              <a:rPr lang="vi-VN" sz="2800" baseline="-25000"/>
              <a:t>6</a:t>
            </a:r>
            <a:r>
              <a:rPr lang="vi-VN" sz="2800"/>
              <a:t>H</a:t>
            </a:r>
            <a:r>
              <a:rPr lang="vi-VN" sz="2800" baseline="-25000"/>
              <a:t>5</a:t>
            </a:r>
            <a:r>
              <a:rPr lang="vi-VN" sz="2800"/>
              <a:t>OH , C</a:t>
            </a:r>
            <a:r>
              <a:rPr lang="vi-VN" sz="2800" baseline="-25000"/>
              <a:t>6</a:t>
            </a:r>
            <a:r>
              <a:rPr lang="vi-VN" sz="2800"/>
              <a:t>H</a:t>
            </a:r>
            <a:r>
              <a:rPr lang="vi-VN" sz="2800" baseline="-25000"/>
              <a:t>6</a:t>
            </a:r>
            <a:endParaRPr lang="vi-VN" sz="2800"/>
          </a:p>
        </p:txBody>
      </p:sp>
      <p:pic>
        <p:nvPicPr>
          <p:cNvPr id="19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107EEC6-29DF-C7EC-D07E-FF639E91F5DC}"/>
              </a:ext>
            </a:extLst>
          </p:cNvPr>
          <p:cNvGrpSpPr/>
          <p:nvPr/>
        </p:nvGrpSpPr>
        <p:grpSpPr>
          <a:xfrm>
            <a:off x="744538" y="2514600"/>
            <a:ext cx="7561262" cy="2458413"/>
            <a:chOff x="744538" y="2514600"/>
            <a:chExt cx="7561262" cy="2458413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2023400"/>
                </p:ext>
              </p:extLst>
            </p:nvPr>
          </p:nvGraphicFramePr>
          <p:xfrm>
            <a:off x="4267200" y="2819400"/>
            <a:ext cx="1676400" cy="2053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em3D" r:id="rId3" imgW="761040" imgH="921240" progId="Chem3D.Document.8">
                    <p:embed/>
                  </p:oleObj>
                </mc:Choice>
                <mc:Fallback>
                  <p:oleObj name="Chem3D" r:id="rId3" imgW="761040" imgH="921240" progId="Chem3D.Documen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7200" y="2819400"/>
                          <a:ext cx="1676400" cy="205312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6813736"/>
                </p:ext>
              </p:extLst>
            </p:nvPr>
          </p:nvGraphicFramePr>
          <p:xfrm>
            <a:off x="6324600" y="2791691"/>
            <a:ext cx="1981200" cy="2181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em3D" r:id="rId5" imgW="740823" imgH="821140" progId="Chem3D.Document.8">
                    <p:embed/>
                  </p:oleObj>
                </mc:Choice>
                <mc:Fallback>
                  <p:oleObj name="Chem3D" r:id="rId5" imgW="740823" imgH="821140" progId="Chem3D.Document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0" y="2791691"/>
                          <a:ext cx="1981200" cy="218132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9740191"/>
                </p:ext>
              </p:extLst>
            </p:nvPr>
          </p:nvGraphicFramePr>
          <p:xfrm>
            <a:off x="2514600" y="2514600"/>
            <a:ext cx="1439909" cy="2279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7" imgW="581025" imgH="923925" progId="ChemWindow.Document">
                    <p:embed/>
                  </p:oleObj>
                </mc:Choice>
                <mc:Fallback>
                  <p:oleObj name="Document" r:id="rId7" imgW="581025" imgH="923925" progId="ChemWindow.Document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2514600"/>
                          <a:ext cx="1439909" cy="22798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" name="Group 66"/>
            <p:cNvGrpSpPr>
              <a:grpSpLocks/>
            </p:cNvGrpSpPr>
            <p:nvPr/>
          </p:nvGrpSpPr>
          <p:grpSpPr bwMode="auto">
            <a:xfrm>
              <a:off x="744538" y="2912269"/>
              <a:ext cx="1236662" cy="1735931"/>
              <a:chOff x="576" y="890"/>
              <a:chExt cx="853" cy="1225"/>
            </a:xfrm>
          </p:grpSpPr>
          <p:graphicFrame>
            <p:nvGraphicFramePr>
              <p:cNvPr id="16" name="Object 4"/>
              <p:cNvGraphicFramePr>
                <a:graphicFrameLocks noChangeAspect="1"/>
              </p:cNvGraphicFramePr>
              <p:nvPr/>
            </p:nvGraphicFramePr>
            <p:xfrm>
              <a:off x="576" y="1299"/>
              <a:ext cx="714" cy="8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9" imgW="711403" imgH="812902" progId="ChemDraw.Document.6.0">
                      <p:embed/>
                    </p:oleObj>
                  </mc:Choice>
                  <mc:Fallback>
                    <p:oleObj name="CS ChemDraw Drawing" r:id="rId9" imgW="711403" imgH="812902" progId="ChemDraw.Document.6.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6" y="1299"/>
                            <a:ext cx="714" cy="8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Line 5"/>
              <p:cNvSpPr>
                <a:spLocks noChangeShapeType="1"/>
              </p:cNvSpPr>
              <p:nvPr/>
            </p:nvSpPr>
            <p:spPr bwMode="auto">
              <a:xfrm flipV="1">
                <a:off x="938" y="1129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Box 28"/>
              <p:cNvSpPr txBox="1">
                <a:spLocks noChangeArrowheads="1"/>
              </p:cNvSpPr>
              <p:nvPr/>
            </p:nvSpPr>
            <p:spPr bwMode="auto">
              <a:xfrm>
                <a:off x="805" y="890"/>
                <a:ext cx="6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FF0000"/>
                    </a:solidFill>
                    <a:latin typeface="+mj-lt"/>
                  </a:rPr>
                  <a:t>OH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75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4526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II. TÍNH CHẤT VẬT LÍ</a:t>
            </a:r>
            <a:endParaRPr lang="vi-VN" sz="320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986803"/>
              </p:ext>
            </p:extLst>
          </p:nvPr>
        </p:nvGraphicFramePr>
        <p:xfrm>
          <a:off x="1371600" y="1447800"/>
          <a:ext cx="5715000" cy="22151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3109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</a:t>
                      </a:r>
                      <a:r>
                        <a:rPr lang="en-US" sz="2800" baseline="-25000">
                          <a:effectLst/>
                        </a:rPr>
                        <a:t>nóng chảy</a:t>
                      </a:r>
                      <a:r>
                        <a:rPr lang="en-US" sz="2800" baseline="30000">
                          <a:effectLst/>
                        </a:rPr>
                        <a:t>0</a:t>
                      </a:r>
                      <a:r>
                        <a:rPr lang="en-US" sz="2800">
                          <a:effectLst/>
                        </a:rPr>
                        <a:t>C.</a:t>
                      </a:r>
                      <a:endParaRPr lang="vi-VN" sz="2800">
                        <a:effectLst/>
                        <a:latin typeface="Arial"/>
                        <a:ea typeface="Arial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43</a:t>
                      </a:r>
                      <a:endParaRPr lang="vi-VN" sz="2800">
                        <a:effectLst/>
                        <a:latin typeface="Arial"/>
                        <a:ea typeface="Arial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</a:t>
                      </a:r>
                      <a:r>
                        <a:rPr lang="en-US" sz="2800" baseline="-25000">
                          <a:effectLst/>
                        </a:rPr>
                        <a:t>sôi</a:t>
                      </a:r>
                      <a:r>
                        <a:rPr lang="en-US" sz="2800" baseline="30000">
                          <a:effectLst/>
                        </a:rPr>
                        <a:t>0</a:t>
                      </a:r>
                      <a:r>
                        <a:rPr lang="en-US" sz="2800">
                          <a:effectLst/>
                        </a:rPr>
                        <a:t>C.</a:t>
                      </a:r>
                      <a:endParaRPr lang="vi-VN" sz="2800">
                        <a:effectLst/>
                        <a:latin typeface="Arial"/>
                        <a:ea typeface="Arial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182</a:t>
                      </a:r>
                      <a:endParaRPr lang="vi-VN" sz="2800">
                        <a:effectLst/>
                        <a:latin typeface="Arial"/>
                        <a:ea typeface="Arial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Độ tan,g/100g</a:t>
                      </a:r>
                      <a:endParaRPr lang="vi-VN" sz="2800">
                        <a:effectLst/>
                        <a:latin typeface="Arial"/>
                        <a:ea typeface="Arial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8,0g (20</a:t>
                      </a:r>
                      <a:r>
                        <a:rPr lang="en-US" sz="2800" baseline="30000">
                          <a:effectLst/>
                        </a:rPr>
                        <a:t>0</a:t>
                      </a:r>
                      <a:r>
                        <a:rPr lang="en-US" sz="2800">
                          <a:effectLst/>
                        </a:rPr>
                        <a:t>C)</a:t>
                      </a:r>
                      <a:endParaRPr lang="vi-VN" sz="2800">
                        <a:effectLst/>
                        <a:latin typeface="Arial"/>
                        <a:ea typeface="Arial"/>
                        <a:cs typeface="DaunPenh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3657600"/>
            <a:ext cx="876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>
                <a:solidFill>
                  <a:srgbClr val="002060"/>
                </a:solidFill>
                <a:latin typeface="+mj-lt"/>
              </a:rPr>
              <a:t> Là chất rắn, không màu, nóng chảy ở 43</a:t>
            </a:r>
            <a:r>
              <a:rPr lang="en-US" sz="2800" baseline="30000">
                <a:solidFill>
                  <a:srgbClr val="002060"/>
                </a:solidFill>
                <a:latin typeface="+mj-lt"/>
              </a:rPr>
              <a:t>o</a:t>
            </a:r>
            <a:r>
              <a:rPr lang="en-US" sz="2800">
                <a:solidFill>
                  <a:srgbClr val="002060"/>
                </a:solidFill>
                <a:latin typeface="+mj-lt"/>
              </a:rPr>
              <a:t>C.</a:t>
            </a:r>
          </a:p>
          <a:p>
            <a:pPr>
              <a:buFont typeface="Wingdings" pitchFamily="2" charset="2"/>
              <a:buChar char="§"/>
            </a:pPr>
            <a:r>
              <a:rPr lang="en-US" sz="2800">
                <a:solidFill>
                  <a:srgbClr val="002060"/>
                </a:solidFill>
                <a:latin typeface="+mj-lt"/>
              </a:rPr>
              <a:t> Bị oxi hóa chậm trong không khí chuyển sang màu hồng. </a:t>
            </a:r>
          </a:p>
          <a:p>
            <a:pPr>
              <a:buFont typeface="Wingdings" pitchFamily="2" charset="2"/>
              <a:buChar char="§"/>
            </a:pPr>
            <a:r>
              <a:rPr lang="en-US" sz="2800">
                <a:solidFill>
                  <a:srgbClr val="002060"/>
                </a:solidFill>
                <a:latin typeface="+mj-lt"/>
              </a:rPr>
              <a:t> Rất độc, dây vào tay gây bỏng nặng.</a:t>
            </a:r>
          </a:p>
          <a:p>
            <a:pPr>
              <a:buFont typeface="Wingdings" pitchFamily="2" charset="2"/>
              <a:buChar char="§"/>
            </a:pPr>
            <a:r>
              <a:rPr lang="en-US" sz="2800">
                <a:solidFill>
                  <a:srgbClr val="002060"/>
                </a:solidFill>
                <a:latin typeface="+mj-lt"/>
              </a:rPr>
              <a:t> Ít tan trong nước lạnh, tan nhiều trong nước nóng.</a:t>
            </a:r>
            <a:r>
              <a:rPr lang="en-US" sz="2800">
                <a:solidFill>
                  <a:srgbClr val="002060"/>
                </a:solidFill>
                <a:latin typeface="+mj-lt"/>
                <a:cs typeface="Tahoma" pitchFamily="34" charset="0"/>
              </a:rPr>
              <a:t> tan vô hạn ở 66</a:t>
            </a:r>
            <a:r>
              <a:rPr lang="en-US" sz="2800" baseline="30000">
                <a:solidFill>
                  <a:srgbClr val="002060"/>
                </a:solidFill>
                <a:latin typeface="+mj-lt"/>
                <a:cs typeface="Tahoma" pitchFamily="34" charset="0"/>
              </a:rPr>
              <a:t>o</a:t>
            </a:r>
            <a:r>
              <a:rPr lang="en-US" sz="2800">
                <a:solidFill>
                  <a:srgbClr val="002060"/>
                </a:solidFill>
                <a:latin typeface="+mj-lt"/>
                <a:cs typeface="Tahoma" pitchFamily="34" charset="0"/>
              </a:rPr>
              <a:t>C, tan tốt trong etanol, ete và axeton. </a:t>
            </a:r>
            <a:endParaRPr lang="vi-VN" sz="280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143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0231" y="1457980"/>
            <a:ext cx="72971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Dự đoán </a:t>
            </a:r>
            <a:r>
              <a:rPr lang="vi-VN" sz="2800" b="1">
                <a:solidFill>
                  <a:srgbClr val="C00000"/>
                </a:solidFill>
              </a:rPr>
              <a:t>nhiệt độ sôi của </a:t>
            </a:r>
            <a:r>
              <a:rPr lang="en-US" sz="2800" b="1">
                <a:solidFill>
                  <a:srgbClr val="C00000"/>
                </a:solidFill>
              </a:rPr>
              <a:t>C</a:t>
            </a:r>
            <a:r>
              <a:rPr lang="en-US" sz="2800" b="1" baseline="-25000">
                <a:solidFill>
                  <a:srgbClr val="C00000"/>
                </a:solidFill>
              </a:rPr>
              <a:t>6</a:t>
            </a:r>
            <a:r>
              <a:rPr lang="en-US" sz="2800" b="1">
                <a:solidFill>
                  <a:srgbClr val="C00000"/>
                </a:solidFill>
              </a:rPr>
              <a:t>H</a:t>
            </a:r>
            <a:r>
              <a:rPr lang="en-US" sz="2800" b="1" baseline="-25000">
                <a:solidFill>
                  <a:srgbClr val="C00000"/>
                </a:solidFill>
              </a:rPr>
              <a:t>5</a:t>
            </a:r>
            <a:r>
              <a:rPr lang="en-US" sz="2800" b="1">
                <a:solidFill>
                  <a:srgbClr val="C00000"/>
                </a:solidFill>
              </a:rPr>
              <a:t>OH , C</a:t>
            </a:r>
            <a:r>
              <a:rPr lang="en-US" sz="2800" b="1" baseline="-25000">
                <a:solidFill>
                  <a:srgbClr val="C00000"/>
                </a:solidFill>
              </a:rPr>
              <a:t>6</a:t>
            </a:r>
            <a:r>
              <a:rPr lang="en-US" sz="2800" b="1">
                <a:solidFill>
                  <a:srgbClr val="C00000"/>
                </a:solidFill>
              </a:rPr>
              <a:t>H</a:t>
            </a:r>
            <a:r>
              <a:rPr lang="en-US" sz="2800" b="1" baseline="-25000">
                <a:solidFill>
                  <a:srgbClr val="C00000"/>
                </a:solidFill>
              </a:rPr>
              <a:t>5</a:t>
            </a:r>
            <a:r>
              <a:rPr lang="en-US" sz="2800" b="1">
                <a:solidFill>
                  <a:srgbClr val="C00000"/>
                </a:solidFill>
              </a:rPr>
              <a:t>CH</a:t>
            </a:r>
            <a:r>
              <a:rPr lang="en-US" sz="2800" b="1" baseline="-25000">
                <a:solidFill>
                  <a:srgbClr val="C00000"/>
                </a:solidFill>
              </a:rPr>
              <a:t>3</a:t>
            </a:r>
            <a:r>
              <a:rPr lang="en-US" sz="2800" b="1">
                <a:solidFill>
                  <a:srgbClr val="C00000"/>
                </a:solidFill>
              </a:rPr>
              <a:t>, </a:t>
            </a:r>
          </a:p>
          <a:p>
            <a:r>
              <a:rPr lang="en-US" sz="2800" b="1">
                <a:solidFill>
                  <a:srgbClr val="C00000"/>
                </a:solidFill>
              </a:rPr>
              <a:t>C</a:t>
            </a:r>
            <a:r>
              <a:rPr lang="en-US" sz="2800" b="1" baseline="-25000">
                <a:solidFill>
                  <a:srgbClr val="C00000"/>
                </a:solidFill>
              </a:rPr>
              <a:t>6</a:t>
            </a:r>
            <a:r>
              <a:rPr lang="en-US" sz="2800" b="1">
                <a:solidFill>
                  <a:srgbClr val="C00000"/>
                </a:solidFill>
              </a:rPr>
              <a:t>H</a:t>
            </a:r>
            <a:r>
              <a:rPr lang="en-US" sz="2800" b="1" baseline="-25000">
                <a:solidFill>
                  <a:srgbClr val="C00000"/>
                </a:solidFill>
              </a:rPr>
              <a:t>5</a:t>
            </a:r>
            <a:r>
              <a:rPr lang="en-US" sz="2800" b="1">
                <a:solidFill>
                  <a:srgbClr val="C00000"/>
                </a:solidFill>
              </a:rPr>
              <a:t>Cl theo SGK trang 118</a:t>
            </a:r>
            <a:r>
              <a:rPr lang="vi-VN" sz="2800" b="1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932093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+mj-lt"/>
                <a:cs typeface="Tahoma" pitchFamily="34" charset="0"/>
              </a:rPr>
              <a:t>t</a:t>
            </a:r>
            <a:r>
              <a:rPr lang="en-US" sz="2800" baseline="30000">
                <a:solidFill>
                  <a:srgbClr val="002060"/>
                </a:solidFill>
                <a:latin typeface="+mj-lt"/>
                <a:cs typeface="Tahoma" pitchFamily="34" charset="0"/>
              </a:rPr>
              <a:t>0</a:t>
            </a:r>
            <a:r>
              <a:rPr lang="en-US" sz="2800" baseline="-25000">
                <a:solidFill>
                  <a:srgbClr val="002060"/>
                </a:solidFill>
                <a:latin typeface="+mj-lt"/>
                <a:cs typeface="Tahoma" pitchFamily="34" charset="0"/>
              </a:rPr>
              <a:t>s</a:t>
            </a:r>
            <a:r>
              <a:rPr lang="en-US" sz="2800">
                <a:solidFill>
                  <a:srgbClr val="002060"/>
                </a:solidFill>
                <a:latin typeface="+mj-lt"/>
                <a:cs typeface="Tahoma" pitchFamily="34" charset="0"/>
              </a:rPr>
              <a:t>: </a:t>
            </a:r>
            <a:r>
              <a:rPr lang="en-US" sz="2800" b="1"/>
              <a:t> C</a:t>
            </a:r>
            <a:r>
              <a:rPr lang="en-US" sz="2800" b="1" baseline="-25000"/>
              <a:t>6</a:t>
            </a:r>
            <a:r>
              <a:rPr lang="en-US" sz="2800" b="1"/>
              <a:t>H</a:t>
            </a:r>
            <a:r>
              <a:rPr lang="en-US" sz="2800" b="1" baseline="-25000"/>
              <a:t>5</a:t>
            </a:r>
            <a:r>
              <a:rPr lang="en-US" sz="2800" b="1"/>
              <a:t>OH </a:t>
            </a:r>
            <a:r>
              <a:rPr lang="en-US" sz="2800" b="1">
                <a:solidFill>
                  <a:srgbClr val="FF0000"/>
                </a:solidFill>
              </a:rPr>
              <a:t>(182</a:t>
            </a:r>
            <a:r>
              <a:rPr lang="en-US" sz="2800" b="1" baseline="30000">
                <a:solidFill>
                  <a:srgbClr val="FF0000"/>
                </a:solidFill>
              </a:rPr>
              <a:t>0</a:t>
            </a:r>
            <a:r>
              <a:rPr lang="en-US" sz="2800" b="1">
                <a:solidFill>
                  <a:srgbClr val="FF0000"/>
                </a:solidFill>
              </a:rPr>
              <a:t>C ) </a:t>
            </a:r>
            <a:r>
              <a:rPr lang="en-US" sz="2800" b="1"/>
              <a:t>, C</a:t>
            </a:r>
            <a:r>
              <a:rPr lang="en-US" sz="2800" b="1" baseline="-25000"/>
              <a:t>6</a:t>
            </a:r>
            <a:r>
              <a:rPr lang="en-US" sz="2800" b="1"/>
              <a:t>H</a:t>
            </a:r>
            <a:r>
              <a:rPr lang="en-US" sz="2800" b="1" baseline="-25000"/>
              <a:t>5</a:t>
            </a:r>
            <a:r>
              <a:rPr lang="en-US" sz="2800" b="1"/>
              <a:t>CH</a:t>
            </a:r>
            <a:r>
              <a:rPr lang="en-US" sz="2800" b="1" baseline="-25000"/>
              <a:t>3 </a:t>
            </a:r>
            <a:r>
              <a:rPr lang="en-US" sz="2800" b="1">
                <a:solidFill>
                  <a:srgbClr val="FF0000"/>
                </a:solidFill>
              </a:rPr>
              <a:t>(110</a:t>
            </a:r>
            <a:r>
              <a:rPr lang="en-US" sz="2800" b="1" baseline="30000">
                <a:solidFill>
                  <a:srgbClr val="FF0000"/>
                </a:solidFill>
              </a:rPr>
              <a:t>0</a:t>
            </a:r>
            <a:r>
              <a:rPr lang="en-US" sz="2800" b="1">
                <a:solidFill>
                  <a:srgbClr val="FF0000"/>
                </a:solidFill>
              </a:rPr>
              <a:t>C ) </a:t>
            </a:r>
            <a:r>
              <a:rPr lang="en-US" sz="2800" b="1"/>
              <a:t>, C</a:t>
            </a:r>
            <a:r>
              <a:rPr lang="en-US" sz="2800" b="1" baseline="-25000"/>
              <a:t>6</a:t>
            </a:r>
            <a:r>
              <a:rPr lang="en-US" sz="2800" b="1"/>
              <a:t>H</a:t>
            </a:r>
            <a:r>
              <a:rPr lang="en-US" sz="2800" b="1" baseline="-25000"/>
              <a:t>5</a:t>
            </a:r>
            <a:r>
              <a:rPr lang="en-US" sz="2800" b="1"/>
              <a:t>Cl </a:t>
            </a:r>
            <a:r>
              <a:rPr lang="en-US" sz="2800" b="1">
                <a:solidFill>
                  <a:srgbClr val="FF0000"/>
                </a:solidFill>
              </a:rPr>
              <a:t>(132</a:t>
            </a:r>
            <a:r>
              <a:rPr lang="en-US" sz="2800" b="1" baseline="30000">
                <a:solidFill>
                  <a:srgbClr val="FF0000"/>
                </a:solidFill>
              </a:rPr>
              <a:t>0</a:t>
            </a:r>
            <a:r>
              <a:rPr lang="en-US" sz="2800" b="1">
                <a:solidFill>
                  <a:srgbClr val="FF0000"/>
                </a:solidFill>
              </a:rPr>
              <a:t>C )</a:t>
            </a:r>
            <a:r>
              <a:rPr lang="en-US" sz="2800"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6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109417-5239-7BF5-0111-8F499031CBDA}"/>
              </a:ext>
            </a:extLst>
          </p:cNvPr>
          <p:cNvSpPr/>
          <p:nvPr/>
        </p:nvSpPr>
        <p:spPr>
          <a:xfrm>
            <a:off x="381000" y="4532293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+mj-lt"/>
                <a:cs typeface="Tahoma" pitchFamily="34" charset="0"/>
              </a:rPr>
              <a:t> Vì: + Chỉ có </a:t>
            </a:r>
            <a:r>
              <a:rPr lang="en-US" sz="2800"/>
              <a:t>C</a:t>
            </a:r>
            <a:r>
              <a:rPr lang="en-US" sz="2800" baseline="-25000"/>
              <a:t>6</a:t>
            </a:r>
            <a:r>
              <a:rPr lang="en-US" sz="2800"/>
              <a:t>H</a:t>
            </a:r>
            <a:r>
              <a:rPr lang="en-US" sz="2800" baseline="-25000"/>
              <a:t>5</a:t>
            </a:r>
            <a:r>
              <a:rPr lang="en-US" sz="2800"/>
              <a:t>OH</a:t>
            </a:r>
            <a:r>
              <a:rPr lang="en-US" sz="2800" b="1"/>
              <a:t> </a:t>
            </a:r>
            <a:r>
              <a:rPr lang="en-US" sz="2800"/>
              <a:t>có liên kết H</a:t>
            </a:r>
          </a:p>
          <a:p>
            <a:r>
              <a:rPr lang="en-US" sz="2800" b="1">
                <a:solidFill>
                  <a:srgbClr val="002060"/>
                </a:solidFill>
                <a:latin typeface="+mj-lt"/>
                <a:cs typeface="Tahoma" pitchFamily="34" charset="0"/>
              </a:rPr>
              <a:t>       +</a:t>
            </a:r>
            <a:r>
              <a:rPr lang="en-US" sz="2800">
                <a:solidFill>
                  <a:srgbClr val="002060"/>
                </a:solidFill>
                <a:latin typeface="+mj-lt"/>
                <a:cs typeface="Tahoma" pitchFamily="34" charset="0"/>
              </a:rPr>
              <a:t> Phân tử khối của </a:t>
            </a:r>
            <a:r>
              <a:rPr lang="en-US" sz="2800"/>
              <a:t>C</a:t>
            </a:r>
            <a:r>
              <a:rPr lang="en-US" sz="2800" baseline="-25000"/>
              <a:t>6</a:t>
            </a:r>
            <a:r>
              <a:rPr lang="en-US" sz="2800"/>
              <a:t>H</a:t>
            </a:r>
            <a:r>
              <a:rPr lang="en-US" sz="2800" baseline="-25000"/>
              <a:t>5</a:t>
            </a:r>
            <a:r>
              <a:rPr lang="en-US" sz="2800"/>
              <a:t>Cl lớn hơn C</a:t>
            </a:r>
            <a:r>
              <a:rPr lang="en-US" sz="2800" baseline="-25000"/>
              <a:t>6</a:t>
            </a:r>
            <a:r>
              <a:rPr lang="en-US" sz="2800"/>
              <a:t>H</a:t>
            </a:r>
            <a:r>
              <a:rPr lang="en-US" sz="2800" baseline="-25000"/>
              <a:t>5</a:t>
            </a:r>
            <a:r>
              <a:rPr lang="en-US" sz="2800"/>
              <a:t>CH</a:t>
            </a:r>
            <a:r>
              <a:rPr lang="en-US" sz="2800" baseline="-25000"/>
              <a:t>3</a:t>
            </a:r>
            <a:r>
              <a:rPr lang="en-US" sz="2800"/>
              <a:t> </a:t>
            </a:r>
            <a:endParaRPr lang="en-US" sz="2800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43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</p:bldLst>
  </p:timing>
</p:sld>
</file>

<file path=ppt/theme/theme1.xml><?xml version="1.0" encoding="utf-8"?>
<a:theme xmlns:a="http://schemas.openxmlformats.org/drawingml/2006/main" name="1922tgp_connection_light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Time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cdb2004211gl</Template>
  <TotalTime>814</TotalTime>
  <Words>1489</Words>
  <PresentationFormat>On-screen Show (4:3)</PresentationFormat>
  <Paragraphs>228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Calibri</vt:lpstr>
      <vt:lpstr>Tahoma</vt:lpstr>
      <vt:lpstr>Times New Roman</vt:lpstr>
      <vt:lpstr>VNI-Heather</vt:lpstr>
      <vt:lpstr>VNI-Helve</vt:lpstr>
      <vt:lpstr>Wingdings</vt:lpstr>
      <vt:lpstr>1922tgp_connection_light</vt:lpstr>
      <vt:lpstr>Equation.DSMT4</vt:lpstr>
      <vt:lpstr>Document</vt:lpstr>
      <vt:lpstr>CS ChemDraw Drawing</vt:lpstr>
      <vt:lpstr>ISISSERVER</vt:lpstr>
      <vt:lpstr>Chem3D</vt:lpstr>
      <vt:lpstr>Flash Document</vt:lpstr>
      <vt:lpstr>PowerPoint Presentation</vt:lpstr>
      <vt:lpstr> PHENOL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2023-07-12T05:06:32Z</dcterms:modified>
</cp:coreProperties>
</file>