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</p:sldMasterIdLst>
  <p:notesMasterIdLst>
    <p:notesMasterId r:id="rId37"/>
  </p:notesMasterIdLst>
  <p:sldIdLst>
    <p:sldId id="302" r:id="rId4"/>
    <p:sldId id="430" r:id="rId5"/>
    <p:sldId id="286" r:id="rId6"/>
    <p:sldId id="337" r:id="rId7"/>
    <p:sldId id="283" r:id="rId8"/>
    <p:sldId id="256" r:id="rId9"/>
    <p:sldId id="287" r:id="rId10"/>
    <p:sldId id="330" r:id="rId11"/>
    <p:sldId id="338" r:id="rId12"/>
    <p:sldId id="331" r:id="rId13"/>
    <p:sldId id="431" r:id="rId14"/>
    <p:sldId id="421" r:id="rId15"/>
    <p:sldId id="306" r:id="rId16"/>
    <p:sldId id="434" r:id="rId17"/>
    <p:sldId id="339" r:id="rId18"/>
    <p:sldId id="314" r:id="rId19"/>
    <p:sldId id="315" r:id="rId20"/>
    <p:sldId id="432" r:id="rId21"/>
    <p:sldId id="433" r:id="rId22"/>
    <p:sldId id="435" r:id="rId23"/>
    <p:sldId id="436" r:id="rId24"/>
    <p:sldId id="323" r:id="rId25"/>
    <p:sldId id="342" r:id="rId26"/>
    <p:sldId id="437" r:id="rId27"/>
    <p:sldId id="288" r:id="rId28"/>
    <p:sldId id="340" r:id="rId29"/>
    <p:sldId id="335" r:id="rId30"/>
    <p:sldId id="426" r:id="rId31"/>
    <p:sldId id="429" r:id="rId32"/>
    <p:sldId id="290" r:id="rId33"/>
    <p:sldId id="336" r:id="rId34"/>
    <p:sldId id="438" r:id="rId35"/>
    <p:sldId id="301" r:id="rId36"/>
  </p:sldIdLst>
  <p:sldSz cx="9144000" cy="5143500" type="screen16x9"/>
  <p:notesSz cx="6858000" cy="9144000"/>
  <p:custDataLst>
    <p:tags r:id="rId3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8488D"/>
    <a:srgbClr val="009900"/>
    <a:srgbClr val="FFFFCC"/>
    <a:srgbClr val="FF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7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5DAB1-DA80-4C37-A5E8-847B85EB7122}" type="doc">
      <dgm:prSet loTypeId="urn:microsoft.com/office/officeart/2005/8/layout/hierarchy1" loCatId="hierarchy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00B18DF7-88FB-4E3D-9225-3A6B05F61F7B}">
      <dgm:prSet phldrT="[Text]" custT="1"/>
      <dgm:spPr/>
      <dgm:t>
        <a:bodyPr/>
        <a:lstStyle/>
        <a:p>
          <a:pPr rtl="0"/>
          <a:r>
            <a:rPr lang="en-US" sz="4400" b="1" dirty="0">
              <a:latin typeface="Times New Roman" panose="02020603050405020304" pitchFamily="18" charset="0"/>
              <a:cs typeface="Times New Roman" pitchFamily="18" charset="0"/>
              <a:sym typeface="Times New Roman" panose="02020603050405020304" pitchFamily="18" charset="0"/>
            </a:rPr>
            <a:t>NỘI DUNG BÀI HỌC</a:t>
          </a:r>
          <a:endParaRPr lang="en-GB" sz="4400" dirty="0">
            <a:latin typeface="Times New Roman" panose="02020603050405020304" pitchFamily="18" charset="0"/>
            <a:cs typeface="Times New Roman" pitchFamily="18" charset="0"/>
            <a:sym typeface="Times New Roman" panose="02020603050405020304" pitchFamily="18" charset="0"/>
          </a:endParaRPr>
        </a:p>
      </dgm:t>
    </dgm:pt>
    <dgm:pt modelId="{B5A55321-0055-4C9F-8516-1FF0BCD6342C}" type="parTrans" cxnId="{3302BAA1-7AEB-41AE-ACB4-80BF78E069AA}">
      <dgm:prSet/>
      <dgm:spPr/>
      <dgm:t>
        <a:bodyPr/>
        <a:lstStyle/>
        <a:p>
          <a:endParaRPr lang="en-GB" sz="2400">
            <a:latin typeface="Acumin Pro Condensed" panose="020B0806020202020204" pitchFamily="34" charset="0"/>
          </a:endParaRPr>
        </a:p>
      </dgm:t>
    </dgm:pt>
    <dgm:pt modelId="{10790AE2-B17D-4922-AE0F-1BD63882D1C6}" type="sibTrans" cxnId="{3302BAA1-7AEB-41AE-ACB4-80BF78E069AA}">
      <dgm:prSet/>
      <dgm:spPr/>
      <dgm:t>
        <a:bodyPr/>
        <a:lstStyle/>
        <a:p>
          <a:endParaRPr lang="en-GB" sz="2400">
            <a:latin typeface="Acumin Pro Condensed" panose="020B0806020202020204" pitchFamily="34" charset="0"/>
          </a:endParaRPr>
        </a:p>
      </dgm:t>
    </dgm:pt>
    <dgm:pt modelId="{A707A299-E221-4ACC-A0A4-D182468618C8}">
      <dgm:prSet phldrT="[Text]" custT="1"/>
      <dgm:spPr/>
      <dgm:t>
        <a:bodyPr/>
        <a:lstStyle/>
        <a:p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1.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Định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luật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tuần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hoàn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các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hóa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học</a:t>
          </a:r>
          <a:endParaRPr lang="en-GB" sz="2400" b="1" dirty="0">
            <a:latin typeface="Times New Roman" panose="02020603050405020304" pitchFamily="18" charset="0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F888299D-89D5-4648-8090-29F68C5B7985}" type="parTrans" cxnId="{25126894-005A-43B2-9254-6A6DFE888F7A}">
      <dgm:prSet/>
      <dgm:spPr/>
      <dgm:t>
        <a:bodyPr/>
        <a:lstStyle/>
        <a:p>
          <a:endParaRPr lang="en-GB" sz="2400">
            <a:latin typeface="Acumin Pro Condensed" panose="020B0806020202020204" pitchFamily="34" charset="0"/>
          </a:endParaRPr>
        </a:p>
      </dgm:t>
    </dgm:pt>
    <dgm:pt modelId="{803039AF-8EAC-4D04-A7F8-192ECC1ADCA0}" type="sibTrans" cxnId="{25126894-005A-43B2-9254-6A6DFE888F7A}">
      <dgm:prSet/>
      <dgm:spPr/>
      <dgm:t>
        <a:bodyPr/>
        <a:lstStyle/>
        <a:p>
          <a:endParaRPr lang="en-GB" sz="2400">
            <a:latin typeface="Acumin Pro Condensed" panose="020B0806020202020204" pitchFamily="34" charset="0"/>
          </a:endParaRPr>
        </a:p>
      </dgm:t>
    </dgm:pt>
    <dgm:pt modelId="{708C1670-89F7-470E-A638-FE22000F264F}">
      <dgm:prSet phldrT="[Text]" custT="1"/>
      <dgm:spPr/>
      <dgm:t>
        <a:bodyPr/>
        <a:lstStyle/>
        <a:p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2. Ý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nghĩa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của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bảng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tuần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hoàn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các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hóa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học</a:t>
          </a:r>
          <a:endParaRPr lang="en-GB" sz="2400" b="1" dirty="0">
            <a:latin typeface="Times New Roman" panose="02020603050405020304" pitchFamily="18" charset="0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9DADF44F-9A38-42A4-8217-5677661F329E}" type="parTrans" cxnId="{38A196C4-31A0-4310-A13B-CD33D1B3334B}">
      <dgm:prSet/>
      <dgm:spPr/>
      <dgm:t>
        <a:bodyPr/>
        <a:lstStyle/>
        <a:p>
          <a:endParaRPr lang="en-GB" sz="2400">
            <a:latin typeface="Acumin Pro Condensed" panose="020B0806020202020204" pitchFamily="34" charset="0"/>
          </a:endParaRPr>
        </a:p>
      </dgm:t>
    </dgm:pt>
    <dgm:pt modelId="{9887FFDC-2AD5-40B8-BA24-B09115FC6357}" type="sibTrans" cxnId="{38A196C4-31A0-4310-A13B-CD33D1B3334B}">
      <dgm:prSet/>
      <dgm:spPr/>
      <dgm:t>
        <a:bodyPr/>
        <a:lstStyle/>
        <a:p>
          <a:endParaRPr lang="en-GB" sz="2400">
            <a:latin typeface="Acumin Pro Condensed" panose="020B0806020202020204" pitchFamily="34" charset="0"/>
          </a:endParaRPr>
        </a:p>
      </dgm:t>
    </dgm:pt>
    <dgm:pt modelId="{3B6E2B93-2A71-4B14-9EF6-6CDF8AD9084B}" type="pres">
      <dgm:prSet presAssocID="{B815DAB1-DA80-4C37-A5E8-847B85EB712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51A40B6-FF90-4703-9C4D-E245FAEC9C58}" type="pres">
      <dgm:prSet presAssocID="{00B18DF7-88FB-4E3D-9225-3A6B05F61F7B}" presName="hierRoot1" presStyleCnt="0"/>
      <dgm:spPr/>
    </dgm:pt>
    <dgm:pt modelId="{D647D5D5-2EBD-4C02-9475-BF183322F58B}" type="pres">
      <dgm:prSet presAssocID="{00B18DF7-88FB-4E3D-9225-3A6B05F61F7B}" presName="composite" presStyleCnt="0"/>
      <dgm:spPr/>
    </dgm:pt>
    <dgm:pt modelId="{1C4D2B70-D40D-44D2-9F85-052BB7687932}" type="pres">
      <dgm:prSet presAssocID="{00B18DF7-88FB-4E3D-9225-3A6B05F61F7B}" presName="background" presStyleLbl="node0" presStyleIdx="0" presStyleCnt="1"/>
      <dgm:spPr/>
    </dgm:pt>
    <dgm:pt modelId="{8A6ABBA8-38BD-4AA8-ACD9-1E50C1E177B6}" type="pres">
      <dgm:prSet presAssocID="{00B18DF7-88FB-4E3D-9225-3A6B05F61F7B}" presName="text" presStyleLbl="fgAcc0" presStyleIdx="0" presStyleCnt="1" custScaleX="239966">
        <dgm:presLayoutVars>
          <dgm:chPref val="3"/>
        </dgm:presLayoutVars>
      </dgm:prSet>
      <dgm:spPr/>
    </dgm:pt>
    <dgm:pt modelId="{AA75709C-20F9-4EF4-B6FA-12830F626491}" type="pres">
      <dgm:prSet presAssocID="{00B18DF7-88FB-4E3D-9225-3A6B05F61F7B}" presName="hierChild2" presStyleCnt="0"/>
      <dgm:spPr/>
    </dgm:pt>
    <dgm:pt modelId="{3F0BF963-D593-488A-A4F0-56B066A99DC5}" type="pres">
      <dgm:prSet presAssocID="{F888299D-89D5-4648-8090-29F68C5B7985}" presName="Name10" presStyleLbl="parChTrans1D2" presStyleIdx="0" presStyleCnt="2"/>
      <dgm:spPr/>
    </dgm:pt>
    <dgm:pt modelId="{46A7AD35-7B95-4B1C-B189-52841791F326}" type="pres">
      <dgm:prSet presAssocID="{A707A299-E221-4ACC-A0A4-D182468618C8}" presName="hierRoot2" presStyleCnt="0"/>
      <dgm:spPr/>
    </dgm:pt>
    <dgm:pt modelId="{405A0B02-62F5-4D62-B60C-65B39ABC2469}" type="pres">
      <dgm:prSet presAssocID="{A707A299-E221-4ACC-A0A4-D182468618C8}" presName="composite2" presStyleCnt="0"/>
      <dgm:spPr/>
    </dgm:pt>
    <dgm:pt modelId="{BAA0C1A1-657E-4C59-83A8-91DEAC33AC6F}" type="pres">
      <dgm:prSet presAssocID="{A707A299-E221-4ACC-A0A4-D182468618C8}" presName="background2" presStyleLbl="node2" presStyleIdx="0" presStyleCnt="2"/>
      <dgm:spPr/>
    </dgm:pt>
    <dgm:pt modelId="{5CF2AF91-EE86-4889-B9D6-2894E0CF286E}" type="pres">
      <dgm:prSet presAssocID="{A707A299-E221-4ACC-A0A4-D182468618C8}" presName="text2" presStyleLbl="fgAcc2" presStyleIdx="0" presStyleCnt="2" custScaleX="132098" custLinFactNeighborX="-488" custLinFactNeighborY="-2306">
        <dgm:presLayoutVars>
          <dgm:chPref val="3"/>
        </dgm:presLayoutVars>
      </dgm:prSet>
      <dgm:spPr/>
    </dgm:pt>
    <dgm:pt modelId="{FCADF6B7-A1BF-42A0-8892-48B7A42DC7FD}" type="pres">
      <dgm:prSet presAssocID="{A707A299-E221-4ACC-A0A4-D182468618C8}" presName="hierChild3" presStyleCnt="0"/>
      <dgm:spPr/>
    </dgm:pt>
    <dgm:pt modelId="{B61A5DAD-C15E-480A-9075-5BBE46765B5C}" type="pres">
      <dgm:prSet presAssocID="{9DADF44F-9A38-42A4-8217-5677661F329E}" presName="Name10" presStyleLbl="parChTrans1D2" presStyleIdx="1" presStyleCnt="2"/>
      <dgm:spPr/>
    </dgm:pt>
    <dgm:pt modelId="{31757457-724B-4C16-B32C-F4181FB7707D}" type="pres">
      <dgm:prSet presAssocID="{708C1670-89F7-470E-A638-FE22000F264F}" presName="hierRoot2" presStyleCnt="0"/>
      <dgm:spPr/>
    </dgm:pt>
    <dgm:pt modelId="{D7E8CEFA-790C-45D2-8347-63930F0EF2BB}" type="pres">
      <dgm:prSet presAssocID="{708C1670-89F7-470E-A638-FE22000F264F}" presName="composite2" presStyleCnt="0"/>
      <dgm:spPr/>
    </dgm:pt>
    <dgm:pt modelId="{11135098-3F3A-4F33-B801-2D8397CBD1A4}" type="pres">
      <dgm:prSet presAssocID="{708C1670-89F7-470E-A638-FE22000F264F}" presName="background2" presStyleLbl="node2" presStyleIdx="1" presStyleCnt="2"/>
      <dgm:spPr/>
    </dgm:pt>
    <dgm:pt modelId="{1741D2F5-406B-46B5-9B93-45A98F2F427A}" type="pres">
      <dgm:prSet presAssocID="{708C1670-89F7-470E-A638-FE22000F264F}" presName="text2" presStyleLbl="fgAcc2" presStyleIdx="1" presStyleCnt="2" custScaleX="136050">
        <dgm:presLayoutVars>
          <dgm:chPref val="3"/>
        </dgm:presLayoutVars>
      </dgm:prSet>
      <dgm:spPr/>
    </dgm:pt>
    <dgm:pt modelId="{98751CA9-682D-4AD7-9129-16EF5AE72C18}" type="pres">
      <dgm:prSet presAssocID="{708C1670-89F7-470E-A638-FE22000F264F}" presName="hierChild3" presStyleCnt="0"/>
      <dgm:spPr/>
    </dgm:pt>
  </dgm:ptLst>
  <dgm:cxnLst>
    <dgm:cxn modelId="{F992785B-C916-44DE-86CD-26DFCE72B108}" type="presOf" srcId="{9DADF44F-9A38-42A4-8217-5677661F329E}" destId="{B61A5DAD-C15E-480A-9075-5BBE46765B5C}" srcOrd="0" destOrd="0" presId="urn:microsoft.com/office/officeart/2005/8/layout/hierarchy1"/>
    <dgm:cxn modelId="{B4335E4E-A44C-499B-B815-C8EA6158AE95}" type="presOf" srcId="{F888299D-89D5-4648-8090-29F68C5B7985}" destId="{3F0BF963-D593-488A-A4F0-56B066A99DC5}" srcOrd="0" destOrd="0" presId="urn:microsoft.com/office/officeart/2005/8/layout/hierarchy1"/>
    <dgm:cxn modelId="{B9885D8D-E5D5-4EFD-BD2C-B2C6BE0944F4}" type="presOf" srcId="{A707A299-E221-4ACC-A0A4-D182468618C8}" destId="{5CF2AF91-EE86-4889-B9D6-2894E0CF286E}" srcOrd="0" destOrd="0" presId="urn:microsoft.com/office/officeart/2005/8/layout/hierarchy1"/>
    <dgm:cxn modelId="{25126894-005A-43B2-9254-6A6DFE888F7A}" srcId="{00B18DF7-88FB-4E3D-9225-3A6B05F61F7B}" destId="{A707A299-E221-4ACC-A0A4-D182468618C8}" srcOrd="0" destOrd="0" parTransId="{F888299D-89D5-4648-8090-29F68C5B7985}" sibTransId="{803039AF-8EAC-4D04-A7F8-192ECC1ADCA0}"/>
    <dgm:cxn modelId="{0D0F2E9C-8F1C-4E51-A211-9943B6CE854E}" type="presOf" srcId="{708C1670-89F7-470E-A638-FE22000F264F}" destId="{1741D2F5-406B-46B5-9B93-45A98F2F427A}" srcOrd="0" destOrd="0" presId="urn:microsoft.com/office/officeart/2005/8/layout/hierarchy1"/>
    <dgm:cxn modelId="{3302BAA1-7AEB-41AE-ACB4-80BF78E069AA}" srcId="{B815DAB1-DA80-4C37-A5E8-847B85EB7122}" destId="{00B18DF7-88FB-4E3D-9225-3A6B05F61F7B}" srcOrd="0" destOrd="0" parTransId="{B5A55321-0055-4C9F-8516-1FF0BCD6342C}" sibTransId="{10790AE2-B17D-4922-AE0F-1BD63882D1C6}"/>
    <dgm:cxn modelId="{38A196C4-31A0-4310-A13B-CD33D1B3334B}" srcId="{00B18DF7-88FB-4E3D-9225-3A6B05F61F7B}" destId="{708C1670-89F7-470E-A638-FE22000F264F}" srcOrd="1" destOrd="0" parTransId="{9DADF44F-9A38-42A4-8217-5677661F329E}" sibTransId="{9887FFDC-2AD5-40B8-BA24-B09115FC6357}"/>
    <dgm:cxn modelId="{59DC50F7-E93D-4F25-AE09-127CBAB0640F}" type="presOf" srcId="{B815DAB1-DA80-4C37-A5E8-847B85EB7122}" destId="{3B6E2B93-2A71-4B14-9EF6-6CDF8AD9084B}" srcOrd="0" destOrd="0" presId="urn:microsoft.com/office/officeart/2005/8/layout/hierarchy1"/>
    <dgm:cxn modelId="{AE2E98F8-2BF9-45AB-8E02-2E2B4AE3DC5B}" type="presOf" srcId="{00B18DF7-88FB-4E3D-9225-3A6B05F61F7B}" destId="{8A6ABBA8-38BD-4AA8-ACD9-1E50C1E177B6}" srcOrd="0" destOrd="0" presId="urn:microsoft.com/office/officeart/2005/8/layout/hierarchy1"/>
    <dgm:cxn modelId="{54328413-68DA-48BC-BC5F-17488EEF3D15}" type="presParOf" srcId="{3B6E2B93-2A71-4B14-9EF6-6CDF8AD9084B}" destId="{351A40B6-FF90-4703-9C4D-E245FAEC9C58}" srcOrd="0" destOrd="0" presId="urn:microsoft.com/office/officeart/2005/8/layout/hierarchy1"/>
    <dgm:cxn modelId="{A2F6DB97-C4C3-45BB-BCA4-3C9B492849EC}" type="presParOf" srcId="{351A40B6-FF90-4703-9C4D-E245FAEC9C58}" destId="{D647D5D5-2EBD-4C02-9475-BF183322F58B}" srcOrd="0" destOrd="0" presId="urn:microsoft.com/office/officeart/2005/8/layout/hierarchy1"/>
    <dgm:cxn modelId="{E5FFEFD3-B814-4140-A808-FFD724D8E449}" type="presParOf" srcId="{D647D5D5-2EBD-4C02-9475-BF183322F58B}" destId="{1C4D2B70-D40D-44D2-9F85-052BB7687932}" srcOrd="0" destOrd="0" presId="urn:microsoft.com/office/officeart/2005/8/layout/hierarchy1"/>
    <dgm:cxn modelId="{DE509189-BE6D-4CE5-BB88-869371CDD6CE}" type="presParOf" srcId="{D647D5D5-2EBD-4C02-9475-BF183322F58B}" destId="{8A6ABBA8-38BD-4AA8-ACD9-1E50C1E177B6}" srcOrd="1" destOrd="0" presId="urn:microsoft.com/office/officeart/2005/8/layout/hierarchy1"/>
    <dgm:cxn modelId="{BB34322B-0832-4432-B3FD-2197342204D8}" type="presParOf" srcId="{351A40B6-FF90-4703-9C4D-E245FAEC9C58}" destId="{AA75709C-20F9-4EF4-B6FA-12830F626491}" srcOrd="1" destOrd="0" presId="urn:microsoft.com/office/officeart/2005/8/layout/hierarchy1"/>
    <dgm:cxn modelId="{06653B6F-83E7-49EA-8A47-B2B56D9A0CB1}" type="presParOf" srcId="{AA75709C-20F9-4EF4-B6FA-12830F626491}" destId="{3F0BF963-D593-488A-A4F0-56B066A99DC5}" srcOrd="0" destOrd="0" presId="urn:microsoft.com/office/officeart/2005/8/layout/hierarchy1"/>
    <dgm:cxn modelId="{4761B37A-18F7-4133-8466-7254B1E5B0C9}" type="presParOf" srcId="{AA75709C-20F9-4EF4-B6FA-12830F626491}" destId="{46A7AD35-7B95-4B1C-B189-52841791F326}" srcOrd="1" destOrd="0" presId="urn:microsoft.com/office/officeart/2005/8/layout/hierarchy1"/>
    <dgm:cxn modelId="{283B1DCC-B6D0-4327-A0F4-B64796C4C1E8}" type="presParOf" srcId="{46A7AD35-7B95-4B1C-B189-52841791F326}" destId="{405A0B02-62F5-4D62-B60C-65B39ABC2469}" srcOrd="0" destOrd="0" presId="urn:microsoft.com/office/officeart/2005/8/layout/hierarchy1"/>
    <dgm:cxn modelId="{AF94878D-4455-4021-936C-EEA06EFC8CBD}" type="presParOf" srcId="{405A0B02-62F5-4D62-B60C-65B39ABC2469}" destId="{BAA0C1A1-657E-4C59-83A8-91DEAC33AC6F}" srcOrd="0" destOrd="0" presId="urn:microsoft.com/office/officeart/2005/8/layout/hierarchy1"/>
    <dgm:cxn modelId="{3E12E943-6F4C-4D0E-A424-6099E54478EC}" type="presParOf" srcId="{405A0B02-62F5-4D62-B60C-65B39ABC2469}" destId="{5CF2AF91-EE86-4889-B9D6-2894E0CF286E}" srcOrd="1" destOrd="0" presId="urn:microsoft.com/office/officeart/2005/8/layout/hierarchy1"/>
    <dgm:cxn modelId="{5AE6F98E-4589-450D-B106-C565F68CFFB8}" type="presParOf" srcId="{46A7AD35-7B95-4B1C-B189-52841791F326}" destId="{FCADF6B7-A1BF-42A0-8892-48B7A42DC7FD}" srcOrd="1" destOrd="0" presId="urn:microsoft.com/office/officeart/2005/8/layout/hierarchy1"/>
    <dgm:cxn modelId="{9A9A323C-BD24-41A1-A4EF-81F3611C4E65}" type="presParOf" srcId="{AA75709C-20F9-4EF4-B6FA-12830F626491}" destId="{B61A5DAD-C15E-480A-9075-5BBE46765B5C}" srcOrd="2" destOrd="0" presId="urn:microsoft.com/office/officeart/2005/8/layout/hierarchy1"/>
    <dgm:cxn modelId="{7F2F2881-E9CA-4E75-969A-369D5D80231E}" type="presParOf" srcId="{AA75709C-20F9-4EF4-B6FA-12830F626491}" destId="{31757457-724B-4C16-B32C-F4181FB7707D}" srcOrd="3" destOrd="0" presId="urn:microsoft.com/office/officeart/2005/8/layout/hierarchy1"/>
    <dgm:cxn modelId="{82070552-CF66-4834-AF27-946A0212DCDB}" type="presParOf" srcId="{31757457-724B-4C16-B32C-F4181FB7707D}" destId="{D7E8CEFA-790C-45D2-8347-63930F0EF2BB}" srcOrd="0" destOrd="0" presId="urn:microsoft.com/office/officeart/2005/8/layout/hierarchy1"/>
    <dgm:cxn modelId="{7985EA9D-4D6C-4EB5-B041-50A961AAE167}" type="presParOf" srcId="{D7E8CEFA-790C-45D2-8347-63930F0EF2BB}" destId="{11135098-3F3A-4F33-B801-2D8397CBD1A4}" srcOrd="0" destOrd="0" presId="urn:microsoft.com/office/officeart/2005/8/layout/hierarchy1"/>
    <dgm:cxn modelId="{85BAB516-426D-4EED-A710-C91BD2DA7AF8}" type="presParOf" srcId="{D7E8CEFA-790C-45D2-8347-63930F0EF2BB}" destId="{1741D2F5-406B-46B5-9B93-45A98F2F427A}" srcOrd="1" destOrd="0" presId="urn:microsoft.com/office/officeart/2005/8/layout/hierarchy1"/>
    <dgm:cxn modelId="{BFAA327E-BCE2-4D34-A100-D3E9B6773FFF}" type="presParOf" srcId="{31757457-724B-4C16-B32C-F4181FB7707D}" destId="{98751CA9-682D-4AD7-9129-16EF5AE72C1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03C3CF-CF98-4FD0-A989-3D340AEE2E4E}" type="doc">
      <dgm:prSet loTypeId="urn:microsoft.com/office/officeart/2008/layout/VerticalAccentList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3945827-1583-4AE1-94E9-2437FA8EE169}">
      <dgm:prSet phldrT="[Text]" custT="1"/>
      <dgm:spPr/>
      <dgm:t>
        <a:bodyPr/>
        <a:lstStyle/>
        <a:p>
          <a:pPr algn="ctr"/>
          <a:r>
            <a:rPr lang="en-US" sz="2000" b="1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STT ô </a:t>
          </a:r>
          <a:r>
            <a:rPr lang="en-US" sz="2000" b="1" dirty="0" err="1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000" b="1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en-US" sz="2000" b="1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= </a:t>
          </a:r>
          <a:r>
            <a:rPr lang="en-US" sz="20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hiệu</a:t>
          </a:r>
          <a:r>
            <a:rPr 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endParaRPr lang="en-US" sz="2000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963FB91D-5861-459A-9F06-5324590E93E6}" type="parTrans" cxnId="{66B667DE-F4C6-4AD1-94C4-837E34038105}">
      <dgm:prSet/>
      <dgm:spPr/>
      <dgm:t>
        <a:bodyPr/>
        <a:lstStyle/>
        <a:p>
          <a:endParaRPr lang="en-US" sz="2000"/>
        </a:p>
      </dgm:t>
    </dgm:pt>
    <dgm:pt modelId="{0AEDA3CD-BA0A-4F41-BF79-CB0C7830E772}" type="sibTrans" cxnId="{66B667DE-F4C6-4AD1-94C4-837E34038105}">
      <dgm:prSet/>
      <dgm:spPr/>
      <dgm:t>
        <a:bodyPr/>
        <a:lstStyle/>
        <a:p>
          <a:endParaRPr lang="en-US" sz="2000"/>
        </a:p>
      </dgm:t>
    </dgm:pt>
    <dgm:pt modelId="{5DCD44F6-71DA-485C-AFF1-DC6E368EA578}">
      <dgm:prSet phldrT="[Text]" phldr="1" custT="1"/>
      <dgm:spPr/>
      <dgm:t>
        <a:bodyPr/>
        <a:lstStyle/>
        <a:p>
          <a:endParaRPr lang="en-US" sz="160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314FD133-8782-44AF-861B-D9DE82A77983}" type="parTrans" cxnId="{8C39FE64-3526-44BD-888E-7A6E681E28CD}">
      <dgm:prSet/>
      <dgm:spPr/>
      <dgm:t>
        <a:bodyPr/>
        <a:lstStyle/>
        <a:p>
          <a:endParaRPr lang="en-US" sz="2000"/>
        </a:p>
      </dgm:t>
    </dgm:pt>
    <dgm:pt modelId="{DBD86C51-1CC1-447D-BAFF-717BA0318087}" type="sibTrans" cxnId="{8C39FE64-3526-44BD-888E-7A6E681E28CD}">
      <dgm:prSet/>
      <dgm:spPr/>
      <dgm:t>
        <a:bodyPr/>
        <a:lstStyle/>
        <a:p>
          <a:endParaRPr lang="en-US" sz="2000"/>
        </a:p>
      </dgm:t>
    </dgm:pt>
    <dgm:pt modelId="{C89AA2FE-47F7-49AA-9374-950AAF0764A9}">
      <dgm:prSet phldrT="[Text]" custT="1"/>
      <dgm:spPr/>
      <dgm:t>
        <a:bodyPr/>
        <a:lstStyle/>
        <a:p>
          <a:pPr algn="l"/>
          <a:r>
            <a:rPr lang="en-US" sz="2000" b="1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STT Chu </a:t>
          </a:r>
          <a:r>
            <a:rPr lang="en-US" sz="2000" b="1" dirty="0" err="1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kì</a:t>
          </a:r>
          <a:r>
            <a:rPr lang="en-US" sz="2000" b="1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= </a:t>
          </a:r>
          <a:r>
            <a:rPr lang="en-US" sz="20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lớp</a:t>
          </a:r>
          <a:r>
            <a:rPr 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electron </a:t>
          </a:r>
          <a:r>
            <a:rPr lang="en-US" sz="20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trong</a:t>
          </a:r>
          <a:r>
            <a:rPr 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sz="20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.</a:t>
          </a:r>
        </a:p>
      </dgm:t>
    </dgm:pt>
    <dgm:pt modelId="{3BF0AA27-EC7D-4EE6-9649-E4D76BAF7E17}" type="parTrans" cxnId="{C181662A-B8F8-483C-B5C6-0D38BA01CA86}">
      <dgm:prSet/>
      <dgm:spPr/>
      <dgm:t>
        <a:bodyPr/>
        <a:lstStyle/>
        <a:p>
          <a:endParaRPr lang="en-US" sz="2000"/>
        </a:p>
      </dgm:t>
    </dgm:pt>
    <dgm:pt modelId="{852D7B16-8E77-4370-BA3D-26C0B2E02EEE}" type="sibTrans" cxnId="{C181662A-B8F8-483C-B5C6-0D38BA01CA86}">
      <dgm:prSet/>
      <dgm:spPr/>
      <dgm:t>
        <a:bodyPr/>
        <a:lstStyle/>
        <a:p>
          <a:endParaRPr lang="en-US" sz="2000"/>
        </a:p>
      </dgm:t>
    </dgm:pt>
    <dgm:pt modelId="{A6E750BE-2823-4450-A3AD-51F8D799791D}">
      <dgm:prSet phldrT="[Text]" phldr="1" custT="1"/>
      <dgm:spPr/>
      <dgm:t>
        <a:bodyPr/>
        <a:lstStyle/>
        <a:p>
          <a:endParaRPr lang="en-US" sz="160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0C805E46-BC27-4F1E-A3F0-FAAB10A83004}" type="parTrans" cxnId="{AD2B4040-7DD1-4AF4-BCA9-CB354D6DE4CD}">
      <dgm:prSet/>
      <dgm:spPr/>
      <dgm:t>
        <a:bodyPr/>
        <a:lstStyle/>
        <a:p>
          <a:endParaRPr lang="en-US" sz="2000"/>
        </a:p>
      </dgm:t>
    </dgm:pt>
    <dgm:pt modelId="{898DB9CB-B5FB-44D3-B738-63B82398BE71}" type="sibTrans" cxnId="{AD2B4040-7DD1-4AF4-BCA9-CB354D6DE4CD}">
      <dgm:prSet/>
      <dgm:spPr/>
      <dgm:t>
        <a:bodyPr/>
        <a:lstStyle/>
        <a:p>
          <a:endParaRPr lang="en-US" sz="2000"/>
        </a:p>
      </dgm:t>
    </dgm:pt>
    <dgm:pt modelId="{4CB01473-7A5D-40A3-A498-148CB4731468}">
      <dgm:prSet phldrT="[Text]" custT="1"/>
      <dgm:spPr/>
      <dgm:t>
        <a:bodyPr/>
        <a:lstStyle/>
        <a:p>
          <a:pPr algn="ctr"/>
          <a:r>
            <a:rPr lang="en-US" sz="2000" b="1" i="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STT </a:t>
          </a:r>
          <a:r>
            <a:rPr lang="en-US" sz="2000" b="1" i="0" dirty="0" err="1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nhóm</a:t>
          </a:r>
          <a:r>
            <a:rPr lang="en-US" sz="2000" b="1" i="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A </a:t>
          </a:r>
          <a:r>
            <a:rPr lang="en-US" sz="20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= </a:t>
          </a:r>
          <a:r>
            <a:rPr lang="en-US" sz="20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sz="20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electron </a:t>
          </a:r>
          <a:r>
            <a:rPr lang="en-US" sz="20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lớp</a:t>
          </a:r>
          <a:r>
            <a:rPr lang="en-US" sz="20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ngoài</a:t>
          </a:r>
          <a:r>
            <a:rPr lang="en-US" sz="20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cùng</a:t>
          </a:r>
          <a:r>
            <a:rPr lang="en-US" sz="20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của</a:t>
          </a:r>
          <a:r>
            <a:rPr lang="en-US" sz="20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0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sz="20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0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en-US" sz="20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đó</a:t>
          </a:r>
          <a:r>
            <a:rPr lang="en-US" sz="20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(</a:t>
          </a:r>
          <a:r>
            <a:rPr lang="en-US" sz="20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trừ</a:t>
          </a:r>
          <a:r>
            <a:rPr lang="en-US" sz="20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He).</a:t>
          </a:r>
          <a:endParaRPr lang="en-US" sz="2000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46C2B63E-B1E2-4008-8F7A-4C2AEC9CD062}" type="parTrans" cxnId="{BD6E914A-21B2-45C3-B2D0-8FE77D266941}">
      <dgm:prSet/>
      <dgm:spPr/>
      <dgm:t>
        <a:bodyPr/>
        <a:lstStyle/>
        <a:p>
          <a:endParaRPr lang="en-US" sz="2000"/>
        </a:p>
      </dgm:t>
    </dgm:pt>
    <dgm:pt modelId="{B151BC73-4B9E-4F7D-B00C-B41DAA11C680}" type="sibTrans" cxnId="{BD6E914A-21B2-45C3-B2D0-8FE77D266941}">
      <dgm:prSet/>
      <dgm:spPr/>
      <dgm:t>
        <a:bodyPr/>
        <a:lstStyle/>
        <a:p>
          <a:endParaRPr lang="en-US" sz="2000"/>
        </a:p>
      </dgm:t>
    </dgm:pt>
    <dgm:pt modelId="{A0818CA6-040A-4A5D-BA73-835058A60467}">
      <dgm:prSet phldrT="[Text]" phldr="1" custT="1"/>
      <dgm:spPr/>
      <dgm:t>
        <a:bodyPr/>
        <a:lstStyle/>
        <a:p>
          <a:endParaRPr lang="en-US" sz="1600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67BC9FDF-2B46-4C97-BE1C-9602F05C9703}" type="sibTrans" cxnId="{CC13988C-A4E7-4939-8CAC-40F8C4E3B58D}">
      <dgm:prSet/>
      <dgm:spPr/>
      <dgm:t>
        <a:bodyPr/>
        <a:lstStyle/>
        <a:p>
          <a:endParaRPr lang="en-US" sz="2000"/>
        </a:p>
      </dgm:t>
    </dgm:pt>
    <dgm:pt modelId="{1114C3EF-14E3-4B24-A62C-8A67AB5E0714}" type="parTrans" cxnId="{CC13988C-A4E7-4939-8CAC-40F8C4E3B58D}">
      <dgm:prSet/>
      <dgm:spPr/>
      <dgm:t>
        <a:bodyPr/>
        <a:lstStyle/>
        <a:p>
          <a:endParaRPr lang="en-US" sz="2000"/>
        </a:p>
      </dgm:t>
    </dgm:pt>
    <dgm:pt modelId="{339F317C-7DFB-413A-8E6C-CAE016472CDB}" type="pres">
      <dgm:prSet presAssocID="{B403C3CF-CF98-4FD0-A989-3D340AEE2E4E}" presName="Name0" presStyleCnt="0">
        <dgm:presLayoutVars>
          <dgm:chMax/>
          <dgm:chPref/>
          <dgm:dir/>
        </dgm:presLayoutVars>
      </dgm:prSet>
      <dgm:spPr/>
    </dgm:pt>
    <dgm:pt modelId="{2743368D-3BFC-4A99-B3D7-05FEDB0898BB}" type="pres">
      <dgm:prSet presAssocID="{A0818CA6-040A-4A5D-BA73-835058A60467}" presName="parenttextcomposite" presStyleCnt="0"/>
      <dgm:spPr/>
    </dgm:pt>
    <dgm:pt modelId="{E9D00042-6D66-4DA8-8224-4712C6AF719C}" type="pres">
      <dgm:prSet presAssocID="{A0818CA6-040A-4A5D-BA73-835058A60467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A770ECE7-8D70-4EE4-9659-194F3035A5FB}" type="pres">
      <dgm:prSet presAssocID="{A0818CA6-040A-4A5D-BA73-835058A60467}" presName="composite" presStyleCnt="0"/>
      <dgm:spPr/>
    </dgm:pt>
    <dgm:pt modelId="{13DD6731-976B-4403-AD38-C243E9998CF0}" type="pres">
      <dgm:prSet presAssocID="{A0818CA6-040A-4A5D-BA73-835058A60467}" presName="chevron1" presStyleLbl="alignNode1" presStyleIdx="0" presStyleCnt="21"/>
      <dgm:spPr/>
    </dgm:pt>
    <dgm:pt modelId="{9A4AAA82-D157-4EE8-A0DC-DA15B6E654BC}" type="pres">
      <dgm:prSet presAssocID="{A0818CA6-040A-4A5D-BA73-835058A60467}" presName="chevron2" presStyleLbl="alignNode1" presStyleIdx="1" presStyleCnt="21"/>
      <dgm:spPr/>
    </dgm:pt>
    <dgm:pt modelId="{0DCC35FA-3323-4D80-AD59-20C28F91A9C0}" type="pres">
      <dgm:prSet presAssocID="{A0818CA6-040A-4A5D-BA73-835058A60467}" presName="chevron3" presStyleLbl="alignNode1" presStyleIdx="2" presStyleCnt="21"/>
      <dgm:spPr/>
    </dgm:pt>
    <dgm:pt modelId="{FC60CFB4-2270-413F-BE4F-1879C70DA3BB}" type="pres">
      <dgm:prSet presAssocID="{A0818CA6-040A-4A5D-BA73-835058A60467}" presName="chevron4" presStyleLbl="alignNode1" presStyleIdx="3" presStyleCnt="21"/>
      <dgm:spPr/>
    </dgm:pt>
    <dgm:pt modelId="{2A102909-0AC1-47B6-92AF-BEE9929DB7C1}" type="pres">
      <dgm:prSet presAssocID="{A0818CA6-040A-4A5D-BA73-835058A60467}" presName="chevron5" presStyleLbl="alignNode1" presStyleIdx="4" presStyleCnt="21"/>
      <dgm:spPr/>
    </dgm:pt>
    <dgm:pt modelId="{2C9B502E-0787-47F1-9DCE-9A68E1E8A103}" type="pres">
      <dgm:prSet presAssocID="{A0818CA6-040A-4A5D-BA73-835058A60467}" presName="chevron6" presStyleLbl="alignNode1" presStyleIdx="5" presStyleCnt="21"/>
      <dgm:spPr/>
    </dgm:pt>
    <dgm:pt modelId="{2225B2C4-6524-450A-8E1C-0530BA0C3796}" type="pres">
      <dgm:prSet presAssocID="{A0818CA6-040A-4A5D-BA73-835058A60467}" presName="chevron7" presStyleLbl="alignNode1" presStyleIdx="6" presStyleCnt="21" custScaleX="376312" custLinFactNeighborX="63822" custLinFactNeighborY="-6245"/>
      <dgm:spPr/>
    </dgm:pt>
    <dgm:pt modelId="{327B7C62-E92E-4594-8EAD-0D4FF84B5A6A}" type="pres">
      <dgm:prSet presAssocID="{A0818CA6-040A-4A5D-BA73-835058A60467}" presName="childtext" presStyleLbl="solidFgAcc1" presStyleIdx="0" presStyleCnt="3" custScaleX="142602" custLinFactNeighborX="13854" custLinFactNeighborY="-2109">
        <dgm:presLayoutVars>
          <dgm:chMax/>
          <dgm:chPref val="0"/>
          <dgm:bulletEnabled val="1"/>
        </dgm:presLayoutVars>
      </dgm:prSet>
      <dgm:spPr/>
    </dgm:pt>
    <dgm:pt modelId="{BDDE50BD-BF0E-4EAD-93D1-5BF031B11A37}" type="pres">
      <dgm:prSet presAssocID="{67BC9FDF-2B46-4C97-BE1C-9602F05C9703}" presName="sibTrans" presStyleCnt="0"/>
      <dgm:spPr/>
    </dgm:pt>
    <dgm:pt modelId="{0C825D23-3996-4274-BB5F-684828DAC95D}" type="pres">
      <dgm:prSet presAssocID="{5DCD44F6-71DA-485C-AFF1-DC6E368EA578}" presName="parenttextcomposite" presStyleCnt="0"/>
      <dgm:spPr/>
    </dgm:pt>
    <dgm:pt modelId="{A51EB951-D15E-47AE-B710-3DC9A4DC6C43}" type="pres">
      <dgm:prSet presAssocID="{5DCD44F6-71DA-485C-AFF1-DC6E368EA578}" presName="parenttext" presStyleLbl="revTx" presStyleIdx="1" presStyleCnt="3" custLinFactNeighborX="523" custLinFactNeighborY="1558">
        <dgm:presLayoutVars>
          <dgm:chMax/>
          <dgm:chPref val="2"/>
          <dgm:bulletEnabled val="1"/>
        </dgm:presLayoutVars>
      </dgm:prSet>
      <dgm:spPr/>
    </dgm:pt>
    <dgm:pt modelId="{87C097F7-12DC-438F-BA15-4DB991EC2D8F}" type="pres">
      <dgm:prSet presAssocID="{5DCD44F6-71DA-485C-AFF1-DC6E368EA578}" presName="composite" presStyleCnt="0"/>
      <dgm:spPr/>
    </dgm:pt>
    <dgm:pt modelId="{9478CEB0-C633-4B5A-A7BD-9899042B4061}" type="pres">
      <dgm:prSet presAssocID="{5DCD44F6-71DA-485C-AFF1-DC6E368EA578}" presName="chevron1" presStyleLbl="alignNode1" presStyleIdx="7" presStyleCnt="21"/>
      <dgm:spPr/>
    </dgm:pt>
    <dgm:pt modelId="{08D800F6-5BC6-4F17-8F09-12B4BE5C49CC}" type="pres">
      <dgm:prSet presAssocID="{5DCD44F6-71DA-485C-AFF1-DC6E368EA578}" presName="chevron2" presStyleLbl="alignNode1" presStyleIdx="8" presStyleCnt="21"/>
      <dgm:spPr/>
    </dgm:pt>
    <dgm:pt modelId="{BC24343B-6F1A-491B-89E8-2B81E972E8A0}" type="pres">
      <dgm:prSet presAssocID="{5DCD44F6-71DA-485C-AFF1-DC6E368EA578}" presName="chevron3" presStyleLbl="alignNode1" presStyleIdx="9" presStyleCnt="21"/>
      <dgm:spPr/>
    </dgm:pt>
    <dgm:pt modelId="{BD288D78-94C1-41E5-8271-B0D9F374D885}" type="pres">
      <dgm:prSet presAssocID="{5DCD44F6-71DA-485C-AFF1-DC6E368EA578}" presName="chevron4" presStyleLbl="alignNode1" presStyleIdx="10" presStyleCnt="21"/>
      <dgm:spPr/>
    </dgm:pt>
    <dgm:pt modelId="{A494CD23-5B2D-4DCF-AA9F-FFF61A7DDC10}" type="pres">
      <dgm:prSet presAssocID="{5DCD44F6-71DA-485C-AFF1-DC6E368EA578}" presName="chevron5" presStyleLbl="alignNode1" presStyleIdx="11" presStyleCnt="21"/>
      <dgm:spPr/>
    </dgm:pt>
    <dgm:pt modelId="{3A444531-0231-486B-AD7B-F3D880D98E0C}" type="pres">
      <dgm:prSet presAssocID="{5DCD44F6-71DA-485C-AFF1-DC6E368EA578}" presName="chevron6" presStyleLbl="alignNode1" presStyleIdx="12" presStyleCnt="21"/>
      <dgm:spPr/>
    </dgm:pt>
    <dgm:pt modelId="{92C47F77-8734-4437-8749-CA258CC83CA8}" type="pres">
      <dgm:prSet presAssocID="{5DCD44F6-71DA-485C-AFF1-DC6E368EA578}" presName="chevron7" presStyleLbl="alignNode1" presStyleIdx="13" presStyleCnt="21" custScaleX="413131" custLinFactNeighborX="59470" custLinFactNeighborY="-5103"/>
      <dgm:spPr/>
    </dgm:pt>
    <dgm:pt modelId="{BACADEAE-CF08-421F-8D4A-8B243A697958}" type="pres">
      <dgm:prSet presAssocID="{5DCD44F6-71DA-485C-AFF1-DC6E368EA578}" presName="childtext" presStyleLbl="solidFgAcc1" presStyleIdx="1" presStyleCnt="3" custScaleX="153793" custLinFactNeighborX="14770" custLinFactNeighborY="-6378">
        <dgm:presLayoutVars>
          <dgm:chMax/>
          <dgm:chPref val="0"/>
          <dgm:bulletEnabled val="1"/>
        </dgm:presLayoutVars>
      </dgm:prSet>
      <dgm:spPr/>
    </dgm:pt>
    <dgm:pt modelId="{F53E072B-A37F-478A-8A97-0DD55C3B3BE1}" type="pres">
      <dgm:prSet presAssocID="{DBD86C51-1CC1-447D-BAFF-717BA0318087}" presName="sibTrans" presStyleCnt="0"/>
      <dgm:spPr/>
    </dgm:pt>
    <dgm:pt modelId="{96D991CD-9751-4002-A3A3-F47B6C2AA9FF}" type="pres">
      <dgm:prSet presAssocID="{A6E750BE-2823-4450-A3AD-51F8D799791D}" presName="parenttextcomposite" presStyleCnt="0"/>
      <dgm:spPr/>
    </dgm:pt>
    <dgm:pt modelId="{B789C3DA-2741-4121-90A2-01A09168BA75}" type="pres">
      <dgm:prSet presAssocID="{A6E750BE-2823-4450-A3AD-51F8D799791D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003E53C9-3A5A-480A-B641-EE37A0AF3B43}" type="pres">
      <dgm:prSet presAssocID="{A6E750BE-2823-4450-A3AD-51F8D799791D}" presName="composite" presStyleCnt="0"/>
      <dgm:spPr/>
    </dgm:pt>
    <dgm:pt modelId="{0122D326-414A-45A4-AAE1-6E66019766EF}" type="pres">
      <dgm:prSet presAssocID="{A6E750BE-2823-4450-A3AD-51F8D799791D}" presName="chevron1" presStyleLbl="alignNode1" presStyleIdx="14" presStyleCnt="21"/>
      <dgm:spPr/>
    </dgm:pt>
    <dgm:pt modelId="{AE440CB1-1BC7-4844-96C8-5076CE2A2051}" type="pres">
      <dgm:prSet presAssocID="{A6E750BE-2823-4450-A3AD-51F8D799791D}" presName="chevron2" presStyleLbl="alignNode1" presStyleIdx="15" presStyleCnt="21"/>
      <dgm:spPr/>
    </dgm:pt>
    <dgm:pt modelId="{DA225462-AFE4-421F-897A-6CAF2506B117}" type="pres">
      <dgm:prSet presAssocID="{A6E750BE-2823-4450-A3AD-51F8D799791D}" presName="chevron3" presStyleLbl="alignNode1" presStyleIdx="16" presStyleCnt="21"/>
      <dgm:spPr/>
    </dgm:pt>
    <dgm:pt modelId="{F4E96D19-98EE-4389-AB0D-1F35F9F7B0C6}" type="pres">
      <dgm:prSet presAssocID="{A6E750BE-2823-4450-A3AD-51F8D799791D}" presName="chevron4" presStyleLbl="alignNode1" presStyleIdx="17" presStyleCnt="21"/>
      <dgm:spPr/>
    </dgm:pt>
    <dgm:pt modelId="{23E8980D-FB92-4BBE-B2AD-7D62C32F20B1}" type="pres">
      <dgm:prSet presAssocID="{A6E750BE-2823-4450-A3AD-51F8D799791D}" presName="chevron5" presStyleLbl="alignNode1" presStyleIdx="18" presStyleCnt="21"/>
      <dgm:spPr/>
    </dgm:pt>
    <dgm:pt modelId="{C69FDDF9-9354-44E9-8AF8-B32264DAA8EA}" type="pres">
      <dgm:prSet presAssocID="{A6E750BE-2823-4450-A3AD-51F8D799791D}" presName="chevron6" presStyleLbl="alignNode1" presStyleIdx="19" presStyleCnt="21"/>
      <dgm:spPr/>
    </dgm:pt>
    <dgm:pt modelId="{2007212C-8CA2-4538-B309-2719D11FDEED}" type="pres">
      <dgm:prSet presAssocID="{A6E750BE-2823-4450-A3AD-51F8D799791D}" presName="chevron7" presStyleLbl="alignNode1" presStyleIdx="20" presStyleCnt="21" custScaleX="681225" custLinFactNeighborX="-98338" custLinFactNeighborY="-541"/>
      <dgm:spPr/>
    </dgm:pt>
    <dgm:pt modelId="{2392D8E9-568D-4CAC-B96C-8EBFF2C19407}" type="pres">
      <dgm:prSet presAssocID="{A6E750BE-2823-4450-A3AD-51F8D799791D}" presName="childtext" presStyleLbl="solidFgAcc1" presStyleIdx="2" presStyleCnt="3" custScaleX="156809" custLinFactNeighborX="14169" custLinFactNeighborY="-2291">
        <dgm:presLayoutVars>
          <dgm:chMax/>
          <dgm:chPref val="0"/>
          <dgm:bulletEnabled val="1"/>
        </dgm:presLayoutVars>
      </dgm:prSet>
      <dgm:spPr/>
    </dgm:pt>
  </dgm:ptLst>
  <dgm:cxnLst>
    <dgm:cxn modelId="{C181662A-B8F8-483C-B5C6-0D38BA01CA86}" srcId="{5DCD44F6-71DA-485C-AFF1-DC6E368EA578}" destId="{C89AA2FE-47F7-49AA-9374-950AAF0764A9}" srcOrd="0" destOrd="0" parTransId="{3BF0AA27-EC7D-4EE6-9649-E4D76BAF7E17}" sibTransId="{852D7B16-8E77-4370-BA3D-26C0B2E02EEE}"/>
    <dgm:cxn modelId="{AD2B4040-7DD1-4AF4-BCA9-CB354D6DE4CD}" srcId="{B403C3CF-CF98-4FD0-A989-3D340AEE2E4E}" destId="{A6E750BE-2823-4450-A3AD-51F8D799791D}" srcOrd="2" destOrd="0" parTransId="{0C805E46-BC27-4F1E-A3F0-FAAB10A83004}" sibTransId="{898DB9CB-B5FB-44D3-B738-63B82398BE71}"/>
    <dgm:cxn modelId="{8C39FE64-3526-44BD-888E-7A6E681E28CD}" srcId="{B403C3CF-CF98-4FD0-A989-3D340AEE2E4E}" destId="{5DCD44F6-71DA-485C-AFF1-DC6E368EA578}" srcOrd="1" destOrd="0" parTransId="{314FD133-8782-44AF-861B-D9DE82A77983}" sibTransId="{DBD86C51-1CC1-447D-BAFF-717BA0318087}"/>
    <dgm:cxn modelId="{BD6E914A-21B2-45C3-B2D0-8FE77D266941}" srcId="{A6E750BE-2823-4450-A3AD-51F8D799791D}" destId="{4CB01473-7A5D-40A3-A498-148CB4731468}" srcOrd="0" destOrd="0" parTransId="{46C2B63E-B1E2-4008-8F7A-4C2AEC9CD062}" sibTransId="{B151BC73-4B9E-4F7D-B00C-B41DAA11C680}"/>
    <dgm:cxn modelId="{A7F9FE6E-E18E-43F1-82E0-56E4D75215A7}" type="presOf" srcId="{A0818CA6-040A-4A5D-BA73-835058A60467}" destId="{E9D00042-6D66-4DA8-8224-4712C6AF719C}" srcOrd="0" destOrd="0" presId="urn:microsoft.com/office/officeart/2008/layout/VerticalAccentList"/>
    <dgm:cxn modelId="{0BF8C585-27E5-4919-9D02-52D4583F37DC}" type="presOf" srcId="{63945827-1583-4AE1-94E9-2437FA8EE169}" destId="{327B7C62-E92E-4594-8EAD-0D4FF84B5A6A}" srcOrd="0" destOrd="0" presId="urn:microsoft.com/office/officeart/2008/layout/VerticalAccentList"/>
    <dgm:cxn modelId="{CC13988C-A4E7-4939-8CAC-40F8C4E3B58D}" srcId="{B403C3CF-CF98-4FD0-A989-3D340AEE2E4E}" destId="{A0818CA6-040A-4A5D-BA73-835058A60467}" srcOrd="0" destOrd="0" parTransId="{1114C3EF-14E3-4B24-A62C-8A67AB5E0714}" sibTransId="{67BC9FDF-2B46-4C97-BE1C-9602F05C9703}"/>
    <dgm:cxn modelId="{6A2442AC-3287-412A-ADF5-8CE131DE1D08}" type="presOf" srcId="{A6E750BE-2823-4450-A3AD-51F8D799791D}" destId="{B789C3DA-2741-4121-90A2-01A09168BA75}" srcOrd="0" destOrd="0" presId="urn:microsoft.com/office/officeart/2008/layout/VerticalAccentList"/>
    <dgm:cxn modelId="{4C2CEFBA-0B3E-4F27-8834-A42CCD111C92}" type="presOf" srcId="{B403C3CF-CF98-4FD0-A989-3D340AEE2E4E}" destId="{339F317C-7DFB-413A-8E6C-CAE016472CDB}" srcOrd="0" destOrd="0" presId="urn:microsoft.com/office/officeart/2008/layout/VerticalAccentList"/>
    <dgm:cxn modelId="{990491D2-A8A3-4189-B47C-10A5EAD94786}" type="presOf" srcId="{4CB01473-7A5D-40A3-A498-148CB4731468}" destId="{2392D8E9-568D-4CAC-B96C-8EBFF2C19407}" srcOrd="0" destOrd="0" presId="urn:microsoft.com/office/officeart/2008/layout/VerticalAccentList"/>
    <dgm:cxn modelId="{66B667DE-F4C6-4AD1-94C4-837E34038105}" srcId="{A0818CA6-040A-4A5D-BA73-835058A60467}" destId="{63945827-1583-4AE1-94E9-2437FA8EE169}" srcOrd="0" destOrd="0" parTransId="{963FB91D-5861-459A-9F06-5324590E93E6}" sibTransId="{0AEDA3CD-BA0A-4F41-BF79-CB0C7830E772}"/>
    <dgm:cxn modelId="{9EBE12EE-4B8E-4CD7-AD12-C1119ABD2556}" type="presOf" srcId="{C89AA2FE-47F7-49AA-9374-950AAF0764A9}" destId="{BACADEAE-CF08-421F-8D4A-8B243A697958}" srcOrd="0" destOrd="0" presId="urn:microsoft.com/office/officeart/2008/layout/VerticalAccentList"/>
    <dgm:cxn modelId="{9F286AF5-9626-4733-A8EC-C772EAA3C6B6}" type="presOf" srcId="{5DCD44F6-71DA-485C-AFF1-DC6E368EA578}" destId="{A51EB951-D15E-47AE-B710-3DC9A4DC6C43}" srcOrd="0" destOrd="0" presId="urn:microsoft.com/office/officeart/2008/layout/VerticalAccentList"/>
    <dgm:cxn modelId="{1B7812CE-A259-45E3-84E0-6B14F68A48A8}" type="presParOf" srcId="{339F317C-7DFB-413A-8E6C-CAE016472CDB}" destId="{2743368D-3BFC-4A99-B3D7-05FEDB0898BB}" srcOrd="0" destOrd="0" presId="urn:microsoft.com/office/officeart/2008/layout/VerticalAccentList"/>
    <dgm:cxn modelId="{621826DD-33FA-4BEB-B3CD-FDE8C90F8E85}" type="presParOf" srcId="{2743368D-3BFC-4A99-B3D7-05FEDB0898BB}" destId="{E9D00042-6D66-4DA8-8224-4712C6AF719C}" srcOrd="0" destOrd="0" presId="urn:microsoft.com/office/officeart/2008/layout/VerticalAccentList"/>
    <dgm:cxn modelId="{25B7709C-4951-4634-AA83-23680DA62A85}" type="presParOf" srcId="{339F317C-7DFB-413A-8E6C-CAE016472CDB}" destId="{A770ECE7-8D70-4EE4-9659-194F3035A5FB}" srcOrd="1" destOrd="0" presId="urn:microsoft.com/office/officeart/2008/layout/VerticalAccentList"/>
    <dgm:cxn modelId="{59D2B704-2E5F-4E22-BF6C-CD381270B34A}" type="presParOf" srcId="{A770ECE7-8D70-4EE4-9659-194F3035A5FB}" destId="{13DD6731-976B-4403-AD38-C243E9998CF0}" srcOrd="0" destOrd="0" presId="urn:microsoft.com/office/officeart/2008/layout/VerticalAccentList"/>
    <dgm:cxn modelId="{7E72F2AB-5B9E-4B73-808F-B19D1DF494E3}" type="presParOf" srcId="{A770ECE7-8D70-4EE4-9659-194F3035A5FB}" destId="{9A4AAA82-D157-4EE8-A0DC-DA15B6E654BC}" srcOrd="1" destOrd="0" presId="urn:microsoft.com/office/officeart/2008/layout/VerticalAccentList"/>
    <dgm:cxn modelId="{41935CED-CA47-4F7B-A338-8815FAED0250}" type="presParOf" srcId="{A770ECE7-8D70-4EE4-9659-194F3035A5FB}" destId="{0DCC35FA-3323-4D80-AD59-20C28F91A9C0}" srcOrd="2" destOrd="0" presId="urn:microsoft.com/office/officeart/2008/layout/VerticalAccentList"/>
    <dgm:cxn modelId="{0A24DA6A-0BC3-4042-A9EA-B215C782BE10}" type="presParOf" srcId="{A770ECE7-8D70-4EE4-9659-194F3035A5FB}" destId="{FC60CFB4-2270-413F-BE4F-1879C70DA3BB}" srcOrd="3" destOrd="0" presId="urn:microsoft.com/office/officeart/2008/layout/VerticalAccentList"/>
    <dgm:cxn modelId="{D4B75930-F3D2-4A17-8C1F-A49F143D45A1}" type="presParOf" srcId="{A770ECE7-8D70-4EE4-9659-194F3035A5FB}" destId="{2A102909-0AC1-47B6-92AF-BEE9929DB7C1}" srcOrd="4" destOrd="0" presId="urn:microsoft.com/office/officeart/2008/layout/VerticalAccentList"/>
    <dgm:cxn modelId="{B8E4CFBF-D854-4220-9790-21B3B0D0EE1C}" type="presParOf" srcId="{A770ECE7-8D70-4EE4-9659-194F3035A5FB}" destId="{2C9B502E-0787-47F1-9DCE-9A68E1E8A103}" srcOrd="5" destOrd="0" presId="urn:microsoft.com/office/officeart/2008/layout/VerticalAccentList"/>
    <dgm:cxn modelId="{8774C2AB-A83D-4E62-BD35-E92A7E776132}" type="presParOf" srcId="{A770ECE7-8D70-4EE4-9659-194F3035A5FB}" destId="{2225B2C4-6524-450A-8E1C-0530BA0C3796}" srcOrd="6" destOrd="0" presId="urn:microsoft.com/office/officeart/2008/layout/VerticalAccentList"/>
    <dgm:cxn modelId="{A65C9A99-22C9-46C8-8788-F124F5E28155}" type="presParOf" srcId="{A770ECE7-8D70-4EE4-9659-194F3035A5FB}" destId="{327B7C62-E92E-4594-8EAD-0D4FF84B5A6A}" srcOrd="7" destOrd="0" presId="urn:microsoft.com/office/officeart/2008/layout/VerticalAccentList"/>
    <dgm:cxn modelId="{742E164E-595B-4215-A454-271C536F4D7A}" type="presParOf" srcId="{339F317C-7DFB-413A-8E6C-CAE016472CDB}" destId="{BDDE50BD-BF0E-4EAD-93D1-5BF031B11A37}" srcOrd="2" destOrd="0" presId="urn:microsoft.com/office/officeart/2008/layout/VerticalAccentList"/>
    <dgm:cxn modelId="{8DFF85AA-D66B-4063-91A7-34DF72A021B0}" type="presParOf" srcId="{339F317C-7DFB-413A-8E6C-CAE016472CDB}" destId="{0C825D23-3996-4274-BB5F-684828DAC95D}" srcOrd="3" destOrd="0" presId="urn:microsoft.com/office/officeart/2008/layout/VerticalAccentList"/>
    <dgm:cxn modelId="{58112735-5561-4440-A50E-73083967AD76}" type="presParOf" srcId="{0C825D23-3996-4274-BB5F-684828DAC95D}" destId="{A51EB951-D15E-47AE-B710-3DC9A4DC6C43}" srcOrd="0" destOrd="0" presId="urn:microsoft.com/office/officeart/2008/layout/VerticalAccentList"/>
    <dgm:cxn modelId="{19B1502D-0A44-49D6-856A-79D8635CDFAA}" type="presParOf" srcId="{339F317C-7DFB-413A-8E6C-CAE016472CDB}" destId="{87C097F7-12DC-438F-BA15-4DB991EC2D8F}" srcOrd="4" destOrd="0" presId="urn:microsoft.com/office/officeart/2008/layout/VerticalAccentList"/>
    <dgm:cxn modelId="{E0CD5BE9-B863-4AFE-AC9B-50476E62AAF2}" type="presParOf" srcId="{87C097F7-12DC-438F-BA15-4DB991EC2D8F}" destId="{9478CEB0-C633-4B5A-A7BD-9899042B4061}" srcOrd="0" destOrd="0" presId="urn:microsoft.com/office/officeart/2008/layout/VerticalAccentList"/>
    <dgm:cxn modelId="{66C23FB1-F585-4834-913A-F67A10273281}" type="presParOf" srcId="{87C097F7-12DC-438F-BA15-4DB991EC2D8F}" destId="{08D800F6-5BC6-4F17-8F09-12B4BE5C49CC}" srcOrd="1" destOrd="0" presId="urn:microsoft.com/office/officeart/2008/layout/VerticalAccentList"/>
    <dgm:cxn modelId="{F0AEDD8A-4FD6-491D-9194-6CE6E278B4A5}" type="presParOf" srcId="{87C097F7-12DC-438F-BA15-4DB991EC2D8F}" destId="{BC24343B-6F1A-491B-89E8-2B81E972E8A0}" srcOrd="2" destOrd="0" presId="urn:microsoft.com/office/officeart/2008/layout/VerticalAccentList"/>
    <dgm:cxn modelId="{8838CD5B-5FAC-4009-A023-7D5D5B16726A}" type="presParOf" srcId="{87C097F7-12DC-438F-BA15-4DB991EC2D8F}" destId="{BD288D78-94C1-41E5-8271-B0D9F374D885}" srcOrd="3" destOrd="0" presId="urn:microsoft.com/office/officeart/2008/layout/VerticalAccentList"/>
    <dgm:cxn modelId="{9A2721FC-8147-4734-A4BC-27DB289419BD}" type="presParOf" srcId="{87C097F7-12DC-438F-BA15-4DB991EC2D8F}" destId="{A494CD23-5B2D-4DCF-AA9F-FFF61A7DDC10}" srcOrd="4" destOrd="0" presId="urn:microsoft.com/office/officeart/2008/layout/VerticalAccentList"/>
    <dgm:cxn modelId="{98BB809A-26A6-4EC2-99A7-290A0EF9F21F}" type="presParOf" srcId="{87C097F7-12DC-438F-BA15-4DB991EC2D8F}" destId="{3A444531-0231-486B-AD7B-F3D880D98E0C}" srcOrd="5" destOrd="0" presId="urn:microsoft.com/office/officeart/2008/layout/VerticalAccentList"/>
    <dgm:cxn modelId="{06AF8B01-BA16-40E1-8C73-ECE31B1058E1}" type="presParOf" srcId="{87C097F7-12DC-438F-BA15-4DB991EC2D8F}" destId="{92C47F77-8734-4437-8749-CA258CC83CA8}" srcOrd="6" destOrd="0" presId="urn:microsoft.com/office/officeart/2008/layout/VerticalAccentList"/>
    <dgm:cxn modelId="{5D719B6C-524F-47C8-889F-B537D77E989B}" type="presParOf" srcId="{87C097F7-12DC-438F-BA15-4DB991EC2D8F}" destId="{BACADEAE-CF08-421F-8D4A-8B243A697958}" srcOrd="7" destOrd="0" presId="urn:microsoft.com/office/officeart/2008/layout/VerticalAccentList"/>
    <dgm:cxn modelId="{E3DD4760-D623-435D-B09F-A297CC3FB609}" type="presParOf" srcId="{339F317C-7DFB-413A-8E6C-CAE016472CDB}" destId="{F53E072B-A37F-478A-8A97-0DD55C3B3BE1}" srcOrd="5" destOrd="0" presId="urn:microsoft.com/office/officeart/2008/layout/VerticalAccentList"/>
    <dgm:cxn modelId="{EA433013-FB19-419B-A714-7A2DAA340508}" type="presParOf" srcId="{339F317C-7DFB-413A-8E6C-CAE016472CDB}" destId="{96D991CD-9751-4002-A3A3-F47B6C2AA9FF}" srcOrd="6" destOrd="0" presId="urn:microsoft.com/office/officeart/2008/layout/VerticalAccentList"/>
    <dgm:cxn modelId="{3E5E2005-0698-48F4-A55A-6356EC826CEE}" type="presParOf" srcId="{96D991CD-9751-4002-A3A3-F47B6C2AA9FF}" destId="{B789C3DA-2741-4121-90A2-01A09168BA75}" srcOrd="0" destOrd="0" presId="urn:microsoft.com/office/officeart/2008/layout/VerticalAccentList"/>
    <dgm:cxn modelId="{6D0FE0B7-0C36-4966-B178-8D5995DDC3E1}" type="presParOf" srcId="{339F317C-7DFB-413A-8E6C-CAE016472CDB}" destId="{003E53C9-3A5A-480A-B641-EE37A0AF3B43}" srcOrd="7" destOrd="0" presId="urn:microsoft.com/office/officeart/2008/layout/VerticalAccentList"/>
    <dgm:cxn modelId="{7C666A9C-7527-4D65-9DF1-3FAB280A71D2}" type="presParOf" srcId="{003E53C9-3A5A-480A-B641-EE37A0AF3B43}" destId="{0122D326-414A-45A4-AAE1-6E66019766EF}" srcOrd="0" destOrd="0" presId="urn:microsoft.com/office/officeart/2008/layout/VerticalAccentList"/>
    <dgm:cxn modelId="{2A3C673C-0BD6-4383-9217-D968BF0DCFE0}" type="presParOf" srcId="{003E53C9-3A5A-480A-B641-EE37A0AF3B43}" destId="{AE440CB1-1BC7-4844-96C8-5076CE2A2051}" srcOrd="1" destOrd="0" presId="urn:microsoft.com/office/officeart/2008/layout/VerticalAccentList"/>
    <dgm:cxn modelId="{713E8C9E-A100-4E5D-9E07-BCBA8F100E2B}" type="presParOf" srcId="{003E53C9-3A5A-480A-B641-EE37A0AF3B43}" destId="{DA225462-AFE4-421F-897A-6CAF2506B117}" srcOrd="2" destOrd="0" presId="urn:microsoft.com/office/officeart/2008/layout/VerticalAccentList"/>
    <dgm:cxn modelId="{7AF2D24A-C4FE-4895-BA71-93E7EB3A0584}" type="presParOf" srcId="{003E53C9-3A5A-480A-B641-EE37A0AF3B43}" destId="{F4E96D19-98EE-4389-AB0D-1F35F9F7B0C6}" srcOrd="3" destOrd="0" presId="urn:microsoft.com/office/officeart/2008/layout/VerticalAccentList"/>
    <dgm:cxn modelId="{27D4F687-4B31-4A08-961A-8BA112BD5BD7}" type="presParOf" srcId="{003E53C9-3A5A-480A-B641-EE37A0AF3B43}" destId="{23E8980D-FB92-4BBE-B2AD-7D62C32F20B1}" srcOrd="4" destOrd="0" presId="urn:microsoft.com/office/officeart/2008/layout/VerticalAccentList"/>
    <dgm:cxn modelId="{1EDF345C-AEBB-4DCE-A50F-7E2788DD351C}" type="presParOf" srcId="{003E53C9-3A5A-480A-B641-EE37A0AF3B43}" destId="{C69FDDF9-9354-44E9-8AF8-B32264DAA8EA}" srcOrd="5" destOrd="0" presId="urn:microsoft.com/office/officeart/2008/layout/VerticalAccentList"/>
    <dgm:cxn modelId="{23B2187E-1093-48DB-A5C2-303DD6C2A568}" type="presParOf" srcId="{003E53C9-3A5A-480A-B641-EE37A0AF3B43}" destId="{2007212C-8CA2-4538-B309-2719D11FDEED}" srcOrd="6" destOrd="0" presId="urn:microsoft.com/office/officeart/2008/layout/VerticalAccentList"/>
    <dgm:cxn modelId="{787A5C4A-F327-4299-90B8-C0AE864E9F1A}" type="presParOf" srcId="{003E53C9-3A5A-480A-B641-EE37A0AF3B43}" destId="{2392D8E9-568D-4CAC-B96C-8EBFF2C19407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1A5DAD-C15E-480A-9075-5BBE46765B5C}">
      <dsp:nvSpPr>
        <dsp:cNvPr id="0" name=""/>
        <dsp:cNvSpPr/>
      </dsp:nvSpPr>
      <dsp:spPr>
        <a:xfrm>
          <a:off x="3572913" y="1595559"/>
          <a:ext cx="1896793" cy="714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7212"/>
              </a:lnTo>
              <a:lnTo>
                <a:pt x="1896793" y="487212"/>
              </a:lnTo>
              <a:lnTo>
                <a:pt x="1896793" y="71494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0BF963-D593-488A-A4F0-56B066A99DC5}">
      <dsp:nvSpPr>
        <dsp:cNvPr id="0" name=""/>
        <dsp:cNvSpPr/>
      </dsp:nvSpPr>
      <dsp:spPr>
        <a:xfrm>
          <a:off x="1615547" y="1595559"/>
          <a:ext cx="1957365" cy="678946"/>
        </a:xfrm>
        <a:custGeom>
          <a:avLst/>
          <a:gdLst/>
          <a:ahLst/>
          <a:cxnLst/>
          <a:rect l="0" t="0" r="0" b="0"/>
          <a:pathLst>
            <a:path>
              <a:moveTo>
                <a:pt x="1957365" y="0"/>
              </a:moveTo>
              <a:lnTo>
                <a:pt x="1957365" y="451216"/>
              </a:lnTo>
              <a:lnTo>
                <a:pt x="0" y="451216"/>
              </a:lnTo>
              <a:lnTo>
                <a:pt x="0" y="6789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4D2B70-D40D-44D2-9F85-052BB7687932}">
      <dsp:nvSpPr>
        <dsp:cNvPr id="0" name=""/>
        <dsp:cNvSpPr/>
      </dsp:nvSpPr>
      <dsp:spPr>
        <a:xfrm>
          <a:off x="623422" y="34565"/>
          <a:ext cx="5898980" cy="15609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6ABBA8-38BD-4AA8-ACD9-1E50C1E177B6}">
      <dsp:nvSpPr>
        <dsp:cNvPr id="0" name=""/>
        <dsp:cNvSpPr/>
      </dsp:nvSpPr>
      <dsp:spPr>
        <a:xfrm>
          <a:off x="896562" y="294048"/>
          <a:ext cx="5898980" cy="1560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latin typeface="Times New Roman" panose="02020603050405020304" pitchFamily="18" charset="0"/>
              <a:cs typeface="Times New Roman" pitchFamily="18" charset="0"/>
              <a:sym typeface="Times New Roman" panose="02020603050405020304" pitchFamily="18" charset="0"/>
            </a:rPr>
            <a:t>NỘI DUNG BÀI HỌC</a:t>
          </a:r>
          <a:endParaRPr lang="en-GB" sz="4400" kern="1200" dirty="0">
            <a:latin typeface="Times New Roman" panose="02020603050405020304" pitchFamily="18" charset="0"/>
            <a:cs typeface="Times New Roman" pitchFamily="18" charset="0"/>
            <a:sym typeface="Times New Roman" panose="02020603050405020304" pitchFamily="18" charset="0"/>
          </a:endParaRPr>
        </a:p>
      </dsp:txBody>
      <dsp:txXfrm>
        <a:off x="942282" y="339768"/>
        <a:ext cx="5807540" cy="1469553"/>
      </dsp:txXfrm>
    </dsp:sp>
    <dsp:sp modelId="{BAA0C1A1-657E-4C59-83A8-91DEAC33AC6F}">
      <dsp:nvSpPr>
        <dsp:cNvPr id="0" name=""/>
        <dsp:cNvSpPr/>
      </dsp:nvSpPr>
      <dsp:spPr>
        <a:xfrm>
          <a:off x="-8106" y="2274505"/>
          <a:ext cx="3247308" cy="156099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2AF91-EE86-4889-B9D6-2894E0CF286E}">
      <dsp:nvSpPr>
        <dsp:cNvPr id="0" name=""/>
        <dsp:cNvSpPr/>
      </dsp:nvSpPr>
      <dsp:spPr>
        <a:xfrm>
          <a:off x="265033" y="2533988"/>
          <a:ext cx="3247308" cy="1560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1.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Định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luật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tuần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hoàn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các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hóa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học</a:t>
          </a:r>
          <a:endParaRPr lang="en-GB" sz="2400" b="1" kern="1200" dirty="0">
            <a:latin typeface="Times New Roman" panose="02020603050405020304" pitchFamily="18" charset="0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310753" y="2579708"/>
        <a:ext cx="3155868" cy="1469553"/>
      </dsp:txXfrm>
    </dsp:sp>
    <dsp:sp modelId="{11135098-3F3A-4F33-B801-2D8397CBD1A4}">
      <dsp:nvSpPr>
        <dsp:cNvPr id="0" name=""/>
        <dsp:cNvSpPr/>
      </dsp:nvSpPr>
      <dsp:spPr>
        <a:xfrm>
          <a:off x="3797477" y="2310502"/>
          <a:ext cx="3344458" cy="156099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1D2F5-406B-46B5-9B93-45A98F2F427A}">
      <dsp:nvSpPr>
        <dsp:cNvPr id="0" name=""/>
        <dsp:cNvSpPr/>
      </dsp:nvSpPr>
      <dsp:spPr>
        <a:xfrm>
          <a:off x="4070617" y="2569984"/>
          <a:ext cx="3344458" cy="1560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2. Ý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nghĩa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của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bảng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tuần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hoàn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các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hóa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rPr>
            <a:t>học</a:t>
          </a:r>
          <a:endParaRPr lang="en-GB" sz="2400" b="1" kern="1200" dirty="0">
            <a:latin typeface="Times New Roman" panose="02020603050405020304" pitchFamily="18" charset="0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4116337" y="2615704"/>
        <a:ext cx="3253018" cy="14695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00042-6D66-4DA8-8224-4712C6AF719C}">
      <dsp:nvSpPr>
        <dsp:cNvPr id="0" name=""/>
        <dsp:cNvSpPr/>
      </dsp:nvSpPr>
      <dsp:spPr>
        <a:xfrm>
          <a:off x="-174551" y="2004"/>
          <a:ext cx="3592048" cy="326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-174551" y="2004"/>
        <a:ext cx="3592048" cy="326549"/>
      </dsp:txXfrm>
    </dsp:sp>
    <dsp:sp modelId="{13DD6731-976B-4403-AD38-C243E9998CF0}">
      <dsp:nvSpPr>
        <dsp:cNvPr id="0" name=""/>
        <dsp:cNvSpPr/>
      </dsp:nvSpPr>
      <dsp:spPr>
        <a:xfrm>
          <a:off x="600537" y="328554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A4AAA82-D157-4EE8-A0DC-DA15B6E654BC}">
      <dsp:nvSpPr>
        <dsp:cNvPr id="0" name=""/>
        <dsp:cNvSpPr/>
      </dsp:nvSpPr>
      <dsp:spPr>
        <a:xfrm>
          <a:off x="1105419" y="328554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DCC35FA-3323-4D80-AD59-20C28F91A9C0}">
      <dsp:nvSpPr>
        <dsp:cNvPr id="0" name=""/>
        <dsp:cNvSpPr/>
      </dsp:nvSpPr>
      <dsp:spPr>
        <a:xfrm>
          <a:off x="1610701" y="328554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60CFB4-2270-413F-BE4F-1879C70DA3BB}">
      <dsp:nvSpPr>
        <dsp:cNvPr id="0" name=""/>
        <dsp:cNvSpPr/>
      </dsp:nvSpPr>
      <dsp:spPr>
        <a:xfrm>
          <a:off x="2115583" y="328554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A102909-0AC1-47B6-92AF-BEE9929DB7C1}">
      <dsp:nvSpPr>
        <dsp:cNvPr id="0" name=""/>
        <dsp:cNvSpPr/>
      </dsp:nvSpPr>
      <dsp:spPr>
        <a:xfrm>
          <a:off x="2620865" y="328554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9B502E-0787-47F1-9DCE-9A68E1E8A103}">
      <dsp:nvSpPr>
        <dsp:cNvPr id="0" name=""/>
        <dsp:cNvSpPr/>
      </dsp:nvSpPr>
      <dsp:spPr>
        <a:xfrm>
          <a:off x="3125747" y="328554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225B2C4-6524-450A-8E1C-0530BA0C3796}">
      <dsp:nvSpPr>
        <dsp:cNvPr id="0" name=""/>
        <dsp:cNvSpPr/>
      </dsp:nvSpPr>
      <dsp:spPr>
        <a:xfrm>
          <a:off x="3006222" y="287013"/>
          <a:ext cx="3163050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27B7C62-E92E-4594-8EAD-0D4FF84B5A6A}">
      <dsp:nvSpPr>
        <dsp:cNvPr id="0" name=""/>
        <dsp:cNvSpPr/>
      </dsp:nvSpPr>
      <dsp:spPr>
        <a:xfrm>
          <a:off x="329559" y="383850"/>
          <a:ext cx="5188923" cy="5321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STT ô </a:t>
          </a:r>
          <a:r>
            <a:rPr lang="en-US" sz="2000" b="1" kern="1200" dirty="0" err="1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000" b="1" kern="120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en-US" sz="2000" b="1" kern="120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= </a:t>
          </a:r>
          <a:r>
            <a:rPr lang="en-US" sz="20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sz="20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hiệu</a:t>
          </a:r>
          <a:r>
            <a:rPr lang="en-US" sz="20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0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sz="20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0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endParaRPr lang="en-US" sz="2000" kern="1200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329559" y="383850"/>
        <a:ext cx="5188923" cy="532155"/>
      </dsp:txXfrm>
    </dsp:sp>
    <dsp:sp modelId="{A51EB951-D15E-47AE-B710-3DC9A4DC6C43}">
      <dsp:nvSpPr>
        <dsp:cNvPr id="0" name=""/>
        <dsp:cNvSpPr/>
      </dsp:nvSpPr>
      <dsp:spPr>
        <a:xfrm>
          <a:off x="-155765" y="1033611"/>
          <a:ext cx="3592048" cy="326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-155765" y="1033611"/>
        <a:ext cx="3592048" cy="326549"/>
      </dsp:txXfrm>
    </dsp:sp>
    <dsp:sp modelId="{9478CEB0-C633-4B5A-A7BD-9899042B4061}">
      <dsp:nvSpPr>
        <dsp:cNvPr id="0" name=""/>
        <dsp:cNvSpPr/>
      </dsp:nvSpPr>
      <dsp:spPr>
        <a:xfrm>
          <a:off x="804143" y="1355073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8D800F6-5BC6-4F17-8F09-12B4BE5C49CC}">
      <dsp:nvSpPr>
        <dsp:cNvPr id="0" name=""/>
        <dsp:cNvSpPr/>
      </dsp:nvSpPr>
      <dsp:spPr>
        <a:xfrm>
          <a:off x="1309025" y="1355073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C24343B-6F1A-491B-89E8-2B81E972E8A0}">
      <dsp:nvSpPr>
        <dsp:cNvPr id="0" name=""/>
        <dsp:cNvSpPr/>
      </dsp:nvSpPr>
      <dsp:spPr>
        <a:xfrm>
          <a:off x="1814307" y="1355073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D288D78-94C1-41E5-8271-B0D9F374D885}">
      <dsp:nvSpPr>
        <dsp:cNvPr id="0" name=""/>
        <dsp:cNvSpPr/>
      </dsp:nvSpPr>
      <dsp:spPr>
        <a:xfrm>
          <a:off x="2319189" y="1355073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494CD23-5B2D-4DCF-AA9F-FFF61A7DDC10}">
      <dsp:nvSpPr>
        <dsp:cNvPr id="0" name=""/>
        <dsp:cNvSpPr/>
      </dsp:nvSpPr>
      <dsp:spPr>
        <a:xfrm>
          <a:off x="2824471" y="1355073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A444531-0231-486B-AD7B-F3D880D98E0C}">
      <dsp:nvSpPr>
        <dsp:cNvPr id="0" name=""/>
        <dsp:cNvSpPr/>
      </dsp:nvSpPr>
      <dsp:spPr>
        <a:xfrm>
          <a:off x="3329353" y="1355073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2C47F77-8734-4437-8749-CA258CC83CA8}">
      <dsp:nvSpPr>
        <dsp:cNvPr id="0" name=""/>
        <dsp:cNvSpPr/>
      </dsp:nvSpPr>
      <dsp:spPr>
        <a:xfrm>
          <a:off x="3018509" y="1321128"/>
          <a:ext cx="347252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ACADEAE-CF08-421F-8D4A-8B243A697958}">
      <dsp:nvSpPr>
        <dsp:cNvPr id="0" name=""/>
        <dsp:cNvSpPr/>
      </dsp:nvSpPr>
      <dsp:spPr>
        <a:xfrm>
          <a:off x="362890" y="1387652"/>
          <a:ext cx="5596135" cy="5321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STT Chu </a:t>
          </a:r>
          <a:r>
            <a:rPr lang="en-US" sz="2000" b="1" kern="1200" dirty="0" err="1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kì</a:t>
          </a:r>
          <a:r>
            <a:rPr lang="en-US" sz="2000" b="1" kern="120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= </a:t>
          </a:r>
          <a:r>
            <a:rPr lang="en-US" sz="20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sz="20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lớp</a:t>
          </a:r>
          <a:r>
            <a:rPr lang="en-US" sz="20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electron </a:t>
          </a:r>
          <a:r>
            <a:rPr lang="en-US" sz="20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trong</a:t>
          </a:r>
          <a:r>
            <a:rPr lang="en-US" sz="20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0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sz="20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.</a:t>
          </a:r>
        </a:p>
      </dsp:txBody>
      <dsp:txXfrm>
        <a:off x="362890" y="1387652"/>
        <a:ext cx="5596135" cy="532155"/>
      </dsp:txXfrm>
    </dsp:sp>
    <dsp:sp modelId="{B789C3DA-2741-4121-90A2-01A09168BA75}">
      <dsp:nvSpPr>
        <dsp:cNvPr id="0" name=""/>
        <dsp:cNvSpPr/>
      </dsp:nvSpPr>
      <dsp:spPr>
        <a:xfrm>
          <a:off x="-174551" y="2055043"/>
          <a:ext cx="3592048" cy="326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-174551" y="2055043"/>
        <a:ext cx="3592048" cy="326549"/>
      </dsp:txXfrm>
    </dsp:sp>
    <dsp:sp modelId="{0122D326-414A-45A4-AAE1-6E66019766EF}">
      <dsp:nvSpPr>
        <dsp:cNvPr id="0" name=""/>
        <dsp:cNvSpPr/>
      </dsp:nvSpPr>
      <dsp:spPr>
        <a:xfrm>
          <a:off x="859015" y="2381593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440CB1-1BC7-4844-96C8-5076CE2A2051}">
      <dsp:nvSpPr>
        <dsp:cNvPr id="0" name=""/>
        <dsp:cNvSpPr/>
      </dsp:nvSpPr>
      <dsp:spPr>
        <a:xfrm>
          <a:off x="1363898" y="2381593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A225462-AFE4-421F-897A-6CAF2506B117}">
      <dsp:nvSpPr>
        <dsp:cNvPr id="0" name=""/>
        <dsp:cNvSpPr/>
      </dsp:nvSpPr>
      <dsp:spPr>
        <a:xfrm>
          <a:off x="1869179" y="2381593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E96D19-98EE-4389-AB0D-1F35F9F7B0C6}">
      <dsp:nvSpPr>
        <dsp:cNvPr id="0" name=""/>
        <dsp:cNvSpPr/>
      </dsp:nvSpPr>
      <dsp:spPr>
        <a:xfrm>
          <a:off x="2374062" y="2381593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3E8980D-FB92-4BBE-B2AD-7D62C32F20B1}">
      <dsp:nvSpPr>
        <dsp:cNvPr id="0" name=""/>
        <dsp:cNvSpPr/>
      </dsp:nvSpPr>
      <dsp:spPr>
        <a:xfrm>
          <a:off x="2879343" y="2381593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69FDDF9-9354-44E9-8AF8-B32264DAA8EA}">
      <dsp:nvSpPr>
        <dsp:cNvPr id="0" name=""/>
        <dsp:cNvSpPr/>
      </dsp:nvSpPr>
      <dsp:spPr>
        <a:xfrm>
          <a:off x="3384226" y="2381593"/>
          <a:ext cx="840539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007212C-8CA2-4538-B309-2719D11FDEED}">
      <dsp:nvSpPr>
        <dsp:cNvPr id="0" name=""/>
        <dsp:cNvSpPr/>
      </dsp:nvSpPr>
      <dsp:spPr>
        <a:xfrm>
          <a:off x="620225" y="2377994"/>
          <a:ext cx="5725964" cy="66519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392D8E9-568D-4CAC-B96C-8EBFF2C19407}">
      <dsp:nvSpPr>
        <dsp:cNvPr id="0" name=""/>
        <dsp:cNvSpPr/>
      </dsp:nvSpPr>
      <dsp:spPr>
        <a:xfrm>
          <a:off x="341022" y="2435921"/>
          <a:ext cx="5705880" cy="5321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STT </a:t>
          </a:r>
          <a:r>
            <a:rPr lang="en-US" sz="2000" b="1" i="0" kern="1200" dirty="0" err="1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nhóm</a:t>
          </a:r>
          <a:r>
            <a:rPr lang="en-US" sz="2000" b="1" i="0" kern="120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A </a:t>
          </a:r>
          <a:r>
            <a:rPr lang="en-US" sz="20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= </a:t>
          </a:r>
          <a:r>
            <a:rPr lang="en-US" sz="20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sz="20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electron </a:t>
          </a:r>
          <a:r>
            <a:rPr lang="en-US" sz="20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lớp</a:t>
          </a:r>
          <a:r>
            <a:rPr lang="en-US" sz="20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ngoài</a:t>
          </a:r>
          <a:r>
            <a:rPr lang="en-US" sz="20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cùng</a:t>
          </a:r>
          <a:r>
            <a:rPr lang="en-US" sz="20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của</a:t>
          </a:r>
          <a:r>
            <a:rPr lang="en-US" sz="20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0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sz="20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0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en-US" sz="20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0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đó</a:t>
          </a:r>
          <a:r>
            <a:rPr lang="en-US" sz="20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(</a:t>
          </a:r>
          <a:r>
            <a:rPr lang="en-US" sz="20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trừ</a:t>
          </a:r>
          <a:r>
            <a:rPr lang="en-US" sz="20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He).</a:t>
          </a:r>
          <a:endParaRPr lang="en-US" sz="2000" kern="1200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341022" y="2435921"/>
        <a:ext cx="5705880" cy="532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78979-DAC6-486A-B1AD-2B8140BB26C2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ED06D-6B50-4DE1-9B46-370EDBA36D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38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209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80277AB-2223-42B3-A3E5-66D90F3B6C5B}" type="slidenum">
              <a:rPr lang="en-US" altLang="vi-VN"/>
              <a:pPr eaLnBrk="1" hangingPunct="1"/>
              <a:t>21</a:t>
            </a:fld>
            <a:endParaRPr lang="en-US" altLang="vi-VN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65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80277AB-2223-42B3-A3E5-66D90F3B6C5B}" type="slidenum">
              <a:rPr lang="en-US" altLang="vi-VN"/>
              <a:pPr eaLnBrk="1" hangingPunct="1"/>
              <a:t>23</a:t>
            </a:fld>
            <a:endParaRPr lang="en-US" altLang="vi-VN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47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80277AB-2223-42B3-A3E5-66D90F3B6C5B}" type="slidenum">
              <a:rPr lang="en-US" altLang="vi-VN"/>
              <a:pPr eaLnBrk="1" hangingPunct="1"/>
              <a:t>25</a:t>
            </a:fld>
            <a:endParaRPr lang="en-US" altLang="vi-VN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017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80277AB-2223-42B3-A3E5-66D90F3B6C5B}" type="slidenum">
              <a:rPr lang="en-US" altLang="vi-VN"/>
              <a:pPr eaLnBrk="1" hangingPunct="1"/>
              <a:t>27</a:t>
            </a:fld>
            <a:endParaRPr lang="en-US" altLang="vi-VN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693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205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55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ED06D-6B50-4DE1-9B46-370EDBA36D1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02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ED06D-6B50-4DE1-9B46-370EDBA36D1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252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ED06D-6B50-4DE1-9B46-370EDBA36D1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846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093B0B0-65FA-432B-9879-D1F9110CE3DC}" type="slidenum">
              <a:rPr lang="en-US" altLang="vi-VN"/>
              <a:pPr eaLnBrk="1" hangingPunct="1"/>
              <a:t>7</a:t>
            </a:fld>
            <a:endParaRPr lang="en-US" altLang="vi-VN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vi-VN" sz="800">
                <a:latin typeface="Arial" panose="020B0604020202020204" pitchFamily="34" charset="0"/>
              </a:rPr>
              <a:t>Copyright © 2005 Doan Van Hung - Khoa Lich Su - Dai hoc Quy Nhon 12/2005</a:t>
            </a:r>
          </a:p>
        </p:txBody>
      </p:sp>
    </p:spTree>
    <p:extLst>
      <p:ext uri="{BB962C8B-B14F-4D97-AF65-F5344CB8AC3E}">
        <p14:creationId xmlns:p14="http://schemas.microsoft.com/office/powerpoint/2010/main" val="83484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093B0B0-65FA-432B-9879-D1F9110CE3DC}" type="slidenum">
              <a:rPr lang="en-US" altLang="vi-VN"/>
              <a:pPr eaLnBrk="1" hangingPunct="1"/>
              <a:t>8</a:t>
            </a:fld>
            <a:endParaRPr lang="en-US" altLang="vi-VN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vi-VN" sz="800">
                <a:latin typeface="Arial" panose="020B0604020202020204" pitchFamily="34" charset="0"/>
              </a:rPr>
              <a:t>Copyright © 2005 Doan Van Hung - Khoa Lich Su - Dai hoc Quy Nhon 12/2005</a:t>
            </a:r>
          </a:p>
        </p:txBody>
      </p:sp>
    </p:spTree>
    <p:extLst>
      <p:ext uri="{BB962C8B-B14F-4D97-AF65-F5344CB8AC3E}">
        <p14:creationId xmlns:p14="http://schemas.microsoft.com/office/powerpoint/2010/main" val="3657044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ED06D-6B50-4DE1-9B46-370EDBA36D1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16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093B0B0-65FA-432B-9879-D1F9110CE3DC}" type="slidenum">
              <a:rPr lang="en-US" altLang="vi-VN"/>
              <a:pPr eaLnBrk="1" hangingPunct="1"/>
              <a:t>11</a:t>
            </a:fld>
            <a:endParaRPr lang="en-US" altLang="vi-VN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vi-VN" sz="800">
                <a:latin typeface="Arial" panose="020B0604020202020204" pitchFamily="34" charset="0"/>
              </a:rPr>
              <a:t>Copyright © 2005 Doan Van Hung - Khoa Lich Su - Dai hoc Quy Nhon 12/2005</a:t>
            </a:r>
          </a:p>
        </p:txBody>
      </p:sp>
    </p:spTree>
    <p:extLst>
      <p:ext uri="{BB962C8B-B14F-4D97-AF65-F5344CB8AC3E}">
        <p14:creationId xmlns:p14="http://schemas.microsoft.com/office/powerpoint/2010/main" val="3974341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093B0B0-65FA-432B-9879-D1F9110CE3DC}" type="slidenum">
              <a:rPr lang="en-US" altLang="vi-VN"/>
              <a:pPr eaLnBrk="1" hangingPunct="1"/>
              <a:t>15</a:t>
            </a:fld>
            <a:endParaRPr lang="en-US" altLang="vi-VN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vi-VN" sz="8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vi-VN" sz="800">
                <a:latin typeface="Arial" panose="020B0604020202020204" pitchFamily="34" charset="0"/>
              </a:rPr>
              <a:t>Copyright © 2005 Doan Van Hung - Khoa Lich Su - Dai hoc Quy Nhon 12/2005</a:t>
            </a:r>
          </a:p>
        </p:txBody>
      </p:sp>
    </p:spTree>
    <p:extLst>
      <p:ext uri="{BB962C8B-B14F-4D97-AF65-F5344CB8AC3E}">
        <p14:creationId xmlns:p14="http://schemas.microsoft.com/office/powerpoint/2010/main" val="2757697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49FF-0208-47B3-A08E-9D8B1115B5A3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FBB-6E6B-4B9A-B339-EC3573200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98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49FF-0208-47B3-A08E-9D8B1115B5A3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FBB-6E6B-4B9A-B339-EC3573200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79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49FF-0208-47B3-A08E-9D8B1115B5A3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FBB-6E6B-4B9A-B339-EC3573200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2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5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6FC5B-CB52-4728-B63B-97E8794948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970B4-C5BD-4C40-836F-2722B49FE9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43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F3521-2D2E-47EF-9A68-858D7A0C2B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D35DE-8172-4A5C-8962-630AE0B9C6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84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32E68-32D6-41DF-8021-85888154C6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F9AC1-2DA3-4834-853C-76F412F54E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81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7EE21-01F3-49EE-BA8F-94DD0C0BDC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6A3217-C7D6-4773-9F15-D68BAB65C5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12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94139-60EE-4316-B4E2-F9EC23A4F2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45682-4CB5-4EF4-A089-52289FB046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50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EDCDD-BB0D-41F1-BCA3-2AB0CDB2D7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E2324-B532-4C96-99C0-C20C30E3E2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31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8A950-29A1-477E-ADDE-8E892E95F8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BDC57-C908-4300-B6F3-9D81583815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77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49FF-0208-47B3-A08E-9D8B1115B5A3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FBB-6E6B-4B9A-B339-EC3573200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2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06AF6-9BAC-4F03-929C-CCEAA67DB4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9CD65-5894-4226-9AAB-3CF71C08D7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18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E68B6-9DC1-4FA1-AA48-C74B629FE2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238C8-AA81-4BB0-BB68-5B92E4D1CF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90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EB811-7F4E-4C78-B484-62AE4EBD24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3B64F-58FC-4FF0-B011-DF65210632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50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35BF7-38DB-41BF-A35A-47C4A00262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69825-134B-447D-9135-8D14DD18F2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80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5614" y="204788"/>
            <a:ext cx="8226425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5614" y="1198960"/>
            <a:ext cx="4037012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5" y="1198960"/>
            <a:ext cx="4037013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5614" y="2942036"/>
            <a:ext cx="4037012" cy="1629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942036"/>
            <a:ext cx="4037013" cy="1629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2990-10A9-4BEF-8E8A-778CDF1115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80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5614" y="204787"/>
            <a:ext cx="8226425" cy="4367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5614" y="4681539"/>
            <a:ext cx="2130425" cy="35599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1539"/>
            <a:ext cx="2895600" cy="35599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1" y="4681539"/>
            <a:ext cx="2130425" cy="355997"/>
          </a:xfrm>
        </p:spPr>
        <p:txBody>
          <a:bodyPr/>
          <a:lstStyle>
            <a:lvl1pPr>
              <a:defRPr/>
            </a:lvl1pPr>
          </a:lstStyle>
          <a:p>
            <a:fld id="{8EE21053-99C7-4DE6-BCAD-73448E801A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94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GV: Phan Thị Quỳnh Nga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9B469D62-81A9-4BC3-86AF-8AD02CA024E4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79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1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9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49FF-0208-47B3-A08E-9D8B1115B5A3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FBB-6E6B-4B9A-B339-EC3573200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0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4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8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7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0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9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49FF-0208-47B3-A08E-9D8B1115B5A3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FBB-6E6B-4B9A-B339-EC3573200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49FF-0208-47B3-A08E-9D8B1115B5A3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FBB-6E6B-4B9A-B339-EC3573200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5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49FF-0208-47B3-A08E-9D8B1115B5A3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FBB-6E6B-4B9A-B339-EC3573200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7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49FF-0208-47B3-A08E-9D8B1115B5A3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FBB-6E6B-4B9A-B339-EC3573200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7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49FF-0208-47B3-A08E-9D8B1115B5A3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FBB-6E6B-4B9A-B339-EC3573200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20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49FF-0208-47B3-A08E-9D8B1115B5A3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BFBB-6E6B-4B9A-B339-EC3573200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5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849FF-0208-47B3-A08E-9D8B1115B5A3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FBFBB-6E6B-4B9A-B339-EC3573200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02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CF9369-39A9-4774-A086-9E340C2EC7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69003-E81B-492F-B8C0-FCB4275CA572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672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9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9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13.png"/><Relationship Id="rId10" Type="http://schemas.microsoft.com/office/2007/relationships/diagramDrawing" Target="../diagrams/drawing2.xml"/><Relationship Id="rId4" Type="http://schemas.microsoft.com/office/2007/relationships/hdphoto" Target="../media/hdphoto1.wdp"/><Relationship Id="rId9" Type="http://schemas.openxmlformats.org/officeDocument/2006/relationships/diagramColors" Target="../diagrams/colors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hyperlink" Target="o%20chu.avi" TargetMode="Externa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9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4694548" y="3905966"/>
            <a:ext cx="4449452" cy="12375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022809" y="4478911"/>
            <a:ext cx="1336250" cy="6645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975409" y="373480"/>
            <a:ext cx="7183491" cy="38429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6737808" y="0"/>
            <a:ext cx="2406192" cy="831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1" y="1527143"/>
            <a:ext cx="912044" cy="11241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7392971" y="2821231"/>
            <a:ext cx="1095867" cy="12372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19013" y="3535052"/>
            <a:ext cx="1060516" cy="10887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7444552" y="904085"/>
            <a:ext cx="777713" cy="78478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501978" y="123727"/>
            <a:ext cx="820132" cy="848412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243686" y="1535916"/>
            <a:ext cx="7080183" cy="105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Bài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giảng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Hóa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học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10</a:t>
            </a:r>
            <a:endParaRPr lang="zh-CN" altLang="en-US" sz="54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方正粗谭黑简体" panose="02000000000000000000" pitchFamily="2" charset="-122"/>
              <a:cs typeface="Aharoni" panose="02010803020104030203" pitchFamily="2" charset="-79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11310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06.tooopen.com/images/20160719/tooopen_sy_1709222584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7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t="11931" r="5250" b="24062"/>
          <a:stretch/>
        </p:blipFill>
        <p:spPr>
          <a:xfrm>
            <a:off x="209862" y="3994879"/>
            <a:ext cx="1723869" cy="1266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669F78-FC04-9729-C253-D7501CB637F1}"/>
              </a:ext>
            </a:extLst>
          </p:cNvPr>
          <p:cNvSpPr txBox="1"/>
          <p:nvPr/>
        </p:nvSpPr>
        <p:spPr>
          <a:xfrm>
            <a:off x="316993" y="1522512"/>
            <a:ext cx="53279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2. Ý NGHĨA CỦA BẢNG TUẦN HOÀN CÁC NGUYÊN TỐ HÓA HỌC</a:t>
            </a:r>
            <a:endParaRPr lang="en-GB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97749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-27600" y="-30271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0BD18007-56DE-85E6-48A0-F56FF743C2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3341"/>
            <a:ext cx="1243067" cy="1420159"/>
          </a:xfrm>
          <a:prstGeom prst="rect">
            <a:avLst/>
          </a:prstGeom>
        </p:spPr>
      </p:pic>
      <p:grpSp>
        <p:nvGrpSpPr>
          <p:cNvPr id="9" name="Group 63">
            <a:extLst>
              <a:ext uri="{FF2B5EF4-FFF2-40B4-BE49-F238E27FC236}">
                <a16:creationId xmlns:a16="http://schemas.microsoft.com/office/drawing/2014/main" id="{904A0182-C80A-C37A-6AE3-C943D67DEE7D}"/>
              </a:ext>
            </a:extLst>
          </p:cNvPr>
          <p:cNvGrpSpPr>
            <a:grpSpLocks/>
          </p:cNvGrpSpPr>
          <p:nvPr/>
        </p:nvGrpSpPr>
        <p:grpSpPr bwMode="auto">
          <a:xfrm>
            <a:off x="410361" y="221064"/>
            <a:ext cx="8271258" cy="505558"/>
            <a:chOff x="504" y="1008"/>
            <a:chExt cx="4416" cy="765"/>
          </a:xfrm>
        </p:grpSpPr>
        <p:sp>
          <p:nvSpPr>
            <p:cNvPr id="10" name="AutoShape 64">
              <a:extLst>
                <a:ext uri="{FF2B5EF4-FFF2-40B4-BE49-F238E27FC236}">
                  <a16:creationId xmlns:a16="http://schemas.microsoft.com/office/drawing/2014/main" id="{775B3761-2BB9-F682-08C7-C704C59CD2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21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" name="Text Box 65">
              <a:extLst>
                <a:ext uri="{FF2B5EF4-FFF2-40B4-BE49-F238E27FC236}">
                  <a16:creationId xmlns:a16="http://schemas.microsoft.com/office/drawing/2014/main" id="{E2AA837B-DF2B-82F7-9D7D-55B93B8290F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014"/>
              <a:ext cx="3976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195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  </a:t>
              </a:r>
              <a:endParaRPr lang="en-US" altLang="vi-VN" sz="187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4B6BA2-CA1D-E2AA-B0B4-817E90FDDD53}"/>
              </a:ext>
            </a:extLst>
          </p:cNvPr>
          <p:cNvSpPr txBox="1"/>
          <p:nvPr/>
        </p:nvSpPr>
        <p:spPr>
          <a:xfrm>
            <a:off x="410361" y="244943"/>
            <a:ext cx="8490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2. Ý NGHĨA CỦA BẢNG TUẦN HOÀN CÁC NGUYÊN TỐ HÓA HỌC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A20D09-8985-EEB3-9A08-705DD9C0A4C2}"/>
              </a:ext>
            </a:extLst>
          </p:cNvPr>
          <p:cNvSpPr txBox="1"/>
          <p:nvPr/>
        </p:nvSpPr>
        <p:spPr>
          <a:xfrm>
            <a:off x="410361" y="870445"/>
            <a:ext cx="8268077" cy="1251240"/>
          </a:xfrm>
          <a:custGeom>
            <a:avLst/>
            <a:gdLst>
              <a:gd name="connsiteX0" fmla="*/ 0 w 8268077"/>
              <a:gd name="connsiteY0" fmla="*/ 0 h 1251240"/>
              <a:gd name="connsiteX1" fmla="*/ 507896 w 8268077"/>
              <a:gd name="connsiteY1" fmla="*/ 0 h 1251240"/>
              <a:gd name="connsiteX2" fmla="*/ 933112 w 8268077"/>
              <a:gd name="connsiteY2" fmla="*/ 0 h 1251240"/>
              <a:gd name="connsiteX3" fmla="*/ 1275646 w 8268077"/>
              <a:gd name="connsiteY3" fmla="*/ 0 h 1251240"/>
              <a:gd name="connsiteX4" fmla="*/ 1948904 w 8268077"/>
              <a:gd name="connsiteY4" fmla="*/ 0 h 1251240"/>
              <a:gd name="connsiteX5" fmla="*/ 2704842 w 8268077"/>
              <a:gd name="connsiteY5" fmla="*/ 0 h 1251240"/>
              <a:gd name="connsiteX6" fmla="*/ 3295419 w 8268077"/>
              <a:gd name="connsiteY6" fmla="*/ 0 h 1251240"/>
              <a:gd name="connsiteX7" fmla="*/ 3803315 w 8268077"/>
              <a:gd name="connsiteY7" fmla="*/ 0 h 1251240"/>
              <a:gd name="connsiteX8" fmla="*/ 4311212 w 8268077"/>
              <a:gd name="connsiteY8" fmla="*/ 0 h 1251240"/>
              <a:gd name="connsiteX9" fmla="*/ 4901789 w 8268077"/>
              <a:gd name="connsiteY9" fmla="*/ 0 h 1251240"/>
              <a:gd name="connsiteX10" fmla="*/ 5492365 w 8268077"/>
              <a:gd name="connsiteY10" fmla="*/ 0 h 1251240"/>
              <a:gd name="connsiteX11" fmla="*/ 5834900 w 8268077"/>
              <a:gd name="connsiteY11" fmla="*/ 0 h 1251240"/>
              <a:gd name="connsiteX12" fmla="*/ 6260115 w 8268077"/>
              <a:gd name="connsiteY12" fmla="*/ 0 h 1251240"/>
              <a:gd name="connsiteX13" fmla="*/ 6850692 w 8268077"/>
              <a:gd name="connsiteY13" fmla="*/ 0 h 1251240"/>
              <a:gd name="connsiteX14" fmla="*/ 7358589 w 8268077"/>
              <a:gd name="connsiteY14" fmla="*/ 0 h 1251240"/>
              <a:gd name="connsiteX15" fmla="*/ 8268077 w 8268077"/>
              <a:gd name="connsiteY15" fmla="*/ 0 h 1251240"/>
              <a:gd name="connsiteX16" fmla="*/ 8268077 w 8268077"/>
              <a:gd name="connsiteY16" fmla="*/ 392055 h 1251240"/>
              <a:gd name="connsiteX17" fmla="*/ 8268077 w 8268077"/>
              <a:gd name="connsiteY17" fmla="*/ 834160 h 1251240"/>
              <a:gd name="connsiteX18" fmla="*/ 8268077 w 8268077"/>
              <a:gd name="connsiteY18" fmla="*/ 1251240 h 1251240"/>
              <a:gd name="connsiteX19" fmla="*/ 7594819 w 8268077"/>
              <a:gd name="connsiteY19" fmla="*/ 1251240 h 1251240"/>
              <a:gd name="connsiteX20" fmla="*/ 7169604 w 8268077"/>
              <a:gd name="connsiteY20" fmla="*/ 1251240 h 1251240"/>
              <a:gd name="connsiteX21" fmla="*/ 6579027 w 8268077"/>
              <a:gd name="connsiteY21" fmla="*/ 1251240 h 1251240"/>
              <a:gd name="connsiteX22" fmla="*/ 6153812 w 8268077"/>
              <a:gd name="connsiteY22" fmla="*/ 1251240 h 1251240"/>
              <a:gd name="connsiteX23" fmla="*/ 5480554 w 8268077"/>
              <a:gd name="connsiteY23" fmla="*/ 1251240 h 1251240"/>
              <a:gd name="connsiteX24" fmla="*/ 4724615 w 8268077"/>
              <a:gd name="connsiteY24" fmla="*/ 1251240 h 1251240"/>
              <a:gd name="connsiteX25" fmla="*/ 4299400 w 8268077"/>
              <a:gd name="connsiteY25" fmla="*/ 1251240 h 1251240"/>
              <a:gd name="connsiteX26" fmla="*/ 3626142 w 8268077"/>
              <a:gd name="connsiteY26" fmla="*/ 1251240 h 1251240"/>
              <a:gd name="connsiteX27" fmla="*/ 3283608 w 8268077"/>
              <a:gd name="connsiteY27" fmla="*/ 1251240 h 1251240"/>
              <a:gd name="connsiteX28" fmla="*/ 2693031 w 8268077"/>
              <a:gd name="connsiteY28" fmla="*/ 1251240 h 1251240"/>
              <a:gd name="connsiteX29" fmla="*/ 2019773 w 8268077"/>
              <a:gd name="connsiteY29" fmla="*/ 1251240 h 1251240"/>
              <a:gd name="connsiteX30" fmla="*/ 1511877 w 8268077"/>
              <a:gd name="connsiteY30" fmla="*/ 1251240 h 1251240"/>
              <a:gd name="connsiteX31" fmla="*/ 921300 w 8268077"/>
              <a:gd name="connsiteY31" fmla="*/ 1251240 h 1251240"/>
              <a:gd name="connsiteX32" fmla="*/ 0 w 8268077"/>
              <a:gd name="connsiteY32" fmla="*/ 1251240 h 1251240"/>
              <a:gd name="connsiteX33" fmla="*/ 0 w 8268077"/>
              <a:gd name="connsiteY33" fmla="*/ 846672 h 1251240"/>
              <a:gd name="connsiteX34" fmla="*/ 0 w 8268077"/>
              <a:gd name="connsiteY34" fmla="*/ 429592 h 1251240"/>
              <a:gd name="connsiteX35" fmla="*/ 0 w 8268077"/>
              <a:gd name="connsiteY35" fmla="*/ 0 h 125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68077" h="1251240" fill="none" extrusionOk="0">
                <a:moveTo>
                  <a:pt x="0" y="0"/>
                </a:moveTo>
                <a:cubicBezTo>
                  <a:pt x="155441" y="-49148"/>
                  <a:pt x="338398" y="18710"/>
                  <a:pt x="507896" y="0"/>
                </a:cubicBezTo>
                <a:cubicBezTo>
                  <a:pt x="677394" y="-18710"/>
                  <a:pt x="838992" y="50307"/>
                  <a:pt x="933112" y="0"/>
                </a:cubicBezTo>
                <a:cubicBezTo>
                  <a:pt x="1027232" y="-50307"/>
                  <a:pt x="1166624" y="5675"/>
                  <a:pt x="1275646" y="0"/>
                </a:cubicBezTo>
                <a:cubicBezTo>
                  <a:pt x="1384668" y="-5675"/>
                  <a:pt x="1768152" y="72084"/>
                  <a:pt x="1948904" y="0"/>
                </a:cubicBezTo>
                <a:cubicBezTo>
                  <a:pt x="2129656" y="-72084"/>
                  <a:pt x="2398776" y="72536"/>
                  <a:pt x="2704842" y="0"/>
                </a:cubicBezTo>
                <a:cubicBezTo>
                  <a:pt x="3010908" y="-72536"/>
                  <a:pt x="3142959" y="69017"/>
                  <a:pt x="3295419" y="0"/>
                </a:cubicBezTo>
                <a:cubicBezTo>
                  <a:pt x="3447879" y="-69017"/>
                  <a:pt x="3592262" y="59559"/>
                  <a:pt x="3803315" y="0"/>
                </a:cubicBezTo>
                <a:cubicBezTo>
                  <a:pt x="4014368" y="-59559"/>
                  <a:pt x="4060657" y="19789"/>
                  <a:pt x="4311212" y="0"/>
                </a:cubicBezTo>
                <a:cubicBezTo>
                  <a:pt x="4561767" y="-19789"/>
                  <a:pt x="4641715" y="6076"/>
                  <a:pt x="4901789" y="0"/>
                </a:cubicBezTo>
                <a:cubicBezTo>
                  <a:pt x="5161863" y="-6076"/>
                  <a:pt x="5258681" y="54667"/>
                  <a:pt x="5492365" y="0"/>
                </a:cubicBezTo>
                <a:cubicBezTo>
                  <a:pt x="5726049" y="-54667"/>
                  <a:pt x="5748137" y="22186"/>
                  <a:pt x="5834900" y="0"/>
                </a:cubicBezTo>
                <a:cubicBezTo>
                  <a:pt x="5921664" y="-22186"/>
                  <a:pt x="6122272" y="18262"/>
                  <a:pt x="6260115" y="0"/>
                </a:cubicBezTo>
                <a:cubicBezTo>
                  <a:pt x="6397958" y="-18262"/>
                  <a:pt x="6666330" y="16193"/>
                  <a:pt x="6850692" y="0"/>
                </a:cubicBezTo>
                <a:cubicBezTo>
                  <a:pt x="7035054" y="-16193"/>
                  <a:pt x="7158187" y="28608"/>
                  <a:pt x="7358589" y="0"/>
                </a:cubicBezTo>
                <a:cubicBezTo>
                  <a:pt x="7558991" y="-28608"/>
                  <a:pt x="8033015" y="90948"/>
                  <a:pt x="8268077" y="0"/>
                </a:cubicBezTo>
                <a:cubicBezTo>
                  <a:pt x="8306183" y="174357"/>
                  <a:pt x="8240381" y="305073"/>
                  <a:pt x="8268077" y="392055"/>
                </a:cubicBezTo>
                <a:cubicBezTo>
                  <a:pt x="8295773" y="479038"/>
                  <a:pt x="8219511" y="659211"/>
                  <a:pt x="8268077" y="834160"/>
                </a:cubicBezTo>
                <a:cubicBezTo>
                  <a:pt x="8316643" y="1009109"/>
                  <a:pt x="8250468" y="1085570"/>
                  <a:pt x="8268077" y="1251240"/>
                </a:cubicBezTo>
                <a:cubicBezTo>
                  <a:pt x="8094202" y="1313440"/>
                  <a:pt x="7835016" y="1187962"/>
                  <a:pt x="7594819" y="1251240"/>
                </a:cubicBezTo>
                <a:cubicBezTo>
                  <a:pt x="7354622" y="1314518"/>
                  <a:pt x="7345841" y="1200827"/>
                  <a:pt x="7169604" y="1251240"/>
                </a:cubicBezTo>
                <a:cubicBezTo>
                  <a:pt x="6993367" y="1301653"/>
                  <a:pt x="6797051" y="1216515"/>
                  <a:pt x="6579027" y="1251240"/>
                </a:cubicBezTo>
                <a:cubicBezTo>
                  <a:pt x="6361003" y="1285965"/>
                  <a:pt x="6319724" y="1222218"/>
                  <a:pt x="6153812" y="1251240"/>
                </a:cubicBezTo>
                <a:cubicBezTo>
                  <a:pt x="5987900" y="1280262"/>
                  <a:pt x="5736856" y="1229859"/>
                  <a:pt x="5480554" y="1251240"/>
                </a:cubicBezTo>
                <a:cubicBezTo>
                  <a:pt x="5224252" y="1272621"/>
                  <a:pt x="5041587" y="1207169"/>
                  <a:pt x="4724615" y="1251240"/>
                </a:cubicBezTo>
                <a:cubicBezTo>
                  <a:pt x="4407643" y="1295311"/>
                  <a:pt x="4456253" y="1246257"/>
                  <a:pt x="4299400" y="1251240"/>
                </a:cubicBezTo>
                <a:cubicBezTo>
                  <a:pt x="4142548" y="1256223"/>
                  <a:pt x="3935273" y="1205103"/>
                  <a:pt x="3626142" y="1251240"/>
                </a:cubicBezTo>
                <a:cubicBezTo>
                  <a:pt x="3317011" y="1297377"/>
                  <a:pt x="3422046" y="1210192"/>
                  <a:pt x="3283608" y="1251240"/>
                </a:cubicBezTo>
                <a:cubicBezTo>
                  <a:pt x="3145170" y="1292288"/>
                  <a:pt x="2983298" y="1206303"/>
                  <a:pt x="2693031" y="1251240"/>
                </a:cubicBezTo>
                <a:cubicBezTo>
                  <a:pt x="2402764" y="1296177"/>
                  <a:pt x="2181607" y="1183447"/>
                  <a:pt x="2019773" y="1251240"/>
                </a:cubicBezTo>
                <a:cubicBezTo>
                  <a:pt x="1857939" y="1319033"/>
                  <a:pt x="1745028" y="1237139"/>
                  <a:pt x="1511877" y="1251240"/>
                </a:cubicBezTo>
                <a:cubicBezTo>
                  <a:pt x="1278726" y="1265341"/>
                  <a:pt x="1045425" y="1195978"/>
                  <a:pt x="921300" y="1251240"/>
                </a:cubicBezTo>
                <a:cubicBezTo>
                  <a:pt x="797175" y="1306502"/>
                  <a:pt x="331500" y="1247754"/>
                  <a:pt x="0" y="1251240"/>
                </a:cubicBezTo>
                <a:cubicBezTo>
                  <a:pt x="-26460" y="1083380"/>
                  <a:pt x="40896" y="1033483"/>
                  <a:pt x="0" y="846672"/>
                </a:cubicBezTo>
                <a:cubicBezTo>
                  <a:pt x="-40896" y="659861"/>
                  <a:pt x="7657" y="612439"/>
                  <a:pt x="0" y="429592"/>
                </a:cubicBezTo>
                <a:cubicBezTo>
                  <a:pt x="-7657" y="246745"/>
                  <a:pt x="39791" y="95643"/>
                  <a:pt x="0" y="0"/>
                </a:cubicBezTo>
                <a:close/>
              </a:path>
              <a:path w="8268077" h="1251240" stroke="0" extrusionOk="0">
                <a:moveTo>
                  <a:pt x="0" y="0"/>
                </a:moveTo>
                <a:cubicBezTo>
                  <a:pt x="230281" y="-4160"/>
                  <a:pt x="583814" y="28814"/>
                  <a:pt x="755938" y="0"/>
                </a:cubicBezTo>
                <a:cubicBezTo>
                  <a:pt x="928062" y="-28814"/>
                  <a:pt x="1153982" y="18028"/>
                  <a:pt x="1511877" y="0"/>
                </a:cubicBezTo>
                <a:cubicBezTo>
                  <a:pt x="1869772" y="-18028"/>
                  <a:pt x="2000819" y="25938"/>
                  <a:pt x="2267815" y="0"/>
                </a:cubicBezTo>
                <a:cubicBezTo>
                  <a:pt x="2534811" y="-25938"/>
                  <a:pt x="2790637" y="53817"/>
                  <a:pt x="3023754" y="0"/>
                </a:cubicBezTo>
                <a:cubicBezTo>
                  <a:pt x="3256871" y="-53817"/>
                  <a:pt x="3434059" y="84469"/>
                  <a:pt x="3779692" y="0"/>
                </a:cubicBezTo>
                <a:cubicBezTo>
                  <a:pt x="4125325" y="-84469"/>
                  <a:pt x="4228647" y="57065"/>
                  <a:pt x="4370269" y="0"/>
                </a:cubicBezTo>
                <a:cubicBezTo>
                  <a:pt x="4511891" y="-57065"/>
                  <a:pt x="4678841" y="19345"/>
                  <a:pt x="4960846" y="0"/>
                </a:cubicBezTo>
                <a:cubicBezTo>
                  <a:pt x="5242851" y="-19345"/>
                  <a:pt x="5390803" y="79700"/>
                  <a:pt x="5634104" y="0"/>
                </a:cubicBezTo>
                <a:cubicBezTo>
                  <a:pt x="5877405" y="-79700"/>
                  <a:pt x="6030454" y="35959"/>
                  <a:pt x="6142000" y="0"/>
                </a:cubicBezTo>
                <a:cubicBezTo>
                  <a:pt x="6253546" y="-35959"/>
                  <a:pt x="6500028" y="29871"/>
                  <a:pt x="6649896" y="0"/>
                </a:cubicBezTo>
                <a:cubicBezTo>
                  <a:pt x="6799764" y="-29871"/>
                  <a:pt x="6998544" y="68094"/>
                  <a:pt x="7240473" y="0"/>
                </a:cubicBezTo>
                <a:cubicBezTo>
                  <a:pt x="7482402" y="-68094"/>
                  <a:pt x="7557891" y="48967"/>
                  <a:pt x="7665689" y="0"/>
                </a:cubicBezTo>
                <a:cubicBezTo>
                  <a:pt x="7773487" y="-48967"/>
                  <a:pt x="8034480" y="38099"/>
                  <a:pt x="8268077" y="0"/>
                </a:cubicBezTo>
                <a:cubicBezTo>
                  <a:pt x="8305296" y="136421"/>
                  <a:pt x="8234368" y="252426"/>
                  <a:pt x="8268077" y="429592"/>
                </a:cubicBezTo>
                <a:cubicBezTo>
                  <a:pt x="8301786" y="606758"/>
                  <a:pt x="8253194" y="666359"/>
                  <a:pt x="8268077" y="834160"/>
                </a:cubicBezTo>
                <a:cubicBezTo>
                  <a:pt x="8282960" y="1001961"/>
                  <a:pt x="8257950" y="1116385"/>
                  <a:pt x="8268077" y="1251240"/>
                </a:cubicBezTo>
                <a:cubicBezTo>
                  <a:pt x="8123719" y="1255300"/>
                  <a:pt x="7921252" y="1181142"/>
                  <a:pt x="7594819" y="1251240"/>
                </a:cubicBezTo>
                <a:cubicBezTo>
                  <a:pt x="7268386" y="1321338"/>
                  <a:pt x="7049105" y="1243318"/>
                  <a:pt x="6838881" y="1251240"/>
                </a:cubicBezTo>
                <a:cubicBezTo>
                  <a:pt x="6628657" y="1259162"/>
                  <a:pt x="6373787" y="1192846"/>
                  <a:pt x="6248304" y="1251240"/>
                </a:cubicBezTo>
                <a:cubicBezTo>
                  <a:pt x="6122821" y="1309634"/>
                  <a:pt x="6061020" y="1224006"/>
                  <a:pt x="5905769" y="1251240"/>
                </a:cubicBezTo>
                <a:cubicBezTo>
                  <a:pt x="5750518" y="1278474"/>
                  <a:pt x="5490475" y="1181452"/>
                  <a:pt x="5149831" y="1251240"/>
                </a:cubicBezTo>
                <a:cubicBezTo>
                  <a:pt x="4809187" y="1321028"/>
                  <a:pt x="4946549" y="1213949"/>
                  <a:pt x="4807296" y="1251240"/>
                </a:cubicBezTo>
                <a:cubicBezTo>
                  <a:pt x="4668043" y="1288531"/>
                  <a:pt x="4437164" y="1200221"/>
                  <a:pt x="4299400" y="1251240"/>
                </a:cubicBezTo>
                <a:cubicBezTo>
                  <a:pt x="4161636" y="1302259"/>
                  <a:pt x="3995280" y="1237555"/>
                  <a:pt x="3708823" y="1251240"/>
                </a:cubicBezTo>
                <a:cubicBezTo>
                  <a:pt x="3422366" y="1264925"/>
                  <a:pt x="3239203" y="1243730"/>
                  <a:pt x="2952885" y="1251240"/>
                </a:cubicBezTo>
                <a:cubicBezTo>
                  <a:pt x="2666567" y="1258750"/>
                  <a:pt x="2586482" y="1191682"/>
                  <a:pt x="2444988" y="1251240"/>
                </a:cubicBezTo>
                <a:cubicBezTo>
                  <a:pt x="2303494" y="1310798"/>
                  <a:pt x="1971120" y="1184644"/>
                  <a:pt x="1689050" y="1251240"/>
                </a:cubicBezTo>
                <a:cubicBezTo>
                  <a:pt x="1406980" y="1317836"/>
                  <a:pt x="1383163" y="1219084"/>
                  <a:pt x="1263835" y="1251240"/>
                </a:cubicBezTo>
                <a:cubicBezTo>
                  <a:pt x="1144507" y="1283396"/>
                  <a:pt x="932238" y="1227480"/>
                  <a:pt x="838619" y="1251240"/>
                </a:cubicBezTo>
                <a:cubicBezTo>
                  <a:pt x="745000" y="1275000"/>
                  <a:pt x="286154" y="1238785"/>
                  <a:pt x="0" y="1251240"/>
                </a:cubicBezTo>
                <a:cubicBezTo>
                  <a:pt x="-27866" y="1133063"/>
                  <a:pt x="2098" y="1016374"/>
                  <a:pt x="0" y="834160"/>
                </a:cubicBezTo>
                <a:cubicBezTo>
                  <a:pt x="-2098" y="651946"/>
                  <a:pt x="45115" y="617582"/>
                  <a:pt x="0" y="442105"/>
                </a:cubicBezTo>
                <a:cubicBezTo>
                  <a:pt x="-45115" y="266629"/>
                  <a:pt x="10024" y="18314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7706864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Khi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trí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,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dự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đoán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cũng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nó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2782E4E6-FC34-5588-AA8E-98D9F7C0D1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179622"/>
              </p:ext>
            </p:extLst>
          </p:nvPr>
        </p:nvGraphicFramePr>
        <p:xfrm>
          <a:off x="865632" y="2069612"/>
          <a:ext cx="6998208" cy="3048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Right Brace 1">
            <a:extLst>
              <a:ext uri="{FF2B5EF4-FFF2-40B4-BE49-F238E27FC236}">
                <a16:creationId xmlns:a16="http://schemas.microsoft.com/office/drawing/2014/main" id="{84F608E8-1936-0F8D-F047-94CFD45920C2}"/>
              </a:ext>
            </a:extLst>
          </p:cNvPr>
          <p:cNvSpPr/>
          <p:nvPr/>
        </p:nvSpPr>
        <p:spPr>
          <a:xfrm>
            <a:off x="7194889" y="2316088"/>
            <a:ext cx="668951" cy="260273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07FFC6-A0FC-794A-E59E-3B24B76896DB}"/>
              </a:ext>
            </a:extLst>
          </p:cNvPr>
          <p:cNvSpPr txBox="1"/>
          <p:nvPr/>
        </p:nvSpPr>
        <p:spPr>
          <a:xfrm>
            <a:off x="7634137" y="2786019"/>
            <a:ext cx="1559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HÌNH ELECTRON – VỊ TRÍ</a:t>
            </a:r>
          </a:p>
        </p:txBody>
      </p:sp>
    </p:spTree>
    <p:extLst>
      <p:ext uri="{BB962C8B-B14F-4D97-AF65-F5344CB8AC3E}">
        <p14:creationId xmlns:p14="http://schemas.microsoft.com/office/powerpoint/2010/main" val="3608770261"/>
      </p:ext>
    </p:extLst>
  </p:cSld>
  <p:clrMapOvr>
    <a:masterClrMapping/>
  </p:clrMapOvr>
  <p:transition spd="med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Graphic spid="13" grpId="0">
        <p:bldAsOne/>
      </p:bldGraphic>
      <p:bldP spid="2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mitri-Mendeleev | Gia sư môn Hóa">
            <a:extLst>
              <a:ext uri="{FF2B5EF4-FFF2-40B4-BE49-F238E27FC236}">
                <a16:creationId xmlns:a16="http://schemas.microsoft.com/office/drawing/2014/main" id="{D4D1F3CD-FE06-468D-9403-F0661E049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399922" y="163121"/>
            <a:ext cx="1065881" cy="107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8B06F3-391A-4041-9DE6-E276FC287304}"/>
              </a:ext>
            </a:extLst>
          </p:cNvPr>
          <p:cNvSpPr txBox="1"/>
          <p:nvPr/>
        </p:nvSpPr>
        <p:spPr>
          <a:xfrm>
            <a:off x="-326014" y="2310556"/>
            <a:ext cx="4573758" cy="728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 b="1" dirty="0" err="1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sz="1800" b="1" dirty="0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sz="1800" b="1" dirty="0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1800" b="1" dirty="0" err="1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b="1" dirty="0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b="1" dirty="0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Cl ( Z= 17)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1800" b="1" dirty="0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45926-F058-E26D-AA46-5C63FE0B54B7}"/>
              </a:ext>
            </a:extLst>
          </p:cNvPr>
          <p:cNvSpPr txBox="1"/>
          <p:nvPr/>
        </p:nvSpPr>
        <p:spPr>
          <a:xfrm>
            <a:off x="1002324" y="864836"/>
            <a:ext cx="3576946" cy="39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 6 =&gt; ô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C7786-23AD-E906-890E-B20CEC9B35CA}"/>
              </a:ext>
            </a:extLst>
          </p:cNvPr>
          <p:cNvSpPr txBox="1"/>
          <p:nvPr/>
        </p:nvSpPr>
        <p:spPr>
          <a:xfrm>
            <a:off x="1002324" y="1283406"/>
            <a:ext cx="4573758" cy="39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 =&gt;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chu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8D4F37-541E-A65F-FD30-B175FAAE3C15}"/>
              </a:ext>
            </a:extLst>
          </p:cNvPr>
          <p:cNvSpPr txBox="1"/>
          <p:nvPr/>
        </p:nvSpPr>
        <p:spPr>
          <a:xfrm>
            <a:off x="1002324" y="1675656"/>
            <a:ext cx="5543174" cy="39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4e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ngoài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=&gt;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IVA.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6E60F5-428F-C6CA-A02B-54DD8E80E094}"/>
              </a:ext>
            </a:extLst>
          </p:cNvPr>
          <p:cNvSpPr txBox="1"/>
          <p:nvPr/>
        </p:nvSpPr>
        <p:spPr>
          <a:xfrm>
            <a:off x="606806" y="189562"/>
            <a:ext cx="4573758" cy="728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 b="1" dirty="0" err="1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sz="1800" b="1" dirty="0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sz="1800" b="1" dirty="0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1800" b="1" dirty="0" err="1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b="1" dirty="0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b="1" dirty="0">
                <a:solidFill>
                  <a:srgbClr val="ED7D3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 ( Z= 6)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AF770-BC28-FF74-0B1A-07B8C2FFCDC5}"/>
              </a:ext>
            </a:extLst>
          </p:cNvPr>
          <p:cNvSpPr txBox="1"/>
          <p:nvPr/>
        </p:nvSpPr>
        <p:spPr>
          <a:xfrm>
            <a:off x="4418123" y="2224101"/>
            <a:ext cx="4573758" cy="39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electron: 1s</a:t>
            </a:r>
            <a:r>
              <a:rPr lang="en-US" sz="1800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2s</a:t>
            </a:r>
            <a:r>
              <a:rPr lang="en-US" sz="1800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sz="1800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3s</a:t>
            </a:r>
            <a:r>
              <a:rPr lang="en-US" sz="1800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3p</a:t>
            </a:r>
            <a:r>
              <a:rPr lang="en-US" sz="1800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BBEA83F3-012A-C472-F640-53407D7E1698}"/>
              </a:ext>
            </a:extLst>
          </p:cNvPr>
          <p:cNvSpPr/>
          <p:nvPr/>
        </p:nvSpPr>
        <p:spPr>
          <a:xfrm rot="16200000">
            <a:off x="6893677" y="2515183"/>
            <a:ext cx="102870" cy="100769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5F6DCA15-1C79-408F-B2CE-B0F72A39BFCF}"/>
              </a:ext>
            </a:extLst>
          </p:cNvPr>
          <p:cNvSpPr/>
          <p:nvPr/>
        </p:nvSpPr>
        <p:spPr>
          <a:xfrm rot="16200000">
            <a:off x="7386017" y="2371246"/>
            <a:ext cx="125706" cy="457964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04563C1-F24F-2524-224D-F57690ED12F2}"/>
              </a:ext>
            </a:extLst>
          </p:cNvPr>
          <p:cNvSpPr/>
          <p:nvPr/>
        </p:nvSpPr>
        <p:spPr>
          <a:xfrm rot="16200000">
            <a:off x="7996721" y="2275057"/>
            <a:ext cx="242984" cy="692846"/>
          </a:xfrm>
          <a:prstGeom prst="leftBrace">
            <a:avLst>
              <a:gd name="adj1" fmla="val 1532"/>
              <a:gd name="adj2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25D311-8728-2152-89A1-D86BF008D1F7}"/>
              </a:ext>
            </a:extLst>
          </p:cNvPr>
          <p:cNvSpPr txBox="1"/>
          <p:nvPr/>
        </p:nvSpPr>
        <p:spPr>
          <a:xfrm>
            <a:off x="6706765" y="1083578"/>
            <a:ext cx="2130051" cy="728148"/>
          </a:xfrm>
          <a:custGeom>
            <a:avLst/>
            <a:gdLst>
              <a:gd name="connsiteX0" fmla="*/ 0 w 2130051"/>
              <a:gd name="connsiteY0" fmla="*/ 0 h 728148"/>
              <a:gd name="connsiteX1" fmla="*/ 468611 w 2130051"/>
              <a:gd name="connsiteY1" fmla="*/ 0 h 728148"/>
              <a:gd name="connsiteX2" fmla="*/ 1043725 w 2130051"/>
              <a:gd name="connsiteY2" fmla="*/ 0 h 728148"/>
              <a:gd name="connsiteX3" fmla="*/ 1618839 w 2130051"/>
              <a:gd name="connsiteY3" fmla="*/ 0 h 728148"/>
              <a:gd name="connsiteX4" fmla="*/ 2130051 w 2130051"/>
              <a:gd name="connsiteY4" fmla="*/ 0 h 728148"/>
              <a:gd name="connsiteX5" fmla="*/ 2130051 w 2130051"/>
              <a:gd name="connsiteY5" fmla="*/ 364074 h 728148"/>
              <a:gd name="connsiteX6" fmla="*/ 2130051 w 2130051"/>
              <a:gd name="connsiteY6" fmla="*/ 728148 h 728148"/>
              <a:gd name="connsiteX7" fmla="*/ 1597538 w 2130051"/>
              <a:gd name="connsiteY7" fmla="*/ 728148 h 728148"/>
              <a:gd name="connsiteX8" fmla="*/ 1086326 w 2130051"/>
              <a:gd name="connsiteY8" fmla="*/ 728148 h 728148"/>
              <a:gd name="connsiteX9" fmla="*/ 511212 w 2130051"/>
              <a:gd name="connsiteY9" fmla="*/ 728148 h 728148"/>
              <a:gd name="connsiteX10" fmla="*/ 0 w 2130051"/>
              <a:gd name="connsiteY10" fmla="*/ 728148 h 728148"/>
              <a:gd name="connsiteX11" fmla="*/ 0 w 2130051"/>
              <a:gd name="connsiteY11" fmla="*/ 385918 h 728148"/>
              <a:gd name="connsiteX12" fmla="*/ 0 w 2130051"/>
              <a:gd name="connsiteY12" fmla="*/ 0 h 72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0051" h="728148" fill="none" extrusionOk="0">
                <a:moveTo>
                  <a:pt x="0" y="0"/>
                </a:moveTo>
                <a:cubicBezTo>
                  <a:pt x="144029" y="-52736"/>
                  <a:pt x="316433" y="19465"/>
                  <a:pt x="468611" y="0"/>
                </a:cubicBezTo>
                <a:cubicBezTo>
                  <a:pt x="620789" y="-19465"/>
                  <a:pt x="915955" y="41236"/>
                  <a:pt x="1043725" y="0"/>
                </a:cubicBezTo>
                <a:cubicBezTo>
                  <a:pt x="1171495" y="-41236"/>
                  <a:pt x="1428584" y="62304"/>
                  <a:pt x="1618839" y="0"/>
                </a:cubicBezTo>
                <a:cubicBezTo>
                  <a:pt x="1809094" y="-62304"/>
                  <a:pt x="1994633" y="43150"/>
                  <a:pt x="2130051" y="0"/>
                </a:cubicBezTo>
                <a:cubicBezTo>
                  <a:pt x="2153999" y="129386"/>
                  <a:pt x="2111227" y="191570"/>
                  <a:pt x="2130051" y="364074"/>
                </a:cubicBezTo>
                <a:cubicBezTo>
                  <a:pt x="2148875" y="536578"/>
                  <a:pt x="2110443" y="605197"/>
                  <a:pt x="2130051" y="728148"/>
                </a:cubicBezTo>
                <a:cubicBezTo>
                  <a:pt x="1888656" y="759677"/>
                  <a:pt x="1737897" y="689481"/>
                  <a:pt x="1597538" y="728148"/>
                </a:cubicBezTo>
                <a:cubicBezTo>
                  <a:pt x="1457179" y="766815"/>
                  <a:pt x="1314866" y="705157"/>
                  <a:pt x="1086326" y="728148"/>
                </a:cubicBezTo>
                <a:cubicBezTo>
                  <a:pt x="857786" y="751139"/>
                  <a:pt x="788036" y="671956"/>
                  <a:pt x="511212" y="728148"/>
                </a:cubicBezTo>
                <a:cubicBezTo>
                  <a:pt x="234388" y="784340"/>
                  <a:pt x="138265" y="727944"/>
                  <a:pt x="0" y="728148"/>
                </a:cubicBezTo>
                <a:cubicBezTo>
                  <a:pt x="-13529" y="624219"/>
                  <a:pt x="21731" y="552712"/>
                  <a:pt x="0" y="385918"/>
                </a:cubicBezTo>
                <a:cubicBezTo>
                  <a:pt x="-21731" y="219124"/>
                  <a:pt x="28695" y="188066"/>
                  <a:pt x="0" y="0"/>
                </a:cubicBezTo>
                <a:close/>
              </a:path>
              <a:path w="2130051" h="728148" stroke="0" extrusionOk="0">
                <a:moveTo>
                  <a:pt x="0" y="0"/>
                </a:moveTo>
                <a:cubicBezTo>
                  <a:pt x="147260" y="-24282"/>
                  <a:pt x="371377" y="2448"/>
                  <a:pt x="553813" y="0"/>
                </a:cubicBezTo>
                <a:cubicBezTo>
                  <a:pt x="736249" y="-2448"/>
                  <a:pt x="898698" y="29196"/>
                  <a:pt x="1065026" y="0"/>
                </a:cubicBezTo>
                <a:cubicBezTo>
                  <a:pt x="1231354" y="-29196"/>
                  <a:pt x="1375839" y="20529"/>
                  <a:pt x="1576238" y="0"/>
                </a:cubicBezTo>
                <a:cubicBezTo>
                  <a:pt x="1776637" y="-20529"/>
                  <a:pt x="2011548" y="26328"/>
                  <a:pt x="2130051" y="0"/>
                </a:cubicBezTo>
                <a:cubicBezTo>
                  <a:pt x="2174142" y="120279"/>
                  <a:pt x="2085442" y="298432"/>
                  <a:pt x="2130051" y="378637"/>
                </a:cubicBezTo>
                <a:cubicBezTo>
                  <a:pt x="2174660" y="458842"/>
                  <a:pt x="2090996" y="647075"/>
                  <a:pt x="2130051" y="728148"/>
                </a:cubicBezTo>
                <a:cubicBezTo>
                  <a:pt x="1961195" y="783319"/>
                  <a:pt x="1726800" y="672234"/>
                  <a:pt x="1597538" y="728148"/>
                </a:cubicBezTo>
                <a:cubicBezTo>
                  <a:pt x="1468276" y="784062"/>
                  <a:pt x="1257127" y="724164"/>
                  <a:pt x="1107627" y="728148"/>
                </a:cubicBezTo>
                <a:cubicBezTo>
                  <a:pt x="958127" y="732132"/>
                  <a:pt x="777345" y="711868"/>
                  <a:pt x="532513" y="728148"/>
                </a:cubicBezTo>
                <a:cubicBezTo>
                  <a:pt x="287681" y="744428"/>
                  <a:pt x="164318" y="714583"/>
                  <a:pt x="0" y="728148"/>
                </a:cubicBezTo>
                <a:cubicBezTo>
                  <a:pt x="-10112" y="586097"/>
                  <a:pt x="2224" y="553385"/>
                  <a:pt x="0" y="378637"/>
                </a:cubicBezTo>
                <a:cubicBezTo>
                  <a:pt x="-2224" y="203889"/>
                  <a:pt x="38690" y="101608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535315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ô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6, chu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2,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IVA.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EB6805-DDDD-5EDD-11B2-7CD579D54A58}"/>
              </a:ext>
            </a:extLst>
          </p:cNvPr>
          <p:cNvSpPr txBox="1"/>
          <p:nvPr/>
        </p:nvSpPr>
        <p:spPr>
          <a:xfrm>
            <a:off x="6534412" y="3428654"/>
            <a:ext cx="2286879" cy="728148"/>
          </a:xfrm>
          <a:custGeom>
            <a:avLst/>
            <a:gdLst>
              <a:gd name="connsiteX0" fmla="*/ 0 w 2286879"/>
              <a:gd name="connsiteY0" fmla="*/ 0 h 728148"/>
              <a:gd name="connsiteX1" fmla="*/ 503113 w 2286879"/>
              <a:gd name="connsiteY1" fmla="*/ 0 h 728148"/>
              <a:gd name="connsiteX2" fmla="*/ 1120571 w 2286879"/>
              <a:gd name="connsiteY2" fmla="*/ 0 h 728148"/>
              <a:gd name="connsiteX3" fmla="*/ 1738028 w 2286879"/>
              <a:gd name="connsiteY3" fmla="*/ 0 h 728148"/>
              <a:gd name="connsiteX4" fmla="*/ 2286879 w 2286879"/>
              <a:gd name="connsiteY4" fmla="*/ 0 h 728148"/>
              <a:gd name="connsiteX5" fmla="*/ 2286879 w 2286879"/>
              <a:gd name="connsiteY5" fmla="*/ 364074 h 728148"/>
              <a:gd name="connsiteX6" fmla="*/ 2286879 w 2286879"/>
              <a:gd name="connsiteY6" fmla="*/ 728148 h 728148"/>
              <a:gd name="connsiteX7" fmla="*/ 1715159 w 2286879"/>
              <a:gd name="connsiteY7" fmla="*/ 728148 h 728148"/>
              <a:gd name="connsiteX8" fmla="*/ 1166308 w 2286879"/>
              <a:gd name="connsiteY8" fmla="*/ 728148 h 728148"/>
              <a:gd name="connsiteX9" fmla="*/ 548851 w 2286879"/>
              <a:gd name="connsiteY9" fmla="*/ 728148 h 728148"/>
              <a:gd name="connsiteX10" fmla="*/ 0 w 2286879"/>
              <a:gd name="connsiteY10" fmla="*/ 728148 h 728148"/>
              <a:gd name="connsiteX11" fmla="*/ 0 w 2286879"/>
              <a:gd name="connsiteY11" fmla="*/ 385918 h 728148"/>
              <a:gd name="connsiteX12" fmla="*/ 0 w 2286879"/>
              <a:gd name="connsiteY12" fmla="*/ 0 h 72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86879" h="728148" fill="none" extrusionOk="0">
                <a:moveTo>
                  <a:pt x="0" y="0"/>
                </a:moveTo>
                <a:cubicBezTo>
                  <a:pt x="147081" y="-59937"/>
                  <a:pt x="377469" y="56863"/>
                  <a:pt x="503113" y="0"/>
                </a:cubicBezTo>
                <a:cubicBezTo>
                  <a:pt x="628757" y="-56863"/>
                  <a:pt x="831120" y="1167"/>
                  <a:pt x="1120571" y="0"/>
                </a:cubicBezTo>
                <a:cubicBezTo>
                  <a:pt x="1410022" y="-1167"/>
                  <a:pt x="1445908" y="48335"/>
                  <a:pt x="1738028" y="0"/>
                </a:cubicBezTo>
                <a:cubicBezTo>
                  <a:pt x="2030148" y="-48335"/>
                  <a:pt x="2040519" y="19214"/>
                  <a:pt x="2286879" y="0"/>
                </a:cubicBezTo>
                <a:cubicBezTo>
                  <a:pt x="2310827" y="129386"/>
                  <a:pt x="2268055" y="191570"/>
                  <a:pt x="2286879" y="364074"/>
                </a:cubicBezTo>
                <a:cubicBezTo>
                  <a:pt x="2305703" y="536578"/>
                  <a:pt x="2267271" y="605197"/>
                  <a:pt x="2286879" y="728148"/>
                </a:cubicBezTo>
                <a:cubicBezTo>
                  <a:pt x="2152292" y="751108"/>
                  <a:pt x="1856089" y="681961"/>
                  <a:pt x="1715159" y="728148"/>
                </a:cubicBezTo>
                <a:cubicBezTo>
                  <a:pt x="1574229" y="774335"/>
                  <a:pt x="1310931" y="690606"/>
                  <a:pt x="1166308" y="728148"/>
                </a:cubicBezTo>
                <a:cubicBezTo>
                  <a:pt x="1021685" y="765690"/>
                  <a:pt x="686912" y="726569"/>
                  <a:pt x="548851" y="728148"/>
                </a:cubicBezTo>
                <a:cubicBezTo>
                  <a:pt x="410790" y="729727"/>
                  <a:pt x="138640" y="706336"/>
                  <a:pt x="0" y="728148"/>
                </a:cubicBezTo>
                <a:cubicBezTo>
                  <a:pt x="-13529" y="624219"/>
                  <a:pt x="21731" y="552712"/>
                  <a:pt x="0" y="385918"/>
                </a:cubicBezTo>
                <a:cubicBezTo>
                  <a:pt x="-21731" y="219124"/>
                  <a:pt x="28695" y="188066"/>
                  <a:pt x="0" y="0"/>
                </a:cubicBezTo>
                <a:close/>
              </a:path>
              <a:path w="2286879" h="728148" stroke="0" extrusionOk="0">
                <a:moveTo>
                  <a:pt x="0" y="0"/>
                </a:moveTo>
                <a:cubicBezTo>
                  <a:pt x="288439" y="-50919"/>
                  <a:pt x="340379" y="70879"/>
                  <a:pt x="594589" y="0"/>
                </a:cubicBezTo>
                <a:cubicBezTo>
                  <a:pt x="848799" y="-70879"/>
                  <a:pt x="926029" y="49390"/>
                  <a:pt x="1143440" y="0"/>
                </a:cubicBezTo>
                <a:cubicBezTo>
                  <a:pt x="1360851" y="-49390"/>
                  <a:pt x="1495499" y="2401"/>
                  <a:pt x="1692290" y="0"/>
                </a:cubicBezTo>
                <a:cubicBezTo>
                  <a:pt x="1889081" y="-2401"/>
                  <a:pt x="2040368" y="50277"/>
                  <a:pt x="2286879" y="0"/>
                </a:cubicBezTo>
                <a:cubicBezTo>
                  <a:pt x="2330970" y="120279"/>
                  <a:pt x="2242270" y="298432"/>
                  <a:pt x="2286879" y="378637"/>
                </a:cubicBezTo>
                <a:cubicBezTo>
                  <a:pt x="2331488" y="458842"/>
                  <a:pt x="2247824" y="647075"/>
                  <a:pt x="2286879" y="728148"/>
                </a:cubicBezTo>
                <a:cubicBezTo>
                  <a:pt x="2043504" y="781910"/>
                  <a:pt x="1912208" y="681431"/>
                  <a:pt x="1715159" y="728148"/>
                </a:cubicBezTo>
                <a:cubicBezTo>
                  <a:pt x="1518110" y="774865"/>
                  <a:pt x="1393140" y="679760"/>
                  <a:pt x="1189177" y="728148"/>
                </a:cubicBezTo>
                <a:cubicBezTo>
                  <a:pt x="985214" y="776536"/>
                  <a:pt x="839945" y="698628"/>
                  <a:pt x="571720" y="728148"/>
                </a:cubicBezTo>
                <a:cubicBezTo>
                  <a:pt x="303495" y="757668"/>
                  <a:pt x="269276" y="698570"/>
                  <a:pt x="0" y="728148"/>
                </a:cubicBezTo>
                <a:cubicBezTo>
                  <a:pt x="-10112" y="586097"/>
                  <a:pt x="2224" y="553385"/>
                  <a:pt x="0" y="378637"/>
                </a:cubicBezTo>
                <a:cubicBezTo>
                  <a:pt x="-2224" y="203889"/>
                  <a:pt x="38690" y="101608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535315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Cl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ô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17, chu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3,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VIIA.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E1DB71-6600-9F53-3036-56C20F5E272D}"/>
              </a:ext>
            </a:extLst>
          </p:cNvPr>
          <p:cNvSpPr txBox="1"/>
          <p:nvPr/>
        </p:nvSpPr>
        <p:spPr>
          <a:xfrm>
            <a:off x="3963437" y="532087"/>
            <a:ext cx="4573758" cy="39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electron: 1s</a:t>
            </a:r>
            <a:r>
              <a:rPr lang="en-US" sz="1800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2s</a:t>
            </a:r>
            <a:r>
              <a:rPr lang="en-US" sz="1800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sz="1800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FA65A4BC-1567-9CFC-DE18-6ECB8B821CB8}"/>
              </a:ext>
            </a:extLst>
          </p:cNvPr>
          <p:cNvSpPr/>
          <p:nvPr/>
        </p:nvSpPr>
        <p:spPr>
          <a:xfrm rot="16200000">
            <a:off x="6843292" y="878875"/>
            <a:ext cx="102870" cy="100769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BAB2F42F-DA00-BDFF-2C78-34C2D5CC50E1}"/>
              </a:ext>
            </a:extLst>
          </p:cNvPr>
          <p:cNvSpPr/>
          <p:nvPr/>
        </p:nvSpPr>
        <p:spPr>
          <a:xfrm rot="16200000">
            <a:off x="7262570" y="789596"/>
            <a:ext cx="102870" cy="301568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84E087-DCB9-C21A-58F4-0020A2744674}"/>
              </a:ext>
            </a:extLst>
          </p:cNvPr>
          <p:cNvSpPr txBox="1"/>
          <p:nvPr/>
        </p:nvSpPr>
        <p:spPr>
          <a:xfrm>
            <a:off x="7009222" y="507385"/>
            <a:ext cx="81195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A8B8FB-CCB6-F834-0686-64F8F903E772}"/>
              </a:ext>
            </a:extLst>
          </p:cNvPr>
          <p:cNvSpPr txBox="1"/>
          <p:nvPr/>
        </p:nvSpPr>
        <p:spPr>
          <a:xfrm>
            <a:off x="748050" y="2760164"/>
            <a:ext cx="4165136" cy="39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 17 =&gt; ô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A76849-159A-6615-E425-A2C92844D51B}"/>
              </a:ext>
            </a:extLst>
          </p:cNvPr>
          <p:cNvSpPr txBox="1"/>
          <p:nvPr/>
        </p:nvSpPr>
        <p:spPr>
          <a:xfrm>
            <a:off x="748050" y="3277856"/>
            <a:ext cx="4573758" cy="39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 =&gt;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chu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B20765-2F2D-F3EB-A337-55BE0FF8D1B4}"/>
              </a:ext>
            </a:extLst>
          </p:cNvPr>
          <p:cNvSpPr txBox="1"/>
          <p:nvPr/>
        </p:nvSpPr>
        <p:spPr>
          <a:xfrm>
            <a:off x="748050" y="3906364"/>
            <a:ext cx="5291511" cy="728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7e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ngoài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=&gt;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VIIA.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B91085-A75B-F587-3E5A-31493FE80B09}"/>
              </a:ext>
            </a:extLst>
          </p:cNvPr>
          <p:cNvSpPr txBox="1"/>
          <p:nvPr/>
        </p:nvSpPr>
        <p:spPr>
          <a:xfrm>
            <a:off x="7755358" y="2260628"/>
            <a:ext cx="81195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40723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2" grpId="0"/>
      <p:bldP spid="4" grpId="0"/>
      <p:bldP spid="8" grpId="0" animBg="1"/>
      <p:bldP spid="9" grpId="0" animBg="1"/>
      <p:bldP spid="10" grpId="0" animBg="1"/>
      <p:bldP spid="17" grpId="0" animBg="1"/>
      <p:bldP spid="18" grpId="0" animBg="1"/>
      <p:bldP spid="21" grpId="0"/>
      <p:bldP spid="22" grpId="0" animBg="1"/>
      <p:bldP spid="23" grpId="0" animBg="1"/>
      <p:bldP spid="25" grpId="0" animBg="1"/>
      <p:bldP spid="27" grpId="0"/>
      <p:bldP spid="28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5D434467-2E41-6001-D9C2-881DB90BDD54}"/>
              </a:ext>
            </a:extLst>
          </p:cNvPr>
          <p:cNvSpPr/>
          <p:nvPr/>
        </p:nvSpPr>
        <p:spPr>
          <a:xfrm>
            <a:off x="140880" y="320483"/>
            <a:ext cx="2457450" cy="2230638"/>
          </a:xfrm>
          <a:prstGeom prst="foldedCorne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7" name="Picture 2" descr="D:\y nghia bang tuan hoan(lop 10)\tu lieu\hinh 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15" y="514350"/>
            <a:ext cx="61150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2376" y="1104469"/>
            <a:ext cx="148590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400" dirty="0">
                <a:solidFill>
                  <a:prstClr val="white"/>
                </a:solidFill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rPr>
              <a:t>Chu kỳ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2376" y="1952410"/>
            <a:ext cx="148590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400" dirty="0">
                <a:solidFill>
                  <a:prstClr val="white"/>
                </a:solidFill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rPr>
              <a:t>Chu kỳ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62850" y="2790732"/>
            <a:ext cx="1495426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dirty="0">
                <a:solidFill>
                  <a:prstClr val="white"/>
                </a:solidFill>
                <a:latin typeface="Autocar Bold Condensed" panose="020B0500000000000000" pitchFamily="34" charset="0"/>
                <a:ea typeface="Autocar Bold Condensed" panose="020B0500000000000000" pitchFamily="34" charset="0"/>
                <a:cs typeface="Autocar Bold Condensed" panose="020B0500000000000000" pitchFamily="34" charset="0"/>
              </a:rPr>
              <a:t>Chu kỳ 3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6047191" y="1828205"/>
            <a:ext cx="1943100" cy="1191"/>
          </a:xfrm>
          <a:prstGeom prst="straightConnector1">
            <a:avLst/>
          </a:prstGeom>
          <a:ln w="762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103495" y="3084403"/>
            <a:ext cx="2485195" cy="1697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03545" y="1143000"/>
            <a:ext cx="2457450" cy="461665"/>
          </a:xfrm>
          <a:prstGeom prst="rect">
            <a:avLst/>
          </a:prstGeom>
          <a:solidFill>
            <a:srgbClr val="FFFF00"/>
          </a:soli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cumin Pro Condensed" panose="020B0806020202020204" pitchFamily="34" charset="0"/>
              </a:rPr>
              <a:t>1s</a:t>
            </a:r>
            <a:r>
              <a:rPr lang="en-US" sz="2400" baseline="30000" dirty="0">
                <a:solidFill>
                  <a:prstClr val="black"/>
                </a:solidFill>
                <a:latin typeface="Acumin Pro Condensed" panose="020B0806020202020204" pitchFamily="34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Acumin Pro Condensed" panose="020B0806020202020204" pitchFamily="34" charset="0"/>
              </a:rPr>
              <a:t> 2s</a:t>
            </a:r>
            <a:r>
              <a:rPr lang="en-US" sz="2400" baseline="30000" dirty="0">
                <a:solidFill>
                  <a:prstClr val="black"/>
                </a:solidFill>
                <a:latin typeface="Acumin Pro Condensed" panose="020B0806020202020204" pitchFamily="34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Acumin Pro Condensed" panose="020B0806020202020204" pitchFamily="34" charset="0"/>
              </a:rPr>
              <a:t> 2p</a:t>
            </a:r>
            <a:r>
              <a:rPr lang="en-US" sz="2400" baseline="30000" dirty="0">
                <a:solidFill>
                  <a:prstClr val="black"/>
                </a:solidFill>
                <a:latin typeface="Acumin Pro Condensed" panose="020B0806020202020204" pitchFamily="34" charset="0"/>
              </a:rPr>
              <a:t>6</a:t>
            </a:r>
            <a:r>
              <a:rPr lang="en-US" sz="2400" dirty="0">
                <a:solidFill>
                  <a:prstClr val="black"/>
                </a:solidFill>
                <a:latin typeface="Acumin Pro Condensed" panose="020B0806020202020204" pitchFamily="34" charset="0"/>
              </a:rPr>
              <a:t> 3s</a:t>
            </a:r>
            <a:r>
              <a:rPr lang="en-US" sz="2400" baseline="30000" dirty="0">
                <a:solidFill>
                  <a:prstClr val="black"/>
                </a:solidFill>
                <a:latin typeface="Acumin Pro Condensed" panose="020B0806020202020204" pitchFamily="34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Acumin Pro Condensed" panose="020B0806020202020204" pitchFamily="34" charset="0"/>
              </a:rPr>
              <a:t>3p</a:t>
            </a:r>
            <a:r>
              <a:rPr lang="en-US" sz="2400" baseline="30000" dirty="0">
                <a:solidFill>
                  <a:prstClr val="black"/>
                </a:solidFill>
                <a:latin typeface="Acumin Pro Condensed" panose="020B0806020202020204" pitchFamily="34" charset="0"/>
              </a:rPr>
              <a:t>4</a:t>
            </a:r>
            <a:endParaRPr lang="en-US" sz="2400" dirty="0">
              <a:solidFill>
                <a:prstClr val="black"/>
              </a:solidFill>
              <a:latin typeface="Acumin Pro Condensed" panose="020B0806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01340" y="1085850"/>
            <a:ext cx="888206" cy="5143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332345" y="857250"/>
            <a:ext cx="514350" cy="28575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86878" y="1503441"/>
            <a:ext cx="3429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160770" y="1485900"/>
            <a:ext cx="5715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903720" y="1485900"/>
            <a:ext cx="7429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054485" y="1543050"/>
            <a:ext cx="1420610" cy="119053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446646" y="2571751"/>
            <a:ext cx="988219" cy="1436519"/>
            <a:chOff x="378177" y="3276600"/>
            <a:chExt cx="1374423" cy="2121628"/>
          </a:xfrm>
        </p:grpSpPr>
        <p:sp>
          <p:nvSpPr>
            <p:cNvPr id="20" name="Rectangle 19"/>
            <p:cNvSpPr/>
            <p:nvPr/>
          </p:nvSpPr>
          <p:spPr>
            <a:xfrm>
              <a:off x="381489" y="3276600"/>
              <a:ext cx="1371111" cy="1828800"/>
            </a:xfrm>
            <a:prstGeom prst="rect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83" name="TextBox 21"/>
            <p:cNvSpPr txBox="1">
              <a:spLocks noChangeArrowheads="1"/>
            </p:cNvSpPr>
            <p:nvPr/>
          </p:nvSpPr>
          <p:spPr bwMode="auto">
            <a:xfrm>
              <a:off x="423332" y="3657600"/>
              <a:ext cx="838200" cy="988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750" b="1" dirty="0">
                  <a:solidFill>
                    <a:prstClr val="black"/>
                  </a:solidFill>
                  <a:latin typeface="Acumin Pro Condensed" panose="020B0806020202020204" pitchFamily="34" charset="0"/>
                </a:rPr>
                <a:t>S</a:t>
              </a:r>
            </a:p>
          </p:txBody>
        </p:sp>
        <p:sp>
          <p:nvSpPr>
            <p:cNvPr id="11284" name="TextBox 22"/>
            <p:cNvSpPr txBox="1">
              <a:spLocks noChangeArrowheads="1"/>
            </p:cNvSpPr>
            <p:nvPr/>
          </p:nvSpPr>
          <p:spPr bwMode="auto">
            <a:xfrm>
              <a:off x="378177" y="4343401"/>
              <a:ext cx="1295400" cy="750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prstClr val="black"/>
                  </a:solidFill>
                  <a:latin typeface="Acumin Pro Condensed" panose="020B0806020202020204" pitchFamily="34" charset="0"/>
                </a:rPr>
                <a:t>Lưu huỳnh</a:t>
              </a:r>
            </a:p>
          </p:txBody>
        </p:sp>
        <p:sp>
          <p:nvSpPr>
            <p:cNvPr id="11285" name="TextBox 23"/>
            <p:cNvSpPr txBox="1">
              <a:spLocks noChangeArrowheads="1"/>
            </p:cNvSpPr>
            <p:nvPr/>
          </p:nvSpPr>
          <p:spPr bwMode="auto">
            <a:xfrm>
              <a:off x="389465" y="4648201"/>
              <a:ext cx="1219200" cy="750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prstClr val="black"/>
                  </a:solidFill>
                  <a:latin typeface="Acumin Pro Condensed" panose="020B0806020202020204" pitchFamily="34" charset="0"/>
                </a:rPr>
                <a:t>[Ne]3s</a:t>
              </a:r>
              <a:r>
                <a:rPr lang="en-US" b="1" baseline="30000">
                  <a:solidFill>
                    <a:prstClr val="black"/>
                  </a:solidFill>
                  <a:latin typeface="Acumin Pro Condensed" panose="020B0806020202020204" pitchFamily="34" charset="0"/>
                </a:rPr>
                <a:t>2</a:t>
              </a:r>
              <a:r>
                <a:rPr lang="en-US" b="1">
                  <a:solidFill>
                    <a:prstClr val="black"/>
                  </a:solidFill>
                  <a:latin typeface="Acumin Pro Condensed" panose="020B0806020202020204" pitchFamily="34" charset="0"/>
                </a:rPr>
                <a:t>3p</a:t>
              </a:r>
              <a:r>
                <a:rPr lang="en-US" b="1" baseline="30000">
                  <a:solidFill>
                    <a:prstClr val="black"/>
                  </a:solidFill>
                  <a:latin typeface="Acumin Pro Condensed" panose="020B0806020202020204" pitchFamily="34" charset="0"/>
                </a:rPr>
                <a:t>5</a:t>
              </a:r>
              <a:endParaRPr lang="en-US" b="1">
                <a:solidFill>
                  <a:prstClr val="black"/>
                </a:solidFill>
                <a:latin typeface="Acumin Pro Condensed" panose="020B0806020202020204" pitchFamily="34" charset="0"/>
              </a:endParaRPr>
            </a:p>
          </p:txBody>
        </p:sp>
        <p:sp>
          <p:nvSpPr>
            <p:cNvPr id="11286" name="TextBox 25"/>
            <p:cNvSpPr txBox="1">
              <a:spLocks noChangeArrowheads="1"/>
            </p:cNvSpPr>
            <p:nvPr/>
          </p:nvSpPr>
          <p:spPr bwMode="auto">
            <a:xfrm>
              <a:off x="437445" y="3420534"/>
              <a:ext cx="685801" cy="477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prstClr val="black"/>
                  </a:solidFill>
                  <a:latin typeface="Acumin Pro Condensed" panose="020B0806020202020204" pitchFamily="34" charset="0"/>
                </a:rPr>
                <a:t>16</a:t>
              </a:r>
            </a:p>
          </p:txBody>
        </p:sp>
        <p:sp>
          <p:nvSpPr>
            <p:cNvPr id="11287" name="TextBox 26"/>
            <p:cNvSpPr txBox="1">
              <a:spLocks noChangeArrowheads="1"/>
            </p:cNvSpPr>
            <p:nvPr/>
          </p:nvSpPr>
          <p:spPr bwMode="auto">
            <a:xfrm>
              <a:off x="990600" y="3352800"/>
              <a:ext cx="762000" cy="750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cumin Pro Condensed" panose="020B0806020202020204" pitchFamily="34" charset="0"/>
                </a:rPr>
                <a:t>32,06</a:t>
              </a:r>
            </a:p>
          </p:txBody>
        </p:sp>
        <p:sp>
          <p:nvSpPr>
            <p:cNvPr id="11288" name="TextBox 27"/>
            <p:cNvSpPr txBox="1">
              <a:spLocks noChangeArrowheads="1"/>
            </p:cNvSpPr>
            <p:nvPr/>
          </p:nvSpPr>
          <p:spPr bwMode="auto">
            <a:xfrm>
              <a:off x="1066799" y="3962400"/>
              <a:ext cx="685801" cy="44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cumin Pro Condensed" panose="020B0806020202020204" pitchFamily="34" charset="0"/>
                </a:rPr>
                <a:t>2,58</a:t>
              </a:r>
            </a:p>
          </p:txBody>
        </p:sp>
      </p:grpSp>
      <p:sp>
        <p:nvSpPr>
          <p:cNvPr id="29" name="Oval 28"/>
          <p:cNvSpPr/>
          <p:nvPr/>
        </p:nvSpPr>
        <p:spPr>
          <a:xfrm>
            <a:off x="6275195" y="2571750"/>
            <a:ext cx="1314450" cy="12573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196143-8306-73CD-DABE-371B55D28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51" y="1974908"/>
            <a:ext cx="2457450" cy="46166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1s</a:t>
            </a:r>
            <a:r>
              <a:rPr lang="en-US" sz="2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2s</a:t>
            </a:r>
            <a:r>
              <a:rPr lang="en-US" sz="2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2p</a:t>
            </a:r>
            <a:r>
              <a:rPr lang="en-US" sz="2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3s</a:t>
            </a:r>
            <a:r>
              <a:rPr lang="en-US" sz="2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3p</a:t>
            </a:r>
            <a:r>
              <a:rPr lang="en-US" sz="2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60046B-D7EB-9167-D00C-CBC976848BFB}"/>
              </a:ext>
            </a:extLst>
          </p:cNvPr>
          <p:cNvSpPr txBox="1"/>
          <p:nvPr/>
        </p:nvSpPr>
        <p:spPr>
          <a:xfrm>
            <a:off x="267257" y="343692"/>
            <a:ext cx="21610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39347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 animBg="1"/>
      <p:bldP spid="6" grpId="0" animBg="1"/>
      <p:bldP spid="12" grpId="0" animBg="1"/>
      <p:bldP spid="14" grpId="0" animBg="1"/>
      <p:bldP spid="29" grpId="0" animBg="1"/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E63D0-01CD-37DA-0760-CCB69CA13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DE548-BCE6-C256-E303-480D8BB8A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img06.tooopen.com/images/20160719/tooopen_sy_170922258475.jpg">
            <a:extLst>
              <a:ext uri="{FF2B5EF4-FFF2-40B4-BE49-F238E27FC236}">
                <a16:creationId xmlns:a16="http://schemas.microsoft.com/office/drawing/2014/main" id="{159F9610-0990-D74D-ECD2-C534D391F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2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824;p42">
            <a:extLst>
              <a:ext uri="{FF2B5EF4-FFF2-40B4-BE49-F238E27FC236}">
                <a16:creationId xmlns:a16="http://schemas.microsoft.com/office/drawing/2014/main" id="{179A3769-066F-14BF-A0E5-618776140D85}"/>
              </a:ext>
            </a:extLst>
          </p:cNvPr>
          <p:cNvSpPr txBox="1">
            <a:spLocks/>
          </p:cNvSpPr>
          <p:nvPr/>
        </p:nvSpPr>
        <p:spPr bwMode="auto">
          <a:xfrm>
            <a:off x="1262223" y="1374230"/>
            <a:ext cx="6808881" cy="135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lnSpc>
                <a:spcPct val="120000"/>
              </a:lnSpc>
            </a:pPr>
            <a:r>
              <a:rPr lang="vi-VN" sz="4050" b="1" spc="50" dirty="0">
                <a:ln w="12700" cmpd="sng">
                  <a:noFill/>
                  <a:prstDash val="solid"/>
                </a:ln>
                <a:solidFill>
                  <a:srgbClr val="FFFF00"/>
                </a:solidFill>
                <a:ea typeface="Montserrat"/>
                <a:cs typeface="Montserrat"/>
                <a:sym typeface="Montserrat"/>
              </a:rPr>
              <a:t>QUAN HỆ GIỮA VỊ TRÍ </a:t>
            </a:r>
            <a:r>
              <a:rPr lang="en-US" sz="4050" b="1" spc="50" dirty="0">
                <a:ln w="12700" cmpd="sng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 TÍNH CHẤT</a:t>
            </a:r>
            <a:r>
              <a:rPr lang="vi-VN" sz="4050" b="1" spc="50" dirty="0">
                <a:ln w="12700" cmpd="sng">
                  <a:noFill/>
                  <a:prstDash val="solid"/>
                </a:ln>
                <a:solidFill>
                  <a:srgbClr val="FFFF00"/>
                </a:solidFill>
                <a:ea typeface="Montserrat"/>
                <a:cs typeface="Montserrat"/>
                <a:sym typeface="Montserrat"/>
              </a:rPr>
              <a:t> NGUYÊN TỐ</a:t>
            </a:r>
          </a:p>
        </p:txBody>
      </p:sp>
    </p:spTree>
    <p:extLst>
      <p:ext uri="{BB962C8B-B14F-4D97-AF65-F5344CB8AC3E}">
        <p14:creationId xmlns:p14="http://schemas.microsoft.com/office/powerpoint/2010/main" val="551226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0" y="19551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0BD18007-56DE-85E6-48A0-F56FF743C2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3341"/>
            <a:ext cx="1243067" cy="1420159"/>
          </a:xfrm>
          <a:prstGeom prst="rect">
            <a:avLst/>
          </a:prstGeom>
        </p:spPr>
      </p:pic>
      <p:grpSp>
        <p:nvGrpSpPr>
          <p:cNvPr id="9" name="Group 63">
            <a:extLst>
              <a:ext uri="{FF2B5EF4-FFF2-40B4-BE49-F238E27FC236}">
                <a16:creationId xmlns:a16="http://schemas.microsoft.com/office/drawing/2014/main" id="{904A0182-C80A-C37A-6AE3-C943D67DEE7D}"/>
              </a:ext>
            </a:extLst>
          </p:cNvPr>
          <p:cNvGrpSpPr>
            <a:grpSpLocks/>
          </p:cNvGrpSpPr>
          <p:nvPr/>
        </p:nvGrpSpPr>
        <p:grpSpPr bwMode="auto">
          <a:xfrm>
            <a:off x="410361" y="221064"/>
            <a:ext cx="8271258" cy="505558"/>
            <a:chOff x="504" y="1008"/>
            <a:chExt cx="4416" cy="765"/>
          </a:xfrm>
        </p:grpSpPr>
        <p:sp>
          <p:nvSpPr>
            <p:cNvPr id="10" name="AutoShape 64">
              <a:extLst>
                <a:ext uri="{FF2B5EF4-FFF2-40B4-BE49-F238E27FC236}">
                  <a16:creationId xmlns:a16="http://schemas.microsoft.com/office/drawing/2014/main" id="{775B3761-2BB9-F682-08C7-C704C59CD2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21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" name="Text Box 65">
              <a:extLst>
                <a:ext uri="{FF2B5EF4-FFF2-40B4-BE49-F238E27FC236}">
                  <a16:creationId xmlns:a16="http://schemas.microsoft.com/office/drawing/2014/main" id="{E2AA837B-DF2B-82F7-9D7D-55B93B8290F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014"/>
              <a:ext cx="3976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195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  </a:t>
              </a:r>
              <a:endParaRPr lang="en-US" altLang="vi-VN" sz="187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4B6BA2-CA1D-E2AA-B0B4-817E90FDDD53}"/>
              </a:ext>
            </a:extLst>
          </p:cNvPr>
          <p:cNvSpPr txBox="1"/>
          <p:nvPr/>
        </p:nvSpPr>
        <p:spPr>
          <a:xfrm>
            <a:off x="410361" y="244943"/>
            <a:ext cx="8490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2. Ý NGHĨA CỦA BẢNG TUẦN HOÀN CÁC NGUYÊN TỐ HÓA HỌC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85EF44-78B1-8A3C-9332-9873E8CD0D10}"/>
              </a:ext>
            </a:extLst>
          </p:cNvPr>
          <p:cNvSpPr txBox="1"/>
          <p:nvPr/>
        </p:nvSpPr>
        <p:spPr>
          <a:xfrm>
            <a:off x="474151" y="994781"/>
            <a:ext cx="8122716" cy="79252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hydroxide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Na (Z = 11)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dự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đoán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hydroxide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base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mạnh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hay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yếu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303892-F294-F777-B180-658B3F103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399" y="828735"/>
            <a:ext cx="8292220" cy="38531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B6BDC8D-F9A1-144A-09E5-0C9C9323E632}"/>
              </a:ext>
            </a:extLst>
          </p:cNvPr>
          <p:cNvSpPr txBox="1"/>
          <p:nvPr/>
        </p:nvSpPr>
        <p:spPr>
          <a:xfrm>
            <a:off x="474151" y="1945392"/>
            <a:ext cx="7992272" cy="95866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11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Na: 1s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2s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3s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=&gt;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Hydroxide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NaOH,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base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72780645"/>
      </p:ext>
    </p:extLst>
  </p:cSld>
  <p:clrMapOvr>
    <a:masterClrMapping/>
  </p:clrMapOvr>
  <p:transition spd="med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y nghia bang tuan hoan\tu lieu\xe ot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502138"/>
            <a:ext cx="971550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4800600" y="33338"/>
            <a:ext cx="1657350" cy="742950"/>
          </a:xfrm>
          <a:prstGeom prst="wedgeEllipseCallout">
            <a:avLst>
              <a:gd name="adj1" fmla="val -72682"/>
              <a:gd name="adj2" fmla="val 46930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Sulfur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tính kim loại hay phi kim?</a:t>
            </a:r>
          </a:p>
        </p:txBody>
      </p:sp>
      <p:sp>
        <p:nvSpPr>
          <p:cNvPr id="11" name="Oval 10"/>
          <p:cNvSpPr/>
          <p:nvPr/>
        </p:nvSpPr>
        <p:spPr>
          <a:xfrm>
            <a:off x="2457450" y="171450"/>
            <a:ext cx="857250" cy="7429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Phi kim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343400" y="914400"/>
            <a:ext cx="2686050" cy="1028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D:\y nghia bang tuan hoan\tu lieu\xe ot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084" y="571619"/>
            <a:ext cx="871160" cy="35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111482" y="956972"/>
            <a:ext cx="3200400" cy="5715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vi-VN" sz="1500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Vị Trí của nguyên </a:t>
            </a:r>
            <a:r>
              <a:rPr lang="vi-VN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tố</a:t>
            </a:r>
            <a:r>
              <a:rPr lang="vi-VN" sz="1500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Sulfur</a:t>
            </a:r>
            <a:r>
              <a:rPr lang="vi-VN" sz="1500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(S)</a:t>
            </a:r>
          </a:p>
          <a:p>
            <a:pPr algn="ctr">
              <a:defRPr/>
            </a:pPr>
            <a:r>
              <a:rPr lang="vi-VN" sz="1500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( Z = 16) , Ô 16, chu kỳ 3, nhóm VIA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230291" y="546497"/>
            <a:ext cx="400050" cy="342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2" descr="D:\y nghia bang tuan hoan\tu lieu\xe ot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1770">
            <a:off x="4013597" y="538164"/>
            <a:ext cx="971550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 rot="1117644">
            <a:off x="6797279" y="1539479"/>
            <a:ext cx="40005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Oval Callout 20"/>
          <p:cNvSpPr/>
          <p:nvPr/>
        </p:nvSpPr>
        <p:spPr>
          <a:xfrm>
            <a:off x="6343649" y="0"/>
            <a:ext cx="2030329" cy="1257300"/>
          </a:xfrm>
          <a:prstGeom prst="wedgeEllipseCallout">
            <a:avLst>
              <a:gd name="adj1" fmla="val -6831"/>
              <a:gd name="adj2" fmla="val 81904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Hóa trị cao nhất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sulfur 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trong hợp chất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ox</a:t>
            </a:r>
            <a:r>
              <a:rPr lang="en-US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ygen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Oval 21"/>
          <p:cNvSpPr/>
          <p:nvPr/>
        </p:nvSpPr>
        <p:spPr>
          <a:xfrm>
            <a:off x="4514850" y="328612"/>
            <a:ext cx="1371600" cy="8143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HT cao nhất trong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oxi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de: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6</a:t>
            </a:r>
          </a:p>
        </p:txBody>
      </p:sp>
      <p:cxnSp>
        <p:nvCxnSpPr>
          <p:cNvPr id="24" name="Straight Connector 23"/>
          <p:cNvCxnSpPr/>
          <p:nvPr/>
        </p:nvCxnSpPr>
        <p:spPr>
          <a:xfrm rot="10800000" flipV="1">
            <a:off x="3543300" y="1943100"/>
            <a:ext cx="35433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D:\y nghia bang tuan hoan\tu lieu\xe ot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6855" flipH="1">
            <a:off x="6172201" y="1543051"/>
            <a:ext cx="940594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/>
        </p:nvSpPr>
        <p:spPr>
          <a:xfrm rot="21316133">
            <a:off x="3494485" y="1804988"/>
            <a:ext cx="457200" cy="342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Oval Callout 29"/>
          <p:cNvSpPr/>
          <p:nvPr/>
        </p:nvSpPr>
        <p:spPr>
          <a:xfrm flipH="1">
            <a:off x="4908857" y="1133285"/>
            <a:ext cx="1955186" cy="800100"/>
          </a:xfrm>
          <a:prstGeom prst="wedgeEllipseCallout">
            <a:avLst>
              <a:gd name="adj1" fmla="val 107157"/>
              <a:gd name="adj2" fmla="val 5542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Công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oxi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de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cao nhất</a:t>
            </a:r>
          </a:p>
        </p:txBody>
      </p:sp>
      <p:sp>
        <p:nvSpPr>
          <p:cNvPr id="31" name="Oval 30"/>
          <p:cNvSpPr/>
          <p:nvPr/>
        </p:nvSpPr>
        <p:spPr>
          <a:xfrm>
            <a:off x="4972050" y="1314450"/>
            <a:ext cx="857250" cy="7429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SO</a:t>
            </a:r>
            <a:r>
              <a:rPr lang="vi-VN" sz="18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prstClr val="black"/>
              </a:solidFill>
              <a:latin typeface="Times New Roman" panose="02020603050405020304" pitchFamily="18" charset="0"/>
              <a:ea typeface="Autocar Bold Condens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>
            <a:endCxn id="35" idx="2"/>
          </p:cNvCxnSpPr>
          <p:nvPr/>
        </p:nvCxnSpPr>
        <p:spPr>
          <a:xfrm rot="10800000" flipV="1">
            <a:off x="1359695" y="2171701"/>
            <a:ext cx="2141935" cy="678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D:\y nghia bang tuan hoan\tu lieu\xe ot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528" flipH="1">
            <a:off x="3180161" y="1731170"/>
            <a:ext cx="940594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ounded Rectangle 34"/>
          <p:cNvSpPr/>
          <p:nvPr/>
        </p:nvSpPr>
        <p:spPr>
          <a:xfrm rot="20625223">
            <a:off x="1082279" y="2514600"/>
            <a:ext cx="457201" cy="342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6" name="Oval 35"/>
          <p:cNvSpPr/>
          <p:nvPr/>
        </p:nvSpPr>
        <p:spPr>
          <a:xfrm>
            <a:off x="3114676" y="1314450"/>
            <a:ext cx="1437558" cy="800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HT trong HC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hy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dro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gen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Oval Callout 36"/>
          <p:cNvSpPr/>
          <p:nvPr/>
        </p:nvSpPr>
        <p:spPr>
          <a:xfrm>
            <a:off x="1130838" y="1205181"/>
            <a:ext cx="1885950" cy="942975"/>
          </a:xfrm>
          <a:prstGeom prst="wedgeEllipseCallout">
            <a:avLst>
              <a:gd name="adj1" fmla="val -30325"/>
              <a:gd name="adj2" fmla="val 12682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Hóa trị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Sulfur 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trong HC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en-US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ydrogen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9" name="Straight Connector 38"/>
          <p:cNvCxnSpPr/>
          <p:nvPr/>
        </p:nvCxnSpPr>
        <p:spPr>
          <a:xfrm rot="16200000" flipH="1">
            <a:off x="2897548" y="1411605"/>
            <a:ext cx="178594" cy="3056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D:\y nghia bang tuan hoan\tu lieu\xe ot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13">
            <a:off x="1162050" y="2455070"/>
            <a:ext cx="971550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4375547" y="2662238"/>
            <a:ext cx="457200" cy="342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5" name="Oval Callout 44"/>
          <p:cNvSpPr/>
          <p:nvPr/>
        </p:nvSpPr>
        <p:spPr>
          <a:xfrm>
            <a:off x="5897299" y="1534794"/>
            <a:ext cx="2721501" cy="742950"/>
          </a:xfrm>
          <a:prstGeom prst="wedgeEllipseCallout">
            <a:avLst>
              <a:gd name="adj1" fmla="val -88639"/>
              <a:gd name="adj2" fmla="val 92069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Công thức hợp chất khí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Hidro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gen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sulfur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Oval 45"/>
          <p:cNvSpPr/>
          <p:nvPr/>
        </p:nvSpPr>
        <p:spPr>
          <a:xfrm>
            <a:off x="2628900" y="2171700"/>
            <a:ext cx="971550" cy="800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vi-VN" sz="24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S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4514850" y="3028950"/>
            <a:ext cx="2800350" cy="742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D:\y nghia bang tuan hoan\tu lieu\xe ot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434">
            <a:off x="4493419" y="2747964"/>
            <a:ext cx="971550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Callout 49"/>
          <p:cNvSpPr/>
          <p:nvPr/>
        </p:nvSpPr>
        <p:spPr>
          <a:xfrm>
            <a:off x="6521286" y="1566862"/>
            <a:ext cx="1714500" cy="1028700"/>
          </a:xfrm>
          <a:prstGeom prst="wedgeEllipseCallout">
            <a:avLst>
              <a:gd name="adj1" fmla="val 21430"/>
              <a:gd name="adj2" fmla="val 124785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Công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droxi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de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cao nhất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sulfur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ounded Rectangle 50"/>
          <p:cNvSpPr/>
          <p:nvPr/>
        </p:nvSpPr>
        <p:spPr>
          <a:xfrm rot="901564">
            <a:off x="7352110" y="3482579"/>
            <a:ext cx="457200" cy="342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2" name="Oval 51"/>
          <p:cNvSpPr/>
          <p:nvPr/>
        </p:nvSpPr>
        <p:spPr>
          <a:xfrm>
            <a:off x="4686300" y="2497931"/>
            <a:ext cx="1314450" cy="7429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vi-VN" sz="24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SO</a:t>
            </a:r>
            <a:r>
              <a:rPr lang="vi-VN" sz="24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ea typeface="Autocar Bold Condens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rot="10800000" flipV="1">
            <a:off x="4686300" y="3771900"/>
            <a:ext cx="2628900" cy="400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2" descr="D:\y nghia bang tuan hoan\tu lieu\xe ot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7786" flipH="1">
            <a:off x="6593682" y="3319464"/>
            <a:ext cx="1103710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ounded Rectangle 55"/>
          <p:cNvSpPr/>
          <p:nvPr/>
        </p:nvSpPr>
        <p:spPr>
          <a:xfrm>
            <a:off x="4171950" y="3829050"/>
            <a:ext cx="457200" cy="342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7" name="Oval Callout 56"/>
          <p:cNvSpPr/>
          <p:nvPr/>
        </p:nvSpPr>
        <p:spPr>
          <a:xfrm>
            <a:off x="1143000" y="2571750"/>
            <a:ext cx="2000250" cy="1200150"/>
          </a:xfrm>
          <a:prstGeom prst="wedgeEllipseCallout">
            <a:avLst>
              <a:gd name="adj1" fmla="val 148344"/>
              <a:gd name="adj2" fmla="val 95156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SO</a:t>
            </a:r>
            <a:r>
              <a:rPr lang="vi-VN" sz="15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và H</a:t>
            </a:r>
            <a:r>
              <a:rPr lang="vi-VN" sz="15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SO</a:t>
            </a:r>
            <a:r>
              <a:rPr lang="vi-VN" sz="15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 có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acid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hay ba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se</a:t>
            </a:r>
            <a:r>
              <a:rPr lang="vi-VN" sz="15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8" name="Oval 57"/>
          <p:cNvSpPr/>
          <p:nvPr/>
        </p:nvSpPr>
        <p:spPr>
          <a:xfrm rot="20960381">
            <a:off x="5831895" y="2933402"/>
            <a:ext cx="2295594" cy="8572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SO</a:t>
            </a:r>
            <a:r>
              <a:rPr lang="vi-VN" sz="18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và H</a:t>
            </a:r>
            <a:r>
              <a:rPr lang="vi-VN" sz="18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SO</a:t>
            </a:r>
            <a:r>
              <a:rPr lang="vi-VN" sz="18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có </a:t>
            </a:r>
            <a:r>
              <a:rPr lang="vi-VN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 a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</a:rPr>
              <a:t>cid</a:t>
            </a:r>
            <a:endParaRPr lang="vi-VN" sz="1800" b="1" dirty="0">
              <a:solidFill>
                <a:prstClr val="black"/>
              </a:solidFill>
              <a:latin typeface="Times New Roman" panose="02020603050405020304" pitchFamily="18" charset="0"/>
              <a:ea typeface="Autocar Bold Condens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2400300" y="4171950"/>
            <a:ext cx="228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2" descr="D:\y nghia bang tuan hoan\tu lieu\xe ot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3771901"/>
            <a:ext cx="989410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" name="Straight Connector 64"/>
          <p:cNvCxnSpPr/>
          <p:nvPr/>
        </p:nvCxnSpPr>
        <p:spPr>
          <a:xfrm>
            <a:off x="1257300" y="914400"/>
            <a:ext cx="3086100" cy="0"/>
          </a:xfrm>
          <a:prstGeom prst="lin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1170385" y="-15932"/>
            <a:ext cx="1031081" cy="1257300"/>
            <a:chOff x="378177" y="3276599"/>
            <a:chExt cx="1374423" cy="1828800"/>
          </a:xfrm>
        </p:grpSpPr>
        <p:sp>
          <p:nvSpPr>
            <p:cNvPr id="47" name="Rectangle 46"/>
            <p:cNvSpPr/>
            <p:nvPr/>
          </p:nvSpPr>
          <p:spPr>
            <a:xfrm>
              <a:off x="381351" y="3276599"/>
              <a:ext cx="1371249" cy="1828800"/>
            </a:xfrm>
            <a:prstGeom prst="rect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13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53" name="TextBox 52"/>
            <p:cNvSpPr txBox="1">
              <a:spLocks noChangeArrowheads="1"/>
            </p:cNvSpPr>
            <p:nvPr/>
          </p:nvSpPr>
          <p:spPr bwMode="auto">
            <a:xfrm>
              <a:off x="423333" y="3657600"/>
              <a:ext cx="838200" cy="973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75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7454" name="TextBox 58"/>
            <p:cNvSpPr txBox="1">
              <a:spLocks noChangeArrowheads="1"/>
            </p:cNvSpPr>
            <p:nvPr/>
          </p:nvSpPr>
          <p:spPr bwMode="auto">
            <a:xfrm>
              <a:off x="378177" y="4343400"/>
              <a:ext cx="1295401" cy="447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Sulfur</a:t>
              </a:r>
            </a:p>
          </p:txBody>
        </p:sp>
        <p:sp>
          <p:nvSpPr>
            <p:cNvPr id="17455" name="TextBox 60"/>
            <p:cNvSpPr txBox="1">
              <a:spLocks noChangeArrowheads="1"/>
            </p:cNvSpPr>
            <p:nvPr/>
          </p:nvSpPr>
          <p:spPr bwMode="auto">
            <a:xfrm>
              <a:off x="389466" y="4648200"/>
              <a:ext cx="1219200" cy="36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13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[Ne]3s</a:t>
              </a:r>
              <a:r>
                <a:rPr lang="en-US" sz="1013" b="1" baseline="30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013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3p</a:t>
              </a:r>
              <a:r>
                <a:rPr lang="en-US" sz="1013" b="1" baseline="30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101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56" name="TextBox 62"/>
            <p:cNvSpPr txBox="1">
              <a:spLocks noChangeArrowheads="1"/>
            </p:cNvSpPr>
            <p:nvPr/>
          </p:nvSpPr>
          <p:spPr bwMode="auto">
            <a:xfrm>
              <a:off x="437445" y="3420535"/>
              <a:ext cx="685801" cy="470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17457" name="TextBox 63"/>
            <p:cNvSpPr txBox="1">
              <a:spLocks noChangeArrowheads="1"/>
            </p:cNvSpPr>
            <p:nvPr/>
          </p:nvSpPr>
          <p:spPr bwMode="auto">
            <a:xfrm>
              <a:off x="990600" y="3352800"/>
              <a:ext cx="762000" cy="36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32,06</a:t>
              </a:r>
            </a:p>
          </p:txBody>
        </p:sp>
        <p:sp>
          <p:nvSpPr>
            <p:cNvPr id="17458" name="TextBox 65"/>
            <p:cNvSpPr txBox="1">
              <a:spLocks noChangeArrowheads="1"/>
            </p:cNvSpPr>
            <p:nvPr/>
          </p:nvSpPr>
          <p:spPr bwMode="auto">
            <a:xfrm>
              <a:off x="1066799" y="3962400"/>
              <a:ext cx="685801" cy="36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2,58</a:t>
              </a:r>
            </a:p>
          </p:txBody>
        </p:sp>
      </p:grpSp>
      <p:pic>
        <p:nvPicPr>
          <p:cNvPr id="67" name="Picture 5" descr="D:\y nghia bang tuan hoan(lop 10)\tu lieu\xe ot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8" y="489347"/>
            <a:ext cx="109315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1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837386"/>
            <a:ext cx="1940719" cy="109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378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 advClick="0">
        <p15:prstTrans prst="peelOff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5732E-6 L 0.27917 0.006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0301 L 0.07291 0.0060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72 0.00301 L 0.2717 0.1586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0" y="7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9827E-7 L -0.32691 0.02845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0" y="1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1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55679E-6 L -0.24063 0.10294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0" y="5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9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69195E-6 L 0.34306 0.02983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1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9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6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25069E-7 L 0.27396 0.10615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00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 nodeType="clickPar">
                      <p:stCondLst>
                        <p:cond delay="indefinite"/>
                      </p:stCondLst>
                      <p:childTnLst>
                        <p:par>
                          <p:cTn id="2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 nodeType="clickPar">
                      <p:stCondLst>
                        <p:cond delay="indefinite"/>
                      </p:stCondLst>
                      <p:childTnLst>
                        <p:par>
                          <p:cTn id="2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71785E-6 L -0.29184 0.05666 " pathEditMode="relative" rAng="0" ptsTypes="AA">
                                      <p:cBhvr>
                                        <p:cTn id="28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2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8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 nodeType="clickPar">
                      <p:stCondLst>
                        <p:cond delay="indefinite"/>
                      </p:stCondLst>
                      <p:childTnLst>
                        <p:par>
                          <p:cTn id="3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 nodeType="clickPar">
                      <p:stCondLst>
                        <p:cond delay="indefinite"/>
                      </p:stCondLst>
                      <p:childTnLst>
                        <p:par>
                          <p:cTn id="3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3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0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1696E-6 L -0.26372 0.00717 " pathEditMode="relative" rAng="0" ptsTypes="AA">
                                      <p:cBhvr>
                                        <p:cTn id="32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0" y="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issan brake sound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6" grpId="0" animBg="1"/>
      <p:bldP spid="17" grpId="0" animBg="1"/>
      <p:bldP spid="19" grpId="0" animBg="1"/>
      <p:bldP spid="21" grpId="0" animBg="1"/>
      <p:bldP spid="21" grpId="1" animBg="1"/>
      <p:bldP spid="22" grpId="0" animBg="1"/>
      <p:bldP spid="26" grpId="0" animBg="1"/>
      <p:bldP spid="30" grpId="0" animBg="1"/>
      <p:bldP spid="30" grpId="1" animBg="1"/>
      <p:bldP spid="31" grpId="0" animBg="1"/>
      <p:bldP spid="35" grpId="0" animBg="1"/>
      <p:bldP spid="36" grpId="0" animBg="1"/>
      <p:bldP spid="37" grpId="0" animBg="1"/>
      <p:bldP spid="37" grpId="1" animBg="1"/>
      <p:bldP spid="44" grpId="0" animBg="1"/>
      <p:bldP spid="45" grpId="0" animBg="1"/>
      <p:bldP spid="45" grpId="1" animBg="1"/>
      <p:bldP spid="46" grpId="0" animBg="1"/>
      <p:bldP spid="50" grpId="0" animBg="1"/>
      <p:bldP spid="50" grpId="1" animBg="1"/>
      <p:bldP spid="51" grpId="0" animBg="1"/>
      <p:bldP spid="52" grpId="0" animBg="1"/>
      <p:bldP spid="56" grpId="0" animBg="1"/>
      <p:bldP spid="57" grpId="0" animBg="1"/>
      <p:bldP spid="57" grpId="1" animBg="1"/>
      <p:bldP spid="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y nghia bang tuan hoan(lop 10)\tu lieu\chìa khó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15447">
            <a:off x="1427880" y="1273297"/>
            <a:ext cx="1750219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314450" y="685800"/>
            <a:ext cx="1771650" cy="82510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15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 ( Z = 16) , Ô 16, chu kỳ 3, nhóm VIA</a:t>
            </a:r>
          </a:p>
        </p:txBody>
      </p:sp>
      <p:sp>
        <p:nvSpPr>
          <p:cNvPr id="6" name="Oval 5"/>
          <p:cNvSpPr/>
          <p:nvPr/>
        </p:nvSpPr>
        <p:spPr>
          <a:xfrm>
            <a:off x="3422873" y="228096"/>
            <a:ext cx="4057650" cy="3829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vi-VN" sz="30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7</a:t>
            </a:r>
          </a:p>
          <a:p>
            <a:pPr algn="ctr">
              <a:defRPr/>
            </a:pPr>
            <a:r>
              <a:rPr lang="vi-VN" sz="30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 Tính chất</a:t>
            </a:r>
          </a:p>
          <a:p>
            <a:pPr algn="ctr">
              <a:defRPr/>
            </a:pPr>
            <a:r>
              <a:rPr lang="vi-VN" sz="30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Của nguyên tố </a:t>
            </a:r>
          </a:p>
        </p:txBody>
      </p:sp>
      <p:sp>
        <p:nvSpPr>
          <p:cNvPr id="7" name="Oval 6"/>
          <p:cNvSpPr/>
          <p:nvPr/>
        </p:nvSpPr>
        <p:spPr>
          <a:xfrm>
            <a:off x="5314950" y="0"/>
            <a:ext cx="857250" cy="7429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1800" b="1" dirty="0">
                <a:solidFill>
                  <a:prstClr val="black"/>
                </a:solidFill>
                <a:latin typeface="+mj-lt"/>
              </a:rPr>
              <a:t>Phi kim</a:t>
            </a:r>
          </a:p>
        </p:txBody>
      </p:sp>
      <p:sp>
        <p:nvSpPr>
          <p:cNvPr id="8" name="Oval 7"/>
          <p:cNvSpPr/>
          <p:nvPr/>
        </p:nvSpPr>
        <p:spPr>
          <a:xfrm>
            <a:off x="6589294" y="885573"/>
            <a:ext cx="1314450" cy="8572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vi-VN" sz="15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HT cao nhất trong </a:t>
            </a:r>
            <a:r>
              <a:rPr lang="vi-VN" sz="1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vi-VN" sz="15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: 6</a:t>
            </a:r>
          </a:p>
        </p:txBody>
      </p:sp>
      <p:sp>
        <p:nvSpPr>
          <p:cNvPr id="9" name="Oval 8"/>
          <p:cNvSpPr/>
          <p:nvPr/>
        </p:nvSpPr>
        <p:spPr>
          <a:xfrm>
            <a:off x="6915150" y="2216945"/>
            <a:ext cx="857250" cy="75485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1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SO</a:t>
            </a:r>
            <a:r>
              <a:rPr lang="vi-VN" sz="1800" b="1" baseline="-25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3</a:t>
            </a:r>
            <a:endParaRPr lang="vi-VN" sz="1800" b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14950" y="3257550"/>
            <a:ext cx="143476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vi-VN" sz="15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HT trong HC </a:t>
            </a:r>
            <a:r>
              <a:rPr lang="vi-VN" sz="15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với</a:t>
            </a:r>
            <a:r>
              <a:rPr lang="vi-VN" sz="15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15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hidro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vi-VN" sz="15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: </a:t>
            </a:r>
            <a:r>
              <a:rPr lang="vi-VN" sz="1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3600450" y="2857500"/>
            <a:ext cx="971550" cy="8001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vi-VN" sz="2400" b="1" dirty="0">
                <a:solidFill>
                  <a:prstClr val="black"/>
                </a:solidFill>
                <a:latin typeface="+mj-lt"/>
              </a:rPr>
              <a:t>H</a:t>
            </a:r>
            <a:r>
              <a:rPr lang="vi-VN" sz="2400" b="1" baseline="-25000" dirty="0">
                <a:solidFill>
                  <a:prstClr val="black"/>
                </a:solidFill>
                <a:latin typeface="+mj-lt"/>
              </a:rPr>
              <a:t>2</a:t>
            </a:r>
            <a:r>
              <a:rPr lang="vi-VN" sz="2400" b="1" dirty="0">
                <a:solidFill>
                  <a:prstClr val="black"/>
                </a:solidFill>
                <a:latin typeface="+mj-lt"/>
              </a:rPr>
              <a:t>S</a:t>
            </a:r>
          </a:p>
        </p:txBody>
      </p:sp>
      <p:sp>
        <p:nvSpPr>
          <p:cNvPr id="12" name="Oval 11"/>
          <p:cNvSpPr/>
          <p:nvPr/>
        </p:nvSpPr>
        <p:spPr>
          <a:xfrm>
            <a:off x="3257550" y="1600200"/>
            <a:ext cx="1329542" cy="7429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vi-VN" sz="2400" b="1" dirty="0">
                <a:solidFill>
                  <a:prstClr val="black"/>
                </a:solidFill>
                <a:latin typeface="+mj-lt"/>
              </a:rPr>
              <a:t>H</a:t>
            </a:r>
            <a:r>
              <a:rPr lang="vi-VN" sz="2400" b="1" baseline="-25000" dirty="0">
                <a:solidFill>
                  <a:prstClr val="black"/>
                </a:solidFill>
                <a:latin typeface="+mj-lt"/>
              </a:rPr>
              <a:t>2</a:t>
            </a:r>
            <a:r>
              <a:rPr lang="vi-VN" sz="2400" b="1" dirty="0">
                <a:solidFill>
                  <a:prstClr val="black"/>
                </a:solidFill>
                <a:latin typeface="+mj-lt"/>
              </a:rPr>
              <a:t>SO</a:t>
            </a:r>
            <a:r>
              <a:rPr lang="vi-VN" sz="2400" b="1" baseline="-25000" dirty="0">
                <a:solidFill>
                  <a:prstClr val="black"/>
                </a:solidFill>
                <a:latin typeface="+mj-lt"/>
              </a:rPr>
              <a:t>4</a:t>
            </a:r>
            <a:endParaRPr lang="vi-VN" sz="24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3" name="Oval 12"/>
          <p:cNvSpPr/>
          <p:nvPr/>
        </p:nvSpPr>
        <p:spPr>
          <a:xfrm rot="242647">
            <a:off x="3109914" y="407195"/>
            <a:ext cx="2031206" cy="10167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vi-VN" sz="1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SO</a:t>
            </a:r>
            <a:r>
              <a:rPr lang="vi-VN" sz="1800" b="1" baseline="-25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3</a:t>
            </a:r>
            <a:r>
              <a:rPr lang="vi-VN" sz="1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18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và</a:t>
            </a:r>
            <a:r>
              <a:rPr lang="vi-VN" sz="1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H</a:t>
            </a:r>
            <a:r>
              <a:rPr lang="vi-VN" sz="1800" b="1" baseline="-25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2</a:t>
            </a:r>
            <a:r>
              <a:rPr lang="vi-VN" sz="1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SO</a:t>
            </a:r>
            <a:r>
              <a:rPr lang="vi-VN" sz="1800" b="1" baseline="-25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4</a:t>
            </a:r>
            <a:r>
              <a:rPr lang="vi-VN" sz="1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có </a:t>
            </a:r>
            <a:r>
              <a:rPr lang="vi-VN" sz="18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tính</a:t>
            </a:r>
            <a:r>
              <a:rPr lang="vi-VN" sz="1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a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cid</a:t>
            </a:r>
            <a:endParaRPr lang="vi-VN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78881" y="2252426"/>
            <a:ext cx="188595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2700" b="1" dirty="0">
                <a:solidFill>
                  <a:srgbClr val="C00000"/>
                </a:solidFill>
                <a:latin typeface="+mj-lt"/>
              </a:rPr>
              <a:t>CHÌA KHÓA VÀNG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1500612" y="3486150"/>
            <a:ext cx="2328438" cy="1303582"/>
          </a:xfrm>
          <a:prstGeom prst="wedgeEllipseCallout">
            <a:avLst>
              <a:gd name="adj1" fmla="val 8083"/>
              <a:gd name="adj2" fmla="val -118537"/>
            </a:avLst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1800" b="1" dirty="0">
                <a:solidFill>
                  <a:srgbClr val="800000"/>
                </a:solidFill>
                <a:latin typeface="+mj-lt"/>
                <a:cs typeface="Times New Roman" pitchFamily="18" charset="0"/>
              </a:rPr>
              <a:t>Ý nghĩa quan trọng thứ hai của bảng tuần hoàn</a:t>
            </a:r>
          </a:p>
        </p:txBody>
      </p:sp>
    </p:spTree>
    <p:extLst>
      <p:ext uri="{BB962C8B-B14F-4D97-AF65-F5344CB8AC3E}">
        <p14:creationId xmlns:p14="http://schemas.microsoft.com/office/powerpoint/2010/main" val="3810075680"/>
      </p:ext>
    </p:extLst>
  </p:cSld>
  <p:clrMapOvr>
    <a:masterClrMapping/>
  </p:clrMapOvr>
  <p:transition spd="med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img06.tooopen.com/images/20160719/tooopen_sy_170922258475.jpg">
            <a:extLst>
              <a:ext uri="{FF2B5EF4-FFF2-40B4-BE49-F238E27FC236}">
                <a16:creationId xmlns:a16="http://schemas.microsoft.com/office/drawing/2014/main" id="{43186BA9-0655-4656-E701-0EE85C215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2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Group 354">
            <a:extLst>
              <a:ext uri="{FF2B5EF4-FFF2-40B4-BE49-F238E27FC236}">
                <a16:creationId xmlns:a16="http://schemas.microsoft.com/office/drawing/2014/main" id="{60486620-7685-2812-AEA2-F6B99C472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63064"/>
              </p:ext>
            </p:extLst>
          </p:nvPr>
        </p:nvGraphicFramePr>
        <p:xfrm>
          <a:off x="243913" y="702853"/>
          <a:ext cx="4621598" cy="4268967"/>
        </p:xfrm>
        <a:graphic>
          <a:graphicData uri="http://schemas.openxmlformats.org/drawingml/2006/table">
            <a:tbl>
              <a:tblPr/>
              <a:tblGrid>
                <a:gridCol w="1210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8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6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6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9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40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11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Na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16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15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Mg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3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Cấu hình e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3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Số e lớp ngoài cùng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Kim loại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Phi kim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3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Oxide cao nhất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Hydroxide 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13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Hợp chất khí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 hydrogen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rgbClr val="E8488D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4" name="Group 63">
            <a:extLst>
              <a:ext uri="{FF2B5EF4-FFF2-40B4-BE49-F238E27FC236}">
                <a16:creationId xmlns:a16="http://schemas.microsoft.com/office/drawing/2014/main" id="{C23C34FA-7B34-08FA-173C-E375CE0328FB}"/>
              </a:ext>
            </a:extLst>
          </p:cNvPr>
          <p:cNvGrpSpPr>
            <a:grpSpLocks/>
          </p:cNvGrpSpPr>
          <p:nvPr/>
        </p:nvGrpSpPr>
        <p:grpSpPr bwMode="auto">
          <a:xfrm>
            <a:off x="436371" y="64400"/>
            <a:ext cx="8271258" cy="505558"/>
            <a:chOff x="504" y="1008"/>
            <a:chExt cx="4416" cy="765"/>
          </a:xfrm>
        </p:grpSpPr>
        <p:sp>
          <p:nvSpPr>
            <p:cNvPr id="25" name="AutoShape 64">
              <a:extLst>
                <a:ext uri="{FF2B5EF4-FFF2-40B4-BE49-F238E27FC236}">
                  <a16:creationId xmlns:a16="http://schemas.microsoft.com/office/drawing/2014/main" id="{46A81D92-21FB-33C8-3E94-7625A6AD51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21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6" name="Text Box 65">
              <a:extLst>
                <a:ext uri="{FF2B5EF4-FFF2-40B4-BE49-F238E27FC236}">
                  <a16:creationId xmlns:a16="http://schemas.microsoft.com/office/drawing/2014/main" id="{CAB37DC6-782A-855F-4CEA-64708FCF37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014"/>
              <a:ext cx="3976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195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  </a:t>
              </a:r>
              <a:endParaRPr lang="en-US" altLang="vi-VN" sz="187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E13F38C-345B-C9BD-97C5-CEC0DB72B3D7}"/>
              </a:ext>
            </a:extLst>
          </p:cNvPr>
          <p:cNvSpPr txBox="1"/>
          <p:nvPr/>
        </p:nvSpPr>
        <p:spPr>
          <a:xfrm>
            <a:off x="436371" y="166515"/>
            <a:ext cx="8490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2. Ý NGHĨA CỦA BẢNG TUẦN HOÀN CÁC NGUYÊN TỐ HÓA HỌC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843E23A7-1C11-032E-7D7F-7DBEBD03A07F}"/>
              </a:ext>
            </a:extLst>
          </p:cNvPr>
          <p:cNvSpPr/>
          <p:nvPr/>
        </p:nvSpPr>
        <p:spPr>
          <a:xfrm>
            <a:off x="5226196" y="990310"/>
            <a:ext cx="3360345" cy="3162880"/>
          </a:xfrm>
          <a:prstGeom prst="foldedCorne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17233C-376B-0F17-234B-57385FD8F740}"/>
              </a:ext>
            </a:extLst>
          </p:cNvPr>
          <p:cNvSpPr txBox="1"/>
          <p:nvPr/>
        </p:nvSpPr>
        <p:spPr>
          <a:xfrm>
            <a:off x="5396891" y="1337192"/>
            <a:ext cx="379439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Mg</a:t>
            </a:r>
          </a:p>
        </p:txBody>
      </p:sp>
    </p:spTree>
    <p:extLst>
      <p:ext uri="{BB962C8B-B14F-4D97-AF65-F5344CB8AC3E}">
        <p14:creationId xmlns:p14="http://schemas.microsoft.com/office/powerpoint/2010/main" val="3822362355"/>
      </p:ext>
    </p:extLst>
  </p:cSld>
  <p:clrMapOvr>
    <a:masterClrMapping/>
  </p:clrMapOvr>
  <p:transition spd="med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img06.tooopen.com/images/20160719/tooopen_sy_170922258475.jpg">
            <a:extLst>
              <a:ext uri="{FF2B5EF4-FFF2-40B4-BE49-F238E27FC236}">
                <a16:creationId xmlns:a16="http://schemas.microsoft.com/office/drawing/2014/main" id="{43186BA9-0655-4656-E701-0EE85C215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2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Group 354">
            <a:extLst>
              <a:ext uri="{FF2B5EF4-FFF2-40B4-BE49-F238E27FC236}">
                <a16:creationId xmlns:a16="http://schemas.microsoft.com/office/drawing/2014/main" id="{60486620-7685-2812-AEA2-F6B99C472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388794"/>
              </p:ext>
            </p:extLst>
          </p:nvPr>
        </p:nvGraphicFramePr>
        <p:xfrm>
          <a:off x="145035" y="615781"/>
          <a:ext cx="8853930" cy="4361110"/>
        </p:xfrm>
        <a:graphic>
          <a:graphicData uri="http://schemas.openxmlformats.org/drawingml/2006/table">
            <a:tbl>
              <a:tblPr/>
              <a:tblGrid>
                <a:gridCol w="1334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0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1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40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3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70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 hình e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e lớp ngoài cùng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3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Oxide cao nhất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Hydroxide 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41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 chất khí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hydrogen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cumin Pro Condensed" panose="020B0806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cumin Pro Condensed" panose="020B0806020202020204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dashUp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4" name="Group 63">
            <a:extLst>
              <a:ext uri="{FF2B5EF4-FFF2-40B4-BE49-F238E27FC236}">
                <a16:creationId xmlns:a16="http://schemas.microsoft.com/office/drawing/2014/main" id="{C23C34FA-7B34-08FA-173C-E375CE0328FB}"/>
              </a:ext>
            </a:extLst>
          </p:cNvPr>
          <p:cNvGrpSpPr>
            <a:grpSpLocks/>
          </p:cNvGrpSpPr>
          <p:nvPr/>
        </p:nvGrpSpPr>
        <p:grpSpPr bwMode="auto">
          <a:xfrm>
            <a:off x="436371" y="64400"/>
            <a:ext cx="8271258" cy="505558"/>
            <a:chOff x="504" y="1008"/>
            <a:chExt cx="4416" cy="765"/>
          </a:xfrm>
        </p:grpSpPr>
        <p:sp>
          <p:nvSpPr>
            <p:cNvPr id="25" name="AutoShape 64">
              <a:extLst>
                <a:ext uri="{FF2B5EF4-FFF2-40B4-BE49-F238E27FC236}">
                  <a16:creationId xmlns:a16="http://schemas.microsoft.com/office/drawing/2014/main" id="{46A81D92-21FB-33C8-3E94-7625A6AD51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21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6" name="Text Box 65">
              <a:extLst>
                <a:ext uri="{FF2B5EF4-FFF2-40B4-BE49-F238E27FC236}">
                  <a16:creationId xmlns:a16="http://schemas.microsoft.com/office/drawing/2014/main" id="{CAB37DC6-782A-855F-4CEA-64708FCF37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014"/>
              <a:ext cx="3976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195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  </a:t>
              </a:r>
              <a:endParaRPr lang="en-US" altLang="vi-VN" sz="187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E13F38C-345B-C9BD-97C5-CEC0DB72B3D7}"/>
              </a:ext>
            </a:extLst>
          </p:cNvPr>
          <p:cNvSpPr txBox="1"/>
          <p:nvPr/>
        </p:nvSpPr>
        <p:spPr>
          <a:xfrm>
            <a:off x="508109" y="154865"/>
            <a:ext cx="8490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2. Ý NGHĨA CỦA BẢNG TUẦN HOÀN CÁC NGUYÊN TỐ HÓA HỌC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2" name="Rectangle 207">
            <a:extLst>
              <a:ext uri="{FF2B5EF4-FFF2-40B4-BE49-F238E27FC236}">
                <a16:creationId xmlns:a16="http://schemas.microsoft.com/office/drawing/2014/main" id="{A2F73901-1DB6-A9AF-35C6-9AC725DF8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914" y="1120831"/>
            <a:ext cx="1545148" cy="40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1s</a:t>
            </a:r>
            <a:r>
              <a:rPr lang="en-US" sz="20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lang="en-US" sz="20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r>
              <a:rPr lang="en-US" sz="20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3s</a:t>
            </a:r>
            <a:r>
              <a:rPr lang="en-US" sz="20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207">
            <a:extLst>
              <a:ext uri="{FF2B5EF4-FFF2-40B4-BE49-F238E27FC236}">
                <a16:creationId xmlns:a16="http://schemas.microsoft.com/office/drawing/2014/main" id="{7B0C56AA-A980-F95C-16DD-018359286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7128" y="1141725"/>
            <a:ext cx="2088382" cy="40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1s</a:t>
            </a:r>
            <a:r>
              <a:rPr lang="en-US" sz="2200" b="1" baseline="30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lang="en-US" sz="2200" b="1" baseline="30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r>
              <a:rPr lang="en-US" sz="2200" b="1" baseline="30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3s</a:t>
            </a:r>
            <a:r>
              <a:rPr lang="en-US" sz="2200" b="1" baseline="30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3p</a:t>
            </a:r>
            <a:r>
              <a:rPr lang="en-US" sz="2200" b="1" baseline="30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200" b="1" baseline="-25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207">
            <a:extLst>
              <a:ext uri="{FF2B5EF4-FFF2-40B4-BE49-F238E27FC236}">
                <a16:creationId xmlns:a16="http://schemas.microsoft.com/office/drawing/2014/main" id="{3F8254C5-65FE-A82F-78EE-E3B8AF82E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124" y="1070689"/>
            <a:ext cx="2088382" cy="40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1s</a:t>
            </a:r>
            <a:r>
              <a:rPr lang="en-US" sz="2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lang="en-US" sz="2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r>
              <a:rPr lang="en-US" sz="2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3s</a:t>
            </a:r>
            <a:r>
              <a:rPr lang="en-US" sz="2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3p</a:t>
            </a:r>
            <a:r>
              <a:rPr lang="en-US" sz="2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2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207">
            <a:extLst>
              <a:ext uri="{FF2B5EF4-FFF2-40B4-BE49-F238E27FC236}">
                <a16:creationId xmlns:a16="http://schemas.microsoft.com/office/drawing/2014/main" id="{AE5F490A-A946-B4EA-A381-9EA3A6994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765" y="1092592"/>
            <a:ext cx="1958233" cy="40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1s</a:t>
            </a:r>
            <a:r>
              <a:rPr lang="en-US" sz="2200" b="1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lang="en-US" sz="2200" b="1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r>
              <a:rPr lang="en-US" sz="2200" b="1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3s</a:t>
            </a:r>
            <a:r>
              <a:rPr lang="en-US" sz="2200" b="1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200" b="1" baseline="-25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207">
            <a:extLst>
              <a:ext uri="{FF2B5EF4-FFF2-40B4-BE49-F238E27FC236}">
                <a16:creationId xmlns:a16="http://schemas.microsoft.com/office/drawing/2014/main" id="{650569E5-83D6-D3C3-5FCB-71454AE52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7125" y="1799008"/>
            <a:ext cx="1545148" cy="40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207">
            <a:extLst>
              <a:ext uri="{FF2B5EF4-FFF2-40B4-BE49-F238E27FC236}">
                <a16:creationId xmlns:a16="http://schemas.microsoft.com/office/drawing/2014/main" id="{3D934CD7-7172-67C2-6977-21930C078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240" y="1800773"/>
            <a:ext cx="1545148" cy="40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8" name="Rectangle 207">
            <a:extLst>
              <a:ext uri="{FF2B5EF4-FFF2-40B4-BE49-F238E27FC236}">
                <a16:creationId xmlns:a16="http://schemas.microsoft.com/office/drawing/2014/main" id="{218141CA-D9C9-0FB0-0166-D4115EE9B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90" y="1717138"/>
            <a:ext cx="1647842" cy="40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9" name="Rectangle 207">
            <a:extLst>
              <a:ext uri="{FF2B5EF4-FFF2-40B4-BE49-F238E27FC236}">
                <a16:creationId xmlns:a16="http://schemas.microsoft.com/office/drawing/2014/main" id="{637998CD-2A58-B3BE-965B-FF952D2C4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3834" y="1717138"/>
            <a:ext cx="1545148" cy="40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0" name="Rectangle 207">
            <a:extLst>
              <a:ext uri="{FF2B5EF4-FFF2-40B4-BE49-F238E27FC236}">
                <a16:creationId xmlns:a16="http://schemas.microsoft.com/office/drawing/2014/main" id="{250F65C4-3847-9A8E-7E7D-62C9B0288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7125" y="2417094"/>
            <a:ext cx="1545148" cy="40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400" b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207">
            <a:extLst>
              <a:ext uri="{FF2B5EF4-FFF2-40B4-BE49-F238E27FC236}">
                <a16:creationId xmlns:a16="http://schemas.microsoft.com/office/drawing/2014/main" id="{C0F23B20-8EC4-91EA-32B1-2E76FB98B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2021" y="2355326"/>
            <a:ext cx="1545148" cy="40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200" b="1" baseline="-25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207">
            <a:extLst>
              <a:ext uri="{FF2B5EF4-FFF2-40B4-BE49-F238E27FC236}">
                <a16:creationId xmlns:a16="http://schemas.microsoft.com/office/drawing/2014/main" id="{3A7F16C6-E7B3-1A02-13BB-0D460A7EA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2753" y="2424031"/>
            <a:ext cx="1545148" cy="40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2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2200" b="1" baseline="-25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207">
            <a:extLst>
              <a:ext uri="{FF2B5EF4-FFF2-40B4-BE49-F238E27FC236}">
                <a16:creationId xmlns:a16="http://schemas.microsoft.com/office/drawing/2014/main" id="{94210EDE-A45B-2555-AD32-3FE6988A3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165" y="2381881"/>
            <a:ext cx="1647842" cy="40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22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307">
            <a:extLst>
              <a:ext uri="{FF2B5EF4-FFF2-40B4-BE49-F238E27FC236}">
                <a16:creationId xmlns:a16="http://schemas.microsoft.com/office/drawing/2014/main" id="{97DA2325-A736-19D8-F56D-7EA930FF1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528" y="2988230"/>
            <a:ext cx="164592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>
              <a:spcBef>
                <a:spcPct val="20000"/>
              </a:spcBef>
            </a:pP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b="1" baseline="-25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85" name="Rectangle 307">
            <a:extLst>
              <a:ext uri="{FF2B5EF4-FFF2-40B4-BE49-F238E27FC236}">
                <a16:creationId xmlns:a16="http://schemas.microsoft.com/office/drawing/2014/main" id="{A1AD13BF-E2A5-975F-02DE-1EC24BC4A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2021" y="2954764"/>
            <a:ext cx="164592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MgO</a:t>
            </a:r>
          </a:p>
        </p:txBody>
      </p:sp>
      <p:sp>
        <p:nvSpPr>
          <p:cNvPr id="86" name="Rectangle 307">
            <a:extLst>
              <a:ext uri="{FF2B5EF4-FFF2-40B4-BE49-F238E27FC236}">
                <a16:creationId xmlns:a16="http://schemas.microsoft.com/office/drawing/2014/main" id="{6CC9E819-4242-C3B0-3FF5-416218B9D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0659" y="2954764"/>
            <a:ext cx="1755312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7" name="Rectangle 307">
            <a:extLst>
              <a:ext uri="{FF2B5EF4-FFF2-40B4-BE49-F238E27FC236}">
                <a16:creationId xmlns:a16="http://schemas.microsoft.com/office/drawing/2014/main" id="{CE92BCFE-6BE6-C0AF-9234-AEA4EA33A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2367" y="3088675"/>
            <a:ext cx="164592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200" b="1" baseline="-25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8" name="Rectangle 307">
            <a:extLst>
              <a:ext uri="{FF2B5EF4-FFF2-40B4-BE49-F238E27FC236}">
                <a16:creationId xmlns:a16="http://schemas.microsoft.com/office/drawing/2014/main" id="{B19E4AA2-8518-961C-B038-4378FB32A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912" y="3622697"/>
            <a:ext cx="164592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>
              <a:spcBef>
                <a:spcPct val="20000"/>
              </a:spcBef>
            </a:pP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</a:p>
        </p:txBody>
      </p:sp>
      <p:sp>
        <p:nvSpPr>
          <p:cNvPr id="89" name="Rectangle 307">
            <a:extLst>
              <a:ext uri="{FF2B5EF4-FFF2-40B4-BE49-F238E27FC236}">
                <a16:creationId xmlns:a16="http://schemas.microsoft.com/office/drawing/2014/main" id="{2D1B3E47-6737-7AF8-7D17-9A4436EB8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38" y="3626900"/>
            <a:ext cx="164592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200" b="1" baseline="-25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200" b="1" baseline="-25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0" name="Rectangle 307">
            <a:extLst>
              <a:ext uri="{FF2B5EF4-FFF2-40B4-BE49-F238E27FC236}">
                <a16:creationId xmlns:a16="http://schemas.microsoft.com/office/drawing/2014/main" id="{D3C3B490-C8EF-CE20-AB35-97BF92F5B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571" y="3600005"/>
            <a:ext cx="1755312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2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1" name="Rectangle 307">
            <a:extLst>
              <a:ext uri="{FF2B5EF4-FFF2-40B4-BE49-F238E27FC236}">
                <a16:creationId xmlns:a16="http://schemas.microsoft.com/office/drawing/2014/main" id="{4EFC7D8C-FE12-EC82-FE96-FF79F75D9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921" y="3599450"/>
            <a:ext cx="164592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Mg(OH)</a:t>
            </a:r>
            <a:r>
              <a:rPr lang="en-US" sz="22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2" name="Rectangle 334">
            <a:extLst>
              <a:ext uri="{FF2B5EF4-FFF2-40B4-BE49-F238E27FC236}">
                <a16:creationId xmlns:a16="http://schemas.microsoft.com/office/drawing/2014/main" id="{B3126FFA-5159-8D6A-F934-8A29CD274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6118" y="4216814"/>
            <a:ext cx="164592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200" b="1" baseline="-25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200" b="1" baseline="-25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 333">
            <a:extLst>
              <a:ext uri="{FF2B5EF4-FFF2-40B4-BE49-F238E27FC236}">
                <a16:creationId xmlns:a16="http://schemas.microsoft.com/office/drawing/2014/main" id="{4357EB5A-3BDB-E13C-BBA3-8CE800F49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945" y="4317599"/>
            <a:ext cx="1755312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2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376384"/>
      </p:ext>
    </p:extLst>
  </p:cSld>
  <p:clrMapOvr>
    <a:masterClrMapping/>
  </p:clrMapOvr>
  <p:transition spd="med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hlinkClick r:id="rId6" action="ppaction://hlinkfile"/>
          </p:cNvPr>
          <p:cNvSpPr txBox="1">
            <a:spLocks noChangeArrowheads="1"/>
          </p:cNvSpPr>
          <p:nvPr/>
        </p:nvSpPr>
        <p:spPr bwMode="auto">
          <a:xfrm>
            <a:off x="47908" y="41197"/>
            <a:ext cx="30596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grpSp>
        <p:nvGrpSpPr>
          <p:cNvPr id="6147" name="Group 36"/>
          <p:cNvGrpSpPr>
            <a:grpSpLocks/>
          </p:cNvGrpSpPr>
          <p:nvPr/>
        </p:nvGrpSpPr>
        <p:grpSpPr bwMode="auto">
          <a:xfrm>
            <a:off x="1947467" y="579874"/>
            <a:ext cx="2435762" cy="579833"/>
            <a:chOff x="1115871" y="1001799"/>
            <a:chExt cx="3247975" cy="772835"/>
          </a:xfrm>
          <a:solidFill>
            <a:schemeClr val="bg2"/>
          </a:solidFill>
        </p:grpSpPr>
        <p:sp>
          <p:nvSpPr>
            <p:cNvPr id="5" name="Rectangle 4"/>
            <p:cNvSpPr/>
            <p:nvPr/>
          </p:nvSpPr>
          <p:spPr>
            <a:xfrm>
              <a:off x="1115871" y="1001799"/>
              <a:ext cx="654109" cy="772835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779978" y="1001799"/>
              <a:ext cx="655697" cy="772835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38678" y="1001799"/>
              <a:ext cx="654109" cy="772835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77468" y="1010111"/>
              <a:ext cx="655696" cy="763314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09737" y="1007671"/>
              <a:ext cx="654109" cy="753795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48" name="Group 37"/>
          <p:cNvGrpSpPr>
            <a:grpSpLocks/>
          </p:cNvGrpSpPr>
          <p:nvPr/>
        </p:nvGrpSpPr>
        <p:grpSpPr bwMode="auto">
          <a:xfrm>
            <a:off x="2417480" y="1195552"/>
            <a:ext cx="2528888" cy="588169"/>
            <a:chOff x="1775553" y="1752600"/>
            <a:chExt cx="3371158" cy="784034"/>
          </a:xfrm>
        </p:grpSpPr>
        <p:sp>
          <p:nvSpPr>
            <p:cNvPr id="11" name="Rectangle 10"/>
            <p:cNvSpPr/>
            <p:nvPr/>
          </p:nvSpPr>
          <p:spPr>
            <a:xfrm>
              <a:off x="1775553" y="1763710"/>
              <a:ext cx="653916" cy="772924"/>
            </a:xfrm>
            <a:prstGeom prst="rect">
              <a:avLst/>
            </a:prstGeom>
            <a:solidFill>
              <a:srgbClr val="FFFF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50103" y="1763710"/>
              <a:ext cx="653916" cy="772924"/>
            </a:xfrm>
            <a:prstGeom prst="rect">
              <a:avLst/>
            </a:prstGeom>
            <a:solidFill>
              <a:srgbClr val="FFFF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34174" y="1763710"/>
              <a:ext cx="655503" cy="772924"/>
            </a:xfrm>
            <a:prstGeom prst="rect">
              <a:avLst/>
            </a:prstGeom>
            <a:solidFill>
              <a:srgbClr val="FFFF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07136" y="1752600"/>
              <a:ext cx="653916" cy="772925"/>
            </a:xfrm>
            <a:prstGeom prst="rect">
              <a:avLst/>
            </a:prstGeom>
            <a:solidFill>
              <a:srgbClr val="FFFF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92795" y="1752600"/>
              <a:ext cx="653916" cy="772925"/>
            </a:xfrm>
            <a:prstGeom prst="rect">
              <a:avLst/>
            </a:prstGeom>
            <a:solidFill>
              <a:srgbClr val="FFFF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49" name="Group 38"/>
          <p:cNvGrpSpPr>
            <a:grpSpLocks/>
          </p:cNvGrpSpPr>
          <p:nvPr/>
        </p:nvGrpSpPr>
        <p:grpSpPr bwMode="auto">
          <a:xfrm>
            <a:off x="1840054" y="1868048"/>
            <a:ext cx="3033713" cy="579834"/>
            <a:chOff x="897869" y="2601910"/>
            <a:chExt cx="4045022" cy="77292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7" name="Rectangle 16"/>
            <p:cNvSpPr/>
            <p:nvPr/>
          </p:nvSpPr>
          <p:spPr>
            <a:xfrm>
              <a:off x="897869" y="2601910"/>
              <a:ext cx="654062" cy="772924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70981" y="2601910"/>
              <a:ext cx="655650" cy="772924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256793" y="2601910"/>
              <a:ext cx="654062" cy="772924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929905" y="2607393"/>
              <a:ext cx="654062" cy="75633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14130" y="2607393"/>
              <a:ext cx="655649" cy="756332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288829" y="2609250"/>
              <a:ext cx="654062" cy="754475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50" name="Group 39"/>
          <p:cNvGrpSpPr>
            <a:grpSpLocks/>
          </p:cNvGrpSpPr>
          <p:nvPr/>
        </p:nvGrpSpPr>
        <p:grpSpPr bwMode="auto">
          <a:xfrm>
            <a:off x="2429790" y="2475586"/>
            <a:ext cx="2071688" cy="606579"/>
            <a:chOff x="1729658" y="3429000"/>
            <a:chExt cx="2686277" cy="784034"/>
          </a:xfrm>
          <a:solidFill>
            <a:srgbClr val="92D050"/>
          </a:solidFill>
        </p:grpSpPr>
        <p:sp>
          <p:nvSpPr>
            <p:cNvPr id="23" name="Rectangle 22"/>
            <p:cNvSpPr/>
            <p:nvPr/>
          </p:nvSpPr>
          <p:spPr>
            <a:xfrm>
              <a:off x="1729658" y="3440110"/>
              <a:ext cx="654105" cy="772924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05035" y="3440111"/>
              <a:ext cx="655693" cy="772923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88673" y="3440110"/>
              <a:ext cx="654105" cy="772924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61830" y="3429000"/>
              <a:ext cx="654105" cy="772925"/>
            </a:xfrm>
            <a:prstGeom prst="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916107" y="2009643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447058" y="2006070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984998" y="2000529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505372" y="1991196"/>
            <a:ext cx="280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027396" y="2001282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559720" y="2000529"/>
            <a:ext cx="400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107063" y="707725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594094" y="711806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076092" y="711806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563541" y="717801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035623" y="731994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582188" y="1291226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072903" y="1330349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3614314" y="1315456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3996878" y="1304440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,II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595813" y="1279856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563369" y="2609820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3119209" y="2630482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603622" y="2627564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4140342" y="2625942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59" name="Oval 58"/>
          <p:cNvSpPr/>
          <p:nvPr/>
        </p:nvSpPr>
        <p:spPr>
          <a:xfrm>
            <a:off x="1257300" y="619857"/>
            <a:ext cx="457200" cy="4572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0" name="Oval 59"/>
          <p:cNvSpPr/>
          <p:nvPr/>
        </p:nvSpPr>
        <p:spPr>
          <a:xfrm>
            <a:off x="1257300" y="1276989"/>
            <a:ext cx="457200" cy="4572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Oval 60"/>
          <p:cNvSpPr/>
          <p:nvPr/>
        </p:nvSpPr>
        <p:spPr>
          <a:xfrm>
            <a:off x="1246188" y="1958959"/>
            <a:ext cx="457200" cy="4572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Oval 61"/>
          <p:cNvSpPr/>
          <p:nvPr/>
        </p:nvSpPr>
        <p:spPr>
          <a:xfrm>
            <a:off x="1266979" y="2582008"/>
            <a:ext cx="457200" cy="4572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40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3" name="Rectangle 62"/>
          <p:cNvSpPr/>
          <p:nvPr/>
        </p:nvSpPr>
        <p:spPr>
          <a:xfrm>
            <a:off x="800037" y="3342639"/>
            <a:ext cx="7327231" cy="1664266"/>
          </a:xfrm>
          <a:custGeom>
            <a:avLst/>
            <a:gdLst>
              <a:gd name="connsiteX0" fmla="*/ 0 w 7327231"/>
              <a:gd name="connsiteY0" fmla="*/ 0 h 1664266"/>
              <a:gd name="connsiteX1" fmla="*/ 563633 w 7327231"/>
              <a:gd name="connsiteY1" fmla="*/ 0 h 1664266"/>
              <a:gd name="connsiteX2" fmla="*/ 1127266 w 7327231"/>
              <a:gd name="connsiteY2" fmla="*/ 0 h 1664266"/>
              <a:gd name="connsiteX3" fmla="*/ 1837444 w 7327231"/>
              <a:gd name="connsiteY3" fmla="*/ 0 h 1664266"/>
              <a:gd name="connsiteX4" fmla="*/ 2181260 w 7327231"/>
              <a:gd name="connsiteY4" fmla="*/ 0 h 1664266"/>
              <a:gd name="connsiteX5" fmla="*/ 2744893 w 7327231"/>
              <a:gd name="connsiteY5" fmla="*/ 0 h 1664266"/>
              <a:gd name="connsiteX6" fmla="*/ 3455071 w 7327231"/>
              <a:gd name="connsiteY6" fmla="*/ 0 h 1664266"/>
              <a:gd name="connsiteX7" fmla="*/ 3945432 w 7327231"/>
              <a:gd name="connsiteY7" fmla="*/ 0 h 1664266"/>
              <a:gd name="connsiteX8" fmla="*/ 4509065 w 7327231"/>
              <a:gd name="connsiteY8" fmla="*/ 0 h 1664266"/>
              <a:gd name="connsiteX9" fmla="*/ 5219243 w 7327231"/>
              <a:gd name="connsiteY9" fmla="*/ 0 h 1664266"/>
              <a:gd name="connsiteX10" fmla="*/ 5782876 w 7327231"/>
              <a:gd name="connsiteY10" fmla="*/ 0 h 1664266"/>
              <a:gd name="connsiteX11" fmla="*/ 6199965 w 7327231"/>
              <a:gd name="connsiteY11" fmla="*/ 0 h 1664266"/>
              <a:gd name="connsiteX12" fmla="*/ 7327231 w 7327231"/>
              <a:gd name="connsiteY12" fmla="*/ 0 h 1664266"/>
              <a:gd name="connsiteX13" fmla="*/ 7327231 w 7327231"/>
              <a:gd name="connsiteY13" fmla="*/ 571398 h 1664266"/>
              <a:gd name="connsiteX14" fmla="*/ 7327231 w 7327231"/>
              <a:gd name="connsiteY14" fmla="*/ 1109511 h 1664266"/>
              <a:gd name="connsiteX15" fmla="*/ 7327231 w 7327231"/>
              <a:gd name="connsiteY15" fmla="*/ 1664266 h 1664266"/>
              <a:gd name="connsiteX16" fmla="*/ 6763598 w 7327231"/>
              <a:gd name="connsiteY16" fmla="*/ 1664266 h 1664266"/>
              <a:gd name="connsiteX17" fmla="*/ 6419782 w 7327231"/>
              <a:gd name="connsiteY17" fmla="*/ 1664266 h 1664266"/>
              <a:gd name="connsiteX18" fmla="*/ 6002693 w 7327231"/>
              <a:gd name="connsiteY18" fmla="*/ 1664266 h 1664266"/>
              <a:gd name="connsiteX19" fmla="*/ 5658877 w 7327231"/>
              <a:gd name="connsiteY19" fmla="*/ 1664266 h 1664266"/>
              <a:gd name="connsiteX20" fmla="*/ 5095244 w 7327231"/>
              <a:gd name="connsiteY20" fmla="*/ 1664266 h 1664266"/>
              <a:gd name="connsiteX21" fmla="*/ 4531611 w 7327231"/>
              <a:gd name="connsiteY21" fmla="*/ 1664266 h 1664266"/>
              <a:gd name="connsiteX22" fmla="*/ 3894705 w 7327231"/>
              <a:gd name="connsiteY22" fmla="*/ 1664266 h 1664266"/>
              <a:gd name="connsiteX23" fmla="*/ 3477617 w 7327231"/>
              <a:gd name="connsiteY23" fmla="*/ 1664266 h 1664266"/>
              <a:gd name="connsiteX24" fmla="*/ 2913983 w 7327231"/>
              <a:gd name="connsiteY24" fmla="*/ 1664266 h 1664266"/>
              <a:gd name="connsiteX25" fmla="*/ 2203806 w 7327231"/>
              <a:gd name="connsiteY25" fmla="*/ 1664266 h 1664266"/>
              <a:gd name="connsiteX26" fmla="*/ 1786717 w 7327231"/>
              <a:gd name="connsiteY26" fmla="*/ 1664266 h 1664266"/>
              <a:gd name="connsiteX27" fmla="*/ 1442901 w 7327231"/>
              <a:gd name="connsiteY27" fmla="*/ 1664266 h 1664266"/>
              <a:gd name="connsiteX28" fmla="*/ 879268 w 7327231"/>
              <a:gd name="connsiteY28" fmla="*/ 1664266 h 1664266"/>
              <a:gd name="connsiteX29" fmla="*/ 0 w 7327231"/>
              <a:gd name="connsiteY29" fmla="*/ 1664266 h 1664266"/>
              <a:gd name="connsiteX30" fmla="*/ 0 w 7327231"/>
              <a:gd name="connsiteY30" fmla="*/ 1159439 h 1664266"/>
              <a:gd name="connsiteX31" fmla="*/ 0 w 7327231"/>
              <a:gd name="connsiteY31" fmla="*/ 588041 h 1664266"/>
              <a:gd name="connsiteX32" fmla="*/ 0 w 7327231"/>
              <a:gd name="connsiteY32" fmla="*/ 0 h 166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27231" h="1664266" extrusionOk="0">
                <a:moveTo>
                  <a:pt x="0" y="0"/>
                </a:moveTo>
                <a:cubicBezTo>
                  <a:pt x="256638" y="-56329"/>
                  <a:pt x="409085" y="50783"/>
                  <a:pt x="563633" y="0"/>
                </a:cubicBezTo>
                <a:cubicBezTo>
                  <a:pt x="718181" y="-50783"/>
                  <a:pt x="980615" y="26555"/>
                  <a:pt x="1127266" y="0"/>
                </a:cubicBezTo>
                <a:cubicBezTo>
                  <a:pt x="1273917" y="-26555"/>
                  <a:pt x="1655462" y="14795"/>
                  <a:pt x="1837444" y="0"/>
                </a:cubicBezTo>
                <a:cubicBezTo>
                  <a:pt x="2019426" y="-14795"/>
                  <a:pt x="2027519" y="2997"/>
                  <a:pt x="2181260" y="0"/>
                </a:cubicBezTo>
                <a:cubicBezTo>
                  <a:pt x="2335001" y="-2997"/>
                  <a:pt x="2610452" y="9631"/>
                  <a:pt x="2744893" y="0"/>
                </a:cubicBezTo>
                <a:cubicBezTo>
                  <a:pt x="2879334" y="-9631"/>
                  <a:pt x="3141722" y="16840"/>
                  <a:pt x="3455071" y="0"/>
                </a:cubicBezTo>
                <a:cubicBezTo>
                  <a:pt x="3768420" y="-16840"/>
                  <a:pt x="3788374" y="28307"/>
                  <a:pt x="3945432" y="0"/>
                </a:cubicBezTo>
                <a:cubicBezTo>
                  <a:pt x="4102490" y="-28307"/>
                  <a:pt x="4279178" y="18551"/>
                  <a:pt x="4509065" y="0"/>
                </a:cubicBezTo>
                <a:cubicBezTo>
                  <a:pt x="4738952" y="-18551"/>
                  <a:pt x="5030301" y="54225"/>
                  <a:pt x="5219243" y="0"/>
                </a:cubicBezTo>
                <a:cubicBezTo>
                  <a:pt x="5408185" y="-54225"/>
                  <a:pt x="5611704" y="65125"/>
                  <a:pt x="5782876" y="0"/>
                </a:cubicBezTo>
                <a:cubicBezTo>
                  <a:pt x="5954048" y="-65125"/>
                  <a:pt x="6078184" y="4419"/>
                  <a:pt x="6199965" y="0"/>
                </a:cubicBezTo>
                <a:cubicBezTo>
                  <a:pt x="6321746" y="-4419"/>
                  <a:pt x="6993405" y="32444"/>
                  <a:pt x="7327231" y="0"/>
                </a:cubicBezTo>
                <a:cubicBezTo>
                  <a:pt x="7359713" y="210240"/>
                  <a:pt x="7299508" y="376313"/>
                  <a:pt x="7327231" y="571398"/>
                </a:cubicBezTo>
                <a:cubicBezTo>
                  <a:pt x="7354954" y="766483"/>
                  <a:pt x="7267304" y="899158"/>
                  <a:pt x="7327231" y="1109511"/>
                </a:cubicBezTo>
                <a:cubicBezTo>
                  <a:pt x="7387158" y="1319864"/>
                  <a:pt x="7321151" y="1390502"/>
                  <a:pt x="7327231" y="1664266"/>
                </a:cubicBezTo>
                <a:cubicBezTo>
                  <a:pt x="7148014" y="1701022"/>
                  <a:pt x="6976295" y="1598701"/>
                  <a:pt x="6763598" y="1664266"/>
                </a:cubicBezTo>
                <a:cubicBezTo>
                  <a:pt x="6550901" y="1729831"/>
                  <a:pt x="6510073" y="1664161"/>
                  <a:pt x="6419782" y="1664266"/>
                </a:cubicBezTo>
                <a:cubicBezTo>
                  <a:pt x="6329491" y="1664371"/>
                  <a:pt x="6095538" y="1623597"/>
                  <a:pt x="6002693" y="1664266"/>
                </a:cubicBezTo>
                <a:cubicBezTo>
                  <a:pt x="5909848" y="1704935"/>
                  <a:pt x="5756206" y="1633294"/>
                  <a:pt x="5658877" y="1664266"/>
                </a:cubicBezTo>
                <a:cubicBezTo>
                  <a:pt x="5561548" y="1695238"/>
                  <a:pt x="5221925" y="1662931"/>
                  <a:pt x="5095244" y="1664266"/>
                </a:cubicBezTo>
                <a:cubicBezTo>
                  <a:pt x="4968563" y="1665601"/>
                  <a:pt x="4754884" y="1609801"/>
                  <a:pt x="4531611" y="1664266"/>
                </a:cubicBezTo>
                <a:cubicBezTo>
                  <a:pt x="4308338" y="1718731"/>
                  <a:pt x="4028440" y="1630921"/>
                  <a:pt x="3894705" y="1664266"/>
                </a:cubicBezTo>
                <a:cubicBezTo>
                  <a:pt x="3760970" y="1697611"/>
                  <a:pt x="3652317" y="1662901"/>
                  <a:pt x="3477617" y="1664266"/>
                </a:cubicBezTo>
                <a:cubicBezTo>
                  <a:pt x="3302917" y="1665631"/>
                  <a:pt x="3134683" y="1611857"/>
                  <a:pt x="2913983" y="1664266"/>
                </a:cubicBezTo>
                <a:cubicBezTo>
                  <a:pt x="2693283" y="1716675"/>
                  <a:pt x="2397201" y="1630701"/>
                  <a:pt x="2203806" y="1664266"/>
                </a:cubicBezTo>
                <a:cubicBezTo>
                  <a:pt x="2010411" y="1697831"/>
                  <a:pt x="1978659" y="1621275"/>
                  <a:pt x="1786717" y="1664266"/>
                </a:cubicBezTo>
                <a:cubicBezTo>
                  <a:pt x="1594775" y="1707257"/>
                  <a:pt x="1556759" y="1634752"/>
                  <a:pt x="1442901" y="1664266"/>
                </a:cubicBezTo>
                <a:cubicBezTo>
                  <a:pt x="1329043" y="1693780"/>
                  <a:pt x="1150199" y="1662563"/>
                  <a:pt x="879268" y="1664266"/>
                </a:cubicBezTo>
                <a:cubicBezTo>
                  <a:pt x="608337" y="1665969"/>
                  <a:pt x="305545" y="1662155"/>
                  <a:pt x="0" y="1664266"/>
                </a:cubicBezTo>
                <a:cubicBezTo>
                  <a:pt x="-42187" y="1540426"/>
                  <a:pt x="13176" y="1343394"/>
                  <a:pt x="0" y="1159439"/>
                </a:cubicBezTo>
                <a:cubicBezTo>
                  <a:pt x="-13176" y="975484"/>
                  <a:pt x="15857" y="870266"/>
                  <a:pt x="0" y="588041"/>
                </a:cubicBezTo>
                <a:cubicBezTo>
                  <a:pt x="-15857" y="305816"/>
                  <a:pt x="47173" y="140221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1075500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1551350" y="3342639"/>
            <a:ext cx="5943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Hãy điền vào chỗ trống: Trong một …… theo chiều tăng dần điện tích hạt nhân, tính kim loại của các nguyên tố yếu dần, đồng thời tính phi kim mạnh dần.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397142" y="3500128"/>
            <a:ext cx="63752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Cho nguyên tố Ca có Z = 20. vị trí của Ca trong bảng tuần hoàn  là : ô … chu kỳ … nhóm …. ?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1055595" y="3453083"/>
            <a:ext cx="68635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 Điền vào chỗ trống.  Cho một nguyên tố ở nhóm chính có số thứ tự nhóm là  x, thì ...... của nguyên tố đó trong  oxit cao nhất cũng bằng x.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1200798" y="3447443"/>
            <a:ext cx="67183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 Cho 4 nguyên tố sau đây: O (Z = 8), C ( Z= 6), N ( Z = 7), B ( Z = 5). Hãy sắp xếp các nguyên tố này theo chiều tăng dần tính phi kim.  </a:t>
            </a:r>
          </a:p>
        </p:txBody>
      </p:sp>
      <p:pic>
        <p:nvPicPr>
          <p:cNvPr id="6180" name="Picture 2" descr="D:\y nghia bang tuan hoan\tu lieu\1Chan_dung_Mendeleev.jpg_thum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42950"/>
            <a:ext cx="24574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56"/>
          <p:cNvSpPr/>
          <p:nvPr/>
        </p:nvSpPr>
        <p:spPr>
          <a:xfrm>
            <a:off x="5257800" y="1657350"/>
            <a:ext cx="1257300" cy="9715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521223" y="1649016"/>
            <a:ext cx="1248966" cy="979884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8" name="Rectangle 67"/>
          <p:cNvSpPr/>
          <p:nvPr/>
        </p:nvSpPr>
        <p:spPr>
          <a:xfrm>
            <a:off x="5257800" y="685800"/>
            <a:ext cx="1248966" cy="9715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9" name="Rectangle 68"/>
          <p:cNvSpPr/>
          <p:nvPr/>
        </p:nvSpPr>
        <p:spPr>
          <a:xfrm>
            <a:off x="6516644" y="679642"/>
            <a:ext cx="1248966" cy="97155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4171950" y="285750"/>
            <a:ext cx="34290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4114800" y="186929"/>
            <a:ext cx="171450" cy="171450"/>
          </a:xfrm>
          <a:prstGeom prst="ellips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4113610" y="186929"/>
            <a:ext cx="171450" cy="171450"/>
          </a:xfrm>
          <a:prstGeom prst="ellips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4112419" y="185738"/>
            <a:ext cx="171450" cy="171450"/>
          </a:xfrm>
          <a:prstGeom prst="ellips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4114800" y="171450"/>
            <a:ext cx="171450" cy="171450"/>
          </a:xfrm>
          <a:prstGeom prst="ellips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1001269" y="3985256"/>
            <a:ext cx="7087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DUNG NHÀ BÁC HỌC MEN-DE-LÊ-EP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086600" y="228600"/>
            <a:ext cx="6858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1389177225"/>
      </p:ext>
    </p:extLst>
  </p:cSld>
  <p:clrMapOvr>
    <a:masterClrMapping/>
  </p:clrMapOvr>
  <p:transition spd="med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49583 0.00254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116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 giay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ENH XUAT H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58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49583 0.00254 " pathEditMode="relative" rAng="0" ptsTypes="AA">
                                      <p:cBhvr>
                                        <p:cTn id="59" dur="19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 giay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8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ENH XUAT H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1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2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10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49583 0.00254 " pathEditMode="relative" rAng="0" ptsTypes="AA">
                                      <p:cBhvr>
                                        <p:cTn id="106" dur="19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 giay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39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46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ENH XUAT H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3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4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157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49583 0.00555 " pathEditMode="relative" rAng="0" ptsTypes="AA">
                                      <p:cBhvr>
                                        <p:cTn id="158" dur="18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 giay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ENH M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8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ENH XUAT H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ENH XUAT H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53" grpId="0"/>
      <p:bldP spid="54" grpId="0"/>
      <p:bldP spid="55" grpId="0"/>
      <p:bldP spid="56" grpId="0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57" grpId="0" animBg="1"/>
      <p:bldP spid="58" grpId="0" animBg="1"/>
      <p:bldP spid="68" grpId="0" animBg="1"/>
      <p:bldP spid="69" grpId="0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E63D0-01CD-37DA-0760-CCB69CA13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DE548-BCE6-C256-E303-480D8BB8A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img06.tooopen.com/images/20160719/tooopen_sy_170922258475.jpg">
            <a:extLst>
              <a:ext uri="{FF2B5EF4-FFF2-40B4-BE49-F238E27FC236}">
                <a16:creationId xmlns:a16="http://schemas.microsoft.com/office/drawing/2014/main" id="{159F9610-0990-D74D-ECD2-C534D391F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2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824;p42">
            <a:extLst>
              <a:ext uri="{FF2B5EF4-FFF2-40B4-BE49-F238E27FC236}">
                <a16:creationId xmlns:a16="http://schemas.microsoft.com/office/drawing/2014/main" id="{179A3769-066F-14BF-A0E5-618776140D85}"/>
              </a:ext>
            </a:extLst>
          </p:cNvPr>
          <p:cNvSpPr txBox="1">
            <a:spLocks/>
          </p:cNvSpPr>
          <p:nvPr/>
        </p:nvSpPr>
        <p:spPr bwMode="auto">
          <a:xfrm>
            <a:off x="150725" y="1042634"/>
            <a:ext cx="8681776" cy="131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lnSpc>
                <a:spcPct val="120000"/>
              </a:lnSpc>
            </a:pPr>
            <a:r>
              <a:rPr lang="en-US" sz="4050" b="1" spc="50" dirty="0">
                <a:ln w="12700" cmpd="sng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SO SÁNH TÍNH CHẤT CỦA MỘT NGUYÊN TỐ VỚI NGUYÊN TỐ LÂN CẬN</a:t>
            </a:r>
            <a:endParaRPr lang="vi-VN" sz="4050" b="1" spc="50" dirty="0">
              <a:ln w="12700" cmpd="sng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9281448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1928" y="-5608"/>
            <a:ext cx="9143998" cy="5143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7282" name="AutoShape 7" descr="Kết quả hình ảnh cho hình ảnh chữ ký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013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283" name="AutoShape 9" descr="Kết quả hình ảnh cho hình ảnh chữ ký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013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284" name="AutoShape 11" descr="Kết quả hình ảnh cho hình ảnh chữ ký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013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1" name="Group 63">
            <a:extLst>
              <a:ext uri="{FF2B5EF4-FFF2-40B4-BE49-F238E27FC236}">
                <a16:creationId xmlns:a16="http://schemas.microsoft.com/office/drawing/2014/main" id="{EC251382-118A-EF9F-AC8D-C5ED0396A9EA}"/>
              </a:ext>
            </a:extLst>
          </p:cNvPr>
          <p:cNvGrpSpPr>
            <a:grpSpLocks/>
          </p:cNvGrpSpPr>
          <p:nvPr/>
        </p:nvGrpSpPr>
        <p:grpSpPr bwMode="auto">
          <a:xfrm>
            <a:off x="410361" y="221064"/>
            <a:ext cx="8271258" cy="505558"/>
            <a:chOff x="504" y="1008"/>
            <a:chExt cx="4416" cy="765"/>
          </a:xfrm>
        </p:grpSpPr>
        <p:sp>
          <p:nvSpPr>
            <p:cNvPr id="22" name="AutoShape 64">
              <a:extLst>
                <a:ext uri="{FF2B5EF4-FFF2-40B4-BE49-F238E27FC236}">
                  <a16:creationId xmlns:a16="http://schemas.microsoft.com/office/drawing/2014/main" id="{1727B421-D53D-9148-1863-874708D5E2E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21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3" name="Text Box 65">
              <a:extLst>
                <a:ext uri="{FF2B5EF4-FFF2-40B4-BE49-F238E27FC236}">
                  <a16:creationId xmlns:a16="http://schemas.microsoft.com/office/drawing/2014/main" id="{9601B834-F86D-5264-1C5F-6E16A9188E6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014"/>
              <a:ext cx="3976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195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  </a:t>
              </a:r>
              <a:endParaRPr lang="en-US" altLang="vi-VN" sz="1875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256B6CB-CC9C-FA8A-9906-F4B33114688F}"/>
              </a:ext>
            </a:extLst>
          </p:cNvPr>
          <p:cNvSpPr txBox="1"/>
          <p:nvPr/>
        </p:nvSpPr>
        <p:spPr>
          <a:xfrm>
            <a:off x="551037" y="289177"/>
            <a:ext cx="8733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SO SÁNH TÍNH CHẤT CỦA NGUYÊN TỐ VỚI CÁC NGUYÊN TỐ LÂN CẬN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C9E30CB7-6F94-352D-1872-C00AF68D7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78" y="886709"/>
            <a:ext cx="8873376" cy="94006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vi-V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sánh tính chất hóa học của P(Z=15) với các nguyên tố: Si (Z=14); S (Z=16); N (Z=7) và As (Z=33) </a:t>
            </a:r>
          </a:p>
        </p:txBody>
      </p:sp>
      <p:graphicFrame>
        <p:nvGraphicFramePr>
          <p:cNvPr id="14" name="Group 36">
            <a:extLst>
              <a:ext uri="{FF2B5EF4-FFF2-40B4-BE49-F238E27FC236}">
                <a16:creationId xmlns:a16="http://schemas.microsoft.com/office/drawing/2014/main" id="{5DCABAFB-E886-460A-069B-562A2905D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257862"/>
              </p:ext>
            </p:extLst>
          </p:nvPr>
        </p:nvGraphicFramePr>
        <p:xfrm>
          <a:off x="5645761" y="2001720"/>
          <a:ext cx="2989464" cy="2852603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0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.....</a:t>
                      </a:r>
                    </a:p>
                  </a:txBody>
                  <a:tcPr marL="82931" marR="82931" marT="41465" marB="4146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82931" marR="82931" marT="41465" marB="414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....</a:t>
                      </a:r>
                    </a:p>
                  </a:txBody>
                  <a:tcPr marL="82931" marR="82931" marT="41465" marB="414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4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Si</a:t>
                      </a:r>
                    </a:p>
                  </a:txBody>
                  <a:tcPr marL="82931" marR="82931" marT="41465" marB="4146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</a:t>
                      </a:r>
                    </a:p>
                  </a:txBody>
                  <a:tcPr marL="82931" marR="82931" marT="41465" marB="414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</a:t>
                      </a:r>
                    </a:p>
                  </a:txBody>
                  <a:tcPr marL="82931" marR="82931" marT="41465" marB="414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00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....</a:t>
                      </a:r>
                    </a:p>
                  </a:txBody>
                  <a:tcPr marL="82931" marR="82931" marT="41465" marB="4146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As</a:t>
                      </a:r>
                    </a:p>
                  </a:txBody>
                  <a:tcPr marL="82931" marR="82931" marT="41465" marB="414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....</a:t>
                      </a:r>
                    </a:p>
                  </a:txBody>
                  <a:tcPr marL="82931" marR="82931" marT="41465" marB="414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37">
            <a:extLst>
              <a:ext uri="{FF2B5EF4-FFF2-40B4-BE49-F238E27FC236}">
                <a16:creationId xmlns:a16="http://schemas.microsoft.com/office/drawing/2014/main" id="{82B76FD4-49EB-86F5-C847-2FFBA3BCB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761" y="2973648"/>
            <a:ext cx="1268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E8488D"/>
                </a:solidFill>
                <a:latin typeface="Times New Roman" panose="02020603050405020304" pitchFamily="18" charset="0"/>
                <a:cs typeface="Times New Roman" pitchFamily="18" charset="0"/>
              </a:rPr>
              <a:t>CK3</a:t>
            </a:r>
          </a:p>
        </p:txBody>
      </p:sp>
      <p:sp>
        <p:nvSpPr>
          <p:cNvPr id="16" name="Text Box 38">
            <a:extLst>
              <a:ext uri="{FF2B5EF4-FFF2-40B4-BE49-F238E27FC236}">
                <a16:creationId xmlns:a16="http://schemas.microsoft.com/office/drawing/2014/main" id="{D92CF5A7-32A4-27BD-747D-E4F5D9A8E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4383" y="2013013"/>
            <a:ext cx="1403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E8488D"/>
                </a:solidFill>
                <a:latin typeface="Times New Roman" panose="02020603050405020304" pitchFamily="18" charset="0"/>
                <a:cs typeface="Times New Roman" pitchFamily="18" charset="0"/>
              </a:rPr>
              <a:t>Nhóm VA</a:t>
            </a:r>
          </a:p>
        </p:txBody>
      </p:sp>
      <p:sp>
        <p:nvSpPr>
          <p:cNvPr id="19" name="Line 42">
            <a:extLst>
              <a:ext uri="{FF2B5EF4-FFF2-40B4-BE49-F238E27FC236}">
                <a16:creationId xmlns:a16="http://schemas.microsoft.com/office/drawing/2014/main" id="{482B3C41-075D-B7F3-490B-894E97534B4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4099" y="3874121"/>
            <a:ext cx="3017520" cy="0"/>
          </a:xfrm>
          <a:prstGeom prst="line">
            <a:avLst/>
          </a:prstGeom>
          <a:noFill/>
          <a:ln w="508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013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ine 43">
            <a:extLst>
              <a:ext uri="{FF2B5EF4-FFF2-40B4-BE49-F238E27FC236}">
                <a16:creationId xmlns:a16="http://schemas.microsoft.com/office/drawing/2014/main" id="{EF2AF1ED-4A9B-B316-EF7C-A6F24391B3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34072" y="2001720"/>
            <a:ext cx="0" cy="2880360"/>
          </a:xfrm>
          <a:prstGeom prst="line">
            <a:avLst/>
          </a:prstGeom>
          <a:noFill/>
          <a:ln w="508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013" b="1">
              <a:ln w="57150">
                <a:solidFill>
                  <a:prstClr val="black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44">
            <a:extLst>
              <a:ext uri="{FF2B5EF4-FFF2-40B4-BE49-F238E27FC236}">
                <a16:creationId xmlns:a16="http://schemas.microsoft.com/office/drawing/2014/main" id="{A5B3748F-CE3B-0D38-3FEC-2256C4CB4101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6987978" y="2958584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ln w="1905"/>
                <a:solidFill>
                  <a:srgbClr val="E8488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Tính PK giảm</a:t>
            </a:r>
          </a:p>
        </p:txBody>
      </p:sp>
      <p:sp>
        <p:nvSpPr>
          <p:cNvPr id="26" name="Text Box 45">
            <a:extLst>
              <a:ext uri="{FF2B5EF4-FFF2-40B4-BE49-F238E27FC236}">
                <a16:creationId xmlns:a16="http://schemas.microsoft.com/office/drawing/2014/main" id="{749C3377-F39F-9138-ED6F-9EE2A327E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5149" y="3863263"/>
            <a:ext cx="19513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n w="1905"/>
                <a:solidFill>
                  <a:srgbClr val="E8488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Tính</a:t>
            </a:r>
            <a:r>
              <a:rPr lang="en-US" sz="1800" b="1" dirty="0">
                <a:ln w="1905"/>
                <a:solidFill>
                  <a:srgbClr val="E8488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PK </a:t>
            </a:r>
            <a:r>
              <a:rPr lang="en-US" sz="1800" b="1" dirty="0" err="1">
                <a:ln w="1905"/>
                <a:solidFill>
                  <a:srgbClr val="E8488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tăng</a:t>
            </a:r>
            <a:endParaRPr lang="en-US" sz="1800" b="1" dirty="0">
              <a:ln w="1905"/>
              <a:solidFill>
                <a:srgbClr val="E8488D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7" name="Text Box 46">
            <a:extLst>
              <a:ext uri="{FF2B5EF4-FFF2-40B4-BE49-F238E27FC236}">
                <a16:creationId xmlns:a16="http://schemas.microsoft.com/office/drawing/2014/main" id="{46CE9FFC-0853-B0DB-96D2-ABAF34BDD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58" y="2330931"/>
            <a:ext cx="193479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phi kim:</a:t>
            </a:r>
          </a:p>
        </p:txBody>
      </p:sp>
      <p:sp>
        <p:nvSpPr>
          <p:cNvPr id="28" name="Text Box 47">
            <a:extLst>
              <a:ext uri="{FF2B5EF4-FFF2-40B4-BE49-F238E27FC236}">
                <a16:creationId xmlns:a16="http://schemas.microsoft.com/office/drawing/2014/main" id="{F98594D3-CE0D-5542-C2D0-309A4191D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03" y="2189497"/>
            <a:ext cx="285750" cy="4154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1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29" name="Text Box 48">
            <a:extLst>
              <a:ext uri="{FF2B5EF4-FFF2-40B4-BE49-F238E27FC236}">
                <a16:creationId xmlns:a16="http://schemas.microsoft.com/office/drawing/2014/main" id="{D7103475-ADAF-2D30-FF64-9D1618F2C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320" y="2195379"/>
            <a:ext cx="285750" cy="4154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1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0" name="Text Box 49">
            <a:extLst>
              <a:ext uri="{FF2B5EF4-FFF2-40B4-BE49-F238E27FC236}">
                <a16:creationId xmlns:a16="http://schemas.microsoft.com/office/drawing/2014/main" id="{8DAE073C-BFC1-4F17-4AFA-7E88B75C6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561" y="2190072"/>
            <a:ext cx="285750" cy="4154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1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1" name="Text Box 50">
            <a:extLst>
              <a:ext uri="{FF2B5EF4-FFF2-40B4-BE49-F238E27FC236}">
                <a16:creationId xmlns:a16="http://schemas.microsoft.com/office/drawing/2014/main" id="{4E798FCD-BF36-D6D8-4A8D-BEB58374B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3616" y="2195379"/>
            <a:ext cx="285750" cy="4154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1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2" name="Text Box 51">
            <a:extLst>
              <a:ext uri="{FF2B5EF4-FFF2-40B4-BE49-F238E27FC236}">
                <a16:creationId xmlns:a16="http://schemas.microsoft.com/office/drawing/2014/main" id="{D43E8EFF-DBA9-DB07-450D-22F8E7A3E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800" y="2192462"/>
            <a:ext cx="450056" cy="4154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1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</a:p>
        </p:txBody>
      </p:sp>
      <p:sp>
        <p:nvSpPr>
          <p:cNvPr id="33" name="Text Box 52">
            <a:extLst>
              <a:ext uri="{FF2B5EF4-FFF2-40B4-BE49-F238E27FC236}">
                <a16:creationId xmlns:a16="http://schemas.microsoft.com/office/drawing/2014/main" id="{7DD94B83-96D2-06C5-B8DB-04A930809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970" y="2610592"/>
            <a:ext cx="285750" cy="4154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1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34" name="Text Box 53">
            <a:extLst>
              <a:ext uri="{FF2B5EF4-FFF2-40B4-BE49-F238E27FC236}">
                <a16:creationId xmlns:a16="http://schemas.microsoft.com/office/drawing/2014/main" id="{69D4B512-713C-E267-04CF-F35F3FA8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7503" y="2616189"/>
            <a:ext cx="285750" cy="4154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1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5" name="Text Box 55">
            <a:extLst>
              <a:ext uri="{FF2B5EF4-FFF2-40B4-BE49-F238E27FC236}">
                <a16:creationId xmlns:a16="http://schemas.microsoft.com/office/drawing/2014/main" id="{724C11DF-E146-53F3-11EE-D095CE702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253" y="2621786"/>
            <a:ext cx="285750" cy="4154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1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6" name="Text Box 54">
            <a:extLst>
              <a:ext uri="{FF2B5EF4-FFF2-40B4-BE49-F238E27FC236}">
                <a16:creationId xmlns:a16="http://schemas.microsoft.com/office/drawing/2014/main" id="{C4759D3C-F747-DEDA-8EB2-156BE5646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227" y="2616189"/>
            <a:ext cx="285750" cy="4154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1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7" name="Text Box 56">
            <a:extLst>
              <a:ext uri="{FF2B5EF4-FFF2-40B4-BE49-F238E27FC236}">
                <a16:creationId xmlns:a16="http://schemas.microsoft.com/office/drawing/2014/main" id="{68735A70-A8C9-4277-6F02-2EF68F515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884" y="2621786"/>
            <a:ext cx="514350" cy="4154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1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</a:p>
        </p:txBody>
      </p:sp>
      <p:sp>
        <p:nvSpPr>
          <p:cNvPr id="38" name="Text Box 57">
            <a:extLst>
              <a:ext uri="{FF2B5EF4-FFF2-40B4-BE49-F238E27FC236}">
                <a16:creationId xmlns:a16="http://schemas.microsoft.com/office/drawing/2014/main" id="{5090EDFA-EDAF-7398-8B22-96B19AF9D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81" y="3307464"/>
            <a:ext cx="4843887" cy="122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vi-VN" sz="2100" b="1" dirty="0">
                <a:solidFill>
                  <a:srgbClr val="FFFF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Wingdings" pitchFamily="2" charset="2"/>
              </a:rPr>
              <a:t> P có tính phi kim yếu hơn N và S, h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Wingdings" pitchFamily="2" charset="2"/>
              </a:rPr>
              <a:t>y</a:t>
            </a:r>
            <a:r>
              <a:rPr lang="vi-VN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Wingdings" pitchFamily="2" charset="2"/>
              </a:rPr>
              <a:t>đroxi</a:t>
            </a: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Wingdings" pitchFamily="2" charset="2"/>
              </a:rPr>
              <a:t>de </a:t>
            </a:r>
            <a:r>
              <a:rPr lang="vi-VN" sz="2100" b="1" dirty="0">
                <a:solidFill>
                  <a:srgbClr val="FFFF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Wingdings" pitchFamily="2" charset="2"/>
              </a:rPr>
              <a:t>tương ứng H</a:t>
            </a:r>
            <a:r>
              <a:rPr lang="vi-VN" sz="21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Wingdings" pitchFamily="2" charset="2"/>
              </a:rPr>
              <a:t>3</a:t>
            </a:r>
            <a:r>
              <a:rPr lang="vi-VN" sz="2100" b="1" dirty="0">
                <a:solidFill>
                  <a:srgbClr val="FFFF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Wingdings" pitchFamily="2" charset="2"/>
              </a:rPr>
              <a:t>PO</a:t>
            </a:r>
            <a:r>
              <a:rPr lang="vi-VN" sz="21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Wingdings" pitchFamily="2" charset="2"/>
              </a:rPr>
              <a:t>4</a:t>
            </a:r>
            <a:r>
              <a:rPr lang="vi-VN" sz="2100" b="1" dirty="0">
                <a:solidFill>
                  <a:srgbClr val="FFFF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Wingdings" pitchFamily="2" charset="2"/>
              </a:rPr>
              <a:t> có tính axit yếu hơn HNO</a:t>
            </a:r>
            <a:r>
              <a:rPr lang="vi-VN" sz="21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Wingdings" pitchFamily="2" charset="2"/>
              </a:rPr>
              <a:t>3</a:t>
            </a:r>
            <a:r>
              <a:rPr lang="vi-VN" sz="2100" b="1" dirty="0">
                <a:solidFill>
                  <a:srgbClr val="FFFF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Wingdings" pitchFamily="2" charset="2"/>
              </a:rPr>
              <a:t> và H</a:t>
            </a:r>
            <a:r>
              <a:rPr lang="vi-VN" sz="21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Wingdings" pitchFamily="2" charset="2"/>
              </a:rPr>
              <a:t>2</a:t>
            </a:r>
            <a:r>
              <a:rPr lang="vi-VN" sz="2100" b="1" dirty="0">
                <a:solidFill>
                  <a:srgbClr val="FFFF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Wingdings" pitchFamily="2" charset="2"/>
              </a:rPr>
              <a:t>SO</a:t>
            </a:r>
            <a:r>
              <a:rPr lang="vi-VN" sz="21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Wingdings" pitchFamily="2" charset="2"/>
              </a:rPr>
              <a:t>4</a:t>
            </a:r>
            <a:endParaRPr lang="vi-VN" sz="2100" b="1" dirty="0">
              <a:solidFill>
                <a:srgbClr val="FFFF00"/>
              </a:solidFill>
              <a:latin typeface="Times New Roman" panose="02020603050405020304" pitchFamily="18" charset="0"/>
              <a:ea typeface="Autocar Bold Condens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25758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3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3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3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7" presetClass="emph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2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2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2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  <p:bldP spid="19" grpId="0" animBg="1"/>
      <p:bldP spid="20" grpId="0" animBg="1"/>
      <p:bldP spid="24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066945" y="608270"/>
            <a:ext cx="1955429" cy="1669174"/>
            <a:chOff x="480" y="1042"/>
            <a:chExt cx="1968" cy="1694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480" y="2160"/>
              <a:ext cx="1968" cy="576"/>
              <a:chOff x="528" y="2688"/>
              <a:chExt cx="1968" cy="576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768" y="2688"/>
                <a:ext cx="1728" cy="576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sz="2400" b="1" dirty="0">
                    <a:solidFill>
                      <a:schemeClr val="tx1"/>
                    </a:solidFill>
                    <a:latin typeface="Times New Roman" pitchFamily="18" charset="0"/>
                  </a:rPr>
                  <a:t>  </a:t>
                </a:r>
                <a:r>
                  <a:rPr lang="en-US" sz="2400" b="1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Si </a:t>
                </a:r>
                <a:r>
                  <a:rPr lang="en-US" sz="1350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 </a:t>
                </a:r>
                <a:r>
                  <a:rPr lang="en-US" sz="1350" dirty="0">
                    <a:solidFill>
                      <a:schemeClr val="tx1"/>
                    </a:solidFill>
                  </a:rPr>
                  <a:t>      </a:t>
                </a:r>
                <a:r>
                  <a:rPr lang="en-US" sz="2400" b="1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P</a:t>
                </a:r>
                <a:r>
                  <a:rPr lang="en-US" sz="1350" b="1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  </a:t>
                </a:r>
                <a:r>
                  <a:rPr lang="en-US" sz="1350" dirty="0">
                    <a:solidFill>
                      <a:schemeClr val="tx1"/>
                    </a:solidFill>
                  </a:rPr>
                  <a:t>      </a:t>
                </a:r>
                <a:r>
                  <a:rPr lang="en-US" sz="2400" b="1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S</a:t>
                </a:r>
              </a:p>
            </p:txBody>
          </p:sp>
          <p:sp>
            <p:nvSpPr>
              <p:cNvPr id="9" name="Line 24"/>
              <p:cNvSpPr>
                <a:spLocks noChangeShapeType="1"/>
              </p:cNvSpPr>
              <p:nvPr/>
            </p:nvSpPr>
            <p:spPr bwMode="auto">
              <a:xfrm>
                <a:off x="1296" y="2688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GB" sz="2400"/>
              </a:p>
            </p:txBody>
          </p:sp>
          <p:sp>
            <p:nvSpPr>
              <p:cNvPr id="10" name="Line 25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GB" sz="2400"/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528" y="2688"/>
                <a:ext cx="240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sp>
          <p:nvSpPr>
            <p:cNvPr id="6" name="Text Box 27"/>
            <p:cNvSpPr txBox="1">
              <a:spLocks noChangeArrowheads="1"/>
            </p:cNvSpPr>
            <p:nvPr/>
          </p:nvSpPr>
          <p:spPr bwMode="auto">
            <a:xfrm>
              <a:off x="1248" y="1042"/>
              <a:ext cx="576" cy="422"/>
            </a:xfrm>
            <a:prstGeom prst="rect">
              <a:avLst/>
            </a:prstGeom>
            <a:noFill/>
            <a:ln w="9525">
              <a:solidFill>
                <a:schemeClr val="accent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350" b="1" dirty="0">
                  <a:solidFill>
                    <a:schemeClr val="tx1"/>
                  </a:solidFill>
                </a:rPr>
                <a:t> </a:t>
              </a:r>
              <a:r>
                <a:rPr lang="en-US" sz="2100" b="1" dirty="0">
                  <a:latin typeface="Acumin Pro Condensed" panose="020B0806020202020204" pitchFamily="34" charset="0"/>
                  <a:cs typeface="Times New Roman" pitchFamily="18" charset="0"/>
                </a:rPr>
                <a:t>VA</a:t>
              </a: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248" y="1584"/>
              <a:ext cx="576" cy="57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sz="2400" b="1" dirty="0">
                  <a:solidFill>
                    <a:schemeClr val="tx1"/>
                  </a:solidFill>
                  <a:latin typeface="Acumin Pro Condensed" panose="020B0806020202020204" pitchFamily="34" charset="0"/>
                </a:rPr>
                <a:t>N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323352" y="543373"/>
            <a:ext cx="2812655" cy="1765466"/>
            <a:chOff x="336" y="1025"/>
            <a:chExt cx="2402" cy="1732"/>
          </a:xfrm>
        </p:grpSpPr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336" y="2160"/>
              <a:ext cx="2402" cy="597"/>
              <a:chOff x="384" y="2688"/>
              <a:chExt cx="2402" cy="597"/>
            </a:xfrm>
          </p:grpSpPr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624" y="2709"/>
                <a:ext cx="2162" cy="576"/>
              </a:xfrm>
              <a:prstGeom prst="rect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sz="2100" b="1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H</a:t>
                </a:r>
                <a:r>
                  <a:rPr lang="en-US" sz="2100" b="1" baseline="-25000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2</a:t>
                </a:r>
                <a:r>
                  <a:rPr lang="en-US" sz="2100" b="1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SiO</a:t>
                </a:r>
                <a:r>
                  <a:rPr lang="en-US" sz="2100" b="1" baseline="-25000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3</a:t>
                </a:r>
                <a:r>
                  <a:rPr lang="en-US" sz="2100" b="1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 H</a:t>
                </a:r>
                <a:r>
                  <a:rPr lang="en-US" sz="2100" b="1" baseline="-25000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3</a:t>
                </a:r>
                <a:r>
                  <a:rPr lang="en-US" sz="2100" b="1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PO</a:t>
                </a:r>
                <a:r>
                  <a:rPr lang="en-US" sz="2100" b="1" baseline="-25000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4</a:t>
                </a:r>
                <a:r>
                  <a:rPr lang="en-US" sz="2100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   </a:t>
                </a:r>
                <a:r>
                  <a:rPr lang="en-US" sz="2100" b="1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H</a:t>
                </a:r>
                <a:r>
                  <a:rPr lang="en-US" sz="2100" b="1" baseline="-25000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2</a:t>
                </a:r>
                <a:r>
                  <a:rPr lang="en-US" sz="2100" b="1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SO</a:t>
                </a:r>
                <a:r>
                  <a:rPr lang="en-US" sz="2100" b="1" baseline="-25000" dirty="0">
                    <a:solidFill>
                      <a:schemeClr val="tx1"/>
                    </a:solidFill>
                    <a:latin typeface="Acumin Pro Condensed" panose="020B0806020202020204" pitchFamily="34" charset="0"/>
                  </a:rPr>
                  <a:t>4</a:t>
                </a:r>
                <a:endParaRPr lang="en-US" sz="2100" b="1" dirty="0">
                  <a:solidFill>
                    <a:schemeClr val="tx1"/>
                  </a:solidFill>
                  <a:latin typeface="Acumin Pro Condensed" panose="020B0806020202020204" pitchFamily="34" charset="0"/>
                </a:endParaRPr>
              </a:p>
            </p:txBody>
          </p:sp>
          <p:sp>
            <p:nvSpPr>
              <p:cNvPr id="17" name="Line 33"/>
              <p:cNvSpPr>
                <a:spLocks noChangeShapeType="1"/>
              </p:cNvSpPr>
              <p:nvPr/>
            </p:nvSpPr>
            <p:spPr bwMode="auto">
              <a:xfrm>
                <a:off x="1337" y="2688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GB" sz="2400"/>
              </a:p>
            </p:txBody>
          </p:sp>
          <p:sp>
            <p:nvSpPr>
              <p:cNvPr id="18" name="Line 34"/>
              <p:cNvSpPr>
                <a:spLocks noChangeShapeType="1"/>
              </p:cNvSpPr>
              <p:nvPr/>
            </p:nvSpPr>
            <p:spPr bwMode="auto">
              <a:xfrm>
                <a:off x="2026" y="2709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GB" sz="2400"/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384" y="2709"/>
                <a:ext cx="240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rgbClr val="FF0000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sp>
          <p:nvSpPr>
            <p:cNvPr id="14" name="Text Box 36"/>
            <p:cNvSpPr txBox="1">
              <a:spLocks noChangeArrowheads="1"/>
            </p:cNvSpPr>
            <p:nvPr/>
          </p:nvSpPr>
          <p:spPr bwMode="auto">
            <a:xfrm>
              <a:off x="1289" y="1025"/>
              <a:ext cx="535" cy="408"/>
            </a:xfrm>
            <a:prstGeom prst="rect">
              <a:avLst/>
            </a:prstGeom>
            <a:noFill/>
            <a:ln w="9525">
              <a:solidFill>
                <a:schemeClr val="accent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1" dirty="0">
                  <a:solidFill>
                    <a:schemeClr val="tx1"/>
                  </a:solidFill>
                  <a:latin typeface="Acumin Pro Condensed" panose="020B0806020202020204" pitchFamily="34" charset="0"/>
                </a:rPr>
                <a:t> </a:t>
              </a:r>
              <a:r>
                <a:rPr lang="en-US" sz="2100" b="1" dirty="0">
                  <a:latin typeface="Acumin Pro Condensed" panose="020B0806020202020204" pitchFamily="34" charset="0"/>
                  <a:cs typeface="Times New Roman" pitchFamily="18" charset="0"/>
                </a:rPr>
                <a:t>VA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289" y="1584"/>
              <a:ext cx="535" cy="57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rgbClr val="FF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sz="2100" b="1" dirty="0">
                  <a:solidFill>
                    <a:schemeClr val="tx1"/>
                  </a:solidFill>
                  <a:latin typeface="Acumin Pro Condensed" panose="020B0806020202020204" pitchFamily="34" charset="0"/>
                </a:rPr>
                <a:t>HNO</a:t>
              </a:r>
              <a:r>
                <a:rPr lang="en-US" sz="2100" b="1" baseline="-25000" dirty="0">
                  <a:solidFill>
                    <a:schemeClr val="tx1"/>
                  </a:solidFill>
                  <a:latin typeface="Acumin Pro Condensed" panose="020B0806020202020204" pitchFamily="34" charset="0"/>
                </a:rPr>
                <a:t>3</a:t>
              </a:r>
              <a:endParaRPr lang="en-US" sz="2100" b="1" dirty="0">
                <a:solidFill>
                  <a:schemeClr val="tx1"/>
                </a:solidFill>
                <a:latin typeface="Acumin Pro Condensed" panose="020B0806020202020204" pitchFamily="34" charset="0"/>
              </a:endParaRPr>
            </a:p>
          </p:txBody>
        </p:sp>
      </p:grpSp>
      <p:sp>
        <p:nvSpPr>
          <p:cNvPr id="20" name="Text Box 38"/>
          <p:cNvSpPr txBox="1">
            <a:spLocks noChangeArrowheads="1"/>
          </p:cNvSpPr>
          <p:nvPr/>
        </p:nvSpPr>
        <p:spPr bwMode="auto">
          <a:xfrm>
            <a:off x="907509" y="3198988"/>
            <a:ext cx="3649494" cy="84209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vi-VN" sz="2100" dirty="0">
                <a:latin typeface="Acumin Pro Condensed" panose="020B0806020202020204" pitchFamily="34" charset="0"/>
                <a:sym typeface="Wingdings 3" pitchFamily="18" charset="2"/>
              </a:rPr>
              <a:t></a:t>
            </a:r>
            <a:r>
              <a:rPr lang="vi-VN" sz="2100" b="1" dirty="0">
                <a:latin typeface="Acumin Pro Condensed" panose="020B0806020202020204" pitchFamily="34" charset="0"/>
              </a:rPr>
              <a:t>P</a:t>
            </a:r>
            <a:r>
              <a:rPr lang="vi-VN" sz="2100" dirty="0">
                <a:latin typeface="Acumin Pro Condensed" panose="020B0806020202020204" pitchFamily="34" charset="0"/>
              </a:rPr>
              <a:t> </a:t>
            </a:r>
            <a:r>
              <a:rPr lang="vi-VN" sz="2100" dirty="0">
                <a:solidFill>
                  <a:schemeClr val="tx1"/>
                </a:solidFill>
                <a:latin typeface="Acumin Pro Condensed" panose="020B0806020202020204" pitchFamily="34" charset="0"/>
              </a:rPr>
              <a:t>có tính phi kim mạnh hơn</a:t>
            </a:r>
            <a:r>
              <a:rPr lang="vi-VN" sz="2100" dirty="0">
                <a:latin typeface="Acumin Pro Condensed" panose="020B0806020202020204" pitchFamily="34" charset="0"/>
              </a:rPr>
              <a:t> </a:t>
            </a:r>
            <a:r>
              <a:rPr lang="vi-VN" sz="2100" b="1" dirty="0">
                <a:latin typeface="Acumin Pro Condensed" panose="020B0806020202020204" pitchFamily="34" charset="0"/>
              </a:rPr>
              <a:t>Si </a:t>
            </a:r>
            <a:r>
              <a:rPr lang="vi-VN" sz="2100" dirty="0">
                <a:solidFill>
                  <a:schemeClr val="tx1"/>
                </a:solidFill>
                <a:latin typeface="Acumin Pro Condensed" panose="020B0806020202020204" pitchFamily="34" charset="0"/>
              </a:rPr>
              <a:t>nhưng yếu hơn</a:t>
            </a:r>
            <a:r>
              <a:rPr lang="vi-VN" sz="2100" dirty="0">
                <a:latin typeface="Acumin Pro Condensed" panose="020B0806020202020204" pitchFamily="34" charset="0"/>
              </a:rPr>
              <a:t> </a:t>
            </a:r>
            <a:r>
              <a:rPr lang="vi-VN" sz="2100" b="1" dirty="0">
                <a:latin typeface="Acumin Pro Condensed" panose="020B0806020202020204" pitchFamily="34" charset="0"/>
              </a:rPr>
              <a:t>N</a:t>
            </a:r>
            <a:r>
              <a:rPr lang="vi-VN" sz="2100" dirty="0">
                <a:latin typeface="Acumin Pro Condensed" panose="020B0806020202020204" pitchFamily="34" charset="0"/>
              </a:rPr>
              <a:t> </a:t>
            </a:r>
            <a:r>
              <a:rPr lang="vi-VN" sz="2100" dirty="0">
                <a:solidFill>
                  <a:schemeClr val="tx1"/>
                </a:solidFill>
                <a:latin typeface="Acumin Pro Condensed" panose="020B0806020202020204" pitchFamily="34" charset="0"/>
              </a:rPr>
              <a:t>và</a:t>
            </a:r>
            <a:r>
              <a:rPr lang="vi-VN" sz="2100" dirty="0">
                <a:latin typeface="Acumin Pro Condensed" panose="020B0806020202020204" pitchFamily="34" charset="0"/>
              </a:rPr>
              <a:t> </a:t>
            </a:r>
            <a:r>
              <a:rPr lang="vi-VN" sz="2100" b="1" dirty="0">
                <a:latin typeface="Acumin Pro Condensed" panose="020B0806020202020204" pitchFamily="34" charset="0"/>
              </a:rPr>
              <a:t>S</a:t>
            </a: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4894757" y="3184054"/>
            <a:ext cx="3838464" cy="12298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vi-VN" sz="2100" b="1" dirty="0">
                <a:latin typeface="Acumin Pro Condensed" panose="020B0806020202020204" pitchFamily="34" charset="0"/>
              </a:rPr>
              <a:t>H</a:t>
            </a:r>
            <a:r>
              <a:rPr lang="vi-VN" sz="2100" b="1" baseline="-25000" dirty="0">
                <a:latin typeface="Acumin Pro Condensed" panose="020B0806020202020204" pitchFamily="34" charset="0"/>
              </a:rPr>
              <a:t>3</a:t>
            </a:r>
            <a:r>
              <a:rPr lang="vi-VN" sz="2100" b="1" dirty="0">
                <a:latin typeface="Acumin Pro Condensed" panose="020B0806020202020204" pitchFamily="34" charset="0"/>
              </a:rPr>
              <a:t>PO</a:t>
            </a:r>
            <a:r>
              <a:rPr lang="vi-VN" sz="2100" b="1" baseline="-25000" dirty="0">
                <a:latin typeface="Acumin Pro Condensed" panose="020B0806020202020204" pitchFamily="34" charset="0"/>
              </a:rPr>
              <a:t>4</a:t>
            </a:r>
            <a:r>
              <a:rPr lang="vi-VN" sz="2100" dirty="0">
                <a:solidFill>
                  <a:srgbClr val="0000FF"/>
                </a:solidFill>
                <a:latin typeface="Acumin Pro Condensed" panose="020B0806020202020204" pitchFamily="34" charset="0"/>
              </a:rPr>
              <a:t> </a:t>
            </a:r>
            <a:r>
              <a:rPr lang="vi-VN" sz="2100" dirty="0">
                <a:solidFill>
                  <a:schemeClr val="tx1"/>
                </a:solidFill>
                <a:latin typeface="Acumin Pro Condensed" panose="020B0806020202020204" pitchFamily="34" charset="0"/>
              </a:rPr>
              <a:t>có tính axit mạnh hơn</a:t>
            </a:r>
            <a:r>
              <a:rPr lang="vi-VN" sz="2100" dirty="0">
                <a:solidFill>
                  <a:srgbClr val="0000FF"/>
                </a:solidFill>
                <a:latin typeface="Acumin Pro Condensed" panose="020B0806020202020204" pitchFamily="34" charset="0"/>
              </a:rPr>
              <a:t> </a:t>
            </a:r>
            <a:r>
              <a:rPr lang="vi-VN" sz="2100" b="1" dirty="0">
                <a:latin typeface="Acumin Pro Condensed" panose="020B0806020202020204" pitchFamily="34" charset="0"/>
              </a:rPr>
              <a:t>H</a:t>
            </a:r>
            <a:r>
              <a:rPr lang="vi-VN" sz="2100" b="1" baseline="-25000" dirty="0">
                <a:latin typeface="Acumin Pro Condensed" panose="020B0806020202020204" pitchFamily="34" charset="0"/>
              </a:rPr>
              <a:t>2</a:t>
            </a:r>
            <a:r>
              <a:rPr lang="vi-VN" sz="2100" b="1" dirty="0">
                <a:latin typeface="Acumin Pro Condensed" panose="020B0806020202020204" pitchFamily="34" charset="0"/>
              </a:rPr>
              <a:t>SiO</a:t>
            </a:r>
            <a:r>
              <a:rPr lang="vi-VN" sz="2100" b="1" baseline="-25000" dirty="0">
                <a:latin typeface="Acumin Pro Condensed" panose="020B0806020202020204" pitchFamily="34" charset="0"/>
              </a:rPr>
              <a:t>3</a:t>
            </a:r>
            <a:r>
              <a:rPr lang="vi-VN" sz="2100" dirty="0">
                <a:solidFill>
                  <a:srgbClr val="0000FF"/>
                </a:solidFill>
                <a:latin typeface="Acumin Pro Condensed" panose="020B0806020202020204" pitchFamily="34" charset="0"/>
              </a:rPr>
              <a:t> </a:t>
            </a:r>
            <a:r>
              <a:rPr lang="vi-VN" sz="2100" dirty="0">
                <a:solidFill>
                  <a:schemeClr val="tx1"/>
                </a:solidFill>
                <a:latin typeface="Acumin Pro Condensed" panose="020B0806020202020204" pitchFamily="34" charset="0"/>
              </a:rPr>
              <a:t>nhưng yếu hơn</a:t>
            </a:r>
            <a:r>
              <a:rPr lang="vi-VN" sz="2100" dirty="0">
                <a:solidFill>
                  <a:srgbClr val="0000FF"/>
                </a:solidFill>
                <a:latin typeface="Acumin Pro Condensed" panose="020B0806020202020204" pitchFamily="34" charset="0"/>
              </a:rPr>
              <a:t> </a:t>
            </a:r>
            <a:r>
              <a:rPr lang="vi-VN" sz="2100" b="1" dirty="0">
                <a:latin typeface="Acumin Pro Condensed" panose="020B0806020202020204" pitchFamily="34" charset="0"/>
              </a:rPr>
              <a:t>HNO</a:t>
            </a:r>
            <a:r>
              <a:rPr lang="vi-VN" sz="2100" baseline="-25000" dirty="0">
                <a:latin typeface="Acumin Pro Condensed" panose="020B0806020202020204" pitchFamily="34" charset="0"/>
              </a:rPr>
              <a:t>3</a:t>
            </a:r>
            <a:r>
              <a:rPr lang="vi-VN" sz="2100" dirty="0">
                <a:solidFill>
                  <a:srgbClr val="0000FF"/>
                </a:solidFill>
                <a:latin typeface="Acumin Pro Condensed" panose="020B0806020202020204" pitchFamily="34" charset="0"/>
              </a:rPr>
              <a:t> </a:t>
            </a:r>
            <a:r>
              <a:rPr lang="vi-VN" sz="2100" dirty="0">
                <a:solidFill>
                  <a:schemeClr val="tx1"/>
                </a:solidFill>
                <a:latin typeface="Acumin Pro Condensed" panose="020B0806020202020204" pitchFamily="34" charset="0"/>
              </a:rPr>
              <a:t>và </a:t>
            </a:r>
            <a:r>
              <a:rPr lang="vi-VN" sz="2100" b="1" dirty="0">
                <a:latin typeface="Acumin Pro Condensed" panose="020B0806020202020204" pitchFamily="34" charset="0"/>
              </a:rPr>
              <a:t>H</a:t>
            </a:r>
            <a:r>
              <a:rPr lang="vi-VN" sz="2100" b="1" baseline="-25000" dirty="0">
                <a:latin typeface="Acumin Pro Condensed" panose="020B0806020202020204" pitchFamily="34" charset="0"/>
              </a:rPr>
              <a:t>2</a:t>
            </a:r>
            <a:r>
              <a:rPr lang="vi-VN" sz="2100" b="1" dirty="0">
                <a:latin typeface="Acumin Pro Condensed" panose="020B0806020202020204" pitchFamily="34" charset="0"/>
              </a:rPr>
              <a:t>SO</a:t>
            </a:r>
            <a:r>
              <a:rPr lang="vi-VN" sz="2100" b="1" baseline="-25000" dirty="0">
                <a:latin typeface="Acumin Pro Condensed" panose="020B0806020202020204" pitchFamily="34" charset="0"/>
              </a:rPr>
              <a:t>4</a:t>
            </a:r>
            <a:endParaRPr lang="vi-VN" sz="2100" b="1" dirty="0">
              <a:latin typeface="Acumin Pro Condensed" panose="020B0806020202020204" pitchFamily="34" charset="0"/>
            </a:endParaRPr>
          </a:p>
        </p:txBody>
      </p:sp>
      <p:sp>
        <p:nvSpPr>
          <p:cNvPr id="22" name="AutoShape 41"/>
          <p:cNvSpPr>
            <a:spLocks noChangeArrowheads="1"/>
          </p:cNvSpPr>
          <p:nvPr/>
        </p:nvSpPr>
        <p:spPr bwMode="auto">
          <a:xfrm rot="5400000">
            <a:off x="3825727" y="1386932"/>
            <a:ext cx="2039822" cy="577270"/>
          </a:xfrm>
          <a:prstGeom prst="rightArrow">
            <a:avLst>
              <a:gd name="adj1" fmla="val 50000"/>
              <a:gd name="adj2" fmla="val 97222"/>
            </a:avLst>
          </a:prstGeom>
          <a:solidFill>
            <a:srgbClr val="C00000"/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vi-VN" sz="1500" b="1" dirty="0">
                <a:solidFill>
                  <a:schemeClr val="bg1"/>
                </a:solidFill>
                <a:latin typeface="Acumin Pro Condensed" panose="020B0806020202020204" pitchFamily="34" charset="0"/>
              </a:rPr>
              <a:t>Tính </a:t>
            </a:r>
            <a:r>
              <a:rPr lang="vi-VN" sz="1500" b="1" u="sng" dirty="0">
                <a:solidFill>
                  <a:srgbClr val="FFFF00"/>
                </a:solidFill>
                <a:latin typeface="Acumin Pro Condensed" panose="020B0806020202020204" pitchFamily="34" charset="0"/>
              </a:rPr>
              <a:t>axit </a:t>
            </a:r>
            <a:r>
              <a:rPr lang="vi-VN" sz="1500" b="1" dirty="0">
                <a:solidFill>
                  <a:schemeClr val="bg1"/>
                </a:solidFill>
                <a:latin typeface="Acumin Pro Condensed" panose="020B0806020202020204" pitchFamily="34" charset="0"/>
              </a:rPr>
              <a:t>giảm dần</a:t>
            </a:r>
          </a:p>
        </p:txBody>
      </p:sp>
      <p:sp>
        <p:nvSpPr>
          <p:cNvPr id="23" name="AutoShape 42"/>
          <p:cNvSpPr>
            <a:spLocks noChangeArrowheads="1"/>
          </p:cNvSpPr>
          <p:nvPr/>
        </p:nvSpPr>
        <p:spPr bwMode="auto">
          <a:xfrm>
            <a:off x="5517359" y="2529692"/>
            <a:ext cx="2433400" cy="497933"/>
          </a:xfrm>
          <a:prstGeom prst="rightArrow">
            <a:avLst>
              <a:gd name="adj1" fmla="val 50000"/>
              <a:gd name="adj2" fmla="val 9722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vi-VN" sz="1500" b="1" dirty="0">
                <a:solidFill>
                  <a:schemeClr val="tx1"/>
                </a:solidFill>
                <a:latin typeface="Acumin Pro Condensed" panose="020B0806020202020204" pitchFamily="34" charset="0"/>
              </a:rPr>
              <a:t>Tính</a:t>
            </a:r>
            <a:r>
              <a:rPr lang="vi-VN" sz="1500" b="1" u="sng" dirty="0">
                <a:solidFill>
                  <a:schemeClr val="tx1"/>
                </a:solidFill>
                <a:latin typeface="Acumin Pro Condensed" panose="020B0806020202020204" pitchFamily="34" charset="0"/>
              </a:rPr>
              <a:t> </a:t>
            </a:r>
            <a:r>
              <a:rPr lang="vi-VN" sz="1500" b="1" u="sng" dirty="0">
                <a:latin typeface="Acumin Pro Condensed" panose="020B0806020202020204" pitchFamily="34" charset="0"/>
              </a:rPr>
              <a:t>axit</a:t>
            </a:r>
            <a:r>
              <a:rPr lang="vi-VN" sz="1500" b="1" dirty="0">
                <a:latin typeface="Acumin Pro Condensed" panose="020B0806020202020204" pitchFamily="34" charset="0"/>
              </a:rPr>
              <a:t> </a:t>
            </a:r>
            <a:r>
              <a:rPr lang="vi-VN" sz="1500" b="1" dirty="0">
                <a:solidFill>
                  <a:schemeClr val="tx1"/>
                </a:solidFill>
                <a:latin typeface="Acumin Pro Condensed" panose="020B0806020202020204" pitchFamily="34" charset="0"/>
              </a:rPr>
              <a:t>tăng dần</a:t>
            </a:r>
          </a:p>
        </p:txBody>
      </p:sp>
      <p:sp>
        <p:nvSpPr>
          <p:cNvPr id="24" name="AutoShape 51"/>
          <p:cNvSpPr>
            <a:spLocks noChangeArrowheads="1"/>
          </p:cNvSpPr>
          <p:nvPr/>
        </p:nvSpPr>
        <p:spPr bwMode="auto">
          <a:xfrm>
            <a:off x="2016820" y="2559166"/>
            <a:ext cx="2530133" cy="497933"/>
          </a:xfrm>
          <a:prstGeom prst="rightArrow">
            <a:avLst>
              <a:gd name="adj1" fmla="val 50000"/>
              <a:gd name="adj2" fmla="val 9722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vi-VN" sz="1500" b="1" dirty="0">
                <a:solidFill>
                  <a:schemeClr val="tx1"/>
                </a:solidFill>
                <a:latin typeface="Acumin Pro Condensed" panose="020B0806020202020204" pitchFamily="34" charset="0"/>
              </a:rPr>
              <a:t>Tính </a:t>
            </a:r>
            <a:r>
              <a:rPr lang="vi-VN" sz="1500" b="1" u="sng" dirty="0">
                <a:latin typeface="Acumin Pro Condensed" panose="020B0806020202020204" pitchFamily="34" charset="0"/>
              </a:rPr>
              <a:t>phi kim</a:t>
            </a:r>
            <a:r>
              <a:rPr lang="vi-VN" sz="1500" b="1" dirty="0">
                <a:solidFill>
                  <a:schemeClr val="tx1"/>
                </a:solidFill>
                <a:latin typeface="Acumin Pro Condensed" panose="020B0806020202020204" pitchFamily="34" charset="0"/>
              </a:rPr>
              <a:t> tăng dần</a:t>
            </a:r>
          </a:p>
        </p:txBody>
      </p:sp>
      <p:sp>
        <p:nvSpPr>
          <p:cNvPr id="25" name="AutoShape 53"/>
          <p:cNvSpPr>
            <a:spLocks noChangeArrowheads="1"/>
          </p:cNvSpPr>
          <p:nvPr/>
        </p:nvSpPr>
        <p:spPr bwMode="auto">
          <a:xfrm rot="5400000">
            <a:off x="516450" y="1247036"/>
            <a:ext cx="2311127" cy="585755"/>
          </a:xfrm>
          <a:prstGeom prst="rightArrow">
            <a:avLst>
              <a:gd name="adj1" fmla="val 50000"/>
              <a:gd name="adj2" fmla="val 97222"/>
            </a:avLst>
          </a:prstGeom>
          <a:solidFill>
            <a:schemeClr val="accent5">
              <a:lumMod val="5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vi-VN" sz="1500" b="1" dirty="0">
                <a:solidFill>
                  <a:schemeClr val="bg1"/>
                </a:solidFill>
                <a:latin typeface="Acumin Pro Condensed" panose="020B0806020202020204" pitchFamily="34" charset="0"/>
              </a:rPr>
              <a:t>Tính </a:t>
            </a:r>
            <a:r>
              <a:rPr lang="vi-VN" sz="1500" b="1" u="sng" dirty="0">
                <a:solidFill>
                  <a:srgbClr val="FFFF00"/>
                </a:solidFill>
                <a:latin typeface="Acumin Pro Condensed" panose="020B0806020202020204" pitchFamily="34" charset="0"/>
              </a:rPr>
              <a:t>phi kim</a:t>
            </a:r>
            <a:r>
              <a:rPr lang="vi-VN" sz="1500" b="1" dirty="0">
                <a:solidFill>
                  <a:srgbClr val="FFFF00"/>
                </a:solidFill>
                <a:latin typeface="Acumin Pro Condensed" panose="020B0806020202020204" pitchFamily="34" charset="0"/>
              </a:rPr>
              <a:t> </a:t>
            </a:r>
            <a:r>
              <a:rPr lang="vi-VN" sz="1500" b="1" dirty="0">
                <a:solidFill>
                  <a:schemeClr val="bg1"/>
                </a:solidFill>
                <a:latin typeface="Acumin Pro Condensed" panose="020B0806020202020204" pitchFamily="34" charset="0"/>
              </a:rPr>
              <a:t>giảm dần</a:t>
            </a:r>
          </a:p>
        </p:txBody>
      </p:sp>
    </p:spTree>
    <p:extLst>
      <p:ext uri="{BB962C8B-B14F-4D97-AF65-F5344CB8AC3E}">
        <p14:creationId xmlns:p14="http://schemas.microsoft.com/office/powerpoint/2010/main" val="405508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>
        <p14:prism isInverted="1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2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2" name="AutoShape 7" descr="Kết quả hình ảnh cho hình ảnh chữ ký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013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283" name="AutoShape 9" descr="Kết quả hình ảnh cho hình ảnh chữ ký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013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284" name="AutoShape 11" descr="Kết quả hình ảnh cho hình ảnh chữ ký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013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824EA5-1FE3-7FBD-DE88-28314B17F2C3}"/>
              </a:ext>
            </a:extLst>
          </p:cNvPr>
          <p:cNvSpPr txBox="1"/>
          <p:nvPr/>
        </p:nvSpPr>
        <p:spPr>
          <a:xfrm>
            <a:off x="285789" y="1081175"/>
            <a:ext cx="2615992" cy="16464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Chlorine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đẩy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 Bromine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khỏi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dung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muối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KBr.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08F7D3-933C-6007-94BD-15AF2DBD9651}"/>
              </a:ext>
            </a:extLst>
          </p:cNvPr>
          <p:cNvSpPr txBox="1"/>
          <p:nvPr/>
        </p:nvSpPr>
        <p:spPr>
          <a:xfrm>
            <a:off x="38348" y="3104036"/>
            <a:ext cx="3694857" cy="4605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Cl</a:t>
            </a:r>
            <a:r>
              <a:rPr lang="en-US" sz="24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+ 2KBr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2KCl + Cl</a:t>
            </a:r>
            <a:r>
              <a:rPr lang="en-US" sz="24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grpSp>
        <p:nvGrpSpPr>
          <p:cNvPr id="21" name="Group 63">
            <a:extLst>
              <a:ext uri="{FF2B5EF4-FFF2-40B4-BE49-F238E27FC236}">
                <a16:creationId xmlns:a16="http://schemas.microsoft.com/office/drawing/2014/main" id="{EC251382-118A-EF9F-AC8D-C5ED0396A9EA}"/>
              </a:ext>
            </a:extLst>
          </p:cNvPr>
          <p:cNvGrpSpPr>
            <a:grpSpLocks/>
          </p:cNvGrpSpPr>
          <p:nvPr/>
        </p:nvGrpSpPr>
        <p:grpSpPr bwMode="auto">
          <a:xfrm>
            <a:off x="410361" y="221064"/>
            <a:ext cx="8271258" cy="505558"/>
            <a:chOff x="504" y="1008"/>
            <a:chExt cx="4416" cy="765"/>
          </a:xfrm>
        </p:grpSpPr>
        <p:sp>
          <p:nvSpPr>
            <p:cNvPr id="22" name="AutoShape 64">
              <a:extLst>
                <a:ext uri="{FF2B5EF4-FFF2-40B4-BE49-F238E27FC236}">
                  <a16:creationId xmlns:a16="http://schemas.microsoft.com/office/drawing/2014/main" id="{1727B421-D53D-9148-1863-874708D5E2E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21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3" name="Text Box 65">
              <a:extLst>
                <a:ext uri="{FF2B5EF4-FFF2-40B4-BE49-F238E27FC236}">
                  <a16:creationId xmlns:a16="http://schemas.microsoft.com/office/drawing/2014/main" id="{9601B834-F86D-5264-1C5F-6E16A9188E6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014"/>
              <a:ext cx="3976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195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  </a:t>
              </a:r>
              <a:endParaRPr lang="en-US" altLang="vi-VN" sz="187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256B6CB-CC9C-FA8A-9906-F4B33114688F}"/>
              </a:ext>
            </a:extLst>
          </p:cNvPr>
          <p:cNvSpPr txBox="1"/>
          <p:nvPr/>
        </p:nvSpPr>
        <p:spPr>
          <a:xfrm>
            <a:off x="410361" y="244943"/>
            <a:ext cx="8490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2. Ý NGHĨA CỦA BẢNG TUẦN HOÀN CÁC NGUYÊN TỐ HÓA HỌC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Chlorine + KBr">
            <a:hlinkClick r:id="" action="ppaction://media"/>
            <a:extLst>
              <a:ext uri="{FF2B5EF4-FFF2-40B4-BE49-F238E27FC236}">
                <a16:creationId xmlns:a16="http://schemas.microsoft.com/office/drawing/2014/main" id="{C0315D4D-7286-350E-D8C1-E8DFE5481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21024" y="971565"/>
            <a:ext cx="5484628" cy="3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5835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0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2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E6B021C2-51AD-E2F7-E075-FDDE0B60D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25" y="845557"/>
            <a:ext cx="8753748" cy="21236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2. SGK: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magnesium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12, chu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3,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IIA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electron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magnesium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nêu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cơ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đơn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oxide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hydroxide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magnesium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So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kim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magnesium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nguyên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lân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cận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63">
            <a:extLst>
              <a:ext uri="{FF2B5EF4-FFF2-40B4-BE49-F238E27FC236}">
                <a16:creationId xmlns:a16="http://schemas.microsoft.com/office/drawing/2014/main" id="{D7752720-9425-535B-A3F6-D4095D304EA2}"/>
              </a:ext>
            </a:extLst>
          </p:cNvPr>
          <p:cNvGrpSpPr>
            <a:grpSpLocks/>
          </p:cNvGrpSpPr>
          <p:nvPr/>
        </p:nvGrpSpPr>
        <p:grpSpPr bwMode="auto">
          <a:xfrm>
            <a:off x="436370" y="154657"/>
            <a:ext cx="8271258" cy="505558"/>
            <a:chOff x="504" y="1008"/>
            <a:chExt cx="4416" cy="765"/>
          </a:xfrm>
        </p:grpSpPr>
        <p:sp>
          <p:nvSpPr>
            <p:cNvPr id="6" name="AutoShape 64">
              <a:extLst>
                <a:ext uri="{FF2B5EF4-FFF2-40B4-BE49-F238E27FC236}">
                  <a16:creationId xmlns:a16="http://schemas.microsoft.com/office/drawing/2014/main" id="{EF1CEEAF-28A3-86F6-E311-33AB7F8DF0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CBC2E0E6-0F37-FF18-2325-4092B4E1731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014"/>
              <a:ext cx="3976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5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Times New Roman" panose="02020603050405020304" pitchFamily="18" charset="0"/>
                </a:rPr>
                <a:t>   </a:t>
              </a:r>
              <a:endParaRPr kumimoji="0" lang="en-US" altLang="vi-VN" sz="1875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6D7344A-7597-D869-F7E4-3032F9F5E169}"/>
              </a:ext>
            </a:extLst>
          </p:cNvPr>
          <p:cNvSpPr txBox="1"/>
          <p:nvPr/>
        </p:nvSpPr>
        <p:spPr>
          <a:xfrm>
            <a:off x="470794" y="224369"/>
            <a:ext cx="8490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2. Ý NGHĨA CỦA BẢNG TUẦN HOÀN CÁC NGUYÊN TỐ HÓA HỌC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F16D63-0525-8AC1-DEC6-A07714D691FA}"/>
              </a:ext>
            </a:extLst>
          </p:cNvPr>
          <p:cNvSpPr txBox="1"/>
          <p:nvPr/>
        </p:nvSpPr>
        <p:spPr>
          <a:xfrm>
            <a:off x="125676" y="3134027"/>
            <a:ext cx="866836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a)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Cấu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hình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electron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: 1s</a:t>
            </a:r>
            <a:r>
              <a:rPr kumimoji="0" lang="vi-VN" sz="22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2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2s</a:t>
            </a:r>
            <a:r>
              <a:rPr kumimoji="0" lang="vi-VN" sz="22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2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2p</a:t>
            </a:r>
            <a:r>
              <a:rPr kumimoji="0" lang="vi-VN" sz="22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6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3s</a:t>
            </a:r>
            <a:r>
              <a:rPr kumimoji="0" lang="vi-VN" sz="22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</a:rPr>
              <a:t>.</a:t>
            </a:r>
            <a:r>
              <a:rPr kumimoji="0" lang="en-US" sz="22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Mg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là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nguyên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tố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kim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loại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.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n-ea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Oxide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cao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nhất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là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MgO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–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là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bas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</a:rPr>
              <a:t>e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oxide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ydroxide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tương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ứng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là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Mg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(OH)</a:t>
            </a:r>
            <a:r>
              <a:rPr kumimoji="0" lang="vi-VN" sz="2200" b="1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2 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–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là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base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yếu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b)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Mg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có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tính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kim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loại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yếu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hơn Na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và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Ca.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Mg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có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tính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phi kim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yếu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hơn Be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và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Al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380645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2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2" name="AutoShape 7" descr="Kết quả hình ảnh cho hình ảnh chữ ký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013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283" name="AutoShape 9" descr="Kết quả hình ảnh cho hình ảnh chữ ký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013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284" name="AutoShape 11" descr="Kết quả hình ảnh cho hình ảnh chữ ký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013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122" name="Picture 2" descr="Halogen là gì? Đặc điểm, tính chất, ứng dụng của nhóm halogen">
            <a:extLst>
              <a:ext uri="{FF2B5EF4-FFF2-40B4-BE49-F238E27FC236}">
                <a16:creationId xmlns:a16="http://schemas.microsoft.com/office/drawing/2014/main" id="{EDCEDCA5-115E-971C-BF86-2E15AB0D7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191" y="947686"/>
            <a:ext cx="3666026" cy="317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824EA5-1FE3-7FBD-DE88-28314B17F2C3}"/>
              </a:ext>
            </a:extLst>
          </p:cNvPr>
          <p:cNvSpPr txBox="1"/>
          <p:nvPr/>
        </p:nvSpPr>
        <p:spPr>
          <a:xfrm>
            <a:off x="229570" y="1209476"/>
            <a:ext cx="4776054" cy="22511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trí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F, Cl, Br, I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halogen: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phi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F &gt; Cl &gt; Br &gt; I 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phi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giảm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dần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Halogen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mạnh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đẩy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halogen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yếu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khỏi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dung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muối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08F7D3-933C-6007-94BD-15AF2DBD9651}"/>
              </a:ext>
            </a:extLst>
          </p:cNvPr>
          <p:cNvSpPr txBox="1"/>
          <p:nvPr/>
        </p:nvSpPr>
        <p:spPr>
          <a:xfrm>
            <a:off x="242783" y="3643007"/>
            <a:ext cx="4776054" cy="958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Cl</a:t>
            </a:r>
            <a:r>
              <a:rPr lang="en-US" sz="24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+ 2NaBr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2NaCl + Cl</a:t>
            </a:r>
            <a:r>
              <a:rPr lang="en-US" sz="24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Br</a:t>
            </a:r>
            <a:r>
              <a:rPr lang="en-US" sz="24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NaCl (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 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1" name="Group 63">
            <a:extLst>
              <a:ext uri="{FF2B5EF4-FFF2-40B4-BE49-F238E27FC236}">
                <a16:creationId xmlns:a16="http://schemas.microsoft.com/office/drawing/2014/main" id="{EC251382-118A-EF9F-AC8D-C5ED0396A9EA}"/>
              </a:ext>
            </a:extLst>
          </p:cNvPr>
          <p:cNvGrpSpPr>
            <a:grpSpLocks/>
          </p:cNvGrpSpPr>
          <p:nvPr/>
        </p:nvGrpSpPr>
        <p:grpSpPr bwMode="auto">
          <a:xfrm>
            <a:off x="410361" y="221064"/>
            <a:ext cx="8271258" cy="505558"/>
            <a:chOff x="504" y="1008"/>
            <a:chExt cx="4416" cy="765"/>
          </a:xfrm>
        </p:grpSpPr>
        <p:sp>
          <p:nvSpPr>
            <p:cNvPr id="22" name="AutoShape 64">
              <a:extLst>
                <a:ext uri="{FF2B5EF4-FFF2-40B4-BE49-F238E27FC236}">
                  <a16:creationId xmlns:a16="http://schemas.microsoft.com/office/drawing/2014/main" id="{1727B421-D53D-9148-1863-874708D5E2E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21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3" name="Text Box 65">
              <a:extLst>
                <a:ext uri="{FF2B5EF4-FFF2-40B4-BE49-F238E27FC236}">
                  <a16:creationId xmlns:a16="http://schemas.microsoft.com/office/drawing/2014/main" id="{9601B834-F86D-5264-1C5F-6E16A9188E6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014"/>
              <a:ext cx="3976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195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  </a:t>
              </a:r>
              <a:endParaRPr lang="en-US" altLang="vi-VN" sz="187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256B6CB-CC9C-FA8A-9906-F4B33114688F}"/>
              </a:ext>
            </a:extLst>
          </p:cNvPr>
          <p:cNvSpPr txBox="1"/>
          <p:nvPr/>
        </p:nvSpPr>
        <p:spPr>
          <a:xfrm>
            <a:off x="410361" y="244943"/>
            <a:ext cx="8490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2. Ý NGHĨA CỦA BẢNG TUẦN HOÀN CÁC NGUYÊN TỐ HÓA HỌC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14682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91093" y="40193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235" name="Group 60"/>
          <p:cNvGrpSpPr>
            <a:grpSpLocks/>
          </p:cNvGrpSpPr>
          <p:nvPr/>
        </p:nvGrpSpPr>
        <p:grpSpPr bwMode="auto">
          <a:xfrm rot="5400000">
            <a:off x="4102299" y="937617"/>
            <a:ext cx="700088" cy="84535"/>
            <a:chOff x="0" y="1896"/>
            <a:chExt cx="5760" cy="120"/>
          </a:xfrm>
        </p:grpSpPr>
        <p:sp>
          <p:nvSpPr>
            <p:cNvPr id="95244" name="Rectangle 6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1013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5245" name="Rectangle 6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1013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2971214" y="208331"/>
            <a:ext cx="3383756" cy="650081"/>
            <a:chOff x="504" y="1008"/>
            <a:chExt cx="4416" cy="765"/>
          </a:xfrm>
        </p:grpSpPr>
        <p:sp>
          <p:nvSpPr>
            <p:cNvPr id="95242" name="AutoShape 6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21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5243" name="Text Box 65"/>
            <p:cNvSpPr txBox="1">
              <a:spLocks noChangeArrowheads="1"/>
            </p:cNvSpPr>
            <p:nvPr/>
          </p:nvSpPr>
          <p:spPr bwMode="gray">
            <a:xfrm>
              <a:off x="801" y="1014"/>
              <a:ext cx="3976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19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  </a:t>
              </a:r>
              <a:endParaRPr lang="en-US" altLang="vi-VN" sz="187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95237" name="Group 66"/>
          <p:cNvGrpSpPr>
            <a:grpSpLocks/>
          </p:cNvGrpSpPr>
          <p:nvPr/>
        </p:nvGrpSpPr>
        <p:grpSpPr bwMode="auto">
          <a:xfrm>
            <a:off x="663190" y="1198558"/>
            <a:ext cx="8309329" cy="3640425"/>
            <a:chOff x="504" y="1008"/>
            <a:chExt cx="4416" cy="765"/>
          </a:xfrm>
        </p:grpSpPr>
        <p:sp>
          <p:nvSpPr>
            <p:cNvPr id="95240" name="AutoShape 67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101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5241" name="Text Box 68"/>
            <p:cNvSpPr txBox="1">
              <a:spLocks noChangeArrowheads="1"/>
            </p:cNvSpPr>
            <p:nvPr/>
          </p:nvSpPr>
          <p:spPr bwMode="gray">
            <a:xfrm>
              <a:off x="802" y="1012"/>
              <a:ext cx="397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025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4D6F7AB-7C77-5422-DD93-136F29F6B489}"/>
              </a:ext>
            </a:extLst>
          </p:cNvPr>
          <p:cNvSpPr txBox="1"/>
          <p:nvPr/>
        </p:nvSpPr>
        <p:spPr>
          <a:xfrm>
            <a:off x="3224994" y="304517"/>
            <a:ext cx="2876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NHÀ TIÊN TRI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Text Box 72">
            <a:extLst>
              <a:ext uri="{FF2B5EF4-FFF2-40B4-BE49-F238E27FC236}">
                <a16:creationId xmlns:a16="http://schemas.microsoft.com/office/drawing/2014/main" id="{F6B0F510-4998-2002-46EB-8658A7D08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27" y="1356271"/>
            <a:ext cx="6462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X ( Z= 119)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72">
            <a:extLst>
              <a:ext uri="{FF2B5EF4-FFF2-40B4-BE49-F238E27FC236}">
                <a16:creationId xmlns:a16="http://schemas.microsoft.com/office/drawing/2014/main" id="{668F2C69-ECC8-8174-76CD-6BEEB92D7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27" y="1919106"/>
            <a:ext cx="64627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ngoài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7s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7p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8s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IA, chu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8</a:t>
            </a:r>
          </a:p>
        </p:txBody>
      </p:sp>
      <p:sp>
        <p:nvSpPr>
          <p:cNvPr id="19" name="Text Box 72">
            <a:extLst>
              <a:ext uri="{FF2B5EF4-FFF2-40B4-BE49-F238E27FC236}">
                <a16:creationId xmlns:a16="http://schemas.microsoft.com/office/drawing/2014/main" id="{2E3FD191-A02E-7D73-A85A-E139CAACD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725" y="2976301"/>
            <a:ext cx="7066830" cy="83099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mạnh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Hydroxide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MOH,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8194" name="Picture 2" descr="Bộ sưu tập những hình ảnh dấu chấm hỏi đẹp, sáng tạo nhất">
            <a:extLst>
              <a:ext uri="{FF2B5EF4-FFF2-40B4-BE49-F238E27FC236}">
                <a16:creationId xmlns:a16="http://schemas.microsoft.com/office/drawing/2014/main" id="{2C24DEAF-25A4-E3E6-4158-225098D5C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r="10338"/>
          <a:stretch/>
        </p:blipFill>
        <p:spPr bwMode="auto">
          <a:xfrm>
            <a:off x="6849594" y="1264689"/>
            <a:ext cx="1972645" cy="202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96935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-14680" y="18678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2" name="AutoShape 7" descr="Kết quả hình ảnh cho hình ảnh chữ ký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013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283" name="AutoShape 9" descr="Kết quả hình ảnh cho hình ảnh chữ ký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013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284" name="AutoShape 11" descr="Kết quả hình ảnh cho hình ảnh chữ ký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013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ED3D2758-03B0-D308-5FD1-CDEC6B36A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525" y="530346"/>
            <a:ext cx="4901109" cy="95410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Vị trí của một nguyên tố</a:t>
            </a:r>
          </a:p>
          <a:p>
            <a:pPr algn="ctr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trong bảng tuần hoàn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93D4DF-0E2D-0990-0540-35AD6F4C8F1E}"/>
              </a:ext>
            </a:extLst>
          </p:cNvPr>
          <p:cNvGrpSpPr/>
          <p:nvPr/>
        </p:nvGrpSpPr>
        <p:grpSpPr>
          <a:xfrm>
            <a:off x="241168" y="1491896"/>
            <a:ext cx="2097071" cy="2690918"/>
            <a:chOff x="505106" y="2819400"/>
            <a:chExt cx="1988857" cy="3366289"/>
          </a:xfrm>
        </p:grpSpPr>
        <p:sp>
          <p:nvSpPr>
            <p:cNvPr id="36" name="Text Box 7">
              <a:extLst>
                <a:ext uri="{FF2B5EF4-FFF2-40B4-BE49-F238E27FC236}">
                  <a16:creationId xmlns:a16="http://schemas.microsoft.com/office/drawing/2014/main" id="{0CADBFFC-4ABB-9279-2ABC-0807E63AA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106" y="3375023"/>
              <a:ext cx="900066" cy="2810666"/>
            </a:xfrm>
            <a:prstGeom prst="rect">
              <a:avLst/>
            </a:prstGeom>
            <a:noFill/>
            <a:ln w="9525">
              <a:solidFill>
                <a:srgbClr val="BABDA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Tính kim loại, phi kim</a:t>
              </a:r>
            </a:p>
          </p:txBody>
        </p:sp>
        <p:sp>
          <p:nvSpPr>
            <p:cNvPr id="37" name="Line 22">
              <a:extLst>
                <a:ext uri="{FF2B5EF4-FFF2-40B4-BE49-F238E27FC236}">
                  <a16:creationId xmlns:a16="http://schemas.microsoft.com/office/drawing/2014/main" id="{516CB4B3-436C-E9FD-2293-973598C47C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0600" y="2819400"/>
              <a:ext cx="1503363" cy="48101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FAA882-3678-4CD5-5ED5-23EA4EAE21E1}"/>
              </a:ext>
            </a:extLst>
          </p:cNvPr>
          <p:cNvGrpSpPr/>
          <p:nvPr/>
        </p:nvGrpSpPr>
        <p:grpSpPr>
          <a:xfrm>
            <a:off x="2211134" y="1518788"/>
            <a:ext cx="1869082" cy="2748872"/>
            <a:chOff x="2562252" y="2748489"/>
            <a:chExt cx="1772633" cy="3438788"/>
          </a:xfrm>
        </p:grpSpPr>
        <p:sp>
          <p:nvSpPr>
            <p:cNvPr id="34" name="Text Box 15">
              <a:extLst>
                <a:ext uri="{FF2B5EF4-FFF2-40B4-BE49-F238E27FC236}">
                  <a16:creationId xmlns:a16="http://schemas.microsoft.com/office/drawing/2014/main" id="{9DA1FAE5-B45C-2C61-EAAF-CC521971A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252" y="3376611"/>
              <a:ext cx="1259266" cy="2810666"/>
            </a:xfrm>
            <a:prstGeom prst="rect">
              <a:avLst/>
            </a:prstGeom>
            <a:noFill/>
            <a:ln w="9525">
              <a:solidFill>
                <a:srgbClr val="BABDA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Hóa trị cao nhất </a:t>
              </a:r>
              <a:r>
                <a:rPr lang="en-US" alt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với</a:t>
              </a:r>
              <a:r>
                <a:rPr lang="en-US" alt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oxygen</a:t>
              </a:r>
            </a:p>
          </p:txBody>
        </p:sp>
        <p:sp>
          <p:nvSpPr>
            <p:cNvPr id="35" name="Line 23">
              <a:extLst>
                <a:ext uri="{FF2B5EF4-FFF2-40B4-BE49-F238E27FC236}">
                  <a16:creationId xmlns:a16="http://schemas.microsoft.com/office/drawing/2014/main" id="{3641E954-E0A4-A7BE-88EF-9DD916D3C1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91885" y="2748489"/>
              <a:ext cx="1143000" cy="3048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478DBE-C511-4DD1-0599-D40B183C0081}"/>
              </a:ext>
            </a:extLst>
          </p:cNvPr>
          <p:cNvGrpSpPr/>
          <p:nvPr/>
        </p:nvGrpSpPr>
        <p:grpSpPr>
          <a:xfrm>
            <a:off x="4553236" y="1524421"/>
            <a:ext cx="1377037" cy="2737216"/>
            <a:chOff x="3461768" y="2889712"/>
            <a:chExt cx="1305978" cy="3424208"/>
          </a:xfrm>
        </p:grpSpPr>
        <p:sp>
          <p:nvSpPr>
            <p:cNvPr id="32" name="Text Box 18">
              <a:extLst>
                <a:ext uri="{FF2B5EF4-FFF2-40B4-BE49-F238E27FC236}">
                  <a16:creationId xmlns:a16="http://schemas.microsoft.com/office/drawing/2014/main" id="{771CC793-3735-3B73-7E53-8310D8EA0D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0946" y="3503253"/>
              <a:ext cx="1066800" cy="2810667"/>
            </a:xfrm>
            <a:prstGeom prst="rect">
              <a:avLst/>
            </a:prstGeom>
            <a:noFill/>
            <a:ln w="9525">
              <a:solidFill>
                <a:srgbClr val="BABDA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Công</a:t>
              </a:r>
              <a:r>
                <a:rPr lang="en-US" alt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thức</a:t>
              </a:r>
              <a:r>
                <a:rPr lang="en-US" alt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oxide </a:t>
              </a:r>
              <a:r>
                <a:rPr lang="en-US" alt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cao</a:t>
              </a:r>
              <a:r>
                <a:rPr lang="en-US" alt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nhất</a:t>
              </a:r>
              <a:endPara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3" name="Line 24">
              <a:extLst>
                <a:ext uri="{FF2B5EF4-FFF2-40B4-BE49-F238E27FC236}">
                  <a16:creationId xmlns:a16="http://schemas.microsoft.com/office/drawing/2014/main" id="{D2182B8A-179E-A1AB-98F5-6736B91D39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1768" y="2889712"/>
              <a:ext cx="922199" cy="35534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D4A18F9-FD73-2E2B-86DD-F570CF5A28F7}"/>
              </a:ext>
            </a:extLst>
          </p:cNvPr>
          <p:cNvGrpSpPr/>
          <p:nvPr/>
        </p:nvGrpSpPr>
        <p:grpSpPr>
          <a:xfrm>
            <a:off x="6444891" y="1442201"/>
            <a:ext cx="2150469" cy="3465769"/>
            <a:chOff x="7010400" y="2806700"/>
            <a:chExt cx="1866965" cy="3492276"/>
          </a:xfrm>
        </p:grpSpPr>
        <p:sp>
          <p:nvSpPr>
            <p:cNvPr id="26" name="Text Box 21">
              <a:extLst>
                <a:ext uri="{FF2B5EF4-FFF2-40B4-BE49-F238E27FC236}">
                  <a16:creationId xmlns:a16="http://schemas.microsoft.com/office/drawing/2014/main" id="{7E364FAB-694B-3E4D-0306-878CECC1E0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4111" y="3383749"/>
              <a:ext cx="1683254" cy="2915227"/>
            </a:xfrm>
            <a:prstGeom prst="rect">
              <a:avLst/>
            </a:prstGeom>
            <a:noFill/>
            <a:ln w="9525">
              <a:solidFill>
                <a:srgbClr val="BABDA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vi-VN" altLang="en-US" sz="2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Công thức </a:t>
              </a:r>
              <a:r>
                <a:rPr lang="vi-VN" altLang="en-US" sz="26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của</a:t>
              </a:r>
              <a:r>
                <a:rPr lang="vi-VN" altLang="en-US" sz="2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h</a:t>
              </a:r>
              <a:r>
                <a:rPr lang="en-US" altLang="en-US" sz="26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ydroxide</a:t>
              </a:r>
              <a:r>
                <a:rPr lang="vi-VN" altLang="en-US" sz="2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và </a:t>
              </a:r>
              <a:r>
                <a:rPr lang="vi-VN" altLang="en-US" sz="26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tính</a:t>
              </a:r>
              <a:r>
                <a:rPr lang="vi-VN" altLang="en-US" sz="2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a</a:t>
              </a:r>
              <a:r>
                <a:rPr lang="en-US" altLang="en-US" sz="26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cid</a:t>
              </a:r>
              <a:r>
                <a:rPr lang="vi-VN" altLang="en-US" sz="2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hay ba</a:t>
              </a:r>
              <a:r>
                <a:rPr lang="en-US" altLang="en-US" sz="2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se</a:t>
              </a:r>
              <a:r>
                <a:rPr lang="vi-VN" altLang="en-US" sz="2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của chúng</a:t>
              </a:r>
            </a:p>
          </p:txBody>
        </p:sp>
        <p:sp>
          <p:nvSpPr>
            <p:cNvPr id="27" name="Line 27">
              <a:extLst>
                <a:ext uri="{FF2B5EF4-FFF2-40B4-BE49-F238E27FC236}">
                  <a16:creationId xmlns:a16="http://schemas.microsoft.com/office/drawing/2014/main" id="{5CEF69B0-B32B-16EF-526D-E17EE20775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0400" y="2806700"/>
              <a:ext cx="990600" cy="41751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29797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http://img06.tooopen.com/images/20160719/tooopen_sy_170922258475.jpg">
            <a:extLst>
              <a:ext uri="{FF2B5EF4-FFF2-40B4-BE49-F238E27FC236}">
                <a16:creationId xmlns:a16="http://schemas.microsoft.com/office/drawing/2014/main" id="{03FD1249-D4F9-02F2-D603-5E033B5D7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DD8A027A-A4AC-4351-B10B-FD724613DC44}"/>
              </a:ext>
            </a:extLst>
          </p:cNvPr>
          <p:cNvSpPr/>
          <p:nvPr/>
        </p:nvSpPr>
        <p:spPr>
          <a:xfrm>
            <a:off x="2518475" y="1545636"/>
            <a:ext cx="1471084" cy="208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ma14="http://schemas.microsoft.com/office/mac/drawingml/2011/main" xmlns:a16="http://schemas.microsoft.com/office/drawing/2014/main" xmlns:lc="http://schemas.openxmlformats.org/drawingml/2006/lockedCanvas" xmlns="" val="1"/>
            </a:ext>
          </a:extLst>
        </p:spPr>
        <p:txBody>
          <a:bodyPr wrap="none" lIns="0" tIns="0" rIns="0" bIns="0" anchor="ctr">
            <a:normAutofit/>
          </a:bodyPr>
          <a:lstStyle/>
          <a:p>
            <a:endParaRPr lang="zh-CN" altLang="en-US" b="1" dirty="0">
              <a:solidFill>
                <a:schemeClr val="accent1">
                  <a:lumMod val="10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7CF9424-94ED-486F-822C-B3EB5C6E8E8E}"/>
              </a:ext>
            </a:extLst>
          </p:cNvPr>
          <p:cNvCxnSpPr>
            <a:cxnSpLocks/>
          </p:cNvCxnSpPr>
          <p:nvPr/>
        </p:nvCxnSpPr>
        <p:spPr>
          <a:xfrm>
            <a:off x="2300126" y="2109556"/>
            <a:ext cx="6429346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D082CFE-9D04-4759-81A6-33545A32ED66}"/>
              </a:ext>
            </a:extLst>
          </p:cNvPr>
          <p:cNvCxnSpPr>
            <a:cxnSpLocks/>
          </p:cNvCxnSpPr>
          <p:nvPr/>
        </p:nvCxnSpPr>
        <p:spPr>
          <a:xfrm>
            <a:off x="3711615" y="4063315"/>
            <a:ext cx="5017857" cy="38782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63">
            <a:extLst>
              <a:ext uri="{FF2B5EF4-FFF2-40B4-BE49-F238E27FC236}">
                <a16:creationId xmlns:a16="http://schemas.microsoft.com/office/drawing/2014/main" id="{D12A9D35-2920-B0CA-BBC4-3F70E103F962}"/>
              </a:ext>
            </a:extLst>
          </p:cNvPr>
          <p:cNvGrpSpPr>
            <a:grpSpLocks/>
          </p:cNvGrpSpPr>
          <p:nvPr/>
        </p:nvGrpSpPr>
        <p:grpSpPr bwMode="auto">
          <a:xfrm>
            <a:off x="3117507" y="150475"/>
            <a:ext cx="3058586" cy="610501"/>
            <a:chOff x="504" y="1008"/>
            <a:chExt cx="4416" cy="767"/>
          </a:xfrm>
        </p:grpSpPr>
        <p:sp>
          <p:nvSpPr>
            <p:cNvPr id="31" name="AutoShape 64">
              <a:extLst>
                <a:ext uri="{FF2B5EF4-FFF2-40B4-BE49-F238E27FC236}">
                  <a16:creationId xmlns:a16="http://schemas.microsoft.com/office/drawing/2014/main" id="{D7B33EB5-ABE7-530F-E624-C2942A980C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21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2" name="Text Box 65">
              <a:extLst>
                <a:ext uri="{FF2B5EF4-FFF2-40B4-BE49-F238E27FC236}">
                  <a16:creationId xmlns:a16="http://schemas.microsoft.com/office/drawing/2014/main" id="{DBAACA4F-74D5-7B7D-2FED-89F34858C1C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014"/>
              <a:ext cx="3976" cy="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TỔNG KẾT</a:t>
              </a:r>
            </a:p>
          </p:txBody>
        </p:sp>
      </p:grpSp>
      <p:pic>
        <p:nvPicPr>
          <p:cNvPr id="1026" name="Picture 2" descr="Bảng tuần hoàn các yếu tố Content Marketing">
            <a:extLst>
              <a:ext uri="{FF2B5EF4-FFF2-40B4-BE49-F238E27FC236}">
                <a16:creationId xmlns:a16="http://schemas.microsoft.com/office/drawing/2014/main" id="{08F62C29-E488-58EC-A7EA-88A2DC82F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1" y="1871878"/>
            <a:ext cx="2218335" cy="135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7CE4D8C-DC5E-5EB5-D904-9A8D00F040EF}"/>
              </a:ext>
            </a:extLst>
          </p:cNvPr>
          <p:cNvSpPr txBox="1"/>
          <p:nvPr/>
        </p:nvSpPr>
        <p:spPr>
          <a:xfrm>
            <a:off x="2518475" y="1041403"/>
            <a:ext cx="6317134" cy="1517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luật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cũng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chiều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ĐTHN. </a:t>
            </a:r>
          </a:p>
        </p:txBody>
      </p:sp>
      <p:pic>
        <p:nvPicPr>
          <p:cNvPr id="34" name="Picture 2" descr="Bảng tuần hoàn các yếu tố Content Marketing">
            <a:extLst>
              <a:ext uri="{FF2B5EF4-FFF2-40B4-BE49-F238E27FC236}">
                <a16:creationId xmlns:a16="http://schemas.microsoft.com/office/drawing/2014/main" id="{F21B6397-913D-CEA1-3B0B-3214E75C0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133" y="3523773"/>
            <a:ext cx="1895701" cy="115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1FF8A01-E647-4C4E-B477-050B20357882}"/>
              </a:ext>
            </a:extLst>
          </p:cNvPr>
          <p:cNvSpPr txBox="1"/>
          <p:nvPr/>
        </p:nvSpPr>
        <p:spPr>
          <a:xfrm>
            <a:off x="3744597" y="3017682"/>
            <a:ext cx="5091011" cy="1517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trí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dự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đoán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22550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E6B021C2-51AD-E2F7-E075-FDDE0B60D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55" y="753516"/>
            <a:ext cx="8715709" cy="10059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11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chu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461B1-F492-9C19-BED1-7D437E76890C}"/>
              </a:ext>
            </a:extLst>
          </p:cNvPr>
          <p:cNvSpPr txBox="1"/>
          <p:nvPr/>
        </p:nvSpPr>
        <p:spPr>
          <a:xfrm>
            <a:off x="3026379" y="126791"/>
            <a:ext cx="300866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059AAFEA-4ADB-AD31-84B1-0AC11C307E2F}"/>
              </a:ext>
            </a:extLst>
          </p:cNvPr>
          <p:cNvGraphicFramePr>
            <a:graphicFrameLocks noGrp="1"/>
          </p:cNvGraphicFramePr>
          <p:nvPr/>
        </p:nvGraphicFramePr>
        <p:xfrm>
          <a:off x="1649408" y="1816309"/>
          <a:ext cx="606924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800">
                  <a:extLst>
                    <a:ext uri="{9D8B030D-6E8A-4147-A177-3AD203B41FA5}">
                      <a16:colId xmlns:a16="http://schemas.microsoft.com/office/drawing/2014/main" val="639352391"/>
                    </a:ext>
                  </a:extLst>
                </a:gridCol>
                <a:gridCol w="1230898">
                  <a:extLst>
                    <a:ext uri="{9D8B030D-6E8A-4147-A177-3AD203B41FA5}">
                      <a16:colId xmlns:a16="http://schemas.microsoft.com/office/drawing/2014/main" val="2462679646"/>
                    </a:ext>
                  </a:extLst>
                </a:gridCol>
                <a:gridCol w="1213849">
                  <a:extLst>
                    <a:ext uri="{9D8B030D-6E8A-4147-A177-3AD203B41FA5}">
                      <a16:colId xmlns:a16="http://schemas.microsoft.com/office/drawing/2014/main" val="900565261"/>
                    </a:ext>
                  </a:extLst>
                </a:gridCol>
                <a:gridCol w="1213849">
                  <a:extLst>
                    <a:ext uri="{9D8B030D-6E8A-4147-A177-3AD203B41FA5}">
                      <a16:colId xmlns:a16="http://schemas.microsoft.com/office/drawing/2014/main" val="862224470"/>
                    </a:ext>
                  </a:extLst>
                </a:gridCol>
                <a:gridCol w="1213849">
                  <a:extLst>
                    <a:ext uri="{9D8B030D-6E8A-4147-A177-3AD203B41FA5}">
                      <a16:colId xmlns:a16="http://schemas.microsoft.com/office/drawing/2014/main" val="1262955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164216"/>
                  </a:ext>
                </a:extLst>
              </a:tr>
              <a:tr h="842153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0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555333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A75D6F-6968-3C4C-284F-0657D1B94B84}"/>
              </a:ext>
            </a:extLst>
          </p:cNvPr>
          <p:cNvCxnSpPr>
            <a:cxnSpLocks/>
          </p:cNvCxnSpPr>
          <p:nvPr/>
        </p:nvCxnSpPr>
        <p:spPr>
          <a:xfrm>
            <a:off x="2946939" y="3941865"/>
            <a:ext cx="1064736" cy="10024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37824A5-15EE-121F-75F2-6A0D72420A5F}"/>
              </a:ext>
            </a:extLst>
          </p:cNvPr>
          <p:cNvCxnSpPr>
            <a:cxnSpLocks/>
          </p:cNvCxnSpPr>
          <p:nvPr/>
        </p:nvCxnSpPr>
        <p:spPr>
          <a:xfrm>
            <a:off x="5381292" y="3911765"/>
            <a:ext cx="1085757" cy="9952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7B58E7-6478-D795-E542-CF56CFCD088A}"/>
              </a:ext>
            </a:extLst>
          </p:cNvPr>
          <p:cNvCxnSpPr>
            <a:cxnSpLocks/>
          </p:cNvCxnSpPr>
          <p:nvPr/>
        </p:nvCxnSpPr>
        <p:spPr>
          <a:xfrm>
            <a:off x="4156467" y="2752413"/>
            <a:ext cx="1082951" cy="10183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C144F8-2DA0-43DF-3747-6B424B1436B7}"/>
              </a:ext>
            </a:extLst>
          </p:cNvPr>
          <p:cNvCxnSpPr>
            <a:cxnSpLocks/>
          </p:cNvCxnSpPr>
          <p:nvPr/>
        </p:nvCxnSpPr>
        <p:spPr>
          <a:xfrm>
            <a:off x="6559951" y="2746433"/>
            <a:ext cx="1052126" cy="10243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E1E5B7F-5AAC-F2AA-5B00-B397BB325FC3}"/>
              </a:ext>
            </a:extLst>
          </p:cNvPr>
          <p:cNvCxnSpPr>
            <a:cxnSpLocks/>
          </p:cNvCxnSpPr>
          <p:nvPr/>
        </p:nvCxnSpPr>
        <p:spPr>
          <a:xfrm flipV="1">
            <a:off x="5373621" y="2775575"/>
            <a:ext cx="1052126" cy="9882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ACBD29-CAA7-35B5-5395-0C8C553DFA3A}"/>
              </a:ext>
            </a:extLst>
          </p:cNvPr>
          <p:cNvCxnSpPr>
            <a:cxnSpLocks/>
          </p:cNvCxnSpPr>
          <p:nvPr/>
        </p:nvCxnSpPr>
        <p:spPr>
          <a:xfrm flipV="1">
            <a:off x="2959549" y="2742429"/>
            <a:ext cx="1052126" cy="9882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6C7138-2919-E625-4ED6-CA54EFC5F80D}"/>
              </a:ext>
            </a:extLst>
          </p:cNvPr>
          <p:cNvCxnSpPr>
            <a:cxnSpLocks/>
          </p:cNvCxnSpPr>
          <p:nvPr/>
        </p:nvCxnSpPr>
        <p:spPr>
          <a:xfrm flipV="1">
            <a:off x="6559951" y="3908823"/>
            <a:ext cx="1052126" cy="9882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D9427C-BE0D-8A4B-77CC-D02F1AC6325A}"/>
              </a:ext>
            </a:extLst>
          </p:cNvPr>
          <p:cNvCxnSpPr>
            <a:cxnSpLocks/>
          </p:cNvCxnSpPr>
          <p:nvPr/>
        </p:nvCxnSpPr>
        <p:spPr>
          <a:xfrm flipV="1">
            <a:off x="4156467" y="3956070"/>
            <a:ext cx="1052126" cy="9882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89563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91093" y="40193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235" name="Group 60"/>
          <p:cNvGrpSpPr>
            <a:grpSpLocks/>
          </p:cNvGrpSpPr>
          <p:nvPr/>
        </p:nvGrpSpPr>
        <p:grpSpPr bwMode="auto">
          <a:xfrm rot="5400000">
            <a:off x="4102299" y="937617"/>
            <a:ext cx="700088" cy="84535"/>
            <a:chOff x="0" y="1896"/>
            <a:chExt cx="5760" cy="120"/>
          </a:xfrm>
        </p:grpSpPr>
        <p:sp>
          <p:nvSpPr>
            <p:cNvPr id="95244" name="Rectangle 6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1013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5245" name="Rectangle 6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1013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2971214" y="208331"/>
            <a:ext cx="3383756" cy="650081"/>
            <a:chOff x="504" y="1008"/>
            <a:chExt cx="4416" cy="765"/>
          </a:xfrm>
        </p:grpSpPr>
        <p:sp>
          <p:nvSpPr>
            <p:cNvPr id="95242" name="AutoShape 6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21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5243" name="Text Box 65"/>
            <p:cNvSpPr txBox="1">
              <a:spLocks noChangeArrowheads="1"/>
            </p:cNvSpPr>
            <p:nvPr/>
          </p:nvSpPr>
          <p:spPr bwMode="gray">
            <a:xfrm>
              <a:off x="801" y="1014"/>
              <a:ext cx="3976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19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  </a:t>
              </a:r>
              <a:endParaRPr lang="en-US" altLang="vi-VN" sz="187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95237" name="Group 66"/>
          <p:cNvGrpSpPr>
            <a:grpSpLocks/>
          </p:cNvGrpSpPr>
          <p:nvPr/>
        </p:nvGrpSpPr>
        <p:grpSpPr bwMode="auto">
          <a:xfrm>
            <a:off x="663190" y="1198558"/>
            <a:ext cx="8309329" cy="3640425"/>
            <a:chOff x="504" y="1008"/>
            <a:chExt cx="4416" cy="765"/>
          </a:xfrm>
        </p:grpSpPr>
        <p:sp>
          <p:nvSpPr>
            <p:cNvPr id="95240" name="AutoShape 67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101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5241" name="Text Box 68"/>
            <p:cNvSpPr txBox="1">
              <a:spLocks noChangeArrowheads="1"/>
            </p:cNvSpPr>
            <p:nvPr/>
          </p:nvSpPr>
          <p:spPr bwMode="gray">
            <a:xfrm>
              <a:off x="802" y="1012"/>
              <a:ext cx="397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025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4D6F7AB-7C77-5422-DD93-136F29F6B489}"/>
              </a:ext>
            </a:extLst>
          </p:cNvPr>
          <p:cNvSpPr txBox="1"/>
          <p:nvPr/>
        </p:nvSpPr>
        <p:spPr>
          <a:xfrm>
            <a:off x="3224994" y="304517"/>
            <a:ext cx="2876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NHÀ TIÊN TRI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Text Box 72">
            <a:extLst>
              <a:ext uri="{FF2B5EF4-FFF2-40B4-BE49-F238E27FC236}">
                <a16:creationId xmlns:a16="http://schemas.microsoft.com/office/drawing/2014/main" id="{29FE055E-A191-179B-B3D1-0258A7704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548" y="1599550"/>
            <a:ext cx="431620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Francium (Fr)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1939,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chu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7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IA.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đoán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Francium.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hay phi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2" descr="Fr Francium Alkali Metal Chemical Element: Vector có sẵn (miễn phí bản  quyền) 1959840325 | Shutterstock">
            <a:extLst>
              <a:ext uri="{FF2B5EF4-FFF2-40B4-BE49-F238E27FC236}">
                <a16:creationId xmlns:a16="http://schemas.microsoft.com/office/drawing/2014/main" id="{553BFF7B-6CB5-4882-0C3C-67A889C5D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53" y="1672919"/>
            <a:ext cx="2529701" cy="26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69738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E6B021C2-51AD-E2F7-E075-FDDE0B60D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" y="1263919"/>
            <a:ext cx="8799512" cy="21260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2: 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Cho </a:t>
            </a:r>
            <a:r>
              <a:rPr lang="vi-VN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 </a:t>
            </a:r>
            <a:r>
              <a:rPr lang="vi-VN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vi-VN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(Z=12). 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endParaRPr lang="en-US" sz="2800" dirty="0">
              <a:latin typeface="Times New Roman" panose="02020603050405020304" pitchFamily="18" charset="0"/>
              <a:ea typeface="Autocar Bold Condensed" panose="020B0500000000000000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514350" indent="-514350" algn="just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M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  <a:p>
            <a:pPr marL="514350" indent="-514350" algn="just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vi-VN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vi-VN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định tính kim loại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phi k</a:t>
            </a:r>
            <a:r>
              <a:rPr lang="vi-VN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 </a:t>
            </a:r>
          </a:p>
          <a:p>
            <a:pPr marL="514350" indent="-514350" algn="just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oxide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hydroxide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M.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0BEA23-9960-19CF-9389-8898F688FABC}"/>
              </a:ext>
            </a:extLst>
          </p:cNvPr>
          <p:cNvSpPr txBox="1"/>
          <p:nvPr/>
        </p:nvSpPr>
        <p:spPr>
          <a:xfrm>
            <a:off x="2849863" y="270599"/>
            <a:ext cx="367151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32677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E6B021C2-51AD-E2F7-E075-FDDE0B60D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24" y="1125973"/>
            <a:ext cx="8027212" cy="3160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Cho </a:t>
            </a:r>
            <a:r>
              <a:rPr lang="vi-VN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 </a:t>
            </a:r>
            <a:r>
              <a:rPr lang="vi-VN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vi-VN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(Z=12). </a:t>
            </a:r>
          </a:p>
          <a:p>
            <a:pPr algn="just" eaLnBrk="1" hangingPunct="1">
              <a:lnSpc>
                <a:spcPct val="12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1s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2s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3s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  <a:p>
            <a:pPr marL="514350" indent="-514350" algn="just" eaLnBrk="1" hangingPunct="1">
              <a:lnSpc>
                <a:spcPct val="120000"/>
              </a:lnSpc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M: ô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12, chu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3,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IIA. </a:t>
            </a:r>
          </a:p>
          <a:p>
            <a:pPr marL="514350" indent="-514350" algn="just" eaLnBrk="1" hangingPunct="1">
              <a:lnSpc>
                <a:spcPct val="120000"/>
              </a:lnSpc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514350" indent="-514350" algn="just" eaLnBrk="1" hangingPunct="1">
              <a:lnSpc>
                <a:spcPct val="120000"/>
              </a:lnSpc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oxide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MO. (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IIA). </a:t>
            </a:r>
          </a:p>
          <a:p>
            <a:pPr algn="just" eaLnBrk="1" hangingPunct="1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Hydroxide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M(OH)</a:t>
            </a:r>
            <a:r>
              <a:rPr lang="en-US" sz="2800" baseline="-250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Autocar Bold Condensed" panose="020B0500000000000000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461B1-F492-9C19-BED1-7D437E76890C}"/>
              </a:ext>
            </a:extLst>
          </p:cNvPr>
          <p:cNvSpPr txBox="1"/>
          <p:nvPr/>
        </p:nvSpPr>
        <p:spPr>
          <a:xfrm>
            <a:off x="2849863" y="270599"/>
            <a:ext cx="367151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1982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E6B021C2-51AD-E2F7-E075-FDDE0B60D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53" y="985297"/>
            <a:ext cx="8750692" cy="14465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3.SGK: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Potassium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nguyên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dinh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Nguyên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potassium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4s</a:t>
            </a:r>
            <a:r>
              <a:rPr lang="vi-VN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Nêu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potassium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Nêu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cơ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đơn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potassium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461B1-F492-9C19-BED1-7D437E76890C}"/>
              </a:ext>
            </a:extLst>
          </p:cNvPr>
          <p:cNvSpPr txBox="1"/>
          <p:nvPr/>
        </p:nvSpPr>
        <p:spPr>
          <a:xfrm>
            <a:off x="2849863" y="270599"/>
            <a:ext cx="367151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FE6283-2379-A4AD-5DE0-490BEDE55B56}"/>
              </a:ext>
            </a:extLst>
          </p:cNvPr>
          <p:cNvSpPr txBox="1"/>
          <p:nvPr/>
        </p:nvSpPr>
        <p:spPr>
          <a:xfrm>
            <a:off x="196654" y="2550321"/>
            <a:ext cx="86609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Potassium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1s</a:t>
            </a:r>
            <a:r>
              <a:rPr kumimoji="0" lang="vi-VN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2s</a:t>
            </a:r>
            <a:r>
              <a:rPr kumimoji="0" lang="vi-VN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2p</a:t>
            </a:r>
            <a:r>
              <a:rPr kumimoji="0" lang="vi-VN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3s</a:t>
            </a:r>
            <a:r>
              <a:rPr kumimoji="0" lang="vi-VN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3p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4s</a:t>
            </a:r>
            <a:r>
              <a:rPr lang="en-US" sz="24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19, n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hóm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IA, chu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  <a:p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K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–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hydroxide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tương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KOH –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75155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4694548" y="3905965"/>
            <a:ext cx="4449452" cy="12375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022808" y="4478910"/>
            <a:ext cx="1336250" cy="6645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975408" y="373480"/>
            <a:ext cx="7183491" cy="38429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6737808" y="0"/>
            <a:ext cx="2406192" cy="831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1527142"/>
            <a:ext cx="912044" cy="11241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7392971" y="2821231"/>
            <a:ext cx="1095867" cy="12372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19013" y="3535052"/>
            <a:ext cx="1060516" cy="10887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7444551" y="904085"/>
            <a:ext cx="777713" cy="78478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501978" y="123727"/>
            <a:ext cx="820132" cy="848412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985101" y="1732586"/>
            <a:ext cx="7080183" cy="97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95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Xin </a:t>
            </a:r>
            <a:r>
              <a:rPr lang="en-US" altLang="zh-CN" sz="495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chào</a:t>
            </a:r>
            <a:r>
              <a:rPr lang="en-US" altLang="zh-CN" sz="495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495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và</a:t>
            </a:r>
            <a:r>
              <a:rPr lang="en-US" altLang="zh-CN" sz="495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495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hẹn</a:t>
            </a:r>
            <a:r>
              <a:rPr lang="en-US" altLang="zh-CN" sz="495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495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gặp</a:t>
            </a:r>
            <a:r>
              <a:rPr lang="en-US" altLang="zh-CN" sz="495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495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lại</a:t>
            </a:r>
            <a:endParaRPr lang="zh-CN" altLang="en-US" sz="495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方正粗谭黑简体" panose="02000000000000000000" pitchFamily="2" charset="-122"/>
              <a:cs typeface="Aharoni" panose="02010803020104030203" pitchFamily="2" charset="-79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95007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06.tooopen.com/images/20160719/tooopen_sy_1709222584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t="11931" r="5250" b="24062"/>
          <a:stretch/>
        </p:blipFill>
        <p:spPr>
          <a:xfrm>
            <a:off x="209862" y="3994879"/>
            <a:ext cx="1723869" cy="1266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669F78-FC04-9729-C253-D7501CB637F1}"/>
              </a:ext>
            </a:extLst>
          </p:cNvPr>
          <p:cNvSpPr txBox="1"/>
          <p:nvPr/>
        </p:nvSpPr>
        <p:spPr>
          <a:xfrm>
            <a:off x="87942" y="324606"/>
            <a:ext cx="6434778" cy="2558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8: 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 LUẬT TUẦN HOÀN VÀ Ý NGHĨA CỦA BẢNG TUẦN HOÀN CÁC NGUYÊN TỐ HÓA HỌC</a:t>
            </a:r>
            <a:endParaRPr lang="en-GB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7960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2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570426" y="1573019"/>
            <a:ext cx="2088232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zh-CN" altLang="en-US" sz="8800" b="1" dirty="0">
              <a:solidFill>
                <a:schemeClr val="bg1"/>
              </a:solidFill>
              <a:latin typeface="Times New Roman" panose="02020603050405020304" pitchFamily="18" charset="0"/>
              <a:ea typeface="李旭科毛笔行书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26FD4E15-8CB7-5D72-3C50-AB6BCA574F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0218389"/>
              </p:ext>
            </p:extLst>
          </p:nvPr>
        </p:nvGraphicFramePr>
        <p:xfrm>
          <a:off x="864955" y="268391"/>
          <a:ext cx="7418966" cy="4165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7015229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06.tooopen.com/images/20160719/tooopen_sy_1709222584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t="11931" r="5250" b="24062"/>
          <a:stretch/>
        </p:blipFill>
        <p:spPr>
          <a:xfrm>
            <a:off x="209862" y="3994879"/>
            <a:ext cx="1723869" cy="1266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669F78-FC04-9729-C253-D7501CB637F1}"/>
              </a:ext>
            </a:extLst>
          </p:cNvPr>
          <p:cNvSpPr txBox="1"/>
          <p:nvPr/>
        </p:nvSpPr>
        <p:spPr>
          <a:xfrm>
            <a:off x="478943" y="2033493"/>
            <a:ext cx="49415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1. ĐỊNH LUẬT TUẦN HOÀN CÁC NGUYÊN TỐ HÓA HỌC</a:t>
            </a:r>
            <a:endParaRPr lang="en-GB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74031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2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0BD18007-56DE-85E6-48A0-F56FF743C2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3341"/>
            <a:ext cx="1243067" cy="1420159"/>
          </a:xfrm>
          <a:prstGeom prst="rect">
            <a:avLst/>
          </a:prstGeom>
        </p:spPr>
      </p:pic>
      <p:grpSp>
        <p:nvGrpSpPr>
          <p:cNvPr id="9" name="Group 63">
            <a:extLst>
              <a:ext uri="{FF2B5EF4-FFF2-40B4-BE49-F238E27FC236}">
                <a16:creationId xmlns:a16="http://schemas.microsoft.com/office/drawing/2014/main" id="{904A0182-C80A-C37A-6AE3-C943D67DEE7D}"/>
              </a:ext>
            </a:extLst>
          </p:cNvPr>
          <p:cNvGrpSpPr>
            <a:grpSpLocks/>
          </p:cNvGrpSpPr>
          <p:nvPr/>
        </p:nvGrpSpPr>
        <p:grpSpPr bwMode="auto">
          <a:xfrm>
            <a:off x="410361" y="221064"/>
            <a:ext cx="8323278" cy="505558"/>
            <a:chOff x="504" y="1008"/>
            <a:chExt cx="4416" cy="765"/>
          </a:xfrm>
          <a:solidFill>
            <a:srgbClr val="FFFF00"/>
          </a:solidFill>
        </p:grpSpPr>
        <p:sp>
          <p:nvSpPr>
            <p:cNvPr id="10" name="AutoShape 64">
              <a:extLst>
                <a:ext uri="{FF2B5EF4-FFF2-40B4-BE49-F238E27FC236}">
                  <a16:creationId xmlns:a16="http://schemas.microsoft.com/office/drawing/2014/main" id="{775B3761-2BB9-F682-08C7-C704C59CD2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21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" name="Text Box 65">
              <a:extLst>
                <a:ext uri="{FF2B5EF4-FFF2-40B4-BE49-F238E27FC236}">
                  <a16:creationId xmlns:a16="http://schemas.microsoft.com/office/drawing/2014/main" id="{E2AA837B-DF2B-82F7-9D7D-55B93B8290F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014"/>
              <a:ext cx="3976" cy="5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19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  </a:t>
              </a:r>
              <a:endParaRPr lang="en-US" altLang="vi-VN" sz="187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4B6BA2-CA1D-E2AA-B0B4-817E90FDDD53}"/>
              </a:ext>
            </a:extLst>
          </p:cNvPr>
          <p:cNvSpPr txBox="1"/>
          <p:nvPr/>
        </p:nvSpPr>
        <p:spPr>
          <a:xfrm>
            <a:off x="410361" y="244943"/>
            <a:ext cx="8490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1. ĐỊNH LUẬT TUẦN HOÀN CÁC NGUYÊN TỐ HÓA HỌC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A20D09-8985-EEB3-9A08-705DD9C0A4C2}"/>
              </a:ext>
            </a:extLst>
          </p:cNvPr>
          <p:cNvSpPr txBox="1"/>
          <p:nvPr/>
        </p:nvSpPr>
        <p:spPr>
          <a:xfrm>
            <a:off x="410361" y="973741"/>
            <a:ext cx="8438836" cy="1251240"/>
          </a:xfrm>
          <a:custGeom>
            <a:avLst/>
            <a:gdLst>
              <a:gd name="connsiteX0" fmla="*/ 0 w 8438836"/>
              <a:gd name="connsiteY0" fmla="*/ 0 h 1251240"/>
              <a:gd name="connsiteX1" fmla="*/ 309424 w 8438836"/>
              <a:gd name="connsiteY1" fmla="*/ 0 h 1251240"/>
              <a:gd name="connsiteX2" fmla="*/ 1040790 w 8438836"/>
              <a:gd name="connsiteY2" fmla="*/ 0 h 1251240"/>
              <a:gd name="connsiteX3" fmla="*/ 1518990 w 8438836"/>
              <a:gd name="connsiteY3" fmla="*/ 0 h 1251240"/>
              <a:gd name="connsiteX4" fmla="*/ 2081580 w 8438836"/>
              <a:gd name="connsiteY4" fmla="*/ 0 h 1251240"/>
              <a:gd name="connsiteX5" fmla="*/ 2559780 w 8438836"/>
              <a:gd name="connsiteY5" fmla="*/ 0 h 1251240"/>
              <a:gd name="connsiteX6" fmla="*/ 3037981 w 8438836"/>
              <a:gd name="connsiteY6" fmla="*/ 0 h 1251240"/>
              <a:gd name="connsiteX7" fmla="*/ 3431793 w 8438836"/>
              <a:gd name="connsiteY7" fmla="*/ 0 h 1251240"/>
              <a:gd name="connsiteX8" fmla="*/ 3909994 w 8438836"/>
              <a:gd name="connsiteY8" fmla="*/ 0 h 1251240"/>
              <a:gd name="connsiteX9" fmla="*/ 4472583 w 8438836"/>
              <a:gd name="connsiteY9" fmla="*/ 0 h 1251240"/>
              <a:gd name="connsiteX10" fmla="*/ 4866395 w 8438836"/>
              <a:gd name="connsiteY10" fmla="*/ 0 h 1251240"/>
              <a:gd name="connsiteX11" fmla="*/ 5260208 w 8438836"/>
              <a:gd name="connsiteY11" fmla="*/ 0 h 1251240"/>
              <a:gd name="connsiteX12" fmla="*/ 5738408 w 8438836"/>
              <a:gd name="connsiteY12" fmla="*/ 0 h 1251240"/>
              <a:gd name="connsiteX13" fmla="*/ 6132221 w 8438836"/>
              <a:gd name="connsiteY13" fmla="*/ 0 h 1251240"/>
              <a:gd name="connsiteX14" fmla="*/ 6441645 w 8438836"/>
              <a:gd name="connsiteY14" fmla="*/ 0 h 1251240"/>
              <a:gd name="connsiteX15" fmla="*/ 7173011 w 8438836"/>
              <a:gd name="connsiteY15" fmla="*/ 0 h 1251240"/>
              <a:gd name="connsiteX16" fmla="*/ 7904376 w 8438836"/>
              <a:gd name="connsiteY16" fmla="*/ 0 h 1251240"/>
              <a:gd name="connsiteX17" fmla="*/ 8438836 w 8438836"/>
              <a:gd name="connsiteY17" fmla="*/ 0 h 1251240"/>
              <a:gd name="connsiteX18" fmla="*/ 8438836 w 8438836"/>
              <a:gd name="connsiteY18" fmla="*/ 442105 h 1251240"/>
              <a:gd name="connsiteX19" fmla="*/ 8438836 w 8438836"/>
              <a:gd name="connsiteY19" fmla="*/ 859185 h 1251240"/>
              <a:gd name="connsiteX20" fmla="*/ 8438836 w 8438836"/>
              <a:gd name="connsiteY20" fmla="*/ 1251240 h 1251240"/>
              <a:gd name="connsiteX21" fmla="*/ 8129412 w 8438836"/>
              <a:gd name="connsiteY21" fmla="*/ 1251240 h 1251240"/>
              <a:gd name="connsiteX22" fmla="*/ 7651211 w 8438836"/>
              <a:gd name="connsiteY22" fmla="*/ 1251240 h 1251240"/>
              <a:gd name="connsiteX23" fmla="*/ 7004234 w 8438836"/>
              <a:gd name="connsiteY23" fmla="*/ 1251240 h 1251240"/>
              <a:gd name="connsiteX24" fmla="*/ 6694810 w 8438836"/>
              <a:gd name="connsiteY24" fmla="*/ 1251240 h 1251240"/>
              <a:gd name="connsiteX25" fmla="*/ 6216609 w 8438836"/>
              <a:gd name="connsiteY25" fmla="*/ 1251240 h 1251240"/>
              <a:gd name="connsiteX26" fmla="*/ 5822797 w 8438836"/>
              <a:gd name="connsiteY26" fmla="*/ 1251240 h 1251240"/>
              <a:gd name="connsiteX27" fmla="*/ 5344596 w 8438836"/>
              <a:gd name="connsiteY27" fmla="*/ 1251240 h 1251240"/>
              <a:gd name="connsiteX28" fmla="*/ 4782007 w 8438836"/>
              <a:gd name="connsiteY28" fmla="*/ 1251240 h 1251240"/>
              <a:gd name="connsiteX29" fmla="*/ 4050641 w 8438836"/>
              <a:gd name="connsiteY29" fmla="*/ 1251240 h 1251240"/>
              <a:gd name="connsiteX30" fmla="*/ 3656829 w 8438836"/>
              <a:gd name="connsiteY30" fmla="*/ 1251240 h 1251240"/>
              <a:gd name="connsiteX31" fmla="*/ 3347405 w 8438836"/>
              <a:gd name="connsiteY31" fmla="*/ 1251240 h 1251240"/>
              <a:gd name="connsiteX32" fmla="*/ 2616039 w 8438836"/>
              <a:gd name="connsiteY32" fmla="*/ 1251240 h 1251240"/>
              <a:gd name="connsiteX33" fmla="*/ 1884673 w 8438836"/>
              <a:gd name="connsiteY33" fmla="*/ 1251240 h 1251240"/>
              <a:gd name="connsiteX34" fmla="*/ 1575249 w 8438836"/>
              <a:gd name="connsiteY34" fmla="*/ 1251240 h 1251240"/>
              <a:gd name="connsiteX35" fmla="*/ 1265825 w 8438836"/>
              <a:gd name="connsiteY35" fmla="*/ 1251240 h 1251240"/>
              <a:gd name="connsiteX36" fmla="*/ 787625 w 8438836"/>
              <a:gd name="connsiteY36" fmla="*/ 1251240 h 1251240"/>
              <a:gd name="connsiteX37" fmla="*/ 0 w 8438836"/>
              <a:gd name="connsiteY37" fmla="*/ 1251240 h 1251240"/>
              <a:gd name="connsiteX38" fmla="*/ 0 w 8438836"/>
              <a:gd name="connsiteY38" fmla="*/ 821648 h 1251240"/>
              <a:gd name="connsiteX39" fmla="*/ 0 w 8438836"/>
              <a:gd name="connsiteY39" fmla="*/ 392055 h 1251240"/>
              <a:gd name="connsiteX40" fmla="*/ 0 w 8438836"/>
              <a:gd name="connsiteY40" fmla="*/ 0 h 125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38836" h="1251240" fill="none" extrusionOk="0">
                <a:moveTo>
                  <a:pt x="0" y="0"/>
                </a:moveTo>
                <a:cubicBezTo>
                  <a:pt x="128504" y="-27323"/>
                  <a:pt x="172452" y="12771"/>
                  <a:pt x="309424" y="0"/>
                </a:cubicBezTo>
                <a:cubicBezTo>
                  <a:pt x="446396" y="-12771"/>
                  <a:pt x="793953" y="58124"/>
                  <a:pt x="1040790" y="0"/>
                </a:cubicBezTo>
                <a:cubicBezTo>
                  <a:pt x="1287627" y="-58124"/>
                  <a:pt x="1297380" y="9993"/>
                  <a:pt x="1518990" y="0"/>
                </a:cubicBezTo>
                <a:cubicBezTo>
                  <a:pt x="1740600" y="-9993"/>
                  <a:pt x="1879613" y="15973"/>
                  <a:pt x="2081580" y="0"/>
                </a:cubicBezTo>
                <a:cubicBezTo>
                  <a:pt x="2283547" y="-15973"/>
                  <a:pt x="2450700" y="8613"/>
                  <a:pt x="2559780" y="0"/>
                </a:cubicBezTo>
                <a:cubicBezTo>
                  <a:pt x="2668860" y="-8613"/>
                  <a:pt x="2907821" y="54562"/>
                  <a:pt x="3037981" y="0"/>
                </a:cubicBezTo>
                <a:cubicBezTo>
                  <a:pt x="3168141" y="-54562"/>
                  <a:pt x="3296087" y="5450"/>
                  <a:pt x="3431793" y="0"/>
                </a:cubicBezTo>
                <a:cubicBezTo>
                  <a:pt x="3567499" y="-5450"/>
                  <a:pt x="3717676" y="38120"/>
                  <a:pt x="3909994" y="0"/>
                </a:cubicBezTo>
                <a:cubicBezTo>
                  <a:pt x="4102312" y="-38120"/>
                  <a:pt x="4248167" y="19140"/>
                  <a:pt x="4472583" y="0"/>
                </a:cubicBezTo>
                <a:cubicBezTo>
                  <a:pt x="4696999" y="-19140"/>
                  <a:pt x="4705480" y="6185"/>
                  <a:pt x="4866395" y="0"/>
                </a:cubicBezTo>
                <a:cubicBezTo>
                  <a:pt x="5027310" y="-6185"/>
                  <a:pt x="5116423" y="21543"/>
                  <a:pt x="5260208" y="0"/>
                </a:cubicBezTo>
                <a:cubicBezTo>
                  <a:pt x="5403993" y="-21543"/>
                  <a:pt x="5534000" y="16282"/>
                  <a:pt x="5738408" y="0"/>
                </a:cubicBezTo>
                <a:cubicBezTo>
                  <a:pt x="5942816" y="-16282"/>
                  <a:pt x="6024274" y="4644"/>
                  <a:pt x="6132221" y="0"/>
                </a:cubicBezTo>
                <a:cubicBezTo>
                  <a:pt x="6240168" y="-4644"/>
                  <a:pt x="6346881" y="2190"/>
                  <a:pt x="6441645" y="0"/>
                </a:cubicBezTo>
                <a:cubicBezTo>
                  <a:pt x="6536409" y="-2190"/>
                  <a:pt x="6916616" y="20139"/>
                  <a:pt x="7173011" y="0"/>
                </a:cubicBezTo>
                <a:cubicBezTo>
                  <a:pt x="7429406" y="-20139"/>
                  <a:pt x="7733368" y="19937"/>
                  <a:pt x="7904376" y="0"/>
                </a:cubicBezTo>
                <a:cubicBezTo>
                  <a:pt x="8075384" y="-19937"/>
                  <a:pt x="8244041" y="23496"/>
                  <a:pt x="8438836" y="0"/>
                </a:cubicBezTo>
                <a:cubicBezTo>
                  <a:pt x="8452701" y="163239"/>
                  <a:pt x="8410132" y="264377"/>
                  <a:pt x="8438836" y="442105"/>
                </a:cubicBezTo>
                <a:cubicBezTo>
                  <a:pt x="8467540" y="619833"/>
                  <a:pt x="8392313" y="693552"/>
                  <a:pt x="8438836" y="859185"/>
                </a:cubicBezTo>
                <a:cubicBezTo>
                  <a:pt x="8485359" y="1024818"/>
                  <a:pt x="8433942" y="1123581"/>
                  <a:pt x="8438836" y="1251240"/>
                </a:cubicBezTo>
                <a:cubicBezTo>
                  <a:pt x="8315367" y="1255514"/>
                  <a:pt x="8198769" y="1237786"/>
                  <a:pt x="8129412" y="1251240"/>
                </a:cubicBezTo>
                <a:cubicBezTo>
                  <a:pt x="8060055" y="1264694"/>
                  <a:pt x="7842791" y="1210190"/>
                  <a:pt x="7651211" y="1251240"/>
                </a:cubicBezTo>
                <a:cubicBezTo>
                  <a:pt x="7459631" y="1292290"/>
                  <a:pt x="7228040" y="1212697"/>
                  <a:pt x="7004234" y="1251240"/>
                </a:cubicBezTo>
                <a:cubicBezTo>
                  <a:pt x="6780428" y="1289783"/>
                  <a:pt x="6785935" y="1246324"/>
                  <a:pt x="6694810" y="1251240"/>
                </a:cubicBezTo>
                <a:cubicBezTo>
                  <a:pt x="6603685" y="1256156"/>
                  <a:pt x="6359635" y="1217306"/>
                  <a:pt x="6216609" y="1251240"/>
                </a:cubicBezTo>
                <a:cubicBezTo>
                  <a:pt x="6073583" y="1285174"/>
                  <a:pt x="5929158" y="1218467"/>
                  <a:pt x="5822797" y="1251240"/>
                </a:cubicBezTo>
                <a:cubicBezTo>
                  <a:pt x="5716436" y="1284013"/>
                  <a:pt x="5572630" y="1248555"/>
                  <a:pt x="5344596" y="1251240"/>
                </a:cubicBezTo>
                <a:cubicBezTo>
                  <a:pt x="5116562" y="1253925"/>
                  <a:pt x="4900586" y="1243869"/>
                  <a:pt x="4782007" y="1251240"/>
                </a:cubicBezTo>
                <a:cubicBezTo>
                  <a:pt x="4663428" y="1258611"/>
                  <a:pt x="4351075" y="1204990"/>
                  <a:pt x="4050641" y="1251240"/>
                </a:cubicBezTo>
                <a:cubicBezTo>
                  <a:pt x="3750207" y="1297490"/>
                  <a:pt x="3798607" y="1219391"/>
                  <a:pt x="3656829" y="1251240"/>
                </a:cubicBezTo>
                <a:cubicBezTo>
                  <a:pt x="3515051" y="1283089"/>
                  <a:pt x="3490206" y="1214255"/>
                  <a:pt x="3347405" y="1251240"/>
                </a:cubicBezTo>
                <a:cubicBezTo>
                  <a:pt x="3204604" y="1288225"/>
                  <a:pt x="2967689" y="1168761"/>
                  <a:pt x="2616039" y="1251240"/>
                </a:cubicBezTo>
                <a:cubicBezTo>
                  <a:pt x="2264389" y="1333719"/>
                  <a:pt x="2051685" y="1203397"/>
                  <a:pt x="1884673" y="1251240"/>
                </a:cubicBezTo>
                <a:cubicBezTo>
                  <a:pt x="1717661" y="1299083"/>
                  <a:pt x="1637581" y="1248462"/>
                  <a:pt x="1575249" y="1251240"/>
                </a:cubicBezTo>
                <a:cubicBezTo>
                  <a:pt x="1512917" y="1254018"/>
                  <a:pt x="1344421" y="1226544"/>
                  <a:pt x="1265825" y="1251240"/>
                </a:cubicBezTo>
                <a:cubicBezTo>
                  <a:pt x="1187229" y="1275936"/>
                  <a:pt x="918390" y="1198240"/>
                  <a:pt x="787625" y="1251240"/>
                </a:cubicBezTo>
                <a:cubicBezTo>
                  <a:pt x="656860" y="1304240"/>
                  <a:pt x="284869" y="1214666"/>
                  <a:pt x="0" y="1251240"/>
                </a:cubicBezTo>
                <a:cubicBezTo>
                  <a:pt x="-725" y="1154101"/>
                  <a:pt x="28942" y="966007"/>
                  <a:pt x="0" y="821648"/>
                </a:cubicBezTo>
                <a:cubicBezTo>
                  <a:pt x="-28942" y="677289"/>
                  <a:pt x="42966" y="525926"/>
                  <a:pt x="0" y="392055"/>
                </a:cubicBezTo>
                <a:cubicBezTo>
                  <a:pt x="-42966" y="258184"/>
                  <a:pt x="25384" y="161307"/>
                  <a:pt x="0" y="0"/>
                </a:cubicBezTo>
                <a:close/>
              </a:path>
              <a:path w="8438836" h="1251240" stroke="0" extrusionOk="0">
                <a:moveTo>
                  <a:pt x="0" y="0"/>
                </a:moveTo>
                <a:cubicBezTo>
                  <a:pt x="110449" y="-19303"/>
                  <a:pt x="176022" y="28965"/>
                  <a:pt x="309424" y="0"/>
                </a:cubicBezTo>
                <a:cubicBezTo>
                  <a:pt x="442826" y="-28965"/>
                  <a:pt x="588474" y="18012"/>
                  <a:pt x="703236" y="0"/>
                </a:cubicBezTo>
                <a:cubicBezTo>
                  <a:pt x="817998" y="-18012"/>
                  <a:pt x="927581" y="29626"/>
                  <a:pt x="1097049" y="0"/>
                </a:cubicBezTo>
                <a:cubicBezTo>
                  <a:pt x="1266517" y="-29626"/>
                  <a:pt x="1476679" y="52509"/>
                  <a:pt x="1659638" y="0"/>
                </a:cubicBezTo>
                <a:cubicBezTo>
                  <a:pt x="1842597" y="-52509"/>
                  <a:pt x="1896860" y="30436"/>
                  <a:pt x="1969062" y="0"/>
                </a:cubicBezTo>
                <a:cubicBezTo>
                  <a:pt x="2041264" y="-30436"/>
                  <a:pt x="2377229" y="41365"/>
                  <a:pt x="2700428" y="0"/>
                </a:cubicBezTo>
                <a:cubicBezTo>
                  <a:pt x="3023627" y="-41365"/>
                  <a:pt x="2894876" y="14157"/>
                  <a:pt x="3009852" y="0"/>
                </a:cubicBezTo>
                <a:cubicBezTo>
                  <a:pt x="3124828" y="-14157"/>
                  <a:pt x="3517172" y="78408"/>
                  <a:pt x="3741217" y="0"/>
                </a:cubicBezTo>
                <a:cubicBezTo>
                  <a:pt x="3965263" y="-78408"/>
                  <a:pt x="4020777" y="9788"/>
                  <a:pt x="4135030" y="0"/>
                </a:cubicBezTo>
                <a:cubicBezTo>
                  <a:pt x="4249283" y="-9788"/>
                  <a:pt x="4577397" y="25267"/>
                  <a:pt x="4697619" y="0"/>
                </a:cubicBezTo>
                <a:cubicBezTo>
                  <a:pt x="4817841" y="-25267"/>
                  <a:pt x="5108838" y="63320"/>
                  <a:pt x="5428984" y="0"/>
                </a:cubicBezTo>
                <a:cubicBezTo>
                  <a:pt x="5749130" y="-63320"/>
                  <a:pt x="5861179" y="2324"/>
                  <a:pt x="6075962" y="0"/>
                </a:cubicBezTo>
                <a:cubicBezTo>
                  <a:pt x="6290745" y="-2324"/>
                  <a:pt x="6569844" y="59222"/>
                  <a:pt x="6722939" y="0"/>
                </a:cubicBezTo>
                <a:cubicBezTo>
                  <a:pt x="6876034" y="-59222"/>
                  <a:pt x="6939454" y="38765"/>
                  <a:pt x="7116752" y="0"/>
                </a:cubicBezTo>
                <a:cubicBezTo>
                  <a:pt x="7294050" y="-38765"/>
                  <a:pt x="7394652" y="26310"/>
                  <a:pt x="7510564" y="0"/>
                </a:cubicBezTo>
                <a:cubicBezTo>
                  <a:pt x="7626476" y="-26310"/>
                  <a:pt x="7763141" y="9462"/>
                  <a:pt x="7904376" y="0"/>
                </a:cubicBezTo>
                <a:cubicBezTo>
                  <a:pt x="8045611" y="-9462"/>
                  <a:pt x="8292225" y="24522"/>
                  <a:pt x="8438836" y="0"/>
                </a:cubicBezTo>
                <a:cubicBezTo>
                  <a:pt x="8440896" y="157907"/>
                  <a:pt x="8395948" y="230056"/>
                  <a:pt x="8438836" y="392055"/>
                </a:cubicBezTo>
                <a:cubicBezTo>
                  <a:pt x="8481724" y="554055"/>
                  <a:pt x="8406216" y="715296"/>
                  <a:pt x="8438836" y="809135"/>
                </a:cubicBezTo>
                <a:cubicBezTo>
                  <a:pt x="8471456" y="902974"/>
                  <a:pt x="8409010" y="1037504"/>
                  <a:pt x="8438836" y="1251240"/>
                </a:cubicBezTo>
                <a:cubicBezTo>
                  <a:pt x="8139782" y="1256760"/>
                  <a:pt x="8092045" y="1250706"/>
                  <a:pt x="7791859" y="1251240"/>
                </a:cubicBezTo>
                <a:cubicBezTo>
                  <a:pt x="7491673" y="1251774"/>
                  <a:pt x="7278961" y="1208773"/>
                  <a:pt x="7060493" y="1251240"/>
                </a:cubicBezTo>
                <a:cubicBezTo>
                  <a:pt x="6842025" y="1293707"/>
                  <a:pt x="6601457" y="1235685"/>
                  <a:pt x="6329127" y="1251240"/>
                </a:cubicBezTo>
                <a:cubicBezTo>
                  <a:pt x="6056797" y="1266795"/>
                  <a:pt x="6001885" y="1203774"/>
                  <a:pt x="5682150" y="1251240"/>
                </a:cubicBezTo>
                <a:cubicBezTo>
                  <a:pt x="5362415" y="1298706"/>
                  <a:pt x="5225627" y="1222267"/>
                  <a:pt x="4950784" y="1251240"/>
                </a:cubicBezTo>
                <a:cubicBezTo>
                  <a:pt x="4675941" y="1280213"/>
                  <a:pt x="4785569" y="1233219"/>
                  <a:pt x="4641360" y="1251240"/>
                </a:cubicBezTo>
                <a:cubicBezTo>
                  <a:pt x="4497151" y="1269261"/>
                  <a:pt x="4286207" y="1208454"/>
                  <a:pt x="4078771" y="1251240"/>
                </a:cubicBezTo>
                <a:cubicBezTo>
                  <a:pt x="3871335" y="1294026"/>
                  <a:pt x="3840317" y="1220861"/>
                  <a:pt x="3769347" y="1251240"/>
                </a:cubicBezTo>
                <a:cubicBezTo>
                  <a:pt x="3698377" y="1281619"/>
                  <a:pt x="3582472" y="1251020"/>
                  <a:pt x="3459923" y="1251240"/>
                </a:cubicBezTo>
                <a:cubicBezTo>
                  <a:pt x="3337374" y="1251460"/>
                  <a:pt x="3077610" y="1185600"/>
                  <a:pt x="2728557" y="1251240"/>
                </a:cubicBezTo>
                <a:cubicBezTo>
                  <a:pt x="2379504" y="1316880"/>
                  <a:pt x="2547231" y="1226724"/>
                  <a:pt x="2419133" y="1251240"/>
                </a:cubicBezTo>
                <a:cubicBezTo>
                  <a:pt x="2291035" y="1275756"/>
                  <a:pt x="1977126" y="1227967"/>
                  <a:pt x="1856544" y="1251240"/>
                </a:cubicBezTo>
                <a:cubicBezTo>
                  <a:pt x="1735962" y="1274513"/>
                  <a:pt x="1455474" y="1218384"/>
                  <a:pt x="1293955" y="1251240"/>
                </a:cubicBezTo>
                <a:cubicBezTo>
                  <a:pt x="1132436" y="1284096"/>
                  <a:pt x="1046536" y="1214476"/>
                  <a:pt x="984531" y="1251240"/>
                </a:cubicBezTo>
                <a:cubicBezTo>
                  <a:pt x="922526" y="1288004"/>
                  <a:pt x="635074" y="1243242"/>
                  <a:pt x="506330" y="1251240"/>
                </a:cubicBezTo>
                <a:cubicBezTo>
                  <a:pt x="377586" y="1259238"/>
                  <a:pt x="150467" y="1197930"/>
                  <a:pt x="0" y="1251240"/>
                </a:cubicBezTo>
                <a:cubicBezTo>
                  <a:pt x="-32003" y="1087350"/>
                  <a:pt x="45987" y="1031702"/>
                  <a:pt x="0" y="834160"/>
                </a:cubicBezTo>
                <a:cubicBezTo>
                  <a:pt x="-45987" y="636618"/>
                  <a:pt x="32743" y="507180"/>
                  <a:pt x="0" y="417080"/>
                </a:cubicBezTo>
                <a:cubicBezTo>
                  <a:pt x="-32743" y="326980"/>
                  <a:pt x="16186" y="11595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112814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cũng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chiều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ĐTHN.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828DBF-C0FE-6CDF-CEF8-8CD5EFDBBE58}"/>
              </a:ext>
            </a:extLst>
          </p:cNvPr>
          <p:cNvSpPr txBox="1"/>
          <p:nvPr/>
        </p:nvSpPr>
        <p:spPr>
          <a:xfrm>
            <a:off x="1189839" y="2370250"/>
            <a:ext cx="7543800" cy="1387367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lặp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lặp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dự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đoán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sắp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dần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chu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CD1F3D-0F68-71DE-4E02-F3EA3EABD565}"/>
              </a:ext>
            </a:extLst>
          </p:cNvPr>
          <p:cNvSpPr txBox="1"/>
          <p:nvPr/>
        </p:nvSpPr>
        <p:spPr>
          <a:xfrm>
            <a:off x="1189839" y="4062397"/>
            <a:ext cx="7543800" cy="728726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luật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dẫn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thiện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nay. </a:t>
            </a:r>
            <a:endParaRPr lang="en-US" sz="20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71484"/>
      </p:ext>
    </p:extLst>
  </p:cSld>
  <p:clrMapOvr>
    <a:masterClrMapping/>
  </p:clrMapOvr>
  <p:transition spd="med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0BD18007-56DE-85E6-48A0-F56FF743C2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3341"/>
            <a:ext cx="1243067" cy="1420159"/>
          </a:xfrm>
          <a:prstGeom prst="rect">
            <a:avLst/>
          </a:prstGeom>
        </p:spPr>
      </p:pic>
      <p:grpSp>
        <p:nvGrpSpPr>
          <p:cNvPr id="9" name="Group 63">
            <a:extLst>
              <a:ext uri="{FF2B5EF4-FFF2-40B4-BE49-F238E27FC236}">
                <a16:creationId xmlns:a16="http://schemas.microsoft.com/office/drawing/2014/main" id="{904A0182-C80A-C37A-6AE3-C943D67DEE7D}"/>
              </a:ext>
            </a:extLst>
          </p:cNvPr>
          <p:cNvGrpSpPr>
            <a:grpSpLocks/>
          </p:cNvGrpSpPr>
          <p:nvPr/>
        </p:nvGrpSpPr>
        <p:grpSpPr bwMode="auto">
          <a:xfrm>
            <a:off x="410361" y="221064"/>
            <a:ext cx="8490856" cy="505558"/>
            <a:chOff x="504" y="1008"/>
            <a:chExt cx="4416" cy="765"/>
          </a:xfrm>
          <a:solidFill>
            <a:srgbClr val="FFFF00"/>
          </a:solidFill>
        </p:grpSpPr>
        <p:sp>
          <p:nvSpPr>
            <p:cNvPr id="10" name="AutoShape 64">
              <a:extLst>
                <a:ext uri="{FF2B5EF4-FFF2-40B4-BE49-F238E27FC236}">
                  <a16:creationId xmlns:a16="http://schemas.microsoft.com/office/drawing/2014/main" id="{775B3761-2BB9-F682-08C7-C704C59CD2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21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" name="Text Box 65">
              <a:extLst>
                <a:ext uri="{FF2B5EF4-FFF2-40B4-BE49-F238E27FC236}">
                  <a16:creationId xmlns:a16="http://schemas.microsoft.com/office/drawing/2014/main" id="{E2AA837B-DF2B-82F7-9D7D-55B93B8290F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014"/>
              <a:ext cx="3976" cy="5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195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  </a:t>
              </a:r>
              <a:endParaRPr lang="en-US" altLang="vi-VN" sz="187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4B6BA2-CA1D-E2AA-B0B4-817E90FDDD53}"/>
              </a:ext>
            </a:extLst>
          </p:cNvPr>
          <p:cNvSpPr txBox="1"/>
          <p:nvPr/>
        </p:nvSpPr>
        <p:spPr>
          <a:xfrm>
            <a:off x="410361" y="244943"/>
            <a:ext cx="8490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1. ĐỊNH LUẬT TUẦN HOÀN CÁC NGUYÊN TỐ HÓA HỌC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3" name="Picture 2" descr="Periodic Table of the Elements, With Symbols - Science Quiz">
            <a:extLst>
              <a:ext uri="{FF2B5EF4-FFF2-40B4-BE49-F238E27FC236}">
                <a16:creationId xmlns:a16="http://schemas.microsoft.com/office/drawing/2014/main" id="{21B3927C-0C23-6B11-61CD-B5FB2E3B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4" y="1138026"/>
            <a:ext cx="4330489" cy="280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n alternative design to the Periodic Table. : r/chemistry">
            <a:extLst>
              <a:ext uri="{FF2B5EF4-FFF2-40B4-BE49-F238E27FC236}">
                <a16:creationId xmlns:a16="http://schemas.microsoft.com/office/drawing/2014/main" id="{4B4A620D-22DD-BA1D-8E42-3C77FDA5A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47" y="1130780"/>
            <a:ext cx="3348699" cy="281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ác dạng bảng tuần hoàn hóa học">
            <a:extLst>
              <a:ext uri="{FF2B5EF4-FFF2-40B4-BE49-F238E27FC236}">
                <a16:creationId xmlns:a16="http://schemas.microsoft.com/office/drawing/2014/main" id="{43E6C837-1D81-9300-85E2-660354036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1" y="1079596"/>
            <a:ext cx="715327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542418"/>
      </p:ext>
    </p:extLst>
  </p:cSld>
  <p:clrMapOvr>
    <a:masterClrMapping/>
  </p:clrMapOvr>
  <p:transition spd="med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img06.tooopen.com/images/20160719/tooopen_sy_1709222584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5703" b="24485"/>
          <a:stretch/>
        </p:blipFill>
        <p:spPr bwMode="auto">
          <a:xfrm flipH="1">
            <a:off x="91093" y="40193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235" name="Group 60"/>
          <p:cNvGrpSpPr>
            <a:grpSpLocks/>
          </p:cNvGrpSpPr>
          <p:nvPr/>
        </p:nvGrpSpPr>
        <p:grpSpPr bwMode="auto">
          <a:xfrm rot="5400000">
            <a:off x="4102299" y="937617"/>
            <a:ext cx="700088" cy="84535"/>
            <a:chOff x="0" y="1896"/>
            <a:chExt cx="5760" cy="120"/>
          </a:xfrm>
        </p:grpSpPr>
        <p:sp>
          <p:nvSpPr>
            <p:cNvPr id="95244" name="Rectangle 6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1013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5245" name="Rectangle 6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1013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2971214" y="208331"/>
            <a:ext cx="3383756" cy="650081"/>
            <a:chOff x="504" y="1008"/>
            <a:chExt cx="4416" cy="765"/>
          </a:xfrm>
        </p:grpSpPr>
        <p:sp>
          <p:nvSpPr>
            <p:cNvPr id="95242" name="AutoShape 6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21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5243" name="Text Box 65"/>
            <p:cNvSpPr txBox="1">
              <a:spLocks noChangeArrowheads="1"/>
            </p:cNvSpPr>
            <p:nvPr/>
          </p:nvSpPr>
          <p:spPr bwMode="gray">
            <a:xfrm>
              <a:off x="801" y="1014"/>
              <a:ext cx="3976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19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  </a:t>
              </a:r>
              <a:endParaRPr lang="en-US" altLang="vi-VN" sz="187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95237" name="Group 66"/>
          <p:cNvGrpSpPr>
            <a:grpSpLocks/>
          </p:cNvGrpSpPr>
          <p:nvPr/>
        </p:nvGrpSpPr>
        <p:grpSpPr bwMode="auto">
          <a:xfrm>
            <a:off x="567428" y="1076310"/>
            <a:ext cx="8309329" cy="3889484"/>
            <a:chOff x="504" y="1008"/>
            <a:chExt cx="4416" cy="765"/>
          </a:xfrm>
        </p:grpSpPr>
        <p:sp>
          <p:nvSpPr>
            <p:cNvPr id="95240" name="AutoShape 67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101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5241" name="Text Box 68"/>
            <p:cNvSpPr txBox="1">
              <a:spLocks noChangeArrowheads="1"/>
            </p:cNvSpPr>
            <p:nvPr/>
          </p:nvSpPr>
          <p:spPr bwMode="gray">
            <a:xfrm>
              <a:off x="802" y="1012"/>
              <a:ext cx="397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025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11016" name="Text Box 72"/>
          <p:cNvSpPr txBox="1">
            <a:spLocks noChangeArrowheads="1"/>
          </p:cNvSpPr>
          <p:nvPr/>
        </p:nvSpPr>
        <p:spPr bwMode="auto">
          <a:xfrm>
            <a:off x="750775" y="1170357"/>
            <a:ext cx="577194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Francium (Fr)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1939,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chu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7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IA.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đoán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Francium.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hay phi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D6F7AB-7C77-5422-DD93-136F29F6B489}"/>
              </a:ext>
            </a:extLst>
          </p:cNvPr>
          <p:cNvSpPr txBox="1"/>
          <p:nvPr/>
        </p:nvSpPr>
        <p:spPr>
          <a:xfrm>
            <a:off x="3224994" y="304517"/>
            <a:ext cx="2876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NHÀ TIÊN TRI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146" name="Picture 2" descr="Fr Francium Alkali Metal Chemical Element: Vector có sẵn (miễn phí bản  quyền) 1959840325 | Shutterstock">
            <a:extLst>
              <a:ext uri="{FF2B5EF4-FFF2-40B4-BE49-F238E27FC236}">
                <a16:creationId xmlns:a16="http://schemas.microsoft.com/office/drawing/2014/main" id="{E840D1C0-AE68-B70F-3743-5314B65DD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96" y="1809514"/>
            <a:ext cx="2529701" cy="26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72">
            <a:extLst>
              <a:ext uri="{FF2B5EF4-FFF2-40B4-BE49-F238E27FC236}">
                <a16:creationId xmlns:a16="http://schemas.microsoft.com/office/drawing/2014/main" id="{4D82DE00-C265-4444-1D38-B2109ECD9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249" y="3252741"/>
            <a:ext cx="4447106" cy="156966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Francium (Fr)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IA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 electron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 =&gt; Francium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26085517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016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黑板风格教学课件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1053</TotalTime>
  <Words>2195</Words>
  <Application>Microsoft Office PowerPoint</Application>
  <PresentationFormat>On-screen Show (16:9)</PresentationFormat>
  <Paragraphs>455</Paragraphs>
  <Slides>33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Acumin Pro Condensed</vt:lpstr>
      <vt:lpstr>Arial</vt:lpstr>
      <vt:lpstr>Autocar Bold Condensed</vt:lpstr>
      <vt:lpstr>Calibri</vt:lpstr>
      <vt:lpstr>Calibri Light</vt:lpstr>
      <vt:lpstr>Dosis ExtraBold</vt:lpstr>
      <vt:lpstr>Times New Roman</vt:lpstr>
      <vt:lpstr>Wingdings</vt:lpstr>
      <vt:lpstr>Office 主题</vt:lpstr>
      <vt:lpstr>5_Office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www.33ppt.com</Manager>
  <Company>www.33ppt.com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黑板风格教学课件PPT模板</dc:title>
  <dc:subject>www.33ppt.com</dc:subject>
  <dc:creator>www.33ppt.com</dc:creator>
  <cp:keywords>www.33ppt.com</cp:keywords>
  <dc:description>www.33ppt.com</dc:description>
  <cp:lastModifiedBy>PHẠM TIẾN HẢI</cp:lastModifiedBy>
  <cp:revision>44</cp:revision>
  <dcterms:created xsi:type="dcterms:W3CDTF">2017-03-20T01:54:37Z</dcterms:created>
  <dcterms:modified xsi:type="dcterms:W3CDTF">2022-06-26T19:02:41Z</dcterms:modified>
  <cp:category>www.33ppt.com</cp:category>
</cp:coreProperties>
</file>