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7" r:id="rId2"/>
    <p:sldId id="268" r:id="rId3"/>
    <p:sldId id="259" r:id="rId4"/>
    <p:sldId id="266" r:id="rId5"/>
    <p:sldId id="273" r:id="rId6"/>
    <p:sldId id="274" r:id="rId7"/>
    <p:sldId id="257" r:id="rId8"/>
    <p:sldId id="275" r:id="rId9"/>
    <p:sldId id="276" r:id="rId10"/>
    <p:sldId id="277" r:id="rId11"/>
    <p:sldId id="278" r:id="rId12"/>
    <p:sldId id="279" r:id="rId13"/>
    <p:sldId id="280" r:id="rId14"/>
    <p:sldId id="281" r:id="rId15"/>
    <p:sldId id="282" r:id="rId16"/>
    <p:sldId id="283" r:id="rId17"/>
    <p:sldId id="284" r:id="rId18"/>
    <p:sldId id="285" r:id="rId19"/>
    <p:sldId id="286" r:id="rId20"/>
    <p:sldId id="287" r:id="rId21"/>
    <p:sldId id="288" r:id="rId22"/>
    <p:sldId id="289" r:id="rId23"/>
    <p:sldId id="260" r:id="rId24"/>
    <p:sldId id="291" r:id="rId25"/>
    <p:sldId id="292" r:id="rId26"/>
    <p:sldId id="293" r:id="rId27"/>
    <p:sldId id="294" r:id="rId28"/>
    <p:sldId id="295" r:id="rId29"/>
    <p:sldId id="296" r:id="rId30"/>
    <p:sldId id="308" r:id="rId31"/>
    <p:sldId id="297" r:id="rId32"/>
    <p:sldId id="298" r:id="rId33"/>
    <p:sldId id="301" r:id="rId34"/>
    <p:sldId id="302" r:id="rId35"/>
    <p:sldId id="299" r:id="rId36"/>
    <p:sldId id="303" r:id="rId37"/>
    <p:sldId id="261" r:id="rId38"/>
    <p:sldId id="305" r:id="rId39"/>
    <p:sldId id="306" r:id="rId40"/>
    <p:sldId id="309" r:id="rId41"/>
    <p:sldId id="269" r:id="rId42"/>
    <p:sldId id="307" r:id="rId43"/>
    <p:sldId id="270" r:id="rId44"/>
    <p:sldId id="271" r:id="rId45"/>
  </p:sldIdLst>
  <p:sldSz cx="18288000" cy="10287000"/>
  <p:notesSz cx="6858000" cy="9144000"/>
  <p:embeddedFontLst>
    <p:embeddedFont>
      <p:font typeface="Calibri" panose="020F0502020204030204" pitchFamily="34"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sv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sv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svg"/></Relationships>
</file>

<file path=ppt/slides/_rels/slide10.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37.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3.sv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3.sv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43.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0.sv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45.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0.sv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0.sv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3.svg"/><Relationship Id="rId7" Type="http://schemas.openxmlformats.org/officeDocument/2006/relationships/image" Target="../media/image45.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12.svg"/></Relationships>
</file>

<file path=ppt/slides/_rels/slide1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2.sv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4.svg"/><Relationship Id="rId5" Type="http://schemas.openxmlformats.org/officeDocument/2006/relationships/image" Target="../media/image18.svg"/><Relationship Id="rId10" Type="http://schemas.openxmlformats.org/officeDocument/2006/relationships/image" Target="../media/image13.png"/><Relationship Id="rId4" Type="http://schemas.openxmlformats.org/officeDocument/2006/relationships/image" Target="../media/image17.png"/><Relationship Id="rId9"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51.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8.sv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0.svg"/><Relationship Id="rId7" Type="http://schemas.openxmlformats.org/officeDocument/2006/relationships/image" Target="../media/image1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40.sv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0.svg"/><Relationship Id="rId7" Type="http://schemas.openxmlformats.org/officeDocument/2006/relationships/image" Target="../media/image1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40.sv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0.svg"/><Relationship Id="rId7" Type="http://schemas.openxmlformats.org/officeDocument/2006/relationships/image" Target="../media/image1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40.sv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0.svg"/><Relationship Id="rId7" Type="http://schemas.openxmlformats.org/officeDocument/2006/relationships/image" Target="../media/image1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43.svg"/></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0.svg"/><Relationship Id="rId7" Type="http://schemas.openxmlformats.org/officeDocument/2006/relationships/image" Target="../media/image1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43.svg"/></Relationships>
</file>

<file path=ppt/slides/_rels/slide2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0.svg"/><Relationship Id="rId7" Type="http://schemas.openxmlformats.org/officeDocument/2006/relationships/image" Target="../media/image1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56.svg"/></Relationships>
</file>

<file path=ppt/slides/_rels/slide2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0.svg"/><Relationship Id="rId7" Type="http://schemas.openxmlformats.org/officeDocument/2006/relationships/image" Target="../media/image1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40.sv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8.svg"/></Relationships>
</file>

<file path=ppt/slides/_rels/slide3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8.svg"/></Relationships>
</file>

<file path=ppt/slides/_rels/slide31.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18" Type="http://schemas.openxmlformats.org/officeDocument/2006/relationships/image" Target="../media/image74.svg"/><Relationship Id="rId26" Type="http://schemas.openxmlformats.org/officeDocument/2006/relationships/image" Target="../media/image82.svg"/><Relationship Id="rId3" Type="http://schemas.openxmlformats.org/officeDocument/2006/relationships/image" Target="../media/image59.png"/><Relationship Id="rId21" Type="http://schemas.openxmlformats.org/officeDocument/2006/relationships/image" Target="../media/image77.png"/><Relationship Id="rId7" Type="http://schemas.openxmlformats.org/officeDocument/2006/relationships/image" Target="../media/image63.png"/><Relationship Id="rId12" Type="http://schemas.openxmlformats.org/officeDocument/2006/relationships/image" Target="../media/image68.svg"/><Relationship Id="rId17" Type="http://schemas.openxmlformats.org/officeDocument/2006/relationships/image" Target="../media/image73.png"/><Relationship Id="rId25" Type="http://schemas.openxmlformats.org/officeDocument/2006/relationships/image" Target="../media/image81.png"/><Relationship Id="rId2" Type="http://schemas.openxmlformats.org/officeDocument/2006/relationships/image" Target="../media/image58.png"/><Relationship Id="rId16" Type="http://schemas.openxmlformats.org/officeDocument/2006/relationships/image" Target="../media/image72.svg"/><Relationship Id="rId20" Type="http://schemas.openxmlformats.org/officeDocument/2006/relationships/image" Target="../media/image76.svg"/><Relationship Id="rId1" Type="http://schemas.openxmlformats.org/officeDocument/2006/relationships/slideLayout" Target="../slideLayouts/slideLayout7.xml"/><Relationship Id="rId6" Type="http://schemas.openxmlformats.org/officeDocument/2006/relationships/image" Target="../media/image62.svg"/><Relationship Id="rId11" Type="http://schemas.openxmlformats.org/officeDocument/2006/relationships/image" Target="../media/image67.png"/><Relationship Id="rId24" Type="http://schemas.openxmlformats.org/officeDocument/2006/relationships/image" Target="../media/image80.svg"/><Relationship Id="rId5" Type="http://schemas.openxmlformats.org/officeDocument/2006/relationships/image" Target="../media/image61.png"/><Relationship Id="rId15" Type="http://schemas.openxmlformats.org/officeDocument/2006/relationships/image" Target="../media/image71.png"/><Relationship Id="rId23" Type="http://schemas.openxmlformats.org/officeDocument/2006/relationships/image" Target="../media/image79.png"/><Relationship Id="rId10" Type="http://schemas.openxmlformats.org/officeDocument/2006/relationships/image" Target="../media/image66.svg"/><Relationship Id="rId19" Type="http://schemas.openxmlformats.org/officeDocument/2006/relationships/image" Target="../media/image75.png"/><Relationship Id="rId4" Type="http://schemas.openxmlformats.org/officeDocument/2006/relationships/image" Target="../media/image60.svg"/><Relationship Id="rId9" Type="http://schemas.openxmlformats.org/officeDocument/2006/relationships/image" Target="../media/image65.png"/><Relationship Id="rId14" Type="http://schemas.openxmlformats.org/officeDocument/2006/relationships/image" Target="../media/image70.svg"/><Relationship Id="rId22" Type="http://schemas.openxmlformats.org/officeDocument/2006/relationships/image" Target="../media/image78.svg"/></Relationships>
</file>

<file path=ppt/slides/_rels/slide3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74.svg"/><Relationship Id="rId18" Type="http://schemas.openxmlformats.org/officeDocument/2006/relationships/image" Target="../media/image71.png"/><Relationship Id="rId3" Type="http://schemas.openxmlformats.org/officeDocument/2006/relationships/slide" Target="slide3.xml"/><Relationship Id="rId21" Type="http://schemas.openxmlformats.org/officeDocument/2006/relationships/image" Target="../media/image82.svg"/><Relationship Id="rId7" Type="http://schemas.openxmlformats.org/officeDocument/2006/relationships/image" Target="../media/image86.png"/><Relationship Id="rId12" Type="http://schemas.openxmlformats.org/officeDocument/2006/relationships/image" Target="../media/image73.png"/><Relationship Id="rId17" Type="http://schemas.openxmlformats.org/officeDocument/2006/relationships/image" Target="../media/image78.svg"/><Relationship Id="rId2" Type="http://schemas.openxmlformats.org/officeDocument/2006/relationships/image" Target="../media/image83.png"/><Relationship Id="rId16" Type="http://schemas.openxmlformats.org/officeDocument/2006/relationships/image" Target="../media/image77.png"/><Relationship Id="rId20"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68.svg"/><Relationship Id="rId5" Type="http://schemas.openxmlformats.org/officeDocument/2006/relationships/slide" Target="slide4.xml"/><Relationship Id="rId15" Type="http://schemas.openxmlformats.org/officeDocument/2006/relationships/image" Target="../media/image76.svg"/><Relationship Id="rId23" Type="http://schemas.openxmlformats.org/officeDocument/2006/relationships/image" Target="../media/image88.png"/><Relationship Id="rId10" Type="http://schemas.openxmlformats.org/officeDocument/2006/relationships/image" Target="../media/image67.png"/><Relationship Id="rId19" Type="http://schemas.openxmlformats.org/officeDocument/2006/relationships/image" Target="../media/image72.svg"/><Relationship Id="rId4" Type="http://schemas.openxmlformats.org/officeDocument/2006/relationships/image" Target="../media/image84.png"/><Relationship Id="rId9" Type="http://schemas.openxmlformats.org/officeDocument/2006/relationships/image" Target="../media/image87.png"/><Relationship Id="rId14" Type="http://schemas.openxmlformats.org/officeDocument/2006/relationships/image" Target="../media/image75.png"/><Relationship Id="rId22" Type="http://schemas.openxmlformats.org/officeDocument/2006/relationships/slide" Target="slide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90.svg"/><Relationship Id="rId7" Type="http://schemas.openxmlformats.org/officeDocument/2006/relationships/image" Target="../media/image12.sv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43.svg"/></Relationships>
</file>

<file path=ppt/slides/_rels/slide38.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7.xml"/><Relationship Id="rId7" Type="http://schemas.openxmlformats.org/officeDocument/2006/relationships/image" Target="../media/image5.svg"/><Relationship Id="rId12" Type="http://schemas.openxmlformats.org/officeDocument/2006/relationships/image" Target="../media/image29.sv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4.png"/><Relationship Id="rId11" Type="http://schemas.openxmlformats.org/officeDocument/2006/relationships/image" Target="../media/image28.png"/><Relationship Id="rId5" Type="http://schemas.openxmlformats.org/officeDocument/2006/relationships/image" Target="../media/image3.svg"/><Relationship Id="rId10" Type="http://schemas.openxmlformats.org/officeDocument/2006/relationships/image" Target="../media/image27.png"/><Relationship Id="rId4" Type="http://schemas.openxmlformats.org/officeDocument/2006/relationships/image" Target="../media/image2.png"/><Relationship Id="rId9" Type="http://schemas.openxmlformats.org/officeDocument/2006/relationships/image" Target="../media/image26.svg"/></Relationships>
</file>

<file path=ppt/slides/_rels/slide4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8.svg"/></Relationships>
</file>

<file path=ppt/slides/_rels/slide41.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svg"/><Relationship Id="rId3" Type="http://schemas.openxmlformats.org/officeDocument/2006/relationships/image" Target="../media/image94.svg"/><Relationship Id="rId7" Type="http://schemas.openxmlformats.org/officeDocument/2006/relationships/image" Target="../media/image98.svg"/><Relationship Id="rId12" Type="http://schemas.openxmlformats.org/officeDocument/2006/relationships/image" Target="../media/image103.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102.svg"/><Relationship Id="rId5" Type="http://schemas.openxmlformats.org/officeDocument/2006/relationships/image" Target="../media/image96.sv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svg"/></Relationships>
</file>

<file path=ppt/slides/_rels/slide42.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svg"/><Relationship Id="rId3" Type="http://schemas.openxmlformats.org/officeDocument/2006/relationships/image" Target="../media/image94.svg"/><Relationship Id="rId7" Type="http://schemas.openxmlformats.org/officeDocument/2006/relationships/image" Target="../media/image98.svg"/><Relationship Id="rId12" Type="http://schemas.openxmlformats.org/officeDocument/2006/relationships/image" Target="../media/image103.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102.svg"/><Relationship Id="rId5" Type="http://schemas.openxmlformats.org/officeDocument/2006/relationships/image" Target="../media/image96.sv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svg"/></Relationships>
</file>

<file path=ppt/slides/_rels/slide4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7.png"/><Relationship Id="rId7" Type="http://schemas.openxmlformats.org/officeDocument/2006/relationships/image" Target="../media/image7.png"/><Relationship Id="rId12" Type="http://schemas.openxmlformats.org/officeDocument/2006/relationships/image" Target="../media/image40.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6.svg"/><Relationship Id="rId11" Type="http://schemas.openxmlformats.org/officeDocument/2006/relationships/image" Target="../media/image39.png"/><Relationship Id="rId5" Type="http://schemas.openxmlformats.org/officeDocument/2006/relationships/image" Target="../media/image105.png"/><Relationship Id="rId10" Type="http://schemas.openxmlformats.org/officeDocument/2006/relationships/image" Target="../media/image22.svg"/><Relationship Id="rId4" Type="http://schemas.openxmlformats.org/officeDocument/2006/relationships/image" Target="../media/image18.svg"/><Relationship Id="rId9" Type="http://schemas.openxmlformats.org/officeDocument/2006/relationships/image" Target="../media/image21.png"/></Relationships>
</file>

<file path=ppt/slides/_rels/slide44.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sv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sv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sv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svg"/><Relationship Id="rId7" Type="http://schemas.openxmlformats.org/officeDocument/2006/relationships/image" Target="../media/image2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29.svg"/></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3.sv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1524000" y="3343486"/>
            <a:ext cx="15240000" cy="3145028"/>
          </a:xfrm>
          <a:prstGeom prst="rect">
            <a:avLst/>
          </a:prstGeom>
        </p:spPr>
        <p:txBody>
          <a:bodyPr wrap="square" lIns="0" tIns="0" rIns="0" bIns="0" rtlCol="0" anchor="t">
            <a:spAutoFit/>
          </a:bodyPr>
          <a:lstStyle/>
          <a:p>
            <a:pPr marL="0" lvl="0" indent="0" algn="ctr">
              <a:lnSpc>
                <a:spcPct val="150000"/>
              </a:lnSpc>
              <a:spcBef>
                <a:spcPct val="0"/>
              </a:spcBef>
            </a:pPr>
            <a:r>
              <a:rPr lang="vi-VN" sz="7200" b="1" dirty="0">
                <a:solidFill>
                  <a:srgbClr val="C3113D"/>
                </a:solidFill>
              </a:rPr>
              <a:t>CHÀO MỪNG CÁC EM ĐẾN VỚI BÀI HỌC NGÀY HÔM NAY!</a:t>
            </a:r>
            <a:endParaRPr lang="en-US" sz="7200" b="1" u="none" dirty="0">
              <a:solidFill>
                <a:srgbClr val="C3113D"/>
              </a:solidFill>
            </a:endParaRPr>
          </a:p>
        </p:txBody>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03706">
            <a:off x="-1065371" y="4513212"/>
            <a:ext cx="2247300" cy="1969197"/>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67595" y="1445403"/>
            <a:ext cx="1552810" cy="1473757"/>
          </a:xfrm>
          <a:prstGeom prst="rect">
            <a:avLst/>
          </a:prstGeom>
        </p:spPr>
      </p:pic>
      <p:pic>
        <p:nvPicPr>
          <p:cNvPr id="14" name="Picture 5"/>
          <p:cNvPicPr>
            <a:picLocks noChangeAspect="1"/>
          </p:cNvPicPr>
          <p:nvPr/>
        </p:nvPicPr>
        <p:blipFill>
          <a:blip r:embed="rId6"/>
          <a:srcRect b="64907"/>
          <a:stretch>
            <a:fillRect/>
          </a:stretch>
        </p:blipFill>
        <p:spPr>
          <a:xfrm>
            <a:off x="0" y="7898217"/>
            <a:ext cx="18288000" cy="2388783"/>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644937" y="6730045"/>
            <a:ext cx="3643063" cy="3556955"/>
          </a:xfrm>
          <a:prstGeom prst="rect">
            <a:avLst/>
          </a:prstGeom>
        </p:spPr>
      </p:pic>
      <p:pic>
        <p:nvPicPr>
          <p:cNvPr id="16"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4307" t="5308"/>
          <a:stretch>
            <a:fillRect/>
          </a:stretch>
        </p:blipFill>
        <p:spPr>
          <a:xfrm>
            <a:off x="0" y="0"/>
            <a:ext cx="3673770" cy="2247293"/>
          </a:xfrm>
          <a:prstGeom prst="rect">
            <a:avLst/>
          </a:prstGeom>
        </p:spPr>
      </p:pic>
      <p:pic>
        <p:nvPicPr>
          <p:cNvPr id="17"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4307" t="5308"/>
          <a:stretch>
            <a:fillRect/>
          </a:stretch>
        </p:blipFill>
        <p:spPr>
          <a:xfrm flipH="1">
            <a:off x="14644937" y="-1"/>
            <a:ext cx="3673770" cy="2247293"/>
          </a:xfrm>
          <a:prstGeom prst="rect">
            <a:avLst/>
          </a:prstGeom>
        </p:spPr>
      </p:pic>
      <p:pic>
        <p:nvPicPr>
          <p:cNvPr id="18"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7091485"/>
            <a:ext cx="2819400" cy="3137024"/>
          </a:xfrm>
          <a:prstGeom prst="rect">
            <a:avLst/>
          </a:prstGeom>
        </p:spPr>
      </p:pic>
      <p:pic>
        <p:nvPicPr>
          <p:cNvPr id="19" name="Picture 2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894192">
            <a:off x="16865878" y="3997233"/>
            <a:ext cx="2538400" cy="1398428"/>
          </a:xfrm>
          <a:prstGeom prst="rect">
            <a:avLst/>
          </a:prstGeom>
        </p:spPr>
      </p:pic>
    </p:spTree>
    <p:extLst>
      <p:ext uri="{BB962C8B-B14F-4D97-AF65-F5344CB8AC3E}">
        <p14:creationId xmlns:p14="http://schemas.microsoft.com/office/powerpoint/2010/main" val="1057005689"/>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720720" y="426890"/>
            <a:ext cx="10741147" cy="892360"/>
          </a:xfrm>
          <a:prstGeom prst="rect">
            <a:avLst/>
          </a:prstGeom>
        </p:spPr>
        <p:txBody>
          <a:bodyPr wrap="square" lIns="0" tIns="0" rIns="0" bIns="0" rtlCol="0" anchor="t">
            <a:spAutoFit/>
          </a:bodyPr>
          <a:lstStyle/>
          <a:p>
            <a:pPr>
              <a:lnSpc>
                <a:spcPts val="7679"/>
              </a:lnSpc>
            </a:pPr>
            <a:r>
              <a:rPr lang="en-US" sz="5200" b="1" dirty="0">
                <a:solidFill>
                  <a:srgbClr val="06605A"/>
                </a:solidFill>
                <a:latin typeface="Arial" panose="020B0604020202020204" pitchFamily="34" charset="0"/>
                <a:cs typeface="Arial" panose="020B0604020202020204" pitchFamily="34" charset="0"/>
              </a:rPr>
              <a:t>1. </a:t>
            </a:r>
            <a:r>
              <a:rPr lang="en-US" sz="5200" b="1" dirty="0" err="1">
                <a:solidFill>
                  <a:srgbClr val="06605A"/>
                </a:solidFill>
                <a:latin typeface="Arial" panose="020B0604020202020204" pitchFamily="34" charset="0"/>
                <a:cs typeface="Arial" panose="020B0604020202020204" pitchFamily="34" charset="0"/>
              </a:rPr>
              <a:t>Tìm</a:t>
            </a:r>
            <a:r>
              <a:rPr lang="en-US" sz="5200" b="1" dirty="0">
                <a:solidFill>
                  <a:srgbClr val="06605A"/>
                </a:solidFill>
                <a:latin typeface="Arial" panose="020B0604020202020204" pitchFamily="34" charset="0"/>
                <a:cs typeface="Arial" panose="020B0604020202020204" pitchFamily="34" charset="0"/>
              </a:rPr>
              <a:t> hiểu về </a:t>
            </a:r>
            <a:r>
              <a:rPr lang="en-US" sz="5200" b="1" dirty="0" err="1">
                <a:solidFill>
                  <a:srgbClr val="06605A"/>
                </a:solidFill>
                <a:latin typeface="Arial" panose="020B0604020202020204" pitchFamily="34" charset="0"/>
                <a:cs typeface="Arial" panose="020B0604020202020204" pitchFamily="34" charset="0"/>
              </a:rPr>
              <a:t>chủ</a:t>
            </a:r>
            <a:r>
              <a:rPr lang="en-US" sz="5200" b="1" dirty="0">
                <a:solidFill>
                  <a:srgbClr val="06605A"/>
                </a:solidFill>
                <a:latin typeface="Arial" panose="020B0604020202020204" pitchFamily="34" charset="0"/>
                <a:cs typeface="Arial" panose="020B0604020202020204" pitchFamily="34" charset="0"/>
              </a:rPr>
              <a:t> thể </a:t>
            </a:r>
            <a:r>
              <a:rPr lang="en-US" sz="5200" b="1" dirty="0" err="1">
                <a:solidFill>
                  <a:srgbClr val="06605A"/>
                </a:solidFill>
                <a:latin typeface="Arial" panose="020B0604020202020204" pitchFamily="34" charset="0"/>
                <a:cs typeface="Arial" panose="020B0604020202020204" pitchFamily="34" charset="0"/>
              </a:rPr>
              <a:t>sản</a:t>
            </a:r>
            <a:r>
              <a:rPr lang="en-US" sz="5200" b="1" dirty="0">
                <a:solidFill>
                  <a:srgbClr val="06605A"/>
                </a:solidFill>
                <a:latin typeface="Arial" panose="020B0604020202020204" pitchFamily="34" charset="0"/>
                <a:cs typeface="Arial" panose="020B0604020202020204" pitchFamily="34" charset="0"/>
              </a:rPr>
              <a:t> </a:t>
            </a:r>
            <a:r>
              <a:rPr lang="en-US" sz="5200" b="1" dirty="0" err="1">
                <a:solidFill>
                  <a:srgbClr val="06605A"/>
                </a:solidFill>
                <a:latin typeface="Arial" panose="020B0604020202020204" pitchFamily="34" charset="0"/>
                <a:cs typeface="Arial" panose="020B0604020202020204" pitchFamily="34" charset="0"/>
              </a:rPr>
              <a:t>xuất</a:t>
            </a:r>
            <a:endParaRPr lang="en-US" sz="5200" b="1" dirty="0">
              <a:solidFill>
                <a:srgbClr val="06605A"/>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158923"/>
            <a:ext cx="1371600" cy="1445172"/>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038955">
            <a:off x="16936725" y="65722"/>
            <a:ext cx="1669447" cy="2186181"/>
          </a:xfrm>
          <a:prstGeom prst="rect">
            <a:avLst/>
          </a:prstGeom>
        </p:spPr>
      </p:pic>
      <p:pic>
        <p:nvPicPr>
          <p:cNvPr id="7"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31002" y="3086100"/>
            <a:ext cx="5717398" cy="5156883"/>
          </a:xfrm>
          <a:prstGeom prst="rect">
            <a:avLst/>
          </a:prstGeom>
        </p:spPr>
      </p:pic>
      <p:sp>
        <p:nvSpPr>
          <p:cNvPr id="2" name="Cloud Callout 1"/>
          <p:cNvSpPr/>
          <p:nvPr/>
        </p:nvSpPr>
        <p:spPr>
          <a:xfrm>
            <a:off x="7772400" y="1534698"/>
            <a:ext cx="7543800" cy="3850554"/>
          </a:xfrm>
          <a:prstGeom prst="cloudCallout">
            <a:avLst>
              <a:gd name="adj1" fmla="val -66482"/>
              <a:gd name="adj2" fmla="val 24561"/>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dirty="0">
                <a:solidFill>
                  <a:schemeClr val="tx1"/>
                </a:solidFill>
                <a:latin typeface="Arial" panose="020B0604020202020204" pitchFamily="34" charset="0"/>
                <a:cs typeface="Arial" panose="020B0604020202020204" pitchFamily="34" charset="0"/>
              </a:rPr>
              <a:t>Theo </a:t>
            </a:r>
            <a:r>
              <a:rPr lang="en-US" sz="4500" dirty="0" err="1">
                <a:solidFill>
                  <a:schemeClr val="tx1"/>
                </a:solidFill>
                <a:latin typeface="Arial" panose="020B0604020202020204" pitchFamily="34" charset="0"/>
                <a:cs typeface="Arial" panose="020B0604020202020204" pitchFamily="34" charset="0"/>
              </a:rPr>
              <a:t>em</a:t>
            </a:r>
            <a:r>
              <a:rPr lang="en-US" sz="4500" dirty="0">
                <a:solidFill>
                  <a:schemeClr val="tx1"/>
                </a:solidFill>
                <a:latin typeface="Arial" panose="020B0604020202020204" pitchFamily="34" charset="0"/>
                <a:cs typeface="Arial" panose="020B0604020202020204" pitchFamily="34" charset="0"/>
              </a:rPr>
              <a:t>, </a:t>
            </a:r>
            <a:r>
              <a:rPr lang="en-US" sz="4500" dirty="0" err="1">
                <a:solidFill>
                  <a:schemeClr val="tx1"/>
                </a:solidFill>
                <a:latin typeface="Arial" panose="020B0604020202020204" pitchFamily="34" charset="0"/>
                <a:cs typeface="Arial" panose="020B0604020202020204" pitchFamily="34" charset="0"/>
              </a:rPr>
              <a:t>chủ</a:t>
            </a:r>
            <a:r>
              <a:rPr lang="en-US" sz="4500" dirty="0">
                <a:solidFill>
                  <a:schemeClr val="tx1"/>
                </a:solidFill>
                <a:latin typeface="Arial" panose="020B0604020202020204" pitchFamily="34" charset="0"/>
                <a:cs typeface="Arial" panose="020B0604020202020204" pitchFamily="34" charset="0"/>
              </a:rPr>
              <a:t> thế </a:t>
            </a:r>
            <a:r>
              <a:rPr lang="en-US" sz="4500" dirty="0" err="1">
                <a:solidFill>
                  <a:schemeClr val="tx1"/>
                </a:solidFill>
                <a:latin typeface="Arial" panose="020B0604020202020204" pitchFamily="34" charset="0"/>
                <a:cs typeface="Arial" panose="020B0604020202020204" pitchFamily="34" charset="0"/>
              </a:rPr>
              <a:t>sản</a:t>
            </a:r>
            <a:r>
              <a:rPr lang="en-US" sz="4500" dirty="0">
                <a:solidFill>
                  <a:schemeClr val="tx1"/>
                </a:solidFill>
                <a:latin typeface="Arial" panose="020B0604020202020204" pitchFamily="34" charset="0"/>
                <a:cs typeface="Arial" panose="020B0604020202020204" pitchFamily="34" charset="0"/>
              </a:rPr>
              <a:t> </a:t>
            </a:r>
            <a:r>
              <a:rPr lang="en-US" sz="4500" dirty="0" err="1">
                <a:solidFill>
                  <a:schemeClr val="tx1"/>
                </a:solidFill>
                <a:latin typeface="Arial" panose="020B0604020202020204" pitchFamily="34" charset="0"/>
                <a:cs typeface="Arial" panose="020B0604020202020204" pitchFamily="34" charset="0"/>
              </a:rPr>
              <a:t>xuất</a:t>
            </a:r>
            <a:r>
              <a:rPr lang="en-US" sz="4500" dirty="0">
                <a:solidFill>
                  <a:schemeClr val="tx1"/>
                </a:solidFill>
                <a:latin typeface="Arial" panose="020B0604020202020204" pitchFamily="34" charset="0"/>
                <a:cs typeface="Arial" panose="020B0604020202020204" pitchFamily="34" charset="0"/>
              </a:rPr>
              <a:t> là </a:t>
            </a:r>
            <a:r>
              <a:rPr lang="en-US" sz="4500" dirty="0" err="1">
                <a:solidFill>
                  <a:schemeClr val="tx1"/>
                </a:solidFill>
                <a:latin typeface="Arial" panose="020B0604020202020204" pitchFamily="34" charset="0"/>
                <a:cs typeface="Arial" panose="020B0604020202020204" pitchFamily="34" charset="0"/>
              </a:rPr>
              <a:t>ai</a:t>
            </a:r>
            <a:r>
              <a:rPr lang="en-US" sz="4500" dirty="0">
                <a:solidFill>
                  <a:schemeClr val="tx1"/>
                </a:solidFill>
                <a:latin typeface="Arial" panose="020B0604020202020204" pitchFamily="34" charset="0"/>
                <a:cs typeface="Arial" panose="020B0604020202020204" pitchFamily="34" charset="0"/>
              </a:rPr>
              <a:t>?</a:t>
            </a:r>
          </a:p>
        </p:txBody>
      </p:sp>
      <p:sp>
        <p:nvSpPr>
          <p:cNvPr id="11" name="Cloud Callout 10"/>
          <p:cNvSpPr/>
          <p:nvPr/>
        </p:nvSpPr>
        <p:spPr>
          <a:xfrm>
            <a:off x="6477000" y="5695817"/>
            <a:ext cx="10820400" cy="3850554"/>
          </a:xfrm>
          <a:prstGeom prst="cloudCallout">
            <a:avLst>
              <a:gd name="adj1" fmla="val -62374"/>
              <a:gd name="adj2" fmla="val 8966"/>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dirty="0" err="1">
                <a:solidFill>
                  <a:schemeClr val="tx1"/>
                </a:solidFill>
                <a:latin typeface="Arial" panose="020B0604020202020204" pitchFamily="34" charset="0"/>
                <a:cs typeface="Arial" panose="020B0604020202020204" pitchFamily="34" charset="0"/>
              </a:rPr>
              <a:t>Chủ</a:t>
            </a:r>
            <a:r>
              <a:rPr lang="en-US" sz="4500" dirty="0">
                <a:solidFill>
                  <a:schemeClr val="tx1"/>
                </a:solidFill>
                <a:latin typeface="Arial" panose="020B0604020202020204" pitchFamily="34" charset="0"/>
                <a:cs typeface="Arial" panose="020B0604020202020204" pitchFamily="34" charset="0"/>
              </a:rPr>
              <a:t> thể </a:t>
            </a:r>
            <a:r>
              <a:rPr lang="en-US" sz="4500" dirty="0" err="1">
                <a:solidFill>
                  <a:schemeClr val="tx1"/>
                </a:solidFill>
                <a:latin typeface="Arial" panose="020B0604020202020204" pitchFamily="34" charset="0"/>
                <a:cs typeface="Arial" panose="020B0604020202020204" pitchFamily="34" charset="0"/>
              </a:rPr>
              <a:t>sản</a:t>
            </a:r>
            <a:r>
              <a:rPr lang="en-US" sz="4500" dirty="0">
                <a:solidFill>
                  <a:schemeClr val="tx1"/>
                </a:solidFill>
                <a:latin typeface="Arial" panose="020B0604020202020204" pitchFamily="34" charset="0"/>
                <a:cs typeface="Arial" panose="020B0604020202020204" pitchFamily="34" charset="0"/>
              </a:rPr>
              <a:t> </a:t>
            </a:r>
            <a:r>
              <a:rPr lang="en-US" sz="4500" dirty="0" err="1">
                <a:solidFill>
                  <a:schemeClr val="tx1"/>
                </a:solidFill>
                <a:latin typeface="Arial" panose="020B0604020202020204" pitchFamily="34" charset="0"/>
                <a:cs typeface="Arial" panose="020B0604020202020204" pitchFamily="34" charset="0"/>
              </a:rPr>
              <a:t>xuất</a:t>
            </a:r>
            <a:r>
              <a:rPr lang="en-US" sz="4500" dirty="0">
                <a:solidFill>
                  <a:schemeClr val="tx1"/>
                </a:solidFill>
                <a:latin typeface="Arial" panose="020B0604020202020204" pitchFamily="34" charset="0"/>
                <a:cs typeface="Arial" panose="020B0604020202020204" pitchFamily="34" charset="0"/>
              </a:rPr>
              <a:t> có </a:t>
            </a:r>
            <a:r>
              <a:rPr lang="en-US" sz="4500" dirty="0" err="1">
                <a:solidFill>
                  <a:schemeClr val="tx1"/>
                </a:solidFill>
                <a:latin typeface="Arial" panose="020B0604020202020204" pitchFamily="34" charset="0"/>
                <a:cs typeface="Arial" panose="020B0604020202020204" pitchFamily="34" charset="0"/>
              </a:rPr>
              <a:t>vai</a:t>
            </a:r>
            <a:r>
              <a:rPr lang="en-US" sz="4500" dirty="0">
                <a:solidFill>
                  <a:schemeClr val="tx1"/>
                </a:solidFill>
                <a:latin typeface="Arial" panose="020B0604020202020204" pitchFamily="34" charset="0"/>
                <a:cs typeface="Arial" panose="020B0604020202020204" pitchFamily="34" charset="0"/>
              </a:rPr>
              <a:t> trò gì trong </a:t>
            </a:r>
            <a:r>
              <a:rPr lang="en-US" sz="4500" dirty="0" err="1">
                <a:solidFill>
                  <a:schemeClr val="tx1"/>
                </a:solidFill>
                <a:latin typeface="Arial" panose="020B0604020202020204" pitchFamily="34" charset="0"/>
                <a:cs typeface="Arial" panose="020B0604020202020204" pitchFamily="34" charset="0"/>
              </a:rPr>
              <a:t>đời</a:t>
            </a:r>
            <a:r>
              <a:rPr lang="en-US" sz="4500" dirty="0">
                <a:solidFill>
                  <a:schemeClr val="tx1"/>
                </a:solidFill>
                <a:latin typeface="Arial" panose="020B0604020202020204" pitchFamily="34" charset="0"/>
                <a:cs typeface="Arial" panose="020B0604020202020204" pitchFamily="34" charset="0"/>
              </a:rPr>
              <a:t> sống </a:t>
            </a:r>
            <a:r>
              <a:rPr lang="en-US" sz="4500" dirty="0" err="1">
                <a:solidFill>
                  <a:schemeClr val="tx1"/>
                </a:solidFill>
                <a:latin typeface="Arial" panose="020B0604020202020204" pitchFamily="34" charset="0"/>
                <a:cs typeface="Arial" panose="020B0604020202020204" pitchFamily="34" charset="0"/>
              </a:rPr>
              <a:t>xã</a:t>
            </a:r>
            <a:r>
              <a:rPr lang="en-US" sz="4500" dirty="0">
                <a:solidFill>
                  <a:schemeClr val="tx1"/>
                </a:solidFill>
                <a:latin typeface="Arial" panose="020B0604020202020204" pitchFamily="34" charset="0"/>
                <a:cs typeface="Arial" panose="020B0604020202020204" pitchFamily="34" charset="0"/>
              </a:rPr>
              <a:t> </a:t>
            </a:r>
            <a:r>
              <a:rPr lang="en-US" sz="4500" dirty="0" err="1">
                <a:solidFill>
                  <a:schemeClr val="tx1"/>
                </a:solidFill>
                <a:latin typeface="Arial" panose="020B0604020202020204" pitchFamily="34" charset="0"/>
                <a:cs typeface="Arial" panose="020B0604020202020204" pitchFamily="34" charset="0"/>
              </a:rPr>
              <a:t>hội</a:t>
            </a:r>
            <a:r>
              <a:rPr lang="en-US" sz="4500" dirty="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63587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5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500"/>
                                        <p:tgtEl>
                                          <p:spTgt spid="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720720" y="426890"/>
            <a:ext cx="10741147" cy="892360"/>
          </a:xfrm>
          <a:prstGeom prst="rect">
            <a:avLst/>
          </a:prstGeom>
        </p:spPr>
        <p:txBody>
          <a:bodyPr wrap="square" lIns="0" tIns="0" rIns="0" bIns="0" rtlCol="0" anchor="t">
            <a:spAutoFit/>
          </a:bodyPr>
          <a:lstStyle/>
          <a:p>
            <a:pPr>
              <a:lnSpc>
                <a:spcPts val="7679"/>
              </a:lnSpc>
            </a:pPr>
            <a:r>
              <a:rPr lang="en-US" sz="5200" b="1" dirty="0">
                <a:solidFill>
                  <a:srgbClr val="06605A"/>
                </a:solidFill>
                <a:latin typeface="Arial" panose="020B0604020202020204" pitchFamily="34" charset="0"/>
                <a:cs typeface="Arial" panose="020B0604020202020204" pitchFamily="34" charset="0"/>
              </a:rPr>
              <a:t>1. </a:t>
            </a:r>
            <a:r>
              <a:rPr lang="en-US" sz="5200" b="1" dirty="0" err="1">
                <a:solidFill>
                  <a:srgbClr val="06605A"/>
                </a:solidFill>
                <a:latin typeface="Arial" panose="020B0604020202020204" pitchFamily="34" charset="0"/>
                <a:cs typeface="Arial" panose="020B0604020202020204" pitchFamily="34" charset="0"/>
              </a:rPr>
              <a:t>Tìm</a:t>
            </a:r>
            <a:r>
              <a:rPr lang="en-US" sz="5200" b="1" dirty="0">
                <a:solidFill>
                  <a:srgbClr val="06605A"/>
                </a:solidFill>
                <a:latin typeface="Arial" panose="020B0604020202020204" pitchFamily="34" charset="0"/>
                <a:cs typeface="Arial" panose="020B0604020202020204" pitchFamily="34" charset="0"/>
              </a:rPr>
              <a:t> hiểu về </a:t>
            </a:r>
            <a:r>
              <a:rPr lang="en-US" sz="5200" b="1" dirty="0" err="1">
                <a:solidFill>
                  <a:srgbClr val="06605A"/>
                </a:solidFill>
                <a:latin typeface="Arial" panose="020B0604020202020204" pitchFamily="34" charset="0"/>
                <a:cs typeface="Arial" panose="020B0604020202020204" pitchFamily="34" charset="0"/>
              </a:rPr>
              <a:t>chủ</a:t>
            </a:r>
            <a:r>
              <a:rPr lang="en-US" sz="5200" b="1" dirty="0">
                <a:solidFill>
                  <a:srgbClr val="06605A"/>
                </a:solidFill>
                <a:latin typeface="Arial" panose="020B0604020202020204" pitchFamily="34" charset="0"/>
                <a:cs typeface="Arial" panose="020B0604020202020204" pitchFamily="34" charset="0"/>
              </a:rPr>
              <a:t> thể </a:t>
            </a:r>
            <a:r>
              <a:rPr lang="en-US" sz="5200" b="1" dirty="0" err="1">
                <a:solidFill>
                  <a:srgbClr val="06605A"/>
                </a:solidFill>
                <a:latin typeface="Arial" panose="020B0604020202020204" pitchFamily="34" charset="0"/>
                <a:cs typeface="Arial" panose="020B0604020202020204" pitchFamily="34" charset="0"/>
              </a:rPr>
              <a:t>sản</a:t>
            </a:r>
            <a:r>
              <a:rPr lang="en-US" sz="5200" b="1" dirty="0">
                <a:solidFill>
                  <a:srgbClr val="06605A"/>
                </a:solidFill>
                <a:latin typeface="Arial" panose="020B0604020202020204" pitchFamily="34" charset="0"/>
                <a:cs typeface="Arial" panose="020B0604020202020204" pitchFamily="34" charset="0"/>
              </a:rPr>
              <a:t> </a:t>
            </a:r>
            <a:r>
              <a:rPr lang="en-US" sz="5200" b="1" dirty="0" err="1">
                <a:solidFill>
                  <a:srgbClr val="06605A"/>
                </a:solidFill>
                <a:latin typeface="Arial" panose="020B0604020202020204" pitchFamily="34" charset="0"/>
                <a:cs typeface="Arial" panose="020B0604020202020204" pitchFamily="34" charset="0"/>
              </a:rPr>
              <a:t>xuất</a:t>
            </a:r>
            <a:endParaRPr lang="en-US" sz="5200" b="1" dirty="0">
              <a:solidFill>
                <a:srgbClr val="06605A"/>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158923"/>
            <a:ext cx="1371600" cy="1445172"/>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038955">
            <a:off x="16936725" y="65722"/>
            <a:ext cx="1669447" cy="2186181"/>
          </a:xfrm>
          <a:prstGeom prst="rect">
            <a:avLst/>
          </a:prstGeom>
        </p:spPr>
      </p:pic>
      <p:grpSp>
        <p:nvGrpSpPr>
          <p:cNvPr id="9" name="Group 13"/>
          <p:cNvGrpSpPr/>
          <p:nvPr/>
        </p:nvGrpSpPr>
        <p:grpSpPr>
          <a:xfrm>
            <a:off x="1524000" y="1604095"/>
            <a:ext cx="15468600" cy="4405284"/>
            <a:chOff x="0" y="0"/>
            <a:chExt cx="6990895" cy="3858826"/>
          </a:xfrm>
        </p:grpSpPr>
        <p:sp>
          <p:nvSpPr>
            <p:cNvPr id="12" name="Freeform 14"/>
            <p:cNvSpPr/>
            <p:nvPr/>
          </p:nvSpPr>
          <p:spPr>
            <a:xfrm>
              <a:off x="10160" y="16510"/>
              <a:ext cx="6968035" cy="3830886"/>
            </a:xfrm>
            <a:custGeom>
              <a:avLst/>
              <a:gdLst/>
              <a:ahLst/>
              <a:cxnLst/>
              <a:rect l="l" t="t" r="r" b="b"/>
              <a:pathLst>
                <a:path w="6968035" h="3830886">
                  <a:moveTo>
                    <a:pt x="6968035" y="3830886"/>
                  </a:moveTo>
                  <a:lnTo>
                    <a:pt x="0" y="3823266"/>
                  </a:lnTo>
                  <a:lnTo>
                    <a:pt x="0" y="1341878"/>
                  </a:lnTo>
                  <a:lnTo>
                    <a:pt x="17780" y="19050"/>
                  </a:lnTo>
                  <a:lnTo>
                    <a:pt x="3472781" y="0"/>
                  </a:lnTo>
                  <a:lnTo>
                    <a:pt x="6948985" y="5080"/>
                  </a:lnTo>
                  <a:close/>
                </a:path>
              </a:pathLst>
            </a:custGeom>
            <a:solidFill>
              <a:srgbClr val="FFFFFF"/>
            </a:solidFill>
          </p:spPr>
        </p:sp>
        <p:sp>
          <p:nvSpPr>
            <p:cNvPr id="13" name="Freeform 15"/>
            <p:cNvSpPr/>
            <p:nvPr/>
          </p:nvSpPr>
          <p:spPr>
            <a:xfrm>
              <a:off x="-3810" y="0"/>
              <a:ext cx="6997245" cy="3857556"/>
            </a:xfrm>
            <a:custGeom>
              <a:avLst/>
              <a:gdLst/>
              <a:ahLst/>
              <a:cxnLst/>
              <a:rect l="l" t="t" r="r" b="b"/>
              <a:pathLst>
                <a:path w="6997245" h="3857556">
                  <a:moveTo>
                    <a:pt x="6962955" y="21590"/>
                  </a:moveTo>
                  <a:cubicBezTo>
                    <a:pt x="6964225" y="34290"/>
                    <a:pt x="6964225" y="44450"/>
                    <a:pt x="6965495" y="54610"/>
                  </a:cubicBezTo>
                  <a:cubicBezTo>
                    <a:pt x="6968035" y="122079"/>
                    <a:pt x="6969305" y="205694"/>
                    <a:pt x="6971845" y="286323"/>
                  </a:cubicBezTo>
                  <a:cubicBezTo>
                    <a:pt x="6971845" y="402787"/>
                    <a:pt x="6984545" y="2699216"/>
                    <a:pt x="6990895" y="2815680"/>
                  </a:cubicBezTo>
                  <a:cubicBezTo>
                    <a:pt x="6997245" y="2991869"/>
                    <a:pt x="6993435" y="3171044"/>
                    <a:pt x="6993435" y="3347233"/>
                  </a:cubicBezTo>
                  <a:cubicBezTo>
                    <a:pt x="6993435" y="3502519"/>
                    <a:pt x="6994705" y="3645859"/>
                    <a:pt x="6995975" y="3796596"/>
                  </a:cubicBezTo>
                  <a:cubicBezTo>
                    <a:pt x="6995975" y="3818186"/>
                    <a:pt x="6995975" y="3832156"/>
                    <a:pt x="6995975" y="3856286"/>
                  </a:cubicBezTo>
                  <a:cubicBezTo>
                    <a:pt x="6973115" y="3856286"/>
                    <a:pt x="6952795" y="3857556"/>
                    <a:pt x="6915340" y="3856286"/>
                  </a:cubicBezTo>
                  <a:cubicBezTo>
                    <a:pt x="6560470" y="3851206"/>
                    <a:pt x="6200141" y="3857556"/>
                    <a:pt x="5845271" y="3852476"/>
                  </a:cubicBezTo>
                  <a:cubicBezTo>
                    <a:pt x="5632349" y="3848666"/>
                    <a:pt x="5424886" y="3851206"/>
                    <a:pt x="5211965" y="3848666"/>
                  </a:cubicBezTo>
                  <a:cubicBezTo>
                    <a:pt x="5113693" y="3847396"/>
                    <a:pt x="5015421" y="3846126"/>
                    <a:pt x="4917150" y="3844856"/>
                  </a:cubicBezTo>
                  <a:cubicBezTo>
                    <a:pt x="4857094" y="3844856"/>
                    <a:pt x="4802499" y="3846126"/>
                    <a:pt x="4742444" y="3846126"/>
                  </a:cubicBezTo>
                  <a:cubicBezTo>
                    <a:pt x="4589577" y="3844856"/>
                    <a:pt x="4169193" y="3846126"/>
                    <a:pt x="4016326" y="3844856"/>
                  </a:cubicBezTo>
                  <a:cubicBezTo>
                    <a:pt x="3907135" y="3843586"/>
                    <a:pt x="1723320" y="3852476"/>
                    <a:pt x="1614129" y="3851206"/>
                  </a:cubicBezTo>
                  <a:cubicBezTo>
                    <a:pt x="1586831" y="3851206"/>
                    <a:pt x="1554074" y="3852476"/>
                    <a:pt x="1526777" y="3852476"/>
                  </a:cubicBezTo>
                  <a:cubicBezTo>
                    <a:pt x="1461262" y="3852476"/>
                    <a:pt x="1401207" y="3853746"/>
                    <a:pt x="1335693" y="3853746"/>
                  </a:cubicBezTo>
                  <a:cubicBezTo>
                    <a:pt x="1171907" y="3853746"/>
                    <a:pt x="1013580" y="3852476"/>
                    <a:pt x="849794" y="3851206"/>
                  </a:cubicBezTo>
                  <a:cubicBezTo>
                    <a:pt x="751522" y="3849936"/>
                    <a:pt x="653251" y="3848666"/>
                    <a:pt x="560438" y="3847396"/>
                  </a:cubicBezTo>
                  <a:cubicBezTo>
                    <a:pt x="385733" y="3846126"/>
                    <a:pt x="211028" y="3844856"/>
                    <a:pt x="48260" y="3844856"/>
                  </a:cubicBezTo>
                  <a:cubicBezTo>
                    <a:pt x="38100" y="3844856"/>
                    <a:pt x="29210" y="3844856"/>
                    <a:pt x="19050" y="3843586"/>
                  </a:cubicBezTo>
                  <a:cubicBezTo>
                    <a:pt x="10160" y="3842316"/>
                    <a:pt x="5080" y="3835966"/>
                    <a:pt x="7620" y="3827076"/>
                  </a:cubicBezTo>
                  <a:cubicBezTo>
                    <a:pt x="16510" y="3795171"/>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74540" y="30480"/>
                    <a:pt x="161892" y="29210"/>
                  </a:cubicBezTo>
                  <a:cubicBezTo>
                    <a:pt x="309300" y="25400"/>
                    <a:pt x="456707" y="22860"/>
                    <a:pt x="609574" y="20320"/>
                  </a:cubicBezTo>
                  <a:cubicBezTo>
                    <a:pt x="713306" y="17780"/>
                    <a:pt x="817037" y="16510"/>
                    <a:pt x="915308" y="13970"/>
                  </a:cubicBezTo>
                  <a:cubicBezTo>
                    <a:pt x="1013580" y="11430"/>
                    <a:pt x="1117311" y="8890"/>
                    <a:pt x="1215583" y="8890"/>
                  </a:cubicBezTo>
                  <a:cubicBezTo>
                    <a:pt x="1324774" y="7620"/>
                    <a:pt x="1433965" y="10160"/>
                    <a:pt x="1543155" y="8890"/>
                  </a:cubicBezTo>
                  <a:cubicBezTo>
                    <a:pt x="1679644" y="8890"/>
                    <a:pt x="4152814" y="6350"/>
                    <a:pt x="4289303" y="5080"/>
                  </a:cubicBezTo>
                  <a:cubicBezTo>
                    <a:pt x="4420332" y="3810"/>
                    <a:pt x="4551360" y="2540"/>
                    <a:pt x="4687849" y="2540"/>
                  </a:cubicBezTo>
                  <a:cubicBezTo>
                    <a:pt x="4911690" y="1270"/>
                    <a:pt x="5130072" y="0"/>
                    <a:pt x="5353913" y="0"/>
                  </a:cubicBezTo>
                  <a:cubicBezTo>
                    <a:pt x="5446725" y="0"/>
                    <a:pt x="5544996" y="2540"/>
                    <a:pt x="5637808" y="2540"/>
                  </a:cubicBezTo>
                  <a:cubicBezTo>
                    <a:pt x="5894407" y="3810"/>
                    <a:pt x="6156465" y="5080"/>
                    <a:pt x="6413063" y="7620"/>
                  </a:cubicBezTo>
                  <a:cubicBezTo>
                    <a:pt x="6549552" y="8890"/>
                    <a:pt x="6686039" y="12700"/>
                    <a:pt x="6822528" y="16510"/>
                  </a:cubicBezTo>
                  <a:cubicBezTo>
                    <a:pt x="6855286" y="16510"/>
                    <a:pt x="6888043" y="16510"/>
                    <a:pt x="6915340" y="16510"/>
                  </a:cubicBezTo>
                  <a:cubicBezTo>
                    <a:pt x="6943905" y="17780"/>
                    <a:pt x="6952795" y="20320"/>
                    <a:pt x="6962955" y="21590"/>
                  </a:cubicBezTo>
                  <a:close/>
                  <a:moveTo>
                    <a:pt x="6973115" y="3839776"/>
                  </a:moveTo>
                  <a:cubicBezTo>
                    <a:pt x="6974385" y="3823266"/>
                    <a:pt x="6975655" y="3810566"/>
                    <a:pt x="6975655" y="3797866"/>
                  </a:cubicBezTo>
                  <a:cubicBezTo>
                    <a:pt x="6974385" y="3630928"/>
                    <a:pt x="6973115" y="3472656"/>
                    <a:pt x="6973115" y="3302440"/>
                  </a:cubicBezTo>
                  <a:cubicBezTo>
                    <a:pt x="6973115" y="3224797"/>
                    <a:pt x="6975655" y="3147154"/>
                    <a:pt x="6974385" y="3069512"/>
                  </a:cubicBezTo>
                  <a:cubicBezTo>
                    <a:pt x="6974385" y="2997842"/>
                    <a:pt x="6973115" y="2923185"/>
                    <a:pt x="6971845" y="2851515"/>
                  </a:cubicBezTo>
                  <a:cubicBezTo>
                    <a:pt x="6966765" y="2741024"/>
                    <a:pt x="6955335" y="453553"/>
                    <a:pt x="6955335" y="343062"/>
                  </a:cubicBezTo>
                  <a:cubicBezTo>
                    <a:pt x="6952795" y="250488"/>
                    <a:pt x="6950255" y="154928"/>
                    <a:pt x="6947715" y="63500"/>
                  </a:cubicBezTo>
                  <a:cubicBezTo>
                    <a:pt x="6946445" y="44450"/>
                    <a:pt x="6945175" y="43180"/>
                    <a:pt x="6898962" y="41910"/>
                  </a:cubicBezTo>
                  <a:cubicBezTo>
                    <a:pt x="6882583" y="41910"/>
                    <a:pt x="6871664" y="41910"/>
                    <a:pt x="6855286" y="40640"/>
                  </a:cubicBezTo>
                  <a:cubicBezTo>
                    <a:pt x="6718797" y="36830"/>
                    <a:pt x="6576849" y="31750"/>
                    <a:pt x="6440361" y="30480"/>
                  </a:cubicBezTo>
                  <a:cubicBezTo>
                    <a:pt x="6107329" y="26670"/>
                    <a:pt x="5768838" y="25400"/>
                    <a:pt x="5435806" y="22860"/>
                  </a:cubicBezTo>
                  <a:cubicBezTo>
                    <a:pt x="5386670" y="22860"/>
                    <a:pt x="5332075" y="22860"/>
                    <a:pt x="5282939" y="22860"/>
                  </a:cubicBezTo>
                  <a:cubicBezTo>
                    <a:pt x="5201045" y="22860"/>
                    <a:pt x="5119153" y="22860"/>
                    <a:pt x="5042719" y="22860"/>
                  </a:cubicBezTo>
                  <a:cubicBezTo>
                    <a:pt x="4868014" y="22860"/>
                    <a:pt x="4693309" y="22860"/>
                    <a:pt x="4524063" y="24130"/>
                  </a:cubicBezTo>
                  <a:cubicBezTo>
                    <a:pt x="4376655" y="25400"/>
                    <a:pt x="1892566" y="29210"/>
                    <a:pt x="1745158" y="29210"/>
                  </a:cubicBezTo>
                  <a:cubicBezTo>
                    <a:pt x="1504939" y="29210"/>
                    <a:pt x="1264719" y="26670"/>
                    <a:pt x="1024499" y="33020"/>
                  </a:cubicBezTo>
                  <a:cubicBezTo>
                    <a:pt x="898930" y="36830"/>
                    <a:pt x="778820" y="36830"/>
                    <a:pt x="658710" y="38100"/>
                  </a:cubicBezTo>
                  <a:cubicBezTo>
                    <a:pt x="451248" y="41910"/>
                    <a:pt x="243785"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85459" y="3821996"/>
                    <a:pt x="161892" y="3823266"/>
                    <a:pt x="232866" y="3823266"/>
                  </a:cubicBezTo>
                  <a:cubicBezTo>
                    <a:pt x="336597" y="3823266"/>
                    <a:pt x="445788" y="3820726"/>
                    <a:pt x="549519" y="3823266"/>
                  </a:cubicBezTo>
                  <a:cubicBezTo>
                    <a:pt x="718765" y="3827076"/>
                    <a:pt x="888011" y="3829616"/>
                    <a:pt x="1057256" y="3828346"/>
                  </a:cubicBezTo>
                  <a:cubicBezTo>
                    <a:pt x="1166447" y="3827076"/>
                    <a:pt x="1270178" y="3829616"/>
                    <a:pt x="1379369" y="3829616"/>
                  </a:cubicBezTo>
                  <a:cubicBezTo>
                    <a:pt x="1537696" y="3829616"/>
                    <a:pt x="1696022" y="3828346"/>
                    <a:pt x="1854349" y="3829616"/>
                  </a:cubicBezTo>
                  <a:cubicBezTo>
                    <a:pt x="2089109" y="3830886"/>
                    <a:pt x="4666011" y="3820726"/>
                    <a:pt x="4906231" y="3823266"/>
                  </a:cubicBezTo>
                  <a:cubicBezTo>
                    <a:pt x="5009962" y="3824536"/>
                    <a:pt x="5113693" y="3825806"/>
                    <a:pt x="5211965" y="3825806"/>
                  </a:cubicBezTo>
                  <a:cubicBezTo>
                    <a:pt x="5392130" y="3828346"/>
                    <a:pt x="5566834" y="3824536"/>
                    <a:pt x="5746999" y="3828346"/>
                  </a:cubicBezTo>
                  <a:cubicBezTo>
                    <a:pt x="5894407" y="3830886"/>
                    <a:pt x="6041814" y="3830886"/>
                    <a:pt x="6189222" y="3833426"/>
                  </a:cubicBezTo>
                  <a:cubicBezTo>
                    <a:pt x="6407603" y="3837236"/>
                    <a:pt x="6625985" y="3839776"/>
                    <a:pt x="6844366" y="3841046"/>
                  </a:cubicBezTo>
                  <a:cubicBezTo>
                    <a:pt x="6926260" y="3841046"/>
                    <a:pt x="6952795" y="3839776"/>
                    <a:pt x="6973115" y="3839776"/>
                  </a:cubicBezTo>
                  <a:close/>
                </a:path>
              </a:pathLst>
            </a:custGeom>
            <a:solidFill>
              <a:srgbClr val="FFFFFF"/>
            </a:solidFill>
          </p:spPr>
        </p:sp>
      </p:grpSp>
      <p:sp>
        <p:nvSpPr>
          <p:cNvPr id="3" name="Rectangle 2"/>
          <p:cNvSpPr/>
          <p:nvPr/>
        </p:nvSpPr>
        <p:spPr>
          <a:xfrm>
            <a:off x="1644520" y="1716600"/>
            <a:ext cx="14967080" cy="4118948"/>
          </a:xfrm>
          <a:prstGeom prst="rect">
            <a:avLst/>
          </a:prstGeom>
        </p:spPr>
        <p:txBody>
          <a:bodyPr wrap="square">
            <a:spAutoFit/>
          </a:bodyPr>
          <a:lstStyle/>
          <a:p>
            <a:pPr algn="just">
              <a:lnSpc>
                <a:spcPct val="150000"/>
              </a:lnSpc>
            </a:pPr>
            <a:r>
              <a:rPr lang="vi-VN"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Chủ</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thể</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sản</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xuất</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là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cung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cấp</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hàng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hoá</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dịch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vụ</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ra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thị</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trường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đáp</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ứng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nhu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cầu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tiêu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dùng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xã</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Chủ</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gồm</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nhà</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đầu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tư</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kinh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doanh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500" dirty="0">
              <a:latin typeface="Arial" panose="020B0604020202020204" pitchFamily="34" charset="0"/>
              <a:cs typeface="Arial" panose="020B0604020202020204" pitchFamily="34" charset="0"/>
            </a:endParaRPr>
          </a:p>
        </p:txBody>
      </p:sp>
      <p:pic>
        <p:nvPicPr>
          <p:cNvPr id="14" name="Picture 3"/>
          <p:cNvPicPr>
            <a:picLocks noChangeAspect="1"/>
          </p:cNvPicPr>
          <p:nvPr/>
        </p:nvPicPr>
        <p:blipFill>
          <a:blip r:embed="rId6"/>
          <a:srcRect/>
          <a:stretch>
            <a:fillRect/>
          </a:stretch>
        </p:blipFill>
        <p:spPr>
          <a:xfrm>
            <a:off x="4631707" y="5808821"/>
            <a:ext cx="8992705" cy="4428907"/>
          </a:xfrm>
          <a:prstGeom prst="rect">
            <a:avLst/>
          </a:prstGeom>
        </p:spPr>
      </p:pic>
    </p:spTree>
    <p:extLst>
      <p:ext uri="{BB962C8B-B14F-4D97-AF65-F5344CB8AC3E}">
        <p14:creationId xmlns:p14="http://schemas.microsoft.com/office/powerpoint/2010/main" val="122177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720720" y="426890"/>
            <a:ext cx="10741147" cy="892360"/>
          </a:xfrm>
          <a:prstGeom prst="rect">
            <a:avLst/>
          </a:prstGeom>
        </p:spPr>
        <p:txBody>
          <a:bodyPr wrap="square" lIns="0" tIns="0" rIns="0" bIns="0" rtlCol="0" anchor="t">
            <a:spAutoFit/>
          </a:bodyPr>
          <a:lstStyle/>
          <a:p>
            <a:pPr>
              <a:lnSpc>
                <a:spcPts val="7679"/>
              </a:lnSpc>
            </a:pPr>
            <a:r>
              <a:rPr lang="en-US" sz="5200" b="1" dirty="0">
                <a:solidFill>
                  <a:srgbClr val="06605A"/>
                </a:solidFill>
                <a:latin typeface="Arial" panose="020B0604020202020204" pitchFamily="34" charset="0"/>
                <a:cs typeface="Arial" panose="020B0604020202020204" pitchFamily="34" charset="0"/>
              </a:rPr>
              <a:t>1. </a:t>
            </a:r>
            <a:r>
              <a:rPr lang="en-US" sz="5200" b="1" dirty="0" err="1">
                <a:solidFill>
                  <a:srgbClr val="06605A"/>
                </a:solidFill>
                <a:latin typeface="Arial" panose="020B0604020202020204" pitchFamily="34" charset="0"/>
                <a:cs typeface="Arial" panose="020B0604020202020204" pitchFamily="34" charset="0"/>
              </a:rPr>
              <a:t>Tìm</a:t>
            </a:r>
            <a:r>
              <a:rPr lang="en-US" sz="5200" b="1" dirty="0">
                <a:solidFill>
                  <a:srgbClr val="06605A"/>
                </a:solidFill>
                <a:latin typeface="Arial" panose="020B0604020202020204" pitchFamily="34" charset="0"/>
                <a:cs typeface="Arial" panose="020B0604020202020204" pitchFamily="34" charset="0"/>
              </a:rPr>
              <a:t> hiểu về </a:t>
            </a:r>
            <a:r>
              <a:rPr lang="en-US" sz="5200" b="1" dirty="0" err="1">
                <a:solidFill>
                  <a:srgbClr val="06605A"/>
                </a:solidFill>
                <a:latin typeface="Arial" panose="020B0604020202020204" pitchFamily="34" charset="0"/>
                <a:cs typeface="Arial" panose="020B0604020202020204" pitchFamily="34" charset="0"/>
              </a:rPr>
              <a:t>chủ</a:t>
            </a:r>
            <a:r>
              <a:rPr lang="en-US" sz="5200" b="1" dirty="0">
                <a:solidFill>
                  <a:srgbClr val="06605A"/>
                </a:solidFill>
                <a:latin typeface="Arial" panose="020B0604020202020204" pitchFamily="34" charset="0"/>
                <a:cs typeface="Arial" panose="020B0604020202020204" pitchFamily="34" charset="0"/>
              </a:rPr>
              <a:t> thể </a:t>
            </a:r>
            <a:r>
              <a:rPr lang="en-US" sz="5200" b="1" dirty="0" err="1">
                <a:solidFill>
                  <a:srgbClr val="06605A"/>
                </a:solidFill>
                <a:latin typeface="Arial" panose="020B0604020202020204" pitchFamily="34" charset="0"/>
                <a:cs typeface="Arial" panose="020B0604020202020204" pitchFamily="34" charset="0"/>
              </a:rPr>
              <a:t>sản</a:t>
            </a:r>
            <a:r>
              <a:rPr lang="en-US" sz="5200" b="1" dirty="0">
                <a:solidFill>
                  <a:srgbClr val="06605A"/>
                </a:solidFill>
                <a:latin typeface="Arial" panose="020B0604020202020204" pitchFamily="34" charset="0"/>
                <a:cs typeface="Arial" panose="020B0604020202020204" pitchFamily="34" charset="0"/>
              </a:rPr>
              <a:t> </a:t>
            </a:r>
            <a:r>
              <a:rPr lang="en-US" sz="5200" b="1" dirty="0" err="1">
                <a:solidFill>
                  <a:srgbClr val="06605A"/>
                </a:solidFill>
                <a:latin typeface="Arial" panose="020B0604020202020204" pitchFamily="34" charset="0"/>
                <a:cs typeface="Arial" panose="020B0604020202020204" pitchFamily="34" charset="0"/>
              </a:rPr>
              <a:t>xuất</a:t>
            </a:r>
            <a:endParaRPr lang="en-US" sz="5200" b="1" dirty="0">
              <a:solidFill>
                <a:srgbClr val="06605A"/>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158923"/>
            <a:ext cx="1371600" cy="1445172"/>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038955">
            <a:off x="16936725" y="65722"/>
            <a:ext cx="1669447" cy="2186181"/>
          </a:xfrm>
          <a:prstGeom prst="rect">
            <a:avLst/>
          </a:prstGeom>
        </p:spPr>
      </p:pic>
      <p:sp>
        <p:nvSpPr>
          <p:cNvPr id="2" name="TextBox 1"/>
          <p:cNvSpPr txBox="1"/>
          <p:nvPr/>
        </p:nvSpPr>
        <p:spPr>
          <a:xfrm>
            <a:off x="1720720" y="1604095"/>
            <a:ext cx="2833020" cy="784830"/>
          </a:xfrm>
          <a:prstGeom prst="rect">
            <a:avLst/>
          </a:prstGeom>
          <a:noFill/>
        </p:spPr>
        <p:txBody>
          <a:bodyPr wrap="none" rtlCol="0">
            <a:spAutoFit/>
          </a:bodyPr>
          <a:lstStyle/>
          <a:p>
            <a:pPr marL="685800" indent="-685800">
              <a:buFont typeface="Wingdings" panose="05000000000000000000" pitchFamily="2" charset="2"/>
              <a:buChar char="§"/>
            </a:pPr>
            <a:r>
              <a:rPr lang="vi-VN" sz="4500" b="1" dirty="0">
                <a:solidFill>
                  <a:srgbClr val="FF0000"/>
                </a:solidFill>
              </a:rPr>
              <a:t>Vai trò:</a:t>
            </a:r>
            <a:endParaRPr lang="en-US" sz="4500" b="1" dirty="0">
              <a:solidFill>
                <a:srgbClr val="FF0000"/>
              </a:solidFill>
            </a:endParaRPr>
          </a:p>
        </p:txBody>
      </p:sp>
      <p:grpSp>
        <p:nvGrpSpPr>
          <p:cNvPr id="11" name="Group 4"/>
          <p:cNvGrpSpPr/>
          <p:nvPr/>
        </p:nvGrpSpPr>
        <p:grpSpPr>
          <a:xfrm>
            <a:off x="685800" y="2726083"/>
            <a:ext cx="8228463" cy="6127330"/>
            <a:chOff x="0" y="0"/>
            <a:chExt cx="8400244" cy="3858826"/>
          </a:xfrm>
        </p:grpSpPr>
        <p:sp>
          <p:nvSpPr>
            <p:cNvPr id="15" name="Freeform 5"/>
            <p:cNvSpPr/>
            <p:nvPr/>
          </p:nvSpPr>
          <p:spPr>
            <a:xfrm>
              <a:off x="10160" y="16510"/>
              <a:ext cx="8377385" cy="3830886"/>
            </a:xfrm>
            <a:custGeom>
              <a:avLst/>
              <a:gdLst/>
              <a:ahLst/>
              <a:cxnLst/>
              <a:rect l="l" t="t" r="r" b="b"/>
              <a:pathLst>
                <a:path w="8377385" h="3830886">
                  <a:moveTo>
                    <a:pt x="8377385" y="3830886"/>
                  </a:moveTo>
                  <a:lnTo>
                    <a:pt x="0" y="3823266"/>
                  </a:lnTo>
                  <a:lnTo>
                    <a:pt x="0" y="1341878"/>
                  </a:lnTo>
                  <a:lnTo>
                    <a:pt x="17780" y="19050"/>
                  </a:lnTo>
                  <a:lnTo>
                    <a:pt x="4175643" y="0"/>
                  </a:lnTo>
                  <a:lnTo>
                    <a:pt x="8358335" y="5080"/>
                  </a:lnTo>
                  <a:close/>
                </a:path>
              </a:pathLst>
            </a:custGeom>
            <a:solidFill>
              <a:srgbClr val="FFFFFF"/>
            </a:solidFill>
          </p:spPr>
        </p:sp>
        <p:sp>
          <p:nvSpPr>
            <p:cNvPr id="16" name="Freeform 6"/>
            <p:cNvSpPr/>
            <p:nvPr/>
          </p:nvSpPr>
          <p:spPr>
            <a:xfrm>
              <a:off x="-3810" y="0"/>
              <a:ext cx="8406594" cy="3857556"/>
            </a:xfrm>
            <a:custGeom>
              <a:avLst/>
              <a:gdLst/>
              <a:ahLst/>
              <a:cxnLst/>
              <a:rect l="l" t="t" r="r" b="b"/>
              <a:pathLst>
                <a:path w="8406594" h="3857556">
                  <a:moveTo>
                    <a:pt x="8372305" y="21590"/>
                  </a:moveTo>
                  <a:cubicBezTo>
                    <a:pt x="8373574" y="34290"/>
                    <a:pt x="8373574" y="44450"/>
                    <a:pt x="8374844" y="54610"/>
                  </a:cubicBezTo>
                  <a:cubicBezTo>
                    <a:pt x="8377384" y="122079"/>
                    <a:pt x="8378655" y="205694"/>
                    <a:pt x="8381194" y="286323"/>
                  </a:cubicBezTo>
                  <a:cubicBezTo>
                    <a:pt x="8381194" y="402787"/>
                    <a:pt x="8393894" y="2699216"/>
                    <a:pt x="8400244" y="2815680"/>
                  </a:cubicBezTo>
                  <a:cubicBezTo>
                    <a:pt x="8406594" y="2991869"/>
                    <a:pt x="8402784" y="3171044"/>
                    <a:pt x="8402784" y="3347233"/>
                  </a:cubicBezTo>
                  <a:cubicBezTo>
                    <a:pt x="8402784" y="3502519"/>
                    <a:pt x="8404055" y="3645859"/>
                    <a:pt x="8405324" y="3796596"/>
                  </a:cubicBezTo>
                  <a:cubicBezTo>
                    <a:pt x="8405324" y="3818186"/>
                    <a:pt x="8405324" y="3832156"/>
                    <a:pt x="8405324" y="3856286"/>
                  </a:cubicBezTo>
                  <a:cubicBezTo>
                    <a:pt x="8382464" y="3856286"/>
                    <a:pt x="8362144" y="3857556"/>
                    <a:pt x="8320118" y="3856286"/>
                  </a:cubicBezTo>
                  <a:cubicBezTo>
                    <a:pt x="7892597" y="3851206"/>
                    <a:pt x="7458500" y="3857556"/>
                    <a:pt x="7030980" y="3852476"/>
                  </a:cubicBezTo>
                  <a:cubicBezTo>
                    <a:pt x="6774467" y="3848666"/>
                    <a:pt x="6524532" y="3851206"/>
                    <a:pt x="6268020" y="3848666"/>
                  </a:cubicBezTo>
                  <a:cubicBezTo>
                    <a:pt x="6149630" y="3847396"/>
                    <a:pt x="6031240" y="3846126"/>
                    <a:pt x="5912849" y="3844856"/>
                  </a:cubicBezTo>
                  <a:cubicBezTo>
                    <a:pt x="5840500" y="3844856"/>
                    <a:pt x="5774728" y="3846126"/>
                    <a:pt x="5702378" y="3846126"/>
                  </a:cubicBezTo>
                  <a:cubicBezTo>
                    <a:pt x="5518215" y="3844856"/>
                    <a:pt x="5011768" y="3846126"/>
                    <a:pt x="4827605" y="3844856"/>
                  </a:cubicBezTo>
                  <a:cubicBezTo>
                    <a:pt x="4696060" y="3843586"/>
                    <a:pt x="2065166" y="3852476"/>
                    <a:pt x="1933621" y="3851206"/>
                  </a:cubicBezTo>
                  <a:cubicBezTo>
                    <a:pt x="1900735" y="3851206"/>
                    <a:pt x="1861271" y="3852476"/>
                    <a:pt x="1828385" y="3852476"/>
                  </a:cubicBezTo>
                  <a:cubicBezTo>
                    <a:pt x="1749458" y="3852476"/>
                    <a:pt x="1677109" y="3853746"/>
                    <a:pt x="1598182" y="3853746"/>
                  </a:cubicBezTo>
                  <a:cubicBezTo>
                    <a:pt x="1400865" y="3853746"/>
                    <a:pt x="1210125" y="3852476"/>
                    <a:pt x="1012808" y="3851206"/>
                  </a:cubicBezTo>
                  <a:cubicBezTo>
                    <a:pt x="894417" y="3849936"/>
                    <a:pt x="776027" y="3848666"/>
                    <a:pt x="664214" y="3847396"/>
                  </a:cubicBezTo>
                  <a:cubicBezTo>
                    <a:pt x="453743" y="3846126"/>
                    <a:pt x="243271" y="3844856"/>
                    <a:pt x="48260" y="3844856"/>
                  </a:cubicBezTo>
                  <a:cubicBezTo>
                    <a:pt x="38100" y="3844856"/>
                    <a:pt x="29210" y="3844856"/>
                    <a:pt x="19050" y="3843586"/>
                  </a:cubicBezTo>
                  <a:cubicBezTo>
                    <a:pt x="10160" y="3842316"/>
                    <a:pt x="5080" y="3835966"/>
                    <a:pt x="7620" y="3827076"/>
                  </a:cubicBezTo>
                  <a:cubicBezTo>
                    <a:pt x="16510" y="3795171"/>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78840" y="30480"/>
                    <a:pt x="184076" y="29210"/>
                  </a:cubicBezTo>
                  <a:cubicBezTo>
                    <a:pt x="361661" y="25400"/>
                    <a:pt x="539247" y="22860"/>
                    <a:pt x="723409" y="20320"/>
                  </a:cubicBezTo>
                  <a:cubicBezTo>
                    <a:pt x="848377" y="17780"/>
                    <a:pt x="973344" y="16510"/>
                    <a:pt x="1091735" y="13970"/>
                  </a:cubicBezTo>
                  <a:cubicBezTo>
                    <a:pt x="1210125" y="11430"/>
                    <a:pt x="1335092" y="8890"/>
                    <a:pt x="1453483" y="8890"/>
                  </a:cubicBezTo>
                  <a:cubicBezTo>
                    <a:pt x="1585027" y="7620"/>
                    <a:pt x="1716572" y="10160"/>
                    <a:pt x="1848117" y="8890"/>
                  </a:cubicBezTo>
                  <a:cubicBezTo>
                    <a:pt x="2012548" y="8890"/>
                    <a:pt x="4992036" y="6350"/>
                    <a:pt x="5156467" y="5080"/>
                  </a:cubicBezTo>
                  <a:cubicBezTo>
                    <a:pt x="5314321" y="3810"/>
                    <a:pt x="5472175" y="2540"/>
                    <a:pt x="5636605" y="2540"/>
                  </a:cubicBezTo>
                  <a:cubicBezTo>
                    <a:pt x="5906272" y="1270"/>
                    <a:pt x="6169362" y="0"/>
                    <a:pt x="6439028" y="0"/>
                  </a:cubicBezTo>
                  <a:cubicBezTo>
                    <a:pt x="6550841" y="0"/>
                    <a:pt x="6669232" y="2540"/>
                    <a:pt x="6781044" y="2540"/>
                  </a:cubicBezTo>
                  <a:cubicBezTo>
                    <a:pt x="7090175" y="3810"/>
                    <a:pt x="7405882" y="5080"/>
                    <a:pt x="7715012" y="7620"/>
                  </a:cubicBezTo>
                  <a:cubicBezTo>
                    <a:pt x="7879443" y="8890"/>
                    <a:pt x="8043874" y="12700"/>
                    <a:pt x="8208305" y="16510"/>
                  </a:cubicBezTo>
                  <a:cubicBezTo>
                    <a:pt x="8247769" y="16510"/>
                    <a:pt x="8287232" y="16510"/>
                    <a:pt x="8320118" y="16510"/>
                  </a:cubicBezTo>
                  <a:cubicBezTo>
                    <a:pt x="8353255" y="17780"/>
                    <a:pt x="8362144" y="20320"/>
                    <a:pt x="8372305" y="21590"/>
                  </a:cubicBezTo>
                  <a:close/>
                  <a:moveTo>
                    <a:pt x="8382464" y="3839776"/>
                  </a:moveTo>
                  <a:cubicBezTo>
                    <a:pt x="8383734" y="3823266"/>
                    <a:pt x="8385005" y="3810566"/>
                    <a:pt x="8385005" y="3797866"/>
                  </a:cubicBezTo>
                  <a:cubicBezTo>
                    <a:pt x="8383734" y="3630928"/>
                    <a:pt x="8382464" y="3472656"/>
                    <a:pt x="8382464" y="3302440"/>
                  </a:cubicBezTo>
                  <a:cubicBezTo>
                    <a:pt x="8382464" y="3224797"/>
                    <a:pt x="8385005" y="3147154"/>
                    <a:pt x="8383734" y="3069512"/>
                  </a:cubicBezTo>
                  <a:cubicBezTo>
                    <a:pt x="8383734" y="2997842"/>
                    <a:pt x="8382464" y="2923185"/>
                    <a:pt x="8381194" y="2851515"/>
                  </a:cubicBezTo>
                  <a:cubicBezTo>
                    <a:pt x="8376114" y="2741024"/>
                    <a:pt x="8364684" y="453553"/>
                    <a:pt x="8364684" y="343062"/>
                  </a:cubicBezTo>
                  <a:cubicBezTo>
                    <a:pt x="8362144" y="250488"/>
                    <a:pt x="8359605" y="154928"/>
                    <a:pt x="8357064" y="63500"/>
                  </a:cubicBezTo>
                  <a:cubicBezTo>
                    <a:pt x="8355794" y="44450"/>
                    <a:pt x="8354524" y="43180"/>
                    <a:pt x="8300387" y="41910"/>
                  </a:cubicBezTo>
                  <a:cubicBezTo>
                    <a:pt x="8280655" y="41910"/>
                    <a:pt x="8267500" y="41910"/>
                    <a:pt x="8247769" y="40640"/>
                  </a:cubicBezTo>
                  <a:cubicBezTo>
                    <a:pt x="8083338" y="36830"/>
                    <a:pt x="7912330" y="31750"/>
                    <a:pt x="7747899" y="30480"/>
                  </a:cubicBezTo>
                  <a:cubicBezTo>
                    <a:pt x="7346687" y="26670"/>
                    <a:pt x="6938898" y="25400"/>
                    <a:pt x="6537687" y="22860"/>
                  </a:cubicBezTo>
                  <a:cubicBezTo>
                    <a:pt x="6478492" y="22860"/>
                    <a:pt x="6412720" y="22860"/>
                    <a:pt x="6353524" y="22860"/>
                  </a:cubicBezTo>
                  <a:cubicBezTo>
                    <a:pt x="6254866" y="22860"/>
                    <a:pt x="6156207" y="22860"/>
                    <a:pt x="6064126" y="22860"/>
                  </a:cubicBezTo>
                  <a:cubicBezTo>
                    <a:pt x="5853654" y="22860"/>
                    <a:pt x="5643183" y="22860"/>
                    <a:pt x="5439289" y="24130"/>
                  </a:cubicBezTo>
                  <a:cubicBezTo>
                    <a:pt x="5261703" y="25400"/>
                    <a:pt x="2269060" y="29210"/>
                    <a:pt x="2091475" y="29210"/>
                  </a:cubicBezTo>
                  <a:cubicBezTo>
                    <a:pt x="1802076" y="29210"/>
                    <a:pt x="1512678" y="26670"/>
                    <a:pt x="1223279" y="33020"/>
                  </a:cubicBezTo>
                  <a:cubicBezTo>
                    <a:pt x="1072003" y="36830"/>
                    <a:pt x="927304" y="36830"/>
                    <a:pt x="782605" y="38100"/>
                  </a:cubicBezTo>
                  <a:cubicBezTo>
                    <a:pt x="532669" y="41910"/>
                    <a:pt x="282734"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91995" y="3821996"/>
                    <a:pt x="184076" y="3823266"/>
                    <a:pt x="269580" y="3823266"/>
                  </a:cubicBezTo>
                  <a:cubicBezTo>
                    <a:pt x="394548" y="3823266"/>
                    <a:pt x="526092" y="3820726"/>
                    <a:pt x="651060" y="3823266"/>
                  </a:cubicBezTo>
                  <a:cubicBezTo>
                    <a:pt x="854954" y="3827076"/>
                    <a:pt x="1058848" y="3829616"/>
                    <a:pt x="1262743" y="3828346"/>
                  </a:cubicBezTo>
                  <a:cubicBezTo>
                    <a:pt x="1394288" y="3827076"/>
                    <a:pt x="1519255" y="3829616"/>
                    <a:pt x="1650800" y="3829616"/>
                  </a:cubicBezTo>
                  <a:cubicBezTo>
                    <a:pt x="1841540" y="3829616"/>
                    <a:pt x="2032280" y="3828346"/>
                    <a:pt x="2223020" y="3829616"/>
                  </a:cubicBezTo>
                  <a:cubicBezTo>
                    <a:pt x="2505841" y="3830886"/>
                    <a:pt x="5610296" y="3820726"/>
                    <a:pt x="5899695" y="3823266"/>
                  </a:cubicBezTo>
                  <a:cubicBezTo>
                    <a:pt x="6024663" y="3824536"/>
                    <a:pt x="6149630" y="3825806"/>
                    <a:pt x="6268020" y="3825806"/>
                  </a:cubicBezTo>
                  <a:cubicBezTo>
                    <a:pt x="6485069" y="3828346"/>
                    <a:pt x="6695541" y="3824536"/>
                    <a:pt x="6912590" y="3828346"/>
                  </a:cubicBezTo>
                  <a:cubicBezTo>
                    <a:pt x="7090175" y="3830886"/>
                    <a:pt x="7267760" y="3830886"/>
                    <a:pt x="7445346" y="3833426"/>
                  </a:cubicBezTo>
                  <a:cubicBezTo>
                    <a:pt x="7708435" y="3837236"/>
                    <a:pt x="7971524" y="3839776"/>
                    <a:pt x="8234615" y="3841046"/>
                  </a:cubicBezTo>
                  <a:cubicBezTo>
                    <a:pt x="8333273" y="3841046"/>
                    <a:pt x="8362144" y="3839776"/>
                    <a:pt x="8382464" y="3839776"/>
                  </a:cubicBezTo>
                  <a:close/>
                </a:path>
              </a:pathLst>
            </a:custGeom>
            <a:solidFill>
              <a:srgbClr val="FFFFFF"/>
            </a:solidFill>
          </p:spPr>
        </p:sp>
      </p:grpSp>
      <p:sp>
        <p:nvSpPr>
          <p:cNvPr id="4" name="Rectangle 3"/>
          <p:cNvSpPr/>
          <p:nvPr/>
        </p:nvSpPr>
        <p:spPr>
          <a:xfrm>
            <a:off x="843619" y="2690519"/>
            <a:ext cx="7910335" cy="6324808"/>
          </a:xfrm>
          <a:prstGeom prst="rect">
            <a:avLst/>
          </a:prstGeom>
        </p:spPr>
        <p:txBody>
          <a:bodyPr wrap="square">
            <a:spAutoFit/>
          </a:bodyPr>
          <a:lstStyle/>
          <a:p>
            <a:pPr algn="just">
              <a:lnSpc>
                <a:spcPct val="150000"/>
              </a:lnSpc>
            </a:pP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Sử</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yếu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tố</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để</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kinh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doanh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thu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lợi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nhuận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thoả</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mãn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nhu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cầu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tại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xã</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tạo</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tương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lai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điều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kiện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nguồn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lực</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hạn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500" dirty="0">
              <a:latin typeface="Arial" panose="020B0604020202020204" pitchFamily="34" charset="0"/>
              <a:cs typeface="Arial" panose="020B0604020202020204" pitchFamily="34" charset="0"/>
            </a:endParaRPr>
          </a:p>
        </p:txBody>
      </p:sp>
      <p:grpSp>
        <p:nvGrpSpPr>
          <p:cNvPr id="17" name="Group 4"/>
          <p:cNvGrpSpPr/>
          <p:nvPr/>
        </p:nvGrpSpPr>
        <p:grpSpPr>
          <a:xfrm>
            <a:off x="9372600" y="2707317"/>
            <a:ext cx="8228463" cy="6127330"/>
            <a:chOff x="0" y="0"/>
            <a:chExt cx="8400244" cy="3858826"/>
          </a:xfrm>
        </p:grpSpPr>
        <p:sp>
          <p:nvSpPr>
            <p:cNvPr id="18" name="Freeform 5"/>
            <p:cNvSpPr/>
            <p:nvPr/>
          </p:nvSpPr>
          <p:spPr>
            <a:xfrm>
              <a:off x="10160" y="16510"/>
              <a:ext cx="8377385" cy="3830886"/>
            </a:xfrm>
            <a:custGeom>
              <a:avLst/>
              <a:gdLst/>
              <a:ahLst/>
              <a:cxnLst/>
              <a:rect l="l" t="t" r="r" b="b"/>
              <a:pathLst>
                <a:path w="8377385" h="3830886">
                  <a:moveTo>
                    <a:pt x="8377385" y="3830886"/>
                  </a:moveTo>
                  <a:lnTo>
                    <a:pt x="0" y="3823266"/>
                  </a:lnTo>
                  <a:lnTo>
                    <a:pt x="0" y="1341878"/>
                  </a:lnTo>
                  <a:lnTo>
                    <a:pt x="17780" y="19050"/>
                  </a:lnTo>
                  <a:lnTo>
                    <a:pt x="4175643" y="0"/>
                  </a:lnTo>
                  <a:lnTo>
                    <a:pt x="8358335" y="5080"/>
                  </a:lnTo>
                  <a:close/>
                </a:path>
              </a:pathLst>
            </a:custGeom>
            <a:solidFill>
              <a:srgbClr val="FFFFFF"/>
            </a:solidFill>
          </p:spPr>
        </p:sp>
        <p:sp>
          <p:nvSpPr>
            <p:cNvPr id="19" name="Freeform 6"/>
            <p:cNvSpPr/>
            <p:nvPr/>
          </p:nvSpPr>
          <p:spPr>
            <a:xfrm>
              <a:off x="-3810" y="0"/>
              <a:ext cx="8406594" cy="3857556"/>
            </a:xfrm>
            <a:custGeom>
              <a:avLst/>
              <a:gdLst/>
              <a:ahLst/>
              <a:cxnLst/>
              <a:rect l="l" t="t" r="r" b="b"/>
              <a:pathLst>
                <a:path w="8406594" h="3857556">
                  <a:moveTo>
                    <a:pt x="8372305" y="21590"/>
                  </a:moveTo>
                  <a:cubicBezTo>
                    <a:pt x="8373574" y="34290"/>
                    <a:pt x="8373574" y="44450"/>
                    <a:pt x="8374844" y="54610"/>
                  </a:cubicBezTo>
                  <a:cubicBezTo>
                    <a:pt x="8377384" y="122079"/>
                    <a:pt x="8378655" y="205694"/>
                    <a:pt x="8381194" y="286323"/>
                  </a:cubicBezTo>
                  <a:cubicBezTo>
                    <a:pt x="8381194" y="402787"/>
                    <a:pt x="8393894" y="2699216"/>
                    <a:pt x="8400244" y="2815680"/>
                  </a:cubicBezTo>
                  <a:cubicBezTo>
                    <a:pt x="8406594" y="2991869"/>
                    <a:pt x="8402784" y="3171044"/>
                    <a:pt x="8402784" y="3347233"/>
                  </a:cubicBezTo>
                  <a:cubicBezTo>
                    <a:pt x="8402784" y="3502519"/>
                    <a:pt x="8404055" y="3645859"/>
                    <a:pt x="8405324" y="3796596"/>
                  </a:cubicBezTo>
                  <a:cubicBezTo>
                    <a:pt x="8405324" y="3818186"/>
                    <a:pt x="8405324" y="3832156"/>
                    <a:pt x="8405324" y="3856286"/>
                  </a:cubicBezTo>
                  <a:cubicBezTo>
                    <a:pt x="8382464" y="3856286"/>
                    <a:pt x="8362144" y="3857556"/>
                    <a:pt x="8320118" y="3856286"/>
                  </a:cubicBezTo>
                  <a:cubicBezTo>
                    <a:pt x="7892597" y="3851206"/>
                    <a:pt x="7458500" y="3857556"/>
                    <a:pt x="7030980" y="3852476"/>
                  </a:cubicBezTo>
                  <a:cubicBezTo>
                    <a:pt x="6774467" y="3848666"/>
                    <a:pt x="6524532" y="3851206"/>
                    <a:pt x="6268020" y="3848666"/>
                  </a:cubicBezTo>
                  <a:cubicBezTo>
                    <a:pt x="6149630" y="3847396"/>
                    <a:pt x="6031240" y="3846126"/>
                    <a:pt x="5912849" y="3844856"/>
                  </a:cubicBezTo>
                  <a:cubicBezTo>
                    <a:pt x="5840500" y="3844856"/>
                    <a:pt x="5774728" y="3846126"/>
                    <a:pt x="5702378" y="3846126"/>
                  </a:cubicBezTo>
                  <a:cubicBezTo>
                    <a:pt x="5518215" y="3844856"/>
                    <a:pt x="5011768" y="3846126"/>
                    <a:pt x="4827605" y="3844856"/>
                  </a:cubicBezTo>
                  <a:cubicBezTo>
                    <a:pt x="4696060" y="3843586"/>
                    <a:pt x="2065166" y="3852476"/>
                    <a:pt x="1933621" y="3851206"/>
                  </a:cubicBezTo>
                  <a:cubicBezTo>
                    <a:pt x="1900735" y="3851206"/>
                    <a:pt x="1861271" y="3852476"/>
                    <a:pt x="1828385" y="3852476"/>
                  </a:cubicBezTo>
                  <a:cubicBezTo>
                    <a:pt x="1749458" y="3852476"/>
                    <a:pt x="1677109" y="3853746"/>
                    <a:pt x="1598182" y="3853746"/>
                  </a:cubicBezTo>
                  <a:cubicBezTo>
                    <a:pt x="1400865" y="3853746"/>
                    <a:pt x="1210125" y="3852476"/>
                    <a:pt x="1012808" y="3851206"/>
                  </a:cubicBezTo>
                  <a:cubicBezTo>
                    <a:pt x="894417" y="3849936"/>
                    <a:pt x="776027" y="3848666"/>
                    <a:pt x="664214" y="3847396"/>
                  </a:cubicBezTo>
                  <a:cubicBezTo>
                    <a:pt x="453743" y="3846126"/>
                    <a:pt x="243271" y="3844856"/>
                    <a:pt x="48260" y="3844856"/>
                  </a:cubicBezTo>
                  <a:cubicBezTo>
                    <a:pt x="38100" y="3844856"/>
                    <a:pt x="29210" y="3844856"/>
                    <a:pt x="19050" y="3843586"/>
                  </a:cubicBezTo>
                  <a:cubicBezTo>
                    <a:pt x="10160" y="3842316"/>
                    <a:pt x="5080" y="3835966"/>
                    <a:pt x="7620" y="3827076"/>
                  </a:cubicBezTo>
                  <a:cubicBezTo>
                    <a:pt x="16510" y="3795171"/>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78840" y="30480"/>
                    <a:pt x="184076" y="29210"/>
                  </a:cubicBezTo>
                  <a:cubicBezTo>
                    <a:pt x="361661" y="25400"/>
                    <a:pt x="539247" y="22860"/>
                    <a:pt x="723409" y="20320"/>
                  </a:cubicBezTo>
                  <a:cubicBezTo>
                    <a:pt x="848377" y="17780"/>
                    <a:pt x="973344" y="16510"/>
                    <a:pt x="1091735" y="13970"/>
                  </a:cubicBezTo>
                  <a:cubicBezTo>
                    <a:pt x="1210125" y="11430"/>
                    <a:pt x="1335092" y="8890"/>
                    <a:pt x="1453483" y="8890"/>
                  </a:cubicBezTo>
                  <a:cubicBezTo>
                    <a:pt x="1585027" y="7620"/>
                    <a:pt x="1716572" y="10160"/>
                    <a:pt x="1848117" y="8890"/>
                  </a:cubicBezTo>
                  <a:cubicBezTo>
                    <a:pt x="2012548" y="8890"/>
                    <a:pt x="4992036" y="6350"/>
                    <a:pt x="5156467" y="5080"/>
                  </a:cubicBezTo>
                  <a:cubicBezTo>
                    <a:pt x="5314321" y="3810"/>
                    <a:pt x="5472175" y="2540"/>
                    <a:pt x="5636605" y="2540"/>
                  </a:cubicBezTo>
                  <a:cubicBezTo>
                    <a:pt x="5906272" y="1270"/>
                    <a:pt x="6169362" y="0"/>
                    <a:pt x="6439028" y="0"/>
                  </a:cubicBezTo>
                  <a:cubicBezTo>
                    <a:pt x="6550841" y="0"/>
                    <a:pt x="6669232" y="2540"/>
                    <a:pt x="6781044" y="2540"/>
                  </a:cubicBezTo>
                  <a:cubicBezTo>
                    <a:pt x="7090175" y="3810"/>
                    <a:pt x="7405882" y="5080"/>
                    <a:pt x="7715012" y="7620"/>
                  </a:cubicBezTo>
                  <a:cubicBezTo>
                    <a:pt x="7879443" y="8890"/>
                    <a:pt x="8043874" y="12700"/>
                    <a:pt x="8208305" y="16510"/>
                  </a:cubicBezTo>
                  <a:cubicBezTo>
                    <a:pt x="8247769" y="16510"/>
                    <a:pt x="8287232" y="16510"/>
                    <a:pt x="8320118" y="16510"/>
                  </a:cubicBezTo>
                  <a:cubicBezTo>
                    <a:pt x="8353255" y="17780"/>
                    <a:pt x="8362144" y="20320"/>
                    <a:pt x="8372305" y="21590"/>
                  </a:cubicBezTo>
                  <a:close/>
                  <a:moveTo>
                    <a:pt x="8382464" y="3839776"/>
                  </a:moveTo>
                  <a:cubicBezTo>
                    <a:pt x="8383734" y="3823266"/>
                    <a:pt x="8385005" y="3810566"/>
                    <a:pt x="8385005" y="3797866"/>
                  </a:cubicBezTo>
                  <a:cubicBezTo>
                    <a:pt x="8383734" y="3630928"/>
                    <a:pt x="8382464" y="3472656"/>
                    <a:pt x="8382464" y="3302440"/>
                  </a:cubicBezTo>
                  <a:cubicBezTo>
                    <a:pt x="8382464" y="3224797"/>
                    <a:pt x="8385005" y="3147154"/>
                    <a:pt x="8383734" y="3069512"/>
                  </a:cubicBezTo>
                  <a:cubicBezTo>
                    <a:pt x="8383734" y="2997842"/>
                    <a:pt x="8382464" y="2923185"/>
                    <a:pt x="8381194" y="2851515"/>
                  </a:cubicBezTo>
                  <a:cubicBezTo>
                    <a:pt x="8376114" y="2741024"/>
                    <a:pt x="8364684" y="453553"/>
                    <a:pt x="8364684" y="343062"/>
                  </a:cubicBezTo>
                  <a:cubicBezTo>
                    <a:pt x="8362144" y="250488"/>
                    <a:pt x="8359605" y="154928"/>
                    <a:pt x="8357064" y="63500"/>
                  </a:cubicBezTo>
                  <a:cubicBezTo>
                    <a:pt x="8355794" y="44450"/>
                    <a:pt x="8354524" y="43180"/>
                    <a:pt x="8300387" y="41910"/>
                  </a:cubicBezTo>
                  <a:cubicBezTo>
                    <a:pt x="8280655" y="41910"/>
                    <a:pt x="8267500" y="41910"/>
                    <a:pt x="8247769" y="40640"/>
                  </a:cubicBezTo>
                  <a:cubicBezTo>
                    <a:pt x="8083338" y="36830"/>
                    <a:pt x="7912330" y="31750"/>
                    <a:pt x="7747899" y="30480"/>
                  </a:cubicBezTo>
                  <a:cubicBezTo>
                    <a:pt x="7346687" y="26670"/>
                    <a:pt x="6938898" y="25400"/>
                    <a:pt x="6537687" y="22860"/>
                  </a:cubicBezTo>
                  <a:cubicBezTo>
                    <a:pt x="6478492" y="22860"/>
                    <a:pt x="6412720" y="22860"/>
                    <a:pt x="6353524" y="22860"/>
                  </a:cubicBezTo>
                  <a:cubicBezTo>
                    <a:pt x="6254866" y="22860"/>
                    <a:pt x="6156207" y="22860"/>
                    <a:pt x="6064126" y="22860"/>
                  </a:cubicBezTo>
                  <a:cubicBezTo>
                    <a:pt x="5853654" y="22860"/>
                    <a:pt x="5643183" y="22860"/>
                    <a:pt x="5439289" y="24130"/>
                  </a:cubicBezTo>
                  <a:cubicBezTo>
                    <a:pt x="5261703" y="25400"/>
                    <a:pt x="2269060" y="29210"/>
                    <a:pt x="2091475" y="29210"/>
                  </a:cubicBezTo>
                  <a:cubicBezTo>
                    <a:pt x="1802076" y="29210"/>
                    <a:pt x="1512678" y="26670"/>
                    <a:pt x="1223279" y="33020"/>
                  </a:cubicBezTo>
                  <a:cubicBezTo>
                    <a:pt x="1072003" y="36830"/>
                    <a:pt x="927304" y="36830"/>
                    <a:pt x="782605" y="38100"/>
                  </a:cubicBezTo>
                  <a:cubicBezTo>
                    <a:pt x="532669" y="41910"/>
                    <a:pt x="282734"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91995" y="3821996"/>
                    <a:pt x="184076" y="3823266"/>
                    <a:pt x="269580" y="3823266"/>
                  </a:cubicBezTo>
                  <a:cubicBezTo>
                    <a:pt x="394548" y="3823266"/>
                    <a:pt x="526092" y="3820726"/>
                    <a:pt x="651060" y="3823266"/>
                  </a:cubicBezTo>
                  <a:cubicBezTo>
                    <a:pt x="854954" y="3827076"/>
                    <a:pt x="1058848" y="3829616"/>
                    <a:pt x="1262743" y="3828346"/>
                  </a:cubicBezTo>
                  <a:cubicBezTo>
                    <a:pt x="1394288" y="3827076"/>
                    <a:pt x="1519255" y="3829616"/>
                    <a:pt x="1650800" y="3829616"/>
                  </a:cubicBezTo>
                  <a:cubicBezTo>
                    <a:pt x="1841540" y="3829616"/>
                    <a:pt x="2032280" y="3828346"/>
                    <a:pt x="2223020" y="3829616"/>
                  </a:cubicBezTo>
                  <a:cubicBezTo>
                    <a:pt x="2505841" y="3830886"/>
                    <a:pt x="5610296" y="3820726"/>
                    <a:pt x="5899695" y="3823266"/>
                  </a:cubicBezTo>
                  <a:cubicBezTo>
                    <a:pt x="6024663" y="3824536"/>
                    <a:pt x="6149630" y="3825806"/>
                    <a:pt x="6268020" y="3825806"/>
                  </a:cubicBezTo>
                  <a:cubicBezTo>
                    <a:pt x="6485069" y="3828346"/>
                    <a:pt x="6695541" y="3824536"/>
                    <a:pt x="6912590" y="3828346"/>
                  </a:cubicBezTo>
                  <a:cubicBezTo>
                    <a:pt x="7090175" y="3830886"/>
                    <a:pt x="7267760" y="3830886"/>
                    <a:pt x="7445346" y="3833426"/>
                  </a:cubicBezTo>
                  <a:cubicBezTo>
                    <a:pt x="7708435" y="3837236"/>
                    <a:pt x="7971524" y="3839776"/>
                    <a:pt x="8234615" y="3841046"/>
                  </a:cubicBezTo>
                  <a:cubicBezTo>
                    <a:pt x="8333273" y="3841046"/>
                    <a:pt x="8362144" y="3839776"/>
                    <a:pt x="8382464" y="3839776"/>
                  </a:cubicBezTo>
                  <a:close/>
                </a:path>
              </a:pathLst>
            </a:custGeom>
            <a:solidFill>
              <a:srgbClr val="FFFFFF"/>
            </a:solidFill>
          </p:spPr>
        </p:sp>
      </p:grpSp>
      <p:sp>
        <p:nvSpPr>
          <p:cNvPr id="20" name="Rectangle 19"/>
          <p:cNvSpPr/>
          <p:nvPr/>
        </p:nvSpPr>
        <p:spPr>
          <a:xfrm>
            <a:off x="9530419" y="2671753"/>
            <a:ext cx="7910335" cy="5286062"/>
          </a:xfrm>
          <a:prstGeom prst="rect">
            <a:avLst/>
          </a:prstGeom>
        </p:spPr>
        <p:txBody>
          <a:bodyPr wrap="square">
            <a:spAutoFit/>
          </a:bodyPr>
          <a:lstStyle/>
          <a:p>
            <a:pPr algn="just">
              <a:lnSpc>
                <a:spcPct val="150000"/>
              </a:lnSpc>
            </a:pP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500" dirty="0">
                <a:solidFill>
                  <a:srgbClr val="000000"/>
                </a:solidFill>
                <a:ea typeface="Calibri" panose="020F0502020204030204" pitchFamily="34" charset="0"/>
                <a:cs typeface="Arial" panose="020B0604020202020204" pitchFamily="34" charset="0"/>
              </a:rPr>
              <a:t>	Có trách nhiệm cung cấp những hàng hoá, dịch vụ không làm tổn hại tới sức khoẻ và lợi ích của con người trong xã hội.</a:t>
            </a:r>
            <a:endParaRPr lang="en-US" sz="4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8310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outVertical)">
                                      <p:cBhvr>
                                        <p:cTn id="22" dur="500"/>
                                        <p:tgtEl>
                                          <p:spTgt spid="20"/>
                                        </p:tgtEl>
                                      </p:cBhvr>
                                    </p:animEffect>
                                  </p:childTnLst>
                                </p:cTn>
                              </p:par>
                              <p:par>
                                <p:cTn id="23" presetID="16" presetClass="entr" presetSubtype="37"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out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828800" y="397606"/>
            <a:ext cx="10741147" cy="987450"/>
          </a:xfrm>
          <a:prstGeom prst="rect">
            <a:avLst/>
          </a:prstGeom>
        </p:spPr>
        <p:txBody>
          <a:bodyPr wrap="square" lIns="0" tIns="0" rIns="0" bIns="0" rtlCol="0" anchor="t">
            <a:spAutoFit/>
          </a:bodyPr>
          <a:lstStyle/>
          <a:p>
            <a:pPr>
              <a:lnSpc>
                <a:spcPts val="7679"/>
              </a:lnSpc>
            </a:pPr>
            <a:r>
              <a:rPr lang="vi-VN" sz="5200" b="1" dirty="0">
                <a:solidFill>
                  <a:srgbClr val="06605A"/>
                </a:solidFill>
                <a:latin typeface="Arial" panose="020B0604020202020204" pitchFamily="34" charset="0"/>
                <a:cs typeface="Arial" panose="020B0604020202020204" pitchFamily="34" charset="0"/>
              </a:rPr>
              <a:t>2</a:t>
            </a:r>
            <a:r>
              <a:rPr lang="en-US" sz="5200" b="1" dirty="0">
                <a:solidFill>
                  <a:srgbClr val="06605A"/>
                </a:solidFill>
                <a:latin typeface="Arial" panose="020B0604020202020204" pitchFamily="34" charset="0"/>
                <a:cs typeface="Arial" panose="020B0604020202020204" pitchFamily="34" charset="0"/>
              </a:rPr>
              <a:t>. </a:t>
            </a:r>
            <a:r>
              <a:rPr lang="en-US" sz="5200" b="1" dirty="0" err="1">
                <a:solidFill>
                  <a:srgbClr val="06605A"/>
                </a:solidFill>
                <a:latin typeface="Arial" panose="020B0604020202020204" pitchFamily="34" charset="0"/>
                <a:cs typeface="Arial" panose="020B0604020202020204" pitchFamily="34" charset="0"/>
              </a:rPr>
              <a:t>Tìm</a:t>
            </a:r>
            <a:r>
              <a:rPr lang="en-US" sz="5200" b="1" dirty="0">
                <a:solidFill>
                  <a:srgbClr val="06605A"/>
                </a:solidFill>
                <a:latin typeface="Arial" panose="020B0604020202020204" pitchFamily="34" charset="0"/>
                <a:cs typeface="Arial" panose="020B0604020202020204" pitchFamily="34" charset="0"/>
              </a:rPr>
              <a:t> hiểu về </a:t>
            </a:r>
            <a:r>
              <a:rPr lang="en-US" sz="5200" b="1" dirty="0" err="1">
                <a:solidFill>
                  <a:srgbClr val="06605A"/>
                </a:solidFill>
                <a:latin typeface="Arial" panose="020B0604020202020204" pitchFamily="34" charset="0"/>
                <a:cs typeface="Arial" panose="020B0604020202020204" pitchFamily="34" charset="0"/>
              </a:rPr>
              <a:t>chủ</a:t>
            </a:r>
            <a:r>
              <a:rPr lang="en-US" sz="5200" b="1" dirty="0">
                <a:solidFill>
                  <a:srgbClr val="06605A"/>
                </a:solidFill>
                <a:latin typeface="Arial" panose="020B0604020202020204" pitchFamily="34" charset="0"/>
                <a:cs typeface="Arial" panose="020B0604020202020204" pitchFamily="34" charset="0"/>
              </a:rPr>
              <a:t> thể </a:t>
            </a:r>
            <a:r>
              <a:rPr lang="en-US" sz="5200" b="1" dirty="0" err="1">
                <a:solidFill>
                  <a:srgbClr val="06605A"/>
                </a:solidFill>
                <a:latin typeface="Arial" panose="020B0604020202020204" pitchFamily="34" charset="0"/>
                <a:cs typeface="Arial" panose="020B0604020202020204" pitchFamily="34" charset="0"/>
              </a:rPr>
              <a:t>tiêu</a:t>
            </a:r>
            <a:r>
              <a:rPr lang="en-US" sz="5200" b="1" dirty="0">
                <a:solidFill>
                  <a:srgbClr val="06605A"/>
                </a:solidFill>
                <a:latin typeface="Arial" panose="020B0604020202020204" pitchFamily="34" charset="0"/>
                <a:cs typeface="Arial" panose="020B0604020202020204" pitchFamily="34" charset="0"/>
              </a:rPr>
              <a:t> dùng</a:t>
            </a: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038955">
            <a:off x="16936725" y="65722"/>
            <a:ext cx="1669447" cy="2186181"/>
          </a:xfrm>
          <a:prstGeom prst="rect">
            <a:avLst/>
          </a:prstGeom>
        </p:spPr>
      </p:pic>
      <p:pic>
        <p:nvPicPr>
          <p:cNvPr id="14"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800" y="190500"/>
            <a:ext cx="1401662" cy="1401662"/>
          </a:xfrm>
          <a:prstGeom prst="rect">
            <a:avLst/>
          </a:prstGeom>
        </p:spPr>
      </p:pic>
      <p:sp>
        <p:nvSpPr>
          <p:cNvPr id="21" name="TextBox 20"/>
          <p:cNvSpPr txBox="1"/>
          <p:nvPr/>
        </p:nvSpPr>
        <p:spPr>
          <a:xfrm>
            <a:off x="6635332" y="1458956"/>
            <a:ext cx="5860900" cy="830997"/>
          </a:xfrm>
          <a:prstGeom prst="rect">
            <a:avLst/>
          </a:prstGeom>
          <a:noFill/>
        </p:spPr>
        <p:txBody>
          <a:bodyPr wrap="none" rtlCol="0">
            <a:spAutoFit/>
          </a:bodyPr>
          <a:lstStyle/>
          <a:p>
            <a:r>
              <a:rPr lang="en-US" sz="4800" b="1" dirty="0">
                <a:solidFill>
                  <a:srgbClr val="FF0000"/>
                </a:solidFill>
                <a:latin typeface="Arial" panose="020B0604020202020204" pitchFamily="34" charset="0"/>
                <a:cs typeface="Arial" panose="020B0604020202020204" pitchFamily="34" charset="0"/>
              </a:rPr>
              <a:t>THẢO LUẬN NHÓM</a:t>
            </a:r>
          </a:p>
        </p:txBody>
      </p:sp>
      <p:sp>
        <p:nvSpPr>
          <p:cNvPr id="22" name="Rectangle 21"/>
          <p:cNvSpPr/>
          <p:nvPr/>
        </p:nvSpPr>
        <p:spPr>
          <a:xfrm>
            <a:off x="767932" y="2171700"/>
            <a:ext cx="16611600" cy="2171428"/>
          </a:xfrm>
          <a:prstGeom prst="rect">
            <a:avLst/>
          </a:prstGeom>
        </p:spPr>
        <p:txBody>
          <a:bodyPr wrap="square">
            <a:spAutoFit/>
          </a:bodyPr>
          <a:lstStyle/>
          <a:p>
            <a:pPr algn="just">
              <a:lnSpc>
                <a:spcPct val="150000"/>
              </a:lnSpc>
            </a:pPr>
            <a:r>
              <a:rPr lang="fr-FR" sz="48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800" i="1" dirty="0">
                <a:solidFill>
                  <a:srgbClr val="000000"/>
                </a:solidFill>
                <a:ea typeface="Calibri" panose="020F0502020204030204" pitchFamily="34" charset="0"/>
                <a:cs typeface="Arial" panose="020B0604020202020204" pitchFamily="34" charset="0"/>
              </a:rPr>
              <a:t>Quan sát tranh minh họa 1, 2, đọc thông tin 1, 2 SGK tr.12, 13 đưa ra và trả lời câu hỏi: </a:t>
            </a:r>
            <a:endParaRPr lang="en-US" sz="4800" i="1" dirty="0">
              <a:latin typeface="Arial" panose="020B0604020202020204" pitchFamily="34" charset="0"/>
              <a:cs typeface="Arial" panose="020B0604020202020204" pitchFamily="34" charset="0"/>
            </a:endParaRPr>
          </a:p>
        </p:txBody>
      </p:sp>
      <p:sp>
        <p:nvSpPr>
          <p:cNvPr id="7" name="Rectangle 6"/>
          <p:cNvSpPr/>
          <p:nvPr/>
        </p:nvSpPr>
        <p:spPr>
          <a:xfrm>
            <a:off x="767932" y="4343128"/>
            <a:ext cx="16529468" cy="5286062"/>
          </a:xfrm>
          <a:prstGeom prst="rect">
            <a:avLst/>
          </a:prstGeom>
        </p:spPr>
        <p:txBody>
          <a:bodyPr wrap="square">
            <a:spAutoFit/>
          </a:bodyPr>
          <a:lstStyle/>
          <a:p>
            <a:pPr marL="685800" indent="-685800" algn="just">
              <a:lnSpc>
                <a:spcPct val="150000"/>
              </a:lnSpc>
              <a:buFont typeface="Wingdings" panose="05000000000000000000" pitchFamily="2" charset="2"/>
              <a:buChar char="v"/>
            </a:pPr>
            <a:r>
              <a:rPr lang="vi-VN" sz="4500" dirty="0"/>
              <a:t>Các nhân vật trong các bức tranh tham gia nền kinh tế với vai trò là chủ thể gì?</a:t>
            </a:r>
          </a:p>
          <a:p>
            <a:pPr marL="685800" indent="-685800" algn="just">
              <a:lnSpc>
                <a:spcPct val="150000"/>
              </a:lnSpc>
              <a:buFont typeface="Wingdings" panose="05000000000000000000" pitchFamily="2" charset="2"/>
              <a:buChar char="v"/>
            </a:pPr>
            <a:r>
              <a:rPr lang="vi-VN" sz="4500" dirty="0"/>
              <a:t>Người tiêu dùng có vai trò gì đối với sự phát triển của xã hội? Vì sao người tiêu dùng phải có trách nhiệm đối với sự phát triển bền vững của xã hội?</a:t>
            </a:r>
          </a:p>
        </p:txBody>
      </p:sp>
    </p:spTree>
    <p:extLst>
      <p:ext uri="{BB962C8B-B14F-4D97-AF65-F5344CB8AC3E}">
        <p14:creationId xmlns:p14="http://schemas.microsoft.com/office/powerpoint/2010/main" val="211113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Scale>
                                      <p:cBhvr>
                                        <p:cTn id="19"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7"/>
                                        </p:tgtEl>
                                        <p:attrNameLst>
                                          <p:attrName>ppt_x</p:attrName>
                                          <p:attrName>ppt_y</p:attrName>
                                        </p:attrNameLst>
                                      </p:cBhvr>
                                    </p:animMotion>
                                    <p:animEffect transition="in" filter="fade">
                                      <p:cBhvr>
                                        <p:cTn id="2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828800" y="397606"/>
            <a:ext cx="10741147" cy="987450"/>
          </a:xfrm>
          <a:prstGeom prst="rect">
            <a:avLst/>
          </a:prstGeom>
        </p:spPr>
        <p:txBody>
          <a:bodyPr wrap="square" lIns="0" tIns="0" rIns="0" bIns="0" rtlCol="0" anchor="t">
            <a:spAutoFit/>
          </a:bodyPr>
          <a:lstStyle/>
          <a:p>
            <a:pPr>
              <a:lnSpc>
                <a:spcPts val="7679"/>
              </a:lnSpc>
            </a:pPr>
            <a:r>
              <a:rPr lang="vi-VN" sz="5200" b="1" dirty="0">
                <a:solidFill>
                  <a:srgbClr val="06605A"/>
                </a:solidFill>
                <a:latin typeface="Arial" panose="020B0604020202020204" pitchFamily="34" charset="0"/>
                <a:cs typeface="Arial" panose="020B0604020202020204" pitchFamily="34" charset="0"/>
              </a:rPr>
              <a:t>2</a:t>
            </a:r>
            <a:r>
              <a:rPr lang="en-US" sz="5200" b="1" dirty="0">
                <a:solidFill>
                  <a:srgbClr val="06605A"/>
                </a:solidFill>
                <a:latin typeface="Arial" panose="020B0604020202020204" pitchFamily="34" charset="0"/>
                <a:cs typeface="Arial" panose="020B0604020202020204" pitchFamily="34" charset="0"/>
              </a:rPr>
              <a:t>. </a:t>
            </a:r>
            <a:r>
              <a:rPr lang="en-US" sz="5200" b="1" dirty="0" err="1">
                <a:solidFill>
                  <a:srgbClr val="06605A"/>
                </a:solidFill>
                <a:latin typeface="Arial" panose="020B0604020202020204" pitchFamily="34" charset="0"/>
                <a:cs typeface="Arial" panose="020B0604020202020204" pitchFamily="34" charset="0"/>
              </a:rPr>
              <a:t>Tìm</a:t>
            </a:r>
            <a:r>
              <a:rPr lang="en-US" sz="5200" b="1" dirty="0">
                <a:solidFill>
                  <a:srgbClr val="06605A"/>
                </a:solidFill>
                <a:latin typeface="Arial" panose="020B0604020202020204" pitchFamily="34" charset="0"/>
                <a:cs typeface="Arial" panose="020B0604020202020204" pitchFamily="34" charset="0"/>
              </a:rPr>
              <a:t> hiểu về </a:t>
            </a:r>
            <a:r>
              <a:rPr lang="en-US" sz="5200" b="1" dirty="0" err="1">
                <a:solidFill>
                  <a:srgbClr val="06605A"/>
                </a:solidFill>
                <a:latin typeface="Arial" panose="020B0604020202020204" pitchFamily="34" charset="0"/>
                <a:cs typeface="Arial" panose="020B0604020202020204" pitchFamily="34" charset="0"/>
              </a:rPr>
              <a:t>chủ</a:t>
            </a:r>
            <a:r>
              <a:rPr lang="en-US" sz="5200" b="1" dirty="0">
                <a:solidFill>
                  <a:srgbClr val="06605A"/>
                </a:solidFill>
                <a:latin typeface="Arial" panose="020B0604020202020204" pitchFamily="34" charset="0"/>
                <a:cs typeface="Arial" panose="020B0604020202020204" pitchFamily="34" charset="0"/>
              </a:rPr>
              <a:t> thể </a:t>
            </a:r>
            <a:r>
              <a:rPr lang="en-US" sz="5200" b="1" dirty="0" err="1">
                <a:solidFill>
                  <a:srgbClr val="06605A"/>
                </a:solidFill>
                <a:latin typeface="Arial" panose="020B0604020202020204" pitchFamily="34" charset="0"/>
                <a:cs typeface="Arial" panose="020B0604020202020204" pitchFamily="34" charset="0"/>
              </a:rPr>
              <a:t>tiêu</a:t>
            </a:r>
            <a:r>
              <a:rPr lang="en-US" sz="5200" b="1" dirty="0">
                <a:solidFill>
                  <a:srgbClr val="06605A"/>
                </a:solidFill>
                <a:latin typeface="Arial" panose="020B0604020202020204" pitchFamily="34" charset="0"/>
                <a:cs typeface="Arial" panose="020B0604020202020204" pitchFamily="34" charset="0"/>
              </a:rPr>
              <a:t> dùng</a:t>
            </a: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038955">
            <a:off x="16936725" y="65722"/>
            <a:ext cx="1669447" cy="2186181"/>
          </a:xfrm>
          <a:prstGeom prst="rect">
            <a:avLst/>
          </a:prstGeom>
        </p:spPr>
      </p:pic>
      <p:pic>
        <p:nvPicPr>
          <p:cNvPr id="14"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800" y="190500"/>
            <a:ext cx="1401662" cy="1401662"/>
          </a:xfrm>
          <a:prstGeom prst="rect">
            <a:avLst/>
          </a:prstGeom>
        </p:spPr>
      </p:pic>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r="50038"/>
          <a:stretch/>
        </p:blipFill>
        <p:spPr>
          <a:xfrm>
            <a:off x="1354463" y="1592162"/>
            <a:ext cx="7713337" cy="5761138"/>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50345" t="522" r="-307" b="-522"/>
          <a:stretch/>
        </p:blipFill>
        <p:spPr>
          <a:xfrm>
            <a:off x="9525000" y="1592162"/>
            <a:ext cx="7713337" cy="5761138"/>
          </a:xfrm>
          <a:prstGeom prst="rect">
            <a:avLst/>
          </a:prstGeom>
        </p:spPr>
      </p:pic>
      <p:sp>
        <p:nvSpPr>
          <p:cNvPr id="3" name="Rectangle 2"/>
          <p:cNvSpPr/>
          <p:nvPr/>
        </p:nvSpPr>
        <p:spPr>
          <a:xfrm>
            <a:off x="590002" y="7734300"/>
            <a:ext cx="17195733" cy="784830"/>
          </a:xfrm>
          <a:prstGeom prst="rect">
            <a:avLst/>
          </a:prstGeom>
        </p:spPr>
        <p:txBody>
          <a:bodyPr wrap="none">
            <a:spAutoFit/>
          </a:bodyPr>
          <a:lstStyle/>
          <a:p>
            <a:pPr marL="685800" indent="-685800">
              <a:buFont typeface="Symbol" panose="05050102010706020507" pitchFamily="18" charset="2"/>
              <a:buChar char="Þ"/>
            </a:pP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nhân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vật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tranh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đóng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vai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trò</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chủ</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thể</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tiêu</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dùng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45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7867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828800" y="397606"/>
            <a:ext cx="10741147" cy="987450"/>
          </a:xfrm>
          <a:prstGeom prst="rect">
            <a:avLst/>
          </a:prstGeom>
        </p:spPr>
        <p:txBody>
          <a:bodyPr wrap="square" lIns="0" tIns="0" rIns="0" bIns="0" rtlCol="0" anchor="t">
            <a:spAutoFit/>
          </a:bodyPr>
          <a:lstStyle/>
          <a:p>
            <a:pPr>
              <a:lnSpc>
                <a:spcPts val="7679"/>
              </a:lnSpc>
            </a:pPr>
            <a:r>
              <a:rPr lang="vi-VN" sz="5200" b="1" dirty="0">
                <a:solidFill>
                  <a:srgbClr val="06605A"/>
                </a:solidFill>
                <a:latin typeface="Arial" panose="020B0604020202020204" pitchFamily="34" charset="0"/>
                <a:cs typeface="Arial" panose="020B0604020202020204" pitchFamily="34" charset="0"/>
              </a:rPr>
              <a:t>2</a:t>
            </a:r>
            <a:r>
              <a:rPr lang="en-US" sz="5200" b="1" dirty="0">
                <a:solidFill>
                  <a:srgbClr val="06605A"/>
                </a:solidFill>
                <a:latin typeface="Arial" panose="020B0604020202020204" pitchFamily="34" charset="0"/>
                <a:cs typeface="Arial" panose="020B0604020202020204" pitchFamily="34" charset="0"/>
              </a:rPr>
              <a:t>. </a:t>
            </a:r>
            <a:r>
              <a:rPr lang="en-US" sz="5200" b="1" dirty="0" err="1">
                <a:solidFill>
                  <a:srgbClr val="06605A"/>
                </a:solidFill>
                <a:latin typeface="Arial" panose="020B0604020202020204" pitchFamily="34" charset="0"/>
                <a:cs typeface="Arial" panose="020B0604020202020204" pitchFamily="34" charset="0"/>
              </a:rPr>
              <a:t>Tìm</a:t>
            </a:r>
            <a:r>
              <a:rPr lang="en-US" sz="5200" b="1" dirty="0">
                <a:solidFill>
                  <a:srgbClr val="06605A"/>
                </a:solidFill>
                <a:latin typeface="Arial" panose="020B0604020202020204" pitchFamily="34" charset="0"/>
                <a:cs typeface="Arial" panose="020B0604020202020204" pitchFamily="34" charset="0"/>
              </a:rPr>
              <a:t> hiểu về </a:t>
            </a:r>
            <a:r>
              <a:rPr lang="en-US" sz="5200" b="1" dirty="0" err="1">
                <a:solidFill>
                  <a:srgbClr val="06605A"/>
                </a:solidFill>
                <a:latin typeface="Arial" panose="020B0604020202020204" pitchFamily="34" charset="0"/>
                <a:cs typeface="Arial" panose="020B0604020202020204" pitchFamily="34" charset="0"/>
              </a:rPr>
              <a:t>chủ</a:t>
            </a:r>
            <a:r>
              <a:rPr lang="en-US" sz="5200" b="1" dirty="0">
                <a:solidFill>
                  <a:srgbClr val="06605A"/>
                </a:solidFill>
                <a:latin typeface="Arial" panose="020B0604020202020204" pitchFamily="34" charset="0"/>
                <a:cs typeface="Arial" panose="020B0604020202020204" pitchFamily="34" charset="0"/>
              </a:rPr>
              <a:t> thể </a:t>
            </a:r>
            <a:r>
              <a:rPr lang="en-US" sz="5200" b="1" dirty="0" err="1">
                <a:solidFill>
                  <a:srgbClr val="06605A"/>
                </a:solidFill>
                <a:latin typeface="Arial" panose="020B0604020202020204" pitchFamily="34" charset="0"/>
                <a:cs typeface="Arial" panose="020B0604020202020204" pitchFamily="34" charset="0"/>
              </a:rPr>
              <a:t>tiêu</a:t>
            </a:r>
            <a:r>
              <a:rPr lang="en-US" sz="5200" b="1" dirty="0">
                <a:solidFill>
                  <a:srgbClr val="06605A"/>
                </a:solidFill>
                <a:latin typeface="Arial" panose="020B0604020202020204" pitchFamily="34" charset="0"/>
                <a:cs typeface="Arial" panose="020B0604020202020204" pitchFamily="34" charset="0"/>
              </a:rPr>
              <a:t> dùng</a:t>
            </a: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038955">
            <a:off x="16936725" y="65722"/>
            <a:ext cx="1669447" cy="2186181"/>
          </a:xfrm>
          <a:prstGeom prst="rect">
            <a:avLst/>
          </a:prstGeom>
        </p:spPr>
      </p:pic>
      <p:pic>
        <p:nvPicPr>
          <p:cNvPr id="14"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800" y="190500"/>
            <a:ext cx="1401662" cy="1401662"/>
          </a:xfrm>
          <a:prstGeom prst="rect">
            <a:avLst/>
          </a:prstGeom>
        </p:spPr>
      </p:pic>
      <p:sp>
        <p:nvSpPr>
          <p:cNvPr id="4" name="Rectangle 3"/>
          <p:cNvSpPr/>
          <p:nvPr/>
        </p:nvSpPr>
        <p:spPr>
          <a:xfrm>
            <a:off x="1447800" y="1375531"/>
            <a:ext cx="15605969" cy="2041456"/>
          </a:xfrm>
          <a:prstGeom prst="rect">
            <a:avLst/>
          </a:prstGeom>
        </p:spPr>
        <p:txBody>
          <a:bodyPr wrap="square">
            <a:spAutoFit/>
          </a:bodyPr>
          <a:lstStyle/>
          <a:p>
            <a:pPr marL="685800" indent="-685800" algn="just">
              <a:lnSpc>
                <a:spcPct val="150000"/>
              </a:lnSpc>
              <a:buFont typeface="Wingdings" panose="05000000000000000000" pitchFamily="2" charset="2"/>
              <a:buChar char="§"/>
            </a:pP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tiêu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dùng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phải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trách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nhiệm</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đối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với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sự</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phát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triển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bền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vững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xã</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vi-VN" sz="45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500" dirty="0">
              <a:latin typeface="Arial" panose="020B0604020202020204" pitchFamily="34" charset="0"/>
              <a:cs typeface="Arial" panose="020B0604020202020204" pitchFamily="34" charset="0"/>
            </a:endParaRPr>
          </a:p>
        </p:txBody>
      </p:sp>
      <p:grpSp>
        <p:nvGrpSpPr>
          <p:cNvPr id="11" name="Group 4"/>
          <p:cNvGrpSpPr/>
          <p:nvPr/>
        </p:nvGrpSpPr>
        <p:grpSpPr>
          <a:xfrm>
            <a:off x="1447800" y="3924300"/>
            <a:ext cx="15814060" cy="2433585"/>
            <a:chOff x="0" y="0"/>
            <a:chExt cx="6990895" cy="1169740"/>
          </a:xfrm>
        </p:grpSpPr>
        <p:sp>
          <p:nvSpPr>
            <p:cNvPr id="12" name="Freeform 5"/>
            <p:cNvSpPr/>
            <p:nvPr/>
          </p:nvSpPr>
          <p:spPr>
            <a:xfrm>
              <a:off x="10160" y="16510"/>
              <a:ext cx="6968035" cy="1141800"/>
            </a:xfrm>
            <a:custGeom>
              <a:avLst/>
              <a:gdLst/>
              <a:ahLst/>
              <a:cxnLst/>
              <a:rect l="l" t="t" r="r" b="b"/>
              <a:pathLst>
                <a:path w="6968035" h="1141800">
                  <a:moveTo>
                    <a:pt x="6968035" y="1141800"/>
                  </a:moveTo>
                  <a:lnTo>
                    <a:pt x="0" y="1134180"/>
                  </a:lnTo>
                  <a:lnTo>
                    <a:pt x="0" y="409233"/>
                  </a:lnTo>
                  <a:lnTo>
                    <a:pt x="17780" y="19050"/>
                  </a:lnTo>
                  <a:lnTo>
                    <a:pt x="3472781" y="0"/>
                  </a:lnTo>
                  <a:lnTo>
                    <a:pt x="6948985" y="5080"/>
                  </a:lnTo>
                  <a:close/>
                </a:path>
              </a:pathLst>
            </a:custGeom>
            <a:solidFill>
              <a:srgbClr val="FFFFFF"/>
            </a:solidFill>
          </p:spPr>
        </p:sp>
        <p:sp>
          <p:nvSpPr>
            <p:cNvPr id="13" name="Freeform 6"/>
            <p:cNvSpPr/>
            <p:nvPr/>
          </p:nvSpPr>
          <p:spPr>
            <a:xfrm>
              <a:off x="-3810" y="0"/>
              <a:ext cx="6997245" cy="1168470"/>
            </a:xfrm>
            <a:custGeom>
              <a:avLst/>
              <a:gdLst/>
              <a:ahLst/>
              <a:cxnLst/>
              <a:rect l="l" t="t" r="r" b="b"/>
              <a:pathLst>
                <a:path w="6997245" h="1168470">
                  <a:moveTo>
                    <a:pt x="6962955" y="21590"/>
                  </a:moveTo>
                  <a:cubicBezTo>
                    <a:pt x="6964225" y="34290"/>
                    <a:pt x="6964225" y="44450"/>
                    <a:pt x="6965495" y="54610"/>
                  </a:cubicBezTo>
                  <a:cubicBezTo>
                    <a:pt x="6968035" y="80471"/>
                    <a:pt x="6969305" y="103823"/>
                    <a:pt x="6971845" y="126340"/>
                  </a:cubicBezTo>
                  <a:cubicBezTo>
                    <a:pt x="6971845" y="158866"/>
                    <a:pt x="6984545" y="800205"/>
                    <a:pt x="6990895" y="832730"/>
                  </a:cubicBezTo>
                  <a:cubicBezTo>
                    <a:pt x="6997245" y="881936"/>
                    <a:pt x="6993435" y="931975"/>
                    <a:pt x="6993435" y="981181"/>
                  </a:cubicBezTo>
                  <a:cubicBezTo>
                    <a:pt x="6993435" y="1024548"/>
                    <a:pt x="6994705" y="1064580"/>
                    <a:pt x="6995975" y="1107510"/>
                  </a:cubicBezTo>
                  <a:cubicBezTo>
                    <a:pt x="6995975" y="1129100"/>
                    <a:pt x="6995975" y="1143070"/>
                    <a:pt x="6995975" y="1167200"/>
                  </a:cubicBezTo>
                  <a:cubicBezTo>
                    <a:pt x="6973115" y="1167200"/>
                    <a:pt x="6952795" y="1168470"/>
                    <a:pt x="6915340" y="1167200"/>
                  </a:cubicBezTo>
                  <a:cubicBezTo>
                    <a:pt x="6560470" y="1162120"/>
                    <a:pt x="6200141" y="1168470"/>
                    <a:pt x="5845271" y="1163390"/>
                  </a:cubicBezTo>
                  <a:cubicBezTo>
                    <a:pt x="5632349" y="1159580"/>
                    <a:pt x="5424886" y="1162120"/>
                    <a:pt x="5211965" y="1159580"/>
                  </a:cubicBezTo>
                  <a:cubicBezTo>
                    <a:pt x="5113693" y="1158310"/>
                    <a:pt x="5015421" y="1157040"/>
                    <a:pt x="4917150" y="1155770"/>
                  </a:cubicBezTo>
                  <a:cubicBezTo>
                    <a:pt x="4857094" y="1155770"/>
                    <a:pt x="4802499" y="1157040"/>
                    <a:pt x="4742444" y="1157040"/>
                  </a:cubicBezTo>
                  <a:cubicBezTo>
                    <a:pt x="4589577" y="1155770"/>
                    <a:pt x="4169193" y="1157040"/>
                    <a:pt x="4016326" y="1155770"/>
                  </a:cubicBezTo>
                  <a:cubicBezTo>
                    <a:pt x="3907135" y="1154500"/>
                    <a:pt x="1723320" y="1163390"/>
                    <a:pt x="1614129" y="1162120"/>
                  </a:cubicBezTo>
                  <a:cubicBezTo>
                    <a:pt x="1586831" y="1162120"/>
                    <a:pt x="1554074" y="1163390"/>
                    <a:pt x="1526777" y="1163390"/>
                  </a:cubicBezTo>
                  <a:cubicBezTo>
                    <a:pt x="1461262" y="1163390"/>
                    <a:pt x="1401207" y="1164660"/>
                    <a:pt x="1335693" y="1164660"/>
                  </a:cubicBezTo>
                  <a:cubicBezTo>
                    <a:pt x="1171907" y="1164660"/>
                    <a:pt x="1013580" y="1163390"/>
                    <a:pt x="849794" y="1162120"/>
                  </a:cubicBezTo>
                  <a:cubicBezTo>
                    <a:pt x="751522" y="1160850"/>
                    <a:pt x="653251" y="1159580"/>
                    <a:pt x="560438" y="1158310"/>
                  </a:cubicBezTo>
                  <a:cubicBezTo>
                    <a:pt x="385733" y="1157040"/>
                    <a:pt x="211028" y="1155770"/>
                    <a:pt x="48260" y="1155770"/>
                  </a:cubicBezTo>
                  <a:cubicBezTo>
                    <a:pt x="38100" y="1155770"/>
                    <a:pt x="29210" y="1155770"/>
                    <a:pt x="19050" y="1154500"/>
                  </a:cubicBezTo>
                  <a:cubicBezTo>
                    <a:pt x="10160" y="1153230"/>
                    <a:pt x="5080" y="1146880"/>
                    <a:pt x="7620" y="1137990"/>
                  </a:cubicBezTo>
                  <a:cubicBezTo>
                    <a:pt x="16510" y="1106279"/>
                    <a:pt x="12700" y="1085429"/>
                    <a:pt x="11430" y="1063746"/>
                  </a:cubicBezTo>
                  <a:cubicBezTo>
                    <a:pt x="10160" y="1019544"/>
                    <a:pt x="6350" y="976177"/>
                    <a:pt x="7620" y="931975"/>
                  </a:cubicBezTo>
                  <a:cubicBezTo>
                    <a:pt x="5080" y="876932"/>
                    <a:pt x="0" y="195562"/>
                    <a:pt x="7620" y="139684"/>
                  </a:cubicBezTo>
                  <a:cubicBezTo>
                    <a:pt x="8890" y="128842"/>
                    <a:pt x="7620" y="117167"/>
                    <a:pt x="8890" y="106325"/>
                  </a:cubicBezTo>
                  <a:cubicBezTo>
                    <a:pt x="10160" y="88811"/>
                    <a:pt x="12700" y="69629"/>
                    <a:pt x="13970" y="44450"/>
                  </a:cubicBezTo>
                  <a:cubicBezTo>
                    <a:pt x="13970" y="41910"/>
                    <a:pt x="15240" y="39370"/>
                    <a:pt x="16510" y="38100"/>
                  </a:cubicBezTo>
                  <a:cubicBezTo>
                    <a:pt x="38100" y="35560"/>
                    <a:pt x="74540" y="30480"/>
                    <a:pt x="161892" y="29210"/>
                  </a:cubicBezTo>
                  <a:cubicBezTo>
                    <a:pt x="309300" y="25400"/>
                    <a:pt x="456707" y="22860"/>
                    <a:pt x="609574" y="20320"/>
                  </a:cubicBezTo>
                  <a:cubicBezTo>
                    <a:pt x="713306" y="17780"/>
                    <a:pt x="817037" y="16510"/>
                    <a:pt x="915308" y="13970"/>
                  </a:cubicBezTo>
                  <a:cubicBezTo>
                    <a:pt x="1013580" y="11430"/>
                    <a:pt x="1117311" y="8890"/>
                    <a:pt x="1215583" y="8890"/>
                  </a:cubicBezTo>
                  <a:cubicBezTo>
                    <a:pt x="1324774" y="7620"/>
                    <a:pt x="1433965" y="10160"/>
                    <a:pt x="1543155" y="8890"/>
                  </a:cubicBezTo>
                  <a:cubicBezTo>
                    <a:pt x="1679644" y="8890"/>
                    <a:pt x="4152814" y="6350"/>
                    <a:pt x="4289303" y="5080"/>
                  </a:cubicBezTo>
                  <a:cubicBezTo>
                    <a:pt x="4420332" y="3810"/>
                    <a:pt x="4551360" y="2540"/>
                    <a:pt x="4687849" y="2540"/>
                  </a:cubicBezTo>
                  <a:cubicBezTo>
                    <a:pt x="4911690" y="1270"/>
                    <a:pt x="5130072" y="0"/>
                    <a:pt x="5353913" y="0"/>
                  </a:cubicBezTo>
                  <a:cubicBezTo>
                    <a:pt x="5446725" y="0"/>
                    <a:pt x="5544996" y="2540"/>
                    <a:pt x="5637808" y="2540"/>
                  </a:cubicBezTo>
                  <a:cubicBezTo>
                    <a:pt x="5894407" y="3810"/>
                    <a:pt x="6156465" y="5080"/>
                    <a:pt x="6413063" y="7620"/>
                  </a:cubicBezTo>
                  <a:cubicBezTo>
                    <a:pt x="6549552" y="8890"/>
                    <a:pt x="6686039" y="12700"/>
                    <a:pt x="6822528" y="16510"/>
                  </a:cubicBezTo>
                  <a:cubicBezTo>
                    <a:pt x="6855286" y="16510"/>
                    <a:pt x="6888043" y="16510"/>
                    <a:pt x="6915340" y="16510"/>
                  </a:cubicBezTo>
                  <a:cubicBezTo>
                    <a:pt x="6943905" y="17780"/>
                    <a:pt x="6952795" y="20320"/>
                    <a:pt x="6962955" y="21590"/>
                  </a:cubicBezTo>
                  <a:close/>
                  <a:moveTo>
                    <a:pt x="6973115" y="1150690"/>
                  </a:moveTo>
                  <a:cubicBezTo>
                    <a:pt x="6974385" y="1134180"/>
                    <a:pt x="6975655" y="1121480"/>
                    <a:pt x="6975655" y="1108780"/>
                  </a:cubicBezTo>
                  <a:cubicBezTo>
                    <a:pt x="6974385" y="1060410"/>
                    <a:pt x="6973115" y="1016208"/>
                    <a:pt x="6973115" y="968671"/>
                  </a:cubicBezTo>
                  <a:cubicBezTo>
                    <a:pt x="6973115" y="946987"/>
                    <a:pt x="6975655" y="925303"/>
                    <a:pt x="6974385" y="903620"/>
                  </a:cubicBezTo>
                  <a:cubicBezTo>
                    <a:pt x="6974385" y="883604"/>
                    <a:pt x="6973115" y="862754"/>
                    <a:pt x="6971845" y="842738"/>
                  </a:cubicBezTo>
                  <a:cubicBezTo>
                    <a:pt x="6966765" y="811881"/>
                    <a:pt x="6955335" y="173044"/>
                    <a:pt x="6955335" y="142186"/>
                  </a:cubicBezTo>
                  <a:cubicBezTo>
                    <a:pt x="6952795" y="116333"/>
                    <a:pt x="6950255" y="89645"/>
                    <a:pt x="6947715" y="63500"/>
                  </a:cubicBezTo>
                  <a:cubicBezTo>
                    <a:pt x="6946445" y="44450"/>
                    <a:pt x="6945175" y="43180"/>
                    <a:pt x="6898962" y="41910"/>
                  </a:cubicBezTo>
                  <a:cubicBezTo>
                    <a:pt x="6882583" y="41910"/>
                    <a:pt x="6871664" y="41910"/>
                    <a:pt x="6855286" y="40640"/>
                  </a:cubicBezTo>
                  <a:cubicBezTo>
                    <a:pt x="6718797" y="36830"/>
                    <a:pt x="6576849" y="31750"/>
                    <a:pt x="6440361" y="30480"/>
                  </a:cubicBezTo>
                  <a:cubicBezTo>
                    <a:pt x="6107329" y="26670"/>
                    <a:pt x="5768838" y="25400"/>
                    <a:pt x="5435806" y="22860"/>
                  </a:cubicBezTo>
                  <a:cubicBezTo>
                    <a:pt x="5386670" y="22860"/>
                    <a:pt x="5332075" y="22860"/>
                    <a:pt x="5282939" y="22860"/>
                  </a:cubicBezTo>
                  <a:cubicBezTo>
                    <a:pt x="5201045" y="22860"/>
                    <a:pt x="5119153" y="22860"/>
                    <a:pt x="5042719" y="22860"/>
                  </a:cubicBezTo>
                  <a:cubicBezTo>
                    <a:pt x="4868014" y="22860"/>
                    <a:pt x="4693309" y="22860"/>
                    <a:pt x="4524063" y="24130"/>
                  </a:cubicBezTo>
                  <a:cubicBezTo>
                    <a:pt x="4376655" y="25400"/>
                    <a:pt x="1892566" y="29210"/>
                    <a:pt x="1745158" y="29210"/>
                  </a:cubicBezTo>
                  <a:cubicBezTo>
                    <a:pt x="1504939" y="29210"/>
                    <a:pt x="1264719" y="26670"/>
                    <a:pt x="1024499" y="33020"/>
                  </a:cubicBezTo>
                  <a:cubicBezTo>
                    <a:pt x="898930" y="36830"/>
                    <a:pt x="778820" y="36830"/>
                    <a:pt x="658710" y="38100"/>
                  </a:cubicBezTo>
                  <a:cubicBezTo>
                    <a:pt x="451248" y="41910"/>
                    <a:pt x="243785" y="45720"/>
                    <a:pt x="49530" y="50800"/>
                  </a:cubicBezTo>
                  <a:cubicBezTo>
                    <a:pt x="36830" y="50800"/>
                    <a:pt x="34290" y="53340"/>
                    <a:pt x="33020" y="67127"/>
                  </a:cubicBezTo>
                  <a:cubicBezTo>
                    <a:pt x="31750" y="82139"/>
                    <a:pt x="31750" y="97151"/>
                    <a:pt x="30480" y="112163"/>
                  </a:cubicBezTo>
                  <a:cubicBezTo>
                    <a:pt x="29210" y="137182"/>
                    <a:pt x="26670" y="161368"/>
                    <a:pt x="25400" y="186388"/>
                  </a:cubicBezTo>
                  <a:cubicBezTo>
                    <a:pt x="20320" y="213075"/>
                    <a:pt x="26670" y="865256"/>
                    <a:pt x="29210" y="891944"/>
                  </a:cubicBezTo>
                  <a:cubicBezTo>
                    <a:pt x="29210" y="920299"/>
                    <a:pt x="29210" y="949489"/>
                    <a:pt x="30480" y="977845"/>
                  </a:cubicBezTo>
                  <a:cubicBezTo>
                    <a:pt x="30480" y="998694"/>
                    <a:pt x="33020" y="1019544"/>
                    <a:pt x="33020" y="1040394"/>
                  </a:cubicBezTo>
                  <a:cubicBezTo>
                    <a:pt x="33020" y="1062912"/>
                    <a:pt x="33020" y="1085429"/>
                    <a:pt x="31750" y="1108780"/>
                  </a:cubicBezTo>
                  <a:cubicBezTo>
                    <a:pt x="31750" y="1112590"/>
                    <a:pt x="31750" y="1115130"/>
                    <a:pt x="31750" y="1118940"/>
                  </a:cubicBezTo>
                  <a:cubicBezTo>
                    <a:pt x="31750" y="1129100"/>
                    <a:pt x="35560" y="1132910"/>
                    <a:pt x="44450" y="1132910"/>
                  </a:cubicBezTo>
                  <a:cubicBezTo>
                    <a:pt x="85459" y="1132910"/>
                    <a:pt x="161892" y="1134180"/>
                    <a:pt x="232866" y="1134180"/>
                  </a:cubicBezTo>
                  <a:cubicBezTo>
                    <a:pt x="336597" y="1134180"/>
                    <a:pt x="445788" y="1131640"/>
                    <a:pt x="549519" y="1134180"/>
                  </a:cubicBezTo>
                  <a:cubicBezTo>
                    <a:pt x="718765" y="1137990"/>
                    <a:pt x="888011" y="1140530"/>
                    <a:pt x="1057256" y="1139260"/>
                  </a:cubicBezTo>
                  <a:cubicBezTo>
                    <a:pt x="1166447" y="1137990"/>
                    <a:pt x="1270178" y="1140530"/>
                    <a:pt x="1379369" y="1140530"/>
                  </a:cubicBezTo>
                  <a:cubicBezTo>
                    <a:pt x="1537696" y="1140530"/>
                    <a:pt x="1696022" y="1139260"/>
                    <a:pt x="1854349" y="1140530"/>
                  </a:cubicBezTo>
                  <a:cubicBezTo>
                    <a:pt x="2089109" y="1141800"/>
                    <a:pt x="4666011" y="1131640"/>
                    <a:pt x="4906231" y="1134180"/>
                  </a:cubicBezTo>
                  <a:cubicBezTo>
                    <a:pt x="5009962" y="1135450"/>
                    <a:pt x="5113693" y="1136720"/>
                    <a:pt x="5211965" y="1136720"/>
                  </a:cubicBezTo>
                  <a:cubicBezTo>
                    <a:pt x="5392130" y="1139260"/>
                    <a:pt x="5566834" y="1135450"/>
                    <a:pt x="5746999" y="1139260"/>
                  </a:cubicBezTo>
                  <a:cubicBezTo>
                    <a:pt x="5894407" y="1141800"/>
                    <a:pt x="6041814" y="1141800"/>
                    <a:pt x="6189222" y="1144340"/>
                  </a:cubicBezTo>
                  <a:cubicBezTo>
                    <a:pt x="6407603" y="1148150"/>
                    <a:pt x="6625985" y="1150690"/>
                    <a:pt x="6844366" y="1151960"/>
                  </a:cubicBezTo>
                  <a:cubicBezTo>
                    <a:pt x="6926260" y="1151960"/>
                    <a:pt x="6952795" y="1150690"/>
                    <a:pt x="6973115" y="1150690"/>
                  </a:cubicBezTo>
                  <a:close/>
                </a:path>
              </a:pathLst>
            </a:custGeom>
            <a:solidFill>
              <a:srgbClr val="FFFFFF"/>
            </a:solidFill>
          </p:spPr>
        </p:sp>
      </p:grpSp>
      <p:sp>
        <p:nvSpPr>
          <p:cNvPr id="6" name="Rectangle 5"/>
          <p:cNvSpPr/>
          <p:nvPr/>
        </p:nvSpPr>
        <p:spPr>
          <a:xfrm>
            <a:off x="1600200" y="4747356"/>
            <a:ext cx="15661660" cy="784830"/>
          </a:xfrm>
          <a:prstGeom prst="rect">
            <a:avLst/>
          </a:prstGeom>
        </p:spPr>
        <p:txBody>
          <a:bodyPr wrap="none">
            <a:spAutoFit/>
          </a:bodyPr>
          <a:lstStyle/>
          <a:p>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Người</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tiêu</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dùng</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là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lực</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lượng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chiếm</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đại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đ</a:t>
            </a:r>
            <a:r>
              <a:rPr lang="vi-VN" sz="4500" dirty="0">
                <a:solidFill>
                  <a:srgbClr val="000000"/>
                </a:solidFill>
                <a:latin typeface="Arial" panose="020B0604020202020204" pitchFamily="34" charset="0"/>
                <a:ea typeface="Calibri" panose="020F0502020204030204" pitchFamily="34" charset="0"/>
                <a:cs typeface="Arial" panose="020B0604020202020204" pitchFamily="34" charset="0"/>
              </a:rPr>
              <a:t>a</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xã</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500" dirty="0">
              <a:latin typeface="Arial" panose="020B0604020202020204" pitchFamily="34" charset="0"/>
              <a:cs typeface="Arial" panose="020B0604020202020204" pitchFamily="34" charset="0"/>
            </a:endParaRPr>
          </a:p>
        </p:txBody>
      </p:sp>
      <p:pic>
        <p:nvPicPr>
          <p:cNvPr id="15"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66586" y="3425539"/>
            <a:ext cx="880661" cy="1321817"/>
          </a:xfrm>
          <a:prstGeom prst="rect">
            <a:avLst/>
          </a:prstGeom>
        </p:spPr>
      </p:pic>
      <p:grpSp>
        <p:nvGrpSpPr>
          <p:cNvPr id="16" name="Group 4"/>
          <p:cNvGrpSpPr/>
          <p:nvPr/>
        </p:nvGrpSpPr>
        <p:grpSpPr>
          <a:xfrm>
            <a:off x="1470783" y="7050919"/>
            <a:ext cx="15814060" cy="2433585"/>
            <a:chOff x="0" y="0"/>
            <a:chExt cx="6990895" cy="1169740"/>
          </a:xfrm>
        </p:grpSpPr>
        <p:sp>
          <p:nvSpPr>
            <p:cNvPr id="17" name="Freeform 5"/>
            <p:cNvSpPr/>
            <p:nvPr/>
          </p:nvSpPr>
          <p:spPr>
            <a:xfrm>
              <a:off x="10160" y="16510"/>
              <a:ext cx="6968035" cy="1141800"/>
            </a:xfrm>
            <a:custGeom>
              <a:avLst/>
              <a:gdLst/>
              <a:ahLst/>
              <a:cxnLst/>
              <a:rect l="l" t="t" r="r" b="b"/>
              <a:pathLst>
                <a:path w="6968035" h="1141800">
                  <a:moveTo>
                    <a:pt x="6968035" y="1141800"/>
                  </a:moveTo>
                  <a:lnTo>
                    <a:pt x="0" y="1134180"/>
                  </a:lnTo>
                  <a:lnTo>
                    <a:pt x="0" y="409233"/>
                  </a:lnTo>
                  <a:lnTo>
                    <a:pt x="17780" y="19050"/>
                  </a:lnTo>
                  <a:lnTo>
                    <a:pt x="3472781" y="0"/>
                  </a:lnTo>
                  <a:lnTo>
                    <a:pt x="6948985" y="5080"/>
                  </a:lnTo>
                  <a:close/>
                </a:path>
              </a:pathLst>
            </a:custGeom>
            <a:solidFill>
              <a:srgbClr val="FFFFFF"/>
            </a:solidFill>
          </p:spPr>
        </p:sp>
        <p:sp>
          <p:nvSpPr>
            <p:cNvPr id="18" name="Freeform 6"/>
            <p:cNvSpPr/>
            <p:nvPr/>
          </p:nvSpPr>
          <p:spPr>
            <a:xfrm>
              <a:off x="-3810" y="0"/>
              <a:ext cx="6997245" cy="1168470"/>
            </a:xfrm>
            <a:custGeom>
              <a:avLst/>
              <a:gdLst/>
              <a:ahLst/>
              <a:cxnLst/>
              <a:rect l="l" t="t" r="r" b="b"/>
              <a:pathLst>
                <a:path w="6997245" h="1168470">
                  <a:moveTo>
                    <a:pt x="6962955" y="21590"/>
                  </a:moveTo>
                  <a:cubicBezTo>
                    <a:pt x="6964225" y="34290"/>
                    <a:pt x="6964225" y="44450"/>
                    <a:pt x="6965495" y="54610"/>
                  </a:cubicBezTo>
                  <a:cubicBezTo>
                    <a:pt x="6968035" y="80471"/>
                    <a:pt x="6969305" y="103823"/>
                    <a:pt x="6971845" y="126340"/>
                  </a:cubicBezTo>
                  <a:cubicBezTo>
                    <a:pt x="6971845" y="158866"/>
                    <a:pt x="6984545" y="800205"/>
                    <a:pt x="6990895" y="832730"/>
                  </a:cubicBezTo>
                  <a:cubicBezTo>
                    <a:pt x="6997245" y="881936"/>
                    <a:pt x="6993435" y="931975"/>
                    <a:pt x="6993435" y="981181"/>
                  </a:cubicBezTo>
                  <a:cubicBezTo>
                    <a:pt x="6993435" y="1024548"/>
                    <a:pt x="6994705" y="1064580"/>
                    <a:pt x="6995975" y="1107510"/>
                  </a:cubicBezTo>
                  <a:cubicBezTo>
                    <a:pt x="6995975" y="1129100"/>
                    <a:pt x="6995975" y="1143070"/>
                    <a:pt x="6995975" y="1167200"/>
                  </a:cubicBezTo>
                  <a:cubicBezTo>
                    <a:pt x="6973115" y="1167200"/>
                    <a:pt x="6952795" y="1168470"/>
                    <a:pt x="6915340" y="1167200"/>
                  </a:cubicBezTo>
                  <a:cubicBezTo>
                    <a:pt x="6560470" y="1162120"/>
                    <a:pt x="6200141" y="1168470"/>
                    <a:pt x="5845271" y="1163390"/>
                  </a:cubicBezTo>
                  <a:cubicBezTo>
                    <a:pt x="5632349" y="1159580"/>
                    <a:pt x="5424886" y="1162120"/>
                    <a:pt x="5211965" y="1159580"/>
                  </a:cubicBezTo>
                  <a:cubicBezTo>
                    <a:pt x="5113693" y="1158310"/>
                    <a:pt x="5015421" y="1157040"/>
                    <a:pt x="4917150" y="1155770"/>
                  </a:cubicBezTo>
                  <a:cubicBezTo>
                    <a:pt x="4857094" y="1155770"/>
                    <a:pt x="4802499" y="1157040"/>
                    <a:pt x="4742444" y="1157040"/>
                  </a:cubicBezTo>
                  <a:cubicBezTo>
                    <a:pt x="4589577" y="1155770"/>
                    <a:pt x="4169193" y="1157040"/>
                    <a:pt x="4016326" y="1155770"/>
                  </a:cubicBezTo>
                  <a:cubicBezTo>
                    <a:pt x="3907135" y="1154500"/>
                    <a:pt x="1723320" y="1163390"/>
                    <a:pt x="1614129" y="1162120"/>
                  </a:cubicBezTo>
                  <a:cubicBezTo>
                    <a:pt x="1586831" y="1162120"/>
                    <a:pt x="1554074" y="1163390"/>
                    <a:pt x="1526777" y="1163390"/>
                  </a:cubicBezTo>
                  <a:cubicBezTo>
                    <a:pt x="1461262" y="1163390"/>
                    <a:pt x="1401207" y="1164660"/>
                    <a:pt x="1335693" y="1164660"/>
                  </a:cubicBezTo>
                  <a:cubicBezTo>
                    <a:pt x="1171907" y="1164660"/>
                    <a:pt x="1013580" y="1163390"/>
                    <a:pt x="849794" y="1162120"/>
                  </a:cubicBezTo>
                  <a:cubicBezTo>
                    <a:pt x="751522" y="1160850"/>
                    <a:pt x="653251" y="1159580"/>
                    <a:pt x="560438" y="1158310"/>
                  </a:cubicBezTo>
                  <a:cubicBezTo>
                    <a:pt x="385733" y="1157040"/>
                    <a:pt x="211028" y="1155770"/>
                    <a:pt x="48260" y="1155770"/>
                  </a:cubicBezTo>
                  <a:cubicBezTo>
                    <a:pt x="38100" y="1155770"/>
                    <a:pt x="29210" y="1155770"/>
                    <a:pt x="19050" y="1154500"/>
                  </a:cubicBezTo>
                  <a:cubicBezTo>
                    <a:pt x="10160" y="1153230"/>
                    <a:pt x="5080" y="1146880"/>
                    <a:pt x="7620" y="1137990"/>
                  </a:cubicBezTo>
                  <a:cubicBezTo>
                    <a:pt x="16510" y="1106279"/>
                    <a:pt x="12700" y="1085429"/>
                    <a:pt x="11430" y="1063746"/>
                  </a:cubicBezTo>
                  <a:cubicBezTo>
                    <a:pt x="10160" y="1019544"/>
                    <a:pt x="6350" y="976177"/>
                    <a:pt x="7620" y="931975"/>
                  </a:cubicBezTo>
                  <a:cubicBezTo>
                    <a:pt x="5080" y="876932"/>
                    <a:pt x="0" y="195562"/>
                    <a:pt x="7620" y="139684"/>
                  </a:cubicBezTo>
                  <a:cubicBezTo>
                    <a:pt x="8890" y="128842"/>
                    <a:pt x="7620" y="117167"/>
                    <a:pt x="8890" y="106325"/>
                  </a:cubicBezTo>
                  <a:cubicBezTo>
                    <a:pt x="10160" y="88811"/>
                    <a:pt x="12700" y="69629"/>
                    <a:pt x="13970" y="44450"/>
                  </a:cubicBezTo>
                  <a:cubicBezTo>
                    <a:pt x="13970" y="41910"/>
                    <a:pt x="15240" y="39370"/>
                    <a:pt x="16510" y="38100"/>
                  </a:cubicBezTo>
                  <a:cubicBezTo>
                    <a:pt x="38100" y="35560"/>
                    <a:pt x="74540" y="30480"/>
                    <a:pt x="161892" y="29210"/>
                  </a:cubicBezTo>
                  <a:cubicBezTo>
                    <a:pt x="309300" y="25400"/>
                    <a:pt x="456707" y="22860"/>
                    <a:pt x="609574" y="20320"/>
                  </a:cubicBezTo>
                  <a:cubicBezTo>
                    <a:pt x="713306" y="17780"/>
                    <a:pt x="817037" y="16510"/>
                    <a:pt x="915308" y="13970"/>
                  </a:cubicBezTo>
                  <a:cubicBezTo>
                    <a:pt x="1013580" y="11430"/>
                    <a:pt x="1117311" y="8890"/>
                    <a:pt x="1215583" y="8890"/>
                  </a:cubicBezTo>
                  <a:cubicBezTo>
                    <a:pt x="1324774" y="7620"/>
                    <a:pt x="1433965" y="10160"/>
                    <a:pt x="1543155" y="8890"/>
                  </a:cubicBezTo>
                  <a:cubicBezTo>
                    <a:pt x="1679644" y="8890"/>
                    <a:pt x="4152814" y="6350"/>
                    <a:pt x="4289303" y="5080"/>
                  </a:cubicBezTo>
                  <a:cubicBezTo>
                    <a:pt x="4420332" y="3810"/>
                    <a:pt x="4551360" y="2540"/>
                    <a:pt x="4687849" y="2540"/>
                  </a:cubicBezTo>
                  <a:cubicBezTo>
                    <a:pt x="4911690" y="1270"/>
                    <a:pt x="5130072" y="0"/>
                    <a:pt x="5353913" y="0"/>
                  </a:cubicBezTo>
                  <a:cubicBezTo>
                    <a:pt x="5446725" y="0"/>
                    <a:pt x="5544996" y="2540"/>
                    <a:pt x="5637808" y="2540"/>
                  </a:cubicBezTo>
                  <a:cubicBezTo>
                    <a:pt x="5894407" y="3810"/>
                    <a:pt x="6156465" y="5080"/>
                    <a:pt x="6413063" y="7620"/>
                  </a:cubicBezTo>
                  <a:cubicBezTo>
                    <a:pt x="6549552" y="8890"/>
                    <a:pt x="6686039" y="12700"/>
                    <a:pt x="6822528" y="16510"/>
                  </a:cubicBezTo>
                  <a:cubicBezTo>
                    <a:pt x="6855286" y="16510"/>
                    <a:pt x="6888043" y="16510"/>
                    <a:pt x="6915340" y="16510"/>
                  </a:cubicBezTo>
                  <a:cubicBezTo>
                    <a:pt x="6943905" y="17780"/>
                    <a:pt x="6952795" y="20320"/>
                    <a:pt x="6962955" y="21590"/>
                  </a:cubicBezTo>
                  <a:close/>
                  <a:moveTo>
                    <a:pt x="6973115" y="1150690"/>
                  </a:moveTo>
                  <a:cubicBezTo>
                    <a:pt x="6974385" y="1134180"/>
                    <a:pt x="6975655" y="1121480"/>
                    <a:pt x="6975655" y="1108780"/>
                  </a:cubicBezTo>
                  <a:cubicBezTo>
                    <a:pt x="6974385" y="1060410"/>
                    <a:pt x="6973115" y="1016208"/>
                    <a:pt x="6973115" y="968671"/>
                  </a:cubicBezTo>
                  <a:cubicBezTo>
                    <a:pt x="6973115" y="946987"/>
                    <a:pt x="6975655" y="925303"/>
                    <a:pt x="6974385" y="903620"/>
                  </a:cubicBezTo>
                  <a:cubicBezTo>
                    <a:pt x="6974385" y="883604"/>
                    <a:pt x="6973115" y="862754"/>
                    <a:pt x="6971845" y="842738"/>
                  </a:cubicBezTo>
                  <a:cubicBezTo>
                    <a:pt x="6966765" y="811881"/>
                    <a:pt x="6955335" y="173044"/>
                    <a:pt x="6955335" y="142186"/>
                  </a:cubicBezTo>
                  <a:cubicBezTo>
                    <a:pt x="6952795" y="116333"/>
                    <a:pt x="6950255" y="89645"/>
                    <a:pt x="6947715" y="63500"/>
                  </a:cubicBezTo>
                  <a:cubicBezTo>
                    <a:pt x="6946445" y="44450"/>
                    <a:pt x="6945175" y="43180"/>
                    <a:pt x="6898962" y="41910"/>
                  </a:cubicBezTo>
                  <a:cubicBezTo>
                    <a:pt x="6882583" y="41910"/>
                    <a:pt x="6871664" y="41910"/>
                    <a:pt x="6855286" y="40640"/>
                  </a:cubicBezTo>
                  <a:cubicBezTo>
                    <a:pt x="6718797" y="36830"/>
                    <a:pt x="6576849" y="31750"/>
                    <a:pt x="6440361" y="30480"/>
                  </a:cubicBezTo>
                  <a:cubicBezTo>
                    <a:pt x="6107329" y="26670"/>
                    <a:pt x="5768838" y="25400"/>
                    <a:pt x="5435806" y="22860"/>
                  </a:cubicBezTo>
                  <a:cubicBezTo>
                    <a:pt x="5386670" y="22860"/>
                    <a:pt x="5332075" y="22860"/>
                    <a:pt x="5282939" y="22860"/>
                  </a:cubicBezTo>
                  <a:cubicBezTo>
                    <a:pt x="5201045" y="22860"/>
                    <a:pt x="5119153" y="22860"/>
                    <a:pt x="5042719" y="22860"/>
                  </a:cubicBezTo>
                  <a:cubicBezTo>
                    <a:pt x="4868014" y="22860"/>
                    <a:pt x="4693309" y="22860"/>
                    <a:pt x="4524063" y="24130"/>
                  </a:cubicBezTo>
                  <a:cubicBezTo>
                    <a:pt x="4376655" y="25400"/>
                    <a:pt x="1892566" y="29210"/>
                    <a:pt x="1745158" y="29210"/>
                  </a:cubicBezTo>
                  <a:cubicBezTo>
                    <a:pt x="1504939" y="29210"/>
                    <a:pt x="1264719" y="26670"/>
                    <a:pt x="1024499" y="33020"/>
                  </a:cubicBezTo>
                  <a:cubicBezTo>
                    <a:pt x="898930" y="36830"/>
                    <a:pt x="778820" y="36830"/>
                    <a:pt x="658710" y="38100"/>
                  </a:cubicBezTo>
                  <a:cubicBezTo>
                    <a:pt x="451248" y="41910"/>
                    <a:pt x="243785" y="45720"/>
                    <a:pt x="49530" y="50800"/>
                  </a:cubicBezTo>
                  <a:cubicBezTo>
                    <a:pt x="36830" y="50800"/>
                    <a:pt x="34290" y="53340"/>
                    <a:pt x="33020" y="67127"/>
                  </a:cubicBezTo>
                  <a:cubicBezTo>
                    <a:pt x="31750" y="82139"/>
                    <a:pt x="31750" y="97151"/>
                    <a:pt x="30480" y="112163"/>
                  </a:cubicBezTo>
                  <a:cubicBezTo>
                    <a:pt x="29210" y="137182"/>
                    <a:pt x="26670" y="161368"/>
                    <a:pt x="25400" y="186388"/>
                  </a:cubicBezTo>
                  <a:cubicBezTo>
                    <a:pt x="20320" y="213075"/>
                    <a:pt x="26670" y="865256"/>
                    <a:pt x="29210" y="891944"/>
                  </a:cubicBezTo>
                  <a:cubicBezTo>
                    <a:pt x="29210" y="920299"/>
                    <a:pt x="29210" y="949489"/>
                    <a:pt x="30480" y="977845"/>
                  </a:cubicBezTo>
                  <a:cubicBezTo>
                    <a:pt x="30480" y="998694"/>
                    <a:pt x="33020" y="1019544"/>
                    <a:pt x="33020" y="1040394"/>
                  </a:cubicBezTo>
                  <a:cubicBezTo>
                    <a:pt x="33020" y="1062912"/>
                    <a:pt x="33020" y="1085429"/>
                    <a:pt x="31750" y="1108780"/>
                  </a:cubicBezTo>
                  <a:cubicBezTo>
                    <a:pt x="31750" y="1112590"/>
                    <a:pt x="31750" y="1115130"/>
                    <a:pt x="31750" y="1118940"/>
                  </a:cubicBezTo>
                  <a:cubicBezTo>
                    <a:pt x="31750" y="1129100"/>
                    <a:pt x="35560" y="1132910"/>
                    <a:pt x="44450" y="1132910"/>
                  </a:cubicBezTo>
                  <a:cubicBezTo>
                    <a:pt x="85459" y="1132910"/>
                    <a:pt x="161892" y="1134180"/>
                    <a:pt x="232866" y="1134180"/>
                  </a:cubicBezTo>
                  <a:cubicBezTo>
                    <a:pt x="336597" y="1134180"/>
                    <a:pt x="445788" y="1131640"/>
                    <a:pt x="549519" y="1134180"/>
                  </a:cubicBezTo>
                  <a:cubicBezTo>
                    <a:pt x="718765" y="1137990"/>
                    <a:pt x="888011" y="1140530"/>
                    <a:pt x="1057256" y="1139260"/>
                  </a:cubicBezTo>
                  <a:cubicBezTo>
                    <a:pt x="1166447" y="1137990"/>
                    <a:pt x="1270178" y="1140530"/>
                    <a:pt x="1379369" y="1140530"/>
                  </a:cubicBezTo>
                  <a:cubicBezTo>
                    <a:pt x="1537696" y="1140530"/>
                    <a:pt x="1696022" y="1139260"/>
                    <a:pt x="1854349" y="1140530"/>
                  </a:cubicBezTo>
                  <a:cubicBezTo>
                    <a:pt x="2089109" y="1141800"/>
                    <a:pt x="4666011" y="1131640"/>
                    <a:pt x="4906231" y="1134180"/>
                  </a:cubicBezTo>
                  <a:cubicBezTo>
                    <a:pt x="5009962" y="1135450"/>
                    <a:pt x="5113693" y="1136720"/>
                    <a:pt x="5211965" y="1136720"/>
                  </a:cubicBezTo>
                  <a:cubicBezTo>
                    <a:pt x="5392130" y="1139260"/>
                    <a:pt x="5566834" y="1135450"/>
                    <a:pt x="5746999" y="1139260"/>
                  </a:cubicBezTo>
                  <a:cubicBezTo>
                    <a:pt x="5894407" y="1141800"/>
                    <a:pt x="6041814" y="1141800"/>
                    <a:pt x="6189222" y="1144340"/>
                  </a:cubicBezTo>
                  <a:cubicBezTo>
                    <a:pt x="6407603" y="1148150"/>
                    <a:pt x="6625985" y="1150690"/>
                    <a:pt x="6844366" y="1151960"/>
                  </a:cubicBezTo>
                  <a:cubicBezTo>
                    <a:pt x="6926260" y="1151960"/>
                    <a:pt x="6952795" y="1150690"/>
                    <a:pt x="6973115" y="1150690"/>
                  </a:cubicBezTo>
                  <a:close/>
                </a:path>
              </a:pathLst>
            </a:custGeom>
            <a:solidFill>
              <a:srgbClr val="FFFFFF"/>
            </a:solidFill>
          </p:spPr>
        </p:sp>
      </p:grpSp>
      <p:sp>
        <p:nvSpPr>
          <p:cNvPr id="19" name="Rectangle 18"/>
          <p:cNvSpPr/>
          <p:nvPr/>
        </p:nvSpPr>
        <p:spPr>
          <a:xfrm>
            <a:off x="1989564" y="7213066"/>
            <a:ext cx="14926836" cy="2169825"/>
          </a:xfrm>
          <a:prstGeom prst="rect">
            <a:avLst/>
          </a:prstGeom>
        </p:spPr>
        <p:txBody>
          <a:bodyPr wrap="square">
            <a:spAutoFit/>
          </a:bodyPr>
          <a:lstStyle/>
          <a:p>
            <a:pPr algn="just">
              <a:lnSpc>
                <a:spcPct val="150000"/>
              </a:lnSpc>
            </a:pPr>
            <a:r>
              <a:rPr lang="vi-VN" sz="4500" dirty="0">
                <a:ea typeface="Calibri" panose="020F0502020204030204" pitchFamily="34" charset="0"/>
                <a:cs typeface="Arial" panose="020B0604020202020204" pitchFamily="34" charset="0"/>
              </a:rPr>
              <a:t>Mỗi lựa chọn của người tiêu dùng đều có </a:t>
            </a:r>
            <a:r>
              <a:rPr lang="vi-VN" sz="4500" b="1" dirty="0">
                <a:solidFill>
                  <a:srgbClr val="FF0000"/>
                </a:solidFill>
                <a:ea typeface="Calibri" panose="020F0502020204030204" pitchFamily="34" charset="0"/>
                <a:cs typeface="Arial" panose="020B0604020202020204" pitchFamily="34" charset="0"/>
              </a:rPr>
              <a:t>sự ảnh hưởng </a:t>
            </a:r>
            <a:r>
              <a:rPr lang="vi-VN" sz="4500" dirty="0">
                <a:ea typeface="Calibri" panose="020F0502020204030204" pitchFamily="34" charset="0"/>
                <a:cs typeface="Arial" panose="020B0604020202020204" pitchFamily="34" charset="0"/>
              </a:rPr>
              <a:t>nhất định đối với đời sống xã hội. </a:t>
            </a:r>
            <a:endParaRPr lang="en-US" sz="4500" dirty="0">
              <a:latin typeface="Arial" panose="020B0604020202020204" pitchFamily="34" charset="0"/>
              <a:cs typeface="Arial" panose="020B0604020202020204" pitchFamily="34" charset="0"/>
            </a:endParaRPr>
          </a:p>
        </p:txBody>
      </p:sp>
      <p:pic>
        <p:nvPicPr>
          <p:cNvPr id="20"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9569" y="6552158"/>
            <a:ext cx="880661" cy="1321817"/>
          </a:xfrm>
          <a:prstGeom prst="rect">
            <a:avLst/>
          </a:prstGeom>
        </p:spPr>
      </p:pic>
    </p:spTree>
    <p:extLst>
      <p:ext uri="{BB962C8B-B14F-4D97-AF65-F5344CB8AC3E}">
        <p14:creationId xmlns:p14="http://schemas.microsoft.com/office/powerpoint/2010/main" val="107652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500"/>
                                        <p:tgtEl>
                                          <p:spTgt spid="15"/>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500"/>
                                        <p:tgtEl>
                                          <p:spTgt spid="6"/>
                                        </p:tgtEl>
                                      </p:cBhvr>
                                    </p:animEffect>
                                  </p:childTnLst>
                                </p:cTn>
                              </p:par>
                              <p:par>
                                <p:cTn id="18" presetID="6" presetClass="entr" presetSubtype="16"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32"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circle(out)">
                                      <p:cBhvr>
                                        <p:cTn id="25" dur="500"/>
                                        <p:tgtEl>
                                          <p:spTgt spid="20"/>
                                        </p:tgtEl>
                                      </p:cBhvr>
                                    </p:animEffect>
                                  </p:childTnLst>
                                </p:cTn>
                              </p:par>
                              <p:par>
                                <p:cTn id="26" presetID="6" presetClass="entr" presetSubtype="32"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circle(out)">
                                      <p:cBhvr>
                                        <p:cTn id="28" dur="500"/>
                                        <p:tgtEl>
                                          <p:spTgt spid="16"/>
                                        </p:tgtEl>
                                      </p:cBhvr>
                                    </p:animEffect>
                                  </p:childTnLst>
                                </p:cTn>
                              </p:par>
                              <p:par>
                                <p:cTn id="29" presetID="6" presetClass="entr" presetSubtype="32"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circle(out)">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828800" y="397606"/>
            <a:ext cx="10741147" cy="987450"/>
          </a:xfrm>
          <a:prstGeom prst="rect">
            <a:avLst/>
          </a:prstGeom>
        </p:spPr>
        <p:txBody>
          <a:bodyPr wrap="square" lIns="0" tIns="0" rIns="0" bIns="0" rtlCol="0" anchor="t">
            <a:spAutoFit/>
          </a:bodyPr>
          <a:lstStyle/>
          <a:p>
            <a:pPr>
              <a:lnSpc>
                <a:spcPts val="7679"/>
              </a:lnSpc>
            </a:pPr>
            <a:r>
              <a:rPr lang="vi-VN" sz="5200" b="1" dirty="0">
                <a:solidFill>
                  <a:srgbClr val="06605A"/>
                </a:solidFill>
                <a:latin typeface="Arial" panose="020B0604020202020204" pitchFamily="34" charset="0"/>
                <a:cs typeface="Arial" panose="020B0604020202020204" pitchFamily="34" charset="0"/>
              </a:rPr>
              <a:t>2</a:t>
            </a:r>
            <a:r>
              <a:rPr lang="en-US" sz="5200" b="1" dirty="0">
                <a:solidFill>
                  <a:srgbClr val="06605A"/>
                </a:solidFill>
                <a:latin typeface="Arial" panose="020B0604020202020204" pitchFamily="34" charset="0"/>
                <a:cs typeface="Arial" panose="020B0604020202020204" pitchFamily="34" charset="0"/>
              </a:rPr>
              <a:t>. </a:t>
            </a:r>
            <a:r>
              <a:rPr lang="en-US" sz="5200" b="1" dirty="0" err="1">
                <a:solidFill>
                  <a:srgbClr val="06605A"/>
                </a:solidFill>
                <a:latin typeface="Arial" panose="020B0604020202020204" pitchFamily="34" charset="0"/>
                <a:cs typeface="Arial" panose="020B0604020202020204" pitchFamily="34" charset="0"/>
              </a:rPr>
              <a:t>Tìm</a:t>
            </a:r>
            <a:r>
              <a:rPr lang="en-US" sz="5200" b="1" dirty="0">
                <a:solidFill>
                  <a:srgbClr val="06605A"/>
                </a:solidFill>
                <a:latin typeface="Arial" panose="020B0604020202020204" pitchFamily="34" charset="0"/>
                <a:cs typeface="Arial" panose="020B0604020202020204" pitchFamily="34" charset="0"/>
              </a:rPr>
              <a:t> hiểu về </a:t>
            </a:r>
            <a:r>
              <a:rPr lang="en-US" sz="5200" b="1" dirty="0" err="1">
                <a:solidFill>
                  <a:srgbClr val="06605A"/>
                </a:solidFill>
                <a:latin typeface="Arial" panose="020B0604020202020204" pitchFamily="34" charset="0"/>
                <a:cs typeface="Arial" panose="020B0604020202020204" pitchFamily="34" charset="0"/>
              </a:rPr>
              <a:t>chủ</a:t>
            </a:r>
            <a:r>
              <a:rPr lang="en-US" sz="5200" b="1" dirty="0">
                <a:solidFill>
                  <a:srgbClr val="06605A"/>
                </a:solidFill>
                <a:latin typeface="Arial" panose="020B0604020202020204" pitchFamily="34" charset="0"/>
                <a:cs typeface="Arial" panose="020B0604020202020204" pitchFamily="34" charset="0"/>
              </a:rPr>
              <a:t> thể </a:t>
            </a:r>
            <a:r>
              <a:rPr lang="en-US" sz="5200" b="1" dirty="0" err="1">
                <a:solidFill>
                  <a:srgbClr val="06605A"/>
                </a:solidFill>
                <a:latin typeface="Arial" panose="020B0604020202020204" pitchFamily="34" charset="0"/>
                <a:cs typeface="Arial" panose="020B0604020202020204" pitchFamily="34" charset="0"/>
              </a:rPr>
              <a:t>tiêu</a:t>
            </a:r>
            <a:r>
              <a:rPr lang="en-US" sz="5200" b="1" dirty="0">
                <a:solidFill>
                  <a:srgbClr val="06605A"/>
                </a:solidFill>
                <a:latin typeface="Arial" panose="020B0604020202020204" pitchFamily="34" charset="0"/>
                <a:cs typeface="Arial" panose="020B0604020202020204" pitchFamily="34" charset="0"/>
              </a:rPr>
              <a:t> dùng</a:t>
            </a: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038955">
            <a:off x="16936725" y="65722"/>
            <a:ext cx="1669447" cy="2186181"/>
          </a:xfrm>
          <a:prstGeom prst="rect">
            <a:avLst/>
          </a:prstGeom>
        </p:spPr>
      </p:pic>
      <p:pic>
        <p:nvPicPr>
          <p:cNvPr id="14"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800" y="190500"/>
            <a:ext cx="1401662" cy="1401662"/>
          </a:xfrm>
          <a:prstGeom prst="rect">
            <a:avLst/>
          </a:prstGeom>
        </p:spPr>
      </p:pic>
      <p:sp>
        <p:nvSpPr>
          <p:cNvPr id="2" name="Down Arrow 1"/>
          <p:cNvSpPr/>
          <p:nvPr/>
        </p:nvSpPr>
        <p:spPr>
          <a:xfrm rot="16200000">
            <a:off x="1371600" y="1779017"/>
            <a:ext cx="914400" cy="1143000"/>
          </a:xfrm>
          <a:prstGeom prst="downArrow">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257300" y="2858778"/>
            <a:ext cx="15605969" cy="5286062"/>
          </a:xfrm>
          <a:prstGeom prst="rect">
            <a:avLst/>
          </a:prstGeom>
        </p:spPr>
        <p:txBody>
          <a:bodyPr wrap="square">
            <a:spAutoFit/>
          </a:bodyPr>
          <a:lstStyle/>
          <a:p>
            <a:pPr algn="just">
              <a:lnSpc>
                <a:spcPct val="150000"/>
              </a:lnSpc>
            </a:pPr>
            <a:r>
              <a:rPr lang="vi-VN"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tiêu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dùng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trách</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nhiệm</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mình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bằng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lựa</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chọn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tiêu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dùng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hàng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hóa</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thân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thiện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với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môi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trường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không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sử</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phẩm</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chế</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biến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từ</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vật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hoang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dã</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phẩm</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doanh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nghiệp</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gây</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ô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nhiễm</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tàn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phá</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môi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trường</a:t>
            </a:r>
            <a:r>
              <a:rPr lang="vi-VN" sz="45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500" dirty="0">
              <a:latin typeface="Arial" panose="020B0604020202020204" pitchFamily="34" charset="0"/>
              <a:cs typeface="Arial" panose="020B0604020202020204" pitchFamily="34" charset="0"/>
            </a:endParaRPr>
          </a:p>
        </p:txBody>
      </p:sp>
      <p:pic>
        <p:nvPicPr>
          <p:cNvPr id="2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16072" b="46388"/>
          <a:stretch>
            <a:fillRect/>
          </a:stretch>
        </p:blipFill>
        <p:spPr>
          <a:xfrm>
            <a:off x="15011400" y="7505700"/>
            <a:ext cx="3329713" cy="2795851"/>
          </a:xfrm>
          <a:prstGeom prst="rect">
            <a:avLst/>
          </a:prstGeom>
        </p:spPr>
      </p:pic>
    </p:spTree>
    <p:extLst>
      <p:ext uri="{BB962C8B-B14F-4D97-AF65-F5344CB8AC3E}">
        <p14:creationId xmlns:p14="http://schemas.microsoft.com/office/powerpoint/2010/main" val="487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828800" y="397606"/>
            <a:ext cx="10741147" cy="987450"/>
          </a:xfrm>
          <a:prstGeom prst="rect">
            <a:avLst/>
          </a:prstGeom>
        </p:spPr>
        <p:txBody>
          <a:bodyPr wrap="square" lIns="0" tIns="0" rIns="0" bIns="0" rtlCol="0" anchor="t">
            <a:spAutoFit/>
          </a:bodyPr>
          <a:lstStyle/>
          <a:p>
            <a:pPr>
              <a:lnSpc>
                <a:spcPts val="7679"/>
              </a:lnSpc>
            </a:pPr>
            <a:r>
              <a:rPr lang="vi-VN" sz="5200" b="1" dirty="0">
                <a:solidFill>
                  <a:srgbClr val="06605A"/>
                </a:solidFill>
                <a:latin typeface="Arial" panose="020B0604020202020204" pitchFamily="34" charset="0"/>
                <a:cs typeface="Arial" panose="020B0604020202020204" pitchFamily="34" charset="0"/>
              </a:rPr>
              <a:t>2</a:t>
            </a:r>
            <a:r>
              <a:rPr lang="en-US" sz="5200" b="1" dirty="0">
                <a:solidFill>
                  <a:srgbClr val="06605A"/>
                </a:solidFill>
                <a:latin typeface="Arial" panose="020B0604020202020204" pitchFamily="34" charset="0"/>
                <a:cs typeface="Arial" panose="020B0604020202020204" pitchFamily="34" charset="0"/>
              </a:rPr>
              <a:t>. </a:t>
            </a:r>
            <a:r>
              <a:rPr lang="en-US" sz="5200" b="1" dirty="0" err="1">
                <a:solidFill>
                  <a:srgbClr val="06605A"/>
                </a:solidFill>
                <a:latin typeface="Arial" panose="020B0604020202020204" pitchFamily="34" charset="0"/>
                <a:cs typeface="Arial" panose="020B0604020202020204" pitchFamily="34" charset="0"/>
              </a:rPr>
              <a:t>Tìm</a:t>
            </a:r>
            <a:r>
              <a:rPr lang="en-US" sz="5200" b="1" dirty="0">
                <a:solidFill>
                  <a:srgbClr val="06605A"/>
                </a:solidFill>
                <a:latin typeface="Arial" panose="020B0604020202020204" pitchFamily="34" charset="0"/>
                <a:cs typeface="Arial" panose="020B0604020202020204" pitchFamily="34" charset="0"/>
              </a:rPr>
              <a:t> hiểu về </a:t>
            </a:r>
            <a:r>
              <a:rPr lang="en-US" sz="5200" b="1" dirty="0" err="1">
                <a:solidFill>
                  <a:srgbClr val="06605A"/>
                </a:solidFill>
                <a:latin typeface="Arial" panose="020B0604020202020204" pitchFamily="34" charset="0"/>
                <a:cs typeface="Arial" panose="020B0604020202020204" pitchFamily="34" charset="0"/>
              </a:rPr>
              <a:t>chủ</a:t>
            </a:r>
            <a:r>
              <a:rPr lang="en-US" sz="5200" b="1" dirty="0">
                <a:solidFill>
                  <a:srgbClr val="06605A"/>
                </a:solidFill>
                <a:latin typeface="Arial" panose="020B0604020202020204" pitchFamily="34" charset="0"/>
                <a:cs typeface="Arial" panose="020B0604020202020204" pitchFamily="34" charset="0"/>
              </a:rPr>
              <a:t> thể </a:t>
            </a:r>
            <a:r>
              <a:rPr lang="en-US" sz="5200" b="1" dirty="0" err="1">
                <a:solidFill>
                  <a:srgbClr val="06605A"/>
                </a:solidFill>
                <a:latin typeface="Arial" panose="020B0604020202020204" pitchFamily="34" charset="0"/>
                <a:cs typeface="Arial" panose="020B0604020202020204" pitchFamily="34" charset="0"/>
              </a:rPr>
              <a:t>tiêu</a:t>
            </a:r>
            <a:r>
              <a:rPr lang="en-US" sz="5200" b="1" dirty="0">
                <a:solidFill>
                  <a:srgbClr val="06605A"/>
                </a:solidFill>
                <a:latin typeface="Arial" panose="020B0604020202020204" pitchFamily="34" charset="0"/>
                <a:cs typeface="Arial" panose="020B0604020202020204" pitchFamily="34" charset="0"/>
              </a:rPr>
              <a:t> dùng</a:t>
            </a: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038955">
            <a:off x="16936725" y="65722"/>
            <a:ext cx="1669447" cy="2186181"/>
          </a:xfrm>
          <a:prstGeom prst="rect">
            <a:avLst/>
          </a:prstGeom>
        </p:spPr>
      </p:pic>
      <p:pic>
        <p:nvPicPr>
          <p:cNvPr id="14"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800" y="190500"/>
            <a:ext cx="1401662" cy="1401662"/>
          </a:xfrm>
          <a:prstGeom prst="rect">
            <a:avLst/>
          </a:prstGeom>
        </p:spPr>
      </p:pic>
      <p:pic>
        <p:nvPicPr>
          <p:cNvPr id="8" name="Picture 27"/>
          <p:cNvPicPr>
            <a:picLocks noChangeAspect="1"/>
          </p:cNvPicPr>
          <p:nvPr/>
        </p:nvPicPr>
        <p:blipFill>
          <a:blip r:embed="rId6"/>
          <a:srcRect/>
          <a:stretch>
            <a:fillRect/>
          </a:stretch>
        </p:blipFill>
        <p:spPr>
          <a:xfrm>
            <a:off x="609600" y="2019300"/>
            <a:ext cx="6691854" cy="7306848"/>
          </a:xfrm>
          <a:prstGeom prst="rect">
            <a:avLst/>
          </a:prstGeom>
        </p:spPr>
      </p:pic>
      <p:sp>
        <p:nvSpPr>
          <p:cNvPr id="4" name="Rectangle 3"/>
          <p:cNvSpPr/>
          <p:nvPr/>
        </p:nvSpPr>
        <p:spPr>
          <a:xfrm>
            <a:off x="7301454" y="1567395"/>
            <a:ext cx="9825300" cy="2197076"/>
          </a:xfrm>
          <a:prstGeom prst="rect">
            <a:avLst/>
          </a:prstGeom>
        </p:spPr>
        <p:txBody>
          <a:bodyPr wrap="square">
            <a:spAutoFit/>
          </a:bodyPr>
          <a:lstStyle/>
          <a:p>
            <a:pPr marL="685800" indent="-685800" algn="just">
              <a:lnSpc>
                <a:spcPct val="150000"/>
              </a:lnSpc>
              <a:spcBef>
                <a:spcPts val="100"/>
              </a:spcBef>
              <a:spcAft>
                <a:spcPts val="100"/>
              </a:spcAft>
              <a:buFont typeface="Wingdings" panose="05000000000000000000" pitchFamily="2" charset="2"/>
              <a:buChar char="v"/>
            </a:pP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Chủ</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tiêu</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dùng</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là ai?</a:t>
            </a:r>
            <a:endParaRPr lang="en-US" sz="4800" dirty="0">
              <a:latin typeface="Arial" panose="020B0604020202020204" pitchFamily="34" charset="0"/>
              <a:ea typeface="Calibri" panose="020F0502020204030204" pitchFamily="34" charset="0"/>
              <a:cs typeface="Arial" panose="020B0604020202020204" pitchFamily="34" charset="0"/>
            </a:endParaRPr>
          </a:p>
          <a:p>
            <a:pPr marL="685800" indent="-685800" algn="just">
              <a:lnSpc>
                <a:spcPct val="150000"/>
              </a:lnSpc>
              <a:spcBef>
                <a:spcPts val="100"/>
              </a:spcBef>
              <a:spcAft>
                <a:spcPts val="100"/>
              </a:spcAft>
              <a:buFont typeface="Wingdings" panose="05000000000000000000" pitchFamily="2" charset="2"/>
              <a:buChar char="v"/>
            </a:pP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Chủ</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tiêu</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dùng</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vai</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trò</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gì</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5131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828800" y="397606"/>
            <a:ext cx="10741147" cy="987450"/>
          </a:xfrm>
          <a:prstGeom prst="rect">
            <a:avLst/>
          </a:prstGeom>
        </p:spPr>
        <p:txBody>
          <a:bodyPr wrap="square" lIns="0" tIns="0" rIns="0" bIns="0" rtlCol="0" anchor="t">
            <a:spAutoFit/>
          </a:bodyPr>
          <a:lstStyle/>
          <a:p>
            <a:pPr>
              <a:lnSpc>
                <a:spcPts val="7679"/>
              </a:lnSpc>
            </a:pPr>
            <a:r>
              <a:rPr lang="vi-VN" sz="5200" b="1" dirty="0">
                <a:solidFill>
                  <a:srgbClr val="06605A"/>
                </a:solidFill>
                <a:latin typeface="Arial" panose="020B0604020202020204" pitchFamily="34" charset="0"/>
                <a:cs typeface="Arial" panose="020B0604020202020204" pitchFamily="34" charset="0"/>
              </a:rPr>
              <a:t>2</a:t>
            </a:r>
            <a:r>
              <a:rPr lang="en-US" sz="5200" b="1" dirty="0">
                <a:solidFill>
                  <a:srgbClr val="06605A"/>
                </a:solidFill>
                <a:latin typeface="Arial" panose="020B0604020202020204" pitchFamily="34" charset="0"/>
                <a:cs typeface="Arial" panose="020B0604020202020204" pitchFamily="34" charset="0"/>
              </a:rPr>
              <a:t>. </a:t>
            </a:r>
            <a:r>
              <a:rPr lang="en-US" sz="5200" b="1" dirty="0" err="1">
                <a:solidFill>
                  <a:srgbClr val="06605A"/>
                </a:solidFill>
                <a:latin typeface="Arial" panose="020B0604020202020204" pitchFamily="34" charset="0"/>
                <a:cs typeface="Arial" panose="020B0604020202020204" pitchFamily="34" charset="0"/>
              </a:rPr>
              <a:t>Tìm</a:t>
            </a:r>
            <a:r>
              <a:rPr lang="en-US" sz="5200" b="1" dirty="0">
                <a:solidFill>
                  <a:srgbClr val="06605A"/>
                </a:solidFill>
                <a:latin typeface="Arial" panose="020B0604020202020204" pitchFamily="34" charset="0"/>
                <a:cs typeface="Arial" panose="020B0604020202020204" pitchFamily="34" charset="0"/>
              </a:rPr>
              <a:t> hiểu về </a:t>
            </a:r>
            <a:r>
              <a:rPr lang="en-US" sz="5200" b="1" dirty="0" err="1">
                <a:solidFill>
                  <a:srgbClr val="06605A"/>
                </a:solidFill>
                <a:latin typeface="Arial" panose="020B0604020202020204" pitchFamily="34" charset="0"/>
                <a:cs typeface="Arial" panose="020B0604020202020204" pitchFamily="34" charset="0"/>
              </a:rPr>
              <a:t>chủ</a:t>
            </a:r>
            <a:r>
              <a:rPr lang="en-US" sz="5200" b="1" dirty="0">
                <a:solidFill>
                  <a:srgbClr val="06605A"/>
                </a:solidFill>
                <a:latin typeface="Arial" panose="020B0604020202020204" pitchFamily="34" charset="0"/>
                <a:cs typeface="Arial" panose="020B0604020202020204" pitchFamily="34" charset="0"/>
              </a:rPr>
              <a:t> thể </a:t>
            </a:r>
            <a:r>
              <a:rPr lang="en-US" sz="5200" b="1" dirty="0" err="1">
                <a:solidFill>
                  <a:srgbClr val="06605A"/>
                </a:solidFill>
                <a:latin typeface="Arial" panose="020B0604020202020204" pitchFamily="34" charset="0"/>
                <a:cs typeface="Arial" panose="020B0604020202020204" pitchFamily="34" charset="0"/>
              </a:rPr>
              <a:t>tiêu</a:t>
            </a:r>
            <a:r>
              <a:rPr lang="en-US" sz="5200" b="1" dirty="0">
                <a:solidFill>
                  <a:srgbClr val="06605A"/>
                </a:solidFill>
                <a:latin typeface="Arial" panose="020B0604020202020204" pitchFamily="34" charset="0"/>
                <a:cs typeface="Arial" panose="020B0604020202020204" pitchFamily="34" charset="0"/>
              </a:rPr>
              <a:t> dùng</a:t>
            </a: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038955">
            <a:off x="16936725" y="65722"/>
            <a:ext cx="1669447" cy="2186181"/>
          </a:xfrm>
          <a:prstGeom prst="rect">
            <a:avLst/>
          </a:prstGeom>
        </p:spPr>
      </p:pic>
      <p:pic>
        <p:nvPicPr>
          <p:cNvPr id="14"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800" y="190500"/>
            <a:ext cx="1401662" cy="1401662"/>
          </a:xfrm>
          <a:prstGeom prst="rect">
            <a:avLst/>
          </a:prstGeom>
        </p:spPr>
      </p:pic>
      <p:grpSp>
        <p:nvGrpSpPr>
          <p:cNvPr id="7" name="Group 13"/>
          <p:cNvGrpSpPr/>
          <p:nvPr/>
        </p:nvGrpSpPr>
        <p:grpSpPr>
          <a:xfrm>
            <a:off x="1524000" y="1604095"/>
            <a:ext cx="15468600" cy="2777405"/>
            <a:chOff x="0" y="0"/>
            <a:chExt cx="6990895" cy="3858826"/>
          </a:xfrm>
        </p:grpSpPr>
        <p:sp>
          <p:nvSpPr>
            <p:cNvPr id="9" name="Freeform 14"/>
            <p:cNvSpPr/>
            <p:nvPr/>
          </p:nvSpPr>
          <p:spPr>
            <a:xfrm>
              <a:off x="10160" y="16510"/>
              <a:ext cx="6968035" cy="3830886"/>
            </a:xfrm>
            <a:custGeom>
              <a:avLst/>
              <a:gdLst/>
              <a:ahLst/>
              <a:cxnLst/>
              <a:rect l="l" t="t" r="r" b="b"/>
              <a:pathLst>
                <a:path w="6968035" h="3830886">
                  <a:moveTo>
                    <a:pt x="6968035" y="3830886"/>
                  </a:moveTo>
                  <a:lnTo>
                    <a:pt x="0" y="3823266"/>
                  </a:lnTo>
                  <a:lnTo>
                    <a:pt x="0" y="1341878"/>
                  </a:lnTo>
                  <a:lnTo>
                    <a:pt x="17780" y="19050"/>
                  </a:lnTo>
                  <a:lnTo>
                    <a:pt x="3472781" y="0"/>
                  </a:lnTo>
                  <a:lnTo>
                    <a:pt x="6948985" y="5080"/>
                  </a:lnTo>
                  <a:close/>
                </a:path>
              </a:pathLst>
            </a:custGeom>
            <a:solidFill>
              <a:srgbClr val="FFFFFF"/>
            </a:solidFill>
          </p:spPr>
        </p:sp>
        <p:sp>
          <p:nvSpPr>
            <p:cNvPr id="11" name="Freeform 15"/>
            <p:cNvSpPr/>
            <p:nvPr/>
          </p:nvSpPr>
          <p:spPr>
            <a:xfrm>
              <a:off x="-3810" y="0"/>
              <a:ext cx="6997245" cy="3857556"/>
            </a:xfrm>
            <a:custGeom>
              <a:avLst/>
              <a:gdLst/>
              <a:ahLst/>
              <a:cxnLst/>
              <a:rect l="l" t="t" r="r" b="b"/>
              <a:pathLst>
                <a:path w="6997245" h="3857556">
                  <a:moveTo>
                    <a:pt x="6962955" y="21590"/>
                  </a:moveTo>
                  <a:cubicBezTo>
                    <a:pt x="6964225" y="34290"/>
                    <a:pt x="6964225" y="44450"/>
                    <a:pt x="6965495" y="54610"/>
                  </a:cubicBezTo>
                  <a:cubicBezTo>
                    <a:pt x="6968035" y="122079"/>
                    <a:pt x="6969305" y="205694"/>
                    <a:pt x="6971845" y="286323"/>
                  </a:cubicBezTo>
                  <a:cubicBezTo>
                    <a:pt x="6971845" y="402787"/>
                    <a:pt x="6984545" y="2699216"/>
                    <a:pt x="6990895" y="2815680"/>
                  </a:cubicBezTo>
                  <a:cubicBezTo>
                    <a:pt x="6997245" y="2991869"/>
                    <a:pt x="6993435" y="3171044"/>
                    <a:pt x="6993435" y="3347233"/>
                  </a:cubicBezTo>
                  <a:cubicBezTo>
                    <a:pt x="6993435" y="3502519"/>
                    <a:pt x="6994705" y="3645859"/>
                    <a:pt x="6995975" y="3796596"/>
                  </a:cubicBezTo>
                  <a:cubicBezTo>
                    <a:pt x="6995975" y="3818186"/>
                    <a:pt x="6995975" y="3832156"/>
                    <a:pt x="6995975" y="3856286"/>
                  </a:cubicBezTo>
                  <a:cubicBezTo>
                    <a:pt x="6973115" y="3856286"/>
                    <a:pt x="6952795" y="3857556"/>
                    <a:pt x="6915340" y="3856286"/>
                  </a:cubicBezTo>
                  <a:cubicBezTo>
                    <a:pt x="6560470" y="3851206"/>
                    <a:pt x="6200141" y="3857556"/>
                    <a:pt x="5845271" y="3852476"/>
                  </a:cubicBezTo>
                  <a:cubicBezTo>
                    <a:pt x="5632349" y="3848666"/>
                    <a:pt x="5424886" y="3851206"/>
                    <a:pt x="5211965" y="3848666"/>
                  </a:cubicBezTo>
                  <a:cubicBezTo>
                    <a:pt x="5113693" y="3847396"/>
                    <a:pt x="5015421" y="3846126"/>
                    <a:pt x="4917150" y="3844856"/>
                  </a:cubicBezTo>
                  <a:cubicBezTo>
                    <a:pt x="4857094" y="3844856"/>
                    <a:pt x="4802499" y="3846126"/>
                    <a:pt x="4742444" y="3846126"/>
                  </a:cubicBezTo>
                  <a:cubicBezTo>
                    <a:pt x="4589577" y="3844856"/>
                    <a:pt x="4169193" y="3846126"/>
                    <a:pt x="4016326" y="3844856"/>
                  </a:cubicBezTo>
                  <a:cubicBezTo>
                    <a:pt x="3907135" y="3843586"/>
                    <a:pt x="1723320" y="3852476"/>
                    <a:pt x="1614129" y="3851206"/>
                  </a:cubicBezTo>
                  <a:cubicBezTo>
                    <a:pt x="1586831" y="3851206"/>
                    <a:pt x="1554074" y="3852476"/>
                    <a:pt x="1526777" y="3852476"/>
                  </a:cubicBezTo>
                  <a:cubicBezTo>
                    <a:pt x="1461262" y="3852476"/>
                    <a:pt x="1401207" y="3853746"/>
                    <a:pt x="1335693" y="3853746"/>
                  </a:cubicBezTo>
                  <a:cubicBezTo>
                    <a:pt x="1171907" y="3853746"/>
                    <a:pt x="1013580" y="3852476"/>
                    <a:pt x="849794" y="3851206"/>
                  </a:cubicBezTo>
                  <a:cubicBezTo>
                    <a:pt x="751522" y="3849936"/>
                    <a:pt x="653251" y="3848666"/>
                    <a:pt x="560438" y="3847396"/>
                  </a:cubicBezTo>
                  <a:cubicBezTo>
                    <a:pt x="385733" y="3846126"/>
                    <a:pt x="211028" y="3844856"/>
                    <a:pt x="48260" y="3844856"/>
                  </a:cubicBezTo>
                  <a:cubicBezTo>
                    <a:pt x="38100" y="3844856"/>
                    <a:pt x="29210" y="3844856"/>
                    <a:pt x="19050" y="3843586"/>
                  </a:cubicBezTo>
                  <a:cubicBezTo>
                    <a:pt x="10160" y="3842316"/>
                    <a:pt x="5080" y="3835966"/>
                    <a:pt x="7620" y="3827076"/>
                  </a:cubicBezTo>
                  <a:cubicBezTo>
                    <a:pt x="16510" y="3795171"/>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74540" y="30480"/>
                    <a:pt x="161892" y="29210"/>
                  </a:cubicBezTo>
                  <a:cubicBezTo>
                    <a:pt x="309300" y="25400"/>
                    <a:pt x="456707" y="22860"/>
                    <a:pt x="609574" y="20320"/>
                  </a:cubicBezTo>
                  <a:cubicBezTo>
                    <a:pt x="713306" y="17780"/>
                    <a:pt x="817037" y="16510"/>
                    <a:pt x="915308" y="13970"/>
                  </a:cubicBezTo>
                  <a:cubicBezTo>
                    <a:pt x="1013580" y="11430"/>
                    <a:pt x="1117311" y="8890"/>
                    <a:pt x="1215583" y="8890"/>
                  </a:cubicBezTo>
                  <a:cubicBezTo>
                    <a:pt x="1324774" y="7620"/>
                    <a:pt x="1433965" y="10160"/>
                    <a:pt x="1543155" y="8890"/>
                  </a:cubicBezTo>
                  <a:cubicBezTo>
                    <a:pt x="1679644" y="8890"/>
                    <a:pt x="4152814" y="6350"/>
                    <a:pt x="4289303" y="5080"/>
                  </a:cubicBezTo>
                  <a:cubicBezTo>
                    <a:pt x="4420332" y="3810"/>
                    <a:pt x="4551360" y="2540"/>
                    <a:pt x="4687849" y="2540"/>
                  </a:cubicBezTo>
                  <a:cubicBezTo>
                    <a:pt x="4911690" y="1270"/>
                    <a:pt x="5130072" y="0"/>
                    <a:pt x="5353913" y="0"/>
                  </a:cubicBezTo>
                  <a:cubicBezTo>
                    <a:pt x="5446725" y="0"/>
                    <a:pt x="5544996" y="2540"/>
                    <a:pt x="5637808" y="2540"/>
                  </a:cubicBezTo>
                  <a:cubicBezTo>
                    <a:pt x="5894407" y="3810"/>
                    <a:pt x="6156465" y="5080"/>
                    <a:pt x="6413063" y="7620"/>
                  </a:cubicBezTo>
                  <a:cubicBezTo>
                    <a:pt x="6549552" y="8890"/>
                    <a:pt x="6686039" y="12700"/>
                    <a:pt x="6822528" y="16510"/>
                  </a:cubicBezTo>
                  <a:cubicBezTo>
                    <a:pt x="6855286" y="16510"/>
                    <a:pt x="6888043" y="16510"/>
                    <a:pt x="6915340" y="16510"/>
                  </a:cubicBezTo>
                  <a:cubicBezTo>
                    <a:pt x="6943905" y="17780"/>
                    <a:pt x="6952795" y="20320"/>
                    <a:pt x="6962955" y="21590"/>
                  </a:cubicBezTo>
                  <a:close/>
                  <a:moveTo>
                    <a:pt x="6973115" y="3839776"/>
                  </a:moveTo>
                  <a:cubicBezTo>
                    <a:pt x="6974385" y="3823266"/>
                    <a:pt x="6975655" y="3810566"/>
                    <a:pt x="6975655" y="3797866"/>
                  </a:cubicBezTo>
                  <a:cubicBezTo>
                    <a:pt x="6974385" y="3630928"/>
                    <a:pt x="6973115" y="3472656"/>
                    <a:pt x="6973115" y="3302440"/>
                  </a:cubicBezTo>
                  <a:cubicBezTo>
                    <a:pt x="6973115" y="3224797"/>
                    <a:pt x="6975655" y="3147154"/>
                    <a:pt x="6974385" y="3069512"/>
                  </a:cubicBezTo>
                  <a:cubicBezTo>
                    <a:pt x="6974385" y="2997842"/>
                    <a:pt x="6973115" y="2923185"/>
                    <a:pt x="6971845" y="2851515"/>
                  </a:cubicBezTo>
                  <a:cubicBezTo>
                    <a:pt x="6966765" y="2741024"/>
                    <a:pt x="6955335" y="453553"/>
                    <a:pt x="6955335" y="343062"/>
                  </a:cubicBezTo>
                  <a:cubicBezTo>
                    <a:pt x="6952795" y="250488"/>
                    <a:pt x="6950255" y="154928"/>
                    <a:pt x="6947715" y="63500"/>
                  </a:cubicBezTo>
                  <a:cubicBezTo>
                    <a:pt x="6946445" y="44450"/>
                    <a:pt x="6945175" y="43180"/>
                    <a:pt x="6898962" y="41910"/>
                  </a:cubicBezTo>
                  <a:cubicBezTo>
                    <a:pt x="6882583" y="41910"/>
                    <a:pt x="6871664" y="41910"/>
                    <a:pt x="6855286" y="40640"/>
                  </a:cubicBezTo>
                  <a:cubicBezTo>
                    <a:pt x="6718797" y="36830"/>
                    <a:pt x="6576849" y="31750"/>
                    <a:pt x="6440361" y="30480"/>
                  </a:cubicBezTo>
                  <a:cubicBezTo>
                    <a:pt x="6107329" y="26670"/>
                    <a:pt x="5768838" y="25400"/>
                    <a:pt x="5435806" y="22860"/>
                  </a:cubicBezTo>
                  <a:cubicBezTo>
                    <a:pt x="5386670" y="22860"/>
                    <a:pt x="5332075" y="22860"/>
                    <a:pt x="5282939" y="22860"/>
                  </a:cubicBezTo>
                  <a:cubicBezTo>
                    <a:pt x="5201045" y="22860"/>
                    <a:pt x="5119153" y="22860"/>
                    <a:pt x="5042719" y="22860"/>
                  </a:cubicBezTo>
                  <a:cubicBezTo>
                    <a:pt x="4868014" y="22860"/>
                    <a:pt x="4693309" y="22860"/>
                    <a:pt x="4524063" y="24130"/>
                  </a:cubicBezTo>
                  <a:cubicBezTo>
                    <a:pt x="4376655" y="25400"/>
                    <a:pt x="1892566" y="29210"/>
                    <a:pt x="1745158" y="29210"/>
                  </a:cubicBezTo>
                  <a:cubicBezTo>
                    <a:pt x="1504939" y="29210"/>
                    <a:pt x="1264719" y="26670"/>
                    <a:pt x="1024499" y="33020"/>
                  </a:cubicBezTo>
                  <a:cubicBezTo>
                    <a:pt x="898930" y="36830"/>
                    <a:pt x="778820" y="36830"/>
                    <a:pt x="658710" y="38100"/>
                  </a:cubicBezTo>
                  <a:cubicBezTo>
                    <a:pt x="451248" y="41910"/>
                    <a:pt x="243785"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85459" y="3821996"/>
                    <a:pt x="161892" y="3823266"/>
                    <a:pt x="232866" y="3823266"/>
                  </a:cubicBezTo>
                  <a:cubicBezTo>
                    <a:pt x="336597" y="3823266"/>
                    <a:pt x="445788" y="3820726"/>
                    <a:pt x="549519" y="3823266"/>
                  </a:cubicBezTo>
                  <a:cubicBezTo>
                    <a:pt x="718765" y="3827076"/>
                    <a:pt x="888011" y="3829616"/>
                    <a:pt x="1057256" y="3828346"/>
                  </a:cubicBezTo>
                  <a:cubicBezTo>
                    <a:pt x="1166447" y="3827076"/>
                    <a:pt x="1270178" y="3829616"/>
                    <a:pt x="1379369" y="3829616"/>
                  </a:cubicBezTo>
                  <a:cubicBezTo>
                    <a:pt x="1537696" y="3829616"/>
                    <a:pt x="1696022" y="3828346"/>
                    <a:pt x="1854349" y="3829616"/>
                  </a:cubicBezTo>
                  <a:cubicBezTo>
                    <a:pt x="2089109" y="3830886"/>
                    <a:pt x="4666011" y="3820726"/>
                    <a:pt x="4906231" y="3823266"/>
                  </a:cubicBezTo>
                  <a:cubicBezTo>
                    <a:pt x="5009962" y="3824536"/>
                    <a:pt x="5113693" y="3825806"/>
                    <a:pt x="5211965" y="3825806"/>
                  </a:cubicBezTo>
                  <a:cubicBezTo>
                    <a:pt x="5392130" y="3828346"/>
                    <a:pt x="5566834" y="3824536"/>
                    <a:pt x="5746999" y="3828346"/>
                  </a:cubicBezTo>
                  <a:cubicBezTo>
                    <a:pt x="5894407" y="3830886"/>
                    <a:pt x="6041814" y="3830886"/>
                    <a:pt x="6189222" y="3833426"/>
                  </a:cubicBezTo>
                  <a:cubicBezTo>
                    <a:pt x="6407603" y="3837236"/>
                    <a:pt x="6625985" y="3839776"/>
                    <a:pt x="6844366" y="3841046"/>
                  </a:cubicBezTo>
                  <a:cubicBezTo>
                    <a:pt x="6926260" y="3841046"/>
                    <a:pt x="6952795" y="3839776"/>
                    <a:pt x="6973115" y="3839776"/>
                  </a:cubicBezTo>
                  <a:close/>
                </a:path>
              </a:pathLst>
            </a:custGeom>
            <a:solidFill>
              <a:srgbClr val="FFFFFF"/>
            </a:solidFill>
          </p:spPr>
        </p:sp>
      </p:grpSp>
      <p:sp>
        <p:nvSpPr>
          <p:cNvPr id="12" name="Rectangle 11"/>
          <p:cNvSpPr/>
          <p:nvPr/>
        </p:nvSpPr>
        <p:spPr>
          <a:xfrm>
            <a:off x="1590192" y="1811201"/>
            <a:ext cx="14967080" cy="2041456"/>
          </a:xfrm>
          <a:prstGeom prst="rect">
            <a:avLst/>
          </a:prstGeom>
        </p:spPr>
        <p:txBody>
          <a:bodyPr wrap="square">
            <a:spAutoFit/>
          </a:bodyPr>
          <a:lstStyle/>
          <a:p>
            <a:pPr algn="just">
              <a:lnSpc>
                <a:spcPct val="150000"/>
              </a:lnSpc>
            </a:pPr>
            <a:r>
              <a:rPr lang="vi-VN"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500" b="1" dirty="0">
                <a:solidFill>
                  <a:srgbClr val="FF0000"/>
                </a:solidFill>
                <a:ea typeface="Calibri" panose="020F0502020204030204" pitchFamily="34" charset="0"/>
                <a:cs typeface="Arial" panose="020B0604020202020204" pitchFamily="34" charset="0"/>
              </a:rPr>
              <a:t>Chủ thể tiêu dùng </a:t>
            </a:r>
            <a:r>
              <a:rPr lang="vi-VN" sz="4500" dirty="0">
                <a:ea typeface="Calibri" panose="020F0502020204030204" pitchFamily="34" charset="0"/>
                <a:cs typeface="Arial" panose="020B0604020202020204" pitchFamily="34" charset="0"/>
              </a:rPr>
              <a:t>là người mua hàng hoá, dịch vụ để thoả mãn nhu cầu tiêu dùng cho sinh hoạt, sản xuất,…</a:t>
            </a:r>
            <a:endParaRPr lang="en-US" sz="4500" dirty="0">
              <a:latin typeface="Arial" panose="020B0604020202020204" pitchFamily="34" charset="0"/>
              <a:cs typeface="Arial" panose="020B0604020202020204" pitchFamily="34" charset="0"/>
            </a:endParaRPr>
          </a:p>
        </p:txBody>
      </p:sp>
      <p:grpSp>
        <p:nvGrpSpPr>
          <p:cNvPr id="13" name="Group 13"/>
          <p:cNvGrpSpPr/>
          <p:nvPr/>
        </p:nvGrpSpPr>
        <p:grpSpPr>
          <a:xfrm>
            <a:off x="1495899" y="4914900"/>
            <a:ext cx="15468600" cy="3581400"/>
            <a:chOff x="0" y="0"/>
            <a:chExt cx="6990895" cy="3858826"/>
          </a:xfrm>
        </p:grpSpPr>
        <p:sp>
          <p:nvSpPr>
            <p:cNvPr id="15" name="Freeform 14"/>
            <p:cNvSpPr/>
            <p:nvPr/>
          </p:nvSpPr>
          <p:spPr>
            <a:xfrm>
              <a:off x="10160" y="16510"/>
              <a:ext cx="6968035" cy="3830886"/>
            </a:xfrm>
            <a:custGeom>
              <a:avLst/>
              <a:gdLst/>
              <a:ahLst/>
              <a:cxnLst/>
              <a:rect l="l" t="t" r="r" b="b"/>
              <a:pathLst>
                <a:path w="6968035" h="3830886">
                  <a:moveTo>
                    <a:pt x="6968035" y="3830886"/>
                  </a:moveTo>
                  <a:lnTo>
                    <a:pt x="0" y="3823266"/>
                  </a:lnTo>
                  <a:lnTo>
                    <a:pt x="0" y="1341878"/>
                  </a:lnTo>
                  <a:lnTo>
                    <a:pt x="17780" y="19050"/>
                  </a:lnTo>
                  <a:lnTo>
                    <a:pt x="3472781" y="0"/>
                  </a:lnTo>
                  <a:lnTo>
                    <a:pt x="6948985" y="5080"/>
                  </a:lnTo>
                  <a:close/>
                </a:path>
              </a:pathLst>
            </a:custGeom>
            <a:solidFill>
              <a:srgbClr val="FFFFFF"/>
            </a:solidFill>
          </p:spPr>
        </p:sp>
        <p:sp>
          <p:nvSpPr>
            <p:cNvPr id="16" name="Freeform 15"/>
            <p:cNvSpPr/>
            <p:nvPr/>
          </p:nvSpPr>
          <p:spPr>
            <a:xfrm>
              <a:off x="-3810" y="0"/>
              <a:ext cx="6997245" cy="3857556"/>
            </a:xfrm>
            <a:custGeom>
              <a:avLst/>
              <a:gdLst/>
              <a:ahLst/>
              <a:cxnLst/>
              <a:rect l="l" t="t" r="r" b="b"/>
              <a:pathLst>
                <a:path w="6997245" h="3857556">
                  <a:moveTo>
                    <a:pt x="6962955" y="21590"/>
                  </a:moveTo>
                  <a:cubicBezTo>
                    <a:pt x="6964225" y="34290"/>
                    <a:pt x="6964225" y="44450"/>
                    <a:pt x="6965495" y="54610"/>
                  </a:cubicBezTo>
                  <a:cubicBezTo>
                    <a:pt x="6968035" y="122079"/>
                    <a:pt x="6969305" y="205694"/>
                    <a:pt x="6971845" y="286323"/>
                  </a:cubicBezTo>
                  <a:cubicBezTo>
                    <a:pt x="6971845" y="402787"/>
                    <a:pt x="6984545" y="2699216"/>
                    <a:pt x="6990895" y="2815680"/>
                  </a:cubicBezTo>
                  <a:cubicBezTo>
                    <a:pt x="6997245" y="2991869"/>
                    <a:pt x="6993435" y="3171044"/>
                    <a:pt x="6993435" y="3347233"/>
                  </a:cubicBezTo>
                  <a:cubicBezTo>
                    <a:pt x="6993435" y="3502519"/>
                    <a:pt x="6994705" y="3645859"/>
                    <a:pt x="6995975" y="3796596"/>
                  </a:cubicBezTo>
                  <a:cubicBezTo>
                    <a:pt x="6995975" y="3818186"/>
                    <a:pt x="6995975" y="3832156"/>
                    <a:pt x="6995975" y="3856286"/>
                  </a:cubicBezTo>
                  <a:cubicBezTo>
                    <a:pt x="6973115" y="3856286"/>
                    <a:pt x="6952795" y="3857556"/>
                    <a:pt x="6915340" y="3856286"/>
                  </a:cubicBezTo>
                  <a:cubicBezTo>
                    <a:pt x="6560470" y="3851206"/>
                    <a:pt x="6200141" y="3857556"/>
                    <a:pt x="5845271" y="3852476"/>
                  </a:cubicBezTo>
                  <a:cubicBezTo>
                    <a:pt x="5632349" y="3848666"/>
                    <a:pt x="5424886" y="3851206"/>
                    <a:pt x="5211965" y="3848666"/>
                  </a:cubicBezTo>
                  <a:cubicBezTo>
                    <a:pt x="5113693" y="3847396"/>
                    <a:pt x="5015421" y="3846126"/>
                    <a:pt x="4917150" y="3844856"/>
                  </a:cubicBezTo>
                  <a:cubicBezTo>
                    <a:pt x="4857094" y="3844856"/>
                    <a:pt x="4802499" y="3846126"/>
                    <a:pt x="4742444" y="3846126"/>
                  </a:cubicBezTo>
                  <a:cubicBezTo>
                    <a:pt x="4589577" y="3844856"/>
                    <a:pt x="4169193" y="3846126"/>
                    <a:pt x="4016326" y="3844856"/>
                  </a:cubicBezTo>
                  <a:cubicBezTo>
                    <a:pt x="3907135" y="3843586"/>
                    <a:pt x="1723320" y="3852476"/>
                    <a:pt x="1614129" y="3851206"/>
                  </a:cubicBezTo>
                  <a:cubicBezTo>
                    <a:pt x="1586831" y="3851206"/>
                    <a:pt x="1554074" y="3852476"/>
                    <a:pt x="1526777" y="3852476"/>
                  </a:cubicBezTo>
                  <a:cubicBezTo>
                    <a:pt x="1461262" y="3852476"/>
                    <a:pt x="1401207" y="3853746"/>
                    <a:pt x="1335693" y="3853746"/>
                  </a:cubicBezTo>
                  <a:cubicBezTo>
                    <a:pt x="1171907" y="3853746"/>
                    <a:pt x="1013580" y="3852476"/>
                    <a:pt x="849794" y="3851206"/>
                  </a:cubicBezTo>
                  <a:cubicBezTo>
                    <a:pt x="751522" y="3849936"/>
                    <a:pt x="653251" y="3848666"/>
                    <a:pt x="560438" y="3847396"/>
                  </a:cubicBezTo>
                  <a:cubicBezTo>
                    <a:pt x="385733" y="3846126"/>
                    <a:pt x="211028" y="3844856"/>
                    <a:pt x="48260" y="3844856"/>
                  </a:cubicBezTo>
                  <a:cubicBezTo>
                    <a:pt x="38100" y="3844856"/>
                    <a:pt x="29210" y="3844856"/>
                    <a:pt x="19050" y="3843586"/>
                  </a:cubicBezTo>
                  <a:cubicBezTo>
                    <a:pt x="10160" y="3842316"/>
                    <a:pt x="5080" y="3835966"/>
                    <a:pt x="7620" y="3827076"/>
                  </a:cubicBezTo>
                  <a:cubicBezTo>
                    <a:pt x="16510" y="3795171"/>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74540" y="30480"/>
                    <a:pt x="161892" y="29210"/>
                  </a:cubicBezTo>
                  <a:cubicBezTo>
                    <a:pt x="309300" y="25400"/>
                    <a:pt x="456707" y="22860"/>
                    <a:pt x="609574" y="20320"/>
                  </a:cubicBezTo>
                  <a:cubicBezTo>
                    <a:pt x="713306" y="17780"/>
                    <a:pt x="817037" y="16510"/>
                    <a:pt x="915308" y="13970"/>
                  </a:cubicBezTo>
                  <a:cubicBezTo>
                    <a:pt x="1013580" y="11430"/>
                    <a:pt x="1117311" y="8890"/>
                    <a:pt x="1215583" y="8890"/>
                  </a:cubicBezTo>
                  <a:cubicBezTo>
                    <a:pt x="1324774" y="7620"/>
                    <a:pt x="1433965" y="10160"/>
                    <a:pt x="1543155" y="8890"/>
                  </a:cubicBezTo>
                  <a:cubicBezTo>
                    <a:pt x="1679644" y="8890"/>
                    <a:pt x="4152814" y="6350"/>
                    <a:pt x="4289303" y="5080"/>
                  </a:cubicBezTo>
                  <a:cubicBezTo>
                    <a:pt x="4420332" y="3810"/>
                    <a:pt x="4551360" y="2540"/>
                    <a:pt x="4687849" y="2540"/>
                  </a:cubicBezTo>
                  <a:cubicBezTo>
                    <a:pt x="4911690" y="1270"/>
                    <a:pt x="5130072" y="0"/>
                    <a:pt x="5353913" y="0"/>
                  </a:cubicBezTo>
                  <a:cubicBezTo>
                    <a:pt x="5446725" y="0"/>
                    <a:pt x="5544996" y="2540"/>
                    <a:pt x="5637808" y="2540"/>
                  </a:cubicBezTo>
                  <a:cubicBezTo>
                    <a:pt x="5894407" y="3810"/>
                    <a:pt x="6156465" y="5080"/>
                    <a:pt x="6413063" y="7620"/>
                  </a:cubicBezTo>
                  <a:cubicBezTo>
                    <a:pt x="6549552" y="8890"/>
                    <a:pt x="6686039" y="12700"/>
                    <a:pt x="6822528" y="16510"/>
                  </a:cubicBezTo>
                  <a:cubicBezTo>
                    <a:pt x="6855286" y="16510"/>
                    <a:pt x="6888043" y="16510"/>
                    <a:pt x="6915340" y="16510"/>
                  </a:cubicBezTo>
                  <a:cubicBezTo>
                    <a:pt x="6943905" y="17780"/>
                    <a:pt x="6952795" y="20320"/>
                    <a:pt x="6962955" y="21590"/>
                  </a:cubicBezTo>
                  <a:close/>
                  <a:moveTo>
                    <a:pt x="6973115" y="3839776"/>
                  </a:moveTo>
                  <a:cubicBezTo>
                    <a:pt x="6974385" y="3823266"/>
                    <a:pt x="6975655" y="3810566"/>
                    <a:pt x="6975655" y="3797866"/>
                  </a:cubicBezTo>
                  <a:cubicBezTo>
                    <a:pt x="6974385" y="3630928"/>
                    <a:pt x="6973115" y="3472656"/>
                    <a:pt x="6973115" y="3302440"/>
                  </a:cubicBezTo>
                  <a:cubicBezTo>
                    <a:pt x="6973115" y="3224797"/>
                    <a:pt x="6975655" y="3147154"/>
                    <a:pt x="6974385" y="3069512"/>
                  </a:cubicBezTo>
                  <a:cubicBezTo>
                    <a:pt x="6974385" y="2997842"/>
                    <a:pt x="6973115" y="2923185"/>
                    <a:pt x="6971845" y="2851515"/>
                  </a:cubicBezTo>
                  <a:cubicBezTo>
                    <a:pt x="6966765" y="2741024"/>
                    <a:pt x="6955335" y="453553"/>
                    <a:pt x="6955335" y="343062"/>
                  </a:cubicBezTo>
                  <a:cubicBezTo>
                    <a:pt x="6952795" y="250488"/>
                    <a:pt x="6950255" y="154928"/>
                    <a:pt x="6947715" y="63500"/>
                  </a:cubicBezTo>
                  <a:cubicBezTo>
                    <a:pt x="6946445" y="44450"/>
                    <a:pt x="6945175" y="43180"/>
                    <a:pt x="6898962" y="41910"/>
                  </a:cubicBezTo>
                  <a:cubicBezTo>
                    <a:pt x="6882583" y="41910"/>
                    <a:pt x="6871664" y="41910"/>
                    <a:pt x="6855286" y="40640"/>
                  </a:cubicBezTo>
                  <a:cubicBezTo>
                    <a:pt x="6718797" y="36830"/>
                    <a:pt x="6576849" y="31750"/>
                    <a:pt x="6440361" y="30480"/>
                  </a:cubicBezTo>
                  <a:cubicBezTo>
                    <a:pt x="6107329" y="26670"/>
                    <a:pt x="5768838" y="25400"/>
                    <a:pt x="5435806" y="22860"/>
                  </a:cubicBezTo>
                  <a:cubicBezTo>
                    <a:pt x="5386670" y="22860"/>
                    <a:pt x="5332075" y="22860"/>
                    <a:pt x="5282939" y="22860"/>
                  </a:cubicBezTo>
                  <a:cubicBezTo>
                    <a:pt x="5201045" y="22860"/>
                    <a:pt x="5119153" y="22860"/>
                    <a:pt x="5042719" y="22860"/>
                  </a:cubicBezTo>
                  <a:cubicBezTo>
                    <a:pt x="4868014" y="22860"/>
                    <a:pt x="4693309" y="22860"/>
                    <a:pt x="4524063" y="24130"/>
                  </a:cubicBezTo>
                  <a:cubicBezTo>
                    <a:pt x="4376655" y="25400"/>
                    <a:pt x="1892566" y="29210"/>
                    <a:pt x="1745158" y="29210"/>
                  </a:cubicBezTo>
                  <a:cubicBezTo>
                    <a:pt x="1504939" y="29210"/>
                    <a:pt x="1264719" y="26670"/>
                    <a:pt x="1024499" y="33020"/>
                  </a:cubicBezTo>
                  <a:cubicBezTo>
                    <a:pt x="898930" y="36830"/>
                    <a:pt x="778820" y="36830"/>
                    <a:pt x="658710" y="38100"/>
                  </a:cubicBezTo>
                  <a:cubicBezTo>
                    <a:pt x="451248" y="41910"/>
                    <a:pt x="243785"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85459" y="3821996"/>
                    <a:pt x="161892" y="3823266"/>
                    <a:pt x="232866" y="3823266"/>
                  </a:cubicBezTo>
                  <a:cubicBezTo>
                    <a:pt x="336597" y="3823266"/>
                    <a:pt x="445788" y="3820726"/>
                    <a:pt x="549519" y="3823266"/>
                  </a:cubicBezTo>
                  <a:cubicBezTo>
                    <a:pt x="718765" y="3827076"/>
                    <a:pt x="888011" y="3829616"/>
                    <a:pt x="1057256" y="3828346"/>
                  </a:cubicBezTo>
                  <a:cubicBezTo>
                    <a:pt x="1166447" y="3827076"/>
                    <a:pt x="1270178" y="3829616"/>
                    <a:pt x="1379369" y="3829616"/>
                  </a:cubicBezTo>
                  <a:cubicBezTo>
                    <a:pt x="1537696" y="3829616"/>
                    <a:pt x="1696022" y="3828346"/>
                    <a:pt x="1854349" y="3829616"/>
                  </a:cubicBezTo>
                  <a:cubicBezTo>
                    <a:pt x="2089109" y="3830886"/>
                    <a:pt x="4666011" y="3820726"/>
                    <a:pt x="4906231" y="3823266"/>
                  </a:cubicBezTo>
                  <a:cubicBezTo>
                    <a:pt x="5009962" y="3824536"/>
                    <a:pt x="5113693" y="3825806"/>
                    <a:pt x="5211965" y="3825806"/>
                  </a:cubicBezTo>
                  <a:cubicBezTo>
                    <a:pt x="5392130" y="3828346"/>
                    <a:pt x="5566834" y="3824536"/>
                    <a:pt x="5746999" y="3828346"/>
                  </a:cubicBezTo>
                  <a:cubicBezTo>
                    <a:pt x="5894407" y="3830886"/>
                    <a:pt x="6041814" y="3830886"/>
                    <a:pt x="6189222" y="3833426"/>
                  </a:cubicBezTo>
                  <a:cubicBezTo>
                    <a:pt x="6407603" y="3837236"/>
                    <a:pt x="6625985" y="3839776"/>
                    <a:pt x="6844366" y="3841046"/>
                  </a:cubicBezTo>
                  <a:cubicBezTo>
                    <a:pt x="6926260" y="3841046"/>
                    <a:pt x="6952795" y="3839776"/>
                    <a:pt x="6973115" y="3839776"/>
                  </a:cubicBezTo>
                  <a:close/>
                </a:path>
              </a:pathLst>
            </a:custGeom>
            <a:solidFill>
              <a:srgbClr val="FFFFFF"/>
            </a:solidFill>
          </p:spPr>
        </p:sp>
      </p:grpSp>
      <p:sp>
        <p:nvSpPr>
          <p:cNvPr id="17" name="Rectangle 16"/>
          <p:cNvSpPr/>
          <p:nvPr/>
        </p:nvSpPr>
        <p:spPr>
          <a:xfrm>
            <a:off x="1562091" y="5122006"/>
            <a:ext cx="14967080" cy="3080202"/>
          </a:xfrm>
          <a:prstGeom prst="rect">
            <a:avLst/>
          </a:prstGeom>
        </p:spPr>
        <p:txBody>
          <a:bodyPr wrap="square">
            <a:spAutoFit/>
          </a:bodyPr>
          <a:lstStyle/>
          <a:p>
            <a:pPr algn="just">
              <a:lnSpc>
                <a:spcPct val="150000"/>
              </a:lnSpc>
            </a:pPr>
            <a:r>
              <a:rPr lang="vi-VN"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500" dirty="0">
                <a:ea typeface="Calibri" panose="020F0502020204030204" pitchFamily="34" charset="0"/>
                <a:cs typeface="Arial" panose="020B0604020202020204" pitchFamily="34" charset="0"/>
              </a:rPr>
              <a:t>Chủ thể tiêu dùng có vai trò định hướng, tạo động lực cho sản xuất phát triển, có trách nhiệm đối với sự phát triên bền vững của xã hội.</a:t>
            </a:r>
            <a:endParaRPr lang="en-US" sz="4500" dirty="0">
              <a:latin typeface="Arial" panose="020B0604020202020204" pitchFamily="34" charset="0"/>
              <a:cs typeface="Arial" panose="020B0604020202020204" pitchFamily="34" charset="0"/>
            </a:endParaRPr>
          </a:p>
        </p:txBody>
      </p:sp>
      <p:pic>
        <p:nvPicPr>
          <p:cNvPr id="18"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16072" b="46388"/>
          <a:stretch>
            <a:fillRect/>
          </a:stretch>
        </p:blipFill>
        <p:spPr>
          <a:xfrm>
            <a:off x="15011400" y="7505700"/>
            <a:ext cx="3329713" cy="2795851"/>
          </a:xfrm>
          <a:prstGeom prst="rect">
            <a:avLst/>
          </a:prstGeom>
        </p:spPr>
      </p:pic>
      <p:pic>
        <p:nvPicPr>
          <p:cNvPr id="19"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7386" y="8039100"/>
            <a:ext cx="2000157" cy="2225488"/>
          </a:xfrm>
          <a:prstGeom prst="rect">
            <a:avLst/>
          </a:prstGeom>
        </p:spPr>
      </p:pic>
    </p:spTree>
    <p:extLst>
      <p:ext uri="{BB962C8B-B14F-4D97-AF65-F5344CB8AC3E}">
        <p14:creationId xmlns:p14="http://schemas.microsoft.com/office/powerpoint/2010/main" val="385882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outVertical)">
                                      <p:cBhvr>
                                        <p:cTn id="15" dur="500"/>
                                        <p:tgtEl>
                                          <p:spTgt spid="17"/>
                                        </p:tgtEl>
                                      </p:cBhvr>
                                    </p:animEffect>
                                  </p:childTnLst>
                                </p:cTn>
                              </p:par>
                              <p:par>
                                <p:cTn id="16" presetID="16" presetClass="entr" presetSubtype="37"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out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828800" y="397606"/>
            <a:ext cx="10741147" cy="892360"/>
          </a:xfrm>
          <a:prstGeom prst="rect">
            <a:avLst/>
          </a:prstGeom>
        </p:spPr>
        <p:txBody>
          <a:bodyPr wrap="square" lIns="0" tIns="0" rIns="0" bIns="0" rtlCol="0" anchor="t">
            <a:spAutoFit/>
          </a:bodyPr>
          <a:lstStyle/>
          <a:p>
            <a:pPr>
              <a:lnSpc>
                <a:spcPts val="7679"/>
              </a:lnSpc>
            </a:pPr>
            <a:r>
              <a:rPr lang="vi-VN" sz="5200" b="1" dirty="0">
                <a:solidFill>
                  <a:srgbClr val="06605A"/>
                </a:solidFill>
                <a:cs typeface="Arial" panose="020B0604020202020204" pitchFamily="34" charset="0"/>
              </a:rPr>
              <a:t>3. Tìm hiểu về chủ thể trung gian</a:t>
            </a:r>
            <a:endParaRPr lang="en-US" sz="5200" b="1" dirty="0">
              <a:solidFill>
                <a:srgbClr val="06605A"/>
              </a:solidFill>
              <a:latin typeface="Arial" panose="020B0604020202020204" pitchFamily="34" charset="0"/>
              <a:cs typeface="Arial" panose="020B0604020202020204" pitchFamily="34" charset="0"/>
            </a:endParaRP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038955">
            <a:off x="16936725" y="65722"/>
            <a:ext cx="1669447" cy="2186181"/>
          </a:xfrm>
          <a:prstGeom prst="rect">
            <a:avLst/>
          </a:prstGeom>
        </p:spPr>
      </p:pic>
      <p:pic>
        <p:nvPicPr>
          <p:cNvPr id="20"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69706">
            <a:off x="265150" y="309139"/>
            <a:ext cx="1358743" cy="1361218"/>
          </a:xfrm>
          <a:prstGeom prst="rect">
            <a:avLst/>
          </a:prstGeom>
        </p:spPr>
      </p:pic>
      <p:sp>
        <p:nvSpPr>
          <p:cNvPr id="21" name="TextBox 20"/>
          <p:cNvSpPr txBox="1"/>
          <p:nvPr/>
        </p:nvSpPr>
        <p:spPr>
          <a:xfrm>
            <a:off x="6635332" y="1458956"/>
            <a:ext cx="5860900" cy="830997"/>
          </a:xfrm>
          <a:prstGeom prst="rect">
            <a:avLst/>
          </a:prstGeom>
          <a:noFill/>
        </p:spPr>
        <p:txBody>
          <a:bodyPr wrap="none" rtlCol="0">
            <a:spAutoFit/>
          </a:bodyPr>
          <a:lstStyle/>
          <a:p>
            <a:r>
              <a:rPr lang="en-US" sz="4800" b="1" dirty="0">
                <a:solidFill>
                  <a:srgbClr val="FF0000"/>
                </a:solidFill>
                <a:latin typeface="Arial" panose="020B0604020202020204" pitchFamily="34" charset="0"/>
                <a:cs typeface="Arial" panose="020B0604020202020204" pitchFamily="34" charset="0"/>
              </a:rPr>
              <a:t>THẢO LUẬN NHÓM</a:t>
            </a:r>
          </a:p>
        </p:txBody>
      </p:sp>
      <p:sp>
        <p:nvSpPr>
          <p:cNvPr id="22" name="Rectangle 21"/>
          <p:cNvSpPr/>
          <p:nvPr/>
        </p:nvSpPr>
        <p:spPr>
          <a:xfrm>
            <a:off x="767932" y="2171700"/>
            <a:ext cx="16611600" cy="2171428"/>
          </a:xfrm>
          <a:prstGeom prst="rect">
            <a:avLst/>
          </a:prstGeom>
        </p:spPr>
        <p:txBody>
          <a:bodyPr wrap="square">
            <a:spAutoFit/>
          </a:bodyPr>
          <a:lstStyle/>
          <a:p>
            <a:pPr algn="just">
              <a:lnSpc>
                <a:spcPct val="150000"/>
              </a:lnSpc>
            </a:pPr>
            <a:r>
              <a:rPr lang="fr-FR" sz="48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800" i="1" dirty="0">
                <a:solidFill>
                  <a:srgbClr val="000000"/>
                </a:solidFill>
                <a:ea typeface="Calibri" panose="020F0502020204030204" pitchFamily="34" charset="0"/>
                <a:cs typeface="Arial" panose="020B0604020202020204" pitchFamily="34" charset="0"/>
              </a:rPr>
              <a:t>Quan sát tranh minh họa 1, 2, đọc các thông tin 1, 2 SGK tr.13 và thực hiện nhiệm vụ: </a:t>
            </a:r>
            <a:endParaRPr lang="en-US" sz="4800" i="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1836" r="3298"/>
          <a:stretch/>
        </p:blipFill>
        <p:spPr>
          <a:xfrm>
            <a:off x="774756" y="4585083"/>
            <a:ext cx="7924800" cy="4704471"/>
          </a:xfrm>
          <a:prstGeom prst="rect">
            <a:avLst/>
          </a:prstGeom>
        </p:spPr>
      </p:pic>
      <p:sp>
        <p:nvSpPr>
          <p:cNvPr id="6" name="Rectangle 5"/>
          <p:cNvSpPr/>
          <p:nvPr/>
        </p:nvSpPr>
        <p:spPr>
          <a:xfrm>
            <a:off x="8915400" y="4131860"/>
            <a:ext cx="8763000" cy="5157694"/>
          </a:xfrm>
          <a:prstGeom prst="rect">
            <a:avLst/>
          </a:prstGeom>
        </p:spPr>
        <p:txBody>
          <a:bodyPr wrap="square">
            <a:spAutoFit/>
          </a:bodyPr>
          <a:lstStyle/>
          <a:p>
            <a:pPr marL="685800" indent="-685800" algn="just">
              <a:lnSpc>
                <a:spcPct val="150000"/>
              </a:lnSpc>
              <a:buFont typeface="Wingdings" panose="05000000000000000000" pitchFamily="2" charset="2"/>
              <a:buChar char="v"/>
            </a:pPr>
            <a:r>
              <a:rPr lang="en-US" sz="4500" dirty="0" err="1">
                <a:latin typeface="Arial" panose="020B0604020202020204" pitchFamily="34" charset="0"/>
                <a:cs typeface="Arial" panose="020B0604020202020204" pitchFamily="34" charset="0"/>
              </a:rPr>
              <a:t>Chủ</a:t>
            </a:r>
            <a:r>
              <a:rPr lang="en-US" sz="4500" dirty="0">
                <a:latin typeface="Arial" panose="020B0604020202020204" pitchFamily="34" charset="0"/>
                <a:cs typeface="Arial" panose="020B0604020202020204" pitchFamily="34" charset="0"/>
              </a:rPr>
              <a:t> thể </a:t>
            </a:r>
            <a:r>
              <a:rPr lang="en-US" sz="4500" dirty="0" err="1">
                <a:latin typeface="Arial" panose="020B0604020202020204" pitchFamily="34" charset="0"/>
                <a:cs typeface="Arial" panose="020B0604020202020204" pitchFamily="34" charset="0"/>
              </a:rPr>
              <a:t>tham</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gia</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hoạt</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động</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kinh</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tế</a:t>
            </a:r>
            <a:r>
              <a:rPr lang="en-US" sz="4500" dirty="0">
                <a:latin typeface="Arial" panose="020B0604020202020204" pitchFamily="34" charset="0"/>
                <a:cs typeface="Arial" panose="020B0604020202020204" pitchFamily="34" charset="0"/>
              </a:rPr>
              <a:t> trong mỗi </a:t>
            </a:r>
            <a:r>
              <a:rPr lang="en-US" sz="4500" dirty="0" err="1">
                <a:latin typeface="Arial" panose="020B0604020202020204" pitchFamily="34" charset="0"/>
                <a:cs typeface="Arial" panose="020B0604020202020204" pitchFamily="34" charset="0"/>
              </a:rPr>
              <a:t>bức</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tranh</a:t>
            </a:r>
            <a:r>
              <a:rPr lang="en-US" sz="4500" dirty="0">
                <a:latin typeface="Arial" panose="020B0604020202020204" pitchFamily="34" charset="0"/>
                <a:cs typeface="Arial" panose="020B0604020202020204" pitchFamily="34" charset="0"/>
              </a:rPr>
              <a:t> trên là </a:t>
            </a:r>
            <a:r>
              <a:rPr lang="en-US" sz="4500" dirty="0" err="1">
                <a:latin typeface="Arial" panose="020B0604020202020204" pitchFamily="34" charset="0"/>
                <a:cs typeface="Arial" panose="020B0604020202020204" pitchFamily="34" charset="0"/>
              </a:rPr>
              <a:t>ai</a:t>
            </a:r>
            <a:r>
              <a:rPr lang="en-US" sz="4500" dirty="0">
                <a:latin typeface="Arial" panose="020B0604020202020204" pitchFamily="34" charset="0"/>
                <a:cs typeface="Arial" panose="020B0604020202020204" pitchFamily="34" charset="0"/>
              </a:rPr>
              <a:t>? </a:t>
            </a:r>
          </a:p>
          <a:p>
            <a:pPr marL="685800" indent="-685800" algn="just">
              <a:lnSpc>
                <a:spcPct val="150000"/>
              </a:lnSpc>
              <a:buFont typeface="Wingdings" panose="05000000000000000000" pitchFamily="2" charset="2"/>
              <a:buChar char="v"/>
            </a:pPr>
            <a:r>
              <a:rPr lang="en-US" sz="4500" dirty="0" err="1">
                <a:latin typeface="Arial" panose="020B0604020202020204" pitchFamily="34" charset="0"/>
                <a:cs typeface="Arial" panose="020B0604020202020204" pitchFamily="34" charset="0"/>
              </a:rPr>
              <a:t>Hoạt</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động</a:t>
            </a:r>
            <a:r>
              <a:rPr lang="en-US" sz="4500" dirty="0">
                <a:latin typeface="Arial" panose="020B0604020202020204" pitchFamily="34" charset="0"/>
                <a:cs typeface="Arial" panose="020B0604020202020204" pitchFamily="34" charset="0"/>
              </a:rPr>
              <a:t> của </a:t>
            </a:r>
            <a:r>
              <a:rPr lang="en-US" sz="4500" dirty="0" err="1">
                <a:latin typeface="Arial" panose="020B0604020202020204" pitchFamily="34" charset="0"/>
                <a:cs typeface="Arial" panose="020B0604020202020204" pitchFamily="34" charset="0"/>
              </a:rPr>
              <a:t>họ</a:t>
            </a:r>
            <a:r>
              <a:rPr lang="en-US" sz="4500" dirty="0">
                <a:latin typeface="Arial" panose="020B0604020202020204" pitchFamily="34" charset="0"/>
                <a:cs typeface="Arial" panose="020B0604020202020204" pitchFamily="34" charset="0"/>
              </a:rPr>
              <a:t> có đóng góp gì </a:t>
            </a:r>
            <a:r>
              <a:rPr lang="en-US" sz="4500" dirty="0" err="1">
                <a:latin typeface="Arial" panose="020B0604020202020204" pitchFamily="34" charset="0"/>
                <a:cs typeface="Arial" panose="020B0604020202020204" pitchFamily="34" charset="0"/>
              </a:rPr>
              <a:t>cho</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đời</a:t>
            </a:r>
            <a:r>
              <a:rPr lang="en-US" sz="4500" dirty="0">
                <a:latin typeface="Arial" panose="020B0604020202020204" pitchFamily="34" charset="0"/>
                <a:cs typeface="Arial" panose="020B0604020202020204" pitchFamily="34" charset="0"/>
              </a:rPr>
              <a:t> sống </a:t>
            </a:r>
            <a:r>
              <a:rPr lang="en-US" sz="4500" dirty="0" err="1">
                <a:latin typeface="Arial" panose="020B0604020202020204" pitchFamily="34" charset="0"/>
                <a:cs typeface="Arial" panose="020B0604020202020204" pitchFamily="34" charset="0"/>
              </a:rPr>
              <a:t>xã</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hội</a:t>
            </a:r>
            <a:r>
              <a:rPr lang="en-US" sz="45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8010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Scale>
                                      <p:cBhvr>
                                        <p:cTn id="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
                                        </p:tgtEl>
                                        <p:attrNameLst>
                                          <p:attrName>ppt_x</p:attrName>
                                          <p:attrName>ppt_y</p:attrName>
                                        </p:attrNameLst>
                                      </p:cBhvr>
                                    </p:animMotion>
                                    <p:animEffect transition="in" filter="fade">
                                      <p:cBhvr>
                                        <p:cTn id="9" dur="1000"/>
                                        <p:tgtEl>
                                          <p:spTgt spid="21"/>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Scale>
                                      <p:cBhvr>
                                        <p:cTn id="12"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2"/>
                                        </p:tgtEl>
                                        <p:attrNameLst>
                                          <p:attrName>ppt_x</p:attrName>
                                          <p:attrName>ppt_y</p:attrName>
                                        </p:attrNameLst>
                                      </p:cBhvr>
                                    </p:animMotion>
                                    <p:animEffect transition="in" filter="fade">
                                      <p:cBhvr>
                                        <p:cTn id="14" dur="1000"/>
                                        <p:tgtEl>
                                          <p:spTgt spid="22"/>
                                        </p:tgtEl>
                                      </p:cBhvr>
                                    </p:animEffect>
                                  </p:childTnLst>
                                </p:cTn>
                              </p:par>
                              <p:par>
                                <p:cTn id="15" presetID="5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Scale>
                                      <p:cBhvr>
                                        <p:cTn id="1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2"/>
                                        </p:tgtEl>
                                        <p:attrNameLst>
                                          <p:attrName>ppt_x</p:attrName>
                                          <p:attrName>ppt_y</p:attrName>
                                        </p:attrNameLst>
                                      </p:cBhvr>
                                    </p:animMotion>
                                    <p:animEffect transition="in" filter="fade">
                                      <p:cBhvr>
                                        <p:cTn id="19" dur="1000"/>
                                        <p:tgtEl>
                                          <p:spTgt spid="2"/>
                                        </p:tgtEl>
                                      </p:cBhvr>
                                    </p:animEffect>
                                  </p:childTnLst>
                                </p:cTn>
                              </p:par>
                              <p:par>
                                <p:cTn id="20" presetID="5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Scale>
                                      <p:cBhvr>
                                        <p:cTn id="22"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6"/>
                                        </p:tgtEl>
                                        <p:attrNameLst>
                                          <p:attrName>ppt_x</p:attrName>
                                          <p:attrName>ppt_y</p:attrName>
                                        </p:attrNameLst>
                                      </p:cBhvr>
                                    </p:animMotion>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729" r="16048" b="1106"/>
          <a:stretch>
            <a:fillRect/>
          </a:stretch>
        </p:blipFill>
        <p:spPr>
          <a:xfrm rot="-5400000">
            <a:off x="7447986" y="-1583385"/>
            <a:ext cx="8001976" cy="13753114"/>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7297" b="26380"/>
          <a:stretch>
            <a:fillRect/>
          </a:stretch>
        </p:blipFill>
        <p:spPr>
          <a:xfrm>
            <a:off x="-406356" y="4407111"/>
            <a:ext cx="6472391" cy="5904341"/>
          </a:xfrm>
          <a:prstGeom prst="rect">
            <a:avLst/>
          </a:prstGeom>
        </p:spPr>
      </p:pic>
      <p:sp>
        <p:nvSpPr>
          <p:cNvPr id="5" name="TextBox 5"/>
          <p:cNvSpPr txBox="1"/>
          <p:nvPr/>
        </p:nvSpPr>
        <p:spPr>
          <a:xfrm>
            <a:off x="5801233" y="3765554"/>
            <a:ext cx="11849100" cy="3733779"/>
          </a:xfrm>
          <a:prstGeom prst="rect">
            <a:avLst/>
          </a:prstGeom>
        </p:spPr>
        <p:txBody>
          <a:bodyPr wrap="square" lIns="0" tIns="0" rIns="0" bIns="0" rtlCol="0" anchor="t">
            <a:spAutoFit/>
          </a:bodyPr>
          <a:lstStyle/>
          <a:p>
            <a:pPr algn="ctr">
              <a:lnSpc>
                <a:spcPts val="15112"/>
              </a:lnSpc>
            </a:pPr>
            <a:r>
              <a:rPr lang="vi-VN" sz="10500" b="1" dirty="0">
                <a:solidFill>
                  <a:srgbClr val="C3113D"/>
                </a:solidFill>
              </a:rPr>
              <a:t>CÁC CHỦ THỂ </a:t>
            </a:r>
          </a:p>
          <a:p>
            <a:pPr algn="ctr">
              <a:lnSpc>
                <a:spcPts val="15112"/>
              </a:lnSpc>
            </a:pPr>
            <a:r>
              <a:rPr lang="vi-VN" sz="10500" b="1" dirty="0">
                <a:solidFill>
                  <a:srgbClr val="C3113D"/>
                </a:solidFill>
              </a:rPr>
              <a:t>CỦA NỀN KINH TẾ</a:t>
            </a:r>
            <a:endParaRPr lang="en-US" sz="10500" b="1" dirty="0">
              <a:solidFill>
                <a:srgbClr val="C3113D"/>
              </a:solidFill>
            </a:endParaRPr>
          </a:p>
        </p:txBody>
      </p:sp>
      <p:grpSp>
        <p:nvGrpSpPr>
          <p:cNvPr id="7" name="Group 7"/>
          <p:cNvGrpSpPr/>
          <p:nvPr/>
        </p:nvGrpSpPr>
        <p:grpSpPr>
          <a:xfrm>
            <a:off x="6800299" y="1747080"/>
            <a:ext cx="9390153" cy="1260694"/>
            <a:chOff x="0" y="0"/>
            <a:chExt cx="2845501" cy="317500"/>
          </a:xfrm>
        </p:grpSpPr>
        <p:sp>
          <p:nvSpPr>
            <p:cNvPr id="8" name="Freeform 8"/>
            <p:cNvSpPr/>
            <p:nvPr/>
          </p:nvSpPr>
          <p:spPr>
            <a:xfrm>
              <a:off x="10160" y="16510"/>
              <a:ext cx="2822641" cy="289560"/>
            </a:xfrm>
            <a:custGeom>
              <a:avLst/>
              <a:gdLst/>
              <a:ahLst/>
              <a:cxnLst/>
              <a:rect l="l" t="t" r="r" b="b"/>
              <a:pathLst>
                <a:path w="2822641" h="289560">
                  <a:moveTo>
                    <a:pt x="2822641" y="289560"/>
                  </a:moveTo>
                  <a:lnTo>
                    <a:pt x="0" y="281940"/>
                  </a:lnTo>
                  <a:lnTo>
                    <a:pt x="0" y="113654"/>
                  </a:lnTo>
                  <a:lnTo>
                    <a:pt x="17780" y="19050"/>
                  </a:lnTo>
                  <a:lnTo>
                    <a:pt x="1405413" y="0"/>
                  </a:lnTo>
                  <a:lnTo>
                    <a:pt x="2803591" y="5080"/>
                  </a:lnTo>
                  <a:close/>
                </a:path>
              </a:pathLst>
            </a:custGeom>
            <a:solidFill>
              <a:srgbClr val="06605A"/>
            </a:solidFill>
          </p:spPr>
        </p:sp>
        <p:sp>
          <p:nvSpPr>
            <p:cNvPr id="9" name="Freeform 9"/>
            <p:cNvSpPr/>
            <p:nvPr/>
          </p:nvSpPr>
          <p:spPr>
            <a:xfrm>
              <a:off x="-3810" y="0"/>
              <a:ext cx="2851851" cy="316230"/>
            </a:xfrm>
            <a:custGeom>
              <a:avLst/>
              <a:gdLst/>
              <a:ahLst/>
              <a:cxnLst/>
              <a:rect l="l" t="t" r="r" b="b"/>
              <a:pathLst>
                <a:path w="2851851" h="316230">
                  <a:moveTo>
                    <a:pt x="2817561" y="21590"/>
                  </a:moveTo>
                  <a:cubicBezTo>
                    <a:pt x="2818831" y="34290"/>
                    <a:pt x="2818831" y="44450"/>
                    <a:pt x="2820101" y="54610"/>
                  </a:cubicBezTo>
                  <a:cubicBezTo>
                    <a:pt x="2822641" y="67284"/>
                    <a:pt x="2823911" y="71537"/>
                    <a:pt x="2826451" y="75638"/>
                  </a:cubicBezTo>
                  <a:cubicBezTo>
                    <a:pt x="2826451" y="81561"/>
                    <a:pt x="2839151" y="198359"/>
                    <a:pt x="2845501" y="204283"/>
                  </a:cubicBezTo>
                  <a:cubicBezTo>
                    <a:pt x="2851851" y="213244"/>
                    <a:pt x="2848041" y="222357"/>
                    <a:pt x="2848041" y="231318"/>
                  </a:cubicBezTo>
                  <a:cubicBezTo>
                    <a:pt x="2848041" y="239216"/>
                    <a:pt x="2849311" y="246506"/>
                    <a:pt x="2850581" y="255270"/>
                  </a:cubicBezTo>
                  <a:cubicBezTo>
                    <a:pt x="2850581" y="276860"/>
                    <a:pt x="2850581" y="290830"/>
                    <a:pt x="2850581" y="314960"/>
                  </a:cubicBezTo>
                  <a:cubicBezTo>
                    <a:pt x="2827721" y="314960"/>
                    <a:pt x="2807401" y="316230"/>
                    <a:pt x="2783392" y="314960"/>
                  </a:cubicBezTo>
                  <a:cubicBezTo>
                    <a:pt x="2642213" y="309880"/>
                    <a:pt x="2498861" y="316230"/>
                    <a:pt x="2357682" y="311150"/>
                  </a:cubicBezTo>
                  <a:cubicBezTo>
                    <a:pt x="2272975" y="307340"/>
                    <a:pt x="2190439" y="309880"/>
                    <a:pt x="2105732" y="307340"/>
                  </a:cubicBezTo>
                  <a:cubicBezTo>
                    <a:pt x="2066636" y="306070"/>
                    <a:pt x="2027540" y="304800"/>
                    <a:pt x="1988444" y="303530"/>
                  </a:cubicBezTo>
                  <a:cubicBezTo>
                    <a:pt x="1964552" y="303530"/>
                    <a:pt x="1942832" y="304800"/>
                    <a:pt x="1918940" y="304800"/>
                  </a:cubicBezTo>
                  <a:cubicBezTo>
                    <a:pt x="1858125" y="303530"/>
                    <a:pt x="1690882" y="304800"/>
                    <a:pt x="1630066" y="303530"/>
                  </a:cubicBezTo>
                  <a:cubicBezTo>
                    <a:pt x="1586626" y="302260"/>
                    <a:pt x="717831" y="311150"/>
                    <a:pt x="674391" y="309880"/>
                  </a:cubicBezTo>
                  <a:cubicBezTo>
                    <a:pt x="663531" y="309880"/>
                    <a:pt x="650499" y="311150"/>
                    <a:pt x="639639" y="311150"/>
                  </a:cubicBezTo>
                  <a:cubicBezTo>
                    <a:pt x="613575" y="311150"/>
                    <a:pt x="589684" y="312420"/>
                    <a:pt x="563620" y="312420"/>
                  </a:cubicBezTo>
                  <a:cubicBezTo>
                    <a:pt x="498460" y="312420"/>
                    <a:pt x="435472" y="311150"/>
                    <a:pt x="370313" y="309880"/>
                  </a:cubicBezTo>
                  <a:cubicBezTo>
                    <a:pt x="331217" y="308610"/>
                    <a:pt x="292121" y="307340"/>
                    <a:pt x="255197" y="306070"/>
                  </a:cubicBezTo>
                  <a:cubicBezTo>
                    <a:pt x="185694" y="304800"/>
                    <a:pt x="116190" y="303530"/>
                    <a:pt x="48260" y="303530"/>
                  </a:cubicBezTo>
                  <a:cubicBezTo>
                    <a:pt x="38100" y="303530"/>
                    <a:pt x="29210" y="303530"/>
                    <a:pt x="19050" y="302260"/>
                  </a:cubicBezTo>
                  <a:cubicBezTo>
                    <a:pt x="10160" y="300990"/>
                    <a:pt x="5080" y="294640"/>
                    <a:pt x="7620" y="285750"/>
                  </a:cubicBezTo>
                  <a:cubicBezTo>
                    <a:pt x="16510" y="254101"/>
                    <a:pt x="12700" y="250303"/>
                    <a:pt x="11430" y="246354"/>
                  </a:cubicBezTo>
                  <a:cubicBezTo>
                    <a:pt x="10160" y="238305"/>
                    <a:pt x="6350" y="230407"/>
                    <a:pt x="7620" y="222357"/>
                  </a:cubicBezTo>
                  <a:cubicBezTo>
                    <a:pt x="5080" y="212333"/>
                    <a:pt x="0" y="88244"/>
                    <a:pt x="7620" y="78068"/>
                  </a:cubicBezTo>
                  <a:cubicBezTo>
                    <a:pt x="8890" y="76094"/>
                    <a:pt x="7620" y="73967"/>
                    <a:pt x="8890" y="71993"/>
                  </a:cubicBezTo>
                  <a:cubicBezTo>
                    <a:pt x="10160" y="68803"/>
                    <a:pt x="12700" y="65310"/>
                    <a:pt x="13970" y="44450"/>
                  </a:cubicBezTo>
                  <a:cubicBezTo>
                    <a:pt x="13970" y="41910"/>
                    <a:pt x="15240" y="39370"/>
                    <a:pt x="16510" y="38100"/>
                  </a:cubicBezTo>
                  <a:cubicBezTo>
                    <a:pt x="38100" y="35560"/>
                    <a:pt x="61890" y="30480"/>
                    <a:pt x="96642" y="29210"/>
                  </a:cubicBezTo>
                  <a:cubicBezTo>
                    <a:pt x="155286" y="25400"/>
                    <a:pt x="213930" y="22860"/>
                    <a:pt x="274745" y="20320"/>
                  </a:cubicBezTo>
                  <a:cubicBezTo>
                    <a:pt x="316013" y="17780"/>
                    <a:pt x="357281" y="16510"/>
                    <a:pt x="396377" y="13970"/>
                  </a:cubicBezTo>
                  <a:cubicBezTo>
                    <a:pt x="435472" y="11430"/>
                    <a:pt x="476740" y="8890"/>
                    <a:pt x="515836" y="8890"/>
                  </a:cubicBezTo>
                  <a:cubicBezTo>
                    <a:pt x="559276" y="7620"/>
                    <a:pt x="602716" y="10160"/>
                    <a:pt x="646155" y="8890"/>
                  </a:cubicBezTo>
                  <a:cubicBezTo>
                    <a:pt x="700455" y="8890"/>
                    <a:pt x="1684366" y="6350"/>
                    <a:pt x="1738665" y="5080"/>
                  </a:cubicBezTo>
                  <a:cubicBezTo>
                    <a:pt x="1790793" y="3810"/>
                    <a:pt x="1842921" y="2540"/>
                    <a:pt x="1897221" y="2540"/>
                  </a:cubicBezTo>
                  <a:cubicBezTo>
                    <a:pt x="1986272" y="1270"/>
                    <a:pt x="2073152" y="0"/>
                    <a:pt x="2162203" y="0"/>
                  </a:cubicBezTo>
                  <a:cubicBezTo>
                    <a:pt x="2199127" y="0"/>
                    <a:pt x="2238223" y="2540"/>
                    <a:pt x="2275147" y="2540"/>
                  </a:cubicBezTo>
                  <a:cubicBezTo>
                    <a:pt x="2377230" y="3810"/>
                    <a:pt x="2481485" y="5080"/>
                    <a:pt x="2583569" y="7620"/>
                  </a:cubicBezTo>
                  <a:cubicBezTo>
                    <a:pt x="2637869" y="8890"/>
                    <a:pt x="2692168" y="12700"/>
                    <a:pt x="2746468" y="16510"/>
                  </a:cubicBezTo>
                  <a:cubicBezTo>
                    <a:pt x="2759500" y="16510"/>
                    <a:pt x="2772532" y="16510"/>
                    <a:pt x="2783392" y="16510"/>
                  </a:cubicBezTo>
                  <a:cubicBezTo>
                    <a:pt x="2798511" y="17780"/>
                    <a:pt x="2807401" y="20320"/>
                    <a:pt x="2817561" y="21590"/>
                  </a:cubicBezTo>
                  <a:close/>
                  <a:moveTo>
                    <a:pt x="2827721" y="298450"/>
                  </a:moveTo>
                  <a:cubicBezTo>
                    <a:pt x="2828991" y="281940"/>
                    <a:pt x="2830261" y="269240"/>
                    <a:pt x="2830261" y="256540"/>
                  </a:cubicBezTo>
                  <a:cubicBezTo>
                    <a:pt x="2828991" y="245747"/>
                    <a:pt x="2827721" y="237697"/>
                    <a:pt x="2827721" y="229040"/>
                  </a:cubicBezTo>
                  <a:cubicBezTo>
                    <a:pt x="2827721" y="225091"/>
                    <a:pt x="2830261" y="221142"/>
                    <a:pt x="2828991" y="217193"/>
                  </a:cubicBezTo>
                  <a:cubicBezTo>
                    <a:pt x="2828991" y="213548"/>
                    <a:pt x="2827721" y="209751"/>
                    <a:pt x="2826451" y="206105"/>
                  </a:cubicBezTo>
                  <a:cubicBezTo>
                    <a:pt x="2821371" y="200486"/>
                    <a:pt x="2809941" y="84143"/>
                    <a:pt x="2809941" y="78524"/>
                  </a:cubicBezTo>
                  <a:cubicBezTo>
                    <a:pt x="2807401" y="73815"/>
                    <a:pt x="2804861" y="68955"/>
                    <a:pt x="2802321" y="63500"/>
                  </a:cubicBezTo>
                  <a:cubicBezTo>
                    <a:pt x="2801051" y="44450"/>
                    <a:pt x="2799781" y="43180"/>
                    <a:pt x="2776876" y="41910"/>
                  </a:cubicBezTo>
                  <a:cubicBezTo>
                    <a:pt x="2770360" y="41910"/>
                    <a:pt x="2766016" y="41910"/>
                    <a:pt x="2759500" y="40640"/>
                  </a:cubicBezTo>
                  <a:cubicBezTo>
                    <a:pt x="2705200" y="36830"/>
                    <a:pt x="2648729" y="31750"/>
                    <a:pt x="2594429" y="30480"/>
                  </a:cubicBezTo>
                  <a:cubicBezTo>
                    <a:pt x="2461938" y="26670"/>
                    <a:pt x="2327274" y="25400"/>
                    <a:pt x="2194783" y="22860"/>
                  </a:cubicBezTo>
                  <a:cubicBezTo>
                    <a:pt x="2175235" y="22860"/>
                    <a:pt x="2153515" y="22860"/>
                    <a:pt x="2133967" y="22860"/>
                  </a:cubicBezTo>
                  <a:cubicBezTo>
                    <a:pt x="2101388" y="22860"/>
                    <a:pt x="2068808" y="22860"/>
                    <a:pt x="2038400" y="22860"/>
                  </a:cubicBezTo>
                  <a:cubicBezTo>
                    <a:pt x="1968896" y="22860"/>
                    <a:pt x="1899393" y="22860"/>
                    <a:pt x="1832061" y="24130"/>
                  </a:cubicBezTo>
                  <a:cubicBezTo>
                    <a:pt x="1773417" y="25400"/>
                    <a:pt x="785163" y="29210"/>
                    <a:pt x="726519" y="29210"/>
                  </a:cubicBezTo>
                  <a:cubicBezTo>
                    <a:pt x="630951" y="29210"/>
                    <a:pt x="535384" y="26670"/>
                    <a:pt x="439816" y="33020"/>
                  </a:cubicBezTo>
                  <a:cubicBezTo>
                    <a:pt x="389861" y="36830"/>
                    <a:pt x="342077" y="36830"/>
                    <a:pt x="294293" y="38100"/>
                  </a:cubicBezTo>
                  <a:cubicBezTo>
                    <a:pt x="211758" y="41910"/>
                    <a:pt x="129222" y="45720"/>
                    <a:pt x="49530" y="50800"/>
                  </a:cubicBezTo>
                  <a:cubicBezTo>
                    <a:pt x="36830" y="50800"/>
                    <a:pt x="34290" y="53340"/>
                    <a:pt x="33020" y="64854"/>
                  </a:cubicBezTo>
                  <a:cubicBezTo>
                    <a:pt x="31750" y="67588"/>
                    <a:pt x="31750" y="70322"/>
                    <a:pt x="30480" y="73056"/>
                  </a:cubicBezTo>
                  <a:cubicBezTo>
                    <a:pt x="29210" y="77612"/>
                    <a:pt x="26670" y="82017"/>
                    <a:pt x="25400" y="86573"/>
                  </a:cubicBezTo>
                  <a:cubicBezTo>
                    <a:pt x="20320" y="91434"/>
                    <a:pt x="26670" y="210206"/>
                    <a:pt x="29210" y="215067"/>
                  </a:cubicBezTo>
                  <a:cubicBezTo>
                    <a:pt x="29210" y="220231"/>
                    <a:pt x="29210" y="225547"/>
                    <a:pt x="30480" y="230711"/>
                  </a:cubicBezTo>
                  <a:cubicBezTo>
                    <a:pt x="30480" y="234508"/>
                    <a:pt x="33020" y="238305"/>
                    <a:pt x="33020" y="242102"/>
                  </a:cubicBezTo>
                  <a:cubicBezTo>
                    <a:pt x="33020" y="246203"/>
                    <a:pt x="33020" y="250303"/>
                    <a:pt x="31750" y="256540"/>
                  </a:cubicBezTo>
                  <a:cubicBezTo>
                    <a:pt x="31750" y="260350"/>
                    <a:pt x="31750" y="262890"/>
                    <a:pt x="31750" y="266700"/>
                  </a:cubicBezTo>
                  <a:cubicBezTo>
                    <a:pt x="31750" y="276860"/>
                    <a:pt x="35560" y="280670"/>
                    <a:pt x="44450" y="280670"/>
                  </a:cubicBezTo>
                  <a:cubicBezTo>
                    <a:pt x="66234" y="280670"/>
                    <a:pt x="96642" y="281940"/>
                    <a:pt x="124878" y="281940"/>
                  </a:cubicBezTo>
                  <a:cubicBezTo>
                    <a:pt x="166146" y="281940"/>
                    <a:pt x="209586" y="279400"/>
                    <a:pt x="250853" y="281940"/>
                  </a:cubicBezTo>
                  <a:cubicBezTo>
                    <a:pt x="318185" y="285750"/>
                    <a:pt x="385517" y="288290"/>
                    <a:pt x="452848" y="287020"/>
                  </a:cubicBezTo>
                  <a:cubicBezTo>
                    <a:pt x="496288" y="285750"/>
                    <a:pt x="537556" y="288290"/>
                    <a:pt x="580996" y="288290"/>
                  </a:cubicBezTo>
                  <a:cubicBezTo>
                    <a:pt x="643983" y="288290"/>
                    <a:pt x="706971" y="287020"/>
                    <a:pt x="769959" y="288290"/>
                  </a:cubicBezTo>
                  <a:cubicBezTo>
                    <a:pt x="863354" y="289560"/>
                    <a:pt x="1888533" y="279400"/>
                    <a:pt x="1984100" y="281940"/>
                  </a:cubicBezTo>
                  <a:cubicBezTo>
                    <a:pt x="2025368" y="283210"/>
                    <a:pt x="2066636" y="284480"/>
                    <a:pt x="2105732" y="284480"/>
                  </a:cubicBezTo>
                  <a:cubicBezTo>
                    <a:pt x="2177407" y="287020"/>
                    <a:pt x="2246911" y="283210"/>
                    <a:pt x="2318586" y="287020"/>
                  </a:cubicBezTo>
                  <a:cubicBezTo>
                    <a:pt x="2377230" y="289560"/>
                    <a:pt x="2435874" y="289560"/>
                    <a:pt x="2494517" y="292100"/>
                  </a:cubicBezTo>
                  <a:cubicBezTo>
                    <a:pt x="2581397" y="295910"/>
                    <a:pt x="2668276" y="298450"/>
                    <a:pt x="2755156" y="299720"/>
                  </a:cubicBezTo>
                  <a:cubicBezTo>
                    <a:pt x="2787736" y="299720"/>
                    <a:pt x="2807401" y="298450"/>
                    <a:pt x="2827721" y="298450"/>
                  </a:cubicBezTo>
                  <a:close/>
                </a:path>
              </a:pathLst>
            </a:custGeom>
            <a:solidFill>
              <a:srgbClr val="06605A"/>
            </a:solidFill>
          </p:spPr>
        </p:sp>
      </p:grpSp>
      <p:sp>
        <p:nvSpPr>
          <p:cNvPr id="10" name="TextBox 10"/>
          <p:cNvSpPr txBox="1"/>
          <p:nvPr/>
        </p:nvSpPr>
        <p:spPr>
          <a:xfrm>
            <a:off x="10368741" y="1894735"/>
            <a:ext cx="2574573" cy="1107996"/>
          </a:xfrm>
          <a:prstGeom prst="rect">
            <a:avLst/>
          </a:prstGeom>
        </p:spPr>
        <p:txBody>
          <a:bodyPr wrap="square" lIns="0" tIns="0" rIns="0" bIns="0" rtlCol="0" anchor="t">
            <a:spAutoFit/>
          </a:bodyPr>
          <a:lstStyle/>
          <a:p>
            <a:pPr marL="0" lvl="0" indent="0" algn="ctr">
              <a:spcBef>
                <a:spcPct val="0"/>
              </a:spcBef>
            </a:pPr>
            <a:r>
              <a:rPr lang="vi-VN" sz="7200" b="1" u="none" spc="188" dirty="0">
                <a:solidFill>
                  <a:srgbClr val="FFFFFF"/>
                </a:solidFill>
              </a:rPr>
              <a:t>BÀI 2</a:t>
            </a:r>
            <a:endParaRPr lang="en-US" sz="7200" b="1" u="none" spc="188" dirty="0">
              <a:solidFill>
                <a:srgbClr val="FFFFFF"/>
              </a:solidFill>
            </a:endParaRPr>
          </a:p>
        </p:txBody>
      </p:sp>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699515" y="569260"/>
            <a:ext cx="1378911" cy="2544970"/>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36537">
            <a:off x="5640645" y="2544385"/>
            <a:ext cx="1466160" cy="1391519"/>
          </a:xfrm>
          <a:prstGeom prst="rect">
            <a:avLst/>
          </a:prstGeom>
        </p:spPr>
      </p:pic>
      <p:pic>
        <p:nvPicPr>
          <p:cNvPr id="14" name="Picture 2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94192">
            <a:off x="-702009" y="3113153"/>
            <a:ext cx="1707041" cy="940425"/>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78234" y="313949"/>
            <a:ext cx="3507441" cy="2595506"/>
          </a:xfrm>
          <a:prstGeom prst="rect">
            <a:avLst/>
          </a:prstGeom>
        </p:spPr>
      </p:pic>
    </p:spTree>
    <p:extLst>
      <p:ext uri="{BB962C8B-B14F-4D97-AF65-F5344CB8AC3E}">
        <p14:creationId xmlns:p14="http://schemas.microsoft.com/office/powerpoint/2010/main" val="135105280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828800" y="397606"/>
            <a:ext cx="10741147" cy="892360"/>
          </a:xfrm>
          <a:prstGeom prst="rect">
            <a:avLst/>
          </a:prstGeom>
        </p:spPr>
        <p:txBody>
          <a:bodyPr wrap="square" lIns="0" tIns="0" rIns="0" bIns="0" rtlCol="0" anchor="t">
            <a:spAutoFit/>
          </a:bodyPr>
          <a:lstStyle/>
          <a:p>
            <a:pPr>
              <a:lnSpc>
                <a:spcPts val="7679"/>
              </a:lnSpc>
            </a:pPr>
            <a:r>
              <a:rPr lang="vi-VN" sz="5200" b="1" dirty="0">
                <a:solidFill>
                  <a:srgbClr val="06605A"/>
                </a:solidFill>
                <a:cs typeface="Arial" panose="020B0604020202020204" pitchFamily="34" charset="0"/>
              </a:rPr>
              <a:t>3. Tìm hiểu về chủ thể trung gian</a:t>
            </a:r>
            <a:endParaRPr lang="en-US" sz="5200" b="1" dirty="0">
              <a:solidFill>
                <a:srgbClr val="06605A"/>
              </a:solidFill>
              <a:latin typeface="Arial" panose="020B0604020202020204" pitchFamily="34" charset="0"/>
              <a:cs typeface="Arial" panose="020B0604020202020204" pitchFamily="34" charset="0"/>
            </a:endParaRP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038955">
            <a:off x="16936725" y="65722"/>
            <a:ext cx="1669447" cy="2186181"/>
          </a:xfrm>
          <a:prstGeom prst="rect">
            <a:avLst/>
          </a:prstGeom>
        </p:spPr>
      </p:pic>
      <p:pic>
        <p:nvPicPr>
          <p:cNvPr id="20"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69706">
            <a:off x="265150" y="309139"/>
            <a:ext cx="1358743" cy="1361218"/>
          </a:xfrm>
          <a:prstGeom prst="rect">
            <a:avLst/>
          </a:prstGeom>
        </p:spPr>
      </p:pic>
      <p:sp>
        <p:nvSpPr>
          <p:cNvPr id="3" name="Rectangle 2"/>
          <p:cNvSpPr/>
          <p:nvPr/>
        </p:nvSpPr>
        <p:spPr>
          <a:xfrm>
            <a:off x="1327990" y="1289966"/>
            <a:ext cx="15527818" cy="2169825"/>
          </a:xfrm>
          <a:prstGeom prst="rect">
            <a:avLst/>
          </a:prstGeom>
        </p:spPr>
        <p:txBody>
          <a:bodyPr wrap="square">
            <a:spAutoFit/>
          </a:bodyPr>
          <a:lstStyle/>
          <a:p>
            <a:pPr marL="685800" indent="-685800" algn="just">
              <a:lnSpc>
                <a:spcPct val="150000"/>
              </a:lnSpc>
              <a:buFont typeface="Wingdings" panose="05000000000000000000" pitchFamily="2" charset="2"/>
              <a:buChar char="§"/>
            </a:pP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Chủ</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tham</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gia</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hoạt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kinh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tế</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bức</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tranh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trên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chủ</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trung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gian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500" dirty="0">
              <a:latin typeface="Arial" panose="020B0604020202020204" pitchFamily="34" charset="0"/>
              <a:cs typeface="Arial" panose="020B0604020202020204" pitchFamily="34" charset="0"/>
            </a:endParaRPr>
          </a:p>
        </p:txBody>
      </p:sp>
      <p:cxnSp>
        <p:nvCxnSpPr>
          <p:cNvPr id="7" name="Straight Connector 6"/>
          <p:cNvCxnSpPr>
            <a:stCxn id="3" idx="2"/>
          </p:cNvCxnSpPr>
          <p:nvPr/>
        </p:nvCxnSpPr>
        <p:spPr>
          <a:xfrm>
            <a:off x="9091899" y="3459791"/>
            <a:ext cx="0" cy="6331909"/>
          </a:xfrm>
          <a:prstGeom prst="line">
            <a:avLst/>
          </a:prstGeom>
        </p:spPr>
        <p:style>
          <a:lnRef idx="3">
            <a:schemeClr val="dk1"/>
          </a:lnRef>
          <a:fillRef idx="0">
            <a:schemeClr val="dk1"/>
          </a:fillRef>
          <a:effectRef idx="2">
            <a:schemeClr val="dk1"/>
          </a:effectRef>
          <a:fontRef idx="minor">
            <a:schemeClr val="tx1"/>
          </a:fontRef>
        </p:style>
      </p:cxnSp>
      <p:sp>
        <p:nvSpPr>
          <p:cNvPr id="8" name="Rectangle 7"/>
          <p:cNvSpPr/>
          <p:nvPr/>
        </p:nvSpPr>
        <p:spPr>
          <a:xfrm>
            <a:off x="423600" y="3314700"/>
            <a:ext cx="8382000" cy="5286062"/>
          </a:xfrm>
          <a:prstGeom prst="rect">
            <a:avLst/>
          </a:prstGeom>
        </p:spPr>
        <p:txBody>
          <a:bodyPr wrap="square">
            <a:spAutoFit/>
          </a:bodyPr>
          <a:lstStyle/>
          <a:p>
            <a:pPr marL="685800" indent="-685800" algn="just">
              <a:lnSpc>
                <a:spcPct val="150000"/>
              </a:lnSpc>
              <a:buFont typeface="Wingdings" panose="05000000000000000000" pitchFamily="2" charset="2"/>
              <a:buChar char="Ø"/>
            </a:pP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Nhà</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phân</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phối</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hàng</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hóa</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Giúp</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việc</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lưu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thông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hàng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hoá</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tập</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trung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về</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đầu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mối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phân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phối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đi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nơi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nhanh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gọn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hiệu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quả</a:t>
            </a:r>
            <a:r>
              <a:rPr lang="vi-VN" sz="45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500" dirty="0">
              <a:latin typeface="Arial" panose="020B0604020202020204" pitchFamily="34" charset="0"/>
              <a:cs typeface="Arial" panose="020B0604020202020204" pitchFamily="34" charset="0"/>
            </a:endParaRPr>
          </a:p>
        </p:txBody>
      </p:sp>
      <p:sp>
        <p:nvSpPr>
          <p:cNvPr id="15" name="Rectangle 14"/>
          <p:cNvSpPr/>
          <p:nvPr/>
        </p:nvSpPr>
        <p:spPr>
          <a:xfrm>
            <a:off x="9207389" y="3345976"/>
            <a:ext cx="8564059" cy="6324808"/>
          </a:xfrm>
          <a:prstGeom prst="rect">
            <a:avLst/>
          </a:prstGeom>
        </p:spPr>
        <p:txBody>
          <a:bodyPr wrap="square">
            <a:spAutoFit/>
          </a:bodyPr>
          <a:lstStyle/>
          <a:p>
            <a:pPr marL="685800" indent="-685800" algn="just">
              <a:lnSpc>
                <a:spcPct val="150000"/>
              </a:lnSpc>
              <a:buFont typeface="Wingdings" panose="05000000000000000000" pitchFamily="2" charset="2"/>
              <a:buChar char="Ø"/>
            </a:pPr>
            <a:r>
              <a:rPr lang="vi-VN" sz="4500" b="1" dirty="0">
                <a:solidFill>
                  <a:srgbClr val="FF0000"/>
                </a:solidFill>
                <a:ea typeface="Calibri" panose="020F0502020204030204" pitchFamily="34" charset="0"/>
                <a:cs typeface="Arial" panose="020B0604020202020204" pitchFamily="34" charset="0"/>
              </a:rPr>
              <a:t>Môi giới việc làm: </a:t>
            </a:r>
            <a:r>
              <a:rPr lang="vi-VN" sz="4500" dirty="0">
                <a:solidFill>
                  <a:srgbClr val="000000"/>
                </a:solidFill>
                <a:ea typeface="Calibri" panose="020F0502020204030204" pitchFamily="34" charset="0"/>
                <a:cs typeface="Arial" panose="020B0604020202020204" pitchFamily="34" charset="0"/>
              </a:rPr>
              <a:t>Cung cấp thông tin về việc làm và người lao động để được hưởng phí môi giới </a:t>
            </a:r>
            <a:r>
              <a:rPr lang="vi-VN" sz="4500" dirty="0">
                <a:solidFill>
                  <a:srgbClr val="000000"/>
                </a:solidFill>
                <a:ea typeface="Calibri" panose="020F0502020204030204" pitchFamily="34" charset="0"/>
                <a:cs typeface="Arial" panose="020B0604020202020204" pitchFamily="34" charset="0"/>
                <a:sym typeface="Wingdings" panose="05000000000000000000" pitchFamily="2" charset="2"/>
              </a:rPr>
              <a:t></a:t>
            </a:r>
            <a:r>
              <a:rPr lang="vi-VN" sz="4500" dirty="0">
                <a:solidFill>
                  <a:srgbClr val="000000"/>
                </a:solidFill>
                <a:ea typeface="Calibri" panose="020F0502020204030204" pitchFamily="34" charset="0"/>
                <a:cs typeface="Arial" panose="020B0604020202020204" pitchFamily="34" charset="0"/>
              </a:rPr>
              <a:t> Việc tìm kiếm việc làm và người lao động thuận lợi, nhanh chóng hơn. </a:t>
            </a:r>
            <a:endParaRPr lang="en-US" sz="4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642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outVertical)">
                                      <p:cBhvr>
                                        <p:cTn id="19" dur="500"/>
                                        <p:tgtEl>
                                          <p:spTgt spid="7"/>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out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828800" y="397606"/>
            <a:ext cx="10741147" cy="892360"/>
          </a:xfrm>
          <a:prstGeom prst="rect">
            <a:avLst/>
          </a:prstGeom>
        </p:spPr>
        <p:txBody>
          <a:bodyPr wrap="square" lIns="0" tIns="0" rIns="0" bIns="0" rtlCol="0" anchor="t">
            <a:spAutoFit/>
          </a:bodyPr>
          <a:lstStyle/>
          <a:p>
            <a:pPr>
              <a:lnSpc>
                <a:spcPts val="7679"/>
              </a:lnSpc>
            </a:pPr>
            <a:r>
              <a:rPr lang="vi-VN" sz="5200" b="1" dirty="0">
                <a:solidFill>
                  <a:srgbClr val="06605A"/>
                </a:solidFill>
                <a:cs typeface="Arial" panose="020B0604020202020204" pitchFamily="34" charset="0"/>
              </a:rPr>
              <a:t>3. Tìm hiểu về chủ thể trung gian</a:t>
            </a:r>
            <a:endParaRPr lang="en-US" sz="5200" b="1" dirty="0">
              <a:solidFill>
                <a:srgbClr val="06605A"/>
              </a:solidFill>
              <a:latin typeface="Arial" panose="020B0604020202020204" pitchFamily="34" charset="0"/>
              <a:cs typeface="Arial" panose="020B0604020202020204" pitchFamily="34" charset="0"/>
            </a:endParaRP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038955">
            <a:off x="16936725" y="65722"/>
            <a:ext cx="1669447" cy="2186181"/>
          </a:xfrm>
          <a:prstGeom prst="rect">
            <a:avLst/>
          </a:prstGeom>
        </p:spPr>
      </p:pic>
      <p:pic>
        <p:nvPicPr>
          <p:cNvPr id="20"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69706">
            <a:off x="265150" y="309139"/>
            <a:ext cx="1358743" cy="1361218"/>
          </a:xfrm>
          <a:prstGeom prst="rect">
            <a:avLst/>
          </a:prstGeom>
        </p:spPr>
      </p:pic>
      <p:sp>
        <p:nvSpPr>
          <p:cNvPr id="2" name="Rectangle 1"/>
          <p:cNvSpPr/>
          <p:nvPr/>
        </p:nvSpPr>
        <p:spPr>
          <a:xfrm>
            <a:off x="1737108" y="1328066"/>
            <a:ext cx="15021205" cy="2067104"/>
          </a:xfrm>
          <a:prstGeom prst="rect">
            <a:avLst/>
          </a:prstGeom>
        </p:spPr>
        <p:txBody>
          <a:bodyPr wrap="square">
            <a:spAutoFit/>
          </a:bodyPr>
          <a:lstStyle/>
          <a:p>
            <a:pPr marL="685800" indent="-685800" algn="just">
              <a:lnSpc>
                <a:spcPct val="150000"/>
              </a:lnSpc>
              <a:spcBef>
                <a:spcPts val="100"/>
              </a:spcBef>
              <a:spcAft>
                <a:spcPts val="100"/>
              </a:spcAft>
              <a:buFont typeface="Wingdings" panose="05000000000000000000" pitchFamily="2" charset="2"/>
              <a:buChar char="v"/>
            </a:pP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Chủ</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trung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gian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là ai?</a:t>
            </a:r>
            <a:endParaRPr lang="en-US" sz="4500" dirty="0">
              <a:latin typeface="Arial" panose="020B0604020202020204" pitchFamily="34" charset="0"/>
              <a:ea typeface="Calibri" panose="020F0502020204030204" pitchFamily="34" charset="0"/>
              <a:cs typeface="Arial" panose="020B0604020202020204" pitchFamily="34" charset="0"/>
            </a:endParaRPr>
          </a:p>
          <a:p>
            <a:pPr marL="685800" indent="-685800" algn="just">
              <a:lnSpc>
                <a:spcPct val="150000"/>
              </a:lnSpc>
              <a:spcBef>
                <a:spcPts val="100"/>
              </a:spcBef>
              <a:spcAft>
                <a:spcPts val="100"/>
              </a:spcAft>
              <a:buFont typeface="Wingdings" panose="05000000000000000000" pitchFamily="2" charset="2"/>
              <a:buChar char="v"/>
            </a:pP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Chủ</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trung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gian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vai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trò</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gì</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hoạt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kinh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tế</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500" dirty="0">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1524000" y="4076700"/>
            <a:ext cx="15045089" cy="5157694"/>
          </a:xfrm>
          <a:prstGeom prst="rect">
            <a:avLst/>
          </a:prstGeom>
        </p:spPr>
        <p:txBody>
          <a:bodyPr wrap="square">
            <a:spAutoFit/>
          </a:bodyPr>
          <a:lstStyle/>
          <a:p>
            <a:pPr algn="just">
              <a:lnSpc>
                <a:spcPct val="150000"/>
              </a:lnSpc>
              <a:spcBef>
                <a:spcPts val="100"/>
              </a:spcBef>
              <a:spcAft>
                <a:spcPts val="100"/>
              </a:spcAft>
            </a:pPr>
            <a:r>
              <a:rPr lang="vi-VN"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Chủ</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thể</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trung</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gian</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là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cá</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nhân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tổ</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chức</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đảm</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nhiệm</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vai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trò</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cầu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nối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giữa</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chủ</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vi-VN" sz="4500" dirty="0">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tiêu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dùng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hàng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hoá</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dịch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vụ</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trên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thị</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trường</a:t>
            </a:r>
            <a:r>
              <a:rPr lang="vi-VN" sz="4500" dirty="0">
                <a:solidFill>
                  <a:srgbClr val="000000"/>
                </a:solidFill>
                <a:ea typeface="Calibri" panose="020F0502020204030204" pitchFamily="34" charset="0"/>
                <a:cs typeface="Arial" panose="020B0604020202020204" pitchFamily="34" charset="0"/>
              </a:rPr>
              <a:t>: Các thương nhân chuyên phân phối hàng hoá, nhà môi giới chứng khoán, môi giới bắt động sản, giới thiệu việc làm,.... </a:t>
            </a:r>
          </a:p>
        </p:txBody>
      </p:sp>
      <p:sp>
        <p:nvSpPr>
          <p:cNvPr id="11" name="Down Arrow 10"/>
          <p:cNvSpPr/>
          <p:nvPr/>
        </p:nvSpPr>
        <p:spPr>
          <a:xfrm rot="16200000">
            <a:off x="661070" y="3657600"/>
            <a:ext cx="914400" cy="1143000"/>
          </a:xfrm>
          <a:prstGeom prst="downArrow">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553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500"/>
                                        <p:tgtEl>
                                          <p:spTgt spid="11"/>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828800" y="397606"/>
            <a:ext cx="10741147" cy="892360"/>
          </a:xfrm>
          <a:prstGeom prst="rect">
            <a:avLst/>
          </a:prstGeom>
        </p:spPr>
        <p:txBody>
          <a:bodyPr wrap="square" lIns="0" tIns="0" rIns="0" bIns="0" rtlCol="0" anchor="t">
            <a:spAutoFit/>
          </a:bodyPr>
          <a:lstStyle/>
          <a:p>
            <a:pPr>
              <a:lnSpc>
                <a:spcPts val="7679"/>
              </a:lnSpc>
            </a:pPr>
            <a:r>
              <a:rPr lang="vi-VN" sz="5200" b="1" dirty="0">
                <a:solidFill>
                  <a:srgbClr val="06605A"/>
                </a:solidFill>
                <a:cs typeface="Arial" panose="020B0604020202020204" pitchFamily="34" charset="0"/>
              </a:rPr>
              <a:t>3. Tìm hiểu về chủ thể trung gian</a:t>
            </a:r>
            <a:endParaRPr lang="en-US" sz="5200" b="1" dirty="0">
              <a:solidFill>
                <a:srgbClr val="06605A"/>
              </a:solidFill>
              <a:latin typeface="Arial" panose="020B0604020202020204" pitchFamily="34" charset="0"/>
              <a:cs typeface="Arial" panose="020B0604020202020204" pitchFamily="34" charset="0"/>
            </a:endParaRP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038955">
            <a:off x="16936725" y="65722"/>
            <a:ext cx="1669447" cy="2186181"/>
          </a:xfrm>
          <a:prstGeom prst="rect">
            <a:avLst/>
          </a:prstGeom>
        </p:spPr>
      </p:pic>
      <p:pic>
        <p:nvPicPr>
          <p:cNvPr id="20"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69706">
            <a:off x="265150" y="309139"/>
            <a:ext cx="1358743" cy="1361218"/>
          </a:xfrm>
          <a:prstGeom prst="rect">
            <a:avLst/>
          </a:prstGeom>
        </p:spPr>
      </p:pic>
      <p:sp>
        <p:nvSpPr>
          <p:cNvPr id="3" name="Rectangle 2"/>
          <p:cNvSpPr/>
          <p:nvPr/>
        </p:nvSpPr>
        <p:spPr>
          <a:xfrm>
            <a:off x="1600200" y="1289966"/>
            <a:ext cx="14249400" cy="4285789"/>
          </a:xfrm>
          <a:prstGeom prst="rect">
            <a:avLst/>
          </a:prstGeom>
        </p:spPr>
        <p:txBody>
          <a:bodyPr wrap="square">
            <a:spAutoFit/>
          </a:bodyPr>
          <a:lstStyle/>
          <a:p>
            <a:pPr algn="just">
              <a:lnSpc>
                <a:spcPct val="150000"/>
              </a:lnSpc>
              <a:spcBef>
                <a:spcPts val="100"/>
              </a:spcBef>
              <a:spcAft>
                <a:spcPts val="100"/>
              </a:spcAft>
            </a:pP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Vai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trò</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chủ</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trung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gian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500" dirty="0">
              <a:latin typeface="Arial" panose="020B0604020202020204" pitchFamily="34" charset="0"/>
              <a:ea typeface="Calibri" panose="020F0502020204030204" pitchFamily="34" charset="0"/>
              <a:cs typeface="Arial" panose="020B0604020202020204" pitchFamily="34" charset="0"/>
            </a:endParaRPr>
          </a:p>
          <a:p>
            <a:pPr marL="685800" indent="-685800" algn="just">
              <a:lnSpc>
                <a:spcPct val="150000"/>
              </a:lnSpc>
              <a:spcBef>
                <a:spcPts val="100"/>
              </a:spcBef>
              <a:spcAft>
                <a:spcPts val="100"/>
              </a:spcAft>
              <a:buFont typeface="Wingdings" panose="05000000000000000000" pitchFamily="2" charset="2"/>
              <a:buChar char="Ø"/>
            </a:pP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Là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cầu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nối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cung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cấp</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thông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tin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quan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hệ</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mua –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bán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500" dirty="0">
              <a:latin typeface="Arial" panose="020B0604020202020204" pitchFamily="34" charset="0"/>
              <a:ea typeface="Calibri" panose="020F0502020204030204" pitchFamily="34" charset="0"/>
              <a:cs typeface="Arial" panose="020B0604020202020204" pitchFamily="34" charset="0"/>
            </a:endParaRPr>
          </a:p>
          <a:p>
            <a:pPr marL="685800" indent="-685800">
              <a:lnSpc>
                <a:spcPct val="150000"/>
              </a:lnSpc>
              <a:buFont typeface="Wingdings" panose="05000000000000000000" pitchFamily="2" charset="2"/>
              <a:buChar char="Ø"/>
            </a:pP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Giúp</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nền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kinh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tế</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linh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hoạt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hiệu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quả</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hơn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500" dirty="0">
              <a:latin typeface="Arial" panose="020B0604020202020204" pitchFamily="34" charset="0"/>
              <a:cs typeface="Arial" panose="020B0604020202020204" pitchFamily="34" charset="0"/>
            </a:endParaRPr>
          </a:p>
        </p:txBody>
      </p:sp>
      <p:pic>
        <p:nvPicPr>
          <p:cNvPr id="9"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115800" y="4229100"/>
            <a:ext cx="5880756" cy="5829300"/>
          </a:xfrm>
          <a:prstGeom prst="rect">
            <a:avLst/>
          </a:prstGeom>
        </p:spPr>
      </p:pic>
    </p:spTree>
    <p:extLst>
      <p:ext uri="{BB962C8B-B14F-4D97-AF65-F5344CB8AC3E}">
        <p14:creationId xmlns:p14="http://schemas.microsoft.com/office/powerpoint/2010/main" val="417521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379532" y="-84946"/>
            <a:ext cx="1192380" cy="2200701"/>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200" y="190500"/>
            <a:ext cx="1403313" cy="1403313"/>
          </a:xfrm>
          <a:prstGeom prst="rect">
            <a:avLst/>
          </a:prstGeom>
        </p:spPr>
      </p:pic>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94192">
            <a:off x="-1495069" y="9179960"/>
            <a:ext cx="2538400" cy="1398428"/>
          </a:xfrm>
          <a:prstGeom prst="rect">
            <a:avLst/>
          </a:prstGeom>
        </p:spPr>
      </p:pic>
      <p:sp>
        <p:nvSpPr>
          <p:cNvPr id="25" name="TextBox 5"/>
          <p:cNvSpPr txBox="1"/>
          <p:nvPr/>
        </p:nvSpPr>
        <p:spPr>
          <a:xfrm>
            <a:off x="2013073" y="445976"/>
            <a:ext cx="10741147" cy="892360"/>
          </a:xfrm>
          <a:prstGeom prst="rect">
            <a:avLst/>
          </a:prstGeom>
        </p:spPr>
        <p:txBody>
          <a:bodyPr wrap="square" lIns="0" tIns="0" rIns="0" bIns="0" rtlCol="0" anchor="t">
            <a:spAutoFit/>
          </a:bodyPr>
          <a:lstStyle/>
          <a:p>
            <a:pPr>
              <a:lnSpc>
                <a:spcPts val="7679"/>
              </a:lnSpc>
            </a:pPr>
            <a:r>
              <a:rPr lang="vi-VN" sz="5200" b="1" dirty="0">
                <a:solidFill>
                  <a:srgbClr val="06605A"/>
                </a:solidFill>
                <a:cs typeface="Arial" panose="020B0604020202020204" pitchFamily="34" charset="0"/>
              </a:rPr>
              <a:t>4. Tìm hiểu về chủ thể nhà nước</a:t>
            </a:r>
            <a:endParaRPr lang="en-US" sz="5200" b="1" dirty="0">
              <a:solidFill>
                <a:srgbClr val="06605A"/>
              </a:solidFill>
              <a:latin typeface="Arial" panose="020B0604020202020204" pitchFamily="34" charset="0"/>
              <a:cs typeface="Arial" panose="020B0604020202020204" pitchFamily="34" charset="0"/>
            </a:endParaRPr>
          </a:p>
        </p:txBody>
      </p:sp>
      <p:sp>
        <p:nvSpPr>
          <p:cNvPr id="26" name="TextBox 25"/>
          <p:cNvSpPr txBox="1"/>
          <p:nvPr/>
        </p:nvSpPr>
        <p:spPr>
          <a:xfrm>
            <a:off x="6558527" y="1551469"/>
            <a:ext cx="5860900" cy="830997"/>
          </a:xfrm>
          <a:prstGeom prst="rect">
            <a:avLst/>
          </a:prstGeom>
          <a:noFill/>
        </p:spPr>
        <p:txBody>
          <a:bodyPr wrap="none" rtlCol="0">
            <a:spAutoFit/>
          </a:bodyPr>
          <a:lstStyle/>
          <a:p>
            <a:r>
              <a:rPr lang="en-US" sz="4800" b="1" dirty="0">
                <a:solidFill>
                  <a:srgbClr val="FF0000"/>
                </a:solidFill>
                <a:latin typeface="Arial" panose="020B0604020202020204" pitchFamily="34" charset="0"/>
                <a:cs typeface="Arial" panose="020B0604020202020204" pitchFamily="34" charset="0"/>
              </a:rPr>
              <a:t>THẢO LUẬN NHÓM</a:t>
            </a:r>
          </a:p>
        </p:txBody>
      </p:sp>
      <p:sp>
        <p:nvSpPr>
          <p:cNvPr id="27" name="Rectangle 26"/>
          <p:cNvSpPr/>
          <p:nvPr/>
        </p:nvSpPr>
        <p:spPr>
          <a:xfrm>
            <a:off x="304800" y="2247900"/>
            <a:ext cx="8680868" cy="6740307"/>
          </a:xfrm>
          <a:prstGeom prst="rect">
            <a:avLst/>
          </a:prstGeom>
        </p:spPr>
        <p:txBody>
          <a:bodyPr wrap="square">
            <a:spAutoFit/>
          </a:bodyPr>
          <a:lstStyle/>
          <a:p>
            <a:pPr marL="685800" indent="-685800" algn="just">
              <a:lnSpc>
                <a:spcPct val="150000"/>
              </a:lnSpc>
              <a:buFont typeface="Wingdings" panose="05000000000000000000" pitchFamily="2" charset="2"/>
              <a:buChar char="§"/>
            </a:pPr>
            <a:r>
              <a:rPr lang="vi-VN" sz="4800" b="1" dirty="0">
                <a:solidFill>
                  <a:srgbClr val="000000"/>
                </a:solidFill>
                <a:ea typeface="Calibri" panose="020F0502020204030204" pitchFamily="34" charset="0"/>
                <a:cs typeface="Arial" panose="020B0604020202020204" pitchFamily="34" charset="0"/>
              </a:rPr>
              <a:t>Nhóm 1: </a:t>
            </a:r>
            <a:r>
              <a:rPr lang="vi-VN" sz="4800" dirty="0">
                <a:solidFill>
                  <a:srgbClr val="000000"/>
                </a:solidFill>
                <a:ea typeface="Calibri" panose="020F0502020204030204" pitchFamily="34" charset="0"/>
                <a:cs typeface="Arial" panose="020B0604020202020204" pitchFamily="34" charset="0"/>
              </a:rPr>
              <a:t>Nội dung các hình ảnh dưới đây thể hiện Nhà nước đã làm gì để tạo điều kiện cho các chủ thể kinh tế được tự chủ, tổ chức các hoạt động kinh tế thuận lợi?</a:t>
            </a:r>
            <a:endParaRPr lang="en-US" sz="4800" dirty="0">
              <a:latin typeface="Arial" panose="020B0604020202020204" pitchFamily="34" charset="0"/>
              <a:cs typeface="Arial" panose="020B0604020202020204" pitchFamily="34" charset="0"/>
            </a:endParaRPr>
          </a:p>
        </p:txBody>
      </p:sp>
      <p:pic>
        <p:nvPicPr>
          <p:cNvPr id="31" name="Picture 30"/>
          <p:cNvPicPr/>
          <p:nvPr/>
        </p:nvPicPr>
        <p:blipFill>
          <a:blip r:embed="rId8">
            <a:extLst>
              <a:ext uri="{28A0092B-C50C-407E-A947-70E740481C1C}">
                <a14:useLocalDpi xmlns:a14="http://schemas.microsoft.com/office/drawing/2010/main" val="0"/>
              </a:ext>
            </a:extLst>
          </a:blip>
          <a:stretch>
            <a:fillRect/>
          </a:stretch>
        </p:blipFill>
        <p:spPr>
          <a:xfrm>
            <a:off x="9144000" y="2676748"/>
            <a:ext cx="8686800" cy="55669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3"/>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1000" fill="hold"/>
                                        <p:tgtEl>
                                          <p:spTgt spid="27"/>
                                        </p:tgtEl>
                                        <p:attrNameLst>
                                          <p:attrName>ppt_w</p:attrName>
                                        </p:attrNameLst>
                                      </p:cBhvr>
                                      <p:tavLst>
                                        <p:tav tm="0">
                                          <p:val>
                                            <p:strVal val="#ppt_w+.3"/>
                                          </p:val>
                                        </p:tav>
                                        <p:tav tm="100000">
                                          <p:val>
                                            <p:strVal val="#ppt_w"/>
                                          </p:val>
                                        </p:tav>
                                      </p:tavLst>
                                    </p:anim>
                                    <p:anim calcmode="lin" valueType="num">
                                      <p:cBhvr>
                                        <p:cTn id="13" dur="1000" fill="hold"/>
                                        <p:tgtEl>
                                          <p:spTgt spid="27"/>
                                        </p:tgtEl>
                                        <p:attrNameLst>
                                          <p:attrName>ppt_h</p:attrName>
                                        </p:attrNameLst>
                                      </p:cBhvr>
                                      <p:tavLst>
                                        <p:tav tm="0">
                                          <p:val>
                                            <p:strVal val="#ppt_h"/>
                                          </p:val>
                                        </p:tav>
                                        <p:tav tm="100000">
                                          <p:val>
                                            <p:strVal val="#ppt_h"/>
                                          </p:val>
                                        </p:tav>
                                      </p:tavLst>
                                    </p:anim>
                                    <p:animEffect transition="in" filter="fade">
                                      <p:cBhvr>
                                        <p:cTn id="14" dur="1000"/>
                                        <p:tgtEl>
                                          <p:spTgt spid="27"/>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1000" fill="hold"/>
                                        <p:tgtEl>
                                          <p:spTgt spid="31"/>
                                        </p:tgtEl>
                                        <p:attrNameLst>
                                          <p:attrName>ppt_w</p:attrName>
                                        </p:attrNameLst>
                                      </p:cBhvr>
                                      <p:tavLst>
                                        <p:tav tm="0">
                                          <p:val>
                                            <p:strVal val="#ppt_w+.3"/>
                                          </p:val>
                                        </p:tav>
                                        <p:tav tm="100000">
                                          <p:val>
                                            <p:strVal val="#ppt_w"/>
                                          </p:val>
                                        </p:tav>
                                      </p:tavLst>
                                    </p:anim>
                                    <p:anim calcmode="lin" valueType="num">
                                      <p:cBhvr>
                                        <p:cTn id="18" dur="1000" fill="hold"/>
                                        <p:tgtEl>
                                          <p:spTgt spid="31"/>
                                        </p:tgtEl>
                                        <p:attrNameLst>
                                          <p:attrName>ppt_h</p:attrName>
                                        </p:attrNameLst>
                                      </p:cBhvr>
                                      <p:tavLst>
                                        <p:tav tm="0">
                                          <p:val>
                                            <p:strVal val="#ppt_h"/>
                                          </p:val>
                                        </p:tav>
                                        <p:tav tm="100000">
                                          <p:val>
                                            <p:strVal val="#ppt_h"/>
                                          </p:val>
                                        </p:tav>
                                      </p:tavLst>
                                    </p:anim>
                                    <p:animEffect transition="in" filter="fade">
                                      <p:cBhvr>
                                        <p:cTn id="19"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379532" y="-84946"/>
            <a:ext cx="1192380" cy="2200701"/>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200" y="190500"/>
            <a:ext cx="1403313" cy="1403313"/>
          </a:xfrm>
          <a:prstGeom prst="rect">
            <a:avLst/>
          </a:prstGeom>
        </p:spPr>
      </p:pic>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94192">
            <a:off x="-1495069" y="9179960"/>
            <a:ext cx="2538400" cy="1398428"/>
          </a:xfrm>
          <a:prstGeom prst="rect">
            <a:avLst/>
          </a:prstGeom>
        </p:spPr>
      </p:pic>
      <p:sp>
        <p:nvSpPr>
          <p:cNvPr id="25" name="TextBox 5"/>
          <p:cNvSpPr txBox="1"/>
          <p:nvPr/>
        </p:nvSpPr>
        <p:spPr>
          <a:xfrm>
            <a:off x="2013073" y="445976"/>
            <a:ext cx="10741147" cy="892360"/>
          </a:xfrm>
          <a:prstGeom prst="rect">
            <a:avLst/>
          </a:prstGeom>
        </p:spPr>
        <p:txBody>
          <a:bodyPr wrap="square" lIns="0" tIns="0" rIns="0" bIns="0" rtlCol="0" anchor="t">
            <a:spAutoFit/>
          </a:bodyPr>
          <a:lstStyle/>
          <a:p>
            <a:pPr>
              <a:lnSpc>
                <a:spcPts val="7679"/>
              </a:lnSpc>
            </a:pPr>
            <a:r>
              <a:rPr lang="vi-VN" sz="5200" b="1" dirty="0">
                <a:solidFill>
                  <a:srgbClr val="06605A"/>
                </a:solidFill>
                <a:cs typeface="Arial" panose="020B0604020202020204" pitchFamily="34" charset="0"/>
              </a:rPr>
              <a:t>4. Tìm hiểu về chủ thể nhà nước</a:t>
            </a:r>
            <a:endParaRPr lang="en-US" sz="5200" b="1" dirty="0">
              <a:solidFill>
                <a:srgbClr val="06605A"/>
              </a:solidFill>
              <a:latin typeface="Arial" panose="020B0604020202020204" pitchFamily="34" charset="0"/>
              <a:cs typeface="Arial" panose="020B0604020202020204" pitchFamily="34" charset="0"/>
            </a:endParaRPr>
          </a:p>
        </p:txBody>
      </p:sp>
      <p:sp>
        <p:nvSpPr>
          <p:cNvPr id="27" name="Rectangle 26"/>
          <p:cNvSpPr/>
          <p:nvPr/>
        </p:nvSpPr>
        <p:spPr>
          <a:xfrm>
            <a:off x="338919" y="1395327"/>
            <a:ext cx="17074732" cy="3417923"/>
          </a:xfrm>
          <a:prstGeom prst="rect">
            <a:avLst/>
          </a:prstGeom>
        </p:spPr>
        <p:txBody>
          <a:bodyPr wrap="square">
            <a:spAutoFit/>
          </a:bodyPr>
          <a:lstStyle/>
          <a:p>
            <a:pPr marL="685800" indent="-685800" algn="just">
              <a:lnSpc>
                <a:spcPct val="150000"/>
              </a:lnSpc>
              <a:buFont typeface="Wingdings" panose="05000000000000000000" pitchFamily="2" charset="2"/>
              <a:buChar char="§"/>
            </a:pPr>
            <a:r>
              <a:rPr lang="vi-VN" sz="4800" b="1" dirty="0">
                <a:solidFill>
                  <a:srgbClr val="000000"/>
                </a:solidFill>
                <a:ea typeface="Calibri" panose="020F0502020204030204" pitchFamily="34" charset="0"/>
                <a:cs typeface="Arial" panose="020B0604020202020204" pitchFamily="34" charset="0"/>
              </a:rPr>
              <a:t>Nhóm 2: </a:t>
            </a:r>
            <a:r>
              <a:rPr lang="vi-VN" sz="4800" dirty="0">
                <a:solidFill>
                  <a:srgbClr val="000000"/>
                </a:solidFill>
                <a:ea typeface="Calibri" panose="020F0502020204030204" pitchFamily="34" charset="0"/>
                <a:cs typeface="Arial" panose="020B0604020202020204" pitchFamily="34" charset="0"/>
              </a:rPr>
              <a:t>Đọc nội </a:t>
            </a:r>
            <a:r>
              <a:rPr lang="en-US" sz="5400" dirty="0">
                <a:solidFill>
                  <a:srgbClr val="000000"/>
                </a:solidFill>
                <a:ea typeface="Calibri" panose="020F0502020204030204" pitchFamily="34" charset="0"/>
                <a:cs typeface="Arial" panose="020B0604020202020204" pitchFamily="34" charset="0"/>
              </a:rPr>
              <a:t>dung</a:t>
            </a:r>
            <a:r>
              <a:rPr lang="en-US" sz="4800" dirty="0">
                <a:solidFill>
                  <a:srgbClr val="000000"/>
                </a:solidFill>
                <a:ea typeface="Calibri" panose="020F0502020204030204" pitchFamily="34" charset="0"/>
                <a:cs typeface="Arial" panose="020B0604020202020204" pitchFamily="34" charset="0"/>
              </a:rPr>
              <a:t> </a:t>
            </a:r>
            <a:r>
              <a:rPr lang="vi-VN" sz="4800" dirty="0">
                <a:solidFill>
                  <a:srgbClr val="000000"/>
                </a:solidFill>
                <a:ea typeface="Calibri" panose="020F0502020204030204" pitchFamily="34" charset="0"/>
                <a:cs typeface="Arial" panose="020B0604020202020204" pitchFamily="34" charset="0"/>
              </a:rPr>
              <a:t>đoạn thông tin 1 và cho biết: Nhà nước đã làm gì trước những khó khăn của nền kinh tế do tác động của đại dịch COVID – 19?</a:t>
            </a:r>
            <a:endParaRPr lang="en-US" sz="4800" dirty="0">
              <a:latin typeface="Arial" panose="020B0604020202020204" pitchFamily="34" charset="0"/>
              <a:cs typeface="Arial" panose="020B0604020202020204" pitchFamily="34" charset="0"/>
            </a:endParaRPr>
          </a:p>
        </p:txBody>
      </p:sp>
      <p:pic>
        <p:nvPicPr>
          <p:cNvPr id="9" name="Picture 8"/>
          <p:cNvPicPr/>
          <p:nvPr/>
        </p:nvPicPr>
        <p:blipFill rotWithShape="1">
          <a:blip r:embed="rId8">
            <a:extLst>
              <a:ext uri="{28A0092B-C50C-407E-A947-70E740481C1C}">
                <a14:useLocalDpi xmlns:a14="http://schemas.microsoft.com/office/drawing/2010/main" val="0"/>
              </a:ext>
            </a:extLst>
          </a:blip>
          <a:srcRect t="9162"/>
          <a:stretch/>
        </p:blipFill>
        <p:spPr>
          <a:xfrm>
            <a:off x="1100919" y="4943792"/>
            <a:ext cx="15923626" cy="3686319"/>
          </a:xfrm>
          <a:prstGeom prst="rect">
            <a:avLst/>
          </a:prstGeom>
        </p:spPr>
      </p:pic>
    </p:spTree>
    <p:extLst>
      <p:ext uri="{BB962C8B-B14F-4D97-AF65-F5344CB8AC3E}">
        <p14:creationId xmlns:p14="http://schemas.microsoft.com/office/powerpoint/2010/main" val="283973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900" decel="100000" fill="hold"/>
                                        <p:tgtEl>
                                          <p:spTgt spid="2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900" decel="100000" fill="hold"/>
                                        <p:tgtEl>
                                          <p:spTgt spid="9"/>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379532" y="-84946"/>
            <a:ext cx="1192380" cy="2200701"/>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200" y="190500"/>
            <a:ext cx="1403313" cy="1403313"/>
          </a:xfrm>
          <a:prstGeom prst="rect">
            <a:avLst/>
          </a:prstGeom>
        </p:spPr>
      </p:pic>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94192">
            <a:off x="-1495069" y="9179960"/>
            <a:ext cx="2538400" cy="1398428"/>
          </a:xfrm>
          <a:prstGeom prst="rect">
            <a:avLst/>
          </a:prstGeom>
        </p:spPr>
      </p:pic>
      <p:sp>
        <p:nvSpPr>
          <p:cNvPr id="25" name="TextBox 5"/>
          <p:cNvSpPr txBox="1"/>
          <p:nvPr/>
        </p:nvSpPr>
        <p:spPr>
          <a:xfrm>
            <a:off x="2013073" y="445976"/>
            <a:ext cx="10741147" cy="892360"/>
          </a:xfrm>
          <a:prstGeom prst="rect">
            <a:avLst/>
          </a:prstGeom>
        </p:spPr>
        <p:txBody>
          <a:bodyPr wrap="square" lIns="0" tIns="0" rIns="0" bIns="0" rtlCol="0" anchor="t">
            <a:spAutoFit/>
          </a:bodyPr>
          <a:lstStyle/>
          <a:p>
            <a:pPr>
              <a:lnSpc>
                <a:spcPts val="7679"/>
              </a:lnSpc>
            </a:pPr>
            <a:r>
              <a:rPr lang="vi-VN" sz="5200" b="1" dirty="0">
                <a:solidFill>
                  <a:srgbClr val="06605A"/>
                </a:solidFill>
                <a:cs typeface="Arial" panose="020B0604020202020204" pitchFamily="34" charset="0"/>
              </a:rPr>
              <a:t>4. Tìm hiểu về chủ thể nhà nước</a:t>
            </a:r>
            <a:endParaRPr lang="en-US" sz="5200" b="1" dirty="0">
              <a:solidFill>
                <a:srgbClr val="06605A"/>
              </a:solidFill>
              <a:latin typeface="Arial" panose="020B0604020202020204" pitchFamily="34" charset="0"/>
              <a:cs typeface="Arial" panose="020B0604020202020204" pitchFamily="34" charset="0"/>
            </a:endParaRPr>
          </a:p>
        </p:txBody>
      </p:sp>
      <p:sp>
        <p:nvSpPr>
          <p:cNvPr id="27" name="Rectangle 26"/>
          <p:cNvSpPr/>
          <p:nvPr/>
        </p:nvSpPr>
        <p:spPr>
          <a:xfrm>
            <a:off x="304800" y="1409700"/>
            <a:ext cx="17074732" cy="4524315"/>
          </a:xfrm>
          <a:prstGeom prst="rect">
            <a:avLst/>
          </a:prstGeom>
        </p:spPr>
        <p:txBody>
          <a:bodyPr wrap="square">
            <a:spAutoFit/>
          </a:bodyPr>
          <a:lstStyle/>
          <a:p>
            <a:pPr marL="685800" indent="-685800" algn="just">
              <a:lnSpc>
                <a:spcPct val="150000"/>
              </a:lnSpc>
              <a:buFont typeface="Wingdings" panose="05000000000000000000" pitchFamily="2" charset="2"/>
              <a:buChar char="§"/>
            </a:pPr>
            <a:r>
              <a:rPr lang="vi-VN" sz="4800" b="1" dirty="0">
                <a:solidFill>
                  <a:srgbClr val="000000"/>
                </a:solidFill>
                <a:ea typeface="Calibri" panose="020F0502020204030204" pitchFamily="34" charset="0"/>
                <a:cs typeface="Arial" panose="020B0604020202020204" pitchFamily="34" charset="0"/>
              </a:rPr>
              <a:t>Nhóm 3: </a:t>
            </a:r>
            <a:r>
              <a:rPr lang="vi-VN" sz="4800" dirty="0">
                <a:solidFill>
                  <a:srgbClr val="000000"/>
                </a:solidFill>
                <a:ea typeface="Calibri" panose="020F0502020204030204" pitchFamily="34" charset="0"/>
                <a:cs typeface="Arial" panose="020B0604020202020204" pitchFamily="34" charset="0"/>
              </a:rPr>
              <a:t>Đọc nội dung đoạn thông tin 2 và cho biết: Nhà nước đã làm gì để giải quyết vấn đề đói nghèo trong xã hội, thực hiện tăng trưởng kinh tế gắn liền với tiến bộ xã hội, bảo đảm định hướng xã hội chủ nghĩa?</a:t>
            </a:r>
            <a:endParaRPr lang="en-US" sz="4800" dirty="0">
              <a:latin typeface="Arial" panose="020B0604020202020204" pitchFamily="34" charset="0"/>
              <a:cs typeface="Arial" panose="020B0604020202020204" pitchFamily="34" charset="0"/>
            </a:endParaRPr>
          </a:p>
        </p:txBody>
      </p:sp>
      <p:pic>
        <p:nvPicPr>
          <p:cNvPr id="10" name="Picture 9"/>
          <p:cNvPicPr/>
          <p:nvPr/>
        </p:nvPicPr>
        <p:blipFill>
          <a:blip r:embed="rId8" cstate="print">
            <a:extLst>
              <a:ext uri="{28A0092B-C50C-407E-A947-70E740481C1C}">
                <a14:useLocalDpi xmlns:a14="http://schemas.microsoft.com/office/drawing/2010/main" val="0"/>
              </a:ext>
            </a:extLst>
          </a:blip>
          <a:stretch>
            <a:fillRect/>
          </a:stretch>
        </p:blipFill>
        <p:spPr>
          <a:xfrm>
            <a:off x="1676400" y="5961878"/>
            <a:ext cx="15240000" cy="3601221"/>
          </a:xfrm>
          <a:prstGeom prst="rect">
            <a:avLst/>
          </a:prstGeom>
        </p:spPr>
      </p:pic>
    </p:spTree>
    <p:extLst>
      <p:ext uri="{BB962C8B-B14F-4D97-AF65-F5344CB8AC3E}">
        <p14:creationId xmlns:p14="http://schemas.microsoft.com/office/powerpoint/2010/main" val="399200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1000" fill="hold"/>
                                        <p:tgtEl>
                                          <p:spTgt spid="27"/>
                                        </p:tgtEl>
                                        <p:attrNameLst>
                                          <p:attrName>ppt_w</p:attrName>
                                        </p:attrNameLst>
                                      </p:cBhvr>
                                      <p:tavLst>
                                        <p:tav tm="0">
                                          <p:val>
                                            <p:strVal val="#ppt_w+.3"/>
                                          </p:val>
                                        </p:tav>
                                        <p:tav tm="100000">
                                          <p:val>
                                            <p:strVal val="#ppt_w"/>
                                          </p:val>
                                        </p:tav>
                                      </p:tavLst>
                                    </p:anim>
                                    <p:anim calcmode="lin" valueType="num">
                                      <p:cBhvr>
                                        <p:cTn id="13" dur="1000" fill="hold"/>
                                        <p:tgtEl>
                                          <p:spTgt spid="27"/>
                                        </p:tgtEl>
                                        <p:attrNameLst>
                                          <p:attrName>ppt_h</p:attrName>
                                        </p:attrNameLst>
                                      </p:cBhvr>
                                      <p:tavLst>
                                        <p:tav tm="0">
                                          <p:val>
                                            <p:strVal val="#ppt_h"/>
                                          </p:val>
                                        </p:tav>
                                        <p:tav tm="100000">
                                          <p:val>
                                            <p:strVal val="#ppt_h"/>
                                          </p:val>
                                        </p:tav>
                                      </p:tavLst>
                                    </p:anim>
                                    <p:animEffect transition="in" filter="fade">
                                      <p:cBhvr>
                                        <p:cTn id="14"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379532" y="-84946"/>
            <a:ext cx="1192380" cy="2200701"/>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200" y="190500"/>
            <a:ext cx="1403313" cy="1403313"/>
          </a:xfrm>
          <a:prstGeom prst="rect">
            <a:avLst/>
          </a:prstGeom>
        </p:spPr>
      </p:pic>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94192">
            <a:off x="-1495069" y="9179960"/>
            <a:ext cx="2538400" cy="1398428"/>
          </a:xfrm>
          <a:prstGeom prst="rect">
            <a:avLst/>
          </a:prstGeom>
        </p:spPr>
      </p:pic>
      <p:sp>
        <p:nvSpPr>
          <p:cNvPr id="25" name="TextBox 5"/>
          <p:cNvSpPr txBox="1"/>
          <p:nvPr/>
        </p:nvSpPr>
        <p:spPr>
          <a:xfrm>
            <a:off x="2013073" y="445976"/>
            <a:ext cx="10741147" cy="892360"/>
          </a:xfrm>
          <a:prstGeom prst="rect">
            <a:avLst/>
          </a:prstGeom>
        </p:spPr>
        <p:txBody>
          <a:bodyPr wrap="square" lIns="0" tIns="0" rIns="0" bIns="0" rtlCol="0" anchor="t">
            <a:spAutoFit/>
          </a:bodyPr>
          <a:lstStyle/>
          <a:p>
            <a:pPr>
              <a:lnSpc>
                <a:spcPts val="7679"/>
              </a:lnSpc>
            </a:pPr>
            <a:r>
              <a:rPr lang="vi-VN" sz="5200" b="1" dirty="0">
                <a:solidFill>
                  <a:srgbClr val="06605A"/>
                </a:solidFill>
                <a:cs typeface="Arial" panose="020B0604020202020204" pitchFamily="34" charset="0"/>
              </a:rPr>
              <a:t>4. Tìm hiểu về chủ thể nhà nước</a:t>
            </a:r>
            <a:endParaRPr lang="en-US" sz="5200" b="1" dirty="0">
              <a:solidFill>
                <a:srgbClr val="06605A"/>
              </a:solidFill>
              <a:latin typeface="Arial" panose="020B0604020202020204" pitchFamily="34" charset="0"/>
              <a:cs typeface="Arial" panose="020B0604020202020204" pitchFamily="34" charset="0"/>
            </a:endParaRPr>
          </a:p>
        </p:txBody>
      </p:sp>
      <p:sp>
        <p:nvSpPr>
          <p:cNvPr id="2" name="Rectangle 1"/>
          <p:cNvSpPr/>
          <p:nvPr/>
        </p:nvSpPr>
        <p:spPr>
          <a:xfrm>
            <a:off x="1219330" y="1593813"/>
            <a:ext cx="6324617" cy="784830"/>
          </a:xfrm>
          <a:prstGeom prst="rect">
            <a:avLst/>
          </a:prstGeom>
        </p:spPr>
        <p:txBody>
          <a:bodyPr wrap="none">
            <a:spAutoFit/>
          </a:bodyPr>
          <a:lstStyle/>
          <a:p>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Vai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trò</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Nhà</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nước</a:t>
            </a:r>
            <a:r>
              <a:rPr lang="vi-VN" sz="45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500" dirty="0">
              <a:latin typeface="Arial" panose="020B0604020202020204" pitchFamily="34" charset="0"/>
              <a:cs typeface="Arial" panose="020B0604020202020204" pitchFamily="34" charset="0"/>
            </a:endParaRPr>
          </a:p>
        </p:txBody>
      </p:sp>
      <p:grpSp>
        <p:nvGrpSpPr>
          <p:cNvPr id="9" name="Group 13"/>
          <p:cNvGrpSpPr/>
          <p:nvPr/>
        </p:nvGrpSpPr>
        <p:grpSpPr>
          <a:xfrm>
            <a:off x="1415084" y="2931572"/>
            <a:ext cx="15468600" cy="2777405"/>
            <a:chOff x="0" y="0"/>
            <a:chExt cx="6990895" cy="3858826"/>
          </a:xfrm>
        </p:grpSpPr>
        <p:sp>
          <p:nvSpPr>
            <p:cNvPr id="11" name="Freeform 14"/>
            <p:cNvSpPr/>
            <p:nvPr/>
          </p:nvSpPr>
          <p:spPr>
            <a:xfrm>
              <a:off x="10160" y="16510"/>
              <a:ext cx="6968035" cy="3830886"/>
            </a:xfrm>
            <a:custGeom>
              <a:avLst/>
              <a:gdLst/>
              <a:ahLst/>
              <a:cxnLst/>
              <a:rect l="l" t="t" r="r" b="b"/>
              <a:pathLst>
                <a:path w="6968035" h="3830886">
                  <a:moveTo>
                    <a:pt x="6968035" y="3830886"/>
                  </a:moveTo>
                  <a:lnTo>
                    <a:pt x="0" y="3823266"/>
                  </a:lnTo>
                  <a:lnTo>
                    <a:pt x="0" y="1341878"/>
                  </a:lnTo>
                  <a:lnTo>
                    <a:pt x="17780" y="19050"/>
                  </a:lnTo>
                  <a:lnTo>
                    <a:pt x="3472781" y="0"/>
                  </a:lnTo>
                  <a:lnTo>
                    <a:pt x="6948985" y="5080"/>
                  </a:lnTo>
                  <a:close/>
                </a:path>
              </a:pathLst>
            </a:custGeom>
            <a:solidFill>
              <a:srgbClr val="FFFFFF"/>
            </a:solidFill>
          </p:spPr>
        </p:sp>
        <p:sp>
          <p:nvSpPr>
            <p:cNvPr id="12" name="Freeform 15"/>
            <p:cNvSpPr/>
            <p:nvPr/>
          </p:nvSpPr>
          <p:spPr>
            <a:xfrm>
              <a:off x="-3810" y="0"/>
              <a:ext cx="6997245" cy="3857556"/>
            </a:xfrm>
            <a:custGeom>
              <a:avLst/>
              <a:gdLst/>
              <a:ahLst/>
              <a:cxnLst/>
              <a:rect l="l" t="t" r="r" b="b"/>
              <a:pathLst>
                <a:path w="6997245" h="3857556">
                  <a:moveTo>
                    <a:pt x="6962955" y="21590"/>
                  </a:moveTo>
                  <a:cubicBezTo>
                    <a:pt x="6964225" y="34290"/>
                    <a:pt x="6964225" y="44450"/>
                    <a:pt x="6965495" y="54610"/>
                  </a:cubicBezTo>
                  <a:cubicBezTo>
                    <a:pt x="6968035" y="122079"/>
                    <a:pt x="6969305" y="205694"/>
                    <a:pt x="6971845" y="286323"/>
                  </a:cubicBezTo>
                  <a:cubicBezTo>
                    <a:pt x="6971845" y="402787"/>
                    <a:pt x="6984545" y="2699216"/>
                    <a:pt x="6990895" y="2815680"/>
                  </a:cubicBezTo>
                  <a:cubicBezTo>
                    <a:pt x="6997245" y="2991869"/>
                    <a:pt x="6993435" y="3171044"/>
                    <a:pt x="6993435" y="3347233"/>
                  </a:cubicBezTo>
                  <a:cubicBezTo>
                    <a:pt x="6993435" y="3502519"/>
                    <a:pt x="6994705" y="3645859"/>
                    <a:pt x="6995975" y="3796596"/>
                  </a:cubicBezTo>
                  <a:cubicBezTo>
                    <a:pt x="6995975" y="3818186"/>
                    <a:pt x="6995975" y="3832156"/>
                    <a:pt x="6995975" y="3856286"/>
                  </a:cubicBezTo>
                  <a:cubicBezTo>
                    <a:pt x="6973115" y="3856286"/>
                    <a:pt x="6952795" y="3857556"/>
                    <a:pt x="6915340" y="3856286"/>
                  </a:cubicBezTo>
                  <a:cubicBezTo>
                    <a:pt x="6560470" y="3851206"/>
                    <a:pt x="6200141" y="3857556"/>
                    <a:pt x="5845271" y="3852476"/>
                  </a:cubicBezTo>
                  <a:cubicBezTo>
                    <a:pt x="5632349" y="3848666"/>
                    <a:pt x="5424886" y="3851206"/>
                    <a:pt x="5211965" y="3848666"/>
                  </a:cubicBezTo>
                  <a:cubicBezTo>
                    <a:pt x="5113693" y="3847396"/>
                    <a:pt x="5015421" y="3846126"/>
                    <a:pt x="4917150" y="3844856"/>
                  </a:cubicBezTo>
                  <a:cubicBezTo>
                    <a:pt x="4857094" y="3844856"/>
                    <a:pt x="4802499" y="3846126"/>
                    <a:pt x="4742444" y="3846126"/>
                  </a:cubicBezTo>
                  <a:cubicBezTo>
                    <a:pt x="4589577" y="3844856"/>
                    <a:pt x="4169193" y="3846126"/>
                    <a:pt x="4016326" y="3844856"/>
                  </a:cubicBezTo>
                  <a:cubicBezTo>
                    <a:pt x="3907135" y="3843586"/>
                    <a:pt x="1723320" y="3852476"/>
                    <a:pt x="1614129" y="3851206"/>
                  </a:cubicBezTo>
                  <a:cubicBezTo>
                    <a:pt x="1586831" y="3851206"/>
                    <a:pt x="1554074" y="3852476"/>
                    <a:pt x="1526777" y="3852476"/>
                  </a:cubicBezTo>
                  <a:cubicBezTo>
                    <a:pt x="1461262" y="3852476"/>
                    <a:pt x="1401207" y="3853746"/>
                    <a:pt x="1335693" y="3853746"/>
                  </a:cubicBezTo>
                  <a:cubicBezTo>
                    <a:pt x="1171907" y="3853746"/>
                    <a:pt x="1013580" y="3852476"/>
                    <a:pt x="849794" y="3851206"/>
                  </a:cubicBezTo>
                  <a:cubicBezTo>
                    <a:pt x="751522" y="3849936"/>
                    <a:pt x="653251" y="3848666"/>
                    <a:pt x="560438" y="3847396"/>
                  </a:cubicBezTo>
                  <a:cubicBezTo>
                    <a:pt x="385733" y="3846126"/>
                    <a:pt x="211028" y="3844856"/>
                    <a:pt x="48260" y="3844856"/>
                  </a:cubicBezTo>
                  <a:cubicBezTo>
                    <a:pt x="38100" y="3844856"/>
                    <a:pt x="29210" y="3844856"/>
                    <a:pt x="19050" y="3843586"/>
                  </a:cubicBezTo>
                  <a:cubicBezTo>
                    <a:pt x="10160" y="3842316"/>
                    <a:pt x="5080" y="3835966"/>
                    <a:pt x="7620" y="3827076"/>
                  </a:cubicBezTo>
                  <a:cubicBezTo>
                    <a:pt x="16510" y="3795171"/>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74540" y="30480"/>
                    <a:pt x="161892" y="29210"/>
                  </a:cubicBezTo>
                  <a:cubicBezTo>
                    <a:pt x="309300" y="25400"/>
                    <a:pt x="456707" y="22860"/>
                    <a:pt x="609574" y="20320"/>
                  </a:cubicBezTo>
                  <a:cubicBezTo>
                    <a:pt x="713306" y="17780"/>
                    <a:pt x="817037" y="16510"/>
                    <a:pt x="915308" y="13970"/>
                  </a:cubicBezTo>
                  <a:cubicBezTo>
                    <a:pt x="1013580" y="11430"/>
                    <a:pt x="1117311" y="8890"/>
                    <a:pt x="1215583" y="8890"/>
                  </a:cubicBezTo>
                  <a:cubicBezTo>
                    <a:pt x="1324774" y="7620"/>
                    <a:pt x="1433965" y="10160"/>
                    <a:pt x="1543155" y="8890"/>
                  </a:cubicBezTo>
                  <a:cubicBezTo>
                    <a:pt x="1679644" y="8890"/>
                    <a:pt x="4152814" y="6350"/>
                    <a:pt x="4289303" y="5080"/>
                  </a:cubicBezTo>
                  <a:cubicBezTo>
                    <a:pt x="4420332" y="3810"/>
                    <a:pt x="4551360" y="2540"/>
                    <a:pt x="4687849" y="2540"/>
                  </a:cubicBezTo>
                  <a:cubicBezTo>
                    <a:pt x="4911690" y="1270"/>
                    <a:pt x="5130072" y="0"/>
                    <a:pt x="5353913" y="0"/>
                  </a:cubicBezTo>
                  <a:cubicBezTo>
                    <a:pt x="5446725" y="0"/>
                    <a:pt x="5544996" y="2540"/>
                    <a:pt x="5637808" y="2540"/>
                  </a:cubicBezTo>
                  <a:cubicBezTo>
                    <a:pt x="5894407" y="3810"/>
                    <a:pt x="6156465" y="5080"/>
                    <a:pt x="6413063" y="7620"/>
                  </a:cubicBezTo>
                  <a:cubicBezTo>
                    <a:pt x="6549552" y="8890"/>
                    <a:pt x="6686039" y="12700"/>
                    <a:pt x="6822528" y="16510"/>
                  </a:cubicBezTo>
                  <a:cubicBezTo>
                    <a:pt x="6855286" y="16510"/>
                    <a:pt x="6888043" y="16510"/>
                    <a:pt x="6915340" y="16510"/>
                  </a:cubicBezTo>
                  <a:cubicBezTo>
                    <a:pt x="6943905" y="17780"/>
                    <a:pt x="6952795" y="20320"/>
                    <a:pt x="6962955" y="21590"/>
                  </a:cubicBezTo>
                  <a:close/>
                  <a:moveTo>
                    <a:pt x="6973115" y="3839776"/>
                  </a:moveTo>
                  <a:cubicBezTo>
                    <a:pt x="6974385" y="3823266"/>
                    <a:pt x="6975655" y="3810566"/>
                    <a:pt x="6975655" y="3797866"/>
                  </a:cubicBezTo>
                  <a:cubicBezTo>
                    <a:pt x="6974385" y="3630928"/>
                    <a:pt x="6973115" y="3472656"/>
                    <a:pt x="6973115" y="3302440"/>
                  </a:cubicBezTo>
                  <a:cubicBezTo>
                    <a:pt x="6973115" y="3224797"/>
                    <a:pt x="6975655" y="3147154"/>
                    <a:pt x="6974385" y="3069512"/>
                  </a:cubicBezTo>
                  <a:cubicBezTo>
                    <a:pt x="6974385" y="2997842"/>
                    <a:pt x="6973115" y="2923185"/>
                    <a:pt x="6971845" y="2851515"/>
                  </a:cubicBezTo>
                  <a:cubicBezTo>
                    <a:pt x="6966765" y="2741024"/>
                    <a:pt x="6955335" y="453553"/>
                    <a:pt x="6955335" y="343062"/>
                  </a:cubicBezTo>
                  <a:cubicBezTo>
                    <a:pt x="6952795" y="250488"/>
                    <a:pt x="6950255" y="154928"/>
                    <a:pt x="6947715" y="63500"/>
                  </a:cubicBezTo>
                  <a:cubicBezTo>
                    <a:pt x="6946445" y="44450"/>
                    <a:pt x="6945175" y="43180"/>
                    <a:pt x="6898962" y="41910"/>
                  </a:cubicBezTo>
                  <a:cubicBezTo>
                    <a:pt x="6882583" y="41910"/>
                    <a:pt x="6871664" y="41910"/>
                    <a:pt x="6855286" y="40640"/>
                  </a:cubicBezTo>
                  <a:cubicBezTo>
                    <a:pt x="6718797" y="36830"/>
                    <a:pt x="6576849" y="31750"/>
                    <a:pt x="6440361" y="30480"/>
                  </a:cubicBezTo>
                  <a:cubicBezTo>
                    <a:pt x="6107329" y="26670"/>
                    <a:pt x="5768838" y="25400"/>
                    <a:pt x="5435806" y="22860"/>
                  </a:cubicBezTo>
                  <a:cubicBezTo>
                    <a:pt x="5386670" y="22860"/>
                    <a:pt x="5332075" y="22860"/>
                    <a:pt x="5282939" y="22860"/>
                  </a:cubicBezTo>
                  <a:cubicBezTo>
                    <a:pt x="5201045" y="22860"/>
                    <a:pt x="5119153" y="22860"/>
                    <a:pt x="5042719" y="22860"/>
                  </a:cubicBezTo>
                  <a:cubicBezTo>
                    <a:pt x="4868014" y="22860"/>
                    <a:pt x="4693309" y="22860"/>
                    <a:pt x="4524063" y="24130"/>
                  </a:cubicBezTo>
                  <a:cubicBezTo>
                    <a:pt x="4376655" y="25400"/>
                    <a:pt x="1892566" y="29210"/>
                    <a:pt x="1745158" y="29210"/>
                  </a:cubicBezTo>
                  <a:cubicBezTo>
                    <a:pt x="1504939" y="29210"/>
                    <a:pt x="1264719" y="26670"/>
                    <a:pt x="1024499" y="33020"/>
                  </a:cubicBezTo>
                  <a:cubicBezTo>
                    <a:pt x="898930" y="36830"/>
                    <a:pt x="778820" y="36830"/>
                    <a:pt x="658710" y="38100"/>
                  </a:cubicBezTo>
                  <a:cubicBezTo>
                    <a:pt x="451248" y="41910"/>
                    <a:pt x="243785"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85459" y="3821996"/>
                    <a:pt x="161892" y="3823266"/>
                    <a:pt x="232866" y="3823266"/>
                  </a:cubicBezTo>
                  <a:cubicBezTo>
                    <a:pt x="336597" y="3823266"/>
                    <a:pt x="445788" y="3820726"/>
                    <a:pt x="549519" y="3823266"/>
                  </a:cubicBezTo>
                  <a:cubicBezTo>
                    <a:pt x="718765" y="3827076"/>
                    <a:pt x="888011" y="3829616"/>
                    <a:pt x="1057256" y="3828346"/>
                  </a:cubicBezTo>
                  <a:cubicBezTo>
                    <a:pt x="1166447" y="3827076"/>
                    <a:pt x="1270178" y="3829616"/>
                    <a:pt x="1379369" y="3829616"/>
                  </a:cubicBezTo>
                  <a:cubicBezTo>
                    <a:pt x="1537696" y="3829616"/>
                    <a:pt x="1696022" y="3828346"/>
                    <a:pt x="1854349" y="3829616"/>
                  </a:cubicBezTo>
                  <a:cubicBezTo>
                    <a:pt x="2089109" y="3830886"/>
                    <a:pt x="4666011" y="3820726"/>
                    <a:pt x="4906231" y="3823266"/>
                  </a:cubicBezTo>
                  <a:cubicBezTo>
                    <a:pt x="5009962" y="3824536"/>
                    <a:pt x="5113693" y="3825806"/>
                    <a:pt x="5211965" y="3825806"/>
                  </a:cubicBezTo>
                  <a:cubicBezTo>
                    <a:pt x="5392130" y="3828346"/>
                    <a:pt x="5566834" y="3824536"/>
                    <a:pt x="5746999" y="3828346"/>
                  </a:cubicBezTo>
                  <a:cubicBezTo>
                    <a:pt x="5894407" y="3830886"/>
                    <a:pt x="6041814" y="3830886"/>
                    <a:pt x="6189222" y="3833426"/>
                  </a:cubicBezTo>
                  <a:cubicBezTo>
                    <a:pt x="6407603" y="3837236"/>
                    <a:pt x="6625985" y="3839776"/>
                    <a:pt x="6844366" y="3841046"/>
                  </a:cubicBezTo>
                  <a:cubicBezTo>
                    <a:pt x="6926260" y="3841046"/>
                    <a:pt x="6952795" y="3839776"/>
                    <a:pt x="6973115" y="3839776"/>
                  </a:cubicBezTo>
                  <a:close/>
                </a:path>
              </a:pathLst>
            </a:custGeom>
            <a:solidFill>
              <a:srgbClr val="FFFFFF"/>
            </a:solidFill>
          </p:spPr>
        </p:sp>
      </p:grpSp>
      <p:sp>
        <p:nvSpPr>
          <p:cNvPr id="13" name="Rectangle 12"/>
          <p:cNvSpPr/>
          <p:nvPr/>
        </p:nvSpPr>
        <p:spPr>
          <a:xfrm>
            <a:off x="1481276" y="3138678"/>
            <a:ext cx="15173808" cy="2169825"/>
          </a:xfrm>
          <a:prstGeom prst="rect">
            <a:avLst/>
          </a:prstGeom>
        </p:spPr>
        <p:txBody>
          <a:bodyPr wrap="square">
            <a:spAutoFit/>
          </a:bodyPr>
          <a:lstStyle/>
          <a:p>
            <a:pPr algn="just">
              <a:lnSpc>
                <a:spcPct val="150000"/>
              </a:lnSpc>
            </a:pPr>
            <a:r>
              <a:rPr lang="vi-VN" sz="4500" dirty="0">
                <a:solidFill>
                  <a:srgbClr val="000000"/>
                </a:solidFill>
                <a:ea typeface="Calibri" panose="020F0502020204030204" pitchFamily="34" charset="0"/>
                <a:cs typeface="Arial" panose="020B0604020202020204" pitchFamily="34" charset="0"/>
              </a:rPr>
              <a:t>	Ban hành luật, tạo ra khung pháp lí để các chủ thể kinh tế tự do sản xuất kinh doanh trong khuôn khổ pháp luật. </a:t>
            </a:r>
            <a:endParaRPr lang="en-US" sz="4500" dirty="0">
              <a:latin typeface="Arial" panose="020B0604020202020204" pitchFamily="34" charset="0"/>
              <a:cs typeface="Arial" panose="020B0604020202020204" pitchFamily="34" charset="0"/>
            </a:endParaRPr>
          </a:p>
        </p:txBody>
      </p:sp>
      <p:grpSp>
        <p:nvGrpSpPr>
          <p:cNvPr id="14" name="Group 13"/>
          <p:cNvGrpSpPr/>
          <p:nvPr/>
        </p:nvGrpSpPr>
        <p:grpSpPr>
          <a:xfrm>
            <a:off x="1437565" y="6438900"/>
            <a:ext cx="15468600" cy="3352800"/>
            <a:chOff x="0" y="0"/>
            <a:chExt cx="6990895" cy="3858826"/>
          </a:xfrm>
        </p:grpSpPr>
        <p:sp>
          <p:nvSpPr>
            <p:cNvPr id="15" name="Freeform 14"/>
            <p:cNvSpPr/>
            <p:nvPr/>
          </p:nvSpPr>
          <p:spPr>
            <a:xfrm>
              <a:off x="10160" y="16510"/>
              <a:ext cx="6968035" cy="3830886"/>
            </a:xfrm>
            <a:custGeom>
              <a:avLst/>
              <a:gdLst/>
              <a:ahLst/>
              <a:cxnLst/>
              <a:rect l="l" t="t" r="r" b="b"/>
              <a:pathLst>
                <a:path w="6968035" h="3830886">
                  <a:moveTo>
                    <a:pt x="6968035" y="3830886"/>
                  </a:moveTo>
                  <a:lnTo>
                    <a:pt x="0" y="3823266"/>
                  </a:lnTo>
                  <a:lnTo>
                    <a:pt x="0" y="1341878"/>
                  </a:lnTo>
                  <a:lnTo>
                    <a:pt x="17780" y="19050"/>
                  </a:lnTo>
                  <a:lnTo>
                    <a:pt x="3472781" y="0"/>
                  </a:lnTo>
                  <a:lnTo>
                    <a:pt x="6948985" y="5080"/>
                  </a:lnTo>
                  <a:close/>
                </a:path>
              </a:pathLst>
            </a:custGeom>
            <a:solidFill>
              <a:srgbClr val="FFFFFF"/>
            </a:solidFill>
          </p:spPr>
        </p:sp>
        <p:sp>
          <p:nvSpPr>
            <p:cNvPr id="16" name="Freeform 15"/>
            <p:cNvSpPr/>
            <p:nvPr/>
          </p:nvSpPr>
          <p:spPr>
            <a:xfrm>
              <a:off x="-3810" y="0"/>
              <a:ext cx="6997245" cy="3857556"/>
            </a:xfrm>
            <a:custGeom>
              <a:avLst/>
              <a:gdLst/>
              <a:ahLst/>
              <a:cxnLst/>
              <a:rect l="l" t="t" r="r" b="b"/>
              <a:pathLst>
                <a:path w="6997245" h="3857556">
                  <a:moveTo>
                    <a:pt x="6962955" y="21590"/>
                  </a:moveTo>
                  <a:cubicBezTo>
                    <a:pt x="6964225" y="34290"/>
                    <a:pt x="6964225" y="44450"/>
                    <a:pt x="6965495" y="54610"/>
                  </a:cubicBezTo>
                  <a:cubicBezTo>
                    <a:pt x="6968035" y="122079"/>
                    <a:pt x="6969305" y="205694"/>
                    <a:pt x="6971845" y="286323"/>
                  </a:cubicBezTo>
                  <a:cubicBezTo>
                    <a:pt x="6971845" y="402787"/>
                    <a:pt x="6984545" y="2699216"/>
                    <a:pt x="6990895" y="2815680"/>
                  </a:cubicBezTo>
                  <a:cubicBezTo>
                    <a:pt x="6997245" y="2991869"/>
                    <a:pt x="6993435" y="3171044"/>
                    <a:pt x="6993435" y="3347233"/>
                  </a:cubicBezTo>
                  <a:cubicBezTo>
                    <a:pt x="6993435" y="3502519"/>
                    <a:pt x="6994705" y="3645859"/>
                    <a:pt x="6995975" y="3796596"/>
                  </a:cubicBezTo>
                  <a:cubicBezTo>
                    <a:pt x="6995975" y="3818186"/>
                    <a:pt x="6995975" y="3832156"/>
                    <a:pt x="6995975" y="3856286"/>
                  </a:cubicBezTo>
                  <a:cubicBezTo>
                    <a:pt x="6973115" y="3856286"/>
                    <a:pt x="6952795" y="3857556"/>
                    <a:pt x="6915340" y="3856286"/>
                  </a:cubicBezTo>
                  <a:cubicBezTo>
                    <a:pt x="6560470" y="3851206"/>
                    <a:pt x="6200141" y="3857556"/>
                    <a:pt x="5845271" y="3852476"/>
                  </a:cubicBezTo>
                  <a:cubicBezTo>
                    <a:pt x="5632349" y="3848666"/>
                    <a:pt x="5424886" y="3851206"/>
                    <a:pt x="5211965" y="3848666"/>
                  </a:cubicBezTo>
                  <a:cubicBezTo>
                    <a:pt x="5113693" y="3847396"/>
                    <a:pt x="5015421" y="3846126"/>
                    <a:pt x="4917150" y="3844856"/>
                  </a:cubicBezTo>
                  <a:cubicBezTo>
                    <a:pt x="4857094" y="3844856"/>
                    <a:pt x="4802499" y="3846126"/>
                    <a:pt x="4742444" y="3846126"/>
                  </a:cubicBezTo>
                  <a:cubicBezTo>
                    <a:pt x="4589577" y="3844856"/>
                    <a:pt x="4169193" y="3846126"/>
                    <a:pt x="4016326" y="3844856"/>
                  </a:cubicBezTo>
                  <a:cubicBezTo>
                    <a:pt x="3907135" y="3843586"/>
                    <a:pt x="1723320" y="3852476"/>
                    <a:pt x="1614129" y="3851206"/>
                  </a:cubicBezTo>
                  <a:cubicBezTo>
                    <a:pt x="1586831" y="3851206"/>
                    <a:pt x="1554074" y="3852476"/>
                    <a:pt x="1526777" y="3852476"/>
                  </a:cubicBezTo>
                  <a:cubicBezTo>
                    <a:pt x="1461262" y="3852476"/>
                    <a:pt x="1401207" y="3853746"/>
                    <a:pt x="1335693" y="3853746"/>
                  </a:cubicBezTo>
                  <a:cubicBezTo>
                    <a:pt x="1171907" y="3853746"/>
                    <a:pt x="1013580" y="3852476"/>
                    <a:pt x="849794" y="3851206"/>
                  </a:cubicBezTo>
                  <a:cubicBezTo>
                    <a:pt x="751522" y="3849936"/>
                    <a:pt x="653251" y="3848666"/>
                    <a:pt x="560438" y="3847396"/>
                  </a:cubicBezTo>
                  <a:cubicBezTo>
                    <a:pt x="385733" y="3846126"/>
                    <a:pt x="211028" y="3844856"/>
                    <a:pt x="48260" y="3844856"/>
                  </a:cubicBezTo>
                  <a:cubicBezTo>
                    <a:pt x="38100" y="3844856"/>
                    <a:pt x="29210" y="3844856"/>
                    <a:pt x="19050" y="3843586"/>
                  </a:cubicBezTo>
                  <a:cubicBezTo>
                    <a:pt x="10160" y="3842316"/>
                    <a:pt x="5080" y="3835966"/>
                    <a:pt x="7620" y="3827076"/>
                  </a:cubicBezTo>
                  <a:cubicBezTo>
                    <a:pt x="16510" y="3795171"/>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74540" y="30480"/>
                    <a:pt x="161892" y="29210"/>
                  </a:cubicBezTo>
                  <a:cubicBezTo>
                    <a:pt x="309300" y="25400"/>
                    <a:pt x="456707" y="22860"/>
                    <a:pt x="609574" y="20320"/>
                  </a:cubicBezTo>
                  <a:cubicBezTo>
                    <a:pt x="713306" y="17780"/>
                    <a:pt x="817037" y="16510"/>
                    <a:pt x="915308" y="13970"/>
                  </a:cubicBezTo>
                  <a:cubicBezTo>
                    <a:pt x="1013580" y="11430"/>
                    <a:pt x="1117311" y="8890"/>
                    <a:pt x="1215583" y="8890"/>
                  </a:cubicBezTo>
                  <a:cubicBezTo>
                    <a:pt x="1324774" y="7620"/>
                    <a:pt x="1433965" y="10160"/>
                    <a:pt x="1543155" y="8890"/>
                  </a:cubicBezTo>
                  <a:cubicBezTo>
                    <a:pt x="1679644" y="8890"/>
                    <a:pt x="4152814" y="6350"/>
                    <a:pt x="4289303" y="5080"/>
                  </a:cubicBezTo>
                  <a:cubicBezTo>
                    <a:pt x="4420332" y="3810"/>
                    <a:pt x="4551360" y="2540"/>
                    <a:pt x="4687849" y="2540"/>
                  </a:cubicBezTo>
                  <a:cubicBezTo>
                    <a:pt x="4911690" y="1270"/>
                    <a:pt x="5130072" y="0"/>
                    <a:pt x="5353913" y="0"/>
                  </a:cubicBezTo>
                  <a:cubicBezTo>
                    <a:pt x="5446725" y="0"/>
                    <a:pt x="5544996" y="2540"/>
                    <a:pt x="5637808" y="2540"/>
                  </a:cubicBezTo>
                  <a:cubicBezTo>
                    <a:pt x="5894407" y="3810"/>
                    <a:pt x="6156465" y="5080"/>
                    <a:pt x="6413063" y="7620"/>
                  </a:cubicBezTo>
                  <a:cubicBezTo>
                    <a:pt x="6549552" y="8890"/>
                    <a:pt x="6686039" y="12700"/>
                    <a:pt x="6822528" y="16510"/>
                  </a:cubicBezTo>
                  <a:cubicBezTo>
                    <a:pt x="6855286" y="16510"/>
                    <a:pt x="6888043" y="16510"/>
                    <a:pt x="6915340" y="16510"/>
                  </a:cubicBezTo>
                  <a:cubicBezTo>
                    <a:pt x="6943905" y="17780"/>
                    <a:pt x="6952795" y="20320"/>
                    <a:pt x="6962955" y="21590"/>
                  </a:cubicBezTo>
                  <a:close/>
                  <a:moveTo>
                    <a:pt x="6973115" y="3839776"/>
                  </a:moveTo>
                  <a:cubicBezTo>
                    <a:pt x="6974385" y="3823266"/>
                    <a:pt x="6975655" y="3810566"/>
                    <a:pt x="6975655" y="3797866"/>
                  </a:cubicBezTo>
                  <a:cubicBezTo>
                    <a:pt x="6974385" y="3630928"/>
                    <a:pt x="6973115" y="3472656"/>
                    <a:pt x="6973115" y="3302440"/>
                  </a:cubicBezTo>
                  <a:cubicBezTo>
                    <a:pt x="6973115" y="3224797"/>
                    <a:pt x="6975655" y="3147154"/>
                    <a:pt x="6974385" y="3069512"/>
                  </a:cubicBezTo>
                  <a:cubicBezTo>
                    <a:pt x="6974385" y="2997842"/>
                    <a:pt x="6973115" y="2923185"/>
                    <a:pt x="6971845" y="2851515"/>
                  </a:cubicBezTo>
                  <a:cubicBezTo>
                    <a:pt x="6966765" y="2741024"/>
                    <a:pt x="6955335" y="453553"/>
                    <a:pt x="6955335" y="343062"/>
                  </a:cubicBezTo>
                  <a:cubicBezTo>
                    <a:pt x="6952795" y="250488"/>
                    <a:pt x="6950255" y="154928"/>
                    <a:pt x="6947715" y="63500"/>
                  </a:cubicBezTo>
                  <a:cubicBezTo>
                    <a:pt x="6946445" y="44450"/>
                    <a:pt x="6945175" y="43180"/>
                    <a:pt x="6898962" y="41910"/>
                  </a:cubicBezTo>
                  <a:cubicBezTo>
                    <a:pt x="6882583" y="41910"/>
                    <a:pt x="6871664" y="41910"/>
                    <a:pt x="6855286" y="40640"/>
                  </a:cubicBezTo>
                  <a:cubicBezTo>
                    <a:pt x="6718797" y="36830"/>
                    <a:pt x="6576849" y="31750"/>
                    <a:pt x="6440361" y="30480"/>
                  </a:cubicBezTo>
                  <a:cubicBezTo>
                    <a:pt x="6107329" y="26670"/>
                    <a:pt x="5768838" y="25400"/>
                    <a:pt x="5435806" y="22860"/>
                  </a:cubicBezTo>
                  <a:cubicBezTo>
                    <a:pt x="5386670" y="22860"/>
                    <a:pt x="5332075" y="22860"/>
                    <a:pt x="5282939" y="22860"/>
                  </a:cubicBezTo>
                  <a:cubicBezTo>
                    <a:pt x="5201045" y="22860"/>
                    <a:pt x="5119153" y="22860"/>
                    <a:pt x="5042719" y="22860"/>
                  </a:cubicBezTo>
                  <a:cubicBezTo>
                    <a:pt x="4868014" y="22860"/>
                    <a:pt x="4693309" y="22860"/>
                    <a:pt x="4524063" y="24130"/>
                  </a:cubicBezTo>
                  <a:cubicBezTo>
                    <a:pt x="4376655" y="25400"/>
                    <a:pt x="1892566" y="29210"/>
                    <a:pt x="1745158" y="29210"/>
                  </a:cubicBezTo>
                  <a:cubicBezTo>
                    <a:pt x="1504939" y="29210"/>
                    <a:pt x="1264719" y="26670"/>
                    <a:pt x="1024499" y="33020"/>
                  </a:cubicBezTo>
                  <a:cubicBezTo>
                    <a:pt x="898930" y="36830"/>
                    <a:pt x="778820" y="36830"/>
                    <a:pt x="658710" y="38100"/>
                  </a:cubicBezTo>
                  <a:cubicBezTo>
                    <a:pt x="451248" y="41910"/>
                    <a:pt x="243785"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85459" y="3821996"/>
                    <a:pt x="161892" y="3823266"/>
                    <a:pt x="232866" y="3823266"/>
                  </a:cubicBezTo>
                  <a:cubicBezTo>
                    <a:pt x="336597" y="3823266"/>
                    <a:pt x="445788" y="3820726"/>
                    <a:pt x="549519" y="3823266"/>
                  </a:cubicBezTo>
                  <a:cubicBezTo>
                    <a:pt x="718765" y="3827076"/>
                    <a:pt x="888011" y="3829616"/>
                    <a:pt x="1057256" y="3828346"/>
                  </a:cubicBezTo>
                  <a:cubicBezTo>
                    <a:pt x="1166447" y="3827076"/>
                    <a:pt x="1270178" y="3829616"/>
                    <a:pt x="1379369" y="3829616"/>
                  </a:cubicBezTo>
                  <a:cubicBezTo>
                    <a:pt x="1537696" y="3829616"/>
                    <a:pt x="1696022" y="3828346"/>
                    <a:pt x="1854349" y="3829616"/>
                  </a:cubicBezTo>
                  <a:cubicBezTo>
                    <a:pt x="2089109" y="3830886"/>
                    <a:pt x="4666011" y="3820726"/>
                    <a:pt x="4906231" y="3823266"/>
                  </a:cubicBezTo>
                  <a:cubicBezTo>
                    <a:pt x="5009962" y="3824536"/>
                    <a:pt x="5113693" y="3825806"/>
                    <a:pt x="5211965" y="3825806"/>
                  </a:cubicBezTo>
                  <a:cubicBezTo>
                    <a:pt x="5392130" y="3828346"/>
                    <a:pt x="5566834" y="3824536"/>
                    <a:pt x="5746999" y="3828346"/>
                  </a:cubicBezTo>
                  <a:cubicBezTo>
                    <a:pt x="5894407" y="3830886"/>
                    <a:pt x="6041814" y="3830886"/>
                    <a:pt x="6189222" y="3833426"/>
                  </a:cubicBezTo>
                  <a:cubicBezTo>
                    <a:pt x="6407603" y="3837236"/>
                    <a:pt x="6625985" y="3839776"/>
                    <a:pt x="6844366" y="3841046"/>
                  </a:cubicBezTo>
                  <a:cubicBezTo>
                    <a:pt x="6926260" y="3841046"/>
                    <a:pt x="6952795" y="3839776"/>
                    <a:pt x="6973115" y="3839776"/>
                  </a:cubicBezTo>
                  <a:close/>
                </a:path>
              </a:pathLst>
            </a:custGeom>
            <a:solidFill>
              <a:srgbClr val="FFFFFF"/>
            </a:solidFill>
          </p:spPr>
        </p:sp>
      </p:grpSp>
      <p:sp>
        <p:nvSpPr>
          <p:cNvPr id="17" name="Rectangle 16"/>
          <p:cNvSpPr/>
          <p:nvPr/>
        </p:nvSpPr>
        <p:spPr>
          <a:xfrm>
            <a:off x="1503757" y="6646006"/>
            <a:ext cx="15173808" cy="3080202"/>
          </a:xfrm>
          <a:prstGeom prst="rect">
            <a:avLst/>
          </a:prstGeom>
        </p:spPr>
        <p:txBody>
          <a:bodyPr wrap="square">
            <a:spAutoFit/>
          </a:bodyPr>
          <a:lstStyle/>
          <a:p>
            <a:pPr algn="just">
              <a:lnSpc>
                <a:spcPct val="150000"/>
              </a:lnSpc>
            </a:pPr>
            <a:r>
              <a:rPr lang="vi-VN" sz="4500" dirty="0">
                <a:solidFill>
                  <a:srgbClr val="000000"/>
                </a:solidFill>
                <a:ea typeface="Calibri" panose="020F0502020204030204" pitchFamily="34" charset="0"/>
                <a:cs typeface="Arial" panose="020B0604020202020204" pitchFamily="34" charset="0"/>
              </a:rPr>
              <a:t>	Thường xuyên tổ chức các hội nghị để giải quyết những khó khăn, vướng mắc, giúp các chủ thể kinh tế phát triển thuận lợi.</a:t>
            </a:r>
            <a:endParaRPr lang="en-US" sz="4500" dirty="0">
              <a:latin typeface="Arial" panose="020B0604020202020204" pitchFamily="34" charset="0"/>
              <a:cs typeface="Arial" panose="020B0604020202020204" pitchFamily="34" charset="0"/>
            </a:endParaRPr>
          </a:p>
        </p:txBody>
      </p:sp>
      <p:pic>
        <p:nvPicPr>
          <p:cNvPr id="18"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40945" y="2398546"/>
            <a:ext cx="880661" cy="1321817"/>
          </a:xfrm>
          <a:prstGeom prst="rect">
            <a:avLst/>
          </a:prstGeom>
        </p:spPr>
      </p:pic>
      <p:pic>
        <p:nvPicPr>
          <p:cNvPr id="19"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63426" y="5957162"/>
            <a:ext cx="880661" cy="1321817"/>
          </a:xfrm>
          <a:prstGeom prst="rect">
            <a:avLst/>
          </a:prstGeom>
        </p:spPr>
      </p:pic>
    </p:spTree>
    <p:extLst>
      <p:ext uri="{BB962C8B-B14F-4D97-AF65-F5344CB8AC3E}">
        <p14:creationId xmlns:p14="http://schemas.microsoft.com/office/powerpoint/2010/main" val="102015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circle(in)">
                                      <p:cBhvr>
                                        <p:cTn id="14" dur="500"/>
                                        <p:tgtEl>
                                          <p:spTgt spid="18"/>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500"/>
                                        <p:tgtEl>
                                          <p:spTgt spid="13"/>
                                        </p:tgtEl>
                                      </p:cBhvr>
                                    </p:animEffect>
                                  </p:childTnLst>
                                </p:cTn>
                              </p:par>
                              <p:par>
                                <p:cTn id="18" presetID="6" presetClass="entr" presetSubtype="16"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in)">
                                      <p:cBhvr>
                                        <p:cTn id="25" dur="500"/>
                                        <p:tgtEl>
                                          <p:spTgt spid="19"/>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500"/>
                                        <p:tgtEl>
                                          <p:spTgt spid="17"/>
                                        </p:tgtEl>
                                      </p:cBhvr>
                                    </p:animEffect>
                                  </p:childTnLst>
                                </p:cTn>
                              </p:par>
                              <p:par>
                                <p:cTn id="29" presetID="6" presetClass="entr" presetSubtype="16"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379532" y="-84946"/>
            <a:ext cx="1192380" cy="2200701"/>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200" y="190500"/>
            <a:ext cx="1403313" cy="1403313"/>
          </a:xfrm>
          <a:prstGeom prst="rect">
            <a:avLst/>
          </a:prstGeom>
        </p:spPr>
      </p:pic>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94192">
            <a:off x="-1495069" y="9179960"/>
            <a:ext cx="2538400" cy="1398428"/>
          </a:xfrm>
          <a:prstGeom prst="rect">
            <a:avLst/>
          </a:prstGeom>
        </p:spPr>
      </p:pic>
      <p:sp>
        <p:nvSpPr>
          <p:cNvPr id="25" name="TextBox 5"/>
          <p:cNvSpPr txBox="1"/>
          <p:nvPr/>
        </p:nvSpPr>
        <p:spPr>
          <a:xfrm>
            <a:off x="2013073" y="445976"/>
            <a:ext cx="10741147" cy="892360"/>
          </a:xfrm>
          <a:prstGeom prst="rect">
            <a:avLst/>
          </a:prstGeom>
        </p:spPr>
        <p:txBody>
          <a:bodyPr wrap="square" lIns="0" tIns="0" rIns="0" bIns="0" rtlCol="0" anchor="t">
            <a:spAutoFit/>
          </a:bodyPr>
          <a:lstStyle/>
          <a:p>
            <a:pPr>
              <a:lnSpc>
                <a:spcPts val="7679"/>
              </a:lnSpc>
            </a:pPr>
            <a:r>
              <a:rPr lang="vi-VN" sz="5200" b="1" dirty="0">
                <a:solidFill>
                  <a:srgbClr val="06605A"/>
                </a:solidFill>
                <a:cs typeface="Arial" panose="020B0604020202020204" pitchFamily="34" charset="0"/>
              </a:rPr>
              <a:t>4. Tìm hiểu về chủ thể nhà nước</a:t>
            </a:r>
            <a:endParaRPr lang="en-US" sz="5200" b="1" dirty="0">
              <a:solidFill>
                <a:srgbClr val="06605A"/>
              </a:solidFill>
              <a:latin typeface="Arial" panose="020B0604020202020204" pitchFamily="34" charset="0"/>
              <a:cs typeface="Arial" panose="020B0604020202020204" pitchFamily="34" charset="0"/>
            </a:endParaRPr>
          </a:p>
        </p:txBody>
      </p:sp>
      <p:sp>
        <p:nvSpPr>
          <p:cNvPr id="2" name="Rectangle 1"/>
          <p:cNvSpPr/>
          <p:nvPr/>
        </p:nvSpPr>
        <p:spPr>
          <a:xfrm>
            <a:off x="1219330" y="1593813"/>
            <a:ext cx="6324617" cy="784830"/>
          </a:xfrm>
          <a:prstGeom prst="rect">
            <a:avLst/>
          </a:prstGeom>
        </p:spPr>
        <p:txBody>
          <a:bodyPr wrap="none">
            <a:spAutoFit/>
          </a:bodyPr>
          <a:lstStyle/>
          <a:p>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Vai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trò</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Nhà</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nước</a:t>
            </a:r>
            <a:r>
              <a:rPr lang="vi-VN" sz="45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500" dirty="0">
              <a:latin typeface="Arial" panose="020B0604020202020204" pitchFamily="34" charset="0"/>
              <a:cs typeface="Arial" panose="020B0604020202020204" pitchFamily="34" charset="0"/>
            </a:endParaRPr>
          </a:p>
        </p:txBody>
      </p:sp>
      <p:grpSp>
        <p:nvGrpSpPr>
          <p:cNvPr id="9" name="Group 13"/>
          <p:cNvGrpSpPr/>
          <p:nvPr/>
        </p:nvGrpSpPr>
        <p:grpSpPr>
          <a:xfrm>
            <a:off x="1415084" y="2931572"/>
            <a:ext cx="15729916" cy="3278728"/>
            <a:chOff x="0" y="0"/>
            <a:chExt cx="6990895" cy="3858826"/>
          </a:xfrm>
        </p:grpSpPr>
        <p:sp>
          <p:nvSpPr>
            <p:cNvPr id="11" name="Freeform 14"/>
            <p:cNvSpPr/>
            <p:nvPr/>
          </p:nvSpPr>
          <p:spPr>
            <a:xfrm>
              <a:off x="10160" y="16510"/>
              <a:ext cx="6968035" cy="3830886"/>
            </a:xfrm>
            <a:custGeom>
              <a:avLst/>
              <a:gdLst/>
              <a:ahLst/>
              <a:cxnLst/>
              <a:rect l="l" t="t" r="r" b="b"/>
              <a:pathLst>
                <a:path w="6968035" h="3830886">
                  <a:moveTo>
                    <a:pt x="6968035" y="3830886"/>
                  </a:moveTo>
                  <a:lnTo>
                    <a:pt x="0" y="3823266"/>
                  </a:lnTo>
                  <a:lnTo>
                    <a:pt x="0" y="1341878"/>
                  </a:lnTo>
                  <a:lnTo>
                    <a:pt x="17780" y="19050"/>
                  </a:lnTo>
                  <a:lnTo>
                    <a:pt x="3472781" y="0"/>
                  </a:lnTo>
                  <a:lnTo>
                    <a:pt x="6948985" y="5080"/>
                  </a:lnTo>
                  <a:close/>
                </a:path>
              </a:pathLst>
            </a:custGeom>
            <a:solidFill>
              <a:srgbClr val="FFFFFF"/>
            </a:solidFill>
          </p:spPr>
        </p:sp>
        <p:sp>
          <p:nvSpPr>
            <p:cNvPr id="12" name="Freeform 15"/>
            <p:cNvSpPr/>
            <p:nvPr/>
          </p:nvSpPr>
          <p:spPr>
            <a:xfrm>
              <a:off x="-3810" y="0"/>
              <a:ext cx="6997245" cy="3857556"/>
            </a:xfrm>
            <a:custGeom>
              <a:avLst/>
              <a:gdLst/>
              <a:ahLst/>
              <a:cxnLst/>
              <a:rect l="l" t="t" r="r" b="b"/>
              <a:pathLst>
                <a:path w="6997245" h="3857556">
                  <a:moveTo>
                    <a:pt x="6962955" y="21590"/>
                  </a:moveTo>
                  <a:cubicBezTo>
                    <a:pt x="6964225" y="34290"/>
                    <a:pt x="6964225" y="44450"/>
                    <a:pt x="6965495" y="54610"/>
                  </a:cubicBezTo>
                  <a:cubicBezTo>
                    <a:pt x="6968035" y="122079"/>
                    <a:pt x="6969305" y="205694"/>
                    <a:pt x="6971845" y="286323"/>
                  </a:cubicBezTo>
                  <a:cubicBezTo>
                    <a:pt x="6971845" y="402787"/>
                    <a:pt x="6984545" y="2699216"/>
                    <a:pt x="6990895" y="2815680"/>
                  </a:cubicBezTo>
                  <a:cubicBezTo>
                    <a:pt x="6997245" y="2991869"/>
                    <a:pt x="6993435" y="3171044"/>
                    <a:pt x="6993435" y="3347233"/>
                  </a:cubicBezTo>
                  <a:cubicBezTo>
                    <a:pt x="6993435" y="3502519"/>
                    <a:pt x="6994705" y="3645859"/>
                    <a:pt x="6995975" y="3796596"/>
                  </a:cubicBezTo>
                  <a:cubicBezTo>
                    <a:pt x="6995975" y="3818186"/>
                    <a:pt x="6995975" y="3832156"/>
                    <a:pt x="6995975" y="3856286"/>
                  </a:cubicBezTo>
                  <a:cubicBezTo>
                    <a:pt x="6973115" y="3856286"/>
                    <a:pt x="6952795" y="3857556"/>
                    <a:pt x="6915340" y="3856286"/>
                  </a:cubicBezTo>
                  <a:cubicBezTo>
                    <a:pt x="6560470" y="3851206"/>
                    <a:pt x="6200141" y="3857556"/>
                    <a:pt x="5845271" y="3852476"/>
                  </a:cubicBezTo>
                  <a:cubicBezTo>
                    <a:pt x="5632349" y="3848666"/>
                    <a:pt x="5424886" y="3851206"/>
                    <a:pt x="5211965" y="3848666"/>
                  </a:cubicBezTo>
                  <a:cubicBezTo>
                    <a:pt x="5113693" y="3847396"/>
                    <a:pt x="5015421" y="3846126"/>
                    <a:pt x="4917150" y="3844856"/>
                  </a:cubicBezTo>
                  <a:cubicBezTo>
                    <a:pt x="4857094" y="3844856"/>
                    <a:pt x="4802499" y="3846126"/>
                    <a:pt x="4742444" y="3846126"/>
                  </a:cubicBezTo>
                  <a:cubicBezTo>
                    <a:pt x="4589577" y="3844856"/>
                    <a:pt x="4169193" y="3846126"/>
                    <a:pt x="4016326" y="3844856"/>
                  </a:cubicBezTo>
                  <a:cubicBezTo>
                    <a:pt x="3907135" y="3843586"/>
                    <a:pt x="1723320" y="3852476"/>
                    <a:pt x="1614129" y="3851206"/>
                  </a:cubicBezTo>
                  <a:cubicBezTo>
                    <a:pt x="1586831" y="3851206"/>
                    <a:pt x="1554074" y="3852476"/>
                    <a:pt x="1526777" y="3852476"/>
                  </a:cubicBezTo>
                  <a:cubicBezTo>
                    <a:pt x="1461262" y="3852476"/>
                    <a:pt x="1401207" y="3853746"/>
                    <a:pt x="1335693" y="3853746"/>
                  </a:cubicBezTo>
                  <a:cubicBezTo>
                    <a:pt x="1171907" y="3853746"/>
                    <a:pt x="1013580" y="3852476"/>
                    <a:pt x="849794" y="3851206"/>
                  </a:cubicBezTo>
                  <a:cubicBezTo>
                    <a:pt x="751522" y="3849936"/>
                    <a:pt x="653251" y="3848666"/>
                    <a:pt x="560438" y="3847396"/>
                  </a:cubicBezTo>
                  <a:cubicBezTo>
                    <a:pt x="385733" y="3846126"/>
                    <a:pt x="211028" y="3844856"/>
                    <a:pt x="48260" y="3844856"/>
                  </a:cubicBezTo>
                  <a:cubicBezTo>
                    <a:pt x="38100" y="3844856"/>
                    <a:pt x="29210" y="3844856"/>
                    <a:pt x="19050" y="3843586"/>
                  </a:cubicBezTo>
                  <a:cubicBezTo>
                    <a:pt x="10160" y="3842316"/>
                    <a:pt x="5080" y="3835966"/>
                    <a:pt x="7620" y="3827076"/>
                  </a:cubicBezTo>
                  <a:cubicBezTo>
                    <a:pt x="16510" y="3795171"/>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74540" y="30480"/>
                    <a:pt x="161892" y="29210"/>
                  </a:cubicBezTo>
                  <a:cubicBezTo>
                    <a:pt x="309300" y="25400"/>
                    <a:pt x="456707" y="22860"/>
                    <a:pt x="609574" y="20320"/>
                  </a:cubicBezTo>
                  <a:cubicBezTo>
                    <a:pt x="713306" y="17780"/>
                    <a:pt x="817037" y="16510"/>
                    <a:pt x="915308" y="13970"/>
                  </a:cubicBezTo>
                  <a:cubicBezTo>
                    <a:pt x="1013580" y="11430"/>
                    <a:pt x="1117311" y="8890"/>
                    <a:pt x="1215583" y="8890"/>
                  </a:cubicBezTo>
                  <a:cubicBezTo>
                    <a:pt x="1324774" y="7620"/>
                    <a:pt x="1433965" y="10160"/>
                    <a:pt x="1543155" y="8890"/>
                  </a:cubicBezTo>
                  <a:cubicBezTo>
                    <a:pt x="1679644" y="8890"/>
                    <a:pt x="4152814" y="6350"/>
                    <a:pt x="4289303" y="5080"/>
                  </a:cubicBezTo>
                  <a:cubicBezTo>
                    <a:pt x="4420332" y="3810"/>
                    <a:pt x="4551360" y="2540"/>
                    <a:pt x="4687849" y="2540"/>
                  </a:cubicBezTo>
                  <a:cubicBezTo>
                    <a:pt x="4911690" y="1270"/>
                    <a:pt x="5130072" y="0"/>
                    <a:pt x="5353913" y="0"/>
                  </a:cubicBezTo>
                  <a:cubicBezTo>
                    <a:pt x="5446725" y="0"/>
                    <a:pt x="5544996" y="2540"/>
                    <a:pt x="5637808" y="2540"/>
                  </a:cubicBezTo>
                  <a:cubicBezTo>
                    <a:pt x="5894407" y="3810"/>
                    <a:pt x="6156465" y="5080"/>
                    <a:pt x="6413063" y="7620"/>
                  </a:cubicBezTo>
                  <a:cubicBezTo>
                    <a:pt x="6549552" y="8890"/>
                    <a:pt x="6686039" y="12700"/>
                    <a:pt x="6822528" y="16510"/>
                  </a:cubicBezTo>
                  <a:cubicBezTo>
                    <a:pt x="6855286" y="16510"/>
                    <a:pt x="6888043" y="16510"/>
                    <a:pt x="6915340" y="16510"/>
                  </a:cubicBezTo>
                  <a:cubicBezTo>
                    <a:pt x="6943905" y="17780"/>
                    <a:pt x="6952795" y="20320"/>
                    <a:pt x="6962955" y="21590"/>
                  </a:cubicBezTo>
                  <a:close/>
                  <a:moveTo>
                    <a:pt x="6973115" y="3839776"/>
                  </a:moveTo>
                  <a:cubicBezTo>
                    <a:pt x="6974385" y="3823266"/>
                    <a:pt x="6975655" y="3810566"/>
                    <a:pt x="6975655" y="3797866"/>
                  </a:cubicBezTo>
                  <a:cubicBezTo>
                    <a:pt x="6974385" y="3630928"/>
                    <a:pt x="6973115" y="3472656"/>
                    <a:pt x="6973115" y="3302440"/>
                  </a:cubicBezTo>
                  <a:cubicBezTo>
                    <a:pt x="6973115" y="3224797"/>
                    <a:pt x="6975655" y="3147154"/>
                    <a:pt x="6974385" y="3069512"/>
                  </a:cubicBezTo>
                  <a:cubicBezTo>
                    <a:pt x="6974385" y="2997842"/>
                    <a:pt x="6973115" y="2923185"/>
                    <a:pt x="6971845" y="2851515"/>
                  </a:cubicBezTo>
                  <a:cubicBezTo>
                    <a:pt x="6966765" y="2741024"/>
                    <a:pt x="6955335" y="453553"/>
                    <a:pt x="6955335" y="343062"/>
                  </a:cubicBezTo>
                  <a:cubicBezTo>
                    <a:pt x="6952795" y="250488"/>
                    <a:pt x="6950255" y="154928"/>
                    <a:pt x="6947715" y="63500"/>
                  </a:cubicBezTo>
                  <a:cubicBezTo>
                    <a:pt x="6946445" y="44450"/>
                    <a:pt x="6945175" y="43180"/>
                    <a:pt x="6898962" y="41910"/>
                  </a:cubicBezTo>
                  <a:cubicBezTo>
                    <a:pt x="6882583" y="41910"/>
                    <a:pt x="6871664" y="41910"/>
                    <a:pt x="6855286" y="40640"/>
                  </a:cubicBezTo>
                  <a:cubicBezTo>
                    <a:pt x="6718797" y="36830"/>
                    <a:pt x="6576849" y="31750"/>
                    <a:pt x="6440361" y="30480"/>
                  </a:cubicBezTo>
                  <a:cubicBezTo>
                    <a:pt x="6107329" y="26670"/>
                    <a:pt x="5768838" y="25400"/>
                    <a:pt x="5435806" y="22860"/>
                  </a:cubicBezTo>
                  <a:cubicBezTo>
                    <a:pt x="5386670" y="22860"/>
                    <a:pt x="5332075" y="22860"/>
                    <a:pt x="5282939" y="22860"/>
                  </a:cubicBezTo>
                  <a:cubicBezTo>
                    <a:pt x="5201045" y="22860"/>
                    <a:pt x="5119153" y="22860"/>
                    <a:pt x="5042719" y="22860"/>
                  </a:cubicBezTo>
                  <a:cubicBezTo>
                    <a:pt x="4868014" y="22860"/>
                    <a:pt x="4693309" y="22860"/>
                    <a:pt x="4524063" y="24130"/>
                  </a:cubicBezTo>
                  <a:cubicBezTo>
                    <a:pt x="4376655" y="25400"/>
                    <a:pt x="1892566" y="29210"/>
                    <a:pt x="1745158" y="29210"/>
                  </a:cubicBezTo>
                  <a:cubicBezTo>
                    <a:pt x="1504939" y="29210"/>
                    <a:pt x="1264719" y="26670"/>
                    <a:pt x="1024499" y="33020"/>
                  </a:cubicBezTo>
                  <a:cubicBezTo>
                    <a:pt x="898930" y="36830"/>
                    <a:pt x="778820" y="36830"/>
                    <a:pt x="658710" y="38100"/>
                  </a:cubicBezTo>
                  <a:cubicBezTo>
                    <a:pt x="451248" y="41910"/>
                    <a:pt x="243785"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85459" y="3821996"/>
                    <a:pt x="161892" y="3823266"/>
                    <a:pt x="232866" y="3823266"/>
                  </a:cubicBezTo>
                  <a:cubicBezTo>
                    <a:pt x="336597" y="3823266"/>
                    <a:pt x="445788" y="3820726"/>
                    <a:pt x="549519" y="3823266"/>
                  </a:cubicBezTo>
                  <a:cubicBezTo>
                    <a:pt x="718765" y="3827076"/>
                    <a:pt x="888011" y="3829616"/>
                    <a:pt x="1057256" y="3828346"/>
                  </a:cubicBezTo>
                  <a:cubicBezTo>
                    <a:pt x="1166447" y="3827076"/>
                    <a:pt x="1270178" y="3829616"/>
                    <a:pt x="1379369" y="3829616"/>
                  </a:cubicBezTo>
                  <a:cubicBezTo>
                    <a:pt x="1537696" y="3829616"/>
                    <a:pt x="1696022" y="3828346"/>
                    <a:pt x="1854349" y="3829616"/>
                  </a:cubicBezTo>
                  <a:cubicBezTo>
                    <a:pt x="2089109" y="3830886"/>
                    <a:pt x="4666011" y="3820726"/>
                    <a:pt x="4906231" y="3823266"/>
                  </a:cubicBezTo>
                  <a:cubicBezTo>
                    <a:pt x="5009962" y="3824536"/>
                    <a:pt x="5113693" y="3825806"/>
                    <a:pt x="5211965" y="3825806"/>
                  </a:cubicBezTo>
                  <a:cubicBezTo>
                    <a:pt x="5392130" y="3828346"/>
                    <a:pt x="5566834" y="3824536"/>
                    <a:pt x="5746999" y="3828346"/>
                  </a:cubicBezTo>
                  <a:cubicBezTo>
                    <a:pt x="5894407" y="3830886"/>
                    <a:pt x="6041814" y="3830886"/>
                    <a:pt x="6189222" y="3833426"/>
                  </a:cubicBezTo>
                  <a:cubicBezTo>
                    <a:pt x="6407603" y="3837236"/>
                    <a:pt x="6625985" y="3839776"/>
                    <a:pt x="6844366" y="3841046"/>
                  </a:cubicBezTo>
                  <a:cubicBezTo>
                    <a:pt x="6926260" y="3841046"/>
                    <a:pt x="6952795" y="3839776"/>
                    <a:pt x="6973115" y="3839776"/>
                  </a:cubicBezTo>
                  <a:close/>
                </a:path>
              </a:pathLst>
            </a:custGeom>
            <a:solidFill>
              <a:srgbClr val="FFFFFF"/>
            </a:solidFill>
          </p:spPr>
        </p:sp>
      </p:grpSp>
      <p:sp>
        <p:nvSpPr>
          <p:cNvPr id="13" name="Rectangle 12"/>
          <p:cNvSpPr/>
          <p:nvPr/>
        </p:nvSpPr>
        <p:spPr>
          <a:xfrm>
            <a:off x="1415028" y="2741649"/>
            <a:ext cx="15427699" cy="3208571"/>
          </a:xfrm>
          <a:prstGeom prst="rect">
            <a:avLst/>
          </a:prstGeom>
        </p:spPr>
        <p:txBody>
          <a:bodyPr wrap="square">
            <a:spAutoFit/>
          </a:bodyPr>
          <a:lstStyle/>
          <a:p>
            <a:pPr algn="just">
              <a:lnSpc>
                <a:spcPct val="150000"/>
              </a:lnSpc>
            </a:pPr>
            <a:r>
              <a:rPr lang="vi-VN" sz="4500" dirty="0">
                <a:solidFill>
                  <a:srgbClr val="000000"/>
                </a:solidFill>
                <a:ea typeface="Calibri" panose="020F0502020204030204" pitchFamily="34" charset="0"/>
                <a:cs typeface="Arial" panose="020B0604020202020204" pitchFamily="34" charset="0"/>
              </a:rPr>
              <a:t>	Nhà nước đã nhanh chóng ban hành những cơ chế, chính sách như giãn nợ, miễn giảm thuế; giảm thiểu tối đa số doanh nghiệp, hợp tác xã,...</a:t>
            </a:r>
          </a:p>
        </p:txBody>
      </p:sp>
      <p:grpSp>
        <p:nvGrpSpPr>
          <p:cNvPr id="14" name="Group 13"/>
          <p:cNvGrpSpPr/>
          <p:nvPr/>
        </p:nvGrpSpPr>
        <p:grpSpPr>
          <a:xfrm>
            <a:off x="1445906" y="6960090"/>
            <a:ext cx="15468600" cy="2376931"/>
            <a:chOff x="0" y="0"/>
            <a:chExt cx="6990895" cy="3858826"/>
          </a:xfrm>
        </p:grpSpPr>
        <p:sp>
          <p:nvSpPr>
            <p:cNvPr id="15" name="Freeform 14"/>
            <p:cNvSpPr/>
            <p:nvPr/>
          </p:nvSpPr>
          <p:spPr>
            <a:xfrm>
              <a:off x="10160" y="16510"/>
              <a:ext cx="6968035" cy="3830886"/>
            </a:xfrm>
            <a:custGeom>
              <a:avLst/>
              <a:gdLst/>
              <a:ahLst/>
              <a:cxnLst/>
              <a:rect l="l" t="t" r="r" b="b"/>
              <a:pathLst>
                <a:path w="6968035" h="3830886">
                  <a:moveTo>
                    <a:pt x="6968035" y="3830886"/>
                  </a:moveTo>
                  <a:lnTo>
                    <a:pt x="0" y="3823266"/>
                  </a:lnTo>
                  <a:lnTo>
                    <a:pt x="0" y="1341878"/>
                  </a:lnTo>
                  <a:lnTo>
                    <a:pt x="17780" y="19050"/>
                  </a:lnTo>
                  <a:lnTo>
                    <a:pt x="3472781" y="0"/>
                  </a:lnTo>
                  <a:lnTo>
                    <a:pt x="6948985" y="5080"/>
                  </a:lnTo>
                  <a:close/>
                </a:path>
              </a:pathLst>
            </a:custGeom>
            <a:solidFill>
              <a:srgbClr val="FFFFFF"/>
            </a:solidFill>
          </p:spPr>
        </p:sp>
        <p:sp>
          <p:nvSpPr>
            <p:cNvPr id="16" name="Freeform 15"/>
            <p:cNvSpPr/>
            <p:nvPr/>
          </p:nvSpPr>
          <p:spPr>
            <a:xfrm>
              <a:off x="-3810" y="0"/>
              <a:ext cx="6997245" cy="3857556"/>
            </a:xfrm>
            <a:custGeom>
              <a:avLst/>
              <a:gdLst/>
              <a:ahLst/>
              <a:cxnLst/>
              <a:rect l="l" t="t" r="r" b="b"/>
              <a:pathLst>
                <a:path w="6997245" h="3857556">
                  <a:moveTo>
                    <a:pt x="6962955" y="21590"/>
                  </a:moveTo>
                  <a:cubicBezTo>
                    <a:pt x="6964225" y="34290"/>
                    <a:pt x="6964225" y="44450"/>
                    <a:pt x="6965495" y="54610"/>
                  </a:cubicBezTo>
                  <a:cubicBezTo>
                    <a:pt x="6968035" y="122079"/>
                    <a:pt x="6969305" y="205694"/>
                    <a:pt x="6971845" y="286323"/>
                  </a:cubicBezTo>
                  <a:cubicBezTo>
                    <a:pt x="6971845" y="402787"/>
                    <a:pt x="6984545" y="2699216"/>
                    <a:pt x="6990895" y="2815680"/>
                  </a:cubicBezTo>
                  <a:cubicBezTo>
                    <a:pt x="6997245" y="2991869"/>
                    <a:pt x="6993435" y="3171044"/>
                    <a:pt x="6993435" y="3347233"/>
                  </a:cubicBezTo>
                  <a:cubicBezTo>
                    <a:pt x="6993435" y="3502519"/>
                    <a:pt x="6994705" y="3645859"/>
                    <a:pt x="6995975" y="3796596"/>
                  </a:cubicBezTo>
                  <a:cubicBezTo>
                    <a:pt x="6995975" y="3818186"/>
                    <a:pt x="6995975" y="3832156"/>
                    <a:pt x="6995975" y="3856286"/>
                  </a:cubicBezTo>
                  <a:cubicBezTo>
                    <a:pt x="6973115" y="3856286"/>
                    <a:pt x="6952795" y="3857556"/>
                    <a:pt x="6915340" y="3856286"/>
                  </a:cubicBezTo>
                  <a:cubicBezTo>
                    <a:pt x="6560470" y="3851206"/>
                    <a:pt x="6200141" y="3857556"/>
                    <a:pt x="5845271" y="3852476"/>
                  </a:cubicBezTo>
                  <a:cubicBezTo>
                    <a:pt x="5632349" y="3848666"/>
                    <a:pt x="5424886" y="3851206"/>
                    <a:pt x="5211965" y="3848666"/>
                  </a:cubicBezTo>
                  <a:cubicBezTo>
                    <a:pt x="5113693" y="3847396"/>
                    <a:pt x="5015421" y="3846126"/>
                    <a:pt x="4917150" y="3844856"/>
                  </a:cubicBezTo>
                  <a:cubicBezTo>
                    <a:pt x="4857094" y="3844856"/>
                    <a:pt x="4802499" y="3846126"/>
                    <a:pt x="4742444" y="3846126"/>
                  </a:cubicBezTo>
                  <a:cubicBezTo>
                    <a:pt x="4589577" y="3844856"/>
                    <a:pt x="4169193" y="3846126"/>
                    <a:pt x="4016326" y="3844856"/>
                  </a:cubicBezTo>
                  <a:cubicBezTo>
                    <a:pt x="3907135" y="3843586"/>
                    <a:pt x="1723320" y="3852476"/>
                    <a:pt x="1614129" y="3851206"/>
                  </a:cubicBezTo>
                  <a:cubicBezTo>
                    <a:pt x="1586831" y="3851206"/>
                    <a:pt x="1554074" y="3852476"/>
                    <a:pt x="1526777" y="3852476"/>
                  </a:cubicBezTo>
                  <a:cubicBezTo>
                    <a:pt x="1461262" y="3852476"/>
                    <a:pt x="1401207" y="3853746"/>
                    <a:pt x="1335693" y="3853746"/>
                  </a:cubicBezTo>
                  <a:cubicBezTo>
                    <a:pt x="1171907" y="3853746"/>
                    <a:pt x="1013580" y="3852476"/>
                    <a:pt x="849794" y="3851206"/>
                  </a:cubicBezTo>
                  <a:cubicBezTo>
                    <a:pt x="751522" y="3849936"/>
                    <a:pt x="653251" y="3848666"/>
                    <a:pt x="560438" y="3847396"/>
                  </a:cubicBezTo>
                  <a:cubicBezTo>
                    <a:pt x="385733" y="3846126"/>
                    <a:pt x="211028" y="3844856"/>
                    <a:pt x="48260" y="3844856"/>
                  </a:cubicBezTo>
                  <a:cubicBezTo>
                    <a:pt x="38100" y="3844856"/>
                    <a:pt x="29210" y="3844856"/>
                    <a:pt x="19050" y="3843586"/>
                  </a:cubicBezTo>
                  <a:cubicBezTo>
                    <a:pt x="10160" y="3842316"/>
                    <a:pt x="5080" y="3835966"/>
                    <a:pt x="7620" y="3827076"/>
                  </a:cubicBezTo>
                  <a:cubicBezTo>
                    <a:pt x="16510" y="3795171"/>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74540" y="30480"/>
                    <a:pt x="161892" y="29210"/>
                  </a:cubicBezTo>
                  <a:cubicBezTo>
                    <a:pt x="309300" y="25400"/>
                    <a:pt x="456707" y="22860"/>
                    <a:pt x="609574" y="20320"/>
                  </a:cubicBezTo>
                  <a:cubicBezTo>
                    <a:pt x="713306" y="17780"/>
                    <a:pt x="817037" y="16510"/>
                    <a:pt x="915308" y="13970"/>
                  </a:cubicBezTo>
                  <a:cubicBezTo>
                    <a:pt x="1013580" y="11430"/>
                    <a:pt x="1117311" y="8890"/>
                    <a:pt x="1215583" y="8890"/>
                  </a:cubicBezTo>
                  <a:cubicBezTo>
                    <a:pt x="1324774" y="7620"/>
                    <a:pt x="1433965" y="10160"/>
                    <a:pt x="1543155" y="8890"/>
                  </a:cubicBezTo>
                  <a:cubicBezTo>
                    <a:pt x="1679644" y="8890"/>
                    <a:pt x="4152814" y="6350"/>
                    <a:pt x="4289303" y="5080"/>
                  </a:cubicBezTo>
                  <a:cubicBezTo>
                    <a:pt x="4420332" y="3810"/>
                    <a:pt x="4551360" y="2540"/>
                    <a:pt x="4687849" y="2540"/>
                  </a:cubicBezTo>
                  <a:cubicBezTo>
                    <a:pt x="4911690" y="1270"/>
                    <a:pt x="5130072" y="0"/>
                    <a:pt x="5353913" y="0"/>
                  </a:cubicBezTo>
                  <a:cubicBezTo>
                    <a:pt x="5446725" y="0"/>
                    <a:pt x="5544996" y="2540"/>
                    <a:pt x="5637808" y="2540"/>
                  </a:cubicBezTo>
                  <a:cubicBezTo>
                    <a:pt x="5894407" y="3810"/>
                    <a:pt x="6156465" y="5080"/>
                    <a:pt x="6413063" y="7620"/>
                  </a:cubicBezTo>
                  <a:cubicBezTo>
                    <a:pt x="6549552" y="8890"/>
                    <a:pt x="6686039" y="12700"/>
                    <a:pt x="6822528" y="16510"/>
                  </a:cubicBezTo>
                  <a:cubicBezTo>
                    <a:pt x="6855286" y="16510"/>
                    <a:pt x="6888043" y="16510"/>
                    <a:pt x="6915340" y="16510"/>
                  </a:cubicBezTo>
                  <a:cubicBezTo>
                    <a:pt x="6943905" y="17780"/>
                    <a:pt x="6952795" y="20320"/>
                    <a:pt x="6962955" y="21590"/>
                  </a:cubicBezTo>
                  <a:close/>
                  <a:moveTo>
                    <a:pt x="6973115" y="3839776"/>
                  </a:moveTo>
                  <a:cubicBezTo>
                    <a:pt x="6974385" y="3823266"/>
                    <a:pt x="6975655" y="3810566"/>
                    <a:pt x="6975655" y="3797866"/>
                  </a:cubicBezTo>
                  <a:cubicBezTo>
                    <a:pt x="6974385" y="3630928"/>
                    <a:pt x="6973115" y="3472656"/>
                    <a:pt x="6973115" y="3302440"/>
                  </a:cubicBezTo>
                  <a:cubicBezTo>
                    <a:pt x="6973115" y="3224797"/>
                    <a:pt x="6975655" y="3147154"/>
                    <a:pt x="6974385" y="3069512"/>
                  </a:cubicBezTo>
                  <a:cubicBezTo>
                    <a:pt x="6974385" y="2997842"/>
                    <a:pt x="6973115" y="2923185"/>
                    <a:pt x="6971845" y="2851515"/>
                  </a:cubicBezTo>
                  <a:cubicBezTo>
                    <a:pt x="6966765" y="2741024"/>
                    <a:pt x="6955335" y="453553"/>
                    <a:pt x="6955335" y="343062"/>
                  </a:cubicBezTo>
                  <a:cubicBezTo>
                    <a:pt x="6952795" y="250488"/>
                    <a:pt x="6950255" y="154928"/>
                    <a:pt x="6947715" y="63500"/>
                  </a:cubicBezTo>
                  <a:cubicBezTo>
                    <a:pt x="6946445" y="44450"/>
                    <a:pt x="6945175" y="43180"/>
                    <a:pt x="6898962" y="41910"/>
                  </a:cubicBezTo>
                  <a:cubicBezTo>
                    <a:pt x="6882583" y="41910"/>
                    <a:pt x="6871664" y="41910"/>
                    <a:pt x="6855286" y="40640"/>
                  </a:cubicBezTo>
                  <a:cubicBezTo>
                    <a:pt x="6718797" y="36830"/>
                    <a:pt x="6576849" y="31750"/>
                    <a:pt x="6440361" y="30480"/>
                  </a:cubicBezTo>
                  <a:cubicBezTo>
                    <a:pt x="6107329" y="26670"/>
                    <a:pt x="5768838" y="25400"/>
                    <a:pt x="5435806" y="22860"/>
                  </a:cubicBezTo>
                  <a:cubicBezTo>
                    <a:pt x="5386670" y="22860"/>
                    <a:pt x="5332075" y="22860"/>
                    <a:pt x="5282939" y="22860"/>
                  </a:cubicBezTo>
                  <a:cubicBezTo>
                    <a:pt x="5201045" y="22860"/>
                    <a:pt x="5119153" y="22860"/>
                    <a:pt x="5042719" y="22860"/>
                  </a:cubicBezTo>
                  <a:cubicBezTo>
                    <a:pt x="4868014" y="22860"/>
                    <a:pt x="4693309" y="22860"/>
                    <a:pt x="4524063" y="24130"/>
                  </a:cubicBezTo>
                  <a:cubicBezTo>
                    <a:pt x="4376655" y="25400"/>
                    <a:pt x="1892566" y="29210"/>
                    <a:pt x="1745158" y="29210"/>
                  </a:cubicBezTo>
                  <a:cubicBezTo>
                    <a:pt x="1504939" y="29210"/>
                    <a:pt x="1264719" y="26670"/>
                    <a:pt x="1024499" y="33020"/>
                  </a:cubicBezTo>
                  <a:cubicBezTo>
                    <a:pt x="898930" y="36830"/>
                    <a:pt x="778820" y="36830"/>
                    <a:pt x="658710" y="38100"/>
                  </a:cubicBezTo>
                  <a:cubicBezTo>
                    <a:pt x="451248" y="41910"/>
                    <a:pt x="243785"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85459" y="3821996"/>
                    <a:pt x="161892" y="3823266"/>
                    <a:pt x="232866" y="3823266"/>
                  </a:cubicBezTo>
                  <a:cubicBezTo>
                    <a:pt x="336597" y="3823266"/>
                    <a:pt x="445788" y="3820726"/>
                    <a:pt x="549519" y="3823266"/>
                  </a:cubicBezTo>
                  <a:cubicBezTo>
                    <a:pt x="718765" y="3827076"/>
                    <a:pt x="888011" y="3829616"/>
                    <a:pt x="1057256" y="3828346"/>
                  </a:cubicBezTo>
                  <a:cubicBezTo>
                    <a:pt x="1166447" y="3827076"/>
                    <a:pt x="1270178" y="3829616"/>
                    <a:pt x="1379369" y="3829616"/>
                  </a:cubicBezTo>
                  <a:cubicBezTo>
                    <a:pt x="1537696" y="3829616"/>
                    <a:pt x="1696022" y="3828346"/>
                    <a:pt x="1854349" y="3829616"/>
                  </a:cubicBezTo>
                  <a:cubicBezTo>
                    <a:pt x="2089109" y="3830886"/>
                    <a:pt x="4666011" y="3820726"/>
                    <a:pt x="4906231" y="3823266"/>
                  </a:cubicBezTo>
                  <a:cubicBezTo>
                    <a:pt x="5009962" y="3824536"/>
                    <a:pt x="5113693" y="3825806"/>
                    <a:pt x="5211965" y="3825806"/>
                  </a:cubicBezTo>
                  <a:cubicBezTo>
                    <a:pt x="5392130" y="3828346"/>
                    <a:pt x="5566834" y="3824536"/>
                    <a:pt x="5746999" y="3828346"/>
                  </a:cubicBezTo>
                  <a:cubicBezTo>
                    <a:pt x="5894407" y="3830886"/>
                    <a:pt x="6041814" y="3830886"/>
                    <a:pt x="6189222" y="3833426"/>
                  </a:cubicBezTo>
                  <a:cubicBezTo>
                    <a:pt x="6407603" y="3837236"/>
                    <a:pt x="6625985" y="3839776"/>
                    <a:pt x="6844366" y="3841046"/>
                  </a:cubicBezTo>
                  <a:cubicBezTo>
                    <a:pt x="6926260" y="3841046"/>
                    <a:pt x="6952795" y="3839776"/>
                    <a:pt x="6973115" y="3839776"/>
                  </a:cubicBezTo>
                  <a:close/>
                </a:path>
              </a:pathLst>
            </a:custGeom>
            <a:solidFill>
              <a:srgbClr val="FFFFFF"/>
            </a:solidFill>
          </p:spPr>
        </p:sp>
      </p:grpSp>
      <p:sp>
        <p:nvSpPr>
          <p:cNvPr id="17" name="Rectangle 16"/>
          <p:cNvSpPr/>
          <p:nvPr/>
        </p:nvSpPr>
        <p:spPr>
          <a:xfrm>
            <a:off x="1511717" y="7009738"/>
            <a:ext cx="15173808" cy="2169825"/>
          </a:xfrm>
          <a:prstGeom prst="rect">
            <a:avLst/>
          </a:prstGeom>
        </p:spPr>
        <p:txBody>
          <a:bodyPr wrap="square">
            <a:spAutoFit/>
          </a:bodyPr>
          <a:lstStyle/>
          <a:p>
            <a:pPr algn="just">
              <a:lnSpc>
                <a:spcPct val="150000"/>
              </a:lnSpc>
            </a:pPr>
            <a:r>
              <a:rPr lang="vi-VN" sz="4500" dirty="0">
                <a:solidFill>
                  <a:srgbClr val="000000"/>
                </a:solidFill>
                <a:ea typeface="Calibri" panose="020F0502020204030204" pitchFamily="34" charset="0"/>
                <a:cs typeface="Arial" panose="020B0604020202020204" pitchFamily="34" charset="0"/>
              </a:rPr>
              <a:t>	Nhà nước đã triển khai các chương trình xoá đói giảm nghèo đến các vùng miền núi, vùng sâu, vùng xa, biên giới</a:t>
            </a:r>
            <a:endParaRPr lang="en-US" sz="4500" dirty="0">
              <a:latin typeface="Arial" panose="020B0604020202020204" pitchFamily="34" charset="0"/>
              <a:cs typeface="Arial" panose="020B0604020202020204" pitchFamily="34" charset="0"/>
            </a:endParaRPr>
          </a:p>
        </p:txBody>
      </p:sp>
      <p:pic>
        <p:nvPicPr>
          <p:cNvPr id="18"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46071" y="2568566"/>
            <a:ext cx="880661" cy="1321817"/>
          </a:xfrm>
          <a:prstGeom prst="rect">
            <a:avLst/>
          </a:prstGeom>
        </p:spPr>
      </p:pic>
      <p:pic>
        <p:nvPicPr>
          <p:cNvPr id="19"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53237" y="6506167"/>
            <a:ext cx="959836" cy="1440653"/>
          </a:xfrm>
          <a:prstGeom prst="rect">
            <a:avLst/>
          </a:prstGeom>
        </p:spPr>
      </p:pic>
    </p:spTree>
    <p:extLst>
      <p:ext uri="{BB962C8B-B14F-4D97-AF65-F5344CB8AC3E}">
        <p14:creationId xmlns:p14="http://schemas.microsoft.com/office/powerpoint/2010/main" val="188810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out)">
                                      <p:cBhvr>
                                        <p:cTn id="7" dur="500"/>
                                        <p:tgtEl>
                                          <p:spTgt spid="18"/>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out)">
                                      <p:cBhvr>
                                        <p:cTn id="10" dur="500"/>
                                        <p:tgtEl>
                                          <p:spTgt spid="13"/>
                                        </p:tgtEl>
                                      </p:cBhvr>
                                    </p:animEffect>
                                  </p:childTnLst>
                                </p:cTn>
                              </p:par>
                              <p:par>
                                <p:cTn id="11" presetID="6" presetClass="entr" presetSubtype="32"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out)">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ircle(out)">
                                      <p:cBhvr>
                                        <p:cTn id="18" dur="500"/>
                                        <p:tgtEl>
                                          <p:spTgt spid="19"/>
                                        </p:tgtEl>
                                      </p:cBhvr>
                                    </p:animEffect>
                                  </p:childTnLst>
                                </p:cTn>
                              </p:par>
                              <p:par>
                                <p:cTn id="19" presetID="6" presetClass="entr" presetSubtype="32"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circle(out)">
                                      <p:cBhvr>
                                        <p:cTn id="21" dur="500"/>
                                        <p:tgtEl>
                                          <p:spTgt spid="17"/>
                                        </p:tgtEl>
                                      </p:cBhvr>
                                    </p:animEffect>
                                  </p:childTnLst>
                                </p:cTn>
                              </p:par>
                              <p:par>
                                <p:cTn id="22" presetID="6" presetClass="entr" presetSubtype="32"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out)">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379532" y="-84946"/>
            <a:ext cx="1192380" cy="2200701"/>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200" y="190500"/>
            <a:ext cx="1403313" cy="1403313"/>
          </a:xfrm>
          <a:prstGeom prst="rect">
            <a:avLst/>
          </a:prstGeom>
        </p:spPr>
      </p:pic>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94192">
            <a:off x="-1495069" y="9179960"/>
            <a:ext cx="2538400" cy="1398428"/>
          </a:xfrm>
          <a:prstGeom prst="rect">
            <a:avLst/>
          </a:prstGeom>
        </p:spPr>
      </p:pic>
      <p:sp>
        <p:nvSpPr>
          <p:cNvPr id="25" name="TextBox 5"/>
          <p:cNvSpPr txBox="1"/>
          <p:nvPr/>
        </p:nvSpPr>
        <p:spPr>
          <a:xfrm>
            <a:off x="2013073" y="445976"/>
            <a:ext cx="10741147" cy="892360"/>
          </a:xfrm>
          <a:prstGeom prst="rect">
            <a:avLst/>
          </a:prstGeom>
        </p:spPr>
        <p:txBody>
          <a:bodyPr wrap="square" lIns="0" tIns="0" rIns="0" bIns="0" rtlCol="0" anchor="t">
            <a:spAutoFit/>
          </a:bodyPr>
          <a:lstStyle/>
          <a:p>
            <a:pPr>
              <a:lnSpc>
                <a:spcPts val="7679"/>
              </a:lnSpc>
            </a:pPr>
            <a:r>
              <a:rPr lang="vi-VN" sz="5200" b="1" dirty="0">
                <a:solidFill>
                  <a:srgbClr val="06605A"/>
                </a:solidFill>
                <a:cs typeface="Arial" panose="020B0604020202020204" pitchFamily="34" charset="0"/>
              </a:rPr>
              <a:t>4. Tìm hiểu về chủ thể nhà nước</a:t>
            </a:r>
            <a:endParaRPr lang="en-US" sz="5200" b="1" dirty="0">
              <a:solidFill>
                <a:srgbClr val="06605A"/>
              </a:solidFill>
              <a:latin typeface="Arial" panose="020B0604020202020204" pitchFamily="34" charset="0"/>
              <a:cs typeface="Arial" panose="020B0604020202020204" pitchFamily="34" charset="0"/>
            </a:endParaRPr>
          </a:p>
        </p:txBody>
      </p:sp>
      <p:sp>
        <p:nvSpPr>
          <p:cNvPr id="3" name="Rectangle 2"/>
          <p:cNvSpPr/>
          <p:nvPr/>
        </p:nvSpPr>
        <p:spPr>
          <a:xfrm>
            <a:off x="1860512" y="1593813"/>
            <a:ext cx="15055887" cy="3080202"/>
          </a:xfrm>
          <a:prstGeom prst="rect">
            <a:avLst/>
          </a:prstGeom>
        </p:spPr>
        <p:txBody>
          <a:bodyPr wrap="square">
            <a:spAutoFit/>
          </a:bodyPr>
          <a:lstStyle/>
          <a:p>
            <a:pPr algn="just">
              <a:lnSpc>
                <a:spcPct val="150000"/>
              </a:lnSpc>
              <a:spcBef>
                <a:spcPts val="100"/>
              </a:spcBef>
              <a:spcAft>
                <a:spcPts val="100"/>
              </a:spcAft>
            </a:pPr>
            <a:r>
              <a:rPr lang="vi-VN"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Vẽ</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sơ</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đồ</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tư</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duy</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vai</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trò</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Nhà</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nước</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quản</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lí</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nền</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kinh</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tế</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thông</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qua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thực</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chức</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năng</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quản</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lí</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nhà</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nước</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về</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kinh</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tế</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500" i="1" dirty="0">
              <a:latin typeface="Arial" panose="020B0604020202020204" pitchFamily="34" charset="0"/>
              <a:ea typeface="Calibri" panose="020F0502020204030204" pitchFamily="34" charset="0"/>
              <a:cs typeface="Arial" panose="020B0604020202020204" pitchFamily="34" charset="0"/>
            </a:endParaRPr>
          </a:p>
        </p:txBody>
      </p:sp>
      <p:pic>
        <p:nvPicPr>
          <p:cNvPr id="20"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971800" y="4611789"/>
            <a:ext cx="12834247" cy="5727285"/>
          </a:xfrm>
          <a:prstGeom prst="rect">
            <a:avLst/>
          </a:prstGeom>
        </p:spPr>
      </p:pic>
    </p:spTree>
    <p:extLst>
      <p:ext uri="{BB962C8B-B14F-4D97-AF65-F5344CB8AC3E}">
        <p14:creationId xmlns:p14="http://schemas.microsoft.com/office/powerpoint/2010/main" val="116762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379532" y="-84946"/>
            <a:ext cx="1192380" cy="2200701"/>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200" y="190500"/>
            <a:ext cx="1403313" cy="1403313"/>
          </a:xfrm>
          <a:prstGeom prst="rect">
            <a:avLst/>
          </a:prstGeom>
        </p:spPr>
      </p:pic>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94192">
            <a:off x="-1495069" y="9179960"/>
            <a:ext cx="2538400" cy="1398428"/>
          </a:xfrm>
          <a:prstGeom prst="rect">
            <a:avLst/>
          </a:prstGeom>
        </p:spPr>
      </p:pic>
      <p:sp>
        <p:nvSpPr>
          <p:cNvPr id="25" name="TextBox 5"/>
          <p:cNvSpPr txBox="1"/>
          <p:nvPr/>
        </p:nvSpPr>
        <p:spPr>
          <a:xfrm>
            <a:off x="2013073" y="445976"/>
            <a:ext cx="10741147" cy="892360"/>
          </a:xfrm>
          <a:prstGeom prst="rect">
            <a:avLst/>
          </a:prstGeom>
        </p:spPr>
        <p:txBody>
          <a:bodyPr wrap="square" lIns="0" tIns="0" rIns="0" bIns="0" rtlCol="0" anchor="t">
            <a:spAutoFit/>
          </a:bodyPr>
          <a:lstStyle/>
          <a:p>
            <a:pPr>
              <a:lnSpc>
                <a:spcPts val="7679"/>
              </a:lnSpc>
            </a:pPr>
            <a:r>
              <a:rPr lang="vi-VN" sz="5200" b="1" dirty="0">
                <a:solidFill>
                  <a:srgbClr val="06605A"/>
                </a:solidFill>
                <a:cs typeface="Arial" panose="020B0604020202020204" pitchFamily="34" charset="0"/>
              </a:rPr>
              <a:t>4. Tìm hiểu về chủ thể nhà nước</a:t>
            </a:r>
            <a:endParaRPr lang="en-US" sz="5200" b="1" dirty="0">
              <a:solidFill>
                <a:srgbClr val="06605A"/>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676874"/>
            <a:ext cx="16963829" cy="9117124"/>
          </a:xfrm>
          <a:prstGeom prst="rect">
            <a:avLst/>
          </a:prstGeom>
        </p:spPr>
      </p:pic>
    </p:spTree>
    <p:extLst>
      <p:ext uri="{BB962C8B-B14F-4D97-AF65-F5344CB8AC3E}">
        <p14:creationId xmlns:p14="http://schemas.microsoft.com/office/powerpoint/2010/main" val="331768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b="64907"/>
          <a:stretch>
            <a:fillRect/>
          </a:stretch>
        </p:blipFill>
        <p:spPr>
          <a:xfrm>
            <a:off x="0" y="7898217"/>
            <a:ext cx="18288000" cy="2388783"/>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196359" y="4976898"/>
            <a:ext cx="6295333" cy="6146534"/>
          </a:xfrm>
          <a:prstGeom prst="rect">
            <a:avLst/>
          </a:prstGeom>
        </p:spPr>
      </p:pic>
      <p:sp>
        <p:nvSpPr>
          <p:cNvPr id="6" name="TextBox 6"/>
          <p:cNvSpPr txBox="1"/>
          <p:nvPr/>
        </p:nvSpPr>
        <p:spPr>
          <a:xfrm>
            <a:off x="4715646" y="2270354"/>
            <a:ext cx="8856707" cy="1846659"/>
          </a:xfrm>
          <a:prstGeom prst="rect">
            <a:avLst/>
          </a:prstGeom>
        </p:spPr>
        <p:txBody>
          <a:bodyPr wrap="square" lIns="0" tIns="0" rIns="0" bIns="0" rtlCol="0" anchor="t">
            <a:spAutoFit/>
          </a:bodyPr>
          <a:lstStyle/>
          <a:p>
            <a:pPr marL="0" lvl="0" indent="0" algn="ctr">
              <a:spcBef>
                <a:spcPct val="0"/>
              </a:spcBef>
            </a:pPr>
            <a:r>
              <a:rPr lang="en-US" sz="12000" b="1" spc="400" dirty="0">
                <a:solidFill>
                  <a:srgbClr val="C3113D"/>
                </a:solidFill>
                <a:latin typeface="Arial" panose="020B0604020202020204" pitchFamily="34" charset="0"/>
                <a:cs typeface="Arial" panose="020B0604020202020204" pitchFamily="34" charset="0"/>
              </a:rPr>
              <a:t>MỞ ĐẦU</a:t>
            </a:r>
            <a:endParaRPr lang="en-US" sz="12000" b="1" u="none" spc="400" dirty="0">
              <a:solidFill>
                <a:srgbClr val="C3113D"/>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119243" y="6032232"/>
            <a:ext cx="1331872" cy="1403313"/>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36885" y="6032232"/>
            <a:ext cx="1331872" cy="1403313"/>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307" t="5308"/>
          <a:stretch>
            <a:fillRect/>
          </a:stretch>
        </p:blipFill>
        <p:spPr>
          <a:xfrm>
            <a:off x="0" y="0"/>
            <a:ext cx="3673770" cy="2247293"/>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307" t="5308"/>
          <a:stretch>
            <a:fillRect/>
          </a:stretch>
        </p:blipFill>
        <p:spPr>
          <a:xfrm flipH="1">
            <a:off x="14614230" y="0"/>
            <a:ext cx="3673770" cy="224729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b="64907"/>
          <a:stretch>
            <a:fillRect/>
          </a:stretch>
        </p:blipFill>
        <p:spPr>
          <a:xfrm>
            <a:off x="0" y="7898217"/>
            <a:ext cx="18288000" cy="2388783"/>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196359" y="4976898"/>
            <a:ext cx="6295333" cy="6146534"/>
          </a:xfrm>
          <a:prstGeom prst="rect">
            <a:avLst/>
          </a:prstGeom>
        </p:spPr>
      </p:pic>
      <p:sp>
        <p:nvSpPr>
          <p:cNvPr id="6" name="TextBox 6"/>
          <p:cNvSpPr txBox="1"/>
          <p:nvPr/>
        </p:nvSpPr>
        <p:spPr>
          <a:xfrm>
            <a:off x="4715646" y="2270354"/>
            <a:ext cx="9305154" cy="1846659"/>
          </a:xfrm>
          <a:prstGeom prst="rect">
            <a:avLst/>
          </a:prstGeom>
        </p:spPr>
        <p:txBody>
          <a:bodyPr wrap="square" lIns="0" tIns="0" rIns="0" bIns="0" rtlCol="0" anchor="t">
            <a:spAutoFit/>
          </a:bodyPr>
          <a:lstStyle/>
          <a:p>
            <a:pPr marL="0" lvl="0" indent="0" algn="ctr">
              <a:spcBef>
                <a:spcPct val="0"/>
              </a:spcBef>
            </a:pPr>
            <a:r>
              <a:rPr lang="vi-VN" sz="12000" b="1" spc="400" dirty="0">
                <a:solidFill>
                  <a:srgbClr val="C3113D"/>
                </a:solidFill>
                <a:latin typeface="Arial" panose="020B0604020202020204" pitchFamily="34" charset="0"/>
                <a:cs typeface="Arial" panose="020B0604020202020204" pitchFamily="34" charset="0"/>
              </a:rPr>
              <a:t>LUYỆN TẬP</a:t>
            </a:r>
            <a:endParaRPr lang="en-US" sz="12000" b="1" u="none" spc="400" dirty="0">
              <a:solidFill>
                <a:srgbClr val="C3113D"/>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119243" y="6032232"/>
            <a:ext cx="1331872" cy="1403313"/>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36885" y="6032232"/>
            <a:ext cx="1331872" cy="1403313"/>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307" t="5308"/>
          <a:stretch>
            <a:fillRect/>
          </a:stretch>
        </p:blipFill>
        <p:spPr>
          <a:xfrm>
            <a:off x="0" y="0"/>
            <a:ext cx="3673770" cy="2247293"/>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307" t="5308"/>
          <a:stretch>
            <a:fillRect/>
          </a:stretch>
        </p:blipFill>
        <p:spPr>
          <a:xfrm flipH="1">
            <a:off x="14614230" y="0"/>
            <a:ext cx="3673770" cy="2247293"/>
          </a:xfrm>
          <a:prstGeom prst="rect">
            <a:avLst/>
          </a:prstGeom>
        </p:spPr>
      </p:pic>
    </p:spTree>
    <p:extLst>
      <p:ext uri="{BB962C8B-B14F-4D97-AF65-F5344CB8AC3E}">
        <p14:creationId xmlns:p14="http://schemas.microsoft.com/office/powerpoint/2010/main" val="9571423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8">
            <a:extLst>
              <a:ext uri="{FF2B5EF4-FFF2-40B4-BE49-F238E27FC236}">
                <a16:creationId xmlns:a16="http://schemas.microsoft.com/office/drawing/2014/main" id="{3A093204-F94C-EF28-B83D-5535534EFC91}"/>
              </a:ext>
            </a:extLst>
          </p:cNvPr>
          <p:cNvPicPr>
            <a:picLocks noChangeAspect="1"/>
          </p:cNvPicPr>
          <p:nvPr/>
        </p:nvPicPr>
        <p:blipFill>
          <a:blip r:embed="rId2"/>
          <a:stretch>
            <a:fillRect/>
          </a:stretch>
        </p:blipFill>
        <p:spPr>
          <a:xfrm>
            <a:off x="4038570" y="595368"/>
            <a:ext cx="8936016" cy="5625435"/>
          </a:xfrm>
          <a:prstGeom prst="rect">
            <a:avLst/>
          </a:prstGeom>
        </p:spPr>
      </p:pic>
      <p:sp>
        <p:nvSpPr>
          <p:cNvPr id="2" name="AutoShape 2"/>
          <p:cNvSpPr/>
          <p:nvPr/>
        </p:nvSpPr>
        <p:spPr>
          <a:xfrm>
            <a:off x="-204072" y="9113001"/>
            <a:ext cx="18696144" cy="1173999"/>
          </a:xfrm>
          <a:prstGeom prst="rect">
            <a:avLst/>
          </a:prstGeom>
          <a:solidFill>
            <a:srgbClr val="FFD68B">
              <a:alpha val="52157"/>
            </a:srgbClr>
          </a:solidFill>
        </p:spPr>
        <p:txBody>
          <a:bodyPr/>
          <a:lstStyle/>
          <a:p>
            <a:endParaRPr lang="en-US" sz="2700" dirty="0"/>
          </a:p>
        </p:txBody>
      </p:sp>
      <p:pic>
        <p:nvPicPr>
          <p:cNvPr id="49" name="Picture 3">
            <a:extLst>
              <a:ext uri="{FF2B5EF4-FFF2-40B4-BE49-F238E27FC236}">
                <a16:creationId xmlns:a16="http://schemas.microsoft.com/office/drawing/2014/main" id="{19C5C679-C4C3-34B9-4478-B81153F637C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106251" y="8331423"/>
            <a:ext cx="5514080" cy="1782885"/>
          </a:xfrm>
          <a:prstGeom prst="rect">
            <a:avLst/>
          </a:prstGeom>
        </p:spPr>
      </p:pic>
      <p:pic>
        <p:nvPicPr>
          <p:cNvPr id="50" name="Picture 2">
            <a:extLst>
              <a:ext uri="{FF2B5EF4-FFF2-40B4-BE49-F238E27FC236}">
                <a16:creationId xmlns:a16="http://schemas.microsoft.com/office/drawing/2014/main" id="{834EEA5A-064A-2F6A-6412-4294389B6D9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538424" y="4286705"/>
            <a:ext cx="3611997" cy="5625435"/>
          </a:xfrm>
          <a:prstGeom prst="rect">
            <a:avLst/>
          </a:prstGeom>
        </p:spPr>
      </p:pic>
      <p:pic>
        <p:nvPicPr>
          <p:cNvPr id="52" name="Picture 12">
            <a:extLst>
              <a:ext uri="{FF2B5EF4-FFF2-40B4-BE49-F238E27FC236}">
                <a16:creationId xmlns:a16="http://schemas.microsoft.com/office/drawing/2014/main" id="{DA6028BD-894C-6C77-1837-8401FA0C78F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216711" y="3553761"/>
            <a:ext cx="877739" cy="2366934"/>
          </a:xfrm>
          <a:prstGeom prst="rect">
            <a:avLst/>
          </a:prstGeom>
        </p:spPr>
      </p:pic>
      <p:pic>
        <p:nvPicPr>
          <p:cNvPr id="53" name="Picture 16">
            <a:extLst>
              <a:ext uri="{FF2B5EF4-FFF2-40B4-BE49-F238E27FC236}">
                <a16:creationId xmlns:a16="http://schemas.microsoft.com/office/drawing/2014/main" id="{317E086C-52E1-A825-FEB4-6821D86543D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939923" y="3842982"/>
            <a:ext cx="911528" cy="2075583"/>
          </a:xfrm>
          <a:prstGeom prst="rect">
            <a:avLst/>
          </a:prstGeom>
        </p:spPr>
      </p:pic>
      <p:pic>
        <p:nvPicPr>
          <p:cNvPr id="54" name="Picture 5">
            <a:extLst>
              <a:ext uri="{FF2B5EF4-FFF2-40B4-BE49-F238E27FC236}">
                <a16:creationId xmlns:a16="http://schemas.microsoft.com/office/drawing/2014/main" id="{1904011A-7D06-6519-4797-97222C4CA2D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932351" y="6324716"/>
            <a:ext cx="2245130" cy="3587424"/>
          </a:xfrm>
          <a:prstGeom prst="rect">
            <a:avLst/>
          </a:prstGeom>
        </p:spPr>
      </p:pic>
      <p:pic>
        <p:nvPicPr>
          <p:cNvPr id="56" name="Picture 6">
            <a:extLst>
              <a:ext uri="{FF2B5EF4-FFF2-40B4-BE49-F238E27FC236}">
                <a16:creationId xmlns:a16="http://schemas.microsoft.com/office/drawing/2014/main" id="{BB899D72-AE39-043F-43CD-8ED53744A2C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820386" y="6016212"/>
            <a:ext cx="3707985" cy="4174092"/>
          </a:xfrm>
          <a:prstGeom prst="rect">
            <a:avLst/>
          </a:prstGeom>
        </p:spPr>
      </p:pic>
      <p:sp>
        <p:nvSpPr>
          <p:cNvPr id="58" name="Title 1">
            <a:extLst>
              <a:ext uri="{FF2B5EF4-FFF2-40B4-BE49-F238E27FC236}">
                <a16:creationId xmlns:a16="http://schemas.microsoft.com/office/drawing/2014/main" id="{C06FE0F7-9821-FAE8-347D-753E1257D69F}"/>
              </a:ext>
            </a:extLst>
          </p:cNvPr>
          <p:cNvSpPr txBox="1">
            <a:spLocks/>
          </p:cNvSpPr>
          <p:nvPr/>
        </p:nvSpPr>
        <p:spPr>
          <a:xfrm>
            <a:off x="5444389" y="947330"/>
            <a:ext cx="2011757"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0" b="1" dirty="0">
                <a:latin typeface="Arial" panose="020B0604020202020204" pitchFamily="34" charset="0"/>
                <a:cs typeface="Arial" panose="020B0604020202020204" pitchFamily="34" charset="0"/>
              </a:rPr>
              <a:t>Ô</a:t>
            </a:r>
          </a:p>
        </p:txBody>
      </p:sp>
      <p:sp>
        <p:nvSpPr>
          <p:cNvPr id="59" name="Title 1">
            <a:extLst>
              <a:ext uri="{FF2B5EF4-FFF2-40B4-BE49-F238E27FC236}">
                <a16:creationId xmlns:a16="http://schemas.microsoft.com/office/drawing/2014/main" id="{6990B74C-05D6-F1FA-A9EE-557EE9AA89EB}"/>
              </a:ext>
            </a:extLst>
          </p:cNvPr>
          <p:cNvSpPr txBox="1">
            <a:spLocks/>
          </p:cNvSpPr>
          <p:nvPr/>
        </p:nvSpPr>
        <p:spPr>
          <a:xfrm>
            <a:off x="8121399" y="947330"/>
            <a:ext cx="4390593"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0" b="1" dirty="0">
                <a:latin typeface="Arial" panose="020B0604020202020204" pitchFamily="34" charset="0"/>
                <a:cs typeface="Arial" panose="020B0604020202020204" pitchFamily="34" charset="0"/>
              </a:rPr>
              <a:t>CỬA</a:t>
            </a:r>
          </a:p>
        </p:txBody>
      </p:sp>
      <p:sp>
        <p:nvSpPr>
          <p:cNvPr id="60" name="Title 1">
            <a:extLst>
              <a:ext uri="{FF2B5EF4-FFF2-40B4-BE49-F238E27FC236}">
                <a16:creationId xmlns:a16="http://schemas.microsoft.com/office/drawing/2014/main" id="{891492C5-7E67-F937-9BDE-3ABE29F9D80C}"/>
              </a:ext>
            </a:extLst>
          </p:cNvPr>
          <p:cNvSpPr txBox="1">
            <a:spLocks/>
          </p:cNvSpPr>
          <p:nvPr/>
        </p:nvSpPr>
        <p:spPr>
          <a:xfrm>
            <a:off x="5444389" y="3240238"/>
            <a:ext cx="2011757"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0" b="1" dirty="0">
                <a:latin typeface="Arial" panose="020B0604020202020204" pitchFamily="34" charset="0"/>
                <a:cs typeface="Arial" panose="020B0604020202020204" pitchFamily="34" charset="0"/>
              </a:rPr>
              <a:t>BÍ</a:t>
            </a:r>
          </a:p>
        </p:txBody>
      </p:sp>
      <p:sp>
        <p:nvSpPr>
          <p:cNvPr id="61" name="Title 1">
            <a:extLst>
              <a:ext uri="{FF2B5EF4-FFF2-40B4-BE49-F238E27FC236}">
                <a16:creationId xmlns:a16="http://schemas.microsoft.com/office/drawing/2014/main" id="{73745EEC-4140-F897-20C0-95FCBE08E1F2}"/>
              </a:ext>
            </a:extLst>
          </p:cNvPr>
          <p:cNvSpPr txBox="1">
            <a:spLocks/>
          </p:cNvSpPr>
          <p:nvPr/>
        </p:nvSpPr>
        <p:spPr>
          <a:xfrm>
            <a:off x="8121399" y="3240238"/>
            <a:ext cx="4390593"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0" b="1" dirty="0">
                <a:latin typeface="Arial" panose="020B0604020202020204" pitchFamily="34" charset="0"/>
                <a:cs typeface="Arial" panose="020B0604020202020204" pitchFamily="34" charset="0"/>
              </a:rPr>
              <a:t>MẬT</a:t>
            </a:r>
          </a:p>
        </p:txBody>
      </p:sp>
      <p:pic>
        <p:nvPicPr>
          <p:cNvPr id="90" name="Picture 7">
            <a:extLst>
              <a:ext uri="{FF2B5EF4-FFF2-40B4-BE49-F238E27FC236}">
                <a16:creationId xmlns:a16="http://schemas.microsoft.com/office/drawing/2014/main" id="{8DAB8E47-41E9-F786-8972-F8B83EC5A4F6}"/>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132204" y="0"/>
            <a:ext cx="1523762" cy="3086100"/>
          </a:xfrm>
          <a:prstGeom prst="rect">
            <a:avLst/>
          </a:prstGeom>
        </p:spPr>
      </p:pic>
      <p:pic>
        <p:nvPicPr>
          <p:cNvPr id="91" name="Picture 13">
            <a:extLst>
              <a:ext uri="{FF2B5EF4-FFF2-40B4-BE49-F238E27FC236}">
                <a16:creationId xmlns:a16="http://schemas.microsoft.com/office/drawing/2014/main" id="{BA892D2E-1107-145C-DAE8-075DA5B36647}"/>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5804070" y="2230583"/>
            <a:ext cx="1654295" cy="2912918"/>
          </a:xfrm>
          <a:prstGeom prst="rect">
            <a:avLst/>
          </a:prstGeom>
        </p:spPr>
      </p:pic>
      <p:pic>
        <p:nvPicPr>
          <p:cNvPr id="92" name="Picture 14">
            <a:extLst>
              <a:ext uri="{FF2B5EF4-FFF2-40B4-BE49-F238E27FC236}">
                <a16:creationId xmlns:a16="http://schemas.microsoft.com/office/drawing/2014/main" id="{383207CA-FE7D-01BF-6E0A-71246034E63B}"/>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3934105" y="933161"/>
            <a:ext cx="1298688" cy="2213673"/>
          </a:xfrm>
          <a:prstGeom prst="rect">
            <a:avLst/>
          </a:prstGeom>
        </p:spPr>
      </p:pic>
      <p:pic>
        <p:nvPicPr>
          <p:cNvPr id="93" name="Picture 17">
            <a:extLst>
              <a:ext uri="{FF2B5EF4-FFF2-40B4-BE49-F238E27FC236}">
                <a16:creationId xmlns:a16="http://schemas.microsoft.com/office/drawing/2014/main" id="{904495D8-0E5C-8B09-0C98-84ED69D8FFF2}"/>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487722" y="1818488"/>
            <a:ext cx="1521345" cy="3228318"/>
          </a:xfrm>
          <a:prstGeom prst="rect">
            <a:avLst/>
          </a:prstGeom>
        </p:spPr>
      </p:pic>
      <p:pic>
        <p:nvPicPr>
          <p:cNvPr id="57" name="Picture 10">
            <a:extLst>
              <a:ext uri="{FF2B5EF4-FFF2-40B4-BE49-F238E27FC236}">
                <a16:creationId xmlns:a16="http://schemas.microsoft.com/office/drawing/2014/main" id="{59482EC7-20F2-226A-F81A-3B77FA662896}"/>
              </a:ext>
            </a:extLst>
          </p:cNvPr>
          <p:cNvPicPr>
            <a:picLocks noChangeAspect="1"/>
          </p:cNvPicPr>
          <p:nvPr/>
        </p:nvPicPr>
        <p:blipFill rotWithShape="1">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t="52178" r="11108" b="9444"/>
          <a:stretch/>
        </p:blipFill>
        <p:spPr>
          <a:xfrm>
            <a:off x="8572088" y="6422972"/>
            <a:ext cx="2904237" cy="3187791"/>
          </a:xfrm>
          <a:prstGeom prst="rect">
            <a:avLst/>
          </a:prstGeom>
        </p:spPr>
      </p:pic>
      <p:pic>
        <p:nvPicPr>
          <p:cNvPr id="101" name="Picture 19">
            <a:extLst>
              <a:ext uri="{FF2B5EF4-FFF2-40B4-BE49-F238E27FC236}">
                <a16:creationId xmlns:a16="http://schemas.microsoft.com/office/drawing/2014/main" id="{C3F34072-909C-F99A-A007-3E7D203E4E39}"/>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688536" y="5731961"/>
            <a:ext cx="2421045" cy="4054787"/>
          </a:xfrm>
          <a:prstGeom prst="rect">
            <a:avLst/>
          </a:prstGeom>
        </p:spPr>
      </p:pic>
    </p:spTree>
    <p:extLst>
      <p:ext uri="{BB962C8B-B14F-4D97-AF65-F5344CB8AC3E}">
        <p14:creationId xmlns:p14="http://schemas.microsoft.com/office/powerpoint/2010/main" val="305305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grpId="0" nodeType="withEffect">
                                  <p:stCondLst>
                                    <p:cond delay="0"/>
                                  </p:stCondLst>
                                  <p:childTnLst>
                                    <p:animRot by="120000">
                                      <p:cBhvr>
                                        <p:cTn id="6" dur="100" fill="hold">
                                          <p:stCondLst>
                                            <p:cond delay="0"/>
                                          </p:stCondLst>
                                        </p:cTn>
                                        <p:tgtEl>
                                          <p:spTgt spid="58"/>
                                        </p:tgtEl>
                                        <p:attrNameLst>
                                          <p:attrName>r</p:attrName>
                                        </p:attrNameLst>
                                      </p:cBhvr>
                                    </p:animRot>
                                    <p:animRot by="-240000">
                                      <p:cBhvr>
                                        <p:cTn id="7" dur="200" fill="hold">
                                          <p:stCondLst>
                                            <p:cond delay="200"/>
                                          </p:stCondLst>
                                        </p:cTn>
                                        <p:tgtEl>
                                          <p:spTgt spid="58"/>
                                        </p:tgtEl>
                                        <p:attrNameLst>
                                          <p:attrName>r</p:attrName>
                                        </p:attrNameLst>
                                      </p:cBhvr>
                                    </p:animRot>
                                    <p:animRot by="240000">
                                      <p:cBhvr>
                                        <p:cTn id="8" dur="200" fill="hold">
                                          <p:stCondLst>
                                            <p:cond delay="400"/>
                                          </p:stCondLst>
                                        </p:cTn>
                                        <p:tgtEl>
                                          <p:spTgt spid="58"/>
                                        </p:tgtEl>
                                        <p:attrNameLst>
                                          <p:attrName>r</p:attrName>
                                        </p:attrNameLst>
                                      </p:cBhvr>
                                    </p:animRot>
                                    <p:animRot by="-240000">
                                      <p:cBhvr>
                                        <p:cTn id="9" dur="200" fill="hold">
                                          <p:stCondLst>
                                            <p:cond delay="600"/>
                                          </p:stCondLst>
                                        </p:cTn>
                                        <p:tgtEl>
                                          <p:spTgt spid="58"/>
                                        </p:tgtEl>
                                        <p:attrNameLst>
                                          <p:attrName>r</p:attrName>
                                        </p:attrNameLst>
                                      </p:cBhvr>
                                    </p:animRot>
                                    <p:animRot by="120000">
                                      <p:cBhvr>
                                        <p:cTn id="10" dur="200" fill="hold">
                                          <p:stCondLst>
                                            <p:cond delay="800"/>
                                          </p:stCondLst>
                                        </p:cTn>
                                        <p:tgtEl>
                                          <p:spTgt spid="58"/>
                                        </p:tgtEl>
                                        <p:attrNameLst>
                                          <p:attrName>r</p:attrName>
                                        </p:attrNameLst>
                                      </p:cBhvr>
                                    </p:animRot>
                                  </p:childTnLst>
                                </p:cTn>
                              </p:par>
                              <p:par>
                                <p:cTn id="11" presetID="32" presetClass="emph" presetSubtype="0" repeatCount="4000" fill="hold" grpId="0" nodeType="withEffect">
                                  <p:stCondLst>
                                    <p:cond delay="0"/>
                                  </p:stCondLst>
                                  <p:childTnLst>
                                    <p:animRot by="120000">
                                      <p:cBhvr>
                                        <p:cTn id="12" dur="100" fill="hold">
                                          <p:stCondLst>
                                            <p:cond delay="0"/>
                                          </p:stCondLst>
                                        </p:cTn>
                                        <p:tgtEl>
                                          <p:spTgt spid="60"/>
                                        </p:tgtEl>
                                        <p:attrNameLst>
                                          <p:attrName>r</p:attrName>
                                        </p:attrNameLst>
                                      </p:cBhvr>
                                    </p:animRot>
                                    <p:animRot by="-240000">
                                      <p:cBhvr>
                                        <p:cTn id="13" dur="200" fill="hold">
                                          <p:stCondLst>
                                            <p:cond delay="200"/>
                                          </p:stCondLst>
                                        </p:cTn>
                                        <p:tgtEl>
                                          <p:spTgt spid="60"/>
                                        </p:tgtEl>
                                        <p:attrNameLst>
                                          <p:attrName>r</p:attrName>
                                        </p:attrNameLst>
                                      </p:cBhvr>
                                    </p:animRot>
                                    <p:animRot by="240000">
                                      <p:cBhvr>
                                        <p:cTn id="14" dur="200" fill="hold">
                                          <p:stCondLst>
                                            <p:cond delay="400"/>
                                          </p:stCondLst>
                                        </p:cTn>
                                        <p:tgtEl>
                                          <p:spTgt spid="60"/>
                                        </p:tgtEl>
                                        <p:attrNameLst>
                                          <p:attrName>r</p:attrName>
                                        </p:attrNameLst>
                                      </p:cBhvr>
                                    </p:animRot>
                                    <p:animRot by="-240000">
                                      <p:cBhvr>
                                        <p:cTn id="15" dur="200" fill="hold">
                                          <p:stCondLst>
                                            <p:cond delay="600"/>
                                          </p:stCondLst>
                                        </p:cTn>
                                        <p:tgtEl>
                                          <p:spTgt spid="60"/>
                                        </p:tgtEl>
                                        <p:attrNameLst>
                                          <p:attrName>r</p:attrName>
                                        </p:attrNameLst>
                                      </p:cBhvr>
                                    </p:animRot>
                                    <p:animRot by="120000">
                                      <p:cBhvr>
                                        <p:cTn id="16" dur="200" fill="hold">
                                          <p:stCondLst>
                                            <p:cond delay="800"/>
                                          </p:stCondLst>
                                        </p:cTn>
                                        <p:tgtEl>
                                          <p:spTgt spid="60"/>
                                        </p:tgtEl>
                                        <p:attrNameLst>
                                          <p:attrName>r</p:attrName>
                                        </p:attrNameLst>
                                      </p:cBhvr>
                                    </p:animRot>
                                  </p:childTnLst>
                                </p:cTn>
                              </p:par>
                              <p:par>
                                <p:cTn id="17" presetID="32" presetClass="emph" presetSubtype="0" repeatCount="4000" fill="hold" grpId="0" nodeType="withEffect">
                                  <p:stCondLst>
                                    <p:cond delay="0"/>
                                  </p:stCondLst>
                                  <p:childTnLst>
                                    <p:animRot by="120000">
                                      <p:cBhvr>
                                        <p:cTn id="18" dur="100" fill="hold">
                                          <p:stCondLst>
                                            <p:cond delay="0"/>
                                          </p:stCondLst>
                                        </p:cTn>
                                        <p:tgtEl>
                                          <p:spTgt spid="61"/>
                                        </p:tgtEl>
                                        <p:attrNameLst>
                                          <p:attrName>r</p:attrName>
                                        </p:attrNameLst>
                                      </p:cBhvr>
                                    </p:animRot>
                                    <p:animRot by="-240000">
                                      <p:cBhvr>
                                        <p:cTn id="19" dur="200" fill="hold">
                                          <p:stCondLst>
                                            <p:cond delay="200"/>
                                          </p:stCondLst>
                                        </p:cTn>
                                        <p:tgtEl>
                                          <p:spTgt spid="61"/>
                                        </p:tgtEl>
                                        <p:attrNameLst>
                                          <p:attrName>r</p:attrName>
                                        </p:attrNameLst>
                                      </p:cBhvr>
                                    </p:animRot>
                                    <p:animRot by="240000">
                                      <p:cBhvr>
                                        <p:cTn id="20" dur="200" fill="hold">
                                          <p:stCondLst>
                                            <p:cond delay="400"/>
                                          </p:stCondLst>
                                        </p:cTn>
                                        <p:tgtEl>
                                          <p:spTgt spid="61"/>
                                        </p:tgtEl>
                                        <p:attrNameLst>
                                          <p:attrName>r</p:attrName>
                                        </p:attrNameLst>
                                      </p:cBhvr>
                                    </p:animRot>
                                    <p:animRot by="-240000">
                                      <p:cBhvr>
                                        <p:cTn id="21" dur="200" fill="hold">
                                          <p:stCondLst>
                                            <p:cond delay="600"/>
                                          </p:stCondLst>
                                        </p:cTn>
                                        <p:tgtEl>
                                          <p:spTgt spid="61"/>
                                        </p:tgtEl>
                                        <p:attrNameLst>
                                          <p:attrName>r</p:attrName>
                                        </p:attrNameLst>
                                      </p:cBhvr>
                                    </p:animRot>
                                    <p:animRot by="120000">
                                      <p:cBhvr>
                                        <p:cTn id="22" dur="200" fill="hold">
                                          <p:stCondLst>
                                            <p:cond delay="800"/>
                                          </p:stCondLst>
                                        </p:cTn>
                                        <p:tgtEl>
                                          <p:spTgt spid="61"/>
                                        </p:tgtEl>
                                        <p:attrNameLst>
                                          <p:attrName>r</p:attrName>
                                        </p:attrNameLst>
                                      </p:cBhvr>
                                    </p:animRot>
                                  </p:childTnLst>
                                </p:cTn>
                              </p:par>
                              <p:par>
                                <p:cTn id="23" presetID="32" presetClass="emph" presetSubtype="0" repeatCount="4000" fill="hold" grpId="0" nodeType="withEffect">
                                  <p:stCondLst>
                                    <p:cond delay="0"/>
                                  </p:stCondLst>
                                  <p:childTnLst>
                                    <p:animRot by="120000">
                                      <p:cBhvr>
                                        <p:cTn id="24" dur="100" fill="hold">
                                          <p:stCondLst>
                                            <p:cond delay="0"/>
                                          </p:stCondLst>
                                        </p:cTn>
                                        <p:tgtEl>
                                          <p:spTgt spid="59"/>
                                        </p:tgtEl>
                                        <p:attrNameLst>
                                          <p:attrName>r</p:attrName>
                                        </p:attrNameLst>
                                      </p:cBhvr>
                                    </p:animRot>
                                    <p:animRot by="-240000">
                                      <p:cBhvr>
                                        <p:cTn id="25" dur="200" fill="hold">
                                          <p:stCondLst>
                                            <p:cond delay="200"/>
                                          </p:stCondLst>
                                        </p:cTn>
                                        <p:tgtEl>
                                          <p:spTgt spid="59"/>
                                        </p:tgtEl>
                                        <p:attrNameLst>
                                          <p:attrName>r</p:attrName>
                                        </p:attrNameLst>
                                      </p:cBhvr>
                                    </p:animRot>
                                    <p:animRot by="240000">
                                      <p:cBhvr>
                                        <p:cTn id="26" dur="200" fill="hold">
                                          <p:stCondLst>
                                            <p:cond delay="400"/>
                                          </p:stCondLst>
                                        </p:cTn>
                                        <p:tgtEl>
                                          <p:spTgt spid="59"/>
                                        </p:tgtEl>
                                        <p:attrNameLst>
                                          <p:attrName>r</p:attrName>
                                        </p:attrNameLst>
                                      </p:cBhvr>
                                    </p:animRot>
                                    <p:animRot by="-240000">
                                      <p:cBhvr>
                                        <p:cTn id="27" dur="200" fill="hold">
                                          <p:stCondLst>
                                            <p:cond delay="600"/>
                                          </p:stCondLst>
                                        </p:cTn>
                                        <p:tgtEl>
                                          <p:spTgt spid="59"/>
                                        </p:tgtEl>
                                        <p:attrNameLst>
                                          <p:attrName>r</p:attrName>
                                        </p:attrNameLst>
                                      </p:cBhvr>
                                    </p:animRot>
                                    <p:animRot by="120000">
                                      <p:cBhvr>
                                        <p:cTn id="28" dur="200" fill="hold">
                                          <p:stCondLst>
                                            <p:cond delay="800"/>
                                          </p:stCondLst>
                                        </p:cTn>
                                        <p:tgtEl>
                                          <p:spTgt spid="5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04072" y="9113001"/>
            <a:ext cx="18696144" cy="1173999"/>
          </a:xfrm>
          <a:prstGeom prst="rect">
            <a:avLst/>
          </a:prstGeom>
          <a:solidFill>
            <a:srgbClr val="FFD68B">
              <a:alpha val="52157"/>
            </a:srgbClr>
          </a:solidFill>
        </p:spPr>
        <p:txBody>
          <a:bodyPr/>
          <a:lstStyle/>
          <a:p>
            <a:endParaRPr lang="en-US" sz="2700" dirty="0"/>
          </a:p>
        </p:txBody>
      </p:sp>
      <p:pic>
        <p:nvPicPr>
          <p:cNvPr id="19" name="Picture 18">
            <a:extLst>
              <a:ext uri="{FF2B5EF4-FFF2-40B4-BE49-F238E27FC236}">
                <a16:creationId xmlns:a16="http://schemas.microsoft.com/office/drawing/2014/main" id="{F85351B9-9DBD-E218-A5A3-543328FE4141}"/>
              </a:ext>
            </a:extLst>
          </p:cNvPr>
          <p:cNvPicPr>
            <a:picLocks noChangeAspect="1"/>
          </p:cNvPicPr>
          <p:nvPr/>
        </p:nvPicPr>
        <p:blipFill>
          <a:blip r:embed="rId2"/>
          <a:stretch>
            <a:fillRect/>
          </a:stretch>
        </p:blipFill>
        <p:spPr>
          <a:xfrm>
            <a:off x="3657600" y="1295874"/>
            <a:ext cx="10972800" cy="6678222"/>
          </a:xfrm>
          <a:prstGeom prst="rect">
            <a:avLst/>
          </a:prstGeom>
        </p:spPr>
      </p:pic>
      <p:pic>
        <p:nvPicPr>
          <p:cNvPr id="20" name="Picture 19">
            <a:hlinkClick r:id="rId3" action="ppaction://hlinksldjump"/>
            <a:extLst>
              <a:ext uri="{FF2B5EF4-FFF2-40B4-BE49-F238E27FC236}">
                <a16:creationId xmlns:a16="http://schemas.microsoft.com/office/drawing/2014/main" id="{BB99C76D-78B8-D673-7276-556DCF8B2C06}"/>
              </a:ext>
            </a:extLst>
          </p:cNvPr>
          <p:cNvPicPr>
            <a:picLocks noChangeAspect="1"/>
          </p:cNvPicPr>
          <p:nvPr/>
        </p:nvPicPr>
        <p:blipFill>
          <a:blip r:embed="rId4"/>
          <a:stretch>
            <a:fillRect/>
          </a:stretch>
        </p:blipFill>
        <p:spPr>
          <a:xfrm>
            <a:off x="4559229" y="1615067"/>
            <a:ext cx="4389120" cy="2952672"/>
          </a:xfrm>
          <a:prstGeom prst="rect">
            <a:avLst/>
          </a:prstGeom>
        </p:spPr>
      </p:pic>
      <p:pic>
        <p:nvPicPr>
          <p:cNvPr id="21" name="Picture 20">
            <a:hlinkClick r:id="rId5" action="ppaction://hlinksldjump"/>
            <a:extLst>
              <a:ext uri="{FF2B5EF4-FFF2-40B4-BE49-F238E27FC236}">
                <a16:creationId xmlns:a16="http://schemas.microsoft.com/office/drawing/2014/main" id="{1465AC6E-7E5F-06B3-93F9-A3E6CD1B26C9}"/>
              </a:ext>
            </a:extLst>
          </p:cNvPr>
          <p:cNvPicPr>
            <a:picLocks noChangeAspect="1"/>
          </p:cNvPicPr>
          <p:nvPr/>
        </p:nvPicPr>
        <p:blipFill>
          <a:blip r:embed="rId6"/>
          <a:stretch>
            <a:fillRect/>
          </a:stretch>
        </p:blipFill>
        <p:spPr>
          <a:xfrm>
            <a:off x="9339653" y="1586184"/>
            <a:ext cx="4389120" cy="2952672"/>
          </a:xfrm>
          <a:prstGeom prst="rect">
            <a:avLst/>
          </a:prstGeom>
        </p:spPr>
      </p:pic>
      <p:pic>
        <p:nvPicPr>
          <p:cNvPr id="22" name="Picture 21">
            <a:hlinkClick r:id="rId5" action="ppaction://hlinksldjump"/>
            <a:extLst>
              <a:ext uri="{FF2B5EF4-FFF2-40B4-BE49-F238E27FC236}">
                <a16:creationId xmlns:a16="http://schemas.microsoft.com/office/drawing/2014/main" id="{B0496900-AE1F-DDE6-3A53-50AD67963052}"/>
              </a:ext>
            </a:extLst>
          </p:cNvPr>
          <p:cNvPicPr>
            <a:picLocks noChangeAspect="1"/>
          </p:cNvPicPr>
          <p:nvPr/>
        </p:nvPicPr>
        <p:blipFill>
          <a:blip r:embed="rId7"/>
          <a:stretch>
            <a:fillRect/>
          </a:stretch>
        </p:blipFill>
        <p:spPr>
          <a:xfrm>
            <a:off x="9339653" y="4645211"/>
            <a:ext cx="4389120" cy="3022512"/>
          </a:xfrm>
          <a:prstGeom prst="rect">
            <a:avLst/>
          </a:prstGeom>
        </p:spPr>
      </p:pic>
      <p:pic>
        <p:nvPicPr>
          <p:cNvPr id="23" name="Picture 22">
            <a:hlinkClick r:id="rId8" action="ppaction://hlinksldjump"/>
            <a:extLst>
              <a:ext uri="{FF2B5EF4-FFF2-40B4-BE49-F238E27FC236}">
                <a16:creationId xmlns:a16="http://schemas.microsoft.com/office/drawing/2014/main" id="{2394773A-D5A5-625E-5E6D-D86EF0DE7139}"/>
              </a:ext>
            </a:extLst>
          </p:cNvPr>
          <p:cNvPicPr>
            <a:picLocks noChangeAspect="1"/>
          </p:cNvPicPr>
          <p:nvPr/>
        </p:nvPicPr>
        <p:blipFill>
          <a:blip r:embed="rId9"/>
          <a:stretch>
            <a:fillRect/>
          </a:stretch>
        </p:blipFill>
        <p:spPr>
          <a:xfrm>
            <a:off x="4559229" y="4634985"/>
            <a:ext cx="4389120" cy="3029424"/>
          </a:xfrm>
          <a:prstGeom prst="rect">
            <a:avLst/>
          </a:prstGeom>
        </p:spPr>
      </p:pic>
      <p:pic>
        <p:nvPicPr>
          <p:cNvPr id="25" name="Picture 5">
            <a:extLst>
              <a:ext uri="{FF2B5EF4-FFF2-40B4-BE49-F238E27FC236}">
                <a16:creationId xmlns:a16="http://schemas.microsoft.com/office/drawing/2014/main" id="{7A2612C6-5024-B4FF-D422-2B8CD28E076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756888" y="5331621"/>
            <a:ext cx="3081842" cy="4924380"/>
          </a:xfrm>
          <a:prstGeom prst="rect">
            <a:avLst/>
          </a:prstGeom>
        </p:spPr>
      </p:pic>
      <p:pic>
        <p:nvPicPr>
          <p:cNvPr id="26" name="Picture 13">
            <a:extLst>
              <a:ext uri="{FF2B5EF4-FFF2-40B4-BE49-F238E27FC236}">
                <a16:creationId xmlns:a16="http://schemas.microsoft.com/office/drawing/2014/main" id="{74D378CF-A602-DF8B-3EB1-6D74BA8189A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241585" y="1422230"/>
            <a:ext cx="1654295" cy="2912918"/>
          </a:xfrm>
          <a:prstGeom prst="rect">
            <a:avLst/>
          </a:prstGeom>
        </p:spPr>
      </p:pic>
      <p:pic>
        <p:nvPicPr>
          <p:cNvPr id="27" name="Picture 14">
            <a:extLst>
              <a:ext uri="{FF2B5EF4-FFF2-40B4-BE49-F238E27FC236}">
                <a16:creationId xmlns:a16="http://schemas.microsoft.com/office/drawing/2014/main" id="{C35E816D-6777-E7D2-ABDA-BF26527F0BF1}"/>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630400" y="508230"/>
            <a:ext cx="1298688" cy="2213673"/>
          </a:xfrm>
          <a:prstGeom prst="rect">
            <a:avLst/>
          </a:prstGeom>
        </p:spPr>
      </p:pic>
      <p:pic>
        <p:nvPicPr>
          <p:cNvPr id="28" name="Picture 17">
            <a:extLst>
              <a:ext uri="{FF2B5EF4-FFF2-40B4-BE49-F238E27FC236}">
                <a16:creationId xmlns:a16="http://schemas.microsoft.com/office/drawing/2014/main" id="{7D4D5F9A-1655-DFB2-26E6-9A1D88D3B83C}"/>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78663" y="2610846"/>
            <a:ext cx="1521345" cy="3228318"/>
          </a:xfrm>
          <a:prstGeom prst="rect">
            <a:avLst/>
          </a:prstGeom>
        </p:spPr>
      </p:pic>
      <p:pic>
        <p:nvPicPr>
          <p:cNvPr id="29" name="Picture 7">
            <a:extLst>
              <a:ext uri="{FF2B5EF4-FFF2-40B4-BE49-F238E27FC236}">
                <a16:creationId xmlns:a16="http://schemas.microsoft.com/office/drawing/2014/main" id="{B55A687A-4CE6-8417-91E7-550FB254694A}"/>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2229875" y="-23580"/>
            <a:ext cx="1523762" cy="3086100"/>
          </a:xfrm>
          <a:prstGeom prst="rect">
            <a:avLst/>
          </a:prstGeom>
        </p:spPr>
      </p:pic>
      <p:pic>
        <p:nvPicPr>
          <p:cNvPr id="32" name="Picture 19">
            <a:extLst>
              <a:ext uri="{FF2B5EF4-FFF2-40B4-BE49-F238E27FC236}">
                <a16:creationId xmlns:a16="http://schemas.microsoft.com/office/drawing/2014/main" id="{7BF6A61B-578B-5CCB-004E-BA23C7A6AF57}"/>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924462" y="5839165"/>
            <a:ext cx="2421045" cy="4054787"/>
          </a:xfrm>
          <a:prstGeom prst="rect">
            <a:avLst/>
          </a:prstGeom>
        </p:spPr>
      </p:pic>
      <p:pic>
        <p:nvPicPr>
          <p:cNvPr id="11" name="Picture 10">
            <a:hlinkClick r:id="rId22" action="ppaction://hlinksldjump"/>
            <a:extLst>
              <a:ext uri="{FF2B5EF4-FFF2-40B4-BE49-F238E27FC236}">
                <a16:creationId xmlns:a16="http://schemas.microsoft.com/office/drawing/2014/main" id="{1AD5944E-89F6-D560-3A5A-27D960098AB8}"/>
              </a:ext>
            </a:extLst>
          </p:cNvPr>
          <p:cNvPicPr>
            <a:picLocks noChangeAspect="1"/>
          </p:cNvPicPr>
          <p:nvPr/>
        </p:nvPicPr>
        <p:blipFill>
          <a:blip r:embed="rId23"/>
          <a:stretch>
            <a:fillRect/>
          </a:stretch>
        </p:blipFill>
        <p:spPr>
          <a:xfrm>
            <a:off x="8268854" y="8231167"/>
            <a:ext cx="2141598" cy="1763669"/>
          </a:xfrm>
          <a:prstGeom prst="rect">
            <a:avLst/>
          </a:prstGeom>
        </p:spPr>
      </p:pic>
    </p:spTree>
    <p:extLst>
      <p:ext uri="{BB962C8B-B14F-4D97-AF65-F5344CB8AC3E}">
        <p14:creationId xmlns:p14="http://schemas.microsoft.com/office/powerpoint/2010/main" val="9683788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6" presetClass="exit" presetSubtype="37" fill="hold" nodeType="clickEffect">
                                  <p:stCondLst>
                                    <p:cond delay="0"/>
                                  </p:stCondLst>
                                  <p:childTnLst>
                                    <p:animEffect transition="out" filter="barn(outVertical)">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6" presetClass="exit" presetSubtype="37" fill="hold" nodeType="clickEffect">
                                  <p:stCondLst>
                                    <p:cond delay="0"/>
                                  </p:stCondLst>
                                  <p:childTnLst>
                                    <p:animEffect transition="out" filter="barn(outVertical)">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6" presetClass="exit" presetSubtype="37" fill="hold" nodeType="clickEffect">
                                  <p:stCondLst>
                                    <p:cond delay="0"/>
                                  </p:stCondLst>
                                  <p:childTnLst>
                                    <p:animEffect transition="out" filter="barn(outVertical)">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16" presetClass="exit" presetSubtype="37" fill="hold" nodeType="clickEffect">
                                  <p:stCondLst>
                                    <p:cond delay="0"/>
                                  </p:stCondLst>
                                  <p:childTnLst>
                                    <p:animEffect transition="out" filter="barn(outVertical)">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04072" y="9113001"/>
            <a:ext cx="18696144" cy="1173999"/>
          </a:xfrm>
          <a:prstGeom prst="rect">
            <a:avLst/>
          </a:prstGeom>
          <a:solidFill>
            <a:srgbClr val="FFD68B">
              <a:alpha val="52157"/>
            </a:srgbClr>
          </a:solidFill>
        </p:spPr>
        <p:txBody>
          <a:bodyPr/>
          <a:lstStyle/>
          <a:p>
            <a:endParaRPr lang="en-US" sz="2700" dirty="0"/>
          </a:p>
        </p:txBody>
      </p:sp>
      <p:sp>
        <p:nvSpPr>
          <p:cNvPr id="7" name="Câu hỏi">
            <a:extLst>
              <a:ext uri="{FF2B5EF4-FFF2-40B4-BE49-F238E27FC236}">
                <a16:creationId xmlns:a16="http://schemas.microsoft.com/office/drawing/2014/main" id="{C6041B3D-A748-A0B9-1D1D-82BE2548AA87}"/>
              </a:ext>
            </a:extLst>
          </p:cNvPr>
          <p:cNvSpPr/>
          <p:nvPr/>
        </p:nvSpPr>
        <p:spPr>
          <a:xfrm>
            <a:off x="1821872" y="434585"/>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vi-VN" sz="4800" b="1" noProof="1">
                <a:solidFill>
                  <a:prstClr val="black"/>
                </a:solidFill>
                <a:cs typeface="Arial" panose="020B0604020202020204" pitchFamily="34" charset="0"/>
              </a:rPr>
              <a:t>Câu 1. </a:t>
            </a:r>
            <a:r>
              <a:rPr lang="vi-VN" sz="4800" noProof="1">
                <a:solidFill>
                  <a:prstClr val="black"/>
                </a:solidFill>
                <a:cs typeface="Arial" panose="020B0604020202020204" pitchFamily="34" charset="0"/>
              </a:rPr>
              <a:t>Nội dung nào dưới đây là vai trò của chủ thể sản xuất?</a:t>
            </a:r>
            <a:endParaRPr lang="vi-VN" sz="4800" noProof="1">
              <a:solidFill>
                <a:prstClr val="black"/>
              </a:solidFill>
              <a:latin typeface="Arial" panose="020B0604020202020204" pitchFamily="34" charset="0"/>
              <a:cs typeface="Arial" panose="020B0604020202020204" pitchFamily="34" charset="0"/>
            </a:endParaRPr>
          </a:p>
        </p:txBody>
      </p:sp>
      <p:sp>
        <p:nvSpPr>
          <p:cNvPr id="9" name="Đáp án đúng">
            <a:extLst>
              <a:ext uri="{FF2B5EF4-FFF2-40B4-BE49-F238E27FC236}">
                <a16:creationId xmlns:a16="http://schemas.microsoft.com/office/drawing/2014/main" id="{E89916CF-0176-9D2A-D58C-555F1414B6F9}"/>
              </a:ext>
            </a:extLst>
          </p:cNvPr>
          <p:cNvSpPr/>
          <p:nvPr/>
        </p:nvSpPr>
        <p:spPr>
          <a:xfrm>
            <a:off x="1821872" y="388436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4200" noProof="1">
                <a:solidFill>
                  <a:prstClr val="black"/>
                </a:solidFill>
                <a:latin typeface="Arial" panose="020B0604020202020204" pitchFamily="34" charset="0"/>
                <a:cs typeface="Arial" panose="020B0604020202020204" pitchFamily="34" charset="0"/>
              </a:rPr>
              <a:t>A. Là cầu nối giữa sản xuất với tiêu dùng.</a:t>
            </a:r>
            <a:endParaRPr lang="vi-VN" sz="4200" noProof="1">
              <a:solidFill>
                <a:prstClr val="black"/>
              </a:solidFill>
              <a:latin typeface="Arial" panose="020B0604020202020204" pitchFamily="34" charset="0"/>
              <a:cs typeface="Arial" panose="020B0604020202020204" pitchFamily="34" charset="0"/>
            </a:endParaRPr>
          </a:p>
        </p:txBody>
      </p:sp>
      <p:sp>
        <p:nvSpPr>
          <p:cNvPr id="10" name="Đáp án sai 1">
            <a:extLst>
              <a:ext uri="{FF2B5EF4-FFF2-40B4-BE49-F238E27FC236}">
                <a16:creationId xmlns:a16="http://schemas.microsoft.com/office/drawing/2014/main" id="{86B4CAD6-50A0-8F31-5C42-746FE6637ED0}"/>
              </a:ext>
            </a:extLst>
          </p:cNvPr>
          <p:cNvSpPr/>
          <p:nvPr/>
        </p:nvSpPr>
        <p:spPr>
          <a:xfrm>
            <a:off x="1821872" y="633661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4200" noProof="1">
                <a:solidFill>
                  <a:prstClr val="black"/>
                </a:solidFill>
                <a:latin typeface="Arial" panose="020B0604020202020204" pitchFamily="34" charset="0"/>
                <a:cs typeface="Arial" panose="020B0604020202020204" pitchFamily="34" charset="0"/>
              </a:rPr>
              <a:t>B. Là cầu nối giữa tiêu dùng và phân phối.</a:t>
            </a:r>
            <a:endParaRPr lang="vi-VN" sz="4200" noProof="1">
              <a:solidFill>
                <a:prstClr val="black"/>
              </a:solidFill>
              <a:latin typeface="Arial" panose="020B0604020202020204" pitchFamily="34" charset="0"/>
              <a:cs typeface="Arial" panose="020B0604020202020204" pitchFamily="34" charset="0"/>
            </a:endParaRPr>
          </a:p>
        </p:txBody>
      </p:sp>
      <p:sp>
        <p:nvSpPr>
          <p:cNvPr id="11" name="Đáp án sai 2">
            <a:extLst>
              <a:ext uri="{FF2B5EF4-FFF2-40B4-BE49-F238E27FC236}">
                <a16:creationId xmlns:a16="http://schemas.microsoft.com/office/drawing/2014/main" id="{14869F21-815D-0088-7C12-17FD4C928D9C}"/>
              </a:ext>
            </a:extLst>
          </p:cNvPr>
          <p:cNvSpPr/>
          <p:nvPr/>
        </p:nvSpPr>
        <p:spPr>
          <a:xfrm>
            <a:off x="9663545" y="388436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200" noProof="1">
                <a:solidFill>
                  <a:prstClr val="black"/>
                </a:solidFill>
                <a:cs typeface="Arial" panose="020B0604020202020204" pitchFamily="34" charset="0"/>
              </a:rPr>
              <a:t>C. Tạo môi trường cho sự phát triển kinh tế.</a:t>
            </a:r>
            <a:endParaRPr lang="vi-VN" sz="4200" noProof="1">
              <a:solidFill>
                <a:prstClr val="black"/>
              </a:solidFill>
              <a:latin typeface="Arial" panose="020B0604020202020204" pitchFamily="34" charset="0"/>
              <a:cs typeface="Arial" panose="020B0604020202020204" pitchFamily="34" charset="0"/>
            </a:endParaRPr>
          </a:p>
        </p:txBody>
      </p:sp>
      <p:sp>
        <p:nvSpPr>
          <p:cNvPr id="12" name="Đáp án sai 3">
            <a:extLst>
              <a:ext uri="{FF2B5EF4-FFF2-40B4-BE49-F238E27FC236}">
                <a16:creationId xmlns:a16="http://schemas.microsoft.com/office/drawing/2014/main" id="{75091531-81A6-B98C-15E8-2B03BCC7FD34}"/>
              </a:ext>
            </a:extLst>
          </p:cNvPr>
          <p:cNvSpPr/>
          <p:nvPr/>
        </p:nvSpPr>
        <p:spPr>
          <a:xfrm>
            <a:off x="9663544" y="633661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noProof="1">
                <a:solidFill>
                  <a:prstClr val="black"/>
                </a:solidFill>
                <a:latin typeface="Arial" panose="020B0604020202020204" pitchFamily="34" charset="0"/>
                <a:cs typeface="Arial" panose="020B0604020202020204" pitchFamily="34" charset="0"/>
              </a:rPr>
              <a:t>D. Sử dụng các yếu tố sản xuất để sản xuất, kinh doanh và thu lợi nhuận.</a:t>
            </a:r>
            <a:endParaRPr lang="vi-VN" sz="4200" noProof="1">
              <a:solidFill>
                <a:prstClr val="black"/>
              </a:solidFill>
              <a:latin typeface="Arial" panose="020B0604020202020204" pitchFamily="34" charset="0"/>
              <a:cs typeface="Arial" panose="020B0604020202020204" pitchFamily="34" charset="0"/>
            </a:endParaRPr>
          </a:p>
        </p:txBody>
      </p:sp>
      <p:sp>
        <p:nvSpPr>
          <p:cNvPr id="13" name="Đáp án đúng">
            <a:extLst>
              <a:ext uri="{FF2B5EF4-FFF2-40B4-BE49-F238E27FC236}">
                <a16:creationId xmlns:a16="http://schemas.microsoft.com/office/drawing/2014/main" id="{D7F6AAE2-1AB6-CBCC-DBD7-7F2A244503C6}"/>
              </a:ext>
            </a:extLst>
          </p:cNvPr>
          <p:cNvSpPr/>
          <p:nvPr/>
        </p:nvSpPr>
        <p:spPr>
          <a:xfrm>
            <a:off x="9663544" y="6336617"/>
            <a:ext cx="6802583" cy="1995053"/>
          </a:xfrm>
          <a:prstGeom prst="roundRect">
            <a:avLst/>
          </a:prstGeom>
          <a:solidFill>
            <a:srgbClr val="FFD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noProof="1">
                <a:solidFill>
                  <a:prstClr val="black"/>
                </a:solidFill>
                <a:latin typeface="Arial" panose="020B0604020202020204" pitchFamily="34" charset="0"/>
                <a:cs typeface="Arial" panose="020B0604020202020204" pitchFamily="34" charset="0"/>
              </a:rPr>
              <a:t>D. Sử dụng các yếu tố sản xuất để sản xuất, kinh doanh và thu lợi nhuận.</a:t>
            </a:r>
            <a:endParaRPr lang="vi-VN" sz="4200" noProof="1">
              <a:solidFill>
                <a:prstClr val="black"/>
              </a:solidFill>
              <a:cs typeface="Arial" panose="020B0604020202020204" pitchFamily="34" charset="0"/>
            </a:endParaRPr>
          </a:p>
        </p:txBody>
      </p:sp>
    </p:spTree>
    <p:extLst>
      <p:ext uri="{BB962C8B-B14F-4D97-AF65-F5344CB8AC3E}">
        <p14:creationId xmlns:p14="http://schemas.microsoft.com/office/powerpoint/2010/main" val="175898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04072" y="9113001"/>
            <a:ext cx="18696144" cy="1173999"/>
          </a:xfrm>
          <a:prstGeom prst="rect">
            <a:avLst/>
          </a:prstGeom>
          <a:solidFill>
            <a:srgbClr val="FFD68B">
              <a:alpha val="52157"/>
            </a:srgbClr>
          </a:solidFill>
        </p:spPr>
        <p:txBody>
          <a:bodyPr/>
          <a:lstStyle/>
          <a:p>
            <a:endParaRPr lang="en-US" sz="2700" dirty="0"/>
          </a:p>
        </p:txBody>
      </p:sp>
      <p:sp>
        <p:nvSpPr>
          <p:cNvPr id="7" name="Câu hỏi">
            <a:extLst>
              <a:ext uri="{FF2B5EF4-FFF2-40B4-BE49-F238E27FC236}">
                <a16:creationId xmlns:a16="http://schemas.microsoft.com/office/drawing/2014/main" id="{2AAB0A6C-B5CF-A61F-BFA1-084E8179427B}"/>
              </a:ext>
            </a:extLst>
          </p:cNvPr>
          <p:cNvSpPr/>
          <p:nvPr/>
        </p:nvSpPr>
        <p:spPr>
          <a:xfrm>
            <a:off x="1821872" y="434589"/>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vi-VN" sz="4800" b="1" noProof="1">
                <a:solidFill>
                  <a:prstClr val="black"/>
                </a:solidFill>
                <a:cs typeface="Arial" panose="020B0604020202020204" pitchFamily="34" charset="0"/>
              </a:rPr>
              <a:t>Câu 2. </a:t>
            </a:r>
            <a:r>
              <a:rPr lang="vi-VN" sz="4800" noProof="1">
                <a:solidFill>
                  <a:prstClr val="black"/>
                </a:solidFill>
                <a:cs typeface="Arial" panose="020B0604020202020204" pitchFamily="34" charset="0"/>
              </a:rPr>
              <a:t>Nội dung nào dưới đây là vai trò của chủ thể tiêu dùng?</a:t>
            </a:r>
            <a:endParaRPr lang="vi-VN" sz="4800" noProof="1">
              <a:solidFill>
                <a:prstClr val="black"/>
              </a:solidFill>
              <a:latin typeface="Arial" panose="020B0604020202020204" pitchFamily="34" charset="0"/>
              <a:cs typeface="Arial" panose="020B0604020202020204" pitchFamily="34" charset="0"/>
            </a:endParaRPr>
          </a:p>
        </p:txBody>
      </p:sp>
      <p:sp>
        <p:nvSpPr>
          <p:cNvPr id="8" name="Đáp án đúng">
            <a:extLst>
              <a:ext uri="{FF2B5EF4-FFF2-40B4-BE49-F238E27FC236}">
                <a16:creationId xmlns:a16="http://schemas.microsoft.com/office/drawing/2014/main" id="{52229840-47B9-FBF0-72CA-85D9065C1AE6}"/>
              </a:ext>
            </a:extLst>
          </p:cNvPr>
          <p:cNvSpPr/>
          <p:nvPr/>
        </p:nvSpPr>
        <p:spPr>
          <a:xfrm>
            <a:off x="1821872" y="388437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indent="-914400" algn="ctr" defTabSz="1371600">
              <a:lnSpc>
                <a:spcPct val="150000"/>
              </a:lnSpc>
              <a:buAutoNum type="alphaUcPeriod"/>
              <a:defRPr/>
            </a:pPr>
            <a:r>
              <a:rPr lang="vi-VN" sz="4500" noProof="1">
                <a:solidFill>
                  <a:prstClr val="black"/>
                </a:solidFill>
                <a:cs typeface="Arial" panose="020B0604020202020204" pitchFamily="34" charset="0"/>
              </a:rPr>
              <a:t>Giúp nên kinh tế </a:t>
            </a:r>
          </a:p>
          <a:p>
            <a:pPr algn="ctr" defTabSz="1371600">
              <a:lnSpc>
                <a:spcPct val="150000"/>
              </a:lnSpc>
              <a:defRPr/>
            </a:pPr>
            <a:r>
              <a:rPr lang="vi-VN" sz="4500" noProof="1">
                <a:solidFill>
                  <a:prstClr val="black"/>
                </a:solidFill>
                <a:cs typeface="Arial" panose="020B0604020202020204" pitchFamily="34" charset="0"/>
              </a:rPr>
              <a:t>linh hoạt hơn.</a:t>
            </a:r>
            <a:endParaRPr lang="vi-VN" sz="4500" noProof="1">
              <a:solidFill>
                <a:prstClr val="black"/>
              </a:solidFill>
              <a:latin typeface="Arial" panose="020B0604020202020204" pitchFamily="34" charset="0"/>
              <a:cs typeface="Arial" panose="020B0604020202020204" pitchFamily="34" charset="0"/>
            </a:endParaRPr>
          </a:p>
        </p:txBody>
      </p:sp>
      <p:sp>
        <p:nvSpPr>
          <p:cNvPr id="9" name="Đáp án sai 1">
            <a:extLst>
              <a:ext uri="{FF2B5EF4-FFF2-40B4-BE49-F238E27FC236}">
                <a16:creationId xmlns:a16="http://schemas.microsoft.com/office/drawing/2014/main" id="{787E0EB2-EA57-2079-2EDA-481213F341F4}"/>
              </a:ext>
            </a:extLst>
          </p:cNvPr>
          <p:cNvSpPr/>
          <p:nvPr/>
        </p:nvSpPr>
        <p:spPr>
          <a:xfrm>
            <a:off x="1821872" y="633662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4500" noProof="1">
                <a:solidFill>
                  <a:prstClr val="black"/>
                </a:solidFill>
                <a:latin typeface="Arial" panose="020B0604020202020204" pitchFamily="34" charset="0"/>
                <a:cs typeface="Arial" panose="020B0604020202020204" pitchFamily="34" charset="0"/>
              </a:rPr>
              <a:t>B. </a:t>
            </a:r>
            <a:r>
              <a:rPr lang="vi-VN" sz="4500" noProof="1">
                <a:solidFill>
                  <a:prstClr val="black"/>
                </a:solidFill>
                <a:cs typeface="Arial" panose="020B0604020202020204" pitchFamily="34" charset="0"/>
              </a:rPr>
              <a:t>Định hướng, tạo động lực sản xuất phát triển.</a:t>
            </a:r>
            <a:endParaRPr lang="vi-VN" sz="4500" noProof="1">
              <a:solidFill>
                <a:prstClr val="black"/>
              </a:solidFill>
              <a:latin typeface="Arial" panose="020B0604020202020204" pitchFamily="34" charset="0"/>
              <a:cs typeface="Arial" panose="020B0604020202020204" pitchFamily="34" charset="0"/>
            </a:endParaRPr>
          </a:p>
        </p:txBody>
      </p:sp>
      <p:sp>
        <p:nvSpPr>
          <p:cNvPr id="11" name="Đáp án sai 2">
            <a:extLst>
              <a:ext uri="{FF2B5EF4-FFF2-40B4-BE49-F238E27FC236}">
                <a16:creationId xmlns:a16="http://schemas.microsoft.com/office/drawing/2014/main" id="{7F210423-51A6-25E3-31EF-5296FB305F72}"/>
              </a:ext>
            </a:extLst>
          </p:cNvPr>
          <p:cNvSpPr/>
          <p:nvPr/>
        </p:nvSpPr>
        <p:spPr>
          <a:xfrm>
            <a:off x="9663545" y="388437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4500" noProof="1">
                <a:solidFill>
                  <a:prstClr val="black"/>
                </a:solidFill>
                <a:latin typeface="Arial" panose="020B0604020202020204" pitchFamily="34" charset="0"/>
                <a:cs typeface="Arial" panose="020B0604020202020204" pitchFamily="34" charset="0"/>
              </a:rPr>
              <a:t>C. Tạo ra sản phẩm phù hợp với nhu cầu xã hội.</a:t>
            </a:r>
            <a:endParaRPr lang="vi-VN" sz="4500" noProof="1">
              <a:solidFill>
                <a:prstClr val="black"/>
              </a:solidFill>
              <a:latin typeface="Arial" panose="020B0604020202020204" pitchFamily="34" charset="0"/>
              <a:cs typeface="Arial" panose="020B0604020202020204" pitchFamily="34" charset="0"/>
            </a:endParaRPr>
          </a:p>
        </p:txBody>
      </p:sp>
      <p:sp>
        <p:nvSpPr>
          <p:cNvPr id="12" name="Đáp án sai 3">
            <a:extLst>
              <a:ext uri="{FF2B5EF4-FFF2-40B4-BE49-F238E27FC236}">
                <a16:creationId xmlns:a16="http://schemas.microsoft.com/office/drawing/2014/main" id="{6A6064CC-EE32-098D-472C-5E99F97268AB}"/>
              </a:ext>
            </a:extLst>
          </p:cNvPr>
          <p:cNvSpPr/>
          <p:nvPr/>
        </p:nvSpPr>
        <p:spPr>
          <a:xfrm>
            <a:off x="9663544" y="633662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500" noProof="1">
                <a:solidFill>
                  <a:prstClr val="black"/>
                </a:solidFill>
                <a:cs typeface="Arial" panose="020B0604020202020204" pitchFamily="34" charset="0"/>
              </a:rPr>
              <a:t>D. Tiết kiệm năng lượng.</a:t>
            </a:r>
            <a:endParaRPr lang="vi-VN" sz="4500" noProof="1">
              <a:solidFill>
                <a:prstClr val="black"/>
              </a:solidFill>
              <a:latin typeface="Arial" panose="020B0604020202020204" pitchFamily="34" charset="0"/>
              <a:cs typeface="Arial" panose="020B0604020202020204" pitchFamily="34" charset="0"/>
            </a:endParaRPr>
          </a:p>
        </p:txBody>
      </p:sp>
      <p:sp>
        <p:nvSpPr>
          <p:cNvPr id="13" name="Đáp án đúng">
            <a:extLst>
              <a:ext uri="{FF2B5EF4-FFF2-40B4-BE49-F238E27FC236}">
                <a16:creationId xmlns:a16="http://schemas.microsoft.com/office/drawing/2014/main" id="{46D44C3C-7263-7CC7-BACB-318DAA07637C}"/>
              </a:ext>
            </a:extLst>
          </p:cNvPr>
          <p:cNvSpPr/>
          <p:nvPr/>
        </p:nvSpPr>
        <p:spPr>
          <a:xfrm>
            <a:off x="1821871" y="6336621"/>
            <a:ext cx="6802583" cy="1995053"/>
          </a:xfrm>
          <a:prstGeom prst="roundRect">
            <a:avLst/>
          </a:prstGeom>
          <a:solidFill>
            <a:srgbClr val="FFD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4500" noProof="1">
                <a:solidFill>
                  <a:prstClr val="black"/>
                </a:solidFill>
                <a:latin typeface="Arial" panose="020B0604020202020204" pitchFamily="34" charset="0"/>
                <a:cs typeface="Arial" panose="020B0604020202020204" pitchFamily="34" charset="0"/>
              </a:rPr>
              <a:t>B. </a:t>
            </a:r>
            <a:r>
              <a:rPr lang="vi-VN" sz="4500" noProof="1">
                <a:solidFill>
                  <a:prstClr val="black"/>
                </a:solidFill>
                <a:cs typeface="Arial" panose="020B0604020202020204" pitchFamily="34" charset="0"/>
              </a:rPr>
              <a:t>Định hướng, tạo động lực sản xuất phát triển.</a:t>
            </a:r>
          </a:p>
        </p:txBody>
      </p:sp>
    </p:spTree>
    <p:extLst>
      <p:ext uri="{BB962C8B-B14F-4D97-AF65-F5344CB8AC3E}">
        <p14:creationId xmlns:p14="http://schemas.microsoft.com/office/powerpoint/2010/main" val="244429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04072" y="9113001"/>
            <a:ext cx="18696144" cy="1173999"/>
          </a:xfrm>
          <a:prstGeom prst="rect">
            <a:avLst/>
          </a:prstGeom>
          <a:solidFill>
            <a:srgbClr val="FFD68B">
              <a:alpha val="52157"/>
            </a:srgbClr>
          </a:solidFill>
        </p:spPr>
        <p:txBody>
          <a:bodyPr/>
          <a:lstStyle/>
          <a:p>
            <a:endParaRPr lang="en-US" sz="2700" dirty="0"/>
          </a:p>
        </p:txBody>
      </p:sp>
      <p:sp>
        <p:nvSpPr>
          <p:cNvPr id="7" name="Câu hỏi">
            <a:extLst>
              <a:ext uri="{FF2B5EF4-FFF2-40B4-BE49-F238E27FC236}">
                <a16:creationId xmlns:a16="http://schemas.microsoft.com/office/drawing/2014/main" id="{B304FF3E-4BF4-C942-A52E-754F238B89B0}"/>
              </a:ext>
            </a:extLst>
          </p:cNvPr>
          <p:cNvSpPr/>
          <p:nvPr/>
        </p:nvSpPr>
        <p:spPr>
          <a:xfrm>
            <a:off x="1821872" y="453978"/>
            <a:ext cx="14644256" cy="2228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vi-VN" sz="4800" b="1" noProof="1">
                <a:solidFill>
                  <a:prstClr val="black"/>
                </a:solidFill>
                <a:cs typeface="Arial" panose="020B0604020202020204" pitchFamily="34" charset="0"/>
              </a:rPr>
              <a:t>Câu 3. </a:t>
            </a:r>
            <a:r>
              <a:rPr lang="vi-VN" sz="4800" noProof="1">
                <a:solidFill>
                  <a:prstClr val="black"/>
                </a:solidFill>
                <a:cs typeface="Arial" panose="020B0604020202020204" pitchFamily="34" charset="0"/>
              </a:rPr>
              <a:t>Nội dung nào dưới đây là vai trò của chủ thể trung gian?</a:t>
            </a:r>
            <a:endParaRPr lang="vi-VN" sz="4800" noProof="1">
              <a:solidFill>
                <a:prstClr val="black"/>
              </a:solidFill>
              <a:latin typeface="Arial" panose="020B0604020202020204" pitchFamily="34" charset="0"/>
              <a:cs typeface="Arial" panose="020B0604020202020204" pitchFamily="34" charset="0"/>
            </a:endParaRPr>
          </a:p>
        </p:txBody>
      </p:sp>
      <p:sp>
        <p:nvSpPr>
          <p:cNvPr id="8" name="Đáp án đúng">
            <a:extLst>
              <a:ext uri="{FF2B5EF4-FFF2-40B4-BE49-F238E27FC236}">
                <a16:creationId xmlns:a16="http://schemas.microsoft.com/office/drawing/2014/main" id="{A046DBDD-8D9E-42A2-3613-FE6729626C51}"/>
              </a:ext>
            </a:extLst>
          </p:cNvPr>
          <p:cNvSpPr/>
          <p:nvPr/>
        </p:nvSpPr>
        <p:spPr>
          <a:xfrm>
            <a:off x="1001919" y="3125071"/>
            <a:ext cx="7837281" cy="24750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vi-VN" sz="4000" noProof="1">
                <a:solidFill>
                  <a:prstClr val="black"/>
                </a:solidFill>
                <a:cs typeface="Arial" panose="020B0604020202020204" pitchFamily="34" charset="0"/>
              </a:rPr>
              <a:t>A. Là cầu nối giữa các chủ thể sản xuất, tiêu dùng hàng hoá, dịch vụ trên thị trường.</a:t>
            </a:r>
            <a:endParaRPr lang="vi-VN" sz="4000" noProof="1">
              <a:solidFill>
                <a:prstClr val="black"/>
              </a:solidFill>
              <a:latin typeface="Arial" panose="020B0604020202020204" pitchFamily="34" charset="0"/>
              <a:cs typeface="Arial" panose="020B0604020202020204" pitchFamily="34" charset="0"/>
            </a:endParaRPr>
          </a:p>
        </p:txBody>
      </p:sp>
      <p:sp>
        <p:nvSpPr>
          <p:cNvPr id="9" name="Đáp án sai 1">
            <a:extLst>
              <a:ext uri="{FF2B5EF4-FFF2-40B4-BE49-F238E27FC236}">
                <a16:creationId xmlns:a16="http://schemas.microsoft.com/office/drawing/2014/main" id="{03538CF6-EF12-6739-3454-BB39D1C4BD25}"/>
              </a:ext>
            </a:extLst>
          </p:cNvPr>
          <p:cNvSpPr/>
          <p:nvPr/>
        </p:nvSpPr>
        <p:spPr>
          <a:xfrm>
            <a:off x="1001919" y="6108365"/>
            <a:ext cx="7837281" cy="24641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vi-VN" sz="4000" noProof="1">
                <a:solidFill>
                  <a:prstClr val="black"/>
                </a:solidFill>
                <a:cs typeface="Arial" panose="020B0604020202020204" pitchFamily="34" charset="0"/>
              </a:rPr>
              <a:t>B. Thực hiện tăng trưởng kinh tế gắn liền với tiến bộ, công bằng xã hội.</a:t>
            </a:r>
            <a:endParaRPr lang="vi-VN" sz="4000" noProof="1">
              <a:solidFill>
                <a:prstClr val="black"/>
              </a:solidFill>
              <a:latin typeface="Arial" panose="020B0604020202020204" pitchFamily="34" charset="0"/>
              <a:cs typeface="Arial" panose="020B0604020202020204" pitchFamily="34" charset="0"/>
            </a:endParaRPr>
          </a:p>
        </p:txBody>
      </p:sp>
      <p:sp>
        <p:nvSpPr>
          <p:cNvPr id="10" name="Đáp án sai 2">
            <a:extLst>
              <a:ext uri="{FF2B5EF4-FFF2-40B4-BE49-F238E27FC236}">
                <a16:creationId xmlns:a16="http://schemas.microsoft.com/office/drawing/2014/main" id="{068B4EA7-D6DC-D01B-451C-047F24645159}"/>
              </a:ext>
            </a:extLst>
          </p:cNvPr>
          <p:cNvSpPr/>
          <p:nvPr/>
        </p:nvSpPr>
        <p:spPr>
          <a:xfrm>
            <a:off x="9646484" y="3125071"/>
            <a:ext cx="7772400" cy="24750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vi-VN" sz="4000" noProof="1">
                <a:solidFill>
                  <a:prstClr val="black"/>
                </a:solidFill>
                <a:cs typeface="Arial" panose="020B0604020202020204" pitchFamily="34" charset="0"/>
              </a:rPr>
              <a:t>C. Khắc phục những bất ổn trong nền kinh tế như lạm phát, thất nghiệp.</a:t>
            </a:r>
            <a:endParaRPr lang="vi-VN" sz="4000" noProof="1">
              <a:solidFill>
                <a:prstClr val="black"/>
              </a:solidFill>
              <a:latin typeface="Arial" panose="020B0604020202020204" pitchFamily="34" charset="0"/>
              <a:cs typeface="Arial" panose="020B0604020202020204" pitchFamily="34" charset="0"/>
            </a:endParaRPr>
          </a:p>
        </p:txBody>
      </p:sp>
      <p:sp>
        <p:nvSpPr>
          <p:cNvPr id="11" name="Đáp án sai 3">
            <a:extLst>
              <a:ext uri="{FF2B5EF4-FFF2-40B4-BE49-F238E27FC236}">
                <a16:creationId xmlns:a16="http://schemas.microsoft.com/office/drawing/2014/main" id="{D93C52D9-135B-5879-D0AF-E2C2BD52F230}"/>
              </a:ext>
            </a:extLst>
          </p:cNvPr>
          <p:cNvSpPr/>
          <p:nvPr/>
        </p:nvSpPr>
        <p:spPr>
          <a:xfrm>
            <a:off x="9646484" y="6095347"/>
            <a:ext cx="7755340" cy="24878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vi-VN" sz="4000" noProof="1">
                <a:solidFill>
                  <a:prstClr val="black"/>
                </a:solidFill>
                <a:cs typeface="Arial" panose="020B0604020202020204" pitchFamily="34" charset="0"/>
              </a:rPr>
              <a:t>D. Dẫn dắt nền kinh tế theo định hướng xã hội chủ nghĩa.</a:t>
            </a:r>
            <a:endParaRPr lang="vi-VN" sz="4000" noProof="1">
              <a:solidFill>
                <a:prstClr val="black"/>
              </a:solidFill>
              <a:latin typeface="Arial" panose="020B0604020202020204" pitchFamily="34" charset="0"/>
              <a:cs typeface="Arial" panose="020B0604020202020204" pitchFamily="34" charset="0"/>
            </a:endParaRPr>
          </a:p>
        </p:txBody>
      </p:sp>
      <p:sp>
        <p:nvSpPr>
          <p:cNvPr id="12" name="Đáp án đúng">
            <a:extLst>
              <a:ext uri="{FF2B5EF4-FFF2-40B4-BE49-F238E27FC236}">
                <a16:creationId xmlns:a16="http://schemas.microsoft.com/office/drawing/2014/main" id="{FFA0D970-F0CC-47DF-846F-4B57F8A0BB8B}"/>
              </a:ext>
            </a:extLst>
          </p:cNvPr>
          <p:cNvSpPr/>
          <p:nvPr/>
        </p:nvSpPr>
        <p:spPr>
          <a:xfrm>
            <a:off x="964388" y="3105566"/>
            <a:ext cx="7874812" cy="2494602"/>
          </a:xfrm>
          <a:prstGeom prst="roundRect">
            <a:avLst/>
          </a:prstGeom>
          <a:solidFill>
            <a:srgbClr val="FFD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vi-VN" sz="4000" noProof="1">
                <a:solidFill>
                  <a:prstClr val="black"/>
                </a:solidFill>
                <a:cs typeface="Arial" panose="020B0604020202020204" pitchFamily="34" charset="0"/>
              </a:rPr>
              <a:t>A. Là cầu nối giữa các chủ thể sản xuất, tiêu dùng hàng hoá, dịch vụ trên thị trường.</a:t>
            </a:r>
          </a:p>
        </p:txBody>
      </p:sp>
    </p:spTree>
    <p:extLst>
      <p:ext uri="{BB962C8B-B14F-4D97-AF65-F5344CB8AC3E}">
        <p14:creationId xmlns:p14="http://schemas.microsoft.com/office/powerpoint/2010/main" val="280123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04072" y="9113001"/>
            <a:ext cx="18696144" cy="1173999"/>
          </a:xfrm>
          <a:prstGeom prst="rect">
            <a:avLst/>
          </a:prstGeom>
          <a:solidFill>
            <a:srgbClr val="FFD68B">
              <a:alpha val="52157"/>
            </a:srgbClr>
          </a:solidFill>
        </p:spPr>
        <p:txBody>
          <a:bodyPr/>
          <a:lstStyle/>
          <a:p>
            <a:endParaRPr lang="en-US" sz="2700" dirty="0"/>
          </a:p>
        </p:txBody>
      </p:sp>
      <p:sp>
        <p:nvSpPr>
          <p:cNvPr id="7" name="Câu hỏi">
            <a:extLst>
              <a:ext uri="{FF2B5EF4-FFF2-40B4-BE49-F238E27FC236}">
                <a16:creationId xmlns:a16="http://schemas.microsoft.com/office/drawing/2014/main" id="{C6041B3D-A748-A0B9-1D1D-82BE2548AA87}"/>
              </a:ext>
            </a:extLst>
          </p:cNvPr>
          <p:cNvSpPr/>
          <p:nvPr/>
        </p:nvSpPr>
        <p:spPr>
          <a:xfrm>
            <a:off x="1821872" y="434585"/>
            <a:ext cx="14644256" cy="24991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vi-VN" sz="4800" b="1" noProof="1">
                <a:solidFill>
                  <a:prstClr val="black"/>
                </a:solidFill>
                <a:cs typeface="Arial" panose="020B0604020202020204" pitchFamily="34" charset="0"/>
              </a:rPr>
              <a:t>Câu 4. </a:t>
            </a:r>
            <a:r>
              <a:rPr lang="vi-VN" sz="4800" noProof="1">
                <a:solidFill>
                  <a:prstClr val="black"/>
                </a:solidFill>
                <a:cs typeface="Arial" panose="020B0604020202020204" pitchFamily="34" charset="0"/>
              </a:rPr>
              <a:t>Nội dung nào dưới đây là vai trò chủ thể kinh tế của Nhà nước?</a:t>
            </a:r>
            <a:endParaRPr lang="vi-VN" sz="4800" noProof="1">
              <a:solidFill>
                <a:prstClr val="black"/>
              </a:solidFill>
              <a:latin typeface="Arial" panose="020B0604020202020204" pitchFamily="34" charset="0"/>
              <a:cs typeface="Arial" panose="020B0604020202020204" pitchFamily="34" charset="0"/>
            </a:endParaRPr>
          </a:p>
        </p:txBody>
      </p:sp>
      <p:sp>
        <p:nvSpPr>
          <p:cNvPr id="9" name="Đáp án đúng">
            <a:extLst>
              <a:ext uri="{FF2B5EF4-FFF2-40B4-BE49-F238E27FC236}">
                <a16:creationId xmlns:a16="http://schemas.microsoft.com/office/drawing/2014/main" id="{E89916CF-0176-9D2A-D58C-555F1414B6F9}"/>
              </a:ext>
            </a:extLst>
          </p:cNvPr>
          <p:cNvSpPr/>
          <p:nvPr/>
        </p:nvSpPr>
        <p:spPr>
          <a:xfrm>
            <a:off x="1143000" y="3390900"/>
            <a:ext cx="7481455" cy="24885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noProof="1">
                <a:solidFill>
                  <a:prstClr val="black"/>
                </a:solidFill>
                <a:cs typeface="Arial" panose="020B0604020202020204" pitchFamily="34" charset="0"/>
              </a:rPr>
              <a:t>A. Quyết định số lượng sản phẩm cung ứng cho thị trường.</a:t>
            </a:r>
            <a:endParaRPr lang="vi-VN" sz="4000" noProof="1">
              <a:solidFill>
                <a:prstClr val="black"/>
              </a:solidFill>
              <a:latin typeface="Arial" panose="020B0604020202020204" pitchFamily="34" charset="0"/>
              <a:cs typeface="Arial" panose="020B0604020202020204" pitchFamily="34" charset="0"/>
            </a:endParaRPr>
          </a:p>
        </p:txBody>
      </p:sp>
      <p:sp>
        <p:nvSpPr>
          <p:cNvPr id="10" name="Đáp án sai 1">
            <a:extLst>
              <a:ext uri="{FF2B5EF4-FFF2-40B4-BE49-F238E27FC236}">
                <a16:creationId xmlns:a16="http://schemas.microsoft.com/office/drawing/2014/main" id="{86B4CAD6-50A0-8F31-5C42-746FE6637ED0}"/>
              </a:ext>
            </a:extLst>
          </p:cNvPr>
          <p:cNvSpPr/>
          <p:nvPr/>
        </p:nvSpPr>
        <p:spPr>
          <a:xfrm>
            <a:off x="1143000" y="6213237"/>
            <a:ext cx="7481455" cy="25395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4000" noProof="1">
                <a:solidFill>
                  <a:prstClr val="black"/>
                </a:solidFill>
                <a:latin typeface="Arial" panose="020B0604020202020204" pitchFamily="34" charset="0"/>
                <a:cs typeface="Arial" panose="020B0604020202020204" pitchFamily="34" charset="0"/>
              </a:rPr>
              <a:t>B. Quyết định hiệu quả kinh doanh của doanh nghiệp.</a:t>
            </a:r>
            <a:endParaRPr lang="vi-VN" sz="4000" noProof="1">
              <a:solidFill>
                <a:prstClr val="black"/>
              </a:solidFill>
              <a:latin typeface="Arial" panose="020B0604020202020204" pitchFamily="34" charset="0"/>
              <a:cs typeface="Arial" panose="020B0604020202020204" pitchFamily="34" charset="0"/>
            </a:endParaRPr>
          </a:p>
        </p:txBody>
      </p:sp>
      <p:sp>
        <p:nvSpPr>
          <p:cNvPr id="11" name="Đáp án sai 2">
            <a:extLst>
              <a:ext uri="{FF2B5EF4-FFF2-40B4-BE49-F238E27FC236}">
                <a16:creationId xmlns:a16="http://schemas.microsoft.com/office/drawing/2014/main" id="{14869F21-815D-0088-7C12-17FD4C928D9C}"/>
              </a:ext>
            </a:extLst>
          </p:cNvPr>
          <p:cNvSpPr/>
          <p:nvPr/>
        </p:nvSpPr>
        <p:spPr>
          <a:xfrm>
            <a:off x="9663545" y="3390900"/>
            <a:ext cx="7481455" cy="24885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vi-VN" sz="4000" noProof="1">
                <a:solidFill>
                  <a:prstClr val="black"/>
                </a:solidFill>
                <a:cs typeface="Arial" panose="020B0604020202020204" pitchFamily="34" charset="0"/>
              </a:rPr>
              <a:t>C. Thoả mãn nhu cầu của người sản xuất.</a:t>
            </a:r>
            <a:endParaRPr lang="vi-VN" sz="4000" noProof="1">
              <a:solidFill>
                <a:prstClr val="black"/>
              </a:solidFill>
              <a:latin typeface="Arial" panose="020B0604020202020204" pitchFamily="34" charset="0"/>
              <a:cs typeface="Arial" panose="020B0604020202020204" pitchFamily="34" charset="0"/>
            </a:endParaRPr>
          </a:p>
        </p:txBody>
      </p:sp>
      <p:sp>
        <p:nvSpPr>
          <p:cNvPr id="12" name="Đáp án sai 3">
            <a:extLst>
              <a:ext uri="{FF2B5EF4-FFF2-40B4-BE49-F238E27FC236}">
                <a16:creationId xmlns:a16="http://schemas.microsoft.com/office/drawing/2014/main" id="{75091531-81A6-B98C-15E8-2B03BCC7FD34}"/>
              </a:ext>
            </a:extLst>
          </p:cNvPr>
          <p:cNvSpPr/>
          <p:nvPr/>
        </p:nvSpPr>
        <p:spPr>
          <a:xfrm>
            <a:off x="9663544" y="6213237"/>
            <a:ext cx="7481456" cy="26168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vi-VN" sz="4000" noProof="1">
                <a:solidFill>
                  <a:prstClr val="black"/>
                </a:solidFill>
                <a:cs typeface="Arial" panose="020B0604020202020204" pitchFamily="34" charset="0"/>
              </a:rPr>
              <a:t>D. Quản lí nền kinh tế thông qua thực hiện chức năng quản lí nhà nước vẻ kinh tế.</a:t>
            </a:r>
            <a:endParaRPr lang="vi-VN" sz="4000" noProof="1">
              <a:solidFill>
                <a:prstClr val="black"/>
              </a:solidFill>
              <a:latin typeface="Arial" panose="020B0604020202020204" pitchFamily="34" charset="0"/>
              <a:cs typeface="Arial" panose="020B0604020202020204" pitchFamily="34" charset="0"/>
            </a:endParaRPr>
          </a:p>
        </p:txBody>
      </p:sp>
      <p:sp>
        <p:nvSpPr>
          <p:cNvPr id="13" name="Đáp án đúng">
            <a:extLst>
              <a:ext uri="{FF2B5EF4-FFF2-40B4-BE49-F238E27FC236}">
                <a16:creationId xmlns:a16="http://schemas.microsoft.com/office/drawing/2014/main" id="{D7F6AAE2-1AB6-CBCC-DBD7-7F2A244503C6}"/>
              </a:ext>
            </a:extLst>
          </p:cNvPr>
          <p:cNvSpPr/>
          <p:nvPr/>
        </p:nvSpPr>
        <p:spPr>
          <a:xfrm>
            <a:off x="9663544" y="6213238"/>
            <a:ext cx="7537003" cy="2652374"/>
          </a:xfrm>
          <a:prstGeom prst="roundRect">
            <a:avLst/>
          </a:prstGeom>
          <a:solidFill>
            <a:srgbClr val="FFD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vi-VN" sz="4000" noProof="1">
                <a:solidFill>
                  <a:prstClr val="black"/>
                </a:solidFill>
                <a:cs typeface="Arial" panose="020B0604020202020204" pitchFamily="34" charset="0"/>
              </a:rPr>
              <a:t>D. Quản lí nền kinh tế thông qua thực hiện chức năng quản lí nhà nước vẻ kinh tế.</a:t>
            </a:r>
          </a:p>
        </p:txBody>
      </p:sp>
    </p:spTree>
    <p:extLst>
      <p:ext uri="{BB962C8B-B14F-4D97-AF65-F5344CB8AC3E}">
        <p14:creationId xmlns:p14="http://schemas.microsoft.com/office/powerpoint/2010/main" val="90859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872" b="1313"/>
          <a:stretch>
            <a:fillRect/>
          </a:stretch>
        </p:blipFill>
        <p:spPr>
          <a:xfrm>
            <a:off x="13696176" y="202178"/>
            <a:ext cx="4973699" cy="10287000"/>
          </a:xfrm>
          <a:prstGeom prst="rect">
            <a:avLst/>
          </a:prstGeom>
        </p:spPr>
      </p:pic>
      <p:grpSp>
        <p:nvGrpSpPr>
          <p:cNvPr id="4" name="Group 4"/>
          <p:cNvGrpSpPr/>
          <p:nvPr/>
        </p:nvGrpSpPr>
        <p:grpSpPr>
          <a:xfrm>
            <a:off x="723654" y="1065241"/>
            <a:ext cx="13296900" cy="8235134"/>
            <a:chOff x="0" y="0"/>
            <a:chExt cx="8400244" cy="3858826"/>
          </a:xfrm>
        </p:grpSpPr>
        <p:sp>
          <p:nvSpPr>
            <p:cNvPr id="5" name="Freeform 5"/>
            <p:cNvSpPr/>
            <p:nvPr/>
          </p:nvSpPr>
          <p:spPr>
            <a:xfrm>
              <a:off x="10160" y="16510"/>
              <a:ext cx="8377385" cy="3830886"/>
            </a:xfrm>
            <a:custGeom>
              <a:avLst/>
              <a:gdLst/>
              <a:ahLst/>
              <a:cxnLst/>
              <a:rect l="l" t="t" r="r" b="b"/>
              <a:pathLst>
                <a:path w="8377385" h="3830886">
                  <a:moveTo>
                    <a:pt x="8377385" y="3830886"/>
                  </a:moveTo>
                  <a:lnTo>
                    <a:pt x="0" y="3823266"/>
                  </a:lnTo>
                  <a:lnTo>
                    <a:pt x="0" y="1341878"/>
                  </a:lnTo>
                  <a:lnTo>
                    <a:pt x="17780" y="19050"/>
                  </a:lnTo>
                  <a:lnTo>
                    <a:pt x="4175643" y="0"/>
                  </a:lnTo>
                  <a:lnTo>
                    <a:pt x="8358335" y="5080"/>
                  </a:lnTo>
                  <a:close/>
                </a:path>
              </a:pathLst>
            </a:custGeom>
            <a:solidFill>
              <a:srgbClr val="FFFFFF"/>
            </a:solidFill>
          </p:spPr>
        </p:sp>
        <p:sp>
          <p:nvSpPr>
            <p:cNvPr id="6" name="Freeform 6"/>
            <p:cNvSpPr/>
            <p:nvPr/>
          </p:nvSpPr>
          <p:spPr>
            <a:xfrm>
              <a:off x="-3810" y="0"/>
              <a:ext cx="8406594" cy="3857556"/>
            </a:xfrm>
            <a:custGeom>
              <a:avLst/>
              <a:gdLst/>
              <a:ahLst/>
              <a:cxnLst/>
              <a:rect l="l" t="t" r="r" b="b"/>
              <a:pathLst>
                <a:path w="8406594" h="3857556">
                  <a:moveTo>
                    <a:pt x="8372305" y="21590"/>
                  </a:moveTo>
                  <a:cubicBezTo>
                    <a:pt x="8373574" y="34290"/>
                    <a:pt x="8373574" y="44450"/>
                    <a:pt x="8374844" y="54610"/>
                  </a:cubicBezTo>
                  <a:cubicBezTo>
                    <a:pt x="8377384" y="122079"/>
                    <a:pt x="8378655" y="205694"/>
                    <a:pt x="8381194" y="286323"/>
                  </a:cubicBezTo>
                  <a:cubicBezTo>
                    <a:pt x="8381194" y="402787"/>
                    <a:pt x="8393894" y="2699216"/>
                    <a:pt x="8400244" y="2815680"/>
                  </a:cubicBezTo>
                  <a:cubicBezTo>
                    <a:pt x="8406594" y="2991869"/>
                    <a:pt x="8402784" y="3171044"/>
                    <a:pt x="8402784" y="3347233"/>
                  </a:cubicBezTo>
                  <a:cubicBezTo>
                    <a:pt x="8402784" y="3502519"/>
                    <a:pt x="8404055" y="3645859"/>
                    <a:pt x="8405324" y="3796596"/>
                  </a:cubicBezTo>
                  <a:cubicBezTo>
                    <a:pt x="8405324" y="3818186"/>
                    <a:pt x="8405324" y="3832156"/>
                    <a:pt x="8405324" y="3856286"/>
                  </a:cubicBezTo>
                  <a:cubicBezTo>
                    <a:pt x="8382464" y="3856286"/>
                    <a:pt x="8362144" y="3857556"/>
                    <a:pt x="8320118" y="3856286"/>
                  </a:cubicBezTo>
                  <a:cubicBezTo>
                    <a:pt x="7892597" y="3851206"/>
                    <a:pt x="7458500" y="3857556"/>
                    <a:pt x="7030980" y="3852476"/>
                  </a:cubicBezTo>
                  <a:cubicBezTo>
                    <a:pt x="6774467" y="3848666"/>
                    <a:pt x="6524532" y="3851206"/>
                    <a:pt x="6268020" y="3848666"/>
                  </a:cubicBezTo>
                  <a:cubicBezTo>
                    <a:pt x="6149630" y="3847396"/>
                    <a:pt x="6031240" y="3846126"/>
                    <a:pt x="5912849" y="3844856"/>
                  </a:cubicBezTo>
                  <a:cubicBezTo>
                    <a:pt x="5840500" y="3844856"/>
                    <a:pt x="5774728" y="3846126"/>
                    <a:pt x="5702378" y="3846126"/>
                  </a:cubicBezTo>
                  <a:cubicBezTo>
                    <a:pt x="5518215" y="3844856"/>
                    <a:pt x="5011768" y="3846126"/>
                    <a:pt x="4827605" y="3844856"/>
                  </a:cubicBezTo>
                  <a:cubicBezTo>
                    <a:pt x="4696060" y="3843586"/>
                    <a:pt x="2065166" y="3852476"/>
                    <a:pt x="1933621" y="3851206"/>
                  </a:cubicBezTo>
                  <a:cubicBezTo>
                    <a:pt x="1900735" y="3851206"/>
                    <a:pt x="1861271" y="3852476"/>
                    <a:pt x="1828385" y="3852476"/>
                  </a:cubicBezTo>
                  <a:cubicBezTo>
                    <a:pt x="1749458" y="3852476"/>
                    <a:pt x="1677109" y="3853746"/>
                    <a:pt x="1598182" y="3853746"/>
                  </a:cubicBezTo>
                  <a:cubicBezTo>
                    <a:pt x="1400865" y="3853746"/>
                    <a:pt x="1210125" y="3852476"/>
                    <a:pt x="1012808" y="3851206"/>
                  </a:cubicBezTo>
                  <a:cubicBezTo>
                    <a:pt x="894417" y="3849936"/>
                    <a:pt x="776027" y="3848666"/>
                    <a:pt x="664214" y="3847396"/>
                  </a:cubicBezTo>
                  <a:cubicBezTo>
                    <a:pt x="453743" y="3846126"/>
                    <a:pt x="243271" y="3844856"/>
                    <a:pt x="48260" y="3844856"/>
                  </a:cubicBezTo>
                  <a:cubicBezTo>
                    <a:pt x="38100" y="3844856"/>
                    <a:pt x="29210" y="3844856"/>
                    <a:pt x="19050" y="3843586"/>
                  </a:cubicBezTo>
                  <a:cubicBezTo>
                    <a:pt x="10160" y="3842316"/>
                    <a:pt x="5080" y="3835966"/>
                    <a:pt x="7620" y="3827076"/>
                  </a:cubicBezTo>
                  <a:cubicBezTo>
                    <a:pt x="16510" y="3795171"/>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78840" y="30480"/>
                    <a:pt x="184076" y="29210"/>
                  </a:cubicBezTo>
                  <a:cubicBezTo>
                    <a:pt x="361661" y="25400"/>
                    <a:pt x="539247" y="22860"/>
                    <a:pt x="723409" y="20320"/>
                  </a:cubicBezTo>
                  <a:cubicBezTo>
                    <a:pt x="848377" y="17780"/>
                    <a:pt x="973344" y="16510"/>
                    <a:pt x="1091735" y="13970"/>
                  </a:cubicBezTo>
                  <a:cubicBezTo>
                    <a:pt x="1210125" y="11430"/>
                    <a:pt x="1335092" y="8890"/>
                    <a:pt x="1453483" y="8890"/>
                  </a:cubicBezTo>
                  <a:cubicBezTo>
                    <a:pt x="1585027" y="7620"/>
                    <a:pt x="1716572" y="10160"/>
                    <a:pt x="1848117" y="8890"/>
                  </a:cubicBezTo>
                  <a:cubicBezTo>
                    <a:pt x="2012548" y="8890"/>
                    <a:pt x="4992036" y="6350"/>
                    <a:pt x="5156467" y="5080"/>
                  </a:cubicBezTo>
                  <a:cubicBezTo>
                    <a:pt x="5314321" y="3810"/>
                    <a:pt x="5472175" y="2540"/>
                    <a:pt x="5636605" y="2540"/>
                  </a:cubicBezTo>
                  <a:cubicBezTo>
                    <a:pt x="5906272" y="1270"/>
                    <a:pt x="6169362" y="0"/>
                    <a:pt x="6439028" y="0"/>
                  </a:cubicBezTo>
                  <a:cubicBezTo>
                    <a:pt x="6550841" y="0"/>
                    <a:pt x="6669232" y="2540"/>
                    <a:pt x="6781044" y="2540"/>
                  </a:cubicBezTo>
                  <a:cubicBezTo>
                    <a:pt x="7090175" y="3810"/>
                    <a:pt x="7405882" y="5080"/>
                    <a:pt x="7715012" y="7620"/>
                  </a:cubicBezTo>
                  <a:cubicBezTo>
                    <a:pt x="7879443" y="8890"/>
                    <a:pt x="8043874" y="12700"/>
                    <a:pt x="8208305" y="16510"/>
                  </a:cubicBezTo>
                  <a:cubicBezTo>
                    <a:pt x="8247769" y="16510"/>
                    <a:pt x="8287232" y="16510"/>
                    <a:pt x="8320118" y="16510"/>
                  </a:cubicBezTo>
                  <a:cubicBezTo>
                    <a:pt x="8353255" y="17780"/>
                    <a:pt x="8362144" y="20320"/>
                    <a:pt x="8372305" y="21590"/>
                  </a:cubicBezTo>
                  <a:close/>
                  <a:moveTo>
                    <a:pt x="8382464" y="3839776"/>
                  </a:moveTo>
                  <a:cubicBezTo>
                    <a:pt x="8383734" y="3823266"/>
                    <a:pt x="8385005" y="3810566"/>
                    <a:pt x="8385005" y="3797866"/>
                  </a:cubicBezTo>
                  <a:cubicBezTo>
                    <a:pt x="8383734" y="3630928"/>
                    <a:pt x="8382464" y="3472656"/>
                    <a:pt x="8382464" y="3302440"/>
                  </a:cubicBezTo>
                  <a:cubicBezTo>
                    <a:pt x="8382464" y="3224797"/>
                    <a:pt x="8385005" y="3147154"/>
                    <a:pt x="8383734" y="3069512"/>
                  </a:cubicBezTo>
                  <a:cubicBezTo>
                    <a:pt x="8383734" y="2997842"/>
                    <a:pt x="8382464" y="2923185"/>
                    <a:pt x="8381194" y="2851515"/>
                  </a:cubicBezTo>
                  <a:cubicBezTo>
                    <a:pt x="8376114" y="2741024"/>
                    <a:pt x="8364684" y="453553"/>
                    <a:pt x="8364684" y="343062"/>
                  </a:cubicBezTo>
                  <a:cubicBezTo>
                    <a:pt x="8362144" y="250488"/>
                    <a:pt x="8359605" y="154928"/>
                    <a:pt x="8357064" y="63500"/>
                  </a:cubicBezTo>
                  <a:cubicBezTo>
                    <a:pt x="8355794" y="44450"/>
                    <a:pt x="8354524" y="43180"/>
                    <a:pt x="8300387" y="41910"/>
                  </a:cubicBezTo>
                  <a:cubicBezTo>
                    <a:pt x="8280655" y="41910"/>
                    <a:pt x="8267500" y="41910"/>
                    <a:pt x="8247769" y="40640"/>
                  </a:cubicBezTo>
                  <a:cubicBezTo>
                    <a:pt x="8083338" y="36830"/>
                    <a:pt x="7912330" y="31750"/>
                    <a:pt x="7747899" y="30480"/>
                  </a:cubicBezTo>
                  <a:cubicBezTo>
                    <a:pt x="7346687" y="26670"/>
                    <a:pt x="6938898" y="25400"/>
                    <a:pt x="6537687" y="22860"/>
                  </a:cubicBezTo>
                  <a:cubicBezTo>
                    <a:pt x="6478492" y="22860"/>
                    <a:pt x="6412720" y="22860"/>
                    <a:pt x="6353524" y="22860"/>
                  </a:cubicBezTo>
                  <a:cubicBezTo>
                    <a:pt x="6254866" y="22860"/>
                    <a:pt x="6156207" y="22860"/>
                    <a:pt x="6064126" y="22860"/>
                  </a:cubicBezTo>
                  <a:cubicBezTo>
                    <a:pt x="5853654" y="22860"/>
                    <a:pt x="5643183" y="22860"/>
                    <a:pt x="5439289" y="24130"/>
                  </a:cubicBezTo>
                  <a:cubicBezTo>
                    <a:pt x="5261703" y="25400"/>
                    <a:pt x="2269060" y="29210"/>
                    <a:pt x="2091475" y="29210"/>
                  </a:cubicBezTo>
                  <a:cubicBezTo>
                    <a:pt x="1802076" y="29210"/>
                    <a:pt x="1512678" y="26670"/>
                    <a:pt x="1223279" y="33020"/>
                  </a:cubicBezTo>
                  <a:cubicBezTo>
                    <a:pt x="1072003" y="36830"/>
                    <a:pt x="927304" y="36830"/>
                    <a:pt x="782605" y="38100"/>
                  </a:cubicBezTo>
                  <a:cubicBezTo>
                    <a:pt x="532669" y="41910"/>
                    <a:pt x="282734"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91995" y="3821996"/>
                    <a:pt x="184076" y="3823266"/>
                    <a:pt x="269580" y="3823266"/>
                  </a:cubicBezTo>
                  <a:cubicBezTo>
                    <a:pt x="394548" y="3823266"/>
                    <a:pt x="526092" y="3820726"/>
                    <a:pt x="651060" y="3823266"/>
                  </a:cubicBezTo>
                  <a:cubicBezTo>
                    <a:pt x="854954" y="3827076"/>
                    <a:pt x="1058848" y="3829616"/>
                    <a:pt x="1262743" y="3828346"/>
                  </a:cubicBezTo>
                  <a:cubicBezTo>
                    <a:pt x="1394288" y="3827076"/>
                    <a:pt x="1519255" y="3829616"/>
                    <a:pt x="1650800" y="3829616"/>
                  </a:cubicBezTo>
                  <a:cubicBezTo>
                    <a:pt x="1841540" y="3829616"/>
                    <a:pt x="2032280" y="3828346"/>
                    <a:pt x="2223020" y="3829616"/>
                  </a:cubicBezTo>
                  <a:cubicBezTo>
                    <a:pt x="2505841" y="3830886"/>
                    <a:pt x="5610296" y="3820726"/>
                    <a:pt x="5899695" y="3823266"/>
                  </a:cubicBezTo>
                  <a:cubicBezTo>
                    <a:pt x="6024663" y="3824536"/>
                    <a:pt x="6149630" y="3825806"/>
                    <a:pt x="6268020" y="3825806"/>
                  </a:cubicBezTo>
                  <a:cubicBezTo>
                    <a:pt x="6485069" y="3828346"/>
                    <a:pt x="6695541" y="3824536"/>
                    <a:pt x="6912590" y="3828346"/>
                  </a:cubicBezTo>
                  <a:cubicBezTo>
                    <a:pt x="7090175" y="3830886"/>
                    <a:pt x="7267760" y="3830886"/>
                    <a:pt x="7445346" y="3833426"/>
                  </a:cubicBezTo>
                  <a:cubicBezTo>
                    <a:pt x="7708435" y="3837236"/>
                    <a:pt x="7971524" y="3839776"/>
                    <a:pt x="8234615" y="3841046"/>
                  </a:cubicBezTo>
                  <a:cubicBezTo>
                    <a:pt x="8333273" y="3841046"/>
                    <a:pt x="8362144" y="3839776"/>
                    <a:pt x="8382464" y="3839776"/>
                  </a:cubicBezTo>
                  <a:close/>
                </a:path>
              </a:pathLst>
            </a:custGeom>
            <a:solidFill>
              <a:srgbClr val="FFFFFF"/>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385425" y="7475018"/>
            <a:ext cx="1270258" cy="2344436"/>
          </a:xfrm>
          <a:prstGeom prst="rect">
            <a:avLst/>
          </a:prstGeom>
        </p:spPr>
      </p:pic>
      <p:grpSp>
        <p:nvGrpSpPr>
          <p:cNvPr id="9" name="Group 9"/>
          <p:cNvGrpSpPr/>
          <p:nvPr/>
        </p:nvGrpSpPr>
        <p:grpSpPr>
          <a:xfrm>
            <a:off x="2713074" y="357597"/>
            <a:ext cx="9390153" cy="1393000"/>
            <a:chOff x="0" y="0"/>
            <a:chExt cx="2845501" cy="317500"/>
          </a:xfrm>
        </p:grpSpPr>
        <p:sp>
          <p:nvSpPr>
            <p:cNvPr id="10" name="Freeform 10"/>
            <p:cNvSpPr/>
            <p:nvPr/>
          </p:nvSpPr>
          <p:spPr>
            <a:xfrm>
              <a:off x="10160" y="16510"/>
              <a:ext cx="2822641" cy="289560"/>
            </a:xfrm>
            <a:custGeom>
              <a:avLst/>
              <a:gdLst/>
              <a:ahLst/>
              <a:cxnLst/>
              <a:rect l="l" t="t" r="r" b="b"/>
              <a:pathLst>
                <a:path w="2822641" h="289560">
                  <a:moveTo>
                    <a:pt x="2822641" y="289560"/>
                  </a:moveTo>
                  <a:lnTo>
                    <a:pt x="0" y="281940"/>
                  </a:lnTo>
                  <a:lnTo>
                    <a:pt x="0" y="113654"/>
                  </a:lnTo>
                  <a:lnTo>
                    <a:pt x="17780" y="19050"/>
                  </a:lnTo>
                  <a:lnTo>
                    <a:pt x="1405413" y="0"/>
                  </a:lnTo>
                  <a:lnTo>
                    <a:pt x="2803591" y="5080"/>
                  </a:lnTo>
                  <a:close/>
                </a:path>
              </a:pathLst>
            </a:custGeom>
            <a:solidFill>
              <a:srgbClr val="06605A"/>
            </a:solidFill>
          </p:spPr>
        </p:sp>
        <p:sp>
          <p:nvSpPr>
            <p:cNvPr id="11" name="Freeform 11"/>
            <p:cNvSpPr/>
            <p:nvPr/>
          </p:nvSpPr>
          <p:spPr>
            <a:xfrm>
              <a:off x="-3810" y="0"/>
              <a:ext cx="2851851" cy="316230"/>
            </a:xfrm>
            <a:custGeom>
              <a:avLst/>
              <a:gdLst/>
              <a:ahLst/>
              <a:cxnLst/>
              <a:rect l="l" t="t" r="r" b="b"/>
              <a:pathLst>
                <a:path w="2851851" h="316230">
                  <a:moveTo>
                    <a:pt x="2817561" y="21590"/>
                  </a:moveTo>
                  <a:cubicBezTo>
                    <a:pt x="2818831" y="34290"/>
                    <a:pt x="2818831" y="44450"/>
                    <a:pt x="2820101" y="54610"/>
                  </a:cubicBezTo>
                  <a:cubicBezTo>
                    <a:pt x="2822641" y="67284"/>
                    <a:pt x="2823911" y="71537"/>
                    <a:pt x="2826451" y="75638"/>
                  </a:cubicBezTo>
                  <a:cubicBezTo>
                    <a:pt x="2826451" y="81561"/>
                    <a:pt x="2839151" y="198359"/>
                    <a:pt x="2845501" y="204283"/>
                  </a:cubicBezTo>
                  <a:cubicBezTo>
                    <a:pt x="2851851" y="213244"/>
                    <a:pt x="2848041" y="222357"/>
                    <a:pt x="2848041" y="231318"/>
                  </a:cubicBezTo>
                  <a:cubicBezTo>
                    <a:pt x="2848041" y="239216"/>
                    <a:pt x="2849311" y="246506"/>
                    <a:pt x="2850581" y="255270"/>
                  </a:cubicBezTo>
                  <a:cubicBezTo>
                    <a:pt x="2850581" y="276860"/>
                    <a:pt x="2850581" y="290830"/>
                    <a:pt x="2850581" y="314960"/>
                  </a:cubicBezTo>
                  <a:cubicBezTo>
                    <a:pt x="2827721" y="314960"/>
                    <a:pt x="2807401" y="316230"/>
                    <a:pt x="2783392" y="314960"/>
                  </a:cubicBezTo>
                  <a:cubicBezTo>
                    <a:pt x="2642213" y="309880"/>
                    <a:pt x="2498861" y="316230"/>
                    <a:pt x="2357682" y="311150"/>
                  </a:cubicBezTo>
                  <a:cubicBezTo>
                    <a:pt x="2272975" y="307340"/>
                    <a:pt x="2190439" y="309880"/>
                    <a:pt x="2105732" y="307340"/>
                  </a:cubicBezTo>
                  <a:cubicBezTo>
                    <a:pt x="2066636" y="306070"/>
                    <a:pt x="2027540" y="304800"/>
                    <a:pt x="1988444" y="303530"/>
                  </a:cubicBezTo>
                  <a:cubicBezTo>
                    <a:pt x="1964552" y="303530"/>
                    <a:pt x="1942832" y="304800"/>
                    <a:pt x="1918940" y="304800"/>
                  </a:cubicBezTo>
                  <a:cubicBezTo>
                    <a:pt x="1858125" y="303530"/>
                    <a:pt x="1690882" y="304800"/>
                    <a:pt x="1630066" y="303530"/>
                  </a:cubicBezTo>
                  <a:cubicBezTo>
                    <a:pt x="1586626" y="302260"/>
                    <a:pt x="717831" y="311150"/>
                    <a:pt x="674391" y="309880"/>
                  </a:cubicBezTo>
                  <a:cubicBezTo>
                    <a:pt x="663531" y="309880"/>
                    <a:pt x="650499" y="311150"/>
                    <a:pt x="639639" y="311150"/>
                  </a:cubicBezTo>
                  <a:cubicBezTo>
                    <a:pt x="613575" y="311150"/>
                    <a:pt x="589684" y="312420"/>
                    <a:pt x="563620" y="312420"/>
                  </a:cubicBezTo>
                  <a:cubicBezTo>
                    <a:pt x="498460" y="312420"/>
                    <a:pt x="435472" y="311150"/>
                    <a:pt x="370313" y="309880"/>
                  </a:cubicBezTo>
                  <a:cubicBezTo>
                    <a:pt x="331217" y="308610"/>
                    <a:pt x="292121" y="307340"/>
                    <a:pt x="255197" y="306070"/>
                  </a:cubicBezTo>
                  <a:cubicBezTo>
                    <a:pt x="185694" y="304800"/>
                    <a:pt x="116190" y="303530"/>
                    <a:pt x="48260" y="303530"/>
                  </a:cubicBezTo>
                  <a:cubicBezTo>
                    <a:pt x="38100" y="303530"/>
                    <a:pt x="29210" y="303530"/>
                    <a:pt x="19050" y="302260"/>
                  </a:cubicBezTo>
                  <a:cubicBezTo>
                    <a:pt x="10160" y="300990"/>
                    <a:pt x="5080" y="294640"/>
                    <a:pt x="7620" y="285750"/>
                  </a:cubicBezTo>
                  <a:cubicBezTo>
                    <a:pt x="16510" y="254101"/>
                    <a:pt x="12700" y="250303"/>
                    <a:pt x="11430" y="246354"/>
                  </a:cubicBezTo>
                  <a:cubicBezTo>
                    <a:pt x="10160" y="238305"/>
                    <a:pt x="6350" y="230407"/>
                    <a:pt x="7620" y="222357"/>
                  </a:cubicBezTo>
                  <a:cubicBezTo>
                    <a:pt x="5080" y="212333"/>
                    <a:pt x="0" y="88244"/>
                    <a:pt x="7620" y="78068"/>
                  </a:cubicBezTo>
                  <a:cubicBezTo>
                    <a:pt x="8890" y="76094"/>
                    <a:pt x="7620" y="73967"/>
                    <a:pt x="8890" y="71993"/>
                  </a:cubicBezTo>
                  <a:cubicBezTo>
                    <a:pt x="10160" y="68803"/>
                    <a:pt x="12700" y="65310"/>
                    <a:pt x="13970" y="44450"/>
                  </a:cubicBezTo>
                  <a:cubicBezTo>
                    <a:pt x="13970" y="41910"/>
                    <a:pt x="15240" y="39370"/>
                    <a:pt x="16510" y="38100"/>
                  </a:cubicBezTo>
                  <a:cubicBezTo>
                    <a:pt x="38100" y="35560"/>
                    <a:pt x="61890" y="30480"/>
                    <a:pt x="96642" y="29210"/>
                  </a:cubicBezTo>
                  <a:cubicBezTo>
                    <a:pt x="155286" y="25400"/>
                    <a:pt x="213930" y="22860"/>
                    <a:pt x="274745" y="20320"/>
                  </a:cubicBezTo>
                  <a:cubicBezTo>
                    <a:pt x="316013" y="17780"/>
                    <a:pt x="357281" y="16510"/>
                    <a:pt x="396377" y="13970"/>
                  </a:cubicBezTo>
                  <a:cubicBezTo>
                    <a:pt x="435472" y="11430"/>
                    <a:pt x="476740" y="8890"/>
                    <a:pt x="515836" y="8890"/>
                  </a:cubicBezTo>
                  <a:cubicBezTo>
                    <a:pt x="559276" y="7620"/>
                    <a:pt x="602716" y="10160"/>
                    <a:pt x="646155" y="8890"/>
                  </a:cubicBezTo>
                  <a:cubicBezTo>
                    <a:pt x="700455" y="8890"/>
                    <a:pt x="1684366" y="6350"/>
                    <a:pt x="1738665" y="5080"/>
                  </a:cubicBezTo>
                  <a:cubicBezTo>
                    <a:pt x="1790793" y="3810"/>
                    <a:pt x="1842921" y="2540"/>
                    <a:pt x="1897221" y="2540"/>
                  </a:cubicBezTo>
                  <a:cubicBezTo>
                    <a:pt x="1986272" y="1270"/>
                    <a:pt x="2073152" y="0"/>
                    <a:pt x="2162203" y="0"/>
                  </a:cubicBezTo>
                  <a:cubicBezTo>
                    <a:pt x="2199127" y="0"/>
                    <a:pt x="2238223" y="2540"/>
                    <a:pt x="2275147" y="2540"/>
                  </a:cubicBezTo>
                  <a:cubicBezTo>
                    <a:pt x="2377230" y="3810"/>
                    <a:pt x="2481485" y="5080"/>
                    <a:pt x="2583569" y="7620"/>
                  </a:cubicBezTo>
                  <a:cubicBezTo>
                    <a:pt x="2637869" y="8890"/>
                    <a:pt x="2692168" y="12700"/>
                    <a:pt x="2746468" y="16510"/>
                  </a:cubicBezTo>
                  <a:cubicBezTo>
                    <a:pt x="2759500" y="16510"/>
                    <a:pt x="2772532" y="16510"/>
                    <a:pt x="2783392" y="16510"/>
                  </a:cubicBezTo>
                  <a:cubicBezTo>
                    <a:pt x="2798511" y="17780"/>
                    <a:pt x="2807401" y="20320"/>
                    <a:pt x="2817561" y="21590"/>
                  </a:cubicBezTo>
                  <a:close/>
                  <a:moveTo>
                    <a:pt x="2827721" y="298450"/>
                  </a:moveTo>
                  <a:cubicBezTo>
                    <a:pt x="2828991" y="281940"/>
                    <a:pt x="2830261" y="269240"/>
                    <a:pt x="2830261" y="256540"/>
                  </a:cubicBezTo>
                  <a:cubicBezTo>
                    <a:pt x="2828991" y="245747"/>
                    <a:pt x="2827721" y="237697"/>
                    <a:pt x="2827721" y="229040"/>
                  </a:cubicBezTo>
                  <a:cubicBezTo>
                    <a:pt x="2827721" y="225091"/>
                    <a:pt x="2830261" y="221142"/>
                    <a:pt x="2828991" y="217193"/>
                  </a:cubicBezTo>
                  <a:cubicBezTo>
                    <a:pt x="2828991" y="213548"/>
                    <a:pt x="2827721" y="209751"/>
                    <a:pt x="2826451" y="206105"/>
                  </a:cubicBezTo>
                  <a:cubicBezTo>
                    <a:pt x="2821371" y="200486"/>
                    <a:pt x="2809941" y="84143"/>
                    <a:pt x="2809941" y="78524"/>
                  </a:cubicBezTo>
                  <a:cubicBezTo>
                    <a:pt x="2807401" y="73815"/>
                    <a:pt x="2804861" y="68955"/>
                    <a:pt x="2802321" y="63500"/>
                  </a:cubicBezTo>
                  <a:cubicBezTo>
                    <a:pt x="2801051" y="44450"/>
                    <a:pt x="2799781" y="43180"/>
                    <a:pt x="2776876" y="41910"/>
                  </a:cubicBezTo>
                  <a:cubicBezTo>
                    <a:pt x="2770360" y="41910"/>
                    <a:pt x="2766016" y="41910"/>
                    <a:pt x="2759500" y="40640"/>
                  </a:cubicBezTo>
                  <a:cubicBezTo>
                    <a:pt x="2705200" y="36830"/>
                    <a:pt x="2648729" y="31750"/>
                    <a:pt x="2594429" y="30480"/>
                  </a:cubicBezTo>
                  <a:cubicBezTo>
                    <a:pt x="2461938" y="26670"/>
                    <a:pt x="2327274" y="25400"/>
                    <a:pt x="2194783" y="22860"/>
                  </a:cubicBezTo>
                  <a:cubicBezTo>
                    <a:pt x="2175235" y="22860"/>
                    <a:pt x="2153515" y="22860"/>
                    <a:pt x="2133967" y="22860"/>
                  </a:cubicBezTo>
                  <a:cubicBezTo>
                    <a:pt x="2101388" y="22860"/>
                    <a:pt x="2068808" y="22860"/>
                    <a:pt x="2038400" y="22860"/>
                  </a:cubicBezTo>
                  <a:cubicBezTo>
                    <a:pt x="1968896" y="22860"/>
                    <a:pt x="1899393" y="22860"/>
                    <a:pt x="1832061" y="24130"/>
                  </a:cubicBezTo>
                  <a:cubicBezTo>
                    <a:pt x="1773417" y="25400"/>
                    <a:pt x="785163" y="29210"/>
                    <a:pt x="726519" y="29210"/>
                  </a:cubicBezTo>
                  <a:cubicBezTo>
                    <a:pt x="630951" y="29210"/>
                    <a:pt x="535384" y="26670"/>
                    <a:pt x="439816" y="33020"/>
                  </a:cubicBezTo>
                  <a:cubicBezTo>
                    <a:pt x="389861" y="36830"/>
                    <a:pt x="342077" y="36830"/>
                    <a:pt x="294293" y="38100"/>
                  </a:cubicBezTo>
                  <a:cubicBezTo>
                    <a:pt x="211758" y="41910"/>
                    <a:pt x="129222" y="45720"/>
                    <a:pt x="49530" y="50800"/>
                  </a:cubicBezTo>
                  <a:cubicBezTo>
                    <a:pt x="36830" y="50800"/>
                    <a:pt x="34290" y="53340"/>
                    <a:pt x="33020" y="64854"/>
                  </a:cubicBezTo>
                  <a:cubicBezTo>
                    <a:pt x="31750" y="67588"/>
                    <a:pt x="31750" y="70322"/>
                    <a:pt x="30480" y="73056"/>
                  </a:cubicBezTo>
                  <a:cubicBezTo>
                    <a:pt x="29210" y="77612"/>
                    <a:pt x="26670" y="82017"/>
                    <a:pt x="25400" y="86573"/>
                  </a:cubicBezTo>
                  <a:cubicBezTo>
                    <a:pt x="20320" y="91434"/>
                    <a:pt x="26670" y="210206"/>
                    <a:pt x="29210" y="215067"/>
                  </a:cubicBezTo>
                  <a:cubicBezTo>
                    <a:pt x="29210" y="220231"/>
                    <a:pt x="29210" y="225547"/>
                    <a:pt x="30480" y="230711"/>
                  </a:cubicBezTo>
                  <a:cubicBezTo>
                    <a:pt x="30480" y="234508"/>
                    <a:pt x="33020" y="238305"/>
                    <a:pt x="33020" y="242102"/>
                  </a:cubicBezTo>
                  <a:cubicBezTo>
                    <a:pt x="33020" y="246203"/>
                    <a:pt x="33020" y="250303"/>
                    <a:pt x="31750" y="256540"/>
                  </a:cubicBezTo>
                  <a:cubicBezTo>
                    <a:pt x="31750" y="260350"/>
                    <a:pt x="31750" y="262890"/>
                    <a:pt x="31750" y="266700"/>
                  </a:cubicBezTo>
                  <a:cubicBezTo>
                    <a:pt x="31750" y="276860"/>
                    <a:pt x="35560" y="280670"/>
                    <a:pt x="44450" y="280670"/>
                  </a:cubicBezTo>
                  <a:cubicBezTo>
                    <a:pt x="66234" y="280670"/>
                    <a:pt x="96642" y="281940"/>
                    <a:pt x="124878" y="281940"/>
                  </a:cubicBezTo>
                  <a:cubicBezTo>
                    <a:pt x="166146" y="281940"/>
                    <a:pt x="209586" y="279400"/>
                    <a:pt x="250853" y="281940"/>
                  </a:cubicBezTo>
                  <a:cubicBezTo>
                    <a:pt x="318185" y="285750"/>
                    <a:pt x="385517" y="288290"/>
                    <a:pt x="452848" y="287020"/>
                  </a:cubicBezTo>
                  <a:cubicBezTo>
                    <a:pt x="496288" y="285750"/>
                    <a:pt x="537556" y="288290"/>
                    <a:pt x="580996" y="288290"/>
                  </a:cubicBezTo>
                  <a:cubicBezTo>
                    <a:pt x="643983" y="288290"/>
                    <a:pt x="706971" y="287020"/>
                    <a:pt x="769959" y="288290"/>
                  </a:cubicBezTo>
                  <a:cubicBezTo>
                    <a:pt x="863354" y="289560"/>
                    <a:pt x="1888533" y="279400"/>
                    <a:pt x="1984100" y="281940"/>
                  </a:cubicBezTo>
                  <a:cubicBezTo>
                    <a:pt x="2025368" y="283210"/>
                    <a:pt x="2066636" y="284480"/>
                    <a:pt x="2105732" y="284480"/>
                  </a:cubicBezTo>
                  <a:cubicBezTo>
                    <a:pt x="2177407" y="287020"/>
                    <a:pt x="2246911" y="283210"/>
                    <a:pt x="2318586" y="287020"/>
                  </a:cubicBezTo>
                  <a:cubicBezTo>
                    <a:pt x="2377230" y="289560"/>
                    <a:pt x="2435874" y="289560"/>
                    <a:pt x="2494517" y="292100"/>
                  </a:cubicBezTo>
                  <a:cubicBezTo>
                    <a:pt x="2581397" y="295910"/>
                    <a:pt x="2668276" y="298450"/>
                    <a:pt x="2755156" y="299720"/>
                  </a:cubicBezTo>
                  <a:cubicBezTo>
                    <a:pt x="2787736" y="299720"/>
                    <a:pt x="2807401" y="298450"/>
                    <a:pt x="2827721" y="298450"/>
                  </a:cubicBezTo>
                  <a:close/>
                </a:path>
              </a:pathLst>
            </a:custGeom>
            <a:solidFill>
              <a:srgbClr val="06605A"/>
            </a:solidFill>
          </p:spPr>
        </p:sp>
      </p:grpSp>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018" y="7734300"/>
            <a:ext cx="2307489" cy="2567443"/>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968608" y="119965"/>
            <a:ext cx="1455136" cy="2184069"/>
          </a:xfrm>
          <a:prstGeom prst="rect">
            <a:avLst/>
          </a:prstGeom>
        </p:spPr>
      </p:pic>
      <p:sp>
        <p:nvSpPr>
          <p:cNvPr id="15" name="TextBox 15"/>
          <p:cNvSpPr txBox="1"/>
          <p:nvPr/>
        </p:nvSpPr>
        <p:spPr>
          <a:xfrm>
            <a:off x="4872514" y="558868"/>
            <a:ext cx="5062889" cy="984885"/>
          </a:xfrm>
          <a:prstGeom prst="rect">
            <a:avLst/>
          </a:prstGeom>
        </p:spPr>
        <p:txBody>
          <a:bodyPr wrap="square" lIns="0" tIns="0" rIns="0" bIns="0" rtlCol="0" anchor="t">
            <a:spAutoFit/>
          </a:bodyPr>
          <a:lstStyle/>
          <a:p>
            <a:pPr marL="0" lvl="0" indent="0" algn="ctr">
              <a:spcBef>
                <a:spcPct val="0"/>
              </a:spcBef>
            </a:pPr>
            <a:r>
              <a:rPr lang="vi-VN" sz="6400" b="1" spc="188" dirty="0">
                <a:solidFill>
                  <a:srgbClr val="FFFFFF"/>
                </a:solidFill>
                <a:latin typeface="Arial" panose="020B0604020202020204" pitchFamily="34" charset="0"/>
                <a:cs typeface="Arial" panose="020B0604020202020204" pitchFamily="34" charset="0"/>
              </a:rPr>
              <a:t>LUYỆN TẬP</a:t>
            </a:r>
            <a:endParaRPr lang="en-US" sz="6400" b="1" u="none" spc="188" dirty="0">
              <a:solidFill>
                <a:srgbClr val="FFFFFF"/>
              </a:solidFill>
              <a:latin typeface="Arial" panose="020B0604020202020204" pitchFamily="34" charset="0"/>
              <a:cs typeface="Arial" panose="020B0604020202020204" pitchFamily="34" charset="0"/>
            </a:endParaRPr>
          </a:p>
        </p:txBody>
      </p:sp>
      <p:sp>
        <p:nvSpPr>
          <p:cNvPr id="16" name="Rectangle 15"/>
          <p:cNvSpPr/>
          <p:nvPr/>
        </p:nvSpPr>
        <p:spPr>
          <a:xfrm>
            <a:off x="1404359" y="2019052"/>
            <a:ext cx="11999197" cy="6350456"/>
          </a:xfrm>
          <a:prstGeom prst="rect">
            <a:avLst/>
          </a:prstGeom>
        </p:spPr>
        <p:txBody>
          <a:bodyPr wrap="square">
            <a:spAutoFit/>
          </a:bodyPr>
          <a:lstStyle/>
          <a:p>
            <a:pPr marL="685800" indent="-685800" algn="just">
              <a:lnSpc>
                <a:spcPct val="150000"/>
              </a:lnSpc>
              <a:spcBef>
                <a:spcPts val="100"/>
              </a:spcBef>
              <a:spcAft>
                <a:spcPts val="100"/>
              </a:spcAft>
              <a:buFont typeface="Wingdings" panose="05000000000000000000" pitchFamily="2" charset="2"/>
              <a:buChar char="v"/>
            </a:pPr>
            <a:r>
              <a:rPr lang="en-US" sz="4500" dirty="0" err="1">
                <a:latin typeface="Arial" panose="020B0604020202020204" pitchFamily="34" charset="0"/>
                <a:ea typeface="Calibri" panose="020F0502020204030204" pitchFamily="34" charset="0"/>
                <a:cs typeface="Arial" panose="020B0604020202020204" pitchFamily="34" charset="0"/>
              </a:rPr>
              <a:t>Nhóm</a:t>
            </a:r>
            <a:r>
              <a:rPr lang="en-US" sz="4500" dirty="0">
                <a:latin typeface="Arial" panose="020B0604020202020204" pitchFamily="34" charset="0"/>
                <a:ea typeface="Calibri" panose="020F0502020204030204" pitchFamily="34" charset="0"/>
                <a:cs typeface="Arial" panose="020B0604020202020204" pitchFamily="34" charset="0"/>
              </a:rPr>
              <a:t> 1: </a:t>
            </a:r>
            <a:r>
              <a:rPr lang="en-US" sz="4500" i="1" dirty="0" err="1">
                <a:latin typeface="Arial" panose="020B0604020202020204" pitchFamily="34" charset="0"/>
                <a:ea typeface="Calibri" panose="020F0502020204030204" pitchFamily="34" charset="0"/>
                <a:cs typeface="Arial" panose="020B0604020202020204" pitchFamily="34" charset="0"/>
              </a:rPr>
              <a:t>Nhận</a:t>
            </a:r>
            <a:r>
              <a:rPr lang="en-US" sz="4500" i="1" dirty="0">
                <a:latin typeface="Arial" panose="020B0604020202020204" pitchFamily="34" charset="0"/>
                <a:ea typeface="Calibri" panose="020F0502020204030204" pitchFamily="34" charset="0"/>
                <a:cs typeface="Arial" panose="020B0604020202020204" pitchFamily="34" charset="0"/>
              </a:rPr>
              <a:t> </a:t>
            </a:r>
            <a:r>
              <a:rPr lang="en-US" sz="4500" i="1" dirty="0" err="1">
                <a:latin typeface="Arial" panose="020B0604020202020204" pitchFamily="34" charset="0"/>
                <a:ea typeface="Calibri" panose="020F0502020204030204" pitchFamily="34" charset="0"/>
                <a:cs typeface="Arial" panose="020B0604020202020204" pitchFamily="34" charset="0"/>
              </a:rPr>
              <a:t>xét</a:t>
            </a:r>
            <a:r>
              <a:rPr lang="en-US" sz="4500" i="1" dirty="0">
                <a:latin typeface="Arial" panose="020B0604020202020204" pitchFamily="34" charset="0"/>
                <a:ea typeface="Calibri" panose="020F0502020204030204" pitchFamily="34" charset="0"/>
                <a:cs typeface="Arial" panose="020B0604020202020204" pitchFamily="34" charset="0"/>
              </a:rPr>
              <a:t> việc </a:t>
            </a:r>
            <a:r>
              <a:rPr lang="en-US" sz="4500" i="1" dirty="0" err="1">
                <a:latin typeface="Arial" panose="020B0604020202020204" pitchFamily="34" charset="0"/>
                <a:ea typeface="Calibri" panose="020F0502020204030204" pitchFamily="34" charset="0"/>
                <a:cs typeface="Arial" panose="020B0604020202020204" pitchFamily="34" charset="0"/>
              </a:rPr>
              <a:t>thực</a:t>
            </a:r>
            <a:r>
              <a:rPr lang="en-US" sz="4500" i="1" dirty="0">
                <a:latin typeface="Arial" panose="020B0604020202020204" pitchFamily="34" charset="0"/>
                <a:ea typeface="Calibri" panose="020F0502020204030204" pitchFamily="34" charset="0"/>
                <a:cs typeface="Arial" panose="020B0604020202020204" pitchFamily="34" charset="0"/>
              </a:rPr>
              <a:t> </a:t>
            </a:r>
            <a:r>
              <a:rPr lang="en-US" sz="4500" i="1" dirty="0" err="1">
                <a:latin typeface="Arial" panose="020B0604020202020204" pitchFamily="34" charset="0"/>
                <a:ea typeface="Calibri" panose="020F0502020204030204" pitchFamily="34" charset="0"/>
                <a:cs typeface="Arial" panose="020B0604020202020204" pitchFamily="34" charset="0"/>
              </a:rPr>
              <a:t>hiện</a:t>
            </a:r>
            <a:r>
              <a:rPr lang="en-US" sz="4500" i="1" dirty="0">
                <a:latin typeface="Arial" panose="020B0604020202020204" pitchFamily="34" charset="0"/>
                <a:ea typeface="Calibri" panose="020F0502020204030204" pitchFamily="34" charset="0"/>
                <a:cs typeface="Arial" panose="020B0604020202020204" pitchFamily="34" charset="0"/>
              </a:rPr>
              <a:t> </a:t>
            </a:r>
            <a:r>
              <a:rPr lang="en-US" sz="4500" i="1" dirty="0" err="1">
                <a:latin typeface="Arial" panose="020B0604020202020204" pitchFamily="34" charset="0"/>
                <a:ea typeface="Calibri" panose="020F0502020204030204" pitchFamily="34" charset="0"/>
                <a:cs typeface="Arial" panose="020B0604020202020204" pitchFamily="34" charset="0"/>
              </a:rPr>
              <a:t>trách</a:t>
            </a:r>
            <a:r>
              <a:rPr lang="en-US" sz="4500" i="1" dirty="0">
                <a:latin typeface="Arial" panose="020B0604020202020204" pitchFamily="34" charset="0"/>
                <a:ea typeface="Calibri" panose="020F0502020204030204" pitchFamily="34" charset="0"/>
                <a:cs typeface="Arial" panose="020B0604020202020204" pitchFamily="34" charset="0"/>
              </a:rPr>
              <a:t> </a:t>
            </a:r>
            <a:r>
              <a:rPr lang="en-US" sz="4500" i="1" dirty="0" err="1">
                <a:latin typeface="Arial" panose="020B0604020202020204" pitchFamily="34" charset="0"/>
                <a:ea typeface="Calibri" panose="020F0502020204030204" pitchFamily="34" charset="0"/>
                <a:cs typeface="Arial" panose="020B0604020202020204" pitchFamily="34" charset="0"/>
              </a:rPr>
              <a:t>nhiệm</a:t>
            </a:r>
            <a:r>
              <a:rPr lang="en-US" sz="4500" i="1" dirty="0">
                <a:latin typeface="Arial" panose="020B0604020202020204" pitchFamily="34" charset="0"/>
                <a:ea typeface="Calibri" panose="020F0502020204030204" pitchFamily="34" charset="0"/>
                <a:cs typeface="Arial" panose="020B0604020202020204" pitchFamily="34" charset="0"/>
              </a:rPr>
              <a:t> </a:t>
            </a:r>
            <a:r>
              <a:rPr lang="en-US" sz="4500" i="1" dirty="0" err="1">
                <a:latin typeface="Arial" panose="020B0604020202020204" pitchFamily="34" charset="0"/>
                <a:ea typeface="Calibri" panose="020F0502020204030204" pitchFamily="34" charset="0"/>
                <a:cs typeface="Arial" panose="020B0604020202020204" pitchFamily="34" charset="0"/>
              </a:rPr>
              <a:t>công</a:t>
            </a:r>
            <a:r>
              <a:rPr lang="en-US" sz="4500" i="1" dirty="0">
                <a:latin typeface="Arial" panose="020B0604020202020204" pitchFamily="34" charset="0"/>
                <a:ea typeface="Calibri" panose="020F0502020204030204" pitchFamily="34" charset="0"/>
                <a:cs typeface="Arial" panose="020B0604020202020204" pitchFamily="34" charset="0"/>
              </a:rPr>
              <a:t> </a:t>
            </a:r>
            <a:r>
              <a:rPr lang="en-US" sz="4500" i="1" dirty="0" err="1">
                <a:latin typeface="Arial" panose="020B0604020202020204" pitchFamily="34" charset="0"/>
                <a:ea typeface="Calibri" panose="020F0502020204030204" pitchFamily="34" charset="0"/>
                <a:cs typeface="Arial" panose="020B0604020202020204" pitchFamily="34" charset="0"/>
              </a:rPr>
              <a:t>dân</a:t>
            </a:r>
            <a:r>
              <a:rPr lang="en-US" sz="4500" i="1" dirty="0">
                <a:latin typeface="Arial" panose="020B0604020202020204" pitchFamily="34" charset="0"/>
                <a:ea typeface="Calibri" panose="020F0502020204030204" pitchFamily="34" charset="0"/>
                <a:cs typeface="Arial" panose="020B0604020202020204" pitchFamily="34" charset="0"/>
              </a:rPr>
              <a:t> của các </a:t>
            </a:r>
            <a:r>
              <a:rPr lang="en-US" sz="4500" i="1" dirty="0" err="1">
                <a:latin typeface="Arial" panose="020B0604020202020204" pitchFamily="34" charset="0"/>
                <a:ea typeface="Calibri" panose="020F0502020204030204" pitchFamily="34" charset="0"/>
                <a:cs typeface="Arial" panose="020B0604020202020204" pitchFamily="34" charset="0"/>
              </a:rPr>
              <a:t>chủ</a:t>
            </a:r>
            <a:r>
              <a:rPr lang="en-US" sz="4500" i="1" dirty="0">
                <a:latin typeface="Arial" panose="020B0604020202020204" pitchFamily="34" charset="0"/>
                <a:ea typeface="Calibri" panose="020F0502020204030204" pitchFamily="34" charset="0"/>
                <a:cs typeface="Arial" panose="020B0604020202020204" pitchFamily="34" charset="0"/>
              </a:rPr>
              <a:t> thể </a:t>
            </a:r>
            <a:r>
              <a:rPr lang="en-US" sz="4500" i="1" dirty="0" err="1">
                <a:latin typeface="Arial" panose="020B0604020202020204" pitchFamily="34" charset="0"/>
                <a:ea typeface="Calibri" panose="020F0502020204030204" pitchFamily="34" charset="0"/>
                <a:cs typeface="Arial" panose="020B0604020202020204" pitchFamily="34" charset="0"/>
              </a:rPr>
              <a:t>kinh</a:t>
            </a:r>
            <a:r>
              <a:rPr lang="en-US" sz="4500" i="1" dirty="0">
                <a:latin typeface="Arial" panose="020B0604020202020204" pitchFamily="34" charset="0"/>
                <a:ea typeface="Calibri" panose="020F0502020204030204" pitchFamily="34" charset="0"/>
                <a:cs typeface="Arial" panose="020B0604020202020204" pitchFamily="34" charset="0"/>
              </a:rPr>
              <a:t> </a:t>
            </a:r>
            <a:r>
              <a:rPr lang="en-US" sz="4500" i="1" dirty="0" err="1">
                <a:latin typeface="Arial" panose="020B0604020202020204" pitchFamily="34" charset="0"/>
                <a:ea typeface="Calibri" panose="020F0502020204030204" pitchFamily="34" charset="0"/>
                <a:cs typeface="Arial" panose="020B0604020202020204" pitchFamily="34" charset="0"/>
              </a:rPr>
              <a:t>tế</a:t>
            </a:r>
            <a:r>
              <a:rPr lang="en-US" sz="4500" i="1" dirty="0">
                <a:latin typeface="Arial" panose="020B0604020202020204" pitchFamily="34" charset="0"/>
                <a:ea typeface="Calibri" panose="020F0502020204030204" pitchFamily="34" charset="0"/>
                <a:cs typeface="Arial" panose="020B0604020202020204" pitchFamily="34" charset="0"/>
              </a:rPr>
              <a:t> khi </a:t>
            </a:r>
            <a:r>
              <a:rPr lang="en-US" sz="4500" i="1" dirty="0" err="1">
                <a:latin typeface="Arial" panose="020B0604020202020204" pitchFamily="34" charset="0"/>
                <a:ea typeface="Calibri" panose="020F0502020204030204" pitchFamily="34" charset="0"/>
                <a:cs typeface="Arial" panose="020B0604020202020204" pitchFamily="34" charset="0"/>
              </a:rPr>
              <a:t>tham</a:t>
            </a:r>
            <a:r>
              <a:rPr lang="en-US" sz="4500" i="1" dirty="0">
                <a:latin typeface="Arial" panose="020B0604020202020204" pitchFamily="34" charset="0"/>
                <a:ea typeface="Calibri" panose="020F0502020204030204" pitchFamily="34" charset="0"/>
                <a:cs typeface="Arial" panose="020B0604020202020204" pitchFamily="34" charset="0"/>
              </a:rPr>
              <a:t> </a:t>
            </a:r>
            <a:r>
              <a:rPr lang="en-US" sz="4500" i="1" dirty="0" err="1">
                <a:latin typeface="Arial" panose="020B0604020202020204" pitchFamily="34" charset="0"/>
                <a:ea typeface="Calibri" panose="020F0502020204030204" pitchFamily="34" charset="0"/>
                <a:cs typeface="Arial" panose="020B0604020202020204" pitchFamily="34" charset="0"/>
              </a:rPr>
              <a:t>gia</a:t>
            </a:r>
            <a:r>
              <a:rPr lang="en-US" sz="4500" b="1" i="1" dirty="0">
                <a:latin typeface="Arial" panose="020B0604020202020204" pitchFamily="34" charset="0"/>
                <a:ea typeface="Calibri" panose="020F0502020204030204" pitchFamily="34" charset="0"/>
                <a:cs typeface="Arial" panose="020B0604020202020204" pitchFamily="34" charset="0"/>
              </a:rPr>
              <a:t> </a:t>
            </a:r>
            <a:r>
              <a:rPr lang="en-US" sz="4500" i="1" dirty="0">
                <a:latin typeface="Arial" panose="020B0604020202020204" pitchFamily="34" charset="0"/>
                <a:ea typeface="Calibri" panose="020F0502020204030204" pitchFamily="34" charset="0"/>
                <a:cs typeface="Arial" panose="020B0604020202020204" pitchFamily="34" charset="0"/>
              </a:rPr>
              <a:t>các </a:t>
            </a:r>
            <a:r>
              <a:rPr lang="en-US" sz="4500" i="1" dirty="0" err="1">
                <a:latin typeface="Arial" panose="020B0604020202020204" pitchFamily="34" charset="0"/>
                <a:ea typeface="Calibri" panose="020F0502020204030204" pitchFamily="34" charset="0"/>
                <a:cs typeface="Arial" panose="020B0604020202020204" pitchFamily="34" charset="0"/>
              </a:rPr>
              <a:t>hoạt</a:t>
            </a:r>
            <a:r>
              <a:rPr lang="en-US" sz="4500" i="1" dirty="0">
                <a:latin typeface="Arial" panose="020B0604020202020204" pitchFamily="34" charset="0"/>
                <a:ea typeface="Calibri" panose="020F0502020204030204" pitchFamily="34" charset="0"/>
                <a:cs typeface="Arial" panose="020B0604020202020204" pitchFamily="34" charset="0"/>
              </a:rPr>
              <a:t> </a:t>
            </a:r>
            <a:r>
              <a:rPr lang="en-US" sz="4500" i="1" dirty="0" err="1">
                <a:latin typeface="Arial" panose="020B0604020202020204" pitchFamily="34" charset="0"/>
                <a:ea typeface="Calibri" panose="020F0502020204030204" pitchFamily="34" charset="0"/>
                <a:cs typeface="Arial" panose="020B0604020202020204" pitchFamily="34" charset="0"/>
              </a:rPr>
              <a:t>động</a:t>
            </a:r>
            <a:r>
              <a:rPr lang="en-US" sz="4500" i="1" dirty="0">
                <a:latin typeface="Arial" panose="020B0604020202020204" pitchFamily="34" charset="0"/>
                <a:ea typeface="Calibri" panose="020F0502020204030204" pitchFamily="34" charset="0"/>
                <a:cs typeface="Arial" panose="020B0604020202020204" pitchFamily="34" charset="0"/>
              </a:rPr>
              <a:t> </a:t>
            </a:r>
            <a:r>
              <a:rPr lang="en-US" sz="4500" i="1" dirty="0" err="1">
                <a:latin typeface="Arial" panose="020B0604020202020204" pitchFamily="34" charset="0"/>
                <a:ea typeface="Calibri" panose="020F0502020204030204" pitchFamily="34" charset="0"/>
                <a:cs typeface="Arial" panose="020B0604020202020204" pitchFamily="34" charset="0"/>
              </a:rPr>
              <a:t>kinh</a:t>
            </a:r>
            <a:r>
              <a:rPr lang="en-US" sz="4500" i="1" dirty="0">
                <a:latin typeface="Arial" panose="020B0604020202020204" pitchFamily="34" charset="0"/>
                <a:ea typeface="Calibri" panose="020F0502020204030204" pitchFamily="34" charset="0"/>
                <a:cs typeface="Arial" panose="020B0604020202020204" pitchFamily="34" charset="0"/>
              </a:rPr>
              <a:t> </a:t>
            </a:r>
            <a:r>
              <a:rPr lang="en-US" sz="4500" i="1" dirty="0" err="1">
                <a:latin typeface="Arial" panose="020B0604020202020204" pitchFamily="34" charset="0"/>
                <a:ea typeface="Calibri" panose="020F0502020204030204" pitchFamily="34" charset="0"/>
                <a:cs typeface="Arial" panose="020B0604020202020204" pitchFamily="34" charset="0"/>
              </a:rPr>
              <a:t>tế</a:t>
            </a:r>
            <a:r>
              <a:rPr lang="en-US" sz="4500" i="1" dirty="0">
                <a:latin typeface="Arial" panose="020B0604020202020204" pitchFamily="34" charset="0"/>
                <a:ea typeface="Calibri" panose="020F0502020204030204" pitchFamily="34" charset="0"/>
                <a:cs typeface="Arial" panose="020B0604020202020204" pitchFamily="34" charset="0"/>
              </a:rPr>
              <a:t> trong </a:t>
            </a:r>
            <a:r>
              <a:rPr lang="en-US" sz="4500" i="1" dirty="0" err="1">
                <a:latin typeface="Arial" panose="020B0604020202020204" pitchFamily="34" charset="0"/>
                <a:ea typeface="Calibri" panose="020F0502020204030204" pitchFamily="34" charset="0"/>
                <a:cs typeface="Arial" panose="020B0604020202020204" pitchFamily="34" charset="0"/>
              </a:rPr>
              <a:t>những</a:t>
            </a:r>
            <a:r>
              <a:rPr lang="en-US" sz="4500" i="1" dirty="0">
                <a:latin typeface="Arial" panose="020B0604020202020204" pitchFamily="34" charset="0"/>
                <a:ea typeface="Calibri" panose="020F0502020204030204" pitchFamily="34" charset="0"/>
                <a:cs typeface="Arial" panose="020B0604020202020204" pitchFamily="34" charset="0"/>
              </a:rPr>
              <a:t> trường hợp (Bài </a:t>
            </a:r>
            <a:r>
              <a:rPr lang="en-US" sz="4500" i="1" dirty="0" err="1">
                <a:latin typeface="Arial" panose="020B0604020202020204" pitchFamily="34" charset="0"/>
                <a:ea typeface="Calibri" panose="020F0502020204030204" pitchFamily="34" charset="0"/>
                <a:cs typeface="Arial" panose="020B0604020202020204" pitchFamily="34" charset="0"/>
              </a:rPr>
              <a:t>tập</a:t>
            </a:r>
            <a:r>
              <a:rPr lang="en-US" sz="4500" i="1" dirty="0">
                <a:latin typeface="Arial" panose="020B0604020202020204" pitchFamily="34" charset="0"/>
                <a:ea typeface="Calibri" panose="020F0502020204030204" pitchFamily="34" charset="0"/>
                <a:cs typeface="Arial" panose="020B0604020202020204" pitchFamily="34" charset="0"/>
              </a:rPr>
              <a:t> 2 SGK tr.15, 16)</a:t>
            </a:r>
            <a:endParaRPr lang="en-US" sz="4500" dirty="0">
              <a:latin typeface="Arial" panose="020B0604020202020204" pitchFamily="34" charset="0"/>
              <a:ea typeface="Calibri" panose="020F0502020204030204" pitchFamily="34" charset="0"/>
              <a:cs typeface="Arial" panose="020B0604020202020204" pitchFamily="34" charset="0"/>
            </a:endParaRPr>
          </a:p>
          <a:p>
            <a:pPr marL="685800" indent="-685800" algn="just">
              <a:lnSpc>
                <a:spcPct val="150000"/>
              </a:lnSpc>
              <a:spcBef>
                <a:spcPts val="100"/>
              </a:spcBef>
              <a:spcAft>
                <a:spcPts val="100"/>
              </a:spcAft>
              <a:buFont typeface="Wingdings" panose="05000000000000000000" pitchFamily="2" charset="2"/>
              <a:buChar char="v"/>
            </a:pPr>
            <a:r>
              <a:rPr lang="en-US" sz="4500" dirty="0" err="1">
                <a:latin typeface="Arial" panose="020B0604020202020204" pitchFamily="34" charset="0"/>
                <a:ea typeface="Calibri" panose="020F0502020204030204" pitchFamily="34" charset="0"/>
                <a:cs typeface="Arial" panose="020B0604020202020204" pitchFamily="34" charset="0"/>
              </a:rPr>
              <a:t>Nhóm</a:t>
            </a:r>
            <a:r>
              <a:rPr lang="en-US" sz="4500" dirty="0">
                <a:latin typeface="Arial" panose="020B0604020202020204" pitchFamily="34" charset="0"/>
                <a:ea typeface="Calibri" panose="020F0502020204030204" pitchFamily="34" charset="0"/>
                <a:cs typeface="Arial" panose="020B0604020202020204" pitchFamily="34" charset="0"/>
              </a:rPr>
              <a:t> 2: </a:t>
            </a:r>
            <a:r>
              <a:rPr lang="en-US" sz="4500" i="1" dirty="0" err="1">
                <a:latin typeface="Arial" panose="020B0604020202020204" pitchFamily="34" charset="0"/>
                <a:ea typeface="Calibri" panose="020F0502020204030204" pitchFamily="34" charset="0"/>
                <a:cs typeface="Arial" panose="020B0604020202020204" pitchFamily="34" charset="0"/>
              </a:rPr>
              <a:t>Xử</a:t>
            </a:r>
            <a:r>
              <a:rPr lang="en-US" sz="4500" i="1" dirty="0">
                <a:latin typeface="Arial" panose="020B0604020202020204" pitchFamily="34" charset="0"/>
                <a:ea typeface="Calibri" panose="020F0502020204030204" pitchFamily="34" charset="0"/>
                <a:cs typeface="Arial" panose="020B0604020202020204" pitchFamily="34" charset="0"/>
              </a:rPr>
              <a:t> </a:t>
            </a:r>
            <a:r>
              <a:rPr lang="en-US" sz="4500" i="1" dirty="0" err="1">
                <a:latin typeface="Arial" panose="020B0604020202020204" pitchFamily="34" charset="0"/>
                <a:ea typeface="Calibri" panose="020F0502020204030204" pitchFamily="34" charset="0"/>
                <a:cs typeface="Arial" panose="020B0604020202020204" pitchFamily="34" charset="0"/>
              </a:rPr>
              <a:t>lí</a:t>
            </a:r>
            <a:r>
              <a:rPr lang="en-US" sz="4500" i="1" dirty="0">
                <a:latin typeface="Arial" panose="020B0604020202020204" pitchFamily="34" charset="0"/>
                <a:ea typeface="Calibri" panose="020F0502020204030204" pitchFamily="34" charset="0"/>
                <a:cs typeface="Arial" panose="020B0604020202020204" pitchFamily="34" charset="0"/>
              </a:rPr>
              <a:t> các tính </a:t>
            </a:r>
            <a:r>
              <a:rPr lang="en-US" sz="4500" i="1" dirty="0" err="1">
                <a:latin typeface="Arial" panose="020B0604020202020204" pitchFamily="34" charset="0"/>
                <a:ea typeface="Calibri" panose="020F0502020204030204" pitchFamily="34" charset="0"/>
                <a:cs typeface="Arial" panose="020B0604020202020204" pitchFamily="34" charset="0"/>
              </a:rPr>
              <a:t>huống</a:t>
            </a:r>
            <a:r>
              <a:rPr lang="en-US" sz="4500" i="1" dirty="0">
                <a:latin typeface="Arial" panose="020B0604020202020204" pitchFamily="34" charset="0"/>
                <a:ea typeface="Calibri" panose="020F0502020204030204" pitchFamily="34" charset="0"/>
                <a:cs typeface="Arial" panose="020B0604020202020204" pitchFamily="34" charset="0"/>
              </a:rPr>
              <a:t> (Bài </a:t>
            </a:r>
            <a:r>
              <a:rPr lang="en-US" sz="4500" i="1" dirty="0" err="1">
                <a:latin typeface="Arial" panose="020B0604020202020204" pitchFamily="34" charset="0"/>
                <a:ea typeface="Calibri" panose="020F0502020204030204" pitchFamily="34" charset="0"/>
                <a:cs typeface="Arial" panose="020B0604020202020204" pitchFamily="34" charset="0"/>
              </a:rPr>
              <a:t>tập</a:t>
            </a:r>
            <a:r>
              <a:rPr lang="en-US" sz="4500" i="1" dirty="0">
                <a:latin typeface="Arial" panose="020B0604020202020204" pitchFamily="34" charset="0"/>
                <a:ea typeface="Calibri" panose="020F0502020204030204" pitchFamily="34" charset="0"/>
                <a:cs typeface="Arial" panose="020B0604020202020204" pitchFamily="34" charset="0"/>
              </a:rPr>
              <a:t> 3 SGK tr.16). </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1825">
            <a:off x="15924359" y="8909451"/>
            <a:ext cx="2407960" cy="1203980"/>
          </a:xfrm>
          <a:prstGeom prst="rect">
            <a:avLst/>
          </a:prstGeom>
        </p:spPr>
      </p:pic>
      <p:pic>
        <p:nvPicPr>
          <p:cNvPr id="17"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57707"/>
            <a:ext cx="1723296" cy="1629298"/>
          </a:xfrm>
          <a:prstGeom prst="rect">
            <a:avLst/>
          </a:prstGeom>
        </p:spPr>
      </p:pic>
      <p:sp>
        <p:nvSpPr>
          <p:cNvPr id="18" name="TextBox 4"/>
          <p:cNvSpPr txBox="1"/>
          <p:nvPr/>
        </p:nvSpPr>
        <p:spPr>
          <a:xfrm>
            <a:off x="7391400" y="421196"/>
            <a:ext cx="3810000" cy="1025922"/>
          </a:xfrm>
          <a:prstGeom prst="rect">
            <a:avLst/>
          </a:prstGeom>
        </p:spPr>
        <p:txBody>
          <a:bodyPr wrap="square" lIns="0" tIns="0" rIns="0" bIns="0" rtlCol="0" anchor="t">
            <a:spAutoFit/>
          </a:bodyPr>
          <a:lstStyle/>
          <a:p>
            <a:pPr marL="0" lvl="0" indent="0" algn="ctr">
              <a:lnSpc>
                <a:spcPts val="8000"/>
              </a:lnSpc>
              <a:spcBef>
                <a:spcPct val="0"/>
              </a:spcBef>
            </a:pPr>
            <a:r>
              <a:rPr lang="vi-VN" sz="5600" b="1" dirty="0">
                <a:solidFill>
                  <a:srgbClr val="C3113D"/>
                </a:solidFill>
                <a:latin typeface="Arial" panose="020B0604020202020204" pitchFamily="34" charset="0"/>
                <a:cs typeface="Arial" panose="020B0604020202020204" pitchFamily="34" charset="0"/>
              </a:rPr>
              <a:t>BÀI TẬP 2</a:t>
            </a:r>
            <a:endParaRPr lang="en-US" sz="5600" b="1" u="none" dirty="0">
              <a:solidFill>
                <a:srgbClr val="C3113D"/>
              </a:solidFill>
              <a:latin typeface="Arial" panose="020B0604020202020204" pitchFamily="34" charset="0"/>
              <a:cs typeface="Arial" panose="020B0604020202020204" pitchFamily="34" charset="0"/>
            </a:endParaRPr>
          </a:p>
        </p:txBody>
      </p:sp>
      <p:sp>
        <p:nvSpPr>
          <p:cNvPr id="2" name="Rectangle 1"/>
          <p:cNvSpPr/>
          <p:nvPr/>
        </p:nvSpPr>
        <p:spPr>
          <a:xfrm>
            <a:off x="643919" y="1354080"/>
            <a:ext cx="17304962" cy="8243282"/>
          </a:xfrm>
          <a:prstGeom prst="rect">
            <a:avLst/>
          </a:prstGeom>
        </p:spPr>
        <p:txBody>
          <a:bodyPr wrap="square">
            <a:spAutoFit/>
          </a:bodyPr>
          <a:lstStyle/>
          <a:p>
            <a:pPr marL="685800" indent="-685800" algn="just">
              <a:lnSpc>
                <a:spcPct val="150000"/>
              </a:lnSpc>
              <a:spcBef>
                <a:spcPts val="100"/>
              </a:spcBef>
              <a:spcAft>
                <a:spcPts val="100"/>
              </a:spcAft>
              <a:buFont typeface="Wingdings" panose="05000000000000000000" pitchFamily="2" charset="2"/>
              <a:buChar char="§"/>
            </a:pPr>
            <a:r>
              <a:rPr lang="en-US" sz="4400" b="1" dirty="0">
                <a:latin typeface="Arial" panose="020B0604020202020204" pitchFamily="34" charset="0"/>
                <a:ea typeface="Calibri" panose="020F0502020204030204" pitchFamily="34" charset="0"/>
                <a:cs typeface="Arial" panose="020B0604020202020204" pitchFamily="34" charset="0"/>
              </a:rPr>
              <a:t>Trường hợp a: </a:t>
            </a:r>
            <a:r>
              <a:rPr lang="en-US" sz="4400" dirty="0" err="1">
                <a:latin typeface="Arial" panose="020B0604020202020204" pitchFamily="34" charset="0"/>
                <a:ea typeface="Calibri" panose="020F0502020204030204" pitchFamily="34" charset="0"/>
                <a:cs typeface="Arial" panose="020B0604020202020204" pitchFamily="34" charset="0"/>
              </a:rPr>
              <a:t>Anh</a:t>
            </a:r>
            <a:r>
              <a:rPr lang="en-US" sz="4400" dirty="0">
                <a:latin typeface="Arial" panose="020B0604020202020204" pitchFamily="34" charset="0"/>
                <a:ea typeface="Calibri" panose="020F0502020204030204" pitchFamily="34" charset="0"/>
                <a:cs typeface="Arial" panose="020B0604020202020204" pitchFamily="34" charset="0"/>
              </a:rPr>
              <a:t> V </a:t>
            </a:r>
            <a:r>
              <a:rPr lang="en-US" sz="4400" dirty="0" err="1">
                <a:latin typeface="Arial" panose="020B0604020202020204" pitchFamily="34" charset="0"/>
                <a:ea typeface="Calibri" panose="020F0502020204030204" pitchFamily="34" charset="0"/>
                <a:cs typeface="Arial" panose="020B0604020202020204" pitchFamily="34" charset="0"/>
              </a:rPr>
              <a:t>chủ</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động</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tìm</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kiếm</a:t>
            </a:r>
            <a:r>
              <a:rPr lang="en-US" sz="4400" dirty="0">
                <a:latin typeface="Arial" panose="020B0604020202020204" pitchFamily="34" charset="0"/>
                <a:ea typeface="Calibri" panose="020F0502020204030204" pitchFamily="34" charset="0"/>
                <a:cs typeface="Arial" panose="020B0604020202020204" pitchFamily="34" charset="0"/>
              </a:rPr>
              <a:t> việc làm để </a:t>
            </a:r>
            <a:r>
              <a:rPr lang="en-US" sz="4400" dirty="0" err="1">
                <a:latin typeface="Arial" panose="020B0604020202020204" pitchFamily="34" charset="0"/>
                <a:ea typeface="Calibri" panose="020F0502020204030204" pitchFamily="34" charset="0"/>
                <a:cs typeface="Arial" panose="020B0604020202020204" pitchFamily="34" charset="0"/>
              </a:rPr>
              <a:t>đảm</a:t>
            </a:r>
            <a:r>
              <a:rPr lang="en-US" sz="4400" dirty="0">
                <a:latin typeface="Arial" panose="020B0604020202020204" pitchFamily="34" charset="0"/>
                <a:ea typeface="Calibri" panose="020F0502020204030204" pitchFamily="34" charset="0"/>
                <a:cs typeface="Arial" panose="020B0604020202020204" pitchFamily="34" charset="0"/>
              </a:rPr>
              <a:t> bảo </a:t>
            </a:r>
            <a:r>
              <a:rPr lang="en-US" sz="4400" dirty="0" err="1">
                <a:latin typeface="Arial" panose="020B0604020202020204" pitchFamily="34" charset="0"/>
                <a:ea typeface="Calibri" panose="020F0502020204030204" pitchFamily="34" charset="0"/>
                <a:cs typeface="Arial" panose="020B0604020202020204" pitchFamily="34" charset="0"/>
              </a:rPr>
              <a:t>cuộc</a:t>
            </a:r>
            <a:r>
              <a:rPr lang="en-US" sz="4400" dirty="0">
                <a:latin typeface="Arial" panose="020B0604020202020204" pitchFamily="34" charset="0"/>
                <a:ea typeface="Calibri" panose="020F0502020204030204" pitchFamily="34" charset="0"/>
                <a:cs typeface="Arial" panose="020B0604020202020204" pitchFamily="34" charset="0"/>
              </a:rPr>
              <a:t> sống; </a:t>
            </a:r>
            <a:r>
              <a:rPr lang="en-US" sz="4400" dirty="0" err="1">
                <a:latin typeface="Arial" panose="020B0604020202020204" pitchFamily="34" charset="0"/>
                <a:ea typeface="Calibri" panose="020F0502020204030204" pitchFamily="34" charset="0"/>
                <a:cs typeface="Arial" panose="020B0604020202020204" pitchFamily="34" charset="0"/>
              </a:rPr>
              <a:t>tìm</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tòi</a:t>
            </a:r>
            <a:r>
              <a:rPr lang="en-US" sz="4400" dirty="0">
                <a:latin typeface="Arial" panose="020B0604020202020204" pitchFamily="34" charset="0"/>
                <a:ea typeface="Calibri" panose="020F0502020204030204" pitchFamily="34" charset="0"/>
                <a:cs typeface="Arial" panose="020B0604020202020204" pitchFamily="34" charset="0"/>
              </a:rPr>
              <a:t>, học hỏi, </a:t>
            </a:r>
            <a:r>
              <a:rPr lang="en-US" sz="4400" dirty="0" err="1">
                <a:latin typeface="Arial" panose="020B0604020202020204" pitchFamily="34" charset="0"/>
                <a:ea typeface="Calibri" panose="020F0502020204030204" pitchFamily="34" charset="0"/>
                <a:cs typeface="Arial" panose="020B0604020202020204" pitchFamily="34" charset="0"/>
              </a:rPr>
              <a:t>lựa</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chọn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được</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mô</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hình</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kinh</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doanh</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phù</a:t>
            </a:r>
            <a:r>
              <a:rPr lang="en-US" sz="4400" dirty="0">
                <a:latin typeface="Arial" panose="020B0604020202020204" pitchFamily="34" charset="0"/>
                <a:ea typeface="Calibri" panose="020F0502020204030204" pitchFamily="34" charset="0"/>
                <a:cs typeface="Arial" panose="020B0604020202020204" pitchFamily="34" charset="0"/>
              </a:rPr>
              <a:t> hợp phát </a:t>
            </a:r>
            <a:r>
              <a:rPr lang="en-US" sz="4400" dirty="0" err="1">
                <a:latin typeface="Arial" panose="020B0604020202020204" pitchFamily="34" charset="0"/>
                <a:ea typeface="Calibri" panose="020F0502020204030204" pitchFamily="34" charset="0"/>
                <a:cs typeface="Arial" panose="020B0604020202020204" pitchFamily="34" charset="0"/>
              </a:rPr>
              <a:t>triển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kinh</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tế</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gia</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đình</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tạo</a:t>
            </a:r>
            <a:r>
              <a:rPr lang="en-US" sz="4400" dirty="0">
                <a:latin typeface="Arial" panose="020B0604020202020204" pitchFamily="34" charset="0"/>
                <a:ea typeface="Calibri" panose="020F0502020204030204" pitchFamily="34" charset="0"/>
                <a:cs typeface="Arial" panose="020B0604020202020204" pitchFamily="34" charset="0"/>
              </a:rPr>
              <a:t> việc làm </a:t>
            </a:r>
            <a:r>
              <a:rPr lang="en-US" sz="4400" dirty="0" err="1">
                <a:latin typeface="Arial" panose="020B0604020202020204" pitchFamily="34" charset="0"/>
                <a:ea typeface="Calibri" panose="020F0502020204030204" pitchFamily="34" charset="0"/>
                <a:cs typeface="Arial" panose="020B0604020202020204" pitchFamily="34" charset="0"/>
              </a:rPr>
              <a:t>cho</a:t>
            </a:r>
            <a:r>
              <a:rPr lang="en-US" sz="4400" dirty="0">
                <a:latin typeface="Arial" panose="020B0604020202020204" pitchFamily="34" charset="0"/>
                <a:ea typeface="Calibri" panose="020F0502020204030204" pitchFamily="34" charset="0"/>
                <a:cs typeface="Arial" panose="020B0604020202020204" pitchFamily="34" charset="0"/>
              </a:rPr>
              <a:t> người </a:t>
            </a:r>
            <a:r>
              <a:rPr lang="en-US" sz="4400" dirty="0" err="1">
                <a:latin typeface="Arial" panose="020B0604020202020204" pitchFamily="34" charset="0"/>
                <a:ea typeface="Calibri" panose="020F0502020204030204" pitchFamily="34" charset="0"/>
                <a:cs typeface="Arial" panose="020B0604020202020204" pitchFamily="34" charset="0"/>
              </a:rPr>
              <a:t>lao</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động</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và</a:t>
            </a:r>
            <a:r>
              <a:rPr lang="en-US" sz="4400" dirty="0">
                <a:latin typeface="Arial" panose="020B0604020202020204" pitchFamily="34" charset="0"/>
                <a:ea typeface="Calibri" panose="020F0502020204030204" pitchFamily="34" charset="0"/>
                <a:cs typeface="Arial" panose="020B0604020202020204" pitchFamily="34" charset="0"/>
              </a:rPr>
              <a:t> còn </a:t>
            </a:r>
            <a:r>
              <a:rPr lang="en-US" sz="4400" dirty="0" err="1">
                <a:latin typeface="Arial" panose="020B0604020202020204" pitchFamily="34" charset="0"/>
                <a:ea typeface="Calibri" panose="020F0502020204030204" pitchFamily="34" charset="0"/>
                <a:cs typeface="Arial" panose="020B0604020202020204" pitchFamily="34" charset="0"/>
              </a:rPr>
              <a:t>hỗ</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trợ</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giúp</a:t>
            </a:r>
            <a:r>
              <a:rPr lang="en-US" sz="4400" dirty="0">
                <a:latin typeface="Arial" panose="020B0604020202020204" pitchFamily="34" charset="0"/>
                <a:ea typeface="Calibri" panose="020F0502020204030204" pitchFamily="34" charset="0"/>
                <a:cs typeface="Arial" panose="020B0604020202020204" pitchFamily="34" charset="0"/>
              </a:rPr>
              <a:t> đỡ </a:t>
            </a:r>
            <a:r>
              <a:rPr lang="en-US" sz="4400" dirty="0" err="1">
                <a:latin typeface="Arial" panose="020B0604020202020204" pitchFamily="34" charset="0"/>
                <a:ea typeface="Calibri" panose="020F0502020204030204" pitchFamily="34" charset="0"/>
                <a:cs typeface="Arial" panose="020B0604020202020204" pitchFamily="34" charset="0"/>
              </a:rPr>
              <a:t>những</a:t>
            </a:r>
            <a:r>
              <a:rPr lang="en-US" sz="4400" dirty="0">
                <a:latin typeface="Arial" panose="020B0604020202020204" pitchFamily="34" charset="0"/>
                <a:ea typeface="Calibri" panose="020F0502020204030204" pitchFamily="34" charset="0"/>
                <a:cs typeface="Arial" panose="020B0604020202020204" pitchFamily="34" charset="0"/>
              </a:rPr>
              <a:t> người có </a:t>
            </a:r>
            <a:r>
              <a:rPr lang="en-US" sz="4400" dirty="0" err="1">
                <a:latin typeface="Arial" panose="020B0604020202020204" pitchFamily="34" charset="0"/>
                <a:ea typeface="Calibri" panose="020F0502020204030204" pitchFamily="34" charset="0"/>
                <a:cs typeface="Arial" panose="020B0604020202020204" pitchFamily="34" charset="0"/>
              </a:rPr>
              <a:t>hoàn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cảnh</a:t>
            </a:r>
            <a:r>
              <a:rPr lang="en-US" sz="4400" dirty="0">
                <a:latin typeface="Arial" panose="020B0604020202020204" pitchFamily="34" charset="0"/>
                <a:ea typeface="Calibri" panose="020F0502020204030204" pitchFamily="34" charset="0"/>
                <a:cs typeface="Arial" panose="020B0604020202020204" pitchFamily="34" charset="0"/>
              </a:rPr>
              <a:t> khó </a:t>
            </a:r>
            <a:r>
              <a:rPr lang="en-US" sz="4400" dirty="0" err="1">
                <a:latin typeface="Arial" panose="020B0604020202020204" pitchFamily="34" charset="0"/>
                <a:ea typeface="Calibri" panose="020F0502020204030204" pitchFamily="34" charset="0"/>
                <a:cs typeface="Arial" panose="020B0604020202020204" pitchFamily="34" charset="0"/>
              </a:rPr>
              <a:t>khăn</a:t>
            </a:r>
            <a:r>
              <a:rPr lang="en-US" sz="4400" dirty="0">
                <a:latin typeface="Arial" panose="020B0604020202020204" pitchFamily="34" charset="0"/>
                <a:ea typeface="Calibri" panose="020F0502020204030204" pitchFamily="34" charset="0"/>
                <a:cs typeface="Arial" panose="020B0604020202020204" pitchFamily="34" charset="0"/>
              </a:rPr>
              <a:t>.</a:t>
            </a:r>
          </a:p>
          <a:p>
            <a:pPr marL="685800" indent="-685800" algn="just">
              <a:lnSpc>
                <a:spcPct val="150000"/>
              </a:lnSpc>
              <a:spcBef>
                <a:spcPts val="100"/>
              </a:spcBef>
              <a:spcAft>
                <a:spcPts val="100"/>
              </a:spcAft>
              <a:buFont typeface="Wingdings" panose="05000000000000000000" pitchFamily="2" charset="2"/>
              <a:buChar char="§"/>
            </a:pPr>
            <a:r>
              <a:rPr lang="en-US" sz="4400" b="1" dirty="0">
                <a:latin typeface="Arial" panose="020B0604020202020204" pitchFamily="34" charset="0"/>
                <a:ea typeface="Calibri" panose="020F0502020204030204" pitchFamily="34" charset="0"/>
                <a:cs typeface="Arial" panose="020B0604020202020204" pitchFamily="34" charset="0"/>
              </a:rPr>
              <a:t>Trường hợp b: </a:t>
            </a:r>
            <a:r>
              <a:rPr lang="en-US" sz="4400" dirty="0" err="1">
                <a:latin typeface="Arial" panose="020B0604020202020204" pitchFamily="34" charset="0"/>
                <a:ea typeface="Calibri" panose="020F0502020204030204" pitchFamily="34" charset="0"/>
                <a:cs typeface="Arial" panose="020B0604020202020204" pitchFamily="34" charset="0"/>
              </a:rPr>
              <a:t>Cuộc</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vận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động</a:t>
            </a:r>
            <a:r>
              <a:rPr lang="en-US" sz="4400" dirty="0">
                <a:latin typeface="Arial" panose="020B0604020202020204" pitchFamily="34" charset="0"/>
                <a:ea typeface="Calibri" panose="020F0502020204030204" pitchFamily="34" charset="0"/>
                <a:cs typeface="Arial" panose="020B0604020202020204" pitchFamily="34" charset="0"/>
              </a:rPr>
              <a:t> “Người </a:t>
            </a:r>
            <a:r>
              <a:rPr lang="en-US" sz="4400" dirty="0" err="1">
                <a:latin typeface="Arial" panose="020B0604020202020204" pitchFamily="34" charset="0"/>
                <a:ea typeface="Calibri" panose="020F0502020204030204" pitchFamily="34" charset="0"/>
                <a:cs typeface="Arial" panose="020B0604020202020204" pitchFamily="34" charset="0"/>
              </a:rPr>
              <a:t>Việt</a:t>
            </a:r>
            <a:r>
              <a:rPr lang="en-US" sz="4400" dirty="0">
                <a:latin typeface="Arial" panose="020B0604020202020204" pitchFamily="34" charset="0"/>
                <a:ea typeface="Calibri" panose="020F0502020204030204" pitchFamily="34" charset="0"/>
                <a:cs typeface="Arial" panose="020B0604020202020204" pitchFamily="34" charset="0"/>
              </a:rPr>
              <a:t> Nam </a:t>
            </a:r>
            <a:r>
              <a:rPr lang="en-US" sz="4400" dirty="0" err="1">
                <a:latin typeface="Arial" panose="020B0604020202020204" pitchFamily="34" charset="0"/>
                <a:ea typeface="Calibri" panose="020F0502020204030204" pitchFamily="34" charset="0"/>
                <a:cs typeface="Arial" panose="020B0604020202020204" pitchFamily="34" charset="0"/>
              </a:rPr>
              <a:t>ưu</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tiên</a:t>
            </a:r>
            <a:r>
              <a:rPr lang="en-US" sz="4400" dirty="0">
                <a:latin typeface="Arial" panose="020B0604020202020204" pitchFamily="34" charset="0"/>
                <a:ea typeface="Calibri" panose="020F0502020204030204" pitchFamily="34" charset="0"/>
                <a:cs typeface="Arial" panose="020B0604020202020204" pitchFamily="34" charset="0"/>
              </a:rPr>
              <a:t> dùng hàng </a:t>
            </a:r>
            <a:r>
              <a:rPr lang="en-US" sz="4400" dirty="0" err="1">
                <a:latin typeface="Arial" panose="020B0604020202020204" pitchFamily="34" charset="0"/>
                <a:ea typeface="Calibri" panose="020F0502020204030204" pitchFamily="34" charset="0"/>
                <a:cs typeface="Arial" panose="020B0604020202020204" pitchFamily="34" charset="0"/>
              </a:rPr>
              <a:t>Việt</a:t>
            </a:r>
            <a:r>
              <a:rPr lang="en-US" sz="4400" dirty="0">
                <a:latin typeface="Arial" panose="020B0604020202020204" pitchFamily="34" charset="0"/>
                <a:ea typeface="Calibri" panose="020F0502020204030204" pitchFamily="34" charset="0"/>
                <a:cs typeface="Arial" panose="020B0604020202020204" pitchFamily="34" charset="0"/>
              </a:rPr>
              <a:t> Nam” phát </a:t>
            </a:r>
            <a:r>
              <a:rPr lang="en-US" sz="4400" dirty="0" err="1">
                <a:latin typeface="Arial" panose="020B0604020202020204" pitchFamily="34" charset="0"/>
                <a:ea typeface="Calibri" panose="020F0502020204030204" pitchFamily="34" charset="0"/>
                <a:cs typeface="Arial" panose="020B0604020202020204" pitchFamily="34" charset="0"/>
              </a:rPr>
              <a:t>huy</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mạnh</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mẽ</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lòng</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yêu</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nước</a:t>
            </a:r>
            <a:r>
              <a:rPr lang="en-US" sz="4400" dirty="0">
                <a:latin typeface="Arial" panose="020B0604020202020204" pitchFamily="34" charset="0"/>
                <a:ea typeface="Calibri" panose="020F0502020204030204" pitchFamily="34" charset="0"/>
                <a:cs typeface="Arial" panose="020B0604020202020204" pitchFamily="34" charset="0"/>
              </a:rPr>
              <a:t>, ý </a:t>
            </a:r>
            <a:r>
              <a:rPr lang="en-US" sz="4400" dirty="0" err="1">
                <a:latin typeface="Arial" panose="020B0604020202020204" pitchFamily="34" charset="0"/>
                <a:ea typeface="Calibri" panose="020F0502020204030204" pitchFamily="34" charset="0"/>
                <a:cs typeface="Arial" panose="020B0604020202020204" pitchFamily="34" charset="0"/>
              </a:rPr>
              <a:t>chí</a:t>
            </a:r>
            <a:r>
              <a:rPr lang="en-US" sz="4400" dirty="0">
                <a:latin typeface="Arial" panose="020B0604020202020204" pitchFamily="34" charset="0"/>
                <a:ea typeface="Calibri" panose="020F0502020204030204" pitchFamily="34" charset="0"/>
                <a:cs typeface="Arial" panose="020B0604020202020204" pitchFamily="34" charset="0"/>
              </a:rPr>
              <a:t> tự lực, tự </a:t>
            </a:r>
            <a:r>
              <a:rPr lang="en-US" sz="4400" dirty="0" err="1">
                <a:latin typeface="Arial" panose="020B0604020202020204" pitchFamily="34" charset="0"/>
                <a:ea typeface="Calibri" panose="020F0502020204030204" pitchFamily="34" charset="0"/>
                <a:cs typeface="Arial" panose="020B0604020202020204" pitchFamily="34" charset="0"/>
              </a:rPr>
              <a:t>cường</a:t>
            </a:r>
            <a:r>
              <a:rPr lang="en-US" sz="4400" dirty="0">
                <a:latin typeface="Arial" panose="020B0604020202020204" pitchFamily="34" charset="0"/>
                <a:ea typeface="Calibri" panose="020F0502020204030204" pitchFamily="34" charset="0"/>
                <a:cs typeface="Arial" panose="020B0604020202020204" pitchFamily="34" charset="0"/>
              </a:rPr>
              <a:t>, tự </a:t>
            </a:r>
            <a:r>
              <a:rPr lang="en-US" sz="4400" dirty="0" err="1">
                <a:latin typeface="Arial" panose="020B0604020202020204" pitchFamily="34" charset="0"/>
                <a:ea typeface="Calibri" panose="020F0502020204030204" pitchFamily="34" charset="0"/>
                <a:cs typeface="Arial" panose="020B0604020202020204" pitchFamily="34" charset="0"/>
              </a:rPr>
              <a:t>tôn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dân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tộc</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xây</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dựng</a:t>
            </a:r>
            <a:r>
              <a:rPr lang="en-US" sz="4400" dirty="0">
                <a:latin typeface="Arial" panose="020B0604020202020204" pitchFamily="34" charset="0"/>
                <a:ea typeface="Calibri" panose="020F0502020204030204" pitchFamily="34" charset="0"/>
                <a:cs typeface="Arial" panose="020B0604020202020204" pitchFamily="34" charset="0"/>
              </a:rPr>
              <a:t> văn </a:t>
            </a:r>
            <a:r>
              <a:rPr lang="en-US" sz="4400" dirty="0" err="1">
                <a:latin typeface="Arial" panose="020B0604020202020204" pitchFamily="34" charset="0"/>
                <a:ea typeface="Calibri" panose="020F0502020204030204" pitchFamily="34" charset="0"/>
                <a:cs typeface="Arial" panose="020B0604020202020204" pitchFamily="34" charset="0"/>
              </a:rPr>
              <a:t>hoá</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tiêu</a:t>
            </a:r>
            <a:r>
              <a:rPr lang="en-US" sz="4400" dirty="0">
                <a:latin typeface="Arial" panose="020B0604020202020204" pitchFamily="34" charset="0"/>
                <a:ea typeface="Calibri" panose="020F0502020204030204" pitchFamily="34" charset="0"/>
                <a:cs typeface="Arial" panose="020B0604020202020204" pitchFamily="34" charset="0"/>
              </a:rPr>
              <a:t> dùng của người </a:t>
            </a:r>
            <a:r>
              <a:rPr lang="en-US" sz="4400" dirty="0" err="1">
                <a:latin typeface="Arial" panose="020B0604020202020204" pitchFamily="34" charset="0"/>
                <a:ea typeface="Calibri" panose="020F0502020204030204" pitchFamily="34" charset="0"/>
                <a:cs typeface="Arial" panose="020B0604020202020204" pitchFamily="34" charset="0"/>
              </a:rPr>
              <a:t>Việt</a:t>
            </a:r>
            <a:r>
              <a:rPr lang="en-US" sz="4400" dirty="0">
                <a:latin typeface="Arial" panose="020B0604020202020204" pitchFamily="34" charset="0"/>
                <a:ea typeface="Calibri" panose="020F0502020204030204" pitchFamily="34" charset="0"/>
                <a:cs typeface="Arial" panose="020B0604020202020204" pitchFamily="34" charset="0"/>
              </a:rPr>
              <a:t> Nam</a:t>
            </a:r>
            <a:r>
              <a:rPr lang="vi-VN" sz="4400" dirty="0">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117678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1825">
            <a:off x="15924359" y="8909451"/>
            <a:ext cx="2407960" cy="1203980"/>
          </a:xfrm>
          <a:prstGeom prst="rect">
            <a:avLst/>
          </a:prstGeom>
        </p:spPr>
      </p:pic>
      <p:pic>
        <p:nvPicPr>
          <p:cNvPr id="17"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57707"/>
            <a:ext cx="1723296" cy="1629298"/>
          </a:xfrm>
          <a:prstGeom prst="rect">
            <a:avLst/>
          </a:prstGeom>
        </p:spPr>
      </p:pic>
      <p:sp>
        <p:nvSpPr>
          <p:cNvPr id="18" name="TextBox 4"/>
          <p:cNvSpPr txBox="1"/>
          <p:nvPr/>
        </p:nvSpPr>
        <p:spPr>
          <a:xfrm>
            <a:off x="7391400" y="421196"/>
            <a:ext cx="3810000" cy="1025922"/>
          </a:xfrm>
          <a:prstGeom prst="rect">
            <a:avLst/>
          </a:prstGeom>
        </p:spPr>
        <p:txBody>
          <a:bodyPr wrap="square" lIns="0" tIns="0" rIns="0" bIns="0" rtlCol="0" anchor="t">
            <a:spAutoFit/>
          </a:bodyPr>
          <a:lstStyle/>
          <a:p>
            <a:pPr marL="0" lvl="0" indent="0" algn="ctr">
              <a:lnSpc>
                <a:spcPts val="8000"/>
              </a:lnSpc>
              <a:spcBef>
                <a:spcPct val="0"/>
              </a:spcBef>
            </a:pPr>
            <a:r>
              <a:rPr lang="vi-VN" sz="5600" b="1" dirty="0">
                <a:solidFill>
                  <a:srgbClr val="C3113D"/>
                </a:solidFill>
                <a:latin typeface="Arial" panose="020B0604020202020204" pitchFamily="34" charset="0"/>
                <a:cs typeface="Arial" panose="020B0604020202020204" pitchFamily="34" charset="0"/>
              </a:rPr>
              <a:t>BÀI TẬP 3</a:t>
            </a:r>
            <a:endParaRPr lang="en-US" sz="5600" b="1" u="none" dirty="0">
              <a:solidFill>
                <a:srgbClr val="C3113D"/>
              </a:solidFill>
              <a:latin typeface="Arial" panose="020B0604020202020204" pitchFamily="34" charset="0"/>
              <a:cs typeface="Arial" panose="020B0604020202020204" pitchFamily="34" charset="0"/>
            </a:endParaRPr>
          </a:p>
        </p:txBody>
      </p:sp>
      <p:sp>
        <p:nvSpPr>
          <p:cNvPr id="2" name="Rectangle 1"/>
          <p:cNvSpPr/>
          <p:nvPr/>
        </p:nvSpPr>
        <p:spPr>
          <a:xfrm>
            <a:off x="1198259" y="1447118"/>
            <a:ext cx="16196281" cy="8243282"/>
          </a:xfrm>
          <a:prstGeom prst="rect">
            <a:avLst/>
          </a:prstGeom>
        </p:spPr>
        <p:txBody>
          <a:bodyPr wrap="square">
            <a:spAutoFit/>
          </a:bodyPr>
          <a:lstStyle/>
          <a:p>
            <a:pPr marL="742950" indent="-742950" algn="just">
              <a:lnSpc>
                <a:spcPct val="150000"/>
              </a:lnSpc>
              <a:spcBef>
                <a:spcPts val="100"/>
              </a:spcBef>
              <a:spcAft>
                <a:spcPts val="100"/>
              </a:spcAft>
              <a:buFont typeface="+mj-lt"/>
              <a:buAutoNum type="alphaLcParenR"/>
            </a:pPr>
            <a:r>
              <a:rPr lang="vi-VN" sz="4400" dirty="0">
                <a:ea typeface="Calibri" panose="020F0502020204030204" pitchFamily="34" charset="0"/>
                <a:cs typeface="Arial" panose="020B0604020202020204" pitchFamily="34" charset="0"/>
              </a:rPr>
              <a:t>Trong trường hợp này, người tiêu dùng nên hỗ trợ, mua sản phẩm nhiều hơn để cân đối cung cầu, giúp người sản xuất khỏi bị thua lỗ, tiếp tục tái sản xuất để cung cấp sản phẩm cho xã hội.</a:t>
            </a:r>
          </a:p>
          <a:p>
            <a:pPr marL="742950" indent="-742950" algn="just">
              <a:lnSpc>
                <a:spcPct val="150000"/>
              </a:lnSpc>
              <a:spcBef>
                <a:spcPts val="100"/>
              </a:spcBef>
              <a:spcAft>
                <a:spcPts val="100"/>
              </a:spcAft>
              <a:buFont typeface="+mj-lt"/>
              <a:buAutoNum type="alphaLcParenR"/>
            </a:pPr>
            <a:r>
              <a:rPr lang="vi-VN" sz="4400" dirty="0">
                <a:ea typeface="Calibri" panose="020F0502020204030204" pitchFamily="34" charset="0"/>
                <a:cs typeface="Arial" panose="020B0604020202020204" pitchFamily="34" charset="0"/>
              </a:rPr>
              <a:t>Hiện nay, một số công ty môi giới trên mạng xã hội có hành vi lừa đảo cung cấp thông tin giả để thu tiền phí dịch vụ nên K cần nhắc chị P phải cẩn thận, xác định rõ thông tin của công ty môi giới trước khi sử dụng dịch vụ của họ.</a:t>
            </a:r>
          </a:p>
        </p:txBody>
      </p:sp>
    </p:spTree>
    <p:extLst>
      <p:ext uri="{BB962C8B-B14F-4D97-AF65-F5344CB8AC3E}">
        <p14:creationId xmlns:p14="http://schemas.microsoft.com/office/powerpoint/2010/main" val="360677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5009460" y="289590"/>
            <a:ext cx="8115300" cy="1290953"/>
            <a:chOff x="0" y="0"/>
            <a:chExt cx="7108630" cy="1130816"/>
          </a:xfrm>
        </p:grpSpPr>
        <p:sp>
          <p:nvSpPr>
            <p:cNvPr id="4" name="Freeform 4"/>
            <p:cNvSpPr/>
            <p:nvPr/>
          </p:nvSpPr>
          <p:spPr>
            <a:xfrm>
              <a:off x="10160" y="16510"/>
              <a:ext cx="7085770" cy="1102876"/>
            </a:xfrm>
            <a:custGeom>
              <a:avLst/>
              <a:gdLst/>
              <a:ahLst/>
              <a:cxnLst/>
              <a:rect l="l" t="t" r="r" b="b"/>
              <a:pathLst>
                <a:path w="7085770" h="1102876">
                  <a:moveTo>
                    <a:pt x="7085770" y="1102876"/>
                  </a:moveTo>
                  <a:lnTo>
                    <a:pt x="0" y="1095256"/>
                  </a:lnTo>
                  <a:lnTo>
                    <a:pt x="0" y="395733"/>
                  </a:lnTo>
                  <a:lnTo>
                    <a:pt x="17780" y="19050"/>
                  </a:lnTo>
                  <a:lnTo>
                    <a:pt x="3531497" y="0"/>
                  </a:lnTo>
                  <a:lnTo>
                    <a:pt x="7066720" y="5080"/>
                  </a:lnTo>
                  <a:close/>
                </a:path>
              </a:pathLst>
            </a:custGeom>
            <a:solidFill>
              <a:srgbClr val="C3113D"/>
            </a:solidFill>
          </p:spPr>
        </p:sp>
        <p:sp>
          <p:nvSpPr>
            <p:cNvPr id="5" name="Freeform 5"/>
            <p:cNvSpPr/>
            <p:nvPr/>
          </p:nvSpPr>
          <p:spPr>
            <a:xfrm>
              <a:off x="-3810" y="0"/>
              <a:ext cx="7114980" cy="1129546"/>
            </a:xfrm>
            <a:custGeom>
              <a:avLst/>
              <a:gdLst/>
              <a:ahLst/>
              <a:cxnLst/>
              <a:rect l="l" t="t" r="r" b="b"/>
              <a:pathLst>
                <a:path w="7114980" h="1129546">
                  <a:moveTo>
                    <a:pt x="7080690" y="21590"/>
                  </a:moveTo>
                  <a:cubicBezTo>
                    <a:pt x="7081959" y="34290"/>
                    <a:pt x="7081959" y="44450"/>
                    <a:pt x="7083230" y="54610"/>
                  </a:cubicBezTo>
                  <a:cubicBezTo>
                    <a:pt x="7085769" y="79869"/>
                    <a:pt x="7087040" y="102348"/>
                    <a:pt x="7089580" y="124025"/>
                  </a:cubicBezTo>
                  <a:cubicBezTo>
                    <a:pt x="7089580" y="155335"/>
                    <a:pt x="7102280" y="772717"/>
                    <a:pt x="7108630" y="804027"/>
                  </a:cubicBezTo>
                  <a:cubicBezTo>
                    <a:pt x="7114980" y="851395"/>
                    <a:pt x="7111169" y="899565"/>
                    <a:pt x="7111169" y="946932"/>
                  </a:cubicBezTo>
                  <a:cubicBezTo>
                    <a:pt x="7111169" y="988680"/>
                    <a:pt x="7112440" y="1027216"/>
                    <a:pt x="7113709" y="1068586"/>
                  </a:cubicBezTo>
                  <a:cubicBezTo>
                    <a:pt x="7113709" y="1090176"/>
                    <a:pt x="7113709" y="1104146"/>
                    <a:pt x="7113709" y="1128276"/>
                  </a:cubicBezTo>
                  <a:cubicBezTo>
                    <a:pt x="7090850" y="1128276"/>
                    <a:pt x="7070530" y="1129546"/>
                    <a:pt x="7032693" y="1128276"/>
                  </a:cubicBezTo>
                  <a:cubicBezTo>
                    <a:pt x="6671754" y="1123196"/>
                    <a:pt x="6305262" y="1129546"/>
                    <a:pt x="5944323" y="1124466"/>
                  </a:cubicBezTo>
                  <a:cubicBezTo>
                    <a:pt x="5727759" y="1120656"/>
                    <a:pt x="5516749" y="1123196"/>
                    <a:pt x="5300186" y="1120656"/>
                  </a:cubicBezTo>
                  <a:cubicBezTo>
                    <a:pt x="5200233" y="1119386"/>
                    <a:pt x="5100281" y="1118116"/>
                    <a:pt x="5000328" y="1116846"/>
                  </a:cubicBezTo>
                  <a:cubicBezTo>
                    <a:pt x="4939246" y="1116846"/>
                    <a:pt x="4883718" y="1118116"/>
                    <a:pt x="4822635" y="1118116"/>
                  </a:cubicBezTo>
                  <a:cubicBezTo>
                    <a:pt x="4667154" y="1116846"/>
                    <a:pt x="4239580" y="1118116"/>
                    <a:pt x="4084099" y="1116846"/>
                  </a:cubicBezTo>
                  <a:cubicBezTo>
                    <a:pt x="3973041" y="1115576"/>
                    <a:pt x="1751877" y="1124466"/>
                    <a:pt x="1640819" y="1123196"/>
                  </a:cubicBezTo>
                  <a:cubicBezTo>
                    <a:pt x="1613054" y="1123196"/>
                    <a:pt x="1579737" y="1124466"/>
                    <a:pt x="1551972" y="1124466"/>
                  </a:cubicBezTo>
                  <a:cubicBezTo>
                    <a:pt x="1485338" y="1124466"/>
                    <a:pt x="1424256" y="1125736"/>
                    <a:pt x="1357621" y="1125736"/>
                  </a:cubicBezTo>
                  <a:cubicBezTo>
                    <a:pt x="1191033" y="1125736"/>
                    <a:pt x="1029999" y="1124466"/>
                    <a:pt x="863412" y="1123196"/>
                  </a:cubicBezTo>
                  <a:cubicBezTo>
                    <a:pt x="763460" y="1121926"/>
                    <a:pt x="663507" y="1120656"/>
                    <a:pt x="569108" y="1119386"/>
                  </a:cubicBezTo>
                  <a:cubicBezTo>
                    <a:pt x="391415" y="1118116"/>
                    <a:pt x="213722" y="1116846"/>
                    <a:pt x="48260" y="1116846"/>
                  </a:cubicBezTo>
                  <a:cubicBezTo>
                    <a:pt x="38100" y="1116846"/>
                    <a:pt x="29210" y="1116846"/>
                    <a:pt x="19050" y="1115576"/>
                  </a:cubicBezTo>
                  <a:cubicBezTo>
                    <a:pt x="10160" y="1114306"/>
                    <a:pt x="5080" y="1107956"/>
                    <a:pt x="7620" y="1099066"/>
                  </a:cubicBezTo>
                  <a:cubicBezTo>
                    <a:pt x="16510" y="1067358"/>
                    <a:pt x="12700" y="1047287"/>
                    <a:pt x="11430" y="1026413"/>
                  </a:cubicBezTo>
                  <a:cubicBezTo>
                    <a:pt x="10160" y="983863"/>
                    <a:pt x="6350" y="942115"/>
                    <a:pt x="7620" y="899565"/>
                  </a:cubicBezTo>
                  <a:cubicBezTo>
                    <a:pt x="5080" y="846578"/>
                    <a:pt x="0" y="190660"/>
                    <a:pt x="7620" y="136870"/>
                  </a:cubicBezTo>
                  <a:cubicBezTo>
                    <a:pt x="8890" y="126433"/>
                    <a:pt x="7620" y="115193"/>
                    <a:pt x="8890" y="104757"/>
                  </a:cubicBezTo>
                  <a:cubicBezTo>
                    <a:pt x="10160" y="87897"/>
                    <a:pt x="12700" y="69432"/>
                    <a:pt x="13970" y="44450"/>
                  </a:cubicBezTo>
                  <a:cubicBezTo>
                    <a:pt x="13970" y="41910"/>
                    <a:pt x="15240" y="39370"/>
                    <a:pt x="16510" y="38100"/>
                  </a:cubicBezTo>
                  <a:cubicBezTo>
                    <a:pt x="38100" y="35560"/>
                    <a:pt x="74899" y="30480"/>
                    <a:pt x="163745" y="29210"/>
                  </a:cubicBezTo>
                  <a:cubicBezTo>
                    <a:pt x="313674" y="25400"/>
                    <a:pt x="463603" y="22860"/>
                    <a:pt x="619084" y="20320"/>
                  </a:cubicBezTo>
                  <a:cubicBezTo>
                    <a:pt x="724589" y="17780"/>
                    <a:pt x="830094" y="16510"/>
                    <a:pt x="930047" y="13970"/>
                  </a:cubicBezTo>
                  <a:cubicBezTo>
                    <a:pt x="1029999" y="11430"/>
                    <a:pt x="1135504" y="8890"/>
                    <a:pt x="1235457" y="8890"/>
                  </a:cubicBezTo>
                  <a:cubicBezTo>
                    <a:pt x="1346515" y="7620"/>
                    <a:pt x="1457573" y="10160"/>
                    <a:pt x="1568631" y="8890"/>
                  </a:cubicBezTo>
                  <a:cubicBezTo>
                    <a:pt x="1707454" y="8890"/>
                    <a:pt x="4222921" y="6350"/>
                    <a:pt x="4361744" y="5080"/>
                  </a:cubicBezTo>
                  <a:cubicBezTo>
                    <a:pt x="4495014" y="3810"/>
                    <a:pt x="4628284" y="2540"/>
                    <a:pt x="4767106" y="2540"/>
                  </a:cubicBezTo>
                  <a:cubicBezTo>
                    <a:pt x="4994776" y="1270"/>
                    <a:pt x="5216892" y="0"/>
                    <a:pt x="5444561" y="0"/>
                  </a:cubicBezTo>
                  <a:cubicBezTo>
                    <a:pt x="5538961" y="0"/>
                    <a:pt x="5638913" y="2540"/>
                    <a:pt x="5733312" y="2540"/>
                  </a:cubicBezTo>
                  <a:cubicBezTo>
                    <a:pt x="5994299" y="3810"/>
                    <a:pt x="6260839" y="5080"/>
                    <a:pt x="6521825" y="7620"/>
                  </a:cubicBezTo>
                  <a:cubicBezTo>
                    <a:pt x="6660648" y="8890"/>
                    <a:pt x="6799470" y="12700"/>
                    <a:pt x="6938294" y="16510"/>
                  </a:cubicBezTo>
                  <a:cubicBezTo>
                    <a:pt x="6971611" y="16510"/>
                    <a:pt x="7004928" y="16510"/>
                    <a:pt x="7032693" y="16510"/>
                  </a:cubicBezTo>
                  <a:cubicBezTo>
                    <a:pt x="7061640" y="17780"/>
                    <a:pt x="7070530" y="20320"/>
                    <a:pt x="7080690" y="21590"/>
                  </a:cubicBezTo>
                  <a:close/>
                  <a:moveTo>
                    <a:pt x="7090850" y="1111766"/>
                  </a:moveTo>
                  <a:cubicBezTo>
                    <a:pt x="7092120" y="1095256"/>
                    <a:pt x="7093390" y="1082556"/>
                    <a:pt x="7093390" y="1069856"/>
                  </a:cubicBezTo>
                  <a:cubicBezTo>
                    <a:pt x="7092120" y="1023202"/>
                    <a:pt x="7090850" y="980651"/>
                    <a:pt x="7090850" y="934890"/>
                  </a:cubicBezTo>
                  <a:cubicBezTo>
                    <a:pt x="7090850" y="914016"/>
                    <a:pt x="7093390" y="893142"/>
                    <a:pt x="7092120" y="872268"/>
                  </a:cubicBezTo>
                  <a:cubicBezTo>
                    <a:pt x="7092120" y="853000"/>
                    <a:pt x="7090850" y="832929"/>
                    <a:pt x="7089580" y="813661"/>
                  </a:cubicBezTo>
                  <a:cubicBezTo>
                    <a:pt x="7084500" y="783956"/>
                    <a:pt x="7073070" y="168984"/>
                    <a:pt x="7073070" y="139279"/>
                  </a:cubicBezTo>
                  <a:cubicBezTo>
                    <a:pt x="7070530" y="114391"/>
                    <a:pt x="7067990" y="88700"/>
                    <a:pt x="7065450" y="63500"/>
                  </a:cubicBezTo>
                  <a:cubicBezTo>
                    <a:pt x="7064180" y="44450"/>
                    <a:pt x="7062909" y="43180"/>
                    <a:pt x="7016035" y="41910"/>
                  </a:cubicBezTo>
                  <a:cubicBezTo>
                    <a:pt x="6999376" y="41910"/>
                    <a:pt x="6988270" y="41910"/>
                    <a:pt x="6971611" y="40640"/>
                  </a:cubicBezTo>
                  <a:cubicBezTo>
                    <a:pt x="6832789" y="36830"/>
                    <a:pt x="6688413" y="31750"/>
                    <a:pt x="6549590" y="30480"/>
                  </a:cubicBezTo>
                  <a:cubicBezTo>
                    <a:pt x="6210863" y="26670"/>
                    <a:pt x="5866582" y="25400"/>
                    <a:pt x="5527855" y="22860"/>
                  </a:cubicBezTo>
                  <a:cubicBezTo>
                    <a:pt x="5477879" y="22860"/>
                    <a:pt x="5422350" y="22860"/>
                    <a:pt x="5372373" y="22860"/>
                  </a:cubicBezTo>
                  <a:cubicBezTo>
                    <a:pt x="5289080" y="22860"/>
                    <a:pt x="5205786" y="22860"/>
                    <a:pt x="5128046" y="22860"/>
                  </a:cubicBezTo>
                  <a:cubicBezTo>
                    <a:pt x="4950353" y="22860"/>
                    <a:pt x="4772660" y="22860"/>
                    <a:pt x="4600519" y="24130"/>
                  </a:cubicBezTo>
                  <a:cubicBezTo>
                    <a:pt x="4450591" y="25400"/>
                    <a:pt x="1924017" y="29210"/>
                    <a:pt x="1774089" y="29210"/>
                  </a:cubicBezTo>
                  <a:cubicBezTo>
                    <a:pt x="1529761" y="29210"/>
                    <a:pt x="1285433" y="26670"/>
                    <a:pt x="1041105" y="33020"/>
                  </a:cubicBezTo>
                  <a:cubicBezTo>
                    <a:pt x="913388" y="36830"/>
                    <a:pt x="791224" y="36830"/>
                    <a:pt x="669060" y="38100"/>
                  </a:cubicBezTo>
                  <a:cubicBezTo>
                    <a:pt x="458050" y="41910"/>
                    <a:pt x="247039" y="45720"/>
                    <a:pt x="49530" y="50800"/>
                  </a:cubicBezTo>
                  <a:cubicBezTo>
                    <a:pt x="36830" y="50800"/>
                    <a:pt x="34290" y="53340"/>
                    <a:pt x="33020" y="67023"/>
                  </a:cubicBezTo>
                  <a:cubicBezTo>
                    <a:pt x="31750" y="81474"/>
                    <a:pt x="31750" y="95925"/>
                    <a:pt x="30480" y="110376"/>
                  </a:cubicBezTo>
                  <a:cubicBezTo>
                    <a:pt x="29210" y="134462"/>
                    <a:pt x="26670" y="157744"/>
                    <a:pt x="25400" y="181829"/>
                  </a:cubicBezTo>
                  <a:cubicBezTo>
                    <a:pt x="20320" y="207520"/>
                    <a:pt x="26670" y="835338"/>
                    <a:pt x="29210" y="861029"/>
                  </a:cubicBezTo>
                  <a:cubicBezTo>
                    <a:pt x="29210" y="888325"/>
                    <a:pt x="29210" y="916424"/>
                    <a:pt x="30480" y="943721"/>
                  </a:cubicBezTo>
                  <a:cubicBezTo>
                    <a:pt x="30480" y="963792"/>
                    <a:pt x="33020" y="983863"/>
                    <a:pt x="33020" y="1003934"/>
                  </a:cubicBezTo>
                  <a:cubicBezTo>
                    <a:pt x="33020" y="1025610"/>
                    <a:pt x="33020" y="1047287"/>
                    <a:pt x="31750" y="1069856"/>
                  </a:cubicBezTo>
                  <a:cubicBezTo>
                    <a:pt x="31750" y="1073666"/>
                    <a:pt x="31750" y="1076206"/>
                    <a:pt x="31750" y="1080016"/>
                  </a:cubicBezTo>
                  <a:cubicBezTo>
                    <a:pt x="31750" y="1090176"/>
                    <a:pt x="35560" y="1093986"/>
                    <a:pt x="44450" y="1093986"/>
                  </a:cubicBezTo>
                  <a:cubicBezTo>
                    <a:pt x="86005" y="1093986"/>
                    <a:pt x="163745" y="1095256"/>
                    <a:pt x="235933" y="1095256"/>
                  </a:cubicBezTo>
                  <a:cubicBezTo>
                    <a:pt x="341439" y="1095256"/>
                    <a:pt x="452497" y="1092716"/>
                    <a:pt x="558002" y="1095256"/>
                  </a:cubicBezTo>
                  <a:cubicBezTo>
                    <a:pt x="730142" y="1099066"/>
                    <a:pt x="902282" y="1101606"/>
                    <a:pt x="1074422" y="1100336"/>
                  </a:cubicBezTo>
                  <a:cubicBezTo>
                    <a:pt x="1185481" y="1099066"/>
                    <a:pt x="1290986" y="1101606"/>
                    <a:pt x="1402044" y="1101606"/>
                  </a:cubicBezTo>
                  <a:cubicBezTo>
                    <a:pt x="1563078" y="1101606"/>
                    <a:pt x="1724113" y="1100336"/>
                    <a:pt x="1885147" y="1101606"/>
                  </a:cubicBezTo>
                  <a:cubicBezTo>
                    <a:pt x="2123922" y="1102876"/>
                    <a:pt x="4744895" y="1092716"/>
                    <a:pt x="4989223" y="1095256"/>
                  </a:cubicBezTo>
                  <a:cubicBezTo>
                    <a:pt x="5094728" y="1096526"/>
                    <a:pt x="5200233" y="1097796"/>
                    <a:pt x="5300186" y="1097796"/>
                  </a:cubicBezTo>
                  <a:cubicBezTo>
                    <a:pt x="5483432" y="1100336"/>
                    <a:pt x="5661125" y="1096526"/>
                    <a:pt x="5844371" y="1100336"/>
                  </a:cubicBezTo>
                  <a:cubicBezTo>
                    <a:pt x="5994299" y="1102876"/>
                    <a:pt x="6144228" y="1102876"/>
                    <a:pt x="6294156" y="1105416"/>
                  </a:cubicBezTo>
                  <a:cubicBezTo>
                    <a:pt x="6516273" y="1109226"/>
                    <a:pt x="6738389" y="1111766"/>
                    <a:pt x="6960506" y="1113036"/>
                  </a:cubicBezTo>
                  <a:cubicBezTo>
                    <a:pt x="7043799" y="1113036"/>
                    <a:pt x="7070530" y="1111766"/>
                    <a:pt x="7090850" y="1111766"/>
                  </a:cubicBezTo>
                  <a:close/>
                </a:path>
              </a:pathLst>
            </a:custGeom>
            <a:solidFill>
              <a:srgbClr val="C3113D"/>
            </a:solidFill>
          </p:spPr>
        </p:sp>
      </p:grpSp>
      <p:sp>
        <p:nvSpPr>
          <p:cNvPr id="9" name="TextBox 9"/>
          <p:cNvSpPr txBox="1"/>
          <p:nvPr/>
        </p:nvSpPr>
        <p:spPr>
          <a:xfrm>
            <a:off x="7143720" y="441898"/>
            <a:ext cx="4149495" cy="984885"/>
          </a:xfrm>
          <a:prstGeom prst="rect">
            <a:avLst/>
          </a:prstGeom>
        </p:spPr>
        <p:txBody>
          <a:bodyPr wrap="square" lIns="0" tIns="0" rIns="0" bIns="0" rtlCol="0" anchor="t">
            <a:spAutoFit/>
          </a:bodyPr>
          <a:lstStyle/>
          <a:p>
            <a:pPr marL="0" lvl="0" indent="0" algn="ctr">
              <a:spcBef>
                <a:spcPct val="0"/>
              </a:spcBef>
            </a:pPr>
            <a:r>
              <a:rPr lang="vi-VN" sz="6400" b="1" u="none" spc="420" dirty="0">
                <a:solidFill>
                  <a:srgbClr val="FFFFFF"/>
                </a:solidFill>
                <a:latin typeface="Arial" panose="020B0604020202020204" pitchFamily="34" charset="0"/>
                <a:cs typeface="Arial" panose="020B0604020202020204" pitchFamily="34" charset="0"/>
              </a:rPr>
              <a:t>MỞ ĐẦU</a:t>
            </a:r>
            <a:endParaRPr lang="en-US" sz="6400" b="1" u="none" spc="420" dirty="0">
              <a:solidFill>
                <a:srgbClr val="FFFFFF"/>
              </a:solidFill>
              <a:latin typeface="Arial" panose="020B0604020202020204" pitchFamily="34" charset="0"/>
              <a:cs typeface="Arial" panose="020B0604020202020204" pitchFamily="34" charset="0"/>
            </a:endParaRPr>
          </a:p>
        </p:txBody>
      </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03706">
            <a:off x="15704014" y="166805"/>
            <a:ext cx="2771069" cy="2428150"/>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74434" y="650088"/>
            <a:ext cx="1338348" cy="1270213"/>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2400" y="763977"/>
            <a:ext cx="1483332" cy="1402423"/>
          </a:xfrm>
          <a:prstGeom prst="rect">
            <a:avLst/>
          </a:prstGeom>
        </p:spPr>
      </p:pic>
      <p:pic>
        <p:nvPicPr>
          <p:cNvPr id="14"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51885" y="27478"/>
            <a:ext cx="1338348" cy="1270213"/>
          </a:xfrm>
          <a:prstGeom prst="rect">
            <a:avLst/>
          </a:prstGeom>
        </p:spPr>
      </p:pic>
      <p:sp>
        <p:nvSpPr>
          <p:cNvPr id="15" name="Rectangle 14"/>
          <p:cNvSpPr/>
          <p:nvPr/>
        </p:nvSpPr>
        <p:spPr>
          <a:xfrm>
            <a:off x="2674848" y="2095500"/>
            <a:ext cx="13657906" cy="892552"/>
          </a:xfrm>
          <a:prstGeom prst="rect">
            <a:avLst/>
          </a:prstGeom>
        </p:spPr>
        <p:txBody>
          <a:bodyPr wrap="none">
            <a:spAutoFit/>
          </a:bodyPr>
          <a:lstStyle/>
          <a:p>
            <a:r>
              <a:rPr lang="vi-VN" sz="5200" dirty="0">
                <a:solidFill>
                  <a:srgbClr val="000000"/>
                </a:solidFill>
                <a:latin typeface="Arial" panose="020B0604020202020204" pitchFamily="34" charset="0"/>
                <a:ea typeface="Calibri" panose="020F0502020204030204" pitchFamily="34" charset="0"/>
                <a:cs typeface="Arial" panose="020B0604020202020204" pitchFamily="34" charset="0"/>
              </a:rPr>
              <a:t>Cả lớp </a:t>
            </a:r>
            <a:r>
              <a:rPr lang="fr-FR" sz="5200" dirty="0" err="1">
                <a:solidFill>
                  <a:srgbClr val="000000"/>
                </a:solidFill>
                <a:latin typeface="Arial" panose="020B0604020202020204" pitchFamily="34" charset="0"/>
                <a:ea typeface="Calibri" panose="020F0502020204030204" pitchFamily="34" charset="0"/>
                <a:cs typeface="Arial" panose="020B0604020202020204" pitchFamily="34" charset="0"/>
              </a:rPr>
              <a:t>lắng</a:t>
            </a:r>
            <a:r>
              <a:rPr lang="fr-FR" sz="5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5200" dirty="0" err="1">
                <a:solidFill>
                  <a:srgbClr val="000000"/>
                </a:solidFill>
                <a:latin typeface="Arial" panose="020B0604020202020204" pitchFamily="34" charset="0"/>
                <a:ea typeface="Calibri" panose="020F0502020204030204" pitchFamily="34" charset="0"/>
                <a:cs typeface="Arial" panose="020B0604020202020204" pitchFamily="34" charset="0"/>
              </a:rPr>
              <a:t>nghe</a:t>
            </a:r>
            <a:r>
              <a:rPr lang="fr-FR" sz="5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5200" dirty="0" err="1">
                <a:solidFill>
                  <a:srgbClr val="000000"/>
                </a:solidFill>
                <a:latin typeface="Arial" panose="020B0604020202020204" pitchFamily="34" charset="0"/>
                <a:ea typeface="Calibri" panose="020F0502020204030204" pitchFamily="34" charset="0"/>
                <a:cs typeface="Arial" panose="020B0604020202020204" pitchFamily="34" charset="0"/>
              </a:rPr>
              <a:t>bài</a:t>
            </a:r>
            <a:r>
              <a:rPr lang="fr-FR" sz="5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5200" dirty="0" err="1">
                <a:solidFill>
                  <a:srgbClr val="000000"/>
                </a:solidFill>
                <a:latin typeface="Arial" panose="020B0604020202020204" pitchFamily="34" charset="0"/>
                <a:ea typeface="Calibri" panose="020F0502020204030204" pitchFamily="34" charset="0"/>
                <a:cs typeface="Arial" panose="020B0604020202020204" pitchFamily="34" charset="0"/>
              </a:rPr>
              <a:t>hát</a:t>
            </a:r>
            <a:r>
              <a:rPr lang="fr-FR" sz="5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nl-NL" sz="5200" b="1" i="1" dirty="0">
                <a:latin typeface="Arial" panose="020B0604020202020204" pitchFamily="34" charset="0"/>
                <a:ea typeface="Calibri" panose="020F0502020204030204" pitchFamily="34" charset="0"/>
                <a:cs typeface="Arial" panose="020B0604020202020204" pitchFamily="34" charset="0"/>
              </a:rPr>
              <a:t>“Bài ca xây dựng”</a:t>
            </a:r>
            <a:r>
              <a:rPr lang="nl-NL" sz="5200" b="1" dirty="0">
                <a:latin typeface="Arial" panose="020B0604020202020204" pitchFamily="34" charset="0"/>
                <a:ea typeface="Calibri" panose="020F0502020204030204" pitchFamily="34" charset="0"/>
                <a:cs typeface="Arial" panose="020B0604020202020204" pitchFamily="34" charset="0"/>
              </a:rPr>
              <a:t> </a:t>
            </a:r>
            <a:endParaRPr lang="en-US" sz="5200" b="1" dirty="0">
              <a:latin typeface="Arial" panose="020B0604020202020204" pitchFamily="34" charset="0"/>
              <a:cs typeface="Arial" panose="020B0604020202020204" pitchFamily="34" charset="0"/>
            </a:endParaRPr>
          </a:p>
        </p:txBody>
      </p:sp>
      <p:pic>
        <p:nvPicPr>
          <p:cNvPr id="16" name="y2mate.com - Bài Ca Xây Dựng Trọng Tấn_1080p (video-conver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632441" y="3314700"/>
            <a:ext cx="10866437" cy="6124999"/>
          </a:xfrm>
          <a:prstGeom prst="rect">
            <a:avLst/>
          </a:prstGeom>
        </p:spPr>
      </p:pic>
      <p:pic>
        <p:nvPicPr>
          <p:cNvPr id="17"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6134100"/>
            <a:ext cx="3852276" cy="437940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6"/>
                </p:tgtEl>
              </p:cMediaNode>
            </p:video>
          </p:childTnLst>
        </p:cTn>
      </p:par>
    </p:tnLst>
    <p:bldLst>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b="64907"/>
          <a:stretch>
            <a:fillRect/>
          </a:stretch>
        </p:blipFill>
        <p:spPr>
          <a:xfrm>
            <a:off x="0" y="7898217"/>
            <a:ext cx="18288000" cy="2388783"/>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196359" y="4976898"/>
            <a:ext cx="6295333" cy="6146534"/>
          </a:xfrm>
          <a:prstGeom prst="rect">
            <a:avLst/>
          </a:prstGeom>
        </p:spPr>
      </p:pic>
      <p:sp>
        <p:nvSpPr>
          <p:cNvPr id="6" name="TextBox 6"/>
          <p:cNvSpPr txBox="1"/>
          <p:nvPr/>
        </p:nvSpPr>
        <p:spPr>
          <a:xfrm>
            <a:off x="4715646" y="2270354"/>
            <a:ext cx="9305154" cy="1846659"/>
          </a:xfrm>
          <a:prstGeom prst="rect">
            <a:avLst/>
          </a:prstGeom>
        </p:spPr>
        <p:txBody>
          <a:bodyPr wrap="square" lIns="0" tIns="0" rIns="0" bIns="0" rtlCol="0" anchor="t">
            <a:spAutoFit/>
          </a:bodyPr>
          <a:lstStyle/>
          <a:p>
            <a:pPr marL="0" lvl="0" indent="0" algn="ctr">
              <a:spcBef>
                <a:spcPct val="0"/>
              </a:spcBef>
            </a:pPr>
            <a:r>
              <a:rPr lang="vi-VN" sz="12000" b="1" spc="400" dirty="0">
                <a:solidFill>
                  <a:srgbClr val="C3113D"/>
                </a:solidFill>
                <a:latin typeface="Arial" panose="020B0604020202020204" pitchFamily="34" charset="0"/>
                <a:cs typeface="Arial" panose="020B0604020202020204" pitchFamily="34" charset="0"/>
              </a:rPr>
              <a:t>VẬN DỤNG</a:t>
            </a:r>
            <a:endParaRPr lang="en-US" sz="12000" b="1" u="none" spc="400" dirty="0">
              <a:solidFill>
                <a:srgbClr val="C3113D"/>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119243" y="6032232"/>
            <a:ext cx="1331872" cy="1403313"/>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36885" y="6032232"/>
            <a:ext cx="1331872" cy="1403313"/>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307" t="5308"/>
          <a:stretch>
            <a:fillRect/>
          </a:stretch>
        </p:blipFill>
        <p:spPr>
          <a:xfrm>
            <a:off x="0" y="0"/>
            <a:ext cx="3673770" cy="2247293"/>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307" t="5308"/>
          <a:stretch>
            <a:fillRect/>
          </a:stretch>
        </p:blipFill>
        <p:spPr>
          <a:xfrm flipH="1">
            <a:off x="14614230" y="0"/>
            <a:ext cx="3673770" cy="2247293"/>
          </a:xfrm>
          <a:prstGeom prst="rect">
            <a:avLst/>
          </a:prstGeom>
        </p:spPr>
      </p:pic>
    </p:spTree>
    <p:extLst>
      <p:ext uri="{BB962C8B-B14F-4D97-AF65-F5344CB8AC3E}">
        <p14:creationId xmlns:p14="http://schemas.microsoft.com/office/powerpoint/2010/main" val="1088235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6790" r="2168"/>
          <a:stretch>
            <a:fillRect/>
          </a:stretch>
        </p:blipFill>
        <p:spPr>
          <a:xfrm>
            <a:off x="325682" y="0"/>
            <a:ext cx="5283925" cy="4125878"/>
          </a:xfrm>
          <a:prstGeom prst="rect">
            <a:avLst/>
          </a:prstGeom>
        </p:spPr>
      </p:pic>
      <p:sp>
        <p:nvSpPr>
          <p:cNvPr id="4" name="TextBox 4"/>
          <p:cNvSpPr txBox="1"/>
          <p:nvPr/>
        </p:nvSpPr>
        <p:spPr>
          <a:xfrm>
            <a:off x="728000" y="312903"/>
            <a:ext cx="4479288" cy="2954655"/>
          </a:xfrm>
          <a:prstGeom prst="rect">
            <a:avLst/>
          </a:prstGeom>
        </p:spPr>
        <p:txBody>
          <a:bodyPr wrap="square" lIns="0" tIns="0" rIns="0" bIns="0" rtlCol="0" anchor="t">
            <a:spAutoFit/>
          </a:bodyPr>
          <a:lstStyle/>
          <a:p>
            <a:pPr marL="0" lvl="0" indent="0" algn="ctr">
              <a:lnSpc>
                <a:spcPct val="150000"/>
              </a:lnSpc>
              <a:spcBef>
                <a:spcPct val="0"/>
              </a:spcBef>
            </a:pPr>
            <a:r>
              <a:rPr lang="vi-VN" sz="6400" b="1" dirty="0">
                <a:solidFill>
                  <a:srgbClr val="FFFFFF"/>
                </a:solidFill>
              </a:rPr>
              <a:t>BÀI TẬP </a:t>
            </a:r>
          </a:p>
          <a:p>
            <a:pPr marL="0" lvl="0" indent="0" algn="ctr">
              <a:lnSpc>
                <a:spcPct val="150000"/>
              </a:lnSpc>
              <a:spcBef>
                <a:spcPct val="0"/>
              </a:spcBef>
            </a:pPr>
            <a:r>
              <a:rPr lang="vi-VN" sz="6400" b="1" dirty="0">
                <a:solidFill>
                  <a:srgbClr val="FFFFFF"/>
                </a:solidFill>
              </a:rPr>
              <a:t>VẬN DỤNG</a:t>
            </a:r>
            <a:endParaRPr lang="en-US" sz="6400" b="1" u="none" dirty="0">
              <a:solidFill>
                <a:srgbClr val="FFFFFF"/>
              </a:solidFill>
            </a:endParaRPr>
          </a:p>
        </p:txBody>
      </p:sp>
      <p:grpSp>
        <p:nvGrpSpPr>
          <p:cNvPr id="6" name="Group 6"/>
          <p:cNvGrpSpPr/>
          <p:nvPr/>
        </p:nvGrpSpPr>
        <p:grpSpPr>
          <a:xfrm>
            <a:off x="6011925" y="1028700"/>
            <a:ext cx="11590275" cy="7975894"/>
            <a:chOff x="0" y="0"/>
            <a:chExt cx="4063114" cy="1675757"/>
          </a:xfrm>
        </p:grpSpPr>
        <p:sp>
          <p:nvSpPr>
            <p:cNvPr id="7" name="Freeform 7"/>
            <p:cNvSpPr/>
            <p:nvPr/>
          </p:nvSpPr>
          <p:spPr>
            <a:xfrm>
              <a:off x="10160" y="16510"/>
              <a:ext cx="4040254" cy="1647817"/>
            </a:xfrm>
            <a:custGeom>
              <a:avLst/>
              <a:gdLst/>
              <a:ahLst/>
              <a:cxnLst/>
              <a:rect l="l" t="t" r="r" b="b"/>
              <a:pathLst>
                <a:path w="4040254" h="1647817">
                  <a:moveTo>
                    <a:pt x="4040254" y="1647817"/>
                  </a:moveTo>
                  <a:lnTo>
                    <a:pt x="0" y="1640197"/>
                  </a:lnTo>
                  <a:lnTo>
                    <a:pt x="0" y="584733"/>
                  </a:lnTo>
                  <a:lnTo>
                    <a:pt x="17780" y="19050"/>
                  </a:lnTo>
                  <a:lnTo>
                    <a:pt x="2012655" y="0"/>
                  </a:lnTo>
                  <a:lnTo>
                    <a:pt x="4021204" y="5080"/>
                  </a:lnTo>
                  <a:close/>
                </a:path>
              </a:pathLst>
            </a:custGeom>
            <a:solidFill>
              <a:srgbClr val="FFFFFF"/>
            </a:solidFill>
          </p:spPr>
        </p:sp>
        <p:sp>
          <p:nvSpPr>
            <p:cNvPr id="8" name="Freeform 8"/>
            <p:cNvSpPr/>
            <p:nvPr/>
          </p:nvSpPr>
          <p:spPr>
            <a:xfrm>
              <a:off x="-3810" y="0"/>
              <a:ext cx="4069464" cy="1674487"/>
            </a:xfrm>
            <a:custGeom>
              <a:avLst/>
              <a:gdLst/>
              <a:ahLst/>
              <a:cxnLst/>
              <a:rect l="l" t="t" r="r" b="b"/>
              <a:pathLst>
                <a:path w="4069464" h="1674487">
                  <a:moveTo>
                    <a:pt x="4035174" y="21590"/>
                  </a:moveTo>
                  <a:cubicBezTo>
                    <a:pt x="4036444" y="34290"/>
                    <a:pt x="4036444" y="44450"/>
                    <a:pt x="4037714" y="54610"/>
                  </a:cubicBezTo>
                  <a:cubicBezTo>
                    <a:pt x="4040254" y="88301"/>
                    <a:pt x="4041524" y="122992"/>
                    <a:pt x="4044064" y="156445"/>
                  </a:cubicBezTo>
                  <a:cubicBezTo>
                    <a:pt x="4044064" y="204766"/>
                    <a:pt x="4056764" y="1157550"/>
                    <a:pt x="4063114" y="1205871"/>
                  </a:cubicBezTo>
                  <a:cubicBezTo>
                    <a:pt x="4069464" y="1278971"/>
                    <a:pt x="4065654" y="1353311"/>
                    <a:pt x="4065654" y="1426411"/>
                  </a:cubicBezTo>
                  <a:cubicBezTo>
                    <a:pt x="4065654" y="1490839"/>
                    <a:pt x="4066924" y="1550311"/>
                    <a:pt x="4068194" y="1613527"/>
                  </a:cubicBezTo>
                  <a:cubicBezTo>
                    <a:pt x="4068194" y="1635117"/>
                    <a:pt x="4068194" y="1649087"/>
                    <a:pt x="4068194" y="1673217"/>
                  </a:cubicBezTo>
                  <a:cubicBezTo>
                    <a:pt x="4045334" y="1673217"/>
                    <a:pt x="4025014" y="1674487"/>
                    <a:pt x="3997056" y="1673217"/>
                  </a:cubicBezTo>
                  <a:cubicBezTo>
                    <a:pt x="3793110" y="1668137"/>
                    <a:pt x="3586026" y="1674487"/>
                    <a:pt x="3382081" y="1669407"/>
                  </a:cubicBezTo>
                  <a:cubicBezTo>
                    <a:pt x="3259713" y="1665597"/>
                    <a:pt x="3140483" y="1668137"/>
                    <a:pt x="3018115" y="1665597"/>
                  </a:cubicBezTo>
                  <a:cubicBezTo>
                    <a:pt x="2961638" y="1664327"/>
                    <a:pt x="2905161" y="1663057"/>
                    <a:pt x="2848683" y="1661787"/>
                  </a:cubicBezTo>
                  <a:cubicBezTo>
                    <a:pt x="2814169" y="1661787"/>
                    <a:pt x="2782793" y="1663057"/>
                    <a:pt x="2748279" y="1663057"/>
                  </a:cubicBezTo>
                  <a:cubicBezTo>
                    <a:pt x="2660426" y="1661787"/>
                    <a:pt x="2418828" y="1663057"/>
                    <a:pt x="2330975" y="1661787"/>
                  </a:cubicBezTo>
                  <a:cubicBezTo>
                    <a:pt x="2268222" y="1660517"/>
                    <a:pt x="1013170" y="1669407"/>
                    <a:pt x="950417" y="1668137"/>
                  </a:cubicBezTo>
                  <a:cubicBezTo>
                    <a:pt x="934729" y="1668137"/>
                    <a:pt x="915903" y="1669407"/>
                    <a:pt x="900215" y="1669407"/>
                  </a:cubicBezTo>
                  <a:cubicBezTo>
                    <a:pt x="862564" y="1669407"/>
                    <a:pt x="828050" y="1670677"/>
                    <a:pt x="790398" y="1670677"/>
                  </a:cubicBezTo>
                  <a:cubicBezTo>
                    <a:pt x="696269" y="1670677"/>
                    <a:pt x="605278" y="1669407"/>
                    <a:pt x="511149" y="1668137"/>
                  </a:cubicBezTo>
                  <a:cubicBezTo>
                    <a:pt x="454672" y="1666867"/>
                    <a:pt x="398195" y="1665597"/>
                    <a:pt x="344855" y="1664327"/>
                  </a:cubicBezTo>
                  <a:cubicBezTo>
                    <a:pt x="244451" y="1663057"/>
                    <a:pt x="144047" y="1661787"/>
                    <a:pt x="48260" y="1661787"/>
                  </a:cubicBezTo>
                  <a:cubicBezTo>
                    <a:pt x="38100" y="1661787"/>
                    <a:pt x="29210" y="1661787"/>
                    <a:pt x="19050" y="1660517"/>
                  </a:cubicBezTo>
                  <a:cubicBezTo>
                    <a:pt x="10160" y="1659247"/>
                    <a:pt x="5080" y="1652897"/>
                    <a:pt x="7620" y="1644007"/>
                  </a:cubicBezTo>
                  <a:cubicBezTo>
                    <a:pt x="16510" y="1612260"/>
                    <a:pt x="12700" y="1581285"/>
                    <a:pt x="11430" y="1549072"/>
                  </a:cubicBezTo>
                  <a:cubicBezTo>
                    <a:pt x="10160" y="1483405"/>
                    <a:pt x="6350" y="1418977"/>
                    <a:pt x="7620" y="1353311"/>
                  </a:cubicBezTo>
                  <a:cubicBezTo>
                    <a:pt x="5080" y="1271538"/>
                    <a:pt x="0" y="259281"/>
                    <a:pt x="7620" y="176269"/>
                  </a:cubicBezTo>
                  <a:cubicBezTo>
                    <a:pt x="8890" y="160162"/>
                    <a:pt x="7620" y="142816"/>
                    <a:pt x="8890" y="126709"/>
                  </a:cubicBezTo>
                  <a:cubicBezTo>
                    <a:pt x="10160" y="100690"/>
                    <a:pt x="12700" y="72194"/>
                    <a:pt x="13970" y="44450"/>
                  </a:cubicBezTo>
                  <a:cubicBezTo>
                    <a:pt x="13970" y="41910"/>
                    <a:pt x="15240" y="39370"/>
                    <a:pt x="16510" y="38100"/>
                  </a:cubicBezTo>
                  <a:cubicBezTo>
                    <a:pt x="38100" y="35560"/>
                    <a:pt x="65606" y="30480"/>
                    <a:pt x="115808" y="29210"/>
                  </a:cubicBezTo>
                  <a:cubicBezTo>
                    <a:pt x="200524" y="25400"/>
                    <a:pt x="285240" y="22860"/>
                    <a:pt x="373094" y="20320"/>
                  </a:cubicBezTo>
                  <a:cubicBezTo>
                    <a:pt x="432709" y="17780"/>
                    <a:pt x="492324" y="16510"/>
                    <a:pt x="548801" y="13970"/>
                  </a:cubicBezTo>
                  <a:cubicBezTo>
                    <a:pt x="605278" y="11430"/>
                    <a:pt x="664893" y="8890"/>
                    <a:pt x="721370" y="8890"/>
                  </a:cubicBezTo>
                  <a:cubicBezTo>
                    <a:pt x="784123" y="7620"/>
                    <a:pt x="846876" y="10160"/>
                    <a:pt x="909628" y="8890"/>
                  </a:cubicBezTo>
                  <a:cubicBezTo>
                    <a:pt x="988069" y="8890"/>
                    <a:pt x="2409415" y="6350"/>
                    <a:pt x="2487856" y="5080"/>
                  </a:cubicBezTo>
                  <a:cubicBezTo>
                    <a:pt x="2563159" y="3810"/>
                    <a:pt x="2638462" y="2540"/>
                    <a:pt x="2716903" y="2540"/>
                  </a:cubicBezTo>
                  <a:cubicBezTo>
                    <a:pt x="2845546" y="1270"/>
                    <a:pt x="2971051" y="0"/>
                    <a:pt x="3099694" y="0"/>
                  </a:cubicBezTo>
                  <a:cubicBezTo>
                    <a:pt x="3153033" y="0"/>
                    <a:pt x="3209511" y="2540"/>
                    <a:pt x="3262851" y="2540"/>
                  </a:cubicBezTo>
                  <a:cubicBezTo>
                    <a:pt x="3410319" y="3810"/>
                    <a:pt x="3560925" y="5080"/>
                    <a:pt x="3708394" y="7620"/>
                  </a:cubicBezTo>
                  <a:cubicBezTo>
                    <a:pt x="3786835" y="8890"/>
                    <a:pt x="3865275" y="12700"/>
                    <a:pt x="3943716" y="16510"/>
                  </a:cubicBezTo>
                  <a:cubicBezTo>
                    <a:pt x="3962542" y="16510"/>
                    <a:pt x="3981368" y="16510"/>
                    <a:pt x="3997056" y="16510"/>
                  </a:cubicBezTo>
                  <a:cubicBezTo>
                    <a:pt x="4016124" y="17780"/>
                    <a:pt x="4025014" y="20320"/>
                    <a:pt x="4035174" y="21590"/>
                  </a:cubicBezTo>
                  <a:close/>
                  <a:moveTo>
                    <a:pt x="4045334" y="1656707"/>
                  </a:moveTo>
                  <a:cubicBezTo>
                    <a:pt x="4046604" y="1640197"/>
                    <a:pt x="4047874" y="1627497"/>
                    <a:pt x="4047874" y="1614797"/>
                  </a:cubicBezTo>
                  <a:cubicBezTo>
                    <a:pt x="4046604" y="1544116"/>
                    <a:pt x="4045334" y="1478449"/>
                    <a:pt x="4045334" y="1407827"/>
                  </a:cubicBezTo>
                  <a:cubicBezTo>
                    <a:pt x="4045334" y="1375613"/>
                    <a:pt x="4047874" y="1343399"/>
                    <a:pt x="4046604" y="1311185"/>
                  </a:cubicBezTo>
                  <a:cubicBezTo>
                    <a:pt x="4046604" y="1281449"/>
                    <a:pt x="4045334" y="1250475"/>
                    <a:pt x="4044064" y="1220739"/>
                  </a:cubicBezTo>
                  <a:cubicBezTo>
                    <a:pt x="4038984" y="1174896"/>
                    <a:pt x="4027554" y="225829"/>
                    <a:pt x="4027554" y="179986"/>
                  </a:cubicBezTo>
                  <a:cubicBezTo>
                    <a:pt x="4025014" y="141577"/>
                    <a:pt x="4022474" y="101929"/>
                    <a:pt x="4019934" y="63500"/>
                  </a:cubicBezTo>
                  <a:cubicBezTo>
                    <a:pt x="4018664" y="44450"/>
                    <a:pt x="4017394" y="43180"/>
                    <a:pt x="3987643" y="41910"/>
                  </a:cubicBezTo>
                  <a:cubicBezTo>
                    <a:pt x="3978230" y="41910"/>
                    <a:pt x="3971955" y="41910"/>
                    <a:pt x="3962542" y="40640"/>
                  </a:cubicBezTo>
                  <a:cubicBezTo>
                    <a:pt x="3884101" y="36830"/>
                    <a:pt x="3802523" y="31750"/>
                    <a:pt x="3724082" y="30480"/>
                  </a:cubicBezTo>
                  <a:cubicBezTo>
                    <a:pt x="3532687" y="26670"/>
                    <a:pt x="3338154" y="25400"/>
                    <a:pt x="3146758" y="22860"/>
                  </a:cubicBezTo>
                  <a:cubicBezTo>
                    <a:pt x="3118520" y="22860"/>
                    <a:pt x="3087143" y="22860"/>
                    <a:pt x="3058905" y="22860"/>
                  </a:cubicBezTo>
                  <a:cubicBezTo>
                    <a:pt x="3011840" y="22860"/>
                    <a:pt x="2964776" y="22860"/>
                    <a:pt x="2920849" y="22860"/>
                  </a:cubicBezTo>
                  <a:cubicBezTo>
                    <a:pt x="2820445" y="22860"/>
                    <a:pt x="2720041" y="22860"/>
                    <a:pt x="2622774" y="24130"/>
                  </a:cubicBezTo>
                  <a:cubicBezTo>
                    <a:pt x="2538058" y="25400"/>
                    <a:pt x="1110437" y="29210"/>
                    <a:pt x="1025721" y="29210"/>
                  </a:cubicBezTo>
                  <a:cubicBezTo>
                    <a:pt x="887665" y="29210"/>
                    <a:pt x="749609" y="26670"/>
                    <a:pt x="611554" y="33020"/>
                  </a:cubicBezTo>
                  <a:cubicBezTo>
                    <a:pt x="539388" y="36830"/>
                    <a:pt x="470360" y="36830"/>
                    <a:pt x="401332" y="38100"/>
                  </a:cubicBezTo>
                  <a:cubicBezTo>
                    <a:pt x="282102" y="41910"/>
                    <a:pt x="162872" y="45720"/>
                    <a:pt x="49530" y="50800"/>
                  </a:cubicBezTo>
                  <a:cubicBezTo>
                    <a:pt x="36830" y="50800"/>
                    <a:pt x="34290" y="53340"/>
                    <a:pt x="33020" y="68477"/>
                  </a:cubicBezTo>
                  <a:cubicBezTo>
                    <a:pt x="31750" y="90779"/>
                    <a:pt x="31750" y="113080"/>
                    <a:pt x="30480" y="135382"/>
                  </a:cubicBezTo>
                  <a:cubicBezTo>
                    <a:pt x="29210" y="172552"/>
                    <a:pt x="26670" y="208483"/>
                    <a:pt x="25400" y="245652"/>
                  </a:cubicBezTo>
                  <a:cubicBezTo>
                    <a:pt x="20320" y="285300"/>
                    <a:pt x="26670" y="1254192"/>
                    <a:pt x="29210" y="1293839"/>
                  </a:cubicBezTo>
                  <a:cubicBezTo>
                    <a:pt x="29210" y="1335965"/>
                    <a:pt x="29210" y="1379330"/>
                    <a:pt x="30480" y="1421455"/>
                  </a:cubicBezTo>
                  <a:cubicBezTo>
                    <a:pt x="30480" y="1452430"/>
                    <a:pt x="33020" y="1483405"/>
                    <a:pt x="33020" y="1514380"/>
                  </a:cubicBezTo>
                  <a:cubicBezTo>
                    <a:pt x="33020" y="1547833"/>
                    <a:pt x="33020" y="1581285"/>
                    <a:pt x="31750" y="1614797"/>
                  </a:cubicBezTo>
                  <a:cubicBezTo>
                    <a:pt x="31750" y="1618607"/>
                    <a:pt x="31750" y="1621147"/>
                    <a:pt x="31750" y="1624957"/>
                  </a:cubicBezTo>
                  <a:cubicBezTo>
                    <a:pt x="31750" y="1635117"/>
                    <a:pt x="35560" y="1638927"/>
                    <a:pt x="44450" y="1638927"/>
                  </a:cubicBezTo>
                  <a:cubicBezTo>
                    <a:pt x="71881" y="1638927"/>
                    <a:pt x="115808" y="1640197"/>
                    <a:pt x="156597" y="1640197"/>
                  </a:cubicBezTo>
                  <a:cubicBezTo>
                    <a:pt x="216212" y="1640197"/>
                    <a:pt x="278965" y="1637657"/>
                    <a:pt x="338580" y="1640197"/>
                  </a:cubicBezTo>
                  <a:cubicBezTo>
                    <a:pt x="435846" y="1644007"/>
                    <a:pt x="533113" y="1646547"/>
                    <a:pt x="630379" y="1645277"/>
                  </a:cubicBezTo>
                  <a:cubicBezTo>
                    <a:pt x="693132" y="1644007"/>
                    <a:pt x="752747" y="1646547"/>
                    <a:pt x="815499" y="1646547"/>
                  </a:cubicBezTo>
                  <a:cubicBezTo>
                    <a:pt x="906491" y="1646547"/>
                    <a:pt x="997482" y="1645277"/>
                    <a:pt x="1088473" y="1646547"/>
                  </a:cubicBezTo>
                  <a:cubicBezTo>
                    <a:pt x="1223391" y="1647817"/>
                    <a:pt x="2704353" y="1637657"/>
                    <a:pt x="2842408" y="1640197"/>
                  </a:cubicBezTo>
                  <a:cubicBezTo>
                    <a:pt x="2902023" y="1641467"/>
                    <a:pt x="2961638" y="1642737"/>
                    <a:pt x="3018116" y="1642737"/>
                  </a:cubicBezTo>
                  <a:cubicBezTo>
                    <a:pt x="3121657" y="1645277"/>
                    <a:pt x="3222061" y="1641467"/>
                    <a:pt x="3325603" y="1645277"/>
                  </a:cubicBezTo>
                  <a:cubicBezTo>
                    <a:pt x="3410319" y="1647817"/>
                    <a:pt x="3495035" y="1647817"/>
                    <a:pt x="3579751" y="1650357"/>
                  </a:cubicBezTo>
                  <a:cubicBezTo>
                    <a:pt x="3705257" y="1654167"/>
                    <a:pt x="3830762" y="1656707"/>
                    <a:pt x="3956267" y="1657977"/>
                  </a:cubicBezTo>
                  <a:cubicBezTo>
                    <a:pt x="4003331" y="1657977"/>
                    <a:pt x="4025014" y="1656707"/>
                    <a:pt x="4045334" y="1656707"/>
                  </a:cubicBezTo>
                  <a:close/>
                </a:path>
              </a:pathLst>
            </a:custGeom>
            <a:solidFill>
              <a:srgbClr val="FFFFFF"/>
            </a:solidFill>
          </p:spPr>
        </p:sp>
      </p:gr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87627" y="664068"/>
            <a:ext cx="2031623" cy="967986"/>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569253" y="234980"/>
            <a:ext cx="1736280" cy="1647887"/>
          </a:xfrm>
          <a:prstGeom prst="rect">
            <a:avLst/>
          </a:prstGeom>
        </p:spPr>
      </p:pic>
      <p:pic>
        <p:nvPicPr>
          <p:cNvPr id="22" name="Picture 2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50890" y="4438781"/>
            <a:ext cx="4766634" cy="6637085"/>
          </a:xfrm>
          <a:prstGeom prst="rect">
            <a:avLst/>
          </a:prstGeom>
        </p:spPr>
      </p:pic>
      <p:pic>
        <p:nvPicPr>
          <p:cNvPr id="23" name="Picture 2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038955">
            <a:off x="5337836" y="8172735"/>
            <a:ext cx="1888658" cy="2473243"/>
          </a:xfrm>
          <a:prstGeom prst="rect">
            <a:avLst/>
          </a:prstGeom>
        </p:spPr>
      </p:pic>
      <p:sp>
        <p:nvSpPr>
          <p:cNvPr id="24" name="TextBox 23"/>
          <p:cNvSpPr txBox="1"/>
          <p:nvPr/>
        </p:nvSpPr>
        <p:spPr>
          <a:xfrm>
            <a:off x="6412190" y="2181329"/>
            <a:ext cx="10523259" cy="5174237"/>
          </a:xfrm>
          <a:prstGeom prst="rect">
            <a:avLst/>
          </a:prstGeom>
          <a:noFill/>
        </p:spPr>
        <p:txBody>
          <a:bodyPr wrap="square" rtlCol="0">
            <a:spAutoFit/>
          </a:bodyPr>
          <a:lstStyle/>
          <a:p>
            <a:pPr marL="742950" indent="-742950" algn="just">
              <a:lnSpc>
                <a:spcPct val="150000"/>
              </a:lnSpc>
              <a:buAutoNum type="arabicPeriod"/>
            </a:pPr>
            <a:r>
              <a:rPr lang="vi-VN" sz="4500" dirty="0"/>
              <a:t>Em hãy viết bài chia sẻ việc bản thân hoặc gia đình em đã tham gia nền kinh tế với tư cách một chủ thể kinh tế và đã thể hiện vai trò của chủ thể đó như thế nào.</a:t>
            </a:r>
            <a:endParaRPr lang="en-US" sz="4500" dirty="0"/>
          </a:p>
        </p:txBody>
      </p:sp>
      <p:pic>
        <p:nvPicPr>
          <p:cNvPr id="25" name="Picture 2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2737042">
            <a:off x="16456530" y="6416572"/>
            <a:ext cx="845856" cy="3909416"/>
          </a:xfrm>
          <a:prstGeom prst="rect">
            <a:avLst/>
          </a:prstGeom>
        </p:spPr>
      </p:pic>
    </p:spTree>
    <p:extLst>
      <p:ext uri="{BB962C8B-B14F-4D97-AF65-F5344CB8AC3E}">
        <p14:creationId xmlns:p14="http://schemas.microsoft.com/office/powerpoint/2010/main" val="18681949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6790" r="2168"/>
          <a:stretch>
            <a:fillRect/>
          </a:stretch>
        </p:blipFill>
        <p:spPr>
          <a:xfrm>
            <a:off x="325682" y="0"/>
            <a:ext cx="5283925" cy="4125878"/>
          </a:xfrm>
          <a:prstGeom prst="rect">
            <a:avLst/>
          </a:prstGeom>
        </p:spPr>
      </p:pic>
      <p:sp>
        <p:nvSpPr>
          <p:cNvPr id="4" name="TextBox 4"/>
          <p:cNvSpPr txBox="1"/>
          <p:nvPr/>
        </p:nvSpPr>
        <p:spPr>
          <a:xfrm>
            <a:off x="728000" y="312903"/>
            <a:ext cx="4479288" cy="2954655"/>
          </a:xfrm>
          <a:prstGeom prst="rect">
            <a:avLst/>
          </a:prstGeom>
        </p:spPr>
        <p:txBody>
          <a:bodyPr wrap="square" lIns="0" tIns="0" rIns="0" bIns="0" rtlCol="0" anchor="t">
            <a:spAutoFit/>
          </a:bodyPr>
          <a:lstStyle/>
          <a:p>
            <a:pPr marL="0" lvl="0" indent="0" algn="ctr">
              <a:lnSpc>
                <a:spcPct val="150000"/>
              </a:lnSpc>
              <a:spcBef>
                <a:spcPct val="0"/>
              </a:spcBef>
            </a:pPr>
            <a:r>
              <a:rPr lang="vi-VN" sz="6400" b="1" dirty="0">
                <a:solidFill>
                  <a:srgbClr val="FFFFFF"/>
                </a:solidFill>
              </a:rPr>
              <a:t>BÀI TẬP </a:t>
            </a:r>
          </a:p>
          <a:p>
            <a:pPr marL="0" lvl="0" indent="0" algn="ctr">
              <a:lnSpc>
                <a:spcPct val="150000"/>
              </a:lnSpc>
              <a:spcBef>
                <a:spcPct val="0"/>
              </a:spcBef>
            </a:pPr>
            <a:r>
              <a:rPr lang="vi-VN" sz="6400" b="1" dirty="0">
                <a:solidFill>
                  <a:srgbClr val="FFFFFF"/>
                </a:solidFill>
              </a:rPr>
              <a:t>VẬN DỤNG</a:t>
            </a:r>
            <a:endParaRPr lang="en-US" sz="6400" b="1" u="none" dirty="0">
              <a:solidFill>
                <a:srgbClr val="FFFFFF"/>
              </a:solidFill>
            </a:endParaRPr>
          </a:p>
        </p:txBody>
      </p:sp>
      <p:grpSp>
        <p:nvGrpSpPr>
          <p:cNvPr id="6" name="Group 6"/>
          <p:cNvGrpSpPr/>
          <p:nvPr/>
        </p:nvGrpSpPr>
        <p:grpSpPr>
          <a:xfrm>
            <a:off x="6011925" y="1028700"/>
            <a:ext cx="11590275" cy="7975894"/>
            <a:chOff x="0" y="0"/>
            <a:chExt cx="4063114" cy="1675757"/>
          </a:xfrm>
        </p:grpSpPr>
        <p:sp>
          <p:nvSpPr>
            <p:cNvPr id="7" name="Freeform 7"/>
            <p:cNvSpPr/>
            <p:nvPr/>
          </p:nvSpPr>
          <p:spPr>
            <a:xfrm>
              <a:off x="10160" y="16510"/>
              <a:ext cx="4040254" cy="1647817"/>
            </a:xfrm>
            <a:custGeom>
              <a:avLst/>
              <a:gdLst/>
              <a:ahLst/>
              <a:cxnLst/>
              <a:rect l="l" t="t" r="r" b="b"/>
              <a:pathLst>
                <a:path w="4040254" h="1647817">
                  <a:moveTo>
                    <a:pt x="4040254" y="1647817"/>
                  </a:moveTo>
                  <a:lnTo>
                    <a:pt x="0" y="1640197"/>
                  </a:lnTo>
                  <a:lnTo>
                    <a:pt x="0" y="584733"/>
                  </a:lnTo>
                  <a:lnTo>
                    <a:pt x="17780" y="19050"/>
                  </a:lnTo>
                  <a:lnTo>
                    <a:pt x="2012655" y="0"/>
                  </a:lnTo>
                  <a:lnTo>
                    <a:pt x="4021204" y="5080"/>
                  </a:lnTo>
                  <a:close/>
                </a:path>
              </a:pathLst>
            </a:custGeom>
            <a:solidFill>
              <a:srgbClr val="FFFFFF"/>
            </a:solidFill>
          </p:spPr>
        </p:sp>
        <p:sp>
          <p:nvSpPr>
            <p:cNvPr id="8" name="Freeform 8"/>
            <p:cNvSpPr/>
            <p:nvPr/>
          </p:nvSpPr>
          <p:spPr>
            <a:xfrm>
              <a:off x="-3810" y="0"/>
              <a:ext cx="4069464" cy="1674487"/>
            </a:xfrm>
            <a:custGeom>
              <a:avLst/>
              <a:gdLst/>
              <a:ahLst/>
              <a:cxnLst/>
              <a:rect l="l" t="t" r="r" b="b"/>
              <a:pathLst>
                <a:path w="4069464" h="1674487">
                  <a:moveTo>
                    <a:pt x="4035174" y="21590"/>
                  </a:moveTo>
                  <a:cubicBezTo>
                    <a:pt x="4036444" y="34290"/>
                    <a:pt x="4036444" y="44450"/>
                    <a:pt x="4037714" y="54610"/>
                  </a:cubicBezTo>
                  <a:cubicBezTo>
                    <a:pt x="4040254" y="88301"/>
                    <a:pt x="4041524" y="122992"/>
                    <a:pt x="4044064" y="156445"/>
                  </a:cubicBezTo>
                  <a:cubicBezTo>
                    <a:pt x="4044064" y="204766"/>
                    <a:pt x="4056764" y="1157550"/>
                    <a:pt x="4063114" y="1205871"/>
                  </a:cubicBezTo>
                  <a:cubicBezTo>
                    <a:pt x="4069464" y="1278971"/>
                    <a:pt x="4065654" y="1353311"/>
                    <a:pt x="4065654" y="1426411"/>
                  </a:cubicBezTo>
                  <a:cubicBezTo>
                    <a:pt x="4065654" y="1490839"/>
                    <a:pt x="4066924" y="1550311"/>
                    <a:pt x="4068194" y="1613527"/>
                  </a:cubicBezTo>
                  <a:cubicBezTo>
                    <a:pt x="4068194" y="1635117"/>
                    <a:pt x="4068194" y="1649087"/>
                    <a:pt x="4068194" y="1673217"/>
                  </a:cubicBezTo>
                  <a:cubicBezTo>
                    <a:pt x="4045334" y="1673217"/>
                    <a:pt x="4025014" y="1674487"/>
                    <a:pt x="3997056" y="1673217"/>
                  </a:cubicBezTo>
                  <a:cubicBezTo>
                    <a:pt x="3793110" y="1668137"/>
                    <a:pt x="3586026" y="1674487"/>
                    <a:pt x="3382081" y="1669407"/>
                  </a:cubicBezTo>
                  <a:cubicBezTo>
                    <a:pt x="3259713" y="1665597"/>
                    <a:pt x="3140483" y="1668137"/>
                    <a:pt x="3018115" y="1665597"/>
                  </a:cubicBezTo>
                  <a:cubicBezTo>
                    <a:pt x="2961638" y="1664327"/>
                    <a:pt x="2905161" y="1663057"/>
                    <a:pt x="2848683" y="1661787"/>
                  </a:cubicBezTo>
                  <a:cubicBezTo>
                    <a:pt x="2814169" y="1661787"/>
                    <a:pt x="2782793" y="1663057"/>
                    <a:pt x="2748279" y="1663057"/>
                  </a:cubicBezTo>
                  <a:cubicBezTo>
                    <a:pt x="2660426" y="1661787"/>
                    <a:pt x="2418828" y="1663057"/>
                    <a:pt x="2330975" y="1661787"/>
                  </a:cubicBezTo>
                  <a:cubicBezTo>
                    <a:pt x="2268222" y="1660517"/>
                    <a:pt x="1013170" y="1669407"/>
                    <a:pt x="950417" y="1668137"/>
                  </a:cubicBezTo>
                  <a:cubicBezTo>
                    <a:pt x="934729" y="1668137"/>
                    <a:pt x="915903" y="1669407"/>
                    <a:pt x="900215" y="1669407"/>
                  </a:cubicBezTo>
                  <a:cubicBezTo>
                    <a:pt x="862564" y="1669407"/>
                    <a:pt x="828050" y="1670677"/>
                    <a:pt x="790398" y="1670677"/>
                  </a:cubicBezTo>
                  <a:cubicBezTo>
                    <a:pt x="696269" y="1670677"/>
                    <a:pt x="605278" y="1669407"/>
                    <a:pt x="511149" y="1668137"/>
                  </a:cubicBezTo>
                  <a:cubicBezTo>
                    <a:pt x="454672" y="1666867"/>
                    <a:pt x="398195" y="1665597"/>
                    <a:pt x="344855" y="1664327"/>
                  </a:cubicBezTo>
                  <a:cubicBezTo>
                    <a:pt x="244451" y="1663057"/>
                    <a:pt x="144047" y="1661787"/>
                    <a:pt x="48260" y="1661787"/>
                  </a:cubicBezTo>
                  <a:cubicBezTo>
                    <a:pt x="38100" y="1661787"/>
                    <a:pt x="29210" y="1661787"/>
                    <a:pt x="19050" y="1660517"/>
                  </a:cubicBezTo>
                  <a:cubicBezTo>
                    <a:pt x="10160" y="1659247"/>
                    <a:pt x="5080" y="1652897"/>
                    <a:pt x="7620" y="1644007"/>
                  </a:cubicBezTo>
                  <a:cubicBezTo>
                    <a:pt x="16510" y="1612260"/>
                    <a:pt x="12700" y="1581285"/>
                    <a:pt x="11430" y="1549072"/>
                  </a:cubicBezTo>
                  <a:cubicBezTo>
                    <a:pt x="10160" y="1483405"/>
                    <a:pt x="6350" y="1418977"/>
                    <a:pt x="7620" y="1353311"/>
                  </a:cubicBezTo>
                  <a:cubicBezTo>
                    <a:pt x="5080" y="1271538"/>
                    <a:pt x="0" y="259281"/>
                    <a:pt x="7620" y="176269"/>
                  </a:cubicBezTo>
                  <a:cubicBezTo>
                    <a:pt x="8890" y="160162"/>
                    <a:pt x="7620" y="142816"/>
                    <a:pt x="8890" y="126709"/>
                  </a:cubicBezTo>
                  <a:cubicBezTo>
                    <a:pt x="10160" y="100690"/>
                    <a:pt x="12700" y="72194"/>
                    <a:pt x="13970" y="44450"/>
                  </a:cubicBezTo>
                  <a:cubicBezTo>
                    <a:pt x="13970" y="41910"/>
                    <a:pt x="15240" y="39370"/>
                    <a:pt x="16510" y="38100"/>
                  </a:cubicBezTo>
                  <a:cubicBezTo>
                    <a:pt x="38100" y="35560"/>
                    <a:pt x="65606" y="30480"/>
                    <a:pt x="115808" y="29210"/>
                  </a:cubicBezTo>
                  <a:cubicBezTo>
                    <a:pt x="200524" y="25400"/>
                    <a:pt x="285240" y="22860"/>
                    <a:pt x="373094" y="20320"/>
                  </a:cubicBezTo>
                  <a:cubicBezTo>
                    <a:pt x="432709" y="17780"/>
                    <a:pt x="492324" y="16510"/>
                    <a:pt x="548801" y="13970"/>
                  </a:cubicBezTo>
                  <a:cubicBezTo>
                    <a:pt x="605278" y="11430"/>
                    <a:pt x="664893" y="8890"/>
                    <a:pt x="721370" y="8890"/>
                  </a:cubicBezTo>
                  <a:cubicBezTo>
                    <a:pt x="784123" y="7620"/>
                    <a:pt x="846876" y="10160"/>
                    <a:pt x="909628" y="8890"/>
                  </a:cubicBezTo>
                  <a:cubicBezTo>
                    <a:pt x="988069" y="8890"/>
                    <a:pt x="2409415" y="6350"/>
                    <a:pt x="2487856" y="5080"/>
                  </a:cubicBezTo>
                  <a:cubicBezTo>
                    <a:pt x="2563159" y="3810"/>
                    <a:pt x="2638462" y="2540"/>
                    <a:pt x="2716903" y="2540"/>
                  </a:cubicBezTo>
                  <a:cubicBezTo>
                    <a:pt x="2845546" y="1270"/>
                    <a:pt x="2971051" y="0"/>
                    <a:pt x="3099694" y="0"/>
                  </a:cubicBezTo>
                  <a:cubicBezTo>
                    <a:pt x="3153033" y="0"/>
                    <a:pt x="3209511" y="2540"/>
                    <a:pt x="3262851" y="2540"/>
                  </a:cubicBezTo>
                  <a:cubicBezTo>
                    <a:pt x="3410319" y="3810"/>
                    <a:pt x="3560925" y="5080"/>
                    <a:pt x="3708394" y="7620"/>
                  </a:cubicBezTo>
                  <a:cubicBezTo>
                    <a:pt x="3786835" y="8890"/>
                    <a:pt x="3865275" y="12700"/>
                    <a:pt x="3943716" y="16510"/>
                  </a:cubicBezTo>
                  <a:cubicBezTo>
                    <a:pt x="3962542" y="16510"/>
                    <a:pt x="3981368" y="16510"/>
                    <a:pt x="3997056" y="16510"/>
                  </a:cubicBezTo>
                  <a:cubicBezTo>
                    <a:pt x="4016124" y="17780"/>
                    <a:pt x="4025014" y="20320"/>
                    <a:pt x="4035174" y="21590"/>
                  </a:cubicBezTo>
                  <a:close/>
                  <a:moveTo>
                    <a:pt x="4045334" y="1656707"/>
                  </a:moveTo>
                  <a:cubicBezTo>
                    <a:pt x="4046604" y="1640197"/>
                    <a:pt x="4047874" y="1627497"/>
                    <a:pt x="4047874" y="1614797"/>
                  </a:cubicBezTo>
                  <a:cubicBezTo>
                    <a:pt x="4046604" y="1544116"/>
                    <a:pt x="4045334" y="1478449"/>
                    <a:pt x="4045334" y="1407827"/>
                  </a:cubicBezTo>
                  <a:cubicBezTo>
                    <a:pt x="4045334" y="1375613"/>
                    <a:pt x="4047874" y="1343399"/>
                    <a:pt x="4046604" y="1311185"/>
                  </a:cubicBezTo>
                  <a:cubicBezTo>
                    <a:pt x="4046604" y="1281449"/>
                    <a:pt x="4045334" y="1250475"/>
                    <a:pt x="4044064" y="1220739"/>
                  </a:cubicBezTo>
                  <a:cubicBezTo>
                    <a:pt x="4038984" y="1174896"/>
                    <a:pt x="4027554" y="225829"/>
                    <a:pt x="4027554" y="179986"/>
                  </a:cubicBezTo>
                  <a:cubicBezTo>
                    <a:pt x="4025014" y="141577"/>
                    <a:pt x="4022474" y="101929"/>
                    <a:pt x="4019934" y="63500"/>
                  </a:cubicBezTo>
                  <a:cubicBezTo>
                    <a:pt x="4018664" y="44450"/>
                    <a:pt x="4017394" y="43180"/>
                    <a:pt x="3987643" y="41910"/>
                  </a:cubicBezTo>
                  <a:cubicBezTo>
                    <a:pt x="3978230" y="41910"/>
                    <a:pt x="3971955" y="41910"/>
                    <a:pt x="3962542" y="40640"/>
                  </a:cubicBezTo>
                  <a:cubicBezTo>
                    <a:pt x="3884101" y="36830"/>
                    <a:pt x="3802523" y="31750"/>
                    <a:pt x="3724082" y="30480"/>
                  </a:cubicBezTo>
                  <a:cubicBezTo>
                    <a:pt x="3532687" y="26670"/>
                    <a:pt x="3338154" y="25400"/>
                    <a:pt x="3146758" y="22860"/>
                  </a:cubicBezTo>
                  <a:cubicBezTo>
                    <a:pt x="3118520" y="22860"/>
                    <a:pt x="3087143" y="22860"/>
                    <a:pt x="3058905" y="22860"/>
                  </a:cubicBezTo>
                  <a:cubicBezTo>
                    <a:pt x="3011840" y="22860"/>
                    <a:pt x="2964776" y="22860"/>
                    <a:pt x="2920849" y="22860"/>
                  </a:cubicBezTo>
                  <a:cubicBezTo>
                    <a:pt x="2820445" y="22860"/>
                    <a:pt x="2720041" y="22860"/>
                    <a:pt x="2622774" y="24130"/>
                  </a:cubicBezTo>
                  <a:cubicBezTo>
                    <a:pt x="2538058" y="25400"/>
                    <a:pt x="1110437" y="29210"/>
                    <a:pt x="1025721" y="29210"/>
                  </a:cubicBezTo>
                  <a:cubicBezTo>
                    <a:pt x="887665" y="29210"/>
                    <a:pt x="749609" y="26670"/>
                    <a:pt x="611554" y="33020"/>
                  </a:cubicBezTo>
                  <a:cubicBezTo>
                    <a:pt x="539388" y="36830"/>
                    <a:pt x="470360" y="36830"/>
                    <a:pt x="401332" y="38100"/>
                  </a:cubicBezTo>
                  <a:cubicBezTo>
                    <a:pt x="282102" y="41910"/>
                    <a:pt x="162872" y="45720"/>
                    <a:pt x="49530" y="50800"/>
                  </a:cubicBezTo>
                  <a:cubicBezTo>
                    <a:pt x="36830" y="50800"/>
                    <a:pt x="34290" y="53340"/>
                    <a:pt x="33020" y="68477"/>
                  </a:cubicBezTo>
                  <a:cubicBezTo>
                    <a:pt x="31750" y="90779"/>
                    <a:pt x="31750" y="113080"/>
                    <a:pt x="30480" y="135382"/>
                  </a:cubicBezTo>
                  <a:cubicBezTo>
                    <a:pt x="29210" y="172552"/>
                    <a:pt x="26670" y="208483"/>
                    <a:pt x="25400" y="245652"/>
                  </a:cubicBezTo>
                  <a:cubicBezTo>
                    <a:pt x="20320" y="285300"/>
                    <a:pt x="26670" y="1254192"/>
                    <a:pt x="29210" y="1293839"/>
                  </a:cubicBezTo>
                  <a:cubicBezTo>
                    <a:pt x="29210" y="1335965"/>
                    <a:pt x="29210" y="1379330"/>
                    <a:pt x="30480" y="1421455"/>
                  </a:cubicBezTo>
                  <a:cubicBezTo>
                    <a:pt x="30480" y="1452430"/>
                    <a:pt x="33020" y="1483405"/>
                    <a:pt x="33020" y="1514380"/>
                  </a:cubicBezTo>
                  <a:cubicBezTo>
                    <a:pt x="33020" y="1547833"/>
                    <a:pt x="33020" y="1581285"/>
                    <a:pt x="31750" y="1614797"/>
                  </a:cubicBezTo>
                  <a:cubicBezTo>
                    <a:pt x="31750" y="1618607"/>
                    <a:pt x="31750" y="1621147"/>
                    <a:pt x="31750" y="1624957"/>
                  </a:cubicBezTo>
                  <a:cubicBezTo>
                    <a:pt x="31750" y="1635117"/>
                    <a:pt x="35560" y="1638927"/>
                    <a:pt x="44450" y="1638927"/>
                  </a:cubicBezTo>
                  <a:cubicBezTo>
                    <a:pt x="71881" y="1638927"/>
                    <a:pt x="115808" y="1640197"/>
                    <a:pt x="156597" y="1640197"/>
                  </a:cubicBezTo>
                  <a:cubicBezTo>
                    <a:pt x="216212" y="1640197"/>
                    <a:pt x="278965" y="1637657"/>
                    <a:pt x="338580" y="1640197"/>
                  </a:cubicBezTo>
                  <a:cubicBezTo>
                    <a:pt x="435846" y="1644007"/>
                    <a:pt x="533113" y="1646547"/>
                    <a:pt x="630379" y="1645277"/>
                  </a:cubicBezTo>
                  <a:cubicBezTo>
                    <a:pt x="693132" y="1644007"/>
                    <a:pt x="752747" y="1646547"/>
                    <a:pt x="815499" y="1646547"/>
                  </a:cubicBezTo>
                  <a:cubicBezTo>
                    <a:pt x="906491" y="1646547"/>
                    <a:pt x="997482" y="1645277"/>
                    <a:pt x="1088473" y="1646547"/>
                  </a:cubicBezTo>
                  <a:cubicBezTo>
                    <a:pt x="1223391" y="1647817"/>
                    <a:pt x="2704353" y="1637657"/>
                    <a:pt x="2842408" y="1640197"/>
                  </a:cubicBezTo>
                  <a:cubicBezTo>
                    <a:pt x="2902023" y="1641467"/>
                    <a:pt x="2961638" y="1642737"/>
                    <a:pt x="3018116" y="1642737"/>
                  </a:cubicBezTo>
                  <a:cubicBezTo>
                    <a:pt x="3121657" y="1645277"/>
                    <a:pt x="3222061" y="1641467"/>
                    <a:pt x="3325603" y="1645277"/>
                  </a:cubicBezTo>
                  <a:cubicBezTo>
                    <a:pt x="3410319" y="1647817"/>
                    <a:pt x="3495035" y="1647817"/>
                    <a:pt x="3579751" y="1650357"/>
                  </a:cubicBezTo>
                  <a:cubicBezTo>
                    <a:pt x="3705257" y="1654167"/>
                    <a:pt x="3830762" y="1656707"/>
                    <a:pt x="3956267" y="1657977"/>
                  </a:cubicBezTo>
                  <a:cubicBezTo>
                    <a:pt x="4003331" y="1657977"/>
                    <a:pt x="4025014" y="1656707"/>
                    <a:pt x="4045334" y="1656707"/>
                  </a:cubicBezTo>
                  <a:close/>
                </a:path>
              </a:pathLst>
            </a:custGeom>
            <a:solidFill>
              <a:srgbClr val="FFFFFF"/>
            </a:solidFill>
          </p:spPr>
        </p:sp>
      </p:gr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87627" y="664068"/>
            <a:ext cx="2031623" cy="967986"/>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569253" y="234980"/>
            <a:ext cx="1736280" cy="1647887"/>
          </a:xfrm>
          <a:prstGeom prst="rect">
            <a:avLst/>
          </a:prstGeom>
        </p:spPr>
      </p:pic>
      <p:pic>
        <p:nvPicPr>
          <p:cNvPr id="22" name="Picture 2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50890" y="4438781"/>
            <a:ext cx="4766634" cy="6637085"/>
          </a:xfrm>
          <a:prstGeom prst="rect">
            <a:avLst/>
          </a:prstGeom>
        </p:spPr>
      </p:pic>
      <p:pic>
        <p:nvPicPr>
          <p:cNvPr id="23" name="Picture 2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038955">
            <a:off x="5337836" y="8172735"/>
            <a:ext cx="1888658" cy="2473243"/>
          </a:xfrm>
          <a:prstGeom prst="rect">
            <a:avLst/>
          </a:prstGeom>
        </p:spPr>
      </p:pic>
      <p:sp>
        <p:nvSpPr>
          <p:cNvPr id="24" name="TextBox 23"/>
          <p:cNvSpPr txBox="1"/>
          <p:nvPr/>
        </p:nvSpPr>
        <p:spPr>
          <a:xfrm>
            <a:off x="6412190" y="2181329"/>
            <a:ext cx="10523259" cy="4247317"/>
          </a:xfrm>
          <a:prstGeom prst="rect">
            <a:avLst/>
          </a:prstGeom>
          <a:noFill/>
        </p:spPr>
        <p:txBody>
          <a:bodyPr wrap="square" rtlCol="0">
            <a:spAutoFit/>
          </a:bodyPr>
          <a:lstStyle/>
          <a:p>
            <a:pPr algn="just">
              <a:lnSpc>
                <a:spcPct val="150000"/>
              </a:lnSpc>
            </a:pPr>
            <a:r>
              <a:rPr lang="vi-VN" sz="4500" dirty="0"/>
              <a:t>2. Em hãy thiết kế một sản phẩm truyền thông (viết khẩu hiệu, vẽ tranh) thể hiện thông điệp phát triển kinh tế gắn liền với bảo vệ môi trường.</a:t>
            </a:r>
          </a:p>
        </p:txBody>
      </p:sp>
      <p:pic>
        <p:nvPicPr>
          <p:cNvPr id="25" name="Picture 2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2737042">
            <a:off x="16456530" y="6416572"/>
            <a:ext cx="845856" cy="3909416"/>
          </a:xfrm>
          <a:prstGeom prst="rect">
            <a:avLst/>
          </a:prstGeom>
        </p:spPr>
      </p:pic>
    </p:spTree>
    <p:extLst>
      <p:ext uri="{BB962C8B-B14F-4D97-AF65-F5344CB8AC3E}">
        <p14:creationId xmlns:p14="http://schemas.microsoft.com/office/powerpoint/2010/main" val="22260573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b="64907"/>
          <a:stretch>
            <a:fillRect/>
          </a:stretch>
        </p:blipFill>
        <p:spPr>
          <a:xfrm>
            <a:off x="-301194" y="7898217"/>
            <a:ext cx="18288000" cy="2388783"/>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7297" b="26380"/>
          <a:stretch>
            <a:fillRect/>
          </a:stretch>
        </p:blipFill>
        <p:spPr>
          <a:xfrm>
            <a:off x="13487400" y="6816624"/>
            <a:ext cx="5212817" cy="4361827"/>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16675"/>
          <a:stretch>
            <a:fillRect/>
          </a:stretch>
        </p:blipFill>
        <p:spPr>
          <a:xfrm>
            <a:off x="-8670" y="13801"/>
            <a:ext cx="3850000" cy="7187099"/>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00057" y="6004834"/>
            <a:ext cx="4451683" cy="4346462"/>
          </a:xfrm>
          <a:prstGeom prst="rect">
            <a:avLst/>
          </a:prstGeom>
        </p:spPr>
      </p:pic>
      <p:sp>
        <p:nvSpPr>
          <p:cNvPr id="15" name="TextBox 4"/>
          <p:cNvSpPr txBox="1"/>
          <p:nvPr/>
        </p:nvSpPr>
        <p:spPr>
          <a:xfrm>
            <a:off x="5469158" y="459602"/>
            <a:ext cx="10624650" cy="979755"/>
          </a:xfrm>
          <a:prstGeom prst="rect">
            <a:avLst/>
          </a:prstGeom>
        </p:spPr>
        <p:txBody>
          <a:bodyPr lIns="0" tIns="0" rIns="0" bIns="0" rtlCol="0" anchor="t">
            <a:spAutoFit/>
          </a:bodyPr>
          <a:lstStyle/>
          <a:p>
            <a:pPr marL="0" lvl="0" indent="0" algn="ctr">
              <a:lnSpc>
                <a:spcPts val="8000"/>
              </a:lnSpc>
              <a:spcBef>
                <a:spcPct val="0"/>
              </a:spcBef>
            </a:pPr>
            <a:r>
              <a:rPr lang="vi-VN" sz="6400" b="1" u="none" spc="400" dirty="0">
                <a:solidFill>
                  <a:srgbClr val="C3113D"/>
                </a:solidFill>
              </a:rPr>
              <a:t>HƯỚNG DẪN VỀ NHÀ</a:t>
            </a:r>
            <a:endParaRPr lang="en-US" sz="6400" b="1" u="none" spc="400" dirty="0">
              <a:solidFill>
                <a:srgbClr val="C3113D"/>
              </a:solidFill>
            </a:endParaRPr>
          </a:p>
        </p:txBody>
      </p:sp>
      <p:pic>
        <p:nvPicPr>
          <p:cNvPr id="16" name="Picture 1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630650" y="1097195"/>
            <a:ext cx="2209800" cy="1635252"/>
          </a:xfrm>
          <a:prstGeom prst="rect">
            <a:avLst/>
          </a:prstGeom>
        </p:spPr>
      </p:pic>
      <p:sp>
        <p:nvSpPr>
          <p:cNvPr id="17" name="Rectangle 16"/>
          <p:cNvSpPr/>
          <p:nvPr/>
        </p:nvSpPr>
        <p:spPr>
          <a:xfrm>
            <a:off x="3855277" y="1439357"/>
            <a:ext cx="13880273" cy="6555641"/>
          </a:xfrm>
          <a:prstGeom prst="rect">
            <a:avLst/>
          </a:prstGeom>
        </p:spPr>
        <p:txBody>
          <a:bodyPr wrap="square">
            <a:spAutoFit/>
          </a:bodyPr>
          <a:lstStyle/>
          <a:p>
            <a:pPr marL="685800" indent="-685800" algn="just">
              <a:lnSpc>
                <a:spcPct val="150000"/>
              </a:lnSpc>
              <a:spcBef>
                <a:spcPts val="300"/>
              </a:spcBef>
              <a:spcAft>
                <a:spcPts val="300"/>
              </a:spcAft>
              <a:buFont typeface="Wingdings" panose="05000000000000000000" pitchFamily="2" charset="2"/>
              <a:buChar char="ü"/>
            </a:pPr>
            <a:r>
              <a:rPr lang="vi-VN" sz="4500" dirty="0">
                <a:solidFill>
                  <a:srgbClr val="000000"/>
                </a:solidFill>
                <a:ea typeface="Calibri" panose="020F0502020204030204" pitchFamily="34" charset="0"/>
                <a:cs typeface="Arial" panose="020B0604020202020204" pitchFamily="34" charset="0"/>
              </a:rPr>
              <a:t>Ôn tập lại nội dung kiến thức đã được học.</a:t>
            </a:r>
          </a:p>
          <a:p>
            <a:pPr marL="685800" indent="-685800" algn="just">
              <a:lnSpc>
                <a:spcPct val="150000"/>
              </a:lnSpc>
              <a:spcBef>
                <a:spcPts val="300"/>
              </a:spcBef>
              <a:spcAft>
                <a:spcPts val="300"/>
              </a:spcAft>
              <a:buFont typeface="Wingdings" panose="05000000000000000000" pitchFamily="2" charset="2"/>
              <a:buChar char="ü"/>
            </a:pPr>
            <a:r>
              <a:rPr lang="vi-VN" sz="4500" dirty="0">
                <a:solidFill>
                  <a:srgbClr val="000000"/>
                </a:solidFill>
                <a:ea typeface="Calibri" panose="020F0502020204030204" pitchFamily="34" charset="0"/>
                <a:cs typeface="Arial" panose="020B0604020202020204" pitchFamily="34" charset="0"/>
              </a:rPr>
              <a:t>Trả lời câu hỏi bài tập 1 phần Luyện tập SGK tr.15.</a:t>
            </a:r>
          </a:p>
          <a:p>
            <a:pPr marL="685800" indent="-685800" algn="just">
              <a:lnSpc>
                <a:spcPct val="150000"/>
              </a:lnSpc>
              <a:spcBef>
                <a:spcPts val="300"/>
              </a:spcBef>
              <a:spcAft>
                <a:spcPts val="300"/>
              </a:spcAft>
              <a:buFont typeface="Wingdings" panose="05000000000000000000" pitchFamily="2" charset="2"/>
              <a:buChar char="ü"/>
            </a:pPr>
            <a:r>
              <a:rPr lang="vi-VN" sz="4500" dirty="0">
                <a:solidFill>
                  <a:srgbClr val="000000"/>
                </a:solidFill>
                <a:ea typeface="Calibri" panose="020F0502020204030204" pitchFamily="34" charset="0"/>
                <a:cs typeface="Arial" panose="020B0604020202020204" pitchFamily="34" charset="0"/>
              </a:rPr>
              <a:t>Làm bài tập Bài 2 - Sách bài tập </a:t>
            </a:r>
            <a:r>
              <a:rPr lang="vi-VN" sz="4500" b="1" i="1" dirty="0">
                <a:solidFill>
                  <a:srgbClr val="000000"/>
                </a:solidFill>
                <a:ea typeface="Calibri" panose="020F0502020204030204" pitchFamily="34" charset="0"/>
                <a:cs typeface="Arial" panose="020B0604020202020204" pitchFamily="34" charset="0"/>
              </a:rPr>
              <a:t>Giáo duc kinh tế và pháp luật 10.</a:t>
            </a:r>
          </a:p>
          <a:p>
            <a:pPr marL="685800" indent="-685800" algn="just">
              <a:lnSpc>
                <a:spcPct val="150000"/>
              </a:lnSpc>
              <a:spcBef>
                <a:spcPts val="300"/>
              </a:spcBef>
              <a:spcAft>
                <a:spcPts val="300"/>
              </a:spcAft>
              <a:buFont typeface="Wingdings" panose="05000000000000000000" pitchFamily="2" charset="2"/>
              <a:buChar char="ü"/>
            </a:pPr>
            <a:r>
              <a:rPr lang="vi-VN" sz="4500" dirty="0">
                <a:solidFill>
                  <a:srgbClr val="000000"/>
                </a:solidFill>
                <a:ea typeface="Calibri" panose="020F0502020204030204" pitchFamily="34" charset="0"/>
                <a:cs typeface="Arial" panose="020B0604020202020204" pitchFamily="34" charset="0"/>
              </a:rPr>
              <a:t>Đọc và tìm hiểu trước nội dung kiến thức </a:t>
            </a:r>
            <a:r>
              <a:rPr lang="vi-VN" sz="4500" b="1" i="1" dirty="0">
                <a:solidFill>
                  <a:srgbClr val="000000"/>
                </a:solidFill>
                <a:ea typeface="Calibri" panose="020F0502020204030204" pitchFamily="34" charset="0"/>
                <a:cs typeface="Arial" panose="020B0604020202020204" pitchFamily="34" charset="0"/>
              </a:rPr>
              <a:t>Bài 3: </a:t>
            </a:r>
            <a:r>
              <a:rPr lang="vi-VN" sz="4500" b="1" dirty="0">
                <a:solidFill>
                  <a:srgbClr val="000000"/>
                </a:solidFill>
                <a:ea typeface="Calibri" panose="020F0502020204030204" pitchFamily="34" charset="0"/>
                <a:cs typeface="Arial" panose="020B0604020202020204" pitchFamily="34" charset="0"/>
              </a:rPr>
              <a:t>Thị trường.</a:t>
            </a:r>
          </a:p>
        </p:txBody>
      </p:sp>
      <p:pic>
        <p:nvPicPr>
          <p:cNvPr id="19" name="Picture 2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899334" y="252563"/>
            <a:ext cx="1139975" cy="1139975"/>
          </a:xfrm>
          <a:prstGeom prst="rect">
            <a:avLst/>
          </a:prstGeom>
        </p:spPr>
      </p:pic>
      <p:pic>
        <p:nvPicPr>
          <p:cNvPr id="12" name="Picture 2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523820" y="205744"/>
            <a:ext cx="1139975" cy="1139975"/>
          </a:xfrm>
          <a:prstGeom prst="rect">
            <a:avLst/>
          </a:prstGeom>
        </p:spPr>
      </p:pic>
    </p:spTree>
    <p:extLst>
      <p:ext uri="{BB962C8B-B14F-4D97-AF65-F5344CB8AC3E}">
        <p14:creationId xmlns:p14="http://schemas.microsoft.com/office/powerpoint/2010/main" val="2933692488"/>
      </p:ext>
    </p:extLst>
  </p:cSld>
  <p:clrMapOvr>
    <a:masterClrMapping/>
  </p:clrMapOvr>
  <p:transition spd="slow">
    <p:strips dir="rd"/>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1524000" y="3343486"/>
            <a:ext cx="15240000" cy="3145028"/>
          </a:xfrm>
          <a:prstGeom prst="rect">
            <a:avLst/>
          </a:prstGeom>
        </p:spPr>
        <p:txBody>
          <a:bodyPr wrap="square" lIns="0" tIns="0" rIns="0" bIns="0" rtlCol="0" anchor="t">
            <a:spAutoFit/>
          </a:bodyPr>
          <a:lstStyle/>
          <a:p>
            <a:pPr marL="0" lvl="0" indent="0" algn="ctr">
              <a:lnSpc>
                <a:spcPct val="150000"/>
              </a:lnSpc>
              <a:spcBef>
                <a:spcPct val="0"/>
              </a:spcBef>
            </a:pPr>
            <a:r>
              <a:rPr lang="vi-VN" sz="7200" b="1" dirty="0">
                <a:solidFill>
                  <a:srgbClr val="C3113D"/>
                </a:solidFill>
              </a:rPr>
              <a:t>CẢM ƠN CÁC EM ĐÃ </a:t>
            </a:r>
          </a:p>
          <a:p>
            <a:pPr marL="0" lvl="0" indent="0" algn="ctr">
              <a:lnSpc>
                <a:spcPct val="150000"/>
              </a:lnSpc>
              <a:spcBef>
                <a:spcPct val="0"/>
              </a:spcBef>
            </a:pPr>
            <a:r>
              <a:rPr lang="vi-VN" sz="7200" b="1" dirty="0">
                <a:solidFill>
                  <a:srgbClr val="C3113D"/>
                </a:solidFill>
              </a:rPr>
              <a:t>LẮNG NGHE BÀI GIẢNG!</a:t>
            </a:r>
            <a:endParaRPr lang="en-US" sz="7200" b="1" u="none" dirty="0">
              <a:solidFill>
                <a:srgbClr val="C3113D"/>
              </a:solidFill>
            </a:endParaRPr>
          </a:p>
        </p:txBody>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03706">
            <a:off x="-1065371" y="4513212"/>
            <a:ext cx="2247300" cy="1969197"/>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67595" y="1445403"/>
            <a:ext cx="1552810" cy="1473757"/>
          </a:xfrm>
          <a:prstGeom prst="rect">
            <a:avLst/>
          </a:prstGeom>
        </p:spPr>
      </p:pic>
      <p:pic>
        <p:nvPicPr>
          <p:cNvPr id="14" name="Picture 5"/>
          <p:cNvPicPr>
            <a:picLocks noChangeAspect="1"/>
          </p:cNvPicPr>
          <p:nvPr/>
        </p:nvPicPr>
        <p:blipFill>
          <a:blip r:embed="rId6"/>
          <a:srcRect b="64907"/>
          <a:stretch>
            <a:fillRect/>
          </a:stretch>
        </p:blipFill>
        <p:spPr>
          <a:xfrm>
            <a:off x="0" y="7898217"/>
            <a:ext cx="18288000" cy="2388783"/>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644937" y="6730045"/>
            <a:ext cx="3643063" cy="3556955"/>
          </a:xfrm>
          <a:prstGeom prst="rect">
            <a:avLst/>
          </a:prstGeom>
        </p:spPr>
      </p:pic>
      <p:pic>
        <p:nvPicPr>
          <p:cNvPr id="16"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4307" t="5308"/>
          <a:stretch>
            <a:fillRect/>
          </a:stretch>
        </p:blipFill>
        <p:spPr>
          <a:xfrm>
            <a:off x="0" y="0"/>
            <a:ext cx="3673770" cy="2247293"/>
          </a:xfrm>
          <a:prstGeom prst="rect">
            <a:avLst/>
          </a:prstGeom>
        </p:spPr>
      </p:pic>
      <p:pic>
        <p:nvPicPr>
          <p:cNvPr id="17"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4307" t="5308"/>
          <a:stretch>
            <a:fillRect/>
          </a:stretch>
        </p:blipFill>
        <p:spPr>
          <a:xfrm flipH="1">
            <a:off x="14644937" y="-1"/>
            <a:ext cx="3673770" cy="2247293"/>
          </a:xfrm>
          <a:prstGeom prst="rect">
            <a:avLst/>
          </a:prstGeom>
        </p:spPr>
      </p:pic>
      <p:pic>
        <p:nvPicPr>
          <p:cNvPr id="18"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7091485"/>
            <a:ext cx="2819400" cy="3137024"/>
          </a:xfrm>
          <a:prstGeom prst="rect">
            <a:avLst/>
          </a:prstGeom>
        </p:spPr>
      </p:pic>
      <p:pic>
        <p:nvPicPr>
          <p:cNvPr id="19" name="Picture 2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894192">
            <a:off x="16865878" y="3997233"/>
            <a:ext cx="2538400" cy="1398428"/>
          </a:xfrm>
          <a:prstGeom prst="rect">
            <a:avLst/>
          </a:prstGeom>
        </p:spPr>
      </p:pic>
    </p:spTree>
    <p:extLst>
      <p:ext uri="{BB962C8B-B14F-4D97-AF65-F5344CB8AC3E}">
        <p14:creationId xmlns:p14="http://schemas.microsoft.com/office/powerpoint/2010/main" val="2214626313"/>
      </p:ext>
    </p:extLst>
  </p:cSld>
  <p:clrMapOvr>
    <a:masterClrMapping/>
  </p:clrMapOvr>
  <mc:AlternateContent xmlns:mc="http://schemas.openxmlformats.org/markup-compatibility/2006" xmlns:p14="http://schemas.microsoft.com/office/powerpoint/2010/main">
    <mc:Choice Requires="p14">
      <p:transition spd="slow" p14:dur="900">
        <p14:flythrough hasBounce="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5009460" y="289590"/>
            <a:ext cx="8115300" cy="1290953"/>
            <a:chOff x="0" y="0"/>
            <a:chExt cx="7108630" cy="1130816"/>
          </a:xfrm>
        </p:grpSpPr>
        <p:sp>
          <p:nvSpPr>
            <p:cNvPr id="4" name="Freeform 4"/>
            <p:cNvSpPr/>
            <p:nvPr/>
          </p:nvSpPr>
          <p:spPr>
            <a:xfrm>
              <a:off x="10160" y="16510"/>
              <a:ext cx="7085770" cy="1102876"/>
            </a:xfrm>
            <a:custGeom>
              <a:avLst/>
              <a:gdLst/>
              <a:ahLst/>
              <a:cxnLst/>
              <a:rect l="l" t="t" r="r" b="b"/>
              <a:pathLst>
                <a:path w="7085770" h="1102876">
                  <a:moveTo>
                    <a:pt x="7085770" y="1102876"/>
                  </a:moveTo>
                  <a:lnTo>
                    <a:pt x="0" y="1095256"/>
                  </a:lnTo>
                  <a:lnTo>
                    <a:pt x="0" y="395733"/>
                  </a:lnTo>
                  <a:lnTo>
                    <a:pt x="17780" y="19050"/>
                  </a:lnTo>
                  <a:lnTo>
                    <a:pt x="3531497" y="0"/>
                  </a:lnTo>
                  <a:lnTo>
                    <a:pt x="7066720" y="5080"/>
                  </a:lnTo>
                  <a:close/>
                </a:path>
              </a:pathLst>
            </a:custGeom>
            <a:solidFill>
              <a:srgbClr val="C3113D"/>
            </a:solidFill>
          </p:spPr>
        </p:sp>
        <p:sp>
          <p:nvSpPr>
            <p:cNvPr id="5" name="Freeform 5"/>
            <p:cNvSpPr/>
            <p:nvPr/>
          </p:nvSpPr>
          <p:spPr>
            <a:xfrm>
              <a:off x="-3810" y="0"/>
              <a:ext cx="7114980" cy="1129546"/>
            </a:xfrm>
            <a:custGeom>
              <a:avLst/>
              <a:gdLst/>
              <a:ahLst/>
              <a:cxnLst/>
              <a:rect l="l" t="t" r="r" b="b"/>
              <a:pathLst>
                <a:path w="7114980" h="1129546">
                  <a:moveTo>
                    <a:pt x="7080690" y="21590"/>
                  </a:moveTo>
                  <a:cubicBezTo>
                    <a:pt x="7081959" y="34290"/>
                    <a:pt x="7081959" y="44450"/>
                    <a:pt x="7083230" y="54610"/>
                  </a:cubicBezTo>
                  <a:cubicBezTo>
                    <a:pt x="7085769" y="79869"/>
                    <a:pt x="7087040" y="102348"/>
                    <a:pt x="7089580" y="124025"/>
                  </a:cubicBezTo>
                  <a:cubicBezTo>
                    <a:pt x="7089580" y="155335"/>
                    <a:pt x="7102280" y="772717"/>
                    <a:pt x="7108630" y="804027"/>
                  </a:cubicBezTo>
                  <a:cubicBezTo>
                    <a:pt x="7114980" y="851395"/>
                    <a:pt x="7111169" y="899565"/>
                    <a:pt x="7111169" y="946932"/>
                  </a:cubicBezTo>
                  <a:cubicBezTo>
                    <a:pt x="7111169" y="988680"/>
                    <a:pt x="7112440" y="1027216"/>
                    <a:pt x="7113709" y="1068586"/>
                  </a:cubicBezTo>
                  <a:cubicBezTo>
                    <a:pt x="7113709" y="1090176"/>
                    <a:pt x="7113709" y="1104146"/>
                    <a:pt x="7113709" y="1128276"/>
                  </a:cubicBezTo>
                  <a:cubicBezTo>
                    <a:pt x="7090850" y="1128276"/>
                    <a:pt x="7070530" y="1129546"/>
                    <a:pt x="7032693" y="1128276"/>
                  </a:cubicBezTo>
                  <a:cubicBezTo>
                    <a:pt x="6671754" y="1123196"/>
                    <a:pt x="6305262" y="1129546"/>
                    <a:pt x="5944323" y="1124466"/>
                  </a:cubicBezTo>
                  <a:cubicBezTo>
                    <a:pt x="5727759" y="1120656"/>
                    <a:pt x="5516749" y="1123196"/>
                    <a:pt x="5300186" y="1120656"/>
                  </a:cubicBezTo>
                  <a:cubicBezTo>
                    <a:pt x="5200233" y="1119386"/>
                    <a:pt x="5100281" y="1118116"/>
                    <a:pt x="5000328" y="1116846"/>
                  </a:cubicBezTo>
                  <a:cubicBezTo>
                    <a:pt x="4939246" y="1116846"/>
                    <a:pt x="4883718" y="1118116"/>
                    <a:pt x="4822635" y="1118116"/>
                  </a:cubicBezTo>
                  <a:cubicBezTo>
                    <a:pt x="4667154" y="1116846"/>
                    <a:pt x="4239580" y="1118116"/>
                    <a:pt x="4084099" y="1116846"/>
                  </a:cubicBezTo>
                  <a:cubicBezTo>
                    <a:pt x="3973041" y="1115576"/>
                    <a:pt x="1751877" y="1124466"/>
                    <a:pt x="1640819" y="1123196"/>
                  </a:cubicBezTo>
                  <a:cubicBezTo>
                    <a:pt x="1613054" y="1123196"/>
                    <a:pt x="1579737" y="1124466"/>
                    <a:pt x="1551972" y="1124466"/>
                  </a:cubicBezTo>
                  <a:cubicBezTo>
                    <a:pt x="1485338" y="1124466"/>
                    <a:pt x="1424256" y="1125736"/>
                    <a:pt x="1357621" y="1125736"/>
                  </a:cubicBezTo>
                  <a:cubicBezTo>
                    <a:pt x="1191033" y="1125736"/>
                    <a:pt x="1029999" y="1124466"/>
                    <a:pt x="863412" y="1123196"/>
                  </a:cubicBezTo>
                  <a:cubicBezTo>
                    <a:pt x="763460" y="1121926"/>
                    <a:pt x="663507" y="1120656"/>
                    <a:pt x="569108" y="1119386"/>
                  </a:cubicBezTo>
                  <a:cubicBezTo>
                    <a:pt x="391415" y="1118116"/>
                    <a:pt x="213722" y="1116846"/>
                    <a:pt x="48260" y="1116846"/>
                  </a:cubicBezTo>
                  <a:cubicBezTo>
                    <a:pt x="38100" y="1116846"/>
                    <a:pt x="29210" y="1116846"/>
                    <a:pt x="19050" y="1115576"/>
                  </a:cubicBezTo>
                  <a:cubicBezTo>
                    <a:pt x="10160" y="1114306"/>
                    <a:pt x="5080" y="1107956"/>
                    <a:pt x="7620" y="1099066"/>
                  </a:cubicBezTo>
                  <a:cubicBezTo>
                    <a:pt x="16510" y="1067358"/>
                    <a:pt x="12700" y="1047287"/>
                    <a:pt x="11430" y="1026413"/>
                  </a:cubicBezTo>
                  <a:cubicBezTo>
                    <a:pt x="10160" y="983863"/>
                    <a:pt x="6350" y="942115"/>
                    <a:pt x="7620" y="899565"/>
                  </a:cubicBezTo>
                  <a:cubicBezTo>
                    <a:pt x="5080" y="846578"/>
                    <a:pt x="0" y="190660"/>
                    <a:pt x="7620" y="136870"/>
                  </a:cubicBezTo>
                  <a:cubicBezTo>
                    <a:pt x="8890" y="126433"/>
                    <a:pt x="7620" y="115193"/>
                    <a:pt x="8890" y="104757"/>
                  </a:cubicBezTo>
                  <a:cubicBezTo>
                    <a:pt x="10160" y="87897"/>
                    <a:pt x="12700" y="69432"/>
                    <a:pt x="13970" y="44450"/>
                  </a:cubicBezTo>
                  <a:cubicBezTo>
                    <a:pt x="13970" y="41910"/>
                    <a:pt x="15240" y="39370"/>
                    <a:pt x="16510" y="38100"/>
                  </a:cubicBezTo>
                  <a:cubicBezTo>
                    <a:pt x="38100" y="35560"/>
                    <a:pt x="74899" y="30480"/>
                    <a:pt x="163745" y="29210"/>
                  </a:cubicBezTo>
                  <a:cubicBezTo>
                    <a:pt x="313674" y="25400"/>
                    <a:pt x="463603" y="22860"/>
                    <a:pt x="619084" y="20320"/>
                  </a:cubicBezTo>
                  <a:cubicBezTo>
                    <a:pt x="724589" y="17780"/>
                    <a:pt x="830094" y="16510"/>
                    <a:pt x="930047" y="13970"/>
                  </a:cubicBezTo>
                  <a:cubicBezTo>
                    <a:pt x="1029999" y="11430"/>
                    <a:pt x="1135504" y="8890"/>
                    <a:pt x="1235457" y="8890"/>
                  </a:cubicBezTo>
                  <a:cubicBezTo>
                    <a:pt x="1346515" y="7620"/>
                    <a:pt x="1457573" y="10160"/>
                    <a:pt x="1568631" y="8890"/>
                  </a:cubicBezTo>
                  <a:cubicBezTo>
                    <a:pt x="1707454" y="8890"/>
                    <a:pt x="4222921" y="6350"/>
                    <a:pt x="4361744" y="5080"/>
                  </a:cubicBezTo>
                  <a:cubicBezTo>
                    <a:pt x="4495014" y="3810"/>
                    <a:pt x="4628284" y="2540"/>
                    <a:pt x="4767106" y="2540"/>
                  </a:cubicBezTo>
                  <a:cubicBezTo>
                    <a:pt x="4994776" y="1270"/>
                    <a:pt x="5216892" y="0"/>
                    <a:pt x="5444561" y="0"/>
                  </a:cubicBezTo>
                  <a:cubicBezTo>
                    <a:pt x="5538961" y="0"/>
                    <a:pt x="5638913" y="2540"/>
                    <a:pt x="5733312" y="2540"/>
                  </a:cubicBezTo>
                  <a:cubicBezTo>
                    <a:pt x="5994299" y="3810"/>
                    <a:pt x="6260839" y="5080"/>
                    <a:pt x="6521825" y="7620"/>
                  </a:cubicBezTo>
                  <a:cubicBezTo>
                    <a:pt x="6660648" y="8890"/>
                    <a:pt x="6799470" y="12700"/>
                    <a:pt x="6938294" y="16510"/>
                  </a:cubicBezTo>
                  <a:cubicBezTo>
                    <a:pt x="6971611" y="16510"/>
                    <a:pt x="7004928" y="16510"/>
                    <a:pt x="7032693" y="16510"/>
                  </a:cubicBezTo>
                  <a:cubicBezTo>
                    <a:pt x="7061640" y="17780"/>
                    <a:pt x="7070530" y="20320"/>
                    <a:pt x="7080690" y="21590"/>
                  </a:cubicBezTo>
                  <a:close/>
                  <a:moveTo>
                    <a:pt x="7090850" y="1111766"/>
                  </a:moveTo>
                  <a:cubicBezTo>
                    <a:pt x="7092120" y="1095256"/>
                    <a:pt x="7093390" y="1082556"/>
                    <a:pt x="7093390" y="1069856"/>
                  </a:cubicBezTo>
                  <a:cubicBezTo>
                    <a:pt x="7092120" y="1023202"/>
                    <a:pt x="7090850" y="980651"/>
                    <a:pt x="7090850" y="934890"/>
                  </a:cubicBezTo>
                  <a:cubicBezTo>
                    <a:pt x="7090850" y="914016"/>
                    <a:pt x="7093390" y="893142"/>
                    <a:pt x="7092120" y="872268"/>
                  </a:cubicBezTo>
                  <a:cubicBezTo>
                    <a:pt x="7092120" y="853000"/>
                    <a:pt x="7090850" y="832929"/>
                    <a:pt x="7089580" y="813661"/>
                  </a:cubicBezTo>
                  <a:cubicBezTo>
                    <a:pt x="7084500" y="783956"/>
                    <a:pt x="7073070" y="168984"/>
                    <a:pt x="7073070" y="139279"/>
                  </a:cubicBezTo>
                  <a:cubicBezTo>
                    <a:pt x="7070530" y="114391"/>
                    <a:pt x="7067990" y="88700"/>
                    <a:pt x="7065450" y="63500"/>
                  </a:cubicBezTo>
                  <a:cubicBezTo>
                    <a:pt x="7064180" y="44450"/>
                    <a:pt x="7062909" y="43180"/>
                    <a:pt x="7016035" y="41910"/>
                  </a:cubicBezTo>
                  <a:cubicBezTo>
                    <a:pt x="6999376" y="41910"/>
                    <a:pt x="6988270" y="41910"/>
                    <a:pt x="6971611" y="40640"/>
                  </a:cubicBezTo>
                  <a:cubicBezTo>
                    <a:pt x="6832789" y="36830"/>
                    <a:pt x="6688413" y="31750"/>
                    <a:pt x="6549590" y="30480"/>
                  </a:cubicBezTo>
                  <a:cubicBezTo>
                    <a:pt x="6210863" y="26670"/>
                    <a:pt x="5866582" y="25400"/>
                    <a:pt x="5527855" y="22860"/>
                  </a:cubicBezTo>
                  <a:cubicBezTo>
                    <a:pt x="5477879" y="22860"/>
                    <a:pt x="5422350" y="22860"/>
                    <a:pt x="5372373" y="22860"/>
                  </a:cubicBezTo>
                  <a:cubicBezTo>
                    <a:pt x="5289080" y="22860"/>
                    <a:pt x="5205786" y="22860"/>
                    <a:pt x="5128046" y="22860"/>
                  </a:cubicBezTo>
                  <a:cubicBezTo>
                    <a:pt x="4950353" y="22860"/>
                    <a:pt x="4772660" y="22860"/>
                    <a:pt x="4600519" y="24130"/>
                  </a:cubicBezTo>
                  <a:cubicBezTo>
                    <a:pt x="4450591" y="25400"/>
                    <a:pt x="1924017" y="29210"/>
                    <a:pt x="1774089" y="29210"/>
                  </a:cubicBezTo>
                  <a:cubicBezTo>
                    <a:pt x="1529761" y="29210"/>
                    <a:pt x="1285433" y="26670"/>
                    <a:pt x="1041105" y="33020"/>
                  </a:cubicBezTo>
                  <a:cubicBezTo>
                    <a:pt x="913388" y="36830"/>
                    <a:pt x="791224" y="36830"/>
                    <a:pt x="669060" y="38100"/>
                  </a:cubicBezTo>
                  <a:cubicBezTo>
                    <a:pt x="458050" y="41910"/>
                    <a:pt x="247039" y="45720"/>
                    <a:pt x="49530" y="50800"/>
                  </a:cubicBezTo>
                  <a:cubicBezTo>
                    <a:pt x="36830" y="50800"/>
                    <a:pt x="34290" y="53340"/>
                    <a:pt x="33020" y="67023"/>
                  </a:cubicBezTo>
                  <a:cubicBezTo>
                    <a:pt x="31750" y="81474"/>
                    <a:pt x="31750" y="95925"/>
                    <a:pt x="30480" y="110376"/>
                  </a:cubicBezTo>
                  <a:cubicBezTo>
                    <a:pt x="29210" y="134462"/>
                    <a:pt x="26670" y="157744"/>
                    <a:pt x="25400" y="181829"/>
                  </a:cubicBezTo>
                  <a:cubicBezTo>
                    <a:pt x="20320" y="207520"/>
                    <a:pt x="26670" y="835338"/>
                    <a:pt x="29210" y="861029"/>
                  </a:cubicBezTo>
                  <a:cubicBezTo>
                    <a:pt x="29210" y="888325"/>
                    <a:pt x="29210" y="916424"/>
                    <a:pt x="30480" y="943721"/>
                  </a:cubicBezTo>
                  <a:cubicBezTo>
                    <a:pt x="30480" y="963792"/>
                    <a:pt x="33020" y="983863"/>
                    <a:pt x="33020" y="1003934"/>
                  </a:cubicBezTo>
                  <a:cubicBezTo>
                    <a:pt x="33020" y="1025610"/>
                    <a:pt x="33020" y="1047287"/>
                    <a:pt x="31750" y="1069856"/>
                  </a:cubicBezTo>
                  <a:cubicBezTo>
                    <a:pt x="31750" y="1073666"/>
                    <a:pt x="31750" y="1076206"/>
                    <a:pt x="31750" y="1080016"/>
                  </a:cubicBezTo>
                  <a:cubicBezTo>
                    <a:pt x="31750" y="1090176"/>
                    <a:pt x="35560" y="1093986"/>
                    <a:pt x="44450" y="1093986"/>
                  </a:cubicBezTo>
                  <a:cubicBezTo>
                    <a:pt x="86005" y="1093986"/>
                    <a:pt x="163745" y="1095256"/>
                    <a:pt x="235933" y="1095256"/>
                  </a:cubicBezTo>
                  <a:cubicBezTo>
                    <a:pt x="341439" y="1095256"/>
                    <a:pt x="452497" y="1092716"/>
                    <a:pt x="558002" y="1095256"/>
                  </a:cubicBezTo>
                  <a:cubicBezTo>
                    <a:pt x="730142" y="1099066"/>
                    <a:pt x="902282" y="1101606"/>
                    <a:pt x="1074422" y="1100336"/>
                  </a:cubicBezTo>
                  <a:cubicBezTo>
                    <a:pt x="1185481" y="1099066"/>
                    <a:pt x="1290986" y="1101606"/>
                    <a:pt x="1402044" y="1101606"/>
                  </a:cubicBezTo>
                  <a:cubicBezTo>
                    <a:pt x="1563078" y="1101606"/>
                    <a:pt x="1724113" y="1100336"/>
                    <a:pt x="1885147" y="1101606"/>
                  </a:cubicBezTo>
                  <a:cubicBezTo>
                    <a:pt x="2123922" y="1102876"/>
                    <a:pt x="4744895" y="1092716"/>
                    <a:pt x="4989223" y="1095256"/>
                  </a:cubicBezTo>
                  <a:cubicBezTo>
                    <a:pt x="5094728" y="1096526"/>
                    <a:pt x="5200233" y="1097796"/>
                    <a:pt x="5300186" y="1097796"/>
                  </a:cubicBezTo>
                  <a:cubicBezTo>
                    <a:pt x="5483432" y="1100336"/>
                    <a:pt x="5661125" y="1096526"/>
                    <a:pt x="5844371" y="1100336"/>
                  </a:cubicBezTo>
                  <a:cubicBezTo>
                    <a:pt x="5994299" y="1102876"/>
                    <a:pt x="6144228" y="1102876"/>
                    <a:pt x="6294156" y="1105416"/>
                  </a:cubicBezTo>
                  <a:cubicBezTo>
                    <a:pt x="6516273" y="1109226"/>
                    <a:pt x="6738389" y="1111766"/>
                    <a:pt x="6960506" y="1113036"/>
                  </a:cubicBezTo>
                  <a:cubicBezTo>
                    <a:pt x="7043799" y="1113036"/>
                    <a:pt x="7070530" y="1111766"/>
                    <a:pt x="7090850" y="1111766"/>
                  </a:cubicBezTo>
                  <a:close/>
                </a:path>
              </a:pathLst>
            </a:custGeom>
            <a:solidFill>
              <a:srgbClr val="C3113D"/>
            </a:solidFill>
          </p:spPr>
        </p:sp>
      </p:grpSp>
      <p:sp>
        <p:nvSpPr>
          <p:cNvPr id="9" name="TextBox 9"/>
          <p:cNvSpPr txBox="1"/>
          <p:nvPr/>
        </p:nvSpPr>
        <p:spPr>
          <a:xfrm>
            <a:off x="7143720" y="441898"/>
            <a:ext cx="4149495" cy="984885"/>
          </a:xfrm>
          <a:prstGeom prst="rect">
            <a:avLst/>
          </a:prstGeom>
        </p:spPr>
        <p:txBody>
          <a:bodyPr wrap="square" lIns="0" tIns="0" rIns="0" bIns="0" rtlCol="0" anchor="t">
            <a:spAutoFit/>
          </a:bodyPr>
          <a:lstStyle/>
          <a:p>
            <a:pPr marL="0" lvl="0" indent="0" algn="ctr">
              <a:spcBef>
                <a:spcPct val="0"/>
              </a:spcBef>
            </a:pPr>
            <a:r>
              <a:rPr lang="vi-VN" sz="6400" b="1" u="none" spc="420" dirty="0">
                <a:solidFill>
                  <a:srgbClr val="FFFFFF"/>
                </a:solidFill>
                <a:latin typeface="Arial" panose="020B0604020202020204" pitchFamily="34" charset="0"/>
                <a:cs typeface="Arial" panose="020B0604020202020204" pitchFamily="34" charset="0"/>
              </a:rPr>
              <a:t>MỞ ĐẦU</a:t>
            </a:r>
            <a:endParaRPr lang="en-US" sz="6400" b="1" u="none" spc="420" dirty="0">
              <a:solidFill>
                <a:srgbClr val="FFFFFF"/>
              </a:solidFill>
              <a:latin typeface="Arial" panose="020B0604020202020204" pitchFamily="34" charset="0"/>
              <a:cs typeface="Arial" panose="020B0604020202020204" pitchFamily="34" charset="0"/>
            </a:endParaRPr>
          </a:p>
        </p:txBody>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03706">
            <a:off x="15704014" y="166805"/>
            <a:ext cx="2771069" cy="2428150"/>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474434" y="650088"/>
            <a:ext cx="1338348" cy="1270213"/>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400" y="763977"/>
            <a:ext cx="1483332" cy="1402423"/>
          </a:xfrm>
          <a:prstGeom prst="rect">
            <a:avLst/>
          </a:prstGeom>
        </p:spPr>
      </p:pic>
      <p:pic>
        <p:nvPicPr>
          <p:cNvPr id="14"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51885" y="27478"/>
            <a:ext cx="1338348" cy="1270213"/>
          </a:xfrm>
          <a:prstGeom prst="rect">
            <a:avLst/>
          </a:prstGeom>
        </p:spPr>
      </p:pic>
      <p:sp>
        <p:nvSpPr>
          <p:cNvPr id="15" name="Rectangle 14"/>
          <p:cNvSpPr/>
          <p:nvPr/>
        </p:nvSpPr>
        <p:spPr>
          <a:xfrm>
            <a:off x="2674847" y="2037510"/>
            <a:ext cx="13657906" cy="892552"/>
          </a:xfrm>
          <a:prstGeom prst="rect">
            <a:avLst/>
          </a:prstGeom>
        </p:spPr>
        <p:txBody>
          <a:bodyPr wrap="none">
            <a:spAutoFit/>
          </a:bodyPr>
          <a:lstStyle/>
          <a:p>
            <a:r>
              <a:rPr lang="vi-VN" sz="5200" dirty="0">
                <a:solidFill>
                  <a:srgbClr val="000000"/>
                </a:solidFill>
                <a:latin typeface="Arial" panose="020B0604020202020204" pitchFamily="34" charset="0"/>
                <a:ea typeface="Calibri" panose="020F0502020204030204" pitchFamily="34" charset="0"/>
                <a:cs typeface="Arial" panose="020B0604020202020204" pitchFamily="34" charset="0"/>
              </a:rPr>
              <a:t>Cả lớp </a:t>
            </a:r>
            <a:r>
              <a:rPr lang="fr-FR" sz="5200" dirty="0" err="1">
                <a:solidFill>
                  <a:srgbClr val="000000"/>
                </a:solidFill>
                <a:latin typeface="Arial" panose="020B0604020202020204" pitchFamily="34" charset="0"/>
                <a:ea typeface="Calibri" panose="020F0502020204030204" pitchFamily="34" charset="0"/>
                <a:cs typeface="Arial" panose="020B0604020202020204" pitchFamily="34" charset="0"/>
              </a:rPr>
              <a:t>lắng</a:t>
            </a:r>
            <a:r>
              <a:rPr lang="fr-FR" sz="5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5200" dirty="0" err="1">
                <a:solidFill>
                  <a:srgbClr val="000000"/>
                </a:solidFill>
                <a:latin typeface="Arial" panose="020B0604020202020204" pitchFamily="34" charset="0"/>
                <a:ea typeface="Calibri" panose="020F0502020204030204" pitchFamily="34" charset="0"/>
                <a:cs typeface="Arial" panose="020B0604020202020204" pitchFamily="34" charset="0"/>
              </a:rPr>
              <a:t>nghe</a:t>
            </a:r>
            <a:r>
              <a:rPr lang="fr-FR" sz="5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5200" dirty="0" err="1">
                <a:solidFill>
                  <a:srgbClr val="000000"/>
                </a:solidFill>
                <a:latin typeface="Arial" panose="020B0604020202020204" pitchFamily="34" charset="0"/>
                <a:ea typeface="Calibri" panose="020F0502020204030204" pitchFamily="34" charset="0"/>
                <a:cs typeface="Arial" panose="020B0604020202020204" pitchFamily="34" charset="0"/>
              </a:rPr>
              <a:t>bài</a:t>
            </a:r>
            <a:r>
              <a:rPr lang="fr-FR" sz="5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5200" dirty="0" err="1">
                <a:solidFill>
                  <a:srgbClr val="000000"/>
                </a:solidFill>
                <a:latin typeface="Arial" panose="020B0604020202020204" pitchFamily="34" charset="0"/>
                <a:ea typeface="Calibri" panose="020F0502020204030204" pitchFamily="34" charset="0"/>
                <a:cs typeface="Arial" panose="020B0604020202020204" pitchFamily="34" charset="0"/>
              </a:rPr>
              <a:t>hát</a:t>
            </a:r>
            <a:r>
              <a:rPr lang="fr-FR" sz="5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nl-NL" sz="5200" b="1" i="1" dirty="0">
                <a:latin typeface="Arial" panose="020B0604020202020204" pitchFamily="34" charset="0"/>
                <a:ea typeface="Calibri" panose="020F0502020204030204" pitchFamily="34" charset="0"/>
                <a:cs typeface="Arial" panose="020B0604020202020204" pitchFamily="34" charset="0"/>
              </a:rPr>
              <a:t>“Bài ca xây dựng”</a:t>
            </a:r>
            <a:r>
              <a:rPr lang="nl-NL" sz="5200" b="1" dirty="0">
                <a:latin typeface="Arial" panose="020B0604020202020204" pitchFamily="34" charset="0"/>
                <a:ea typeface="Calibri" panose="020F0502020204030204" pitchFamily="34" charset="0"/>
                <a:cs typeface="Arial" panose="020B0604020202020204" pitchFamily="34" charset="0"/>
              </a:rPr>
              <a:t> </a:t>
            </a:r>
            <a:endParaRPr lang="en-US" sz="5200" b="1" dirty="0">
              <a:latin typeface="Arial" panose="020B0604020202020204" pitchFamily="34" charset="0"/>
              <a:cs typeface="Arial" panose="020B0604020202020204" pitchFamily="34" charset="0"/>
            </a:endParaRPr>
          </a:p>
        </p:txBody>
      </p:sp>
      <p:pic>
        <p:nvPicPr>
          <p:cNvPr id="17"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6134100"/>
            <a:ext cx="3852276" cy="4379405"/>
          </a:xfrm>
          <a:prstGeom prst="rect">
            <a:avLst/>
          </a:prstGeom>
        </p:spPr>
      </p:pic>
      <p:sp>
        <p:nvSpPr>
          <p:cNvPr id="2" name="Rectangle 1"/>
          <p:cNvSpPr/>
          <p:nvPr/>
        </p:nvSpPr>
        <p:spPr>
          <a:xfrm>
            <a:off x="2184987" y="2909837"/>
            <a:ext cx="14311053" cy="3441968"/>
          </a:xfrm>
          <a:prstGeom prst="rect">
            <a:avLst/>
          </a:prstGeom>
        </p:spPr>
        <p:txBody>
          <a:bodyPr wrap="square">
            <a:spAutoFit/>
          </a:bodyPr>
          <a:lstStyle/>
          <a:p>
            <a:pPr marL="685800" indent="-685800" algn="just">
              <a:lnSpc>
                <a:spcPct val="150000"/>
              </a:lnSpc>
              <a:spcBef>
                <a:spcPts val="100"/>
              </a:spcBef>
              <a:spcAft>
                <a:spcPts val="100"/>
              </a:spcAft>
              <a:buFont typeface="Wingdings" panose="05000000000000000000" pitchFamily="2" charset="2"/>
              <a:buChar char="v"/>
            </a:pP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Nội</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dung</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bài</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hát</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ca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ngợi</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lao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đang</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tham</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gia</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hoạt</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kinh</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tế</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nào</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800" dirty="0">
              <a:latin typeface="Arial" panose="020B0604020202020204" pitchFamily="34" charset="0"/>
              <a:ea typeface="Calibri" panose="020F0502020204030204" pitchFamily="34" charset="0"/>
              <a:cs typeface="Arial" panose="020B0604020202020204" pitchFamily="34" charset="0"/>
            </a:endParaRPr>
          </a:p>
          <a:p>
            <a:pPr marL="685800" indent="-685800" algn="just">
              <a:lnSpc>
                <a:spcPct val="150000"/>
              </a:lnSpc>
              <a:spcBef>
                <a:spcPts val="100"/>
              </a:spcBef>
              <a:spcAft>
                <a:spcPts val="100"/>
              </a:spcAft>
              <a:buFont typeface="Wingdings" panose="05000000000000000000" pitchFamily="2" charset="2"/>
              <a:buChar char="v"/>
            </a:pP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Họ</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đóng</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góp</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gì</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cho</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nền</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kinh</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tế</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8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Rectangle 5"/>
          <p:cNvSpPr/>
          <p:nvPr/>
        </p:nvSpPr>
        <p:spPr>
          <a:xfrm>
            <a:off x="3906948" y="6467398"/>
            <a:ext cx="13009452" cy="3279424"/>
          </a:xfrm>
          <a:prstGeom prst="rect">
            <a:avLst/>
          </a:prstGeom>
          <a:solidFill>
            <a:schemeClr val="bg1"/>
          </a:solidFill>
        </p:spPr>
        <p:txBody>
          <a:bodyPr wrap="square">
            <a:spAutoFit/>
          </a:bodyPr>
          <a:lstStyle/>
          <a:p>
            <a:pPr marL="685800" indent="-685800" algn="just">
              <a:lnSpc>
                <a:spcPct val="150000"/>
              </a:lnSpc>
              <a:spcBef>
                <a:spcPts val="100"/>
              </a:spcBef>
              <a:spcAft>
                <a:spcPts val="100"/>
              </a:spcAft>
              <a:buFont typeface="Symbol" panose="05050102010706020507" pitchFamily="18" charset="2"/>
              <a:buChar char="Þ"/>
            </a:pP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thợ</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xây</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họ</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tham</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gia</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vào</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hoạt</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b="1" dirty="0" err="1">
                <a:solidFill>
                  <a:srgbClr val="FF0000"/>
                </a:solidFill>
                <a:latin typeface="Arial" panose="020B0604020202020204" pitchFamily="34" charset="0"/>
                <a:ea typeface="Calibri" panose="020F0502020204030204" pitchFamily="34" charset="0"/>
                <a:cs typeface="Arial" panose="020B0604020202020204" pitchFamily="34" charset="0"/>
              </a:rPr>
              <a:t>sản</a:t>
            </a:r>
            <a:r>
              <a:rPr lang="fr-FR" sz="4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800" b="1" dirty="0" err="1">
                <a:solidFill>
                  <a:srgbClr val="FF0000"/>
                </a:solidFill>
                <a:latin typeface="Arial" panose="020B0604020202020204" pitchFamily="34" charset="0"/>
                <a:ea typeface="Calibri" panose="020F0502020204030204" pitchFamily="34" charset="0"/>
                <a:cs typeface="Arial" panose="020B0604020202020204" pitchFamily="34" charset="0"/>
              </a:rPr>
              <a:t>xuất</a:t>
            </a:r>
            <a:r>
              <a:rPr lang="fr-FR" sz="4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800" b="1" dirty="0" err="1">
                <a:solidFill>
                  <a:srgbClr val="FF0000"/>
                </a:solidFill>
                <a:latin typeface="Arial" panose="020B0604020202020204" pitchFamily="34" charset="0"/>
                <a:ea typeface="Calibri" panose="020F0502020204030204" pitchFamily="34" charset="0"/>
                <a:cs typeface="Arial" panose="020B0604020202020204" pitchFamily="34" charset="0"/>
              </a:rPr>
              <a:t>kinh</a:t>
            </a:r>
            <a:r>
              <a:rPr lang="fr-FR" sz="4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800" b="1" dirty="0" err="1">
                <a:solidFill>
                  <a:srgbClr val="FF0000"/>
                </a:solidFill>
                <a:latin typeface="Arial" panose="020B0604020202020204" pitchFamily="34" charset="0"/>
                <a:ea typeface="Calibri" panose="020F0502020204030204" pitchFamily="34" charset="0"/>
                <a:cs typeface="Arial" panose="020B0604020202020204" pitchFamily="34" charset="0"/>
              </a:rPr>
              <a:t>doanh</a:t>
            </a:r>
            <a:r>
              <a:rPr lang="fr-FR" sz="4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4800" b="1" dirty="0" err="1">
                <a:solidFill>
                  <a:srgbClr val="FF0000"/>
                </a:solidFill>
                <a:latin typeface="Arial" panose="020B0604020202020204" pitchFamily="34" charset="0"/>
                <a:ea typeface="Calibri" panose="020F0502020204030204" pitchFamily="34" charset="0"/>
                <a:cs typeface="Arial" panose="020B0604020202020204" pitchFamily="34" charset="0"/>
              </a:rPr>
              <a:t>chủ</a:t>
            </a:r>
            <a:r>
              <a:rPr lang="fr-FR" sz="4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800" b="1" dirty="0" err="1">
                <a:solidFill>
                  <a:srgbClr val="FF0000"/>
                </a:solidFill>
                <a:latin typeface="Arial" panose="020B0604020202020204" pitchFamily="34" charset="0"/>
                <a:ea typeface="Calibri" panose="020F0502020204030204" pitchFamily="34" charset="0"/>
                <a:cs typeface="Arial" panose="020B0604020202020204" pitchFamily="34" charset="0"/>
              </a:rPr>
              <a:t>thể</a:t>
            </a:r>
            <a:r>
              <a:rPr lang="fr-FR" sz="4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800" b="1" dirty="0" err="1">
                <a:solidFill>
                  <a:srgbClr val="FF0000"/>
                </a:solidFill>
                <a:latin typeface="Arial" panose="020B0604020202020204" pitchFamily="34" charset="0"/>
                <a:ea typeface="Calibri" panose="020F0502020204030204" pitchFamily="34" charset="0"/>
                <a:cs typeface="Arial" panose="020B0604020202020204" pitchFamily="34" charset="0"/>
              </a:rPr>
              <a:t>của</a:t>
            </a:r>
            <a:r>
              <a:rPr lang="fr-FR" sz="4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800" b="1" dirty="0" err="1">
                <a:solidFill>
                  <a:srgbClr val="FF0000"/>
                </a:solidFill>
                <a:latin typeface="Arial" panose="020B0604020202020204" pitchFamily="34" charset="0"/>
                <a:ea typeface="Calibri" panose="020F0502020204030204" pitchFamily="34" charset="0"/>
                <a:cs typeface="Arial" panose="020B0604020202020204" pitchFamily="34" charset="0"/>
              </a:rPr>
              <a:t>nền</a:t>
            </a:r>
            <a:r>
              <a:rPr lang="fr-FR" sz="4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800" b="1" dirty="0" err="1">
                <a:solidFill>
                  <a:srgbClr val="FF0000"/>
                </a:solidFill>
                <a:latin typeface="Arial" panose="020B0604020202020204" pitchFamily="34" charset="0"/>
                <a:ea typeface="Calibri" panose="020F0502020204030204" pitchFamily="34" charset="0"/>
                <a:cs typeface="Arial" panose="020B0604020202020204" pitchFamily="34" charset="0"/>
              </a:rPr>
              <a:t>kinh</a:t>
            </a:r>
            <a:r>
              <a:rPr lang="fr-FR" sz="4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800" b="1" dirty="0" err="1">
                <a:solidFill>
                  <a:srgbClr val="FF0000"/>
                </a:solidFill>
                <a:latin typeface="Arial" panose="020B0604020202020204" pitchFamily="34" charset="0"/>
                <a:ea typeface="Calibri" panose="020F0502020204030204" pitchFamily="34" charset="0"/>
                <a:cs typeface="Arial" panose="020B0604020202020204" pitchFamily="34" charset="0"/>
              </a:rPr>
              <a:t>tế</a:t>
            </a:r>
            <a:r>
              <a:rPr lang="fr-FR" sz="4800" b="1" dirty="0">
                <a:solidFill>
                  <a:srgbClr val="FF0000"/>
                </a:solidFill>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28594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52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anim calcmode="lin" valueType="num">
                                      <p:cBhvr>
                                        <p:cTn id="18" dur="500" fill="hold"/>
                                        <p:tgtEl>
                                          <p:spTgt spid="6"/>
                                        </p:tgtEl>
                                        <p:attrNameLst>
                                          <p:attrName>ppt_x</p:attrName>
                                        </p:attrNameLst>
                                      </p:cBhvr>
                                      <p:tavLst>
                                        <p:tav tm="0">
                                          <p:val>
                                            <p:fltVal val="0.5"/>
                                          </p:val>
                                        </p:tav>
                                        <p:tav tm="100000">
                                          <p:val>
                                            <p:strVal val="#ppt_x"/>
                                          </p:val>
                                        </p:tav>
                                      </p:tavLst>
                                    </p:anim>
                                    <p:anim calcmode="lin" valueType="num">
                                      <p:cBhvr>
                                        <p:cTn id="19" dur="500" fill="hold"/>
                                        <p:tgtEl>
                                          <p:spTgt spid="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b="64907"/>
          <a:stretch>
            <a:fillRect/>
          </a:stretch>
        </p:blipFill>
        <p:spPr>
          <a:xfrm>
            <a:off x="0" y="7898217"/>
            <a:ext cx="18288000" cy="2388783"/>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196359" y="4976898"/>
            <a:ext cx="6295333" cy="6146534"/>
          </a:xfrm>
          <a:prstGeom prst="rect">
            <a:avLst/>
          </a:prstGeom>
        </p:spPr>
      </p:pic>
      <p:sp>
        <p:nvSpPr>
          <p:cNvPr id="6" name="TextBox 6"/>
          <p:cNvSpPr txBox="1"/>
          <p:nvPr/>
        </p:nvSpPr>
        <p:spPr>
          <a:xfrm>
            <a:off x="4715646" y="2270354"/>
            <a:ext cx="8856707" cy="1846659"/>
          </a:xfrm>
          <a:prstGeom prst="rect">
            <a:avLst/>
          </a:prstGeom>
        </p:spPr>
        <p:txBody>
          <a:bodyPr wrap="square" lIns="0" tIns="0" rIns="0" bIns="0" rtlCol="0" anchor="t">
            <a:spAutoFit/>
          </a:bodyPr>
          <a:lstStyle/>
          <a:p>
            <a:pPr marL="0" lvl="0" indent="0" algn="ctr">
              <a:spcBef>
                <a:spcPct val="0"/>
              </a:spcBef>
            </a:pPr>
            <a:r>
              <a:rPr lang="en-US" sz="12000" b="1" spc="400" dirty="0">
                <a:solidFill>
                  <a:srgbClr val="C3113D"/>
                </a:solidFill>
                <a:latin typeface="Arial" panose="020B0604020202020204" pitchFamily="34" charset="0"/>
                <a:cs typeface="Arial" panose="020B0604020202020204" pitchFamily="34" charset="0"/>
              </a:rPr>
              <a:t>KHÁM PHÁ</a:t>
            </a:r>
            <a:endParaRPr lang="en-US" sz="12000" b="1" u="none" spc="400" dirty="0">
              <a:solidFill>
                <a:srgbClr val="C3113D"/>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119243" y="6032232"/>
            <a:ext cx="1331872" cy="1403313"/>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36885" y="6032232"/>
            <a:ext cx="1331872" cy="1403313"/>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307" t="5308"/>
          <a:stretch>
            <a:fillRect/>
          </a:stretch>
        </p:blipFill>
        <p:spPr>
          <a:xfrm>
            <a:off x="0" y="0"/>
            <a:ext cx="3673770" cy="2247293"/>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307" t="5308"/>
          <a:stretch>
            <a:fillRect/>
          </a:stretch>
        </p:blipFill>
        <p:spPr>
          <a:xfrm flipH="1">
            <a:off x="14614230" y="0"/>
            <a:ext cx="3673770" cy="2247293"/>
          </a:xfrm>
          <a:prstGeom prst="rect">
            <a:avLst/>
          </a:prstGeom>
        </p:spPr>
      </p:pic>
    </p:spTree>
    <p:extLst>
      <p:ext uri="{BB962C8B-B14F-4D97-AF65-F5344CB8AC3E}">
        <p14:creationId xmlns:p14="http://schemas.microsoft.com/office/powerpoint/2010/main" val="2490690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720720" y="426890"/>
            <a:ext cx="10741147" cy="892360"/>
          </a:xfrm>
          <a:prstGeom prst="rect">
            <a:avLst/>
          </a:prstGeom>
        </p:spPr>
        <p:txBody>
          <a:bodyPr wrap="square" lIns="0" tIns="0" rIns="0" bIns="0" rtlCol="0" anchor="t">
            <a:spAutoFit/>
          </a:bodyPr>
          <a:lstStyle/>
          <a:p>
            <a:pPr>
              <a:lnSpc>
                <a:spcPts val="7679"/>
              </a:lnSpc>
            </a:pPr>
            <a:r>
              <a:rPr lang="en-US" sz="5200" b="1" dirty="0">
                <a:solidFill>
                  <a:srgbClr val="06605A"/>
                </a:solidFill>
                <a:latin typeface="Arial" panose="020B0604020202020204" pitchFamily="34" charset="0"/>
                <a:cs typeface="Arial" panose="020B0604020202020204" pitchFamily="34" charset="0"/>
              </a:rPr>
              <a:t>1. </a:t>
            </a:r>
            <a:r>
              <a:rPr lang="en-US" sz="5200" b="1" dirty="0" err="1">
                <a:solidFill>
                  <a:srgbClr val="06605A"/>
                </a:solidFill>
                <a:latin typeface="Arial" panose="020B0604020202020204" pitchFamily="34" charset="0"/>
                <a:cs typeface="Arial" panose="020B0604020202020204" pitchFamily="34" charset="0"/>
              </a:rPr>
              <a:t>Tìm</a:t>
            </a:r>
            <a:r>
              <a:rPr lang="en-US" sz="5200" b="1" dirty="0">
                <a:solidFill>
                  <a:srgbClr val="06605A"/>
                </a:solidFill>
                <a:latin typeface="Arial" panose="020B0604020202020204" pitchFamily="34" charset="0"/>
                <a:cs typeface="Arial" panose="020B0604020202020204" pitchFamily="34" charset="0"/>
              </a:rPr>
              <a:t> hiểu về </a:t>
            </a:r>
            <a:r>
              <a:rPr lang="en-US" sz="5200" b="1" dirty="0" err="1">
                <a:solidFill>
                  <a:srgbClr val="06605A"/>
                </a:solidFill>
                <a:latin typeface="Arial" panose="020B0604020202020204" pitchFamily="34" charset="0"/>
                <a:cs typeface="Arial" panose="020B0604020202020204" pitchFamily="34" charset="0"/>
              </a:rPr>
              <a:t>chủ</a:t>
            </a:r>
            <a:r>
              <a:rPr lang="en-US" sz="5200" b="1" dirty="0">
                <a:solidFill>
                  <a:srgbClr val="06605A"/>
                </a:solidFill>
                <a:latin typeface="Arial" panose="020B0604020202020204" pitchFamily="34" charset="0"/>
                <a:cs typeface="Arial" panose="020B0604020202020204" pitchFamily="34" charset="0"/>
              </a:rPr>
              <a:t> thể </a:t>
            </a:r>
            <a:r>
              <a:rPr lang="en-US" sz="5200" b="1" dirty="0" err="1">
                <a:solidFill>
                  <a:srgbClr val="06605A"/>
                </a:solidFill>
                <a:latin typeface="Arial" panose="020B0604020202020204" pitchFamily="34" charset="0"/>
                <a:cs typeface="Arial" panose="020B0604020202020204" pitchFamily="34" charset="0"/>
              </a:rPr>
              <a:t>sản</a:t>
            </a:r>
            <a:r>
              <a:rPr lang="en-US" sz="5200" b="1" dirty="0">
                <a:solidFill>
                  <a:srgbClr val="06605A"/>
                </a:solidFill>
                <a:latin typeface="Arial" panose="020B0604020202020204" pitchFamily="34" charset="0"/>
                <a:cs typeface="Arial" panose="020B0604020202020204" pitchFamily="34" charset="0"/>
              </a:rPr>
              <a:t> </a:t>
            </a:r>
            <a:r>
              <a:rPr lang="en-US" sz="5200" b="1" dirty="0" err="1">
                <a:solidFill>
                  <a:srgbClr val="06605A"/>
                </a:solidFill>
                <a:latin typeface="Arial" panose="020B0604020202020204" pitchFamily="34" charset="0"/>
                <a:cs typeface="Arial" panose="020B0604020202020204" pitchFamily="34" charset="0"/>
              </a:rPr>
              <a:t>xuất</a:t>
            </a:r>
            <a:endParaRPr lang="en-US" sz="5200" b="1" dirty="0">
              <a:solidFill>
                <a:srgbClr val="06605A"/>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158923"/>
            <a:ext cx="1371600" cy="1445172"/>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038955">
            <a:off x="16666345" y="-369"/>
            <a:ext cx="1669447" cy="2186181"/>
          </a:xfrm>
          <a:prstGeom prst="rect">
            <a:avLst/>
          </a:prstGeom>
        </p:spPr>
      </p:pic>
      <p:sp>
        <p:nvSpPr>
          <p:cNvPr id="12" name="TextBox 11"/>
          <p:cNvSpPr txBox="1"/>
          <p:nvPr/>
        </p:nvSpPr>
        <p:spPr>
          <a:xfrm>
            <a:off x="6629400" y="1604095"/>
            <a:ext cx="5860900" cy="830997"/>
          </a:xfrm>
          <a:prstGeom prst="rect">
            <a:avLst/>
          </a:prstGeom>
          <a:noFill/>
        </p:spPr>
        <p:txBody>
          <a:bodyPr wrap="none" rtlCol="0">
            <a:spAutoFit/>
          </a:bodyPr>
          <a:lstStyle/>
          <a:p>
            <a:r>
              <a:rPr lang="en-US" sz="4800" b="1" dirty="0">
                <a:solidFill>
                  <a:srgbClr val="FF0000"/>
                </a:solidFill>
                <a:latin typeface="Arial" panose="020B0604020202020204" pitchFamily="34" charset="0"/>
                <a:cs typeface="Arial" panose="020B0604020202020204" pitchFamily="34" charset="0"/>
              </a:rPr>
              <a:t>THẢO LUẬN NHÓM</a:t>
            </a:r>
          </a:p>
        </p:txBody>
      </p:sp>
      <p:sp>
        <p:nvSpPr>
          <p:cNvPr id="13" name="Rectangle 12"/>
          <p:cNvSpPr/>
          <p:nvPr/>
        </p:nvSpPr>
        <p:spPr>
          <a:xfrm>
            <a:off x="762000" y="2316839"/>
            <a:ext cx="16611600" cy="2308324"/>
          </a:xfrm>
          <a:prstGeom prst="rect">
            <a:avLst/>
          </a:prstGeom>
        </p:spPr>
        <p:txBody>
          <a:bodyPr wrap="square">
            <a:spAutoFit/>
          </a:bodyPr>
          <a:lstStyle/>
          <a:p>
            <a:pPr algn="just">
              <a:lnSpc>
                <a:spcPct val="150000"/>
              </a:lnSpc>
            </a:pPr>
            <a:r>
              <a:rPr lang="fr-FR" sz="48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800" i="1" dirty="0">
                <a:solidFill>
                  <a:srgbClr val="000000"/>
                </a:solidFill>
                <a:ea typeface="Calibri" panose="020F0502020204030204" pitchFamily="34" charset="0"/>
                <a:cs typeface="Arial" panose="020B0604020202020204" pitchFamily="34" charset="0"/>
              </a:rPr>
              <a:t>Quan sát hình ảnh minh họa, đọc trường hợp SGK tr.11, 12 đưa ra và trả lời câu hỏi: </a:t>
            </a:r>
            <a:endParaRPr lang="en-US" sz="4800" i="1" dirty="0">
              <a:latin typeface="Arial" panose="020B0604020202020204" pitchFamily="34" charset="0"/>
              <a:cs typeface="Arial" panose="020B0604020202020204" pitchFamily="34" charset="0"/>
            </a:endParaRPr>
          </a:p>
        </p:txBody>
      </p:sp>
      <p:pic>
        <p:nvPicPr>
          <p:cNvPr id="14" name="Picture 13"/>
          <p:cNvPicPr/>
          <p:nvPr/>
        </p:nvPicPr>
        <p:blipFill>
          <a:blip r:embed="rId6">
            <a:extLst>
              <a:ext uri="{28A0092B-C50C-407E-A947-70E740481C1C}">
                <a14:useLocalDpi xmlns:a14="http://schemas.microsoft.com/office/drawing/2010/main" val="0"/>
              </a:ext>
            </a:extLst>
          </a:blip>
          <a:stretch>
            <a:fillRect/>
          </a:stretch>
        </p:blipFill>
        <p:spPr>
          <a:xfrm>
            <a:off x="609600" y="4762500"/>
            <a:ext cx="7772400" cy="4876800"/>
          </a:xfrm>
          <a:prstGeom prst="rect">
            <a:avLst/>
          </a:prstGeom>
        </p:spPr>
      </p:pic>
      <p:sp>
        <p:nvSpPr>
          <p:cNvPr id="15" name="Rectangle 14"/>
          <p:cNvSpPr/>
          <p:nvPr/>
        </p:nvSpPr>
        <p:spPr>
          <a:xfrm>
            <a:off x="8590218" y="4625163"/>
            <a:ext cx="8891516" cy="4247317"/>
          </a:xfrm>
          <a:prstGeom prst="rect">
            <a:avLst/>
          </a:prstGeom>
        </p:spPr>
        <p:txBody>
          <a:bodyPr wrap="square">
            <a:spAutoFit/>
          </a:bodyPr>
          <a:lstStyle/>
          <a:p>
            <a:pPr algn="just">
              <a:lnSpc>
                <a:spcPct val="150000"/>
              </a:lnSpc>
              <a:spcBef>
                <a:spcPts val="100"/>
              </a:spcBef>
              <a:spcAft>
                <a:spcPts val="100"/>
              </a:spcAft>
            </a:pP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nhân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vật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tranh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anh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Q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tham</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gia</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vào</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nền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kinh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tế</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với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vai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trò</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chủ</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gì</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Họ</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đóng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góp</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gì</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cho</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đời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sống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xã</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500" dirty="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0" dur="1000" fill="hold"/>
                                        <p:tgtEl>
                                          <p:spTgt spid="1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2"/>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20" dur="1000" fill="hold"/>
                                        <p:tgtEl>
                                          <p:spTgt spid="13"/>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3"/>
                                        </p:tgtEl>
                                      </p:cBhvr>
                                    </p:animEffect>
                                  </p:childTnLst>
                                </p:cTn>
                              </p:par>
                              <p:par>
                                <p:cTn id="25" presetID="25"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4"/>
                                        </p:tgtEl>
                                      </p:cBhvr>
                                    </p:animEffect>
                                  </p:childTnLst>
                                </p:cTn>
                              </p:par>
                              <p:par>
                                <p:cTn id="35" presetID="25"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40" dur="1000" fill="hold"/>
                                        <p:tgtEl>
                                          <p:spTgt spid="15"/>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720720" y="426890"/>
            <a:ext cx="10741147" cy="892360"/>
          </a:xfrm>
          <a:prstGeom prst="rect">
            <a:avLst/>
          </a:prstGeom>
        </p:spPr>
        <p:txBody>
          <a:bodyPr wrap="square" lIns="0" tIns="0" rIns="0" bIns="0" rtlCol="0" anchor="t">
            <a:spAutoFit/>
          </a:bodyPr>
          <a:lstStyle/>
          <a:p>
            <a:pPr>
              <a:lnSpc>
                <a:spcPts val="7679"/>
              </a:lnSpc>
            </a:pPr>
            <a:r>
              <a:rPr lang="en-US" sz="5200" b="1" dirty="0">
                <a:solidFill>
                  <a:srgbClr val="06605A"/>
                </a:solidFill>
                <a:latin typeface="Arial" panose="020B0604020202020204" pitchFamily="34" charset="0"/>
                <a:cs typeface="Arial" panose="020B0604020202020204" pitchFamily="34" charset="0"/>
              </a:rPr>
              <a:t>1. </a:t>
            </a:r>
            <a:r>
              <a:rPr lang="en-US" sz="5200" b="1" dirty="0" err="1">
                <a:solidFill>
                  <a:srgbClr val="06605A"/>
                </a:solidFill>
                <a:latin typeface="Arial" panose="020B0604020202020204" pitchFamily="34" charset="0"/>
                <a:cs typeface="Arial" panose="020B0604020202020204" pitchFamily="34" charset="0"/>
              </a:rPr>
              <a:t>Tìm</a:t>
            </a:r>
            <a:r>
              <a:rPr lang="en-US" sz="5200" b="1" dirty="0">
                <a:solidFill>
                  <a:srgbClr val="06605A"/>
                </a:solidFill>
                <a:latin typeface="Arial" panose="020B0604020202020204" pitchFamily="34" charset="0"/>
                <a:cs typeface="Arial" panose="020B0604020202020204" pitchFamily="34" charset="0"/>
              </a:rPr>
              <a:t> hiểu về </a:t>
            </a:r>
            <a:r>
              <a:rPr lang="en-US" sz="5200" b="1" dirty="0" err="1">
                <a:solidFill>
                  <a:srgbClr val="06605A"/>
                </a:solidFill>
                <a:latin typeface="Arial" panose="020B0604020202020204" pitchFamily="34" charset="0"/>
                <a:cs typeface="Arial" panose="020B0604020202020204" pitchFamily="34" charset="0"/>
              </a:rPr>
              <a:t>chủ</a:t>
            </a:r>
            <a:r>
              <a:rPr lang="en-US" sz="5200" b="1" dirty="0">
                <a:solidFill>
                  <a:srgbClr val="06605A"/>
                </a:solidFill>
                <a:latin typeface="Arial" panose="020B0604020202020204" pitchFamily="34" charset="0"/>
                <a:cs typeface="Arial" panose="020B0604020202020204" pitchFamily="34" charset="0"/>
              </a:rPr>
              <a:t> thể </a:t>
            </a:r>
            <a:r>
              <a:rPr lang="en-US" sz="5200" b="1" dirty="0" err="1">
                <a:solidFill>
                  <a:srgbClr val="06605A"/>
                </a:solidFill>
                <a:latin typeface="Arial" panose="020B0604020202020204" pitchFamily="34" charset="0"/>
                <a:cs typeface="Arial" panose="020B0604020202020204" pitchFamily="34" charset="0"/>
              </a:rPr>
              <a:t>sản</a:t>
            </a:r>
            <a:r>
              <a:rPr lang="en-US" sz="5200" b="1" dirty="0">
                <a:solidFill>
                  <a:srgbClr val="06605A"/>
                </a:solidFill>
                <a:latin typeface="Arial" panose="020B0604020202020204" pitchFamily="34" charset="0"/>
                <a:cs typeface="Arial" panose="020B0604020202020204" pitchFamily="34" charset="0"/>
              </a:rPr>
              <a:t> </a:t>
            </a:r>
            <a:r>
              <a:rPr lang="en-US" sz="5200" b="1" dirty="0" err="1">
                <a:solidFill>
                  <a:srgbClr val="06605A"/>
                </a:solidFill>
                <a:latin typeface="Arial" panose="020B0604020202020204" pitchFamily="34" charset="0"/>
                <a:cs typeface="Arial" panose="020B0604020202020204" pitchFamily="34" charset="0"/>
              </a:rPr>
              <a:t>xuất</a:t>
            </a:r>
            <a:endParaRPr lang="en-US" sz="5200" b="1" dirty="0">
              <a:solidFill>
                <a:srgbClr val="06605A"/>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158923"/>
            <a:ext cx="1371600" cy="1445172"/>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038955">
            <a:off x="16666345" y="-369"/>
            <a:ext cx="1669447" cy="2186181"/>
          </a:xfrm>
          <a:prstGeom prst="rect">
            <a:avLst/>
          </a:prstGeom>
        </p:spPr>
      </p:pic>
      <p:pic>
        <p:nvPicPr>
          <p:cNvPr id="14" name="Picture 13"/>
          <p:cNvPicPr/>
          <p:nvPr/>
        </p:nvPicPr>
        <p:blipFill rotWithShape="1">
          <a:blip r:embed="rId6">
            <a:extLst>
              <a:ext uri="{28A0092B-C50C-407E-A947-70E740481C1C}">
                <a14:useLocalDpi xmlns:a14="http://schemas.microsoft.com/office/drawing/2010/main" val="0"/>
              </a:ext>
            </a:extLst>
          </a:blip>
          <a:srcRect r="47653"/>
          <a:stretch/>
        </p:blipFill>
        <p:spPr>
          <a:xfrm>
            <a:off x="1720720" y="1604095"/>
            <a:ext cx="6934200" cy="4530006"/>
          </a:xfrm>
          <a:prstGeom prst="rect">
            <a:avLst/>
          </a:prstGeom>
        </p:spPr>
      </p:pic>
      <p:pic>
        <p:nvPicPr>
          <p:cNvPr id="16" name="Picture 15"/>
          <p:cNvPicPr/>
          <p:nvPr/>
        </p:nvPicPr>
        <p:blipFill rotWithShape="1">
          <a:blip r:embed="rId6">
            <a:extLst>
              <a:ext uri="{28A0092B-C50C-407E-A947-70E740481C1C}">
                <a14:useLocalDpi xmlns:a14="http://schemas.microsoft.com/office/drawing/2010/main" val="0"/>
              </a:ext>
            </a:extLst>
          </a:blip>
          <a:srcRect l="51772" t="-666" r="-93" b="666"/>
          <a:stretch/>
        </p:blipFill>
        <p:spPr>
          <a:xfrm>
            <a:off x="9677400" y="1604094"/>
            <a:ext cx="6858000" cy="4530008"/>
          </a:xfrm>
          <a:prstGeom prst="rect">
            <a:avLst/>
          </a:prstGeom>
        </p:spPr>
      </p:pic>
      <p:sp>
        <p:nvSpPr>
          <p:cNvPr id="6" name="Rectangle 5"/>
          <p:cNvSpPr/>
          <p:nvPr/>
        </p:nvSpPr>
        <p:spPr>
          <a:xfrm>
            <a:off x="1981200" y="6418946"/>
            <a:ext cx="6437981" cy="784830"/>
          </a:xfrm>
          <a:prstGeom prst="rect">
            <a:avLst/>
          </a:prstGeom>
          <a:solidFill>
            <a:schemeClr val="accent5">
              <a:lumMod val="20000"/>
              <a:lumOff val="80000"/>
            </a:schemeClr>
          </a:solidFill>
        </p:spPr>
        <p:txBody>
          <a:bodyPr wrap="none">
            <a:spAutoFit/>
          </a:bodyPr>
          <a:lstStyle/>
          <a:p>
            <a:r>
              <a:rPr lang="vi-VN" sz="4500" dirty="0" err="1">
                <a:solidFill>
                  <a:srgbClr val="000000"/>
                </a:solidFill>
                <a:latin typeface="Arial" panose="020B0604020202020204" pitchFamily="34" charset="0"/>
                <a:ea typeface="Calibri" panose="020F0502020204030204" pitchFamily="34" charset="0"/>
                <a:cs typeface="Arial" panose="020B0604020202020204" pitchFamily="34" charset="0"/>
              </a:rPr>
              <a:t>A</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Q là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nhà</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đầu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tư</a:t>
            </a:r>
            <a:endParaRPr lang="en-US" sz="4500" dirty="0">
              <a:latin typeface="Arial" panose="020B0604020202020204" pitchFamily="34" charset="0"/>
              <a:cs typeface="Arial" panose="020B0604020202020204" pitchFamily="34" charset="0"/>
            </a:endParaRPr>
          </a:p>
        </p:txBody>
      </p:sp>
      <p:sp>
        <p:nvSpPr>
          <p:cNvPr id="17" name="Rectangle 16"/>
          <p:cNvSpPr/>
          <p:nvPr/>
        </p:nvSpPr>
        <p:spPr>
          <a:xfrm>
            <a:off x="9842525" y="6418946"/>
            <a:ext cx="6527749" cy="784830"/>
          </a:xfrm>
          <a:prstGeom prst="rect">
            <a:avLst/>
          </a:prstGeom>
          <a:solidFill>
            <a:schemeClr val="accent5">
              <a:lumMod val="20000"/>
              <a:lumOff val="80000"/>
            </a:schemeClr>
          </a:solidFill>
        </p:spPr>
        <p:txBody>
          <a:bodyPr wrap="none">
            <a:spAutoFit/>
          </a:bodyPr>
          <a:lstStyle/>
          <a:p>
            <a:r>
              <a:rPr lang="vi-VN" sz="4500" dirty="0">
                <a:solidFill>
                  <a:srgbClr val="000000"/>
                </a:solidFill>
                <a:latin typeface="Arial" panose="020B0604020202020204" pitchFamily="34" charset="0"/>
                <a:ea typeface="Calibri" panose="020F0502020204030204" pitchFamily="34" charset="0"/>
                <a:cs typeface="Arial" panose="020B0604020202020204" pitchFamily="34" charset="0"/>
              </a:rPr>
              <a:t>Người lao động sản xuất</a:t>
            </a:r>
            <a:endParaRPr lang="en-US" sz="4500" dirty="0">
              <a:latin typeface="Arial" panose="020B0604020202020204" pitchFamily="34" charset="0"/>
              <a:cs typeface="Arial" panose="020B0604020202020204" pitchFamily="34" charset="0"/>
            </a:endParaRPr>
          </a:p>
        </p:txBody>
      </p:sp>
      <p:sp>
        <p:nvSpPr>
          <p:cNvPr id="7" name="Rectangle 6"/>
          <p:cNvSpPr/>
          <p:nvPr/>
        </p:nvSpPr>
        <p:spPr>
          <a:xfrm>
            <a:off x="1143000" y="7353300"/>
            <a:ext cx="15586258" cy="2169825"/>
          </a:xfrm>
          <a:prstGeom prst="rect">
            <a:avLst/>
          </a:prstGeom>
        </p:spPr>
        <p:txBody>
          <a:bodyPr wrap="square">
            <a:spAutoFit/>
          </a:bodyPr>
          <a:lstStyle/>
          <a:p>
            <a:pPr marL="685800" indent="-685800" algn="just">
              <a:lnSpc>
                <a:spcPct val="150000"/>
              </a:lnSpc>
              <a:buFont typeface="Symbol" panose="05050102010706020507" pitchFamily="18" charset="2"/>
              <a:buChar char="Þ"/>
            </a:pPr>
            <a:r>
              <a:rPr lang="vi-VN" sz="4500" dirty="0">
                <a:solidFill>
                  <a:srgbClr val="000000"/>
                </a:solidFill>
                <a:latin typeface="Arial" panose="020B0604020202020204" pitchFamily="34" charset="0"/>
                <a:ea typeface="Calibri" panose="020F0502020204030204" pitchFamily="34" charset="0"/>
                <a:cs typeface="Arial" panose="020B0604020202020204" pitchFamily="34" charset="0"/>
              </a:rPr>
              <a:t>Họ là </a:t>
            </a:r>
            <a:r>
              <a:rPr lang="vi-VN" sz="4500" b="1" dirty="0">
                <a:solidFill>
                  <a:srgbClr val="FF0000"/>
                </a:solidFill>
                <a:latin typeface="Arial" panose="020B0604020202020204" pitchFamily="34" charset="0"/>
                <a:ea typeface="Calibri" panose="020F0502020204030204" pitchFamily="34" charset="0"/>
                <a:cs typeface="Arial" panose="020B0604020202020204" pitchFamily="34" charset="0"/>
              </a:rPr>
              <a:t>chủ</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thể</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sản</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xuất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trực</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tiếp</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làm</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ra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cải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vật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phục</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vụ</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cho</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nhu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cầu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tiêu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dùng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xã</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vi-VN" sz="45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5567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outVertical)">
                                      <p:cBhvr>
                                        <p:cTn id="15" dur="500"/>
                                        <p:tgtEl>
                                          <p:spTgt spid="17"/>
                                        </p:tgtEl>
                                      </p:cBhvr>
                                    </p:animEffect>
                                  </p:childTnLst>
                                </p:cTn>
                              </p:par>
                              <p:par>
                                <p:cTn id="16" presetID="16" presetClass="entr" presetSubtype="37"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out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720720" y="426890"/>
            <a:ext cx="10741147" cy="892360"/>
          </a:xfrm>
          <a:prstGeom prst="rect">
            <a:avLst/>
          </a:prstGeom>
        </p:spPr>
        <p:txBody>
          <a:bodyPr wrap="square" lIns="0" tIns="0" rIns="0" bIns="0" rtlCol="0" anchor="t">
            <a:spAutoFit/>
          </a:bodyPr>
          <a:lstStyle/>
          <a:p>
            <a:pPr>
              <a:lnSpc>
                <a:spcPts val="7679"/>
              </a:lnSpc>
            </a:pPr>
            <a:r>
              <a:rPr lang="en-US" sz="5200" b="1" dirty="0">
                <a:solidFill>
                  <a:srgbClr val="06605A"/>
                </a:solidFill>
                <a:latin typeface="Arial" panose="020B0604020202020204" pitchFamily="34" charset="0"/>
                <a:cs typeface="Arial" panose="020B0604020202020204" pitchFamily="34" charset="0"/>
              </a:rPr>
              <a:t>1. </a:t>
            </a:r>
            <a:r>
              <a:rPr lang="en-US" sz="5200" b="1" dirty="0" err="1">
                <a:solidFill>
                  <a:srgbClr val="06605A"/>
                </a:solidFill>
                <a:latin typeface="Arial" panose="020B0604020202020204" pitchFamily="34" charset="0"/>
                <a:cs typeface="Arial" panose="020B0604020202020204" pitchFamily="34" charset="0"/>
              </a:rPr>
              <a:t>Tìm</a:t>
            </a:r>
            <a:r>
              <a:rPr lang="en-US" sz="5200" b="1" dirty="0">
                <a:solidFill>
                  <a:srgbClr val="06605A"/>
                </a:solidFill>
                <a:latin typeface="Arial" panose="020B0604020202020204" pitchFamily="34" charset="0"/>
                <a:cs typeface="Arial" panose="020B0604020202020204" pitchFamily="34" charset="0"/>
              </a:rPr>
              <a:t> hiểu về </a:t>
            </a:r>
            <a:r>
              <a:rPr lang="en-US" sz="5200" b="1" dirty="0" err="1">
                <a:solidFill>
                  <a:srgbClr val="06605A"/>
                </a:solidFill>
                <a:latin typeface="Arial" panose="020B0604020202020204" pitchFamily="34" charset="0"/>
                <a:cs typeface="Arial" panose="020B0604020202020204" pitchFamily="34" charset="0"/>
              </a:rPr>
              <a:t>chủ</a:t>
            </a:r>
            <a:r>
              <a:rPr lang="en-US" sz="5200" b="1" dirty="0">
                <a:solidFill>
                  <a:srgbClr val="06605A"/>
                </a:solidFill>
                <a:latin typeface="Arial" panose="020B0604020202020204" pitchFamily="34" charset="0"/>
                <a:cs typeface="Arial" panose="020B0604020202020204" pitchFamily="34" charset="0"/>
              </a:rPr>
              <a:t> thể </a:t>
            </a:r>
            <a:r>
              <a:rPr lang="en-US" sz="5200" b="1" dirty="0" err="1">
                <a:solidFill>
                  <a:srgbClr val="06605A"/>
                </a:solidFill>
                <a:latin typeface="Arial" panose="020B0604020202020204" pitchFamily="34" charset="0"/>
                <a:cs typeface="Arial" panose="020B0604020202020204" pitchFamily="34" charset="0"/>
              </a:rPr>
              <a:t>sản</a:t>
            </a:r>
            <a:r>
              <a:rPr lang="en-US" sz="5200" b="1" dirty="0">
                <a:solidFill>
                  <a:srgbClr val="06605A"/>
                </a:solidFill>
                <a:latin typeface="Arial" panose="020B0604020202020204" pitchFamily="34" charset="0"/>
                <a:cs typeface="Arial" panose="020B0604020202020204" pitchFamily="34" charset="0"/>
              </a:rPr>
              <a:t> </a:t>
            </a:r>
            <a:r>
              <a:rPr lang="en-US" sz="5200" b="1" dirty="0" err="1">
                <a:solidFill>
                  <a:srgbClr val="06605A"/>
                </a:solidFill>
                <a:latin typeface="Arial" panose="020B0604020202020204" pitchFamily="34" charset="0"/>
                <a:cs typeface="Arial" panose="020B0604020202020204" pitchFamily="34" charset="0"/>
              </a:rPr>
              <a:t>xuất</a:t>
            </a:r>
            <a:endParaRPr lang="en-US" sz="5200" b="1" dirty="0">
              <a:solidFill>
                <a:srgbClr val="06605A"/>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158923"/>
            <a:ext cx="1371600" cy="1445172"/>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038955">
            <a:off x="16936725" y="65722"/>
            <a:ext cx="1669447" cy="2186181"/>
          </a:xfrm>
          <a:prstGeom prst="rect">
            <a:avLst/>
          </a:prstGeom>
        </p:spPr>
      </p:pic>
      <p:sp>
        <p:nvSpPr>
          <p:cNvPr id="4" name="Rectangle 3"/>
          <p:cNvSpPr/>
          <p:nvPr/>
        </p:nvSpPr>
        <p:spPr>
          <a:xfrm>
            <a:off x="4876800" y="1319250"/>
            <a:ext cx="11887200" cy="8402300"/>
          </a:xfrm>
          <a:prstGeom prst="rect">
            <a:avLst/>
          </a:prstGeom>
        </p:spPr>
        <p:txBody>
          <a:bodyPr wrap="square">
            <a:spAutoFit/>
          </a:bodyPr>
          <a:lstStyle/>
          <a:p>
            <a:pPr marL="685800" indent="-685800" algn="just">
              <a:lnSpc>
                <a:spcPct val="150000"/>
              </a:lnSpc>
              <a:buFont typeface="Wingdings" panose="05000000000000000000" pitchFamily="2" charset="2"/>
              <a:buChar char="§"/>
            </a:pP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Anh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đã</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cung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cấp</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nhiều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phẩm</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lượng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tốt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mẫu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mã</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đẹp</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phục</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vụ</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khách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hàng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thường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xuyên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nghiên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cứu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cải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tiến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kĩ</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thuật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để</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làm</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ra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hàng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hoá</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lượng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cao</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giá</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thành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hạ</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45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685800" indent="-685800" algn="just">
              <a:lnSpc>
                <a:spcPct val="150000"/>
              </a:lnSpc>
              <a:buFont typeface="Wingdings" panose="05000000000000000000" pitchFamily="2" charset="2"/>
              <a:buChar char="§"/>
            </a:pPr>
            <a:r>
              <a:rPr lang="vi-VN" sz="4500" dirty="0">
                <a:solidFill>
                  <a:srgbClr val="000000"/>
                </a:solidFill>
                <a:ea typeface="Calibri" panose="020F0502020204030204" pitchFamily="34" charset="0"/>
                <a:cs typeface="Arial" panose="020B0604020202020204" pitchFamily="34" charset="0"/>
              </a:rPr>
              <a:t>Tạo việc làm cho người lao động, đóng thuế cho ngân sách nhà nước và tham gia hoạt động từ thiện.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500" dirty="0">
              <a:latin typeface="Arial" panose="020B0604020202020204" pitchFamily="34" charset="0"/>
              <a:cs typeface="Arial" panose="020B0604020202020204" pitchFamily="34" charset="0"/>
            </a:endParaRPr>
          </a:p>
        </p:txBody>
      </p:sp>
      <p:pic>
        <p:nvPicPr>
          <p:cNvPr id="9" name="Picture 3"/>
          <p:cNvPicPr>
            <a:picLocks noChangeAspect="1"/>
          </p:cNvPicPr>
          <p:nvPr/>
        </p:nvPicPr>
        <p:blipFill>
          <a:blip r:embed="rId6"/>
          <a:srcRect/>
          <a:stretch>
            <a:fillRect/>
          </a:stretch>
        </p:blipFill>
        <p:spPr>
          <a:xfrm flipH="1">
            <a:off x="250209" y="2043546"/>
            <a:ext cx="5029201" cy="8216727"/>
          </a:xfrm>
          <a:prstGeom prst="rect">
            <a:avLst/>
          </a:prstGeom>
        </p:spPr>
      </p:pic>
    </p:spTree>
    <p:extLst>
      <p:ext uri="{BB962C8B-B14F-4D97-AF65-F5344CB8AC3E}">
        <p14:creationId xmlns:p14="http://schemas.microsoft.com/office/powerpoint/2010/main" val="26385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anim calcmode="lin" valueType="num">
                                      <p:cBhvr>
                                        <p:cTn id="2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327</TotalTime>
  <Words>2305</Words>
  <Application>Microsoft Office PowerPoint</Application>
  <PresentationFormat>Custom</PresentationFormat>
  <Paragraphs>140</Paragraphs>
  <Slides>44</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Wingdings</vt:lpstr>
      <vt:lpstr>Arial</vt:lpstr>
      <vt:lpstr>Calibri</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Nguyễn</dc:creator>
  <cp:lastModifiedBy>Lê Thị Hải</cp:lastModifiedBy>
  <cp:revision>23</cp:revision>
  <dcterms:created xsi:type="dcterms:W3CDTF">2006-08-16T00:00:00Z</dcterms:created>
  <dcterms:modified xsi:type="dcterms:W3CDTF">2022-09-22T12:35:18Z</dcterms:modified>
  <dc:identifier>DAEswOIwa4E</dc:identifier>
</cp:coreProperties>
</file>