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60" r:id="rId3"/>
    <p:sldId id="272" r:id="rId4"/>
    <p:sldId id="256" r:id="rId5"/>
    <p:sldId id="271"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6" r:id="rId19"/>
    <p:sldId id="285"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2" r:id="rId55"/>
    <p:sldId id="321" r:id="rId56"/>
    <p:sldId id="323" r:id="rId57"/>
    <p:sldId id="324" r:id="rId58"/>
    <p:sldId id="325" r:id="rId59"/>
    <p:sldId id="326" r:id="rId60"/>
    <p:sldId id="327" r:id="rId61"/>
    <p:sldId id="328" r:id="rId62"/>
    <p:sldId id="329" r:id="rId63"/>
    <p:sldId id="330" r:id="rId64"/>
    <p:sldId id="331" r:id="rId65"/>
    <p:sldId id="332" r:id="rId66"/>
  </p:sldIdLst>
  <p:sldSz cx="18288000" cy="10287000"/>
  <p:notesSz cx="6858000" cy="9144000"/>
  <p:embeddedFontLst>
    <p:embeddedFont>
      <p:font typeface="Calibri" panose="020F050202020403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FFB504-7CDB-407B-A9B6-885F3FA13444}">
          <p14:sldIdLst>
            <p14:sldId id="270"/>
            <p14:sldId id="260"/>
            <p14:sldId id="272"/>
            <p14:sldId id="256"/>
            <p14:sldId id="271"/>
            <p14:sldId id="273"/>
            <p14:sldId id="274"/>
            <p14:sldId id="275"/>
            <p14:sldId id="276"/>
            <p14:sldId id="277"/>
            <p14:sldId id="278"/>
            <p14:sldId id="279"/>
            <p14:sldId id="280"/>
            <p14:sldId id="281"/>
            <p14:sldId id="282"/>
            <p14:sldId id="283"/>
            <p14:sldId id="284"/>
            <p14:sldId id="286"/>
            <p14:sldId id="285"/>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2"/>
            <p14:sldId id="321"/>
            <p14:sldId id="323"/>
            <p14:sldId id="324"/>
            <p14:sldId id="325"/>
            <p14:sldId id="326"/>
            <p14:sldId id="327"/>
            <p14:sldId id="328"/>
            <p14:sldId id="329"/>
            <p14:sldId id="330"/>
            <p14:sldId id="331"/>
            <p14:sldId id="3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2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sv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2" Type="http://schemas.openxmlformats.org/officeDocument/2006/relationships/image" Target="../media/image88.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 Id="rId23" Type="http://schemas.openxmlformats.org/officeDocument/2006/relationships/image" Target="../media/image58.sv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19.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7.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46.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 Id="rId19" Type="http://schemas.openxmlformats.org/officeDocument/2006/relationships/image" Target="../media/image18.svg"/></Relationships>
</file>

<file path=ppt/slides/_rels/slide63.xml.rels><?xml version="1.0" encoding="UTF-8" standalone="yes"?>
<Relationships xmlns="http://schemas.openxmlformats.org/package/2006/relationships"><Relationship Id="rId12" Type="http://schemas.openxmlformats.org/officeDocument/2006/relationships/image" Target="../media/image880.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7.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933700"/>
            <a:ext cx="18288000" cy="45720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p:cNvPicPr>
            <a:picLocks noChangeAspect="1"/>
          </p:cNvPicPr>
          <p:nvPr/>
        </p:nvPicPr>
        <p:blipFill>
          <a:blip r:embed="rId2"/>
          <a:srcRect/>
          <a:stretch>
            <a:fillRect/>
          </a:stretch>
        </p:blipFill>
        <p:spPr>
          <a:xfrm>
            <a:off x="-17957" y="6896100"/>
            <a:ext cx="16230600" cy="4564856"/>
          </a:xfrm>
          <a:prstGeom prst="rect">
            <a:avLst/>
          </a:prstGeom>
        </p:spPr>
      </p:pic>
      <p:pic>
        <p:nvPicPr>
          <p:cNvPr id="12" name="Picture 5"/>
          <p:cNvPicPr>
            <a:picLocks noChangeAspect="1"/>
          </p:cNvPicPr>
          <p:nvPr/>
        </p:nvPicPr>
        <p:blipFill rotWithShape="1">
          <a:blip r:embed="rId2"/>
          <a:srcRect r="56808"/>
          <a:stretch/>
        </p:blipFill>
        <p:spPr>
          <a:xfrm>
            <a:off x="16230600" y="7067993"/>
            <a:ext cx="7010400" cy="4564856"/>
          </a:xfrm>
          <a:prstGeom prst="rect">
            <a:avLst/>
          </a:prstGeom>
        </p:spPr>
      </p:pic>
      <p:sp>
        <p:nvSpPr>
          <p:cNvPr id="13" name="TextBox 12"/>
          <p:cNvSpPr txBox="1"/>
          <p:nvPr/>
        </p:nvSpPr>
        <p:spPr>
          <a:xfrm>
            <a:off x="2095500" y="3614196"/>
            <a:ext cx="14097000" cy="3211007"/>
          </a:xfrm>
          <a:prstGeom prst="rect">
            <a:avLst/>
          </a:prstGeom>
          <a:noFill/>
        </p:spPr>
        <p:txBody>
          <a:bodyPr wrap="square" rtlCol="0">
            <a:spAutoFit/>
          </a:bodyPr>
          <a:lstStyle/>
          <a:p>
            <a:pPr algn="ctr">
              <a:lnSpc>
                <a:spcPct val="150000"/>
              </a:lnSpc>
            </a:pPr>
            <a:r>
              <a:rPr lang="en-US" sz="7200" b="1" smtClean="0">
                <a:latin typeface="Arial" panose="020B0604020202020204" pitchFamily="34" charset="0"/>
                <a:cs typeface="Arial" panose="020B0604020202020204" pitchFamily="34" charset="0"/>
              </a:rPr>
              <a:t>CHÀO MỪNG CÁC EM ĐẾN VỚI BUỔI HỌC NGÀY HÔM NAY!</a:t>
            </a:r>
            <a:endParaRPr lang="en-US" sz="7200" b="1">
              <a:latin typeface="Arial" panose="020B0604020202020204" pitchFamily="34" charset="0"/>
              <a:cs typeface="Arial" panose="020B0604020202020204" pitchFamily="34" charset="0"/>
            </a:endParaRPr>
          </a:p>
        </p:txBody>
      </p:sp>
      <p:pic>
        <p:nvPicPr>
          <p:cNvPr id="14"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039647">
            <a:off x="-753397" y="1132373"/>
            <a:ext cx="3602295" cy="1697582"/>
          </a:xfrm>
          <a:prstGeom prst="rect">
            <a:avLst/>
          </a:prstGeom>
        </p:spPr>
      </p:pic>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851784" y="1248904"/>
            <a:ext cx="2989311" cy="2365292"/>
          </a:xfrm>
          <a:prstGeom prst="rect">
            <a:avLst/>
          </a:prstGeom>
        </p:spPr>
      </p:pic>
    </p:spTree>
    <p:extLst>
      <p:ext uri="{BB962C8B-B14F-4D97-AF65-F5344CB8AC3E}">
        <p14:creationId xmlns:p14="http://schemas.microsoft.com/office/powerpoint/2010/main" val="11037257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528320" y="2095501"/>
            <a:ext cx="83058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Hướng dẫn trả lời hoạt động: </a:t>
            </a:r>
            <a:endParaRPr lang="en-US" sz="4000" b="1" i="1">
              <a:latin typeface="Arial" panose="020B0604020202020204" pitchFamily="34" charset="0"/>
              <a:cs typeface="Arial" panose="020B0604020202020204" pitchFamily="34" charset="0"/>
            </a:endParaRPr>
          </a:p>
        </p:txBody>
      </p:sp>
      <p:sp>
        <p:nvSpPr>
          <p:cNvPr id="9" name="TextBox 8"/>
          <p:cNvSpPr txBox="1"/>
          <p:nvPr/>
        </p:nvSpPr>
        <p:spPr>
          <a:xfrm>
            <a:off x="1143000" y="3176695"/>
            <a:ext cx="9187180"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cs typeface="Arial" panose="020B0604020202020204" pitchFamily="34" charset="0"/>
              </a:rPr>
              <a:t>Hoạt động sản xuất của anh T đã mang lại thu nhập cho gia đình, giúp gia đình có cuộc sống ổn định, tạo ra hàng hóa cho xã hội để đáp ứng nhu cầu của người tiêu dùng, từ đó đóng góp vào sự phát triển của nền kinh tế đất nước.</a:t>
            </a:r>
            <a:endParaRPr lang="vi-VN" sz="4000">
              <a:latin typeface="Arial" panose="020B0604020202020204" pitchFamily="34" charset="0"/>
              <a:cs typeface="Arial" panose="020B0604020202020204" pitchFamily="34" charset="0"/>
            </a:endParaRPr>
          </a:p>
        </p:txBody>
      </p:sp>
      <p:pic>
        <p:nvPicPr>
          <p:cNvPr id="7" name="Picture 5"/>
          <p:cNvPicPr>
            <a:picLocks noChangeAspect="1"/>
          </p:cNvPicPr>
          <p:nvPr/>
        </p:nvPicPr>
        <p:blipFill>
          <a:blip r:embed="rId2"/>
          <a:srcRect/>
          <a:stretch>
            <a:fillRect/>
          </a:stretch>
        </p:blipFill>
        <p:spPr>
          <a:xfrm>
            <a:off x="11887200" y="2894994"/>
            <a:ext cx="4912138" cy="7119041"/>
          </a:xfrm>
          <a:prstGeom prst="rect">
            <a:avLst/>
          </a:prstGeom>
        </p:spPr>
      </p:pic>
    </p:spTree>
    <p:extLst>
      <p:ext uri="{BB962C8B-B14F-4D97-AF65-F5344CB8AC3E}">
        <p14:creationId xmlns:p14="http://schemas.microsoft.com/office/powerpoint/2010/main" val="739652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sp>
        <p:nvSpPr>
          <p:cNvPr id="4" name="Rounded Rectangular Callout 3"/>
          <p:cNvSpPr/>
          <p:nvPr/>
        </p:nvSpPr>
        <p:spPr>
          <a:xfrm>
            <a:off x="6781800" y="2913080"/>
            <a:ext cx="10515600" cy="1371600"/>
          </a:xfrm>
          <a:prstGeom prst="wedgeRoundRectCallout">
            <a:avLst>
              <a:gd name="adj1" fmla="val -54606"/>
              <a:gd name="adj2" fmla="val 51218"/>
              <a:gd name="adj3" fmla="val 16667"/>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smtClean="0">
                <a:solidFill>
                  <a:schemeClr val="tx1"/>
                </a:solidFill>
                <a:latin typeface="Arial" panose="020B0604020202020204" pitchFamily="34" charset="0"/>
                <a:cs typeface="Arial" panose="020B0604020202020204" pitchFamily="34" charset="0"/>
              </a:rPr>
              <a:t>Kinh doanh là gì? </a:t>
            </a:r>
            <a:endParaRPr lang="en-US" sz="4500">
              <a:solidFill>
                <a:schemeClr val="tx1"/>
              </a:solidFill>
              <a:latin typeface="Arial" panose="020B0604020202020204" pitchFamily="34" charset="0"/>
              <a:cs typeface="Arial" panose="020B0604020202020204" pitchFamily="34" charset="0"/>
            </a:endParaRPr>
          </a:p>
        </p:txBody>
      </p:sp>
      <p:sp>
        <p:nvSpPr>
          <p:cNvPr id="14" name="Rounded Rectangular Callout 13"/>
          <p:cNvSpPr/>
          <p:nvPr/>
        </p:nvSpPr>
        <p:spPr>
          <a:xfrm>
            <a:off x="6781800" y="4816627"/>
            <a:ext cx="10515600" cy="1220654"/>
          </a:xfrm>
          <a:prstGeom prst="wedgeRoundRectCallout">
            <a:avLst>
              <a:gd name="adj1" fmla="val -54413"/>
              <a:gd name="adj2" fmla="val -43040"/>
              <a:gd name="adj3" fmla="val 16667"/>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Sản xuất kinh doanh là gì?</a:t>
            </a:r>
          </a:p>
        </p:txBody>
      </p:sp>
      <p:sp>
        <p:nvSpPr>
          <p:cNvPr id="15" name="Rounded Rectangular Callout 14"/>
          <p:cNvSpPr/>
          <p:nvPr/>
        </p:nvSpPr>
        <p:spPr>
          <a:xfrm>
            <a:off x="6781800" y="6579653"/>
            <a:ext cx="10515600" cy="2203801"/>
          </a:xfrm>
          <a:prstGeom prst="wedgeRoundRectCallout">
            <a:avLst>
              <a:gd name="adj1" fmla="val -53447"/>
              <a:gd name="adj2" fmla="val 37885"/>
              <a:gd name="adj3" fmla="val 16667"/>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a:solidFill>
                  <a:schemeClr val="tx1"/>
                </a:solidFill>
                <a:cs typeface="Arial" panose="020B0604020202020204" pitchFamily="34" charset="0"/>
              </a:rPr>
              <a:t>Sản xuất kinh doanh có vai trò như thế nào trong đời sống xã hội?</a:t>
            </a:r>
            <a:endParaRPr lang="en-US" sz="4500">
              <a:solidFill>
                <a:schemeClr val="tx1"/>
              </a:solidFill>
              <a:latin typeface="Arial" panose="020B0604020202020204" pitchFamily="34" charset="0"/>
              <a:cs typeface="Arial" panose="020B0604020202020204" pitchFamily="34" charset="0"/>
            </a:endParaRPr>
          </a:p>
        </p:txBody>
      </p:sp>
      <p:pic>
        <p:nvPicPr>
          <p:cNvPr id="13"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1" y="3467100"/>
            <a:ext cx="6742748" cy="6362703"/>
          </a:xfrm>
          <a:prstGeom prst="rect">
            <a:avLst/>
          </a:prstGeom>
        </p:spPr>
      </p:pic>
    </p:spTree>
    <p:extLst>
      <p:ext uri="{BB962C8B-B14F-4D97-AF65-F5344CB8AC3E}">
        <p14:creationId xmlns:p14="http://schemas.microsoft.com/office/powerpoint/2010/main" val="3623207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42950" y="6434271"/>
            <a:ext cx="5791200" cy="3474720"/>
          </a:xfrm>
          <a:prstGeom prst="rect">
            <a:avLst/>
          </a:prstGeom>
        </p:spPr>
      </p:pic>
      <p:pic>
        <p:nvPicPr>
          <p:cNvPr id="6" name="Picture 5"/>
          <p:cNvPicPr>
            <a:picLocks noChangeAspect="1"/>
          </p:cNvPicPr>
          <p:nvPr/>
        </p:nvPicPr>
        <p:blipFill>
          <a:blip r:embed="rId3"/>
          <a:stretch>
            <a:fillRect/>
          </a:stretch>
        </p:blipFill>
        <p:spPr>
          <a:xfrm>
            <a:off x="6802755" y="6438105"/>
            <a:ext cx="5257800" cy="3498826"/>
          </a:xfrm>
          <a:prstGeom prst="rect">
            <a:avLst/>
          </a:prstGeom>
        </p:spPr>
      </p:pic>
      <p:pic>
        <p:nvPicPr>
          <p:cNvPr id="7" name="Picture 6"/>
          <p:cNvPicPr>
            <a:picLocks noChangeAspect="1"/>
          </p:cNvPicPr>
          <p:nvPr/>
        </p:nvPicPr>
        <p:blipFill>
          <a:blip r:embed="rId4"/>
          <a:stretch>
            <a:fillRect/>
          </a:stretch>
        </p:blipFill>
        <p:spPr>
          <a:xfrm>
            <a:off x="12390120" y="6478373"/>
            <a:ext cx="5193030" cy="3458558"/>
          </a:xfrm>
          <a:prstGeom prst="rect">
            <a:avLst/>
          </a:prstGeom>
        </p:spPr>
      </p:pic>
      <p:sp>
        <p:nvSpPr>
          <p:cNvPr id="9" name="TextBox 8"/>
          <p:cNvSpPr txBox="1"/>
          <p:nvPr/>
        </p:nvSpPr>
        <p:spPr>
          <a:xfrm>
            <a:off x="742950" y="1744134"/>
            <a:ext cx="16623030" cy="4708981"/>
          </a:xfrm>
          <a:prstGeom prst="rect">
            <a:avLst/>
          </a:prstGeom>
          <a:noFill/>
        </p:spPr>
        <p:txBody>
          <a:bodyPr wrap="square" rtlCol="0">
            <a:spAutoFit/>
          </a:bodyP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KHÁI NIỆM KINH DOANH:</a:t>
            </a:r>
          </a:p>
          <a:p>
            <a:pPr algn="just">
              <a:lnSpc>
                <a:spcPct val="150000"/>
              </a:lnSpc>
            </a:pPr>
            <a:r>
              <a:rPr lang="vi-VN" sz="4000" smtClean="0">
                <a:latin typeface="Arial" panose="020B0604020202020204" pitchFamily="34" charset="0"/>
                <a:cs typeface="Arial" panose="020B0604020202020204" pitchFamily="34" charset="0"/>
              </a:rPr>
              <a:t>Là </a:t>
            </a:r>
            <a:r>
              <a:rPr lang="vi-VN" sz="4000">
                <a:latin typeface="Arial" panose="020B0604020202020204" pitchFamily="34" charset="0"/>
                <a:cs typeface="Arial" panose="020B0604020202020204" pitchFamily="34" charset="0"/>
              </a:rPr>
              <a:t>việc thực hiện liên tục một, một số hoặc tất cả công đoạn của quá trình từ đầu tư, sản xuất, tiêu thụ sản phẩm hoặc cung ứng dịch vụ trên thị trường. </a:t>
            </a:r>
            <a:endParaRPr lang="en-US" sz="4000" smtClean="0">
              <a:latin typeface="Arial" panose="020B0604020202020204" pitchFamily="34" charset="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sym typeface="Wingdings" panose="05000000000000000000" pitchFamily="2" charset="2"/>
              </a:rPr>
              <a:t> Thu được lợi nhuận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806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865505" y="2400300"/>
            <a:ext cx="16623030"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Sản xuất kinh doanh: </a:t>
            </a:r>
            <a:r>
              <a:rPr lang="vi-VN" sz="4000">
                <a:cs typeface="Arial" panose="020B0604020202020204" pitchFamily="34" charset="0"/>
              </a:rPr>
              <a:t>là hoạt động sản xuất ra sản phẩm hàng hoá/dịch vụ để đáp ứng nhu cầu của thị trường, nhằm mục đích thu được lợi nhuận</a:t>
            </a:r>
            <a:r>
              <a:rPr lang="vi-VN" sz="4000" smtClean="0">
                <a:cs typeface="Arial" panose="020B0604020202020204" pitchFamily="34" charset="0"/>
              </a:rPr>
              <a:t>.</a:t>
            </a:r>
            <a:endParaRPr lang="en-US" sz="4000" smtClean="0">
              <a:cs typeface="Arial" panose="020B0604020202020204" pitchFamily="34" charset="0"/>
            </a:endParaRP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Ví dụ: </a:t>
            </a:r>
            <a:r>
              <a:rPr lang="vi-VN" sz="4000">
                <a:cs typeface="Arial" panose="020B0604020202020204" pitchFamily="34" charset="0"/>
              </a:rPr>
              <a:t>Các doanh nghiệp sản xuất như Toyota, Honda, Hyundai Thành Công, VinFast… </a:t>
            </a:r>
            <a:endParaRPr lang="en-US" sz="4000" smtClean="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sym typeface="Wingdings" panose="05000000000000000000" pitchFamily="2" charset="2"/>
              </a:rPr>
              <a:t> Đáp ứng nhu cầu của người tiêu dùng họ đã lắp ráp, sản xuất các dòng xe được ưa chuộng trên thị trường hiện nay.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480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865505" y="2557747"/>
            <a:ext cx="16623030" cy="6555641"/>
          </a:xfrm>
          <a:prstGeom prst="rect">
            <a:avLst/>
          </a:prstGeom>
          <a:noFill/>
        </p:spPr>
        <p:txBody>
          <a:bodyPr wrap="square" rtlCol="0">
            <a:spAutoFit/>
          </a:bodyPr>
          <a:lstStyle/>
          <a:p>
            <a:pPr algn="just">
              <a:lnSpc>
                <a:spcPct val="150000"/>
              </a:lnSpc>
            </a:pPr>
            <a:r>
              <a:rPr lang="en-US" sz="4000" b="1" smtClean="0">
                <a:solidFill>
                  <a:srgbClr val="C00000"/>
                </a:solidFill>
                <a:latin typeface="Arial" panose="020B0604020202020204" pitchFamily="34" charset="0"/>
                <a:cs typeface="Arial" panose="020B0604020202020204" pitchFamily="34" charset="0"/>
              </a:rPr>
              <a:t>VAI TRÒ:</a:t>
            </a:r>
          </a:p>
          <a:p>
            <a:pPr marL="571500" indent="-571500" algn="just">
              <a:lnSpc>
                <a:spcPct val="150000"/>
              </a:lnSpc>
              <a:buFont typeface="Wingdings" panose="05000000000000000000" pitchFamily="2" charset="2"/>
              <a:buChar char="§"/>
            </a:pPr>
            <a:r>
              <a:rPr lang="vi-VN" sz="4000" smtClean="0">
                <a:cs typeface="Arial" panose="020B0604020202020204" pitchFamily="34" charset="0"/>
              </a:rPr>
              <a:t>Là </a:t>
            </a:r>
            <a:r>
              <a:rPr lang="vi-VN" sz="4000">
                <a:cs typeface="Arial" panose="020B0604020202020204" pitchFamily="34" charset="0"/>
              </a:rPr>
              <a:t>hoạt động kinh tế cơ bản của con người, làm ra sản phẩm hàng hoá/dịch vụ, đáp ứng đầy đủ, kịp thời nhu cầu của xã hội.</a:t>
            </a:r>
          </a:p>
          <a:p>
            <a:pPr marL="571500" indent="-571500" algn="just">
              <a:lnSpc>
                <a:spcPct val="150000"/>
              </a:lnSpc>
              <a:buFont typeface="Wingdings" panose="05000000000000000000" pitchFamily="2" charset="2"/>
              <a:buChar char="§"/>
            </a:pPr>
            <a:r>
              <a:rPr lang="vi-VN" sz="4000" smtClean="0">
                <a:cs typeface="Arial" panose="020B0604020202020204" pitchFamily="34" charset="0"/>
              </a:rPr>
              <a:t>Tạo </a:t>
            </a:r>
            <a:r>
              <a:rPr lang="vi-VN" sz="4000">
                <a:cs typeface="Arial" panose="020B0604020202020204" pitchFamily="34" charset="0"/>
              </a:rPr>
              <a:t>việc làm, thu nhập cho người lao động, gia đình, xã hội và chủ thế kinh doanh.</a:t>
            </a:r>
          </a:p>
          <a:p>
            <a:pPr algn="just">
              <a:lnSpc>
                <a:spcPct val="150000"/>
              </a:lnSpc>
            </a:pPr>
            <a:r>
              <a:rPr lang="en-US" sz="4000" smtClean="0">
                <a:latin typeface="Arial" panose="020B0604020202020204" pitchFamily="34" charset="0"/>
                <a:cs typeface="Arial" panose="020B0604020202020204" pitchFamily="34" charset="0"/>
                <a:sym typeface="Wingdings" panose="05000000000000000000" pitchFamily="2" charset="2"/>
              </a:rPr>
              <a:t> </a:t>
            </a:r>
            <a:r>
              <a:rPr lang="vi-VN" sz="4000">
                <a:cs typeface="Arial" panose="020B0604020202020204" pitchFamily="34" charset="0"/>
                <a:sym typeface="Wingdings" panose="05000000000000000000" pitchFamily="2" charset="2"/>
              </a:rPr>
              <a:t>Đem lại cuộc sống ấm no cho mọi người trong xã hội, đóng góp cho sự phát triển kinh tế - xã hội của địa phương và đất nước.</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92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r="23200"/>
          <a:stretch/>
        </p:blipFill>
        <p:spPr>
          <a:xfrm>
            <a:off x="9677400" y="2479651"/>
            <a:ext cx="7239000" cy="6711832"/>
          </a:xfrm>
          <a:prstGeom prst="ellipse">
            <a:avLst/>
          </a:prstGeom>
          <a:ln w="57150">
            <a:solidFill>
              <a:srgbClr val="00B050"/>
            </a:solidFill>
          </a:ln>
        </p:spPr>
      </p:pic>
      <p:sp>
        <p:nvSpPr>
          <p:cNvPr id="5" name="Rounded Rectangle 4"/>
          <p:cNvSpPr/>
          <p:nvPr/>
        </p:nvSpPr>
        <p:spPr>
          <a:xfrm>
            <a:off x="1600200" y="2628900"/>
            <a:ext cx="3048000" cy="1143000"/>
          </a:xfrm>
          <a:prstGeom prst="roundRect">
            <a:avLst/>
          </a:prstGeom>
          <a:solidFill>
            <a:srgbClr val="FFCC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Buôn bán </a:t>
            </a:r>
            <a:endParaRPr lang="en-US" sz="400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6129020" y="2628900"/>
            <a:ext cx="3048000" cy="1143000"/>
          </a:xfrm>
          <a:prstGeom prst="roundRect">
            <a:avLst/>
          </a:prstGeom>
          <a:solidFill>
            <a:srgbClr val="FFCC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Sản xuất</a:t>
            </a:r>
            <a:endParaRPr lang="en-US" sz="40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3657600" y="5105401"/>
            <a:ext cx="3352800" cy="1143000"/>
          </a:xfrm>
          <a:prstGeom prst="roundRect">
            <a:avLst/>
          </a:prstGeom>
          <a:solidFill>
            <a:schemeClr val="accent3">
              <a:lumMod val="60000"/>
              <a:lumOff val="4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smtClean="0">
                <a:solidFill>
                  <a:schemeClr val="tx1"/>
                </a:solidFill>
                <a:latin typeface="Arial" panose="020B0604020202020204" pitchFamily="34" charset="0"/>
                <a:cs typeface="Arial" panose="020B0604020202020204" pitchFamily="34" charset="0"/>
              </a:rPr>
              <a:t>Kinh doanh</a:t>
            </a:r>
            <a:endParaRPr lang="en-US" sz="4000" b="1" i="1">
              <a:solidFill>
                <a:schemeClr val="tx1"/>
              </a:solidFill>
              <a:latin typeface="Arial" panose="020B0604020202020204" pitchFamily="34" charset="0"/>
              <a:cs typeface="Arial" panose="020B0604020202020204" pitchFamily="34" charset="0"/>
            </a:endParaRPr>
          </a:p>
        </p:txBody>
      </p:sp>
      <p:sp>
        <p:nvSpPr>
          <p:cNvPr id="6" name="Plus 5"/>
          <p:cNvSpPr/>
          <p:nvPr/>
        </p:nvSpPr>
        <p:spPr>
          <a:xfrm>
            <a:off x="4838700" y="2705100"/>
            <a:ext cx="1099820" cy="1066800"/>
          </a:xfrm>
          <a:prstGeom prst="mathPl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11" idx="0"/>
          </p:cNvCxnSpPr>
          <p:nvPr/>
        </p:nvCxnSpPr>
        <p:spPr>
          <a:xfrm>
            <a:off x="3124200" y="3771900"/>
            <a:ext cx="2209800" cy="13335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2"/>
          </p:cNvCxnSpPr>
          <p:nvPr/>
        </p:nvCxnSpPr>
        <p:spPr>
          <a:xfrm flipH="1">
            <a:off x="5388610" y="3771900"/>
            <a:ext cx="2264410" cy="1320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695960" y="7908161"/>
            <a:ext cx="914400" cy="685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757680" y="6819900"/>
            <a:ext cx="7620000" cy="2748253"/>
          </a:xfrm>
          <a:prstGeom prst="rect">
            <a:avLst/>
          </a:prstGeom>
          <a:noFill/>
        </p:spPr>
        <p:txBody>
          <a:bodyPr wrap="square" rtlCol="0">
            <a:spAutoFit/>
          </a:bodyPr>
          <a:lstStyle/>
          <a:p>
            <a:pPr algn="just">
              <a:lnSpc>
                <a:spcPct val="150000"/>
              </a:lnSpc>
            </a:pPr>
            <a:r>
              <a:rPr lang="en-US" sz="4000" i="1" smtClean="0">
                <a:latin typeface="Arial" panose="020B0604020202020204" pitchFamily="34" charset="0"/>
                <a:cs typeface="Arial" panose="020B0604020202020204" pitchFamily="34" charset="0"/>
              </a:rPr>
              <a:t>Các hình thức sản xuất, buôn bán sinh lợi nhuận mới được coi là kinh doanh. </a:t>
            </a:r>
            <a:endParaRPr lang="en-US" sz="40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618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6" grpId="0" animBg="1"/>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3467100"/>
            <a:ext cx="5410200" cy="3592090"/>
          </a:xfrm>
          <a:prstGeom prst="rect">
            <a:avLst/>
          </a:prstGeom>
        </p:spPr>
      </p:pic>
      <p:sp>
        <p:nvSpPr>
          <p:cNvPr id="14" name="Rounded Rectangle 13"/>
          <p:cNvSpPr/>
          <p:nvPr/>
        </p:nvSpPr>
        <p:spPr>
          <a:xfrm>
            <a:off x="6357620" y="7277100"/>
            <a:ext cx="5638800" cy="914400"/>
          </a:xfrm>
          <a:prstGeom prst="roundRect">
            <a:avLst/>
          </a:prstGeom>
          <a:solidFill>
            <a:srgbClr val="FFCC6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Thuật ngữ kinh doanh </a:t>
            </a:r>
            <a:endParaRPr lang="en-US" sz="400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2514600" y="2481578"/>
            <a:ext cx="1600200" cy="1600200"/>
          </a:xfrm>
          <a:prstGeom prst="rect">
            <a:avLst/>
          </a:prstGeom>
        </p:spPr>
      </p:pic>
      <p:sp>
        <p:nvSpPr>
          <p:cNvPr id="18" name="TextBox 17"/>
          <p:cNvSpPr txBox="1"/>
          <p:nvPr/>
        </p:nvSpPr>
        <p:spPr>
          <a:xfrm>
            <a:off x="820420" y="4227897"/>
            <a:ext cx="5220970" cy="5209937"/>
          </a:xfrm>
          <a:prstGeom prst="round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vi-VN" sz="4000" smtClean="0"/>
              <a:t>Được sử dụng trong luật công ty và luật doanh nghiệp tư nhân năm 1990</a:t>
            </a:r>
            <a:r>
              <a:rPr lang="en-US" sz="4000" smtClean="0"/>
              <a:t>.</a:t>
            </a:r>
            <a:endParaRPr lang="en-US" sz="4000"/>
          </a:p>
        </p:txBody>
      </p:sp>
      <p:sp>
        <p:nvSpPr>
          <p:cNvPr id="19" name="TextBox 18"/>
          <p:cNvSpPr txBox="1"/>
          <p:nvPr/>
        </p:nvSpPr>
        <p:spPr>
          <a:xfrm>
            <a:off x="12163107" y="3946881"/>
            <a:ext cx="5544185" cy="5771971"/>
          </a:xfrm>
          <a:prstGeom prst="round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lgn="just">
              <a:lnSpc>
                <a:spcPct val="150000"/>
              </a:lnSpc>
              <a:buFont typeface="Wingdings" panose="05000000000000000000" pitchFamily="2" charset="2"/>
              <a:buChar char="§"/>
            </a:pPr>
            <a:r>
              <a:rPr lang="en-US" sz="3200" smtClean="0">
                <a:latin typeface="Arial" panose="020B0604020202020204" pitchFamily="34" charset="0"/>
                <a:cs typeface="Arial" panose="020B0604020202020204" pitchFamily="34" charset="0"/>
              </a:rPr>
              <a:t>Hoạt động phải mang tính nghề nghiệp.</a:t>
            </a:r>
          </a:p>
          <a:p>
            <a:pPr marL="457200" indent="-457200" algn="just">
              <a:lnSpc>
                <a:spcPct val="150000"/>
              </a:lnSpc>
              <a:buFont typeface="Wingdings" panose="05000000000000000000" pitchFamily="2" charset="2"/>
              <a:buChar char="§"/>
            </a:pPr>
            <a:r>
              <a:rPr lang="en-US" sz="3200" smtClean="0">
                <a:latin typeface="Arial" panose="020B0604020202020204" pitchFamily="34" charset="0"/>
                <a:cs typeface="Arial" panose="020B0604020202020204" pitchFamily="34" charset="0"/>
              </a:rPr>
              <a:t>Được thực hiện một cách độc lập.</a:t>
            </a:r>
          </a:p>
          <a:p>
            <a:pPr marL="457200" indent="-457200" algn="just">
              <a:lnSpc>
                <a:spcPct val="150000"/>
              </a:lnSpc>
              <a:buFont typeface="Wingdings" panose="05000000000000000000" pitchFamily="2" charset="2"/>
              <a:buChar char="§"/>
            </a:pPr>
            <a:r>
              <a:rPr lang="en-US" sz="3200" smtClean="0">
                <a:latin typeface="Arial" panose="020B0604020202020204" pitchFamily="34" charset="0"/>
                <a:cs typeface="Arial" panose="020B0604020202020204" pitchFamily="34" charset="0"/>
              </a:rPr>
              <a:t>Hoạt động được tiến hành với mục đích kiếm lời thường xuyên.</a:t>
            </a:r>
            <a:endParaRPr lang="en-US" sz="3200">
              <a:latin typeface="Arial" panose="020B0604020202020204" pitchFamily="34" charset="0"/>
              <a:cs typeface="Arial" panose="020B0604020202020204" pitchFamily="34" charset="0"/>
            </a:endParaRPr>
          </a:p>
        </p:txBody>
      </p:sp>
      <p:pic>
        <p:nvPicPr>
          <p:cNvPr id="1026" name="Picture 2" descr="Sta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00" y="2247899"/>
            <a:ext cx="1454063" cy="145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222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barn(inVertical)">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8480" y="4953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4" name="Pentagon 3"/>
          <p:cNvSpPr/>
          <p:nvPr/>
        </p:nvSpPr>
        <p:spPr>
          <a:xfrm>
            <a:off x="538480" y="1790532"/>
            <a:ext cx="4653280" cy="978068"/>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Hoạt động nhóm </a:t>
            </a:r>
            <a:endParaRPr lang="en-US" sz="4000" b="1">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1257300" y="2768769"/>
            <a:ext cx="15849600"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fr-FR" sz="4000" i="1" smtClean="0">
                <a:latin typeface="Arial" panose="020B0604020202020204" pitchFamily="34" charset="0"/>
                <a:cs typeface="Arial" panose="020B0604020202020204" pitchFamily="34" charset="0"/>
              </a:rPr>
              <a:t>Các </a:t>
            </a:r>
            <a:r>
              <a:rPr lang="fr-FR" sz="4000" i="1">
                <a:latin typeface="Arial" panose="020B0604020202020204" pitchFamily="34" charset="0"/>
                <a:cs typeface="Arial" panose="020B0604020202020204" pitchFamily="34" charset="0"/>
              </a:rPr>
              <a:t>nhóm đọc câu chuyện sản xuất kinh doanh của gia đình anh T và trả lời câu hỏi:</a:t>
            </a:r>
            <a:endParaRPr lang="en-US" sz="4000" i="1">
              <a:latin typeface="Arial" panose="020B0604020202020204" pitchFamily="34" charset="0"/>
              <a:cs typeface="Arial" panose="020B0604020202020204" pitchFamily="34" charset="0"/>
            </a:endParaRPr>
          </a:p>
        </p:txBody>
      </p:sp>
      <p:sp>
        <p:nvSpPr>
          <p:cNvPr id="6" name="Rounded Rectangle 5"/>
          <p:cNvSpPr/>
          <p:nvPr/>
        </p:nvSpPr>
        <p:spPr>
          <a:xfrm>
            <a:off x="1123950" y="4860394"/>
            <a:ext cx="16116300" cy="4724400"/>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just">
              <a:lnSpc>
                <a:spcPct val="150000"/>
              </a:lnSpc>
              <a:buFont typeface="+mj-lt"/>
              <a:buAutoNum type="arabicPeriod"/>
            </a:pPr>
            <a:r>
              <a:rPr lang="en-US" sz="4000" smtClean="0">
                <a:solidFill>
                  <a:schemeClr val="tx1"/>
                </a:solidFill>
                <a:latin typeface="Arial" panose="020B0604020202020204" pitchFamily="34" charset="0"/>
                <a:cs typeface="Arial" panose="020B0604020202020204" pitchFamily="34" charset="0"/>
              </a:rPr>
              <a:t>Việc </a:t>
            </a:r>
            <a:r>
              <a:rPr lang="en-US" sz="4000">
                <a:solidFill>
                  <a:schemeClr val="tx1"/>
                </a:solidFill>
                <a:latin typeface="Arial" panose="020B0604020202020204" pitchFamily="34" charset="0"/>
                <a:cs typeface="Arial" panose="020B0604020202020204" pitchFamily="34" charset="0"/>
              </a:rPr>
              <a:t>sản xuất kinh doanh của hộ gia đình anh T do ai chịu trách nhiệm sản xuất và tiêu thụ sản phẩm? Số lao động tham gia là bao nhiêu?</a:t>
            </a:r>
          </a:p>
          <a:p>
            <a:pPr marL="742950" indent="-742950" algn="just">
              <a:lnSpc>
                <a:spcPct val="150000"/>
              </a:lnSpc>
              <a:buFont typeface="+mj-lt"/>
              <a:buAutoNum type="arabicPeriod"/>
            </a:pPr>
            <a:r>
              <a:rPr lang="en-US" sz="4000" smtClean="0">
                <a:solidFill>
                  <a:schemeClr val="tx1"/>
                </a:solidFill>
                <a:latin typeface="Arial" panose="020B0604020202020204" pitchFamily="34" charset="0"/>
                <a:cs typeface="Arial" panose="020B0604020202020204" pitchFamily="34" charset="0"/>
              </a:rPr>
              <a:t>Em </a:t>
            </a:r>
            <a:r>
              <a:rPr lang="en-US" sz="4000">
                <a:solidFill>
                  <a:schemeClr val="tx1"/>
                </a:solidFill>
                <a:latin typeface="Arial" panose="020B0604020202020204" pitchFamily="34" charset="0"/>
                <a:cs typeface="Arial" panose="020B0604020202020204" pitchFamily="34" charset="0"/>
              </a:rPr>
              <a:t>có nhận xét gì về quy mô kinh doanh, khả năng huy động vốn của hộ gia đình anh T?</a:t>
            </a:r>
          </a:p>
        </p:txBody>
      </p:sp>
    </p:spTree>
    <p:extLst>
      <p:ext uri="{BB962C8B-B14F-4D97-AF65-F5344CB8AC3E}">
        <p14:creationId xmlns:p14="http://schemas.microsoft.com/office/powerpoint/2010/main" val="2171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8480" y="4953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7" name="TextBox 6"/>
          <p:cNvSpPr txBox="1"/>
          <p:nvPr/>
        </p:nvSpPr>
        <p:spPr>
          <a:xfrm>
            <a:off x="838200" y="1790700"/>
            <a:ext cx="101346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a. Mô hình hộ sản xuất kinh doanh </a:t>
            </a:r>
            <a:endParaRPr lang="en-US" sz="4500" b="1">
              <a:solidFill>
                <a:srgbClr val="C00000"/>
              </a:solidFill>
              <a:latin typeface="Arial" panose="020B0604020202020204" pitchFamily="34" charset="0"/>
              <a:cs typeface="Arial" panose="020B0604020202020204" pitchFamily="34" charset="0"/>
            </a:endParaRPr>
          </a:p>
        </p:txBody>
      </p:sp>
      <p:sp>
        <p:nvSpPr>
          <p:cNvPr id="4" name="TextBox 3"/>
          <p:cNvSpPr txBox="1"/>
          <p:nvPr/>
        </p:nvSpPr>
        <p:spPr>
          <a:xfrm>
            <a:off x="838200" y="3086100"/>
            <a:ext cx="9067800" cy="5632311"/>
          </a:xfrm>
          <a:prstGeom prst="rect">
            <a:avLst/>
          </a:prstGeom>
          <a:noFill/>
        </p:spPr>
        <p:txBody>
          <a:bodyPr wrap="square" rtlCol="0">
            <a:spAutoFit/>
          </a:bodyPr>
          <a:lstStyle/>
          <a:p>
            <a:pPr marL="285750" indent="-285750" algn="just">
              <a:lnSpc>
                <a:spcPct val="150000"/>
              </a:lnSpc>
              <a:buFontTx/>
              <a:buChar char="-"/>
            </a:pPr>
            <a:r>
              <a:rPr lang="fr-FR" sz="4000" smtClean="0">
                <a:latin typeface="Arial" panose="020B0604020202020204" pitchFamily="34" charset="0"/>
                <a:cs typeface="Arial" panose="020B0604020202020204" pitchFamily="34" charset="0"/>
              </a:rPr>
              <a:t>Việc </a:t>
            </a:r>
            <a:r>
              <a:rPr lang="fr-FR" sz="4000">
                <a:latin typeface="Arial" panose="020B0604020202020204" pitchFamily="34" charset="0"/>
                <a:cs typeface="Arial" panose="020B0604020202020204" pitchFamily="34" charset="0"/>
              </a:rPr>
              <a:t>sản xuất kinh doanh của hộ gia đình anh T do anh T chịu trách nhiệm sản xuất và do người dân chịu trách nhiệm tiêu thụ. Số lượng lao động tham gia là gần mười </a:t>
            </a:r>
            <a:r>
              <a:rPr lang="fr-FR" sz="4000" smtClean="0">
                <a:latin typeface="Arial" panose="020B0604020202020204" pitchFamily="34" charset="0"/>
                <a:cs typeface="Arial" panose="020B0604020202020204" pitchFamily="34" charset="0"/>
              </a:rPr>
              <a:t>người.</a:t>
            </a:r>
            <a:endParaRPr lang="en-US" sz="4000">
              <a:latin typeface="Arial" panose="020B0604020202020204" pitchFamily="34" charset="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sym typeface="Wingdings" panose="05000000000000000000" pitchFamily="2" charset="2"/>
              </a:rPr>
              <a:t> </a:t>
            </a:r>
            <a:r>
              <a:rPr lang="fr-FR" sz="4000" smtClean="0">
                <a:latin typeface="Arial" panose="020B0604020202020204" pitchFamily="34" charset="0"/>
                <a:cs typeface="Arial" panose="020B0604020202020204" pitchFamily="34" charset="0"/>
              </a:rPr>
              <a:t>Quy </a:t>
            </a:r>
            <a:r>
              <a:rPr lang="fr-FR" sz="4000">
                <a:latin typeface="Arial" panose="020B0604020202020204" pitchFamily="34" charset="0"/>
                <a:cs typeface="Arial" panose="020B0604020202020204" pitchFamily="34" charset="0"/>
              </a:rPr>
              <a:t>mô nhỏ và khó huy động vốn</a:t>
            </a:r>
            <a:r>
              <a:rPr lang="fr-FR"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236200" y="3009958"/>
            <a:ext cx="7191977" cy="5784594"/>
          </a:xfrm>
          <a:prstGeom prst="roundRect">
            <a:avLst/>
          </a:prstGeom>
          <a:ln w="57150">
            <a:solidFill>
              <a:srgbClr val="00B050"/>
            </a:solidFill>
          </a:ln>
        </p:spPr>
      </p:pic>
    </p:spTree>
    <p:extLst>
      <p:ext uri="{BB962C8B-B14F-4D97-AF65-F5344CB8AC3E}">
        <p14:creationId xmlns:p14="http://schemas.microsoft.com/office/powerpoint/2010/main" val="3320271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8480" y="4953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538480" y="1943100"/>
            <a:ext cx="14020800" cy="707886"/>
          </a:xfrm>
          <a:prstGeom prst="rect">
            <a:avLst/>
          </a:prstGeom>
          <a:noFill/>
        </p:spPr>
        <p:txBody>
          <a:bodyPr wrap="square" rtlCol="0">
            <a:spAutoFit/>
          </a:bodyPr>
          <a:lstStyle/>
          <a:p>
            <a:pPr marL="285750" indent="-28575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Một số hình ảnh về loại hình kinh doanh hộ gia đình: </a:t>
            </a:r>
            <a:endParaRPr lang="en-US" sz="4000" b="1" i="1">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1066800" y="3758494"/>
            <a:ext cx="7924800" cy="4908505"/>
          </a:xfrm>
          <a:prstGeom prst="rect">
            <a:avLst/>
          </a:prstGeom>
        </p:spPr>
      </p:pic>
      <p:pic>
        <p:nvPicPr>
          <p:cNvPr id="11" name="Picture 10"/>
          <p:cNvPicPr>
            <a:picLocks noChangeAspect="1"/>
          </p:cNvPicPr>
          <p:nvPr/>
        </p:nvPicPr>
        <p:blipFill>
          <a:blip r:embed="rId3"/>
          <a:stretch>
            <a:fillRect/>
          </a:stretch>
        </p:blipFill>
        <p:spPr>
          <a:xfrm>
            <a:off x="9525000" y="3686151"/>
            <a:ext cx="8028954" cy="5060905"/>
          </a:xfrm>
          <a:prstGeom prst="rect">
            <a:avLst/>
          </a:prstGeom>
        </p:spPr>
      </p:pic>
      <p:sp>
        <p:nvSpPr>
          <p:cNvPr id="13" name="Rounded Rectangle 12"/>
          <p:cNvSpPr/>
          <p:nvPr/>
        </p:nvSpPr>
        <p:spPr>
          <a:xfrm>
            <a:off x="1562100" y="8817105"/>
            <a:ext cx="6934200" cy="838203"/>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Làm nghề thủ công </a:t>
            </a:r>
            <a:endParaRPr lang="en-US" sz="35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0072377" y="8817104"/>
            <a:ext cx="6934200" cy="838203"/>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Buôn bán hàng quán </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095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sp>
        <p:nvSpPr>
          <p:cNvPr id="9" name="Pentagon 8"/>
          <p:cNvSpPr/>
          <p:nvPr/>
        </p:nvSpPr>
        <p:spPr>
          <a:xfrm>
            <a:off x="523240" y="1803232"/>
            <a:ext cx="5257800" cy="990600"/>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Thảo luận nhóm </a:t>
            </a:r>
            <a:endParaRPr lang="en-US" sz="4500" b="1">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1404620" y="3390901"/>
            <a:ext cx="15544800" cy="3581400"/>
          </a:xfrm>
          <a:prstGeom prst="roundRec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marL="742950" indent="-742950" algn="just">
              <a:lnSpc>
                <a:spcPct val="150000"/>
              </a:lnSpc>
              <a:buFont typeface="+mj-lt"/>
              <a:buAutoNum type="arabicPeriod"/>
            </a:pPr>
            <a:r>
              <a:rPr lang="vi-VN" sz="4000" smtClean="0">
                <a:solidFill>
                  <a:schemeClr val="tx1"/>
                </a:solidFill>
              </a:rPr>
              <a:t>Kể </a:t>
            </a:r>
            <a:r>
              <a:rPr lang="vi-VN" sz="4000">
                <a:solidFill>
                  <a:schemeClr val="tx1"/>
                </a:solidFill>
              </a:rPr>
              <a:t>tên một số hoạt động sản xuất kinh doanh của gia đình hoặc những cơ sở sản xuất kinh doanh nơi em sinh sống.</a:t>
            </a:r>
          </a:p>
          <a:p>
            <a:pPr marL="742950" indent="-742950" algn="just">
              <a:lnSpc>
                <a:spcPct val="150000"/>
              </a:lnSpc>
              <a:buFont typeface="+mj-lt"/>
              <a:buAutoNum type="arabicPeriod"/>
            </a:pPr>
            <a:r>
              <a:rPr lang="vi-VN" sz="4000" smtClean="0">
                <a:solidFill>
                  <a:schemeClr val="tx1"/>
                </a:solidFill>
              </a:rPr>
              <a:t>Cho </a:t>
            </a:r>
            <a:r>
              <a:rPr lang="vi-VN" sz="4000">
                <a:solidFill>
                  <a:schemeClr val="tx1"/>
                </a:solidFill>
              </a:rPr>
              <a:t>biết các hoạt động đó có đóng góp gì cho xã hội?</a:t>
            </a:r>
          </a:p>
        </p:txBody>
      </p:sp>
      <p:pic>
        <p:nvPicPr>
          <p:cNvPr id="11"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519420" y="7783071"/>
            <a:ext cx="7315200" cy="208483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8480" y="4953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pic>
        <p:nvPicPr>
          <p:cNvPr id="15" name="Picture 5"/>
          <p:cNvPicPr>
            <a:picLocks noChangeAspect="1"/>
          </p:cNvPicPr>
          <p:nvPr/>
        </p:nvPicPr>
        <p:blipFill>
          <a:blip r:embed="rId2"/>
          <a:srcRect/>
          <a:stretch>
            <a:fillRect/>
          </a:stretch>
        </p:blipFill>
        <p:spPr>
          <a:xfrm>
            <a:off x="528320" y="3086100"/>
            <a:ext cx="4841240" cy="7016290"/>
          </a:xfrm>
          <a:prstGeom prst="rect">
            <a:avLst/>
          </a:prstGeom>
        </p:spPr>
      </p:pic>
      <p:sp>
        <p:nvSpPr>
          <p:cNvPr id="4" name="Rounded Rectangular Callout 3"/>
          <p:cNvSpPr/>
          <p:nvPr/>
        </p:nvSpPr>
        <p:spPr>
          <a:xfrm>
            <a:off x="5988050" y="3267779"/>
            <a:ext cx="11125200" cy="1524000"/>
          </a:xfrm>
          <a:prstGeom prst="wedgeRoundRectCallout">
            <a:avLst>
              <a:gd name="adj1" fmla="val -54988"/>
              <a:gd name="adj2" fmla="val 47544"/>
              <a:gd name="adj3" fmla="val 16667"/>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smtClean="0">
                <a:solidFill>
                  <a:schemeClr val="tx1"/>
                </a:solidFill>
                <a:latin typeface="Arial" panose="020B0604020202020204" pitchFamily="34" charset="0"/>
                <a:cs typeface="Arial" panose="020B0604020202020204" pitchFamily="34" charset="0"/>
              </a:rPr>
              <a:t>Hộ sản xuất kinh doanh là gì? </a:t>
            </a:r>
            <a:endParaRPr lang="en-US" sz="4500">
              <a:solidFill>
                <a:schemeClr val="tx1"/>
              </a:solidFill>
              <a:latin typeface="Arial" panose="020B0604020202020204" pitchFamily="34" charset="0"/>
              <a:cs typeface="Arial" panose="020B0604020202020204" pitchFamily="34" charset="0"/>
            </a:endParaRPr>
          </a:p>
        </p:txBody>
      </p:sp>
      <p:sp>
        <p:nvSpPr>
          <p:cNvPr id="16" name="Rounded Rectangular Callout 15"/>
          <p:cNvSpPr/>
          <p:nvPr/>
        </p:nvSpPr>
        <p:spPr>
          <a:xfrm>
            <a:off x="6046470" y="6036548"/>
            <a:ext cx="11125200" cy="1892468"/>
          </a:xfrm>
          <a:prstGeom prst="wedgeRoundRectCallout">
            <a:avLst>
              <a:gd name="adj1" fmla="val -55719"/>
              <a:gd name="adj2" fmla="val -35547"/>
              <a:gd name="adj3" fmla="val 16667"/>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smtClean="0">
                <a:solidFill>
                  <a:schemeClr val="tx1"/>
                </a:solidFill>
                <a:latin typeface="Arial" panose="020B0604020202020204" pitchFamily="34" charset="0"/>
                <a:cs typeface="Arial" panose="020B0604020202020204" pitchFamily="34" charset="0"/>
              </a:rPr>
              <a:t>Nêu các đặc điểm của hộ sản xuất </a:t>
            </a:r>
          </a:p>
          <a:p>
            <a:pPr algn="ctr">
              <a:lnSpc>
                <a:spcPct val="150000"/>
              </a:lnSpc>
            </a:pPr>
            <a:r>
              <a:rPr lang="en-US" sz="4500" smtClean="0">
                <a:solidFill>
                  <a:schemeClr val="tx1"/>
                </a:solidFill>
                <a:latin typeface="Arial" panose="020B0604020202020204" pitchFamily="34" charset="0"/>
                <a:cs typeface="Arial" panose="020B0604020202020204" pitchFamily="34" charset="0"/>
              </a:rPr>
              <a:t>kinh doanh? </a:t>
            </a:r>
            <a:endParaRPr lang="en-US" sz="4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481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838200" y="1790700"/>
            <a:ext cx="101346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a. Mô hình hộ sản xuất kinh doanh </a:t>
            </a:r>
            <a:endParaRPr lang="en-US" sz="4500" b="1">
              <a:solidFill>
                <a:srgbClr val="C00000"/>
              </a:solidFill>
              <a:latin typeface="Arial" panose="020B0604020202020204" pitchFamily="34" charset="0"/>
              <a:cs typeface="Arial" panose="020B0604020202020204" pitchFamily="34" charset="0"/>
            </a:endParaRPr>
          </a:p>
        </p:txBody>
      </p:sp>
      <p:sp>
        <p:nvSpPr>
          <p:cNvPr id="4" name="TextBox 3"/>
          <p:cNvSpPr txBox="1"/>
          <p:nvPr/>
        </p:nvSpPr>
        <p:spPr>
          <a:xfrm>
            <a:off x="685800" y="2949477"/>
            <a:ext cx="16992600" cy="563231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Khái niệm:</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Hộ sản xuất kinh doanh là mô hình sản xuất kinh doanh </a:t>
            </a:r>
            <a:r>
              <a:rPr lang="vi-VN" sz="4000" smtClean="0">
                <a:latin typeface="Arial" panose="020B0604020202020204" pitchFamily="34" charset="0"/>
                <a:cs typeface="Arial" panose="020B0604020202020204" pitchFamily="34" charset="0"/>
              </a:rPr>
              <a:t>do </a:t>
            </a:r>
            <a:r>
              <a:rPr lang="vi-VN" sz="4000">
                <a:latin typeface="Arial" panose="020B0604020202020204" pitchFamily="34" charset="0"/>
                <a:cs typeface="Arial" panose="020B0604020202020204" pitchFamily="34" charset="0"/>
              </a:rPr>
              <a:t>cá nhân hoặc một nhóm người là công dân Việt Nam đủ 18 </a:t>
            </a:r>
            <a:r>
              <a:rPr lang="vi-VN" sz="4000" smtClean="0">
                <a:latin typeface="Arial" panose="020B0604020202020204" pitchFamily="34" charset="0"/>
                <a:cs typeface="Arial" panose="020B0604020202020204" pitchFamily="34" charset="0"/>
              </a:rPr>
              <a:t>tuổi</a:t>
            </a:r>
            <a:endParaRPr lang="en-US" sz="40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Có </a:t>
            </a:r>
            <a:r>
              <a:rPr lang="vi-VN" sz="4000">
                <a:latin typeface="Arial" panose="020B0604020202020204" pitchFamily="34" charset="0"/>
                <a:cs typeface="Arial" panose="020B0604020202020204" pitchFamily="34" charset="0"/>
              </a:rPr>
              <a:t>năng lực hành vi dân sự đầy đủ, hoặc một hộ gia đình làm chủ, tự tổ chức sản xuất kinh doanh theo định hướng phát triển kinh tế của Nhà </a:t>
            </a:r>
            <a:r>
              <a:rPr lang="vi-VN" sz="4000" smtClean="0">
                <a:latin typeface="Arial" panose="020B0604020202020204" pitchFamily="34" charset="0"/>
                <a:cs typeface="Arial" panose="020B0604020202020204" pitchFamily="34" charset="0"/>
              </a:rPr>
              <a:t>nước</a:t>
            </a:r>
            <a:r>
              <a:rPr lang="en-US" sz="4000" smtClean="0">
                <a:latin typeface="Arial" panose="020B0604020202020204" pitchFamily="34" charset="0"/>
                <a:cs typeface="Arial" panose="020B0604020202020204" pitchFamily="34" charset="0"/>
              </a:rPr>
              <a:t>, địa phương và theo quy định của pháp luật.</a:t>
            </a:r>
          </a:p>
        </p:txBody>
      </p:sp>
    </p:spTree>
    <p:extLst>
      <p:ext uri="{BB962C8B-B14F-4D97-AF65-F5344CB8AC3E}">
        <p14:creationId xmlns:p14="http://schemas.microsoft.com/office/powerpoint/2010/main" val="293535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838200" y="1790700"/>
            <a:ext cx="101346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a. Mô hình hộ sản xuất kinh doanh </a:t>
            </a:r>
            <a:endParaRPr lang="en-US" sz="4500" b="1">
              <a:solidFill>
                <a:srgbClr val="C00000"/>
              </a:solidFill>
              <a:latin typeface="Arial" panose="020B0604020202020204" pitchFamily="34" charset="0"/>
              <a:cs typeface="Arial" panose="020B0604020202020204" pitchFamily="34" charset="0"/>
            </a:endParaRPr>
          </a:p>
        </p:txBody>
      </p:sp>
      <p:sp>
        <p:nvSpPr>
          <p:cNvPr id="4" name="TextBox 3"/>
          <p:cNvSpPr txBox="1"/>
          <p:nvPr/>
        </p:nvSpPr>
        <p:spPr>
          <a:xfrm>
            <a:off x="868680" y="6165082"/>
            <a:ext cx="7815580" cy="2516073"/>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Chỉ được đăng kí tại một địa điểm</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Sử dụng dưới 10 lao động</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Chịu trách nhiệm với mọi hoạt động</a:t>
            </a:r>
          </a:p>
        </p:txBody>
      </p:sp>
      <p:sp>
        <p:nvSpPr>
          <p:cNvPr id="6" name="TextBox 5"/>
          <p:cNvSpPr txBox="1"/>
          <p:nvPr/>
        </p:nvSpPr>
        <p:spPr>
          <a:xfrm>
            <a:off x="838200" y="2955508"/>
            <a:ext cx="72390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smtClean="0">
                <a:latin typeface="Arial" panose="020B0604020202020204" pitchFamily="34" charset="0"/>
                <a:cs typeface="Arial" panose="020B0604020202020204" pitchFamily="34" charset="0"/>
              </a:rPr>
              <a:t>Đặc điểm:</a:t>
            </a:r>
          </a:p>
        </p:txBody>
      </p:sp>
      <p:pic>
        <p:nvPicPr>
          <p:cNvPr id="7" name="Picture 6"/>
          <p:cNvPicPr>
            <a:picLocks noChangeAspect="1"/>
          </p:cNvPicPr>
          <p:nvPr/>
        </p:nvPicPr>
        <p:blipFill>
          <a:blip r:embed="rId2"/>
          <a:stretch>
            <a:fillRect/>
          </a:stretch>
        </p:blipFill>
        <p:spPr>
          <a:xfrm>
            <a:off x="3498375" y="3954913"/>
            <a:ext cx="1918649" cy="1918649"/>
          </a:xfrm>
          <a:prstGeom prst="rect">
            <a:avLst/>
          </a:prstGeom>
        </p:spPr>
      </p:pic>
      <p:pic>
        <p:nvPicPr>
          <p:cNvPr id="9" name="Picture 8"/>
          <p:cNvPicPr>
            <a:picLocks noChangeAspect="1"/>
          </p:cNvPicPr>
          <p:nvPr/>
        </p:nvPicPr>
        <p:blipFill>
          <a:blip r:embed="rId3"/>
          <a:stretch>
            <a:fillRect/>
          </a:stretch>
        </p:blipFill>
        <p:spPr>
          <a:xfrm>
            <a:off x="12877800" y="4283398"/>
            <a:ext cx="1681954" cy="1681954"/>
          </a:xfrm>
          <a:prstGeom prst="rect">
            <a:avLst/>
          </a:prstGeom>
        </p:spPr>
      </p:pic>
      <p:sp>
        <p:nvSpPr>
          <p:cNvPr id="10" name="TextBox 9"/>
          <p:cNvSpPr txBox="1"/>
          <p:nvPr/>
        </p:nvSpPr>
        <p:spPr>
          <a:xfrm>
            <a:off x="10145492" y="6165082"/>
            <a:ext cx="7146570" cy="3323987"/>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Quy mô nhỏ lẻ</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Khó gọi vốn</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Không đáp ứng được với nhu cầu lớn</a:t>
            </a:r>
          </a:p>
        </p:txBody>
      </p:sp>
    </p:spTree>
    <p:extLst>
      <p:ext uri="{BB962C8B-B14F-4D97-AF65-F5344CB8AC3E}">
        <p14:creationId xmlns:p14="http://schemas.microsoft.com/office/powerpoint/2010/main" val="2072544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838200" y="1790700"/>
            <a:ext cx="101346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a. Mô hình hộ sản xuất kinh doanh </a:t>
            </a:r>
            <a:endParaRPr lang="en-US" sz="4500" b="1">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762000" y="6362700"/>
            <a:ext cx="184731" cy="369332"/>
          </a:xfrm>
          <a:prstGeom prst="rect">
            <a:avLst/>
          </a:prstGeom>
          <a:noFill/>
        </p:spPr>
        <p:txBody>
          <a:bodyPr wrap="none" rtlCol="0">
            <a:spAutoFit/>
          </a:bodyPr>
          <a:lstStyle/>
          <a:p>
            <a:endParaRPr lang="en-US"/>
          </a:p>
        </p:txBody>
      </p:sp>
      <p:sp>
        <p:nvSpPr>
          <p:cNvPr id="12" name="TextBox 11"/>
          <p:cNvSpPr txBox="1"/>
          <p:nvPr/>
        </p:nvSpPr>
        <p:spPr>
          <a:xfrm>
            <a:off x="1143000" y="2941392"/>
            <a:ext cx="16078200"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Những năm trở lại đây hình thức hộ sản xuất kinh doanh có những </a:t>
            </a:r>
            <a:r>
              <a:rPr lang="vi-VN" sz="4000">
                <a:latin typeface="Arial" panose="020B0604020202020204" pitchFamily="34" charset="0"/>
                <a:cs typeface="Arial" panose="020B0604020202020204" pitchFamily="34" charset="0"/>
              </a:rPr>
              <a:t>chuyển biến tích cực cả về quy mô, tốc độ và cơ </a:t>
            </a:r>
            <a:r>
              <a:rPr lang="vi-VN" sz="4000" smtClean="0">
                <a:latin typeface="Arial" panose="020B0604020202020204" pitchFamily="34" charset="0"/>
                <a:cs typeface="Arial" panose="020B0604020202020204" pitchFamily="34" charset="0"/>
              </a:rPr>
              <a:t>cấu</a:t>
            </a:r>
            <a:r>
              <a:rPr lang="en-US" sz="4000" smtClean="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Nhiều hộ kinh doanh đã đứng vững trong nền kinh tế thị trường, xoá đói giảm nghèo bền vững.</a:t>
            </a:r>
          </a:p>
          <a:p>
            <a:pPr marL="285750" indent="-285750" algn="just">
              <a:lnSpc>
                <a:spcPct val="150000"/>
              </a:lnSpc>
              <a:buFont typeface="Wingdings" panose="05000000000000000000" pitchFamily="2" charset="2"/>
              <a:buChar char="è"/>
            </a:pPr>
            <a:r>
              <a:rPr lang="en-US" sz="4000" smtClean="0">
                <a:latin typeface="Arial" panose="020B0604020202020204" pitchFamily="34" charset="0"/>
                <a:cs typeface="Arial" panose="020B0604020202020204" pitchFamily="34" charset="0"/>
                <a:sym typeface="Wingdings" panose="05000000000000000000" pitchFamily="2" charset="2"/>
              </a:rPr>
              <a:t>Hình thức sản xuất kinh doanh này vẫn còn mang tính tự phát.</a:t>
            </a:r>
          </a:p>
          <a:p>
            <a:pPr marL="285750" indent="-285750" algn="just">
              <a:lnSpc>
                <a:spcPct val="150000"/>
              </a:lnSpc>
              <a:buFont typeface="Wingdings" panose="05000000000000000000" pitchFamily="2" charset="2"/>
              <a:buChar char="è"/>
            </a:pPr>
            <a:r>
              <a:rPr lang="en-US" sz="4000" smtClean="0">
                <a:latin typeface="Arial" panose="020B0604020202020204" pitchFamily="34" charset="0"/>
                <a:cs typeface="Arial" panose="020B0604020202020204" pitchFamily="34" charset="0"/>
                <a:sym typeface="Wingdings" panose="05000000000000000000" pitchFamily="2" charset="2"/>
              </a:rPr>
              <a:t>Các trang thiết bị nhìn chung vẫn còn hạn hẹp nên gây ra không ít khó khăn. </a:t>
            </a:r>
            <a:endParaRPr lang="en-US" sz="40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21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429260" y="1815763"/>
            <a:ext cx="17505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b. Mô </a:t>
            </a:r>
            <a:r>
              <a:rPr lang="en-US" sz="4500" b="1">
                <a:solidFill>
                  <a:srgbClr val="C00000"/>
                </a:solidFill>
                <a:latin typeface="Arial" panose="020B0604020202020204" pitchFamily="34" charset="0"/>
                <a:cs typeface="Arial" panose="020B0604020202020204" pitchFamily="34" charset="0"/>
              </a:rPr>
              <a:t>hình hợp tác xã, liên hiệp hợp tác xã sản xuất kinh doanh</a:t>
            </a:r>
          </a:p>
        </p:txBody>
      </p:sp>
      <p:sp>
        <p:nvSpPr>
          <p:cNvPr id="11" name="TextBox 10"/>
          <p:cNvSpPr txBox="1"/>
          <p:nvPr/>
        </p:nvSpPr>
        <p:spPr>
          <a:xfrm>
            <a:off x="-762000" y="6362700"/>
            <a:ext cx="184731" cy="369332"/>
          </a:xfrm>
          <a:prstGeom prst="rect">
            <a:avLst/>
          </a:prstGeom>
          <a:noFill/>
        </p:spPr>
        <p:txBody>
          <a:bodyPr wrap="none" rtlCol="0">
            <a:spAutoFit/>
          </a:bodyPr>
          <a:lstStyle/>
          <a:p>
            <a:endParaRPr lang="en-US"/>
          </a:p>
        </p:txBody>
      </p:sp>
      <p:sp>
        <p:nvSpPr>
          <p:cNvPr id="4" name="Pentagon 3"/>
          <p:cNvSpPr/>
          <p:nvPr/>
        </p:nvSpPr>
        <p:spPr>
          <a:xfrm>
            <a:off x="533400" y="2755533"/>
            <a:ext cx="4495800" cy="937230"/>
          </a:xfrm>
          <a:prstGeom prst="homePlat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Thảo luận nhóm </a:t>
            </a:r>
            <a:endParaRPr lang="en-US" sz="4000" b="1">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914400" y="3692763"/>
            <a:ext cx="16535400" cy="1938992"/>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i="1" smtClean="0">
                <a:latin typeface="Arial" panose="020B0604020202020204" pitchFamily="34" charset="0"/>
                <a:cs typeface="Arial" panose="020B0604020202020204" pitchFamily="34" charset="0"/>
              </a:rPr>
              <a:t>Các em đọc tiếp câu chuyện của anh T trong sách giáo khoa trang 41 và trả lời các câu hỏi dưới đây: </a:t>
            </a:r>
            <a:endParaRPr lang="en-US" sz="4000" i="1">
              <a:latin typeface="Arial" panose="020B0604020202020204" pitchFamily="34" charset="0"/>
              <a:cs typeface="Arial" panose="020B0604020202020204" pitchFamily="34" charset="0"/>
            </a:endParaRPr>
          </a:p>
        </p:txBody>
      </p:sp>
      <p:sp>
        <p:nvSpPr>
          <p:cNvPr id="7" name="Rounded Rectangle 6"/>
          <p:cNvSpPr/>
          <p:nvPr/>
        </p:nvSpPr>
        <p:spPr>
          <a:xfrm>
            <a:off x="894080" y="5822258"/>
            <a:ext cx="16459200" cy="3581400"/>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nSpc>
                <a:spcPct val="150000"/>
              </a:lnSpc>
              <a:buFont typeface="+mj-lt"/>
              <a:buAutoNum type="arabicPeriod"/>
            </a:pPr>
            <a:r>
              <a:rPr lang="vi-VN" sz="3500" smtClean="0">
                <a:solidFill>
                  <a:schemeClr val="tx1"/>
                </a:solidFill>
              </a:rPr>
              <a:t>Hợp </a:t>
            </a:r>
            <a:r>
              <a:rPr lang="vi-VN" sz="3500">
                <a:solidFill>
                  <a:schemeClr val="tx1"/>
                </a:solidFill>
              </a:rPr>
              <a:t>tác xã Đoàn Kết gồm mấy thành viên? Hoạt động của hợp tác xã dựa trên những nguyên tắc nào?</a:t>
            </a:r>
          </a:p>
          <a:p>
            <a:pPr marL="514350" indent="-514350">
              <a:lnSpc>
                <a:spcPct val="150000"/>
              </a:lnSpc>
              <a:buFont typeface="+mj-lt"/>
              <a:buAutoNum type="arabicPeriod"/>
            </a:pPr>
            <a:r>
              <a:rPr lang="vi-VN" sz="3500" smtClean="0">
                <a:solidFill>
                  <a:schemeClr val="tx1"/>
                </a:solidFill>
              </a:rPr>
              <a:t>Ưu </a:t>
            </a:r>
            <a:r>
              <a:rPr lang="vi-VN" sz="3500">
                <a:solidFill>
                  <a:schemeClr val="tx1"/>
                </a:solidFill>
              </a:rPr>
              <a:t>điểm của mô hình hợp tác xã so với mô hình sản xuất kinh doanh là gì? Theo em, tại sao anh T phải liên kết với các hộ gia đình khác?</a:t>
            </a:r>
          </a:p>
        </p:txBody>
      </p:sp>
    </p:spTree>
    <p:extLst>
      <p:ext uri="{BB962C8B-B14F-4D97-AF65-F5344CB8AC3E}">
        <p14:creationId xmlns:p14="http://schemas.microsoft.com/office/powerpoint/2010/main" val="3675759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429260" y="1815763"/>
            <a:ext cx="17505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b. Mô </a:t>
            </a:r>
            <a:r>
              <a:rPr lang="en-US" sz="4500" b="1">
                <a:solidFill>
                  <a:srgbClr val="C00000"/>
                </a:solidFill>
                <a:latin typeface="Arial" panose="020B0604020202020204" pitchFamily="34" charset="0"/>
                <a:cs typeface="Arial" panose="020B0604020202020204" pitchFamily="34" charset="0"/>
              </a:rPr>
              <a:t>hình hợp tác xã, liên hiệp hợp tác xã sản xuất kinh doanh</a:t>
            </a:r>
          </a:p>
        </p:txBody>
      </p:sp>
      <p:sp>
        <p:nvSpPr>
          <p:cNvPr id="11" name="TextBox 10"/>
          <p:cNvSpPr txBox="1"/>
          <p:nvPr/>
        </p:nvSpPr>
        <p:spPr>
          <a:xfrm>
            <a:off x="-762000" y="6362700"/>
            <a:ext cx="184731" cy="369332"/>
          </a:xfrm>
          <a:prstGeom prst="rect">
            <a:avLst/>
          </a:prstGeom>
          <a:noFill/>
        </p:spPr>
        <p:txBody>
          <a:bodyPr wrap="none" rtlCol="0">
            <a:spAutoFit/>
          </a:bodyPr>
          <a:lstStyle/>
          <a:p>
            <a:endParaRPr lang="en-US"/>
          </a:p>
        </p:txBody>
      </p:sp>
      <p:sp>
        <p:nvSpPr>
          <p:cNvPr id="9" name="Rounded Rectangle 8"/>
          <p:cNvSpPr/>
          <p:nvPr/>
        </p:nvSpPr>
        <p:spPr>
          <a:xfrm>
            <a:off x="1066800" y="8696722"/>
            <a:ext cx="5867400" cy="990603"/>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Hợp tác xã Đoàn Kết </a:t>
            </a:r>
            <a:endParaRPr lang="en-US" sz="4000">
              <a:solidFill>
                <a:schemeClr val="tx1"/>
              </a:solidFill>
              <a:latin typeface="Arial" panose="020B0604020202020204" pitchFamily="34" charset="0"/>
              <a:cs typeface="Arial" panose="020B0604020202020204" pitchFamily="34" charset="0"/>
            </a:endParaRPr>
          </a:p>
        </p:txBody>
      </p:sp>
      <p:sp>
        <p:nvSpPr>
          <p:cNvPr id="12" name="Cloud 11"/>
          <p:cNvSpPr/>
          <p:nvPr/>
        </p:nvSpPr>
        <p:spPr>
          <a:xfrm>
            <a:off x="1257300" y="2957090"/>
            <a:ext cx="5486400" cy="2161907"/>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smtClean="0">
                <a:solidFill>
                  <a:srgbClr val="002060"/>
                </a:solidFill>
                <a:latin typeface="Arial" panose="020B0604020202020204" pitchFamily="34" charset="0"/>
                <a:cs typeface="Arial" panose="020B0604020202020204" pitchFamily="34" charset="0"/>
              </a:rPr>
              <a:t>9 thành viên </a:t>
            </a:r>
            <a:endParaRPr lang="en-US" sz="4000" b="1" i="1">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rcRect/>
          <a:stretch>
            <a:fillRect/>
          </a:stretch>
        </p:blipFill>
        <p:spPr>
          <a:xfrm>
            <a:off x="762000" y="4578586"/>
            <a:ext cx="6788896" cy="3937559"/>
          </a:xfrm>
          <a:prstGeom prst="rect">
            <a:avLst/>
          </a:prstGeom>
        </p:spPr>
      </p:pic>
      <p:pic>
        <p:nvPicPr>
          <p:cNvPr id="13" name="Picture 12"/>
          <p:cNvPicPr>
            <a:picLocks noChangeAspect="1"/>
          </p:cNvPicPr>
          <p:nvPr/>
        </p:nvPicPr>
        <p:blipFill>
          <a:blip r:embed="rId3"/>
          <a:stretch>
            <a:fillRect/>
          </a:stretch>
        </p:blipFill>
        <p:spPr>
          <a:xfrm>
            <a:off x="8274796" y="2725053"/>
            <a:ext cx="2133283" cy="2096021"/>
          </a:xfrm>
          <a:prstGeom prst="rect">
            <a:avLst/>
          </a:prstGeom>
        </p:spPr>
      </p:pic>
      <p:sp>
        <p:nvSpPr>
          <p:cNvPr id="14" name="TextBox 13"/>
          <p:cNvSpPr txBox="1"/>
          <p:nvPr/>
        </p:nvSpPr>
        <p:spPr>
          <a:xfrm>
            <a:off x="10408079" y="3759329"/>
            <a:ext cx="7041721" cy="707886"/>
          </a:xfrm>
          <a:prstGeom prst="rect">
            <a:avLst/>
          </a:prstGeom>
          <a:noFill/>
        </p:spPr>
        <p:txBody>
          <a:bodyPr wrap="square" rtlCol="0">
            <a:spAutoFit/>
          </a:bodyPr>
          <a:lstStyle/>
          <a:p>
            <a:r>
              <a:rPr lang="en-US" sz="4000" b="1" i="1" smtClean="0">
                <a:latin typeface="Arial" panose="020B0604020202020204" pitchFamily="34" charset="0"/>
                <a:cs typeface="Arial" panose="020B0604020202020204" pitchFamily="34" charset="0"/>
              </a:rPr>
              <a:t>Hoạt động trên nguyên tắc: </a:t>
            </a:r>
            <a:endParaRPr lang="en-US" sz="4000" b="1" i="1">
              <a:latin typeface="Arial" panose="020B0604020202020204" pitchFamily="34" charset="0"/>
              <a:cs typeface="Arial" panose="020B0604020202020204" pitchFamily="34" charset="0"/>
            </a:endParaRPr>
          </a:p>
        </p:txBody>
      </p:sp>
      <p:sp>
        <p:nvSpPr>
          <p:cNvPr id="15" name="Flowchart: Terminator 14"/>
          <p:cNvSpPr/>
          <p:nvPr/>
        </p:nvSpPr>
        <p:spPr>
          <a:xfrm>
            <a:off x="9845040" y="4807153"/>
            <a:ext cx="6934200" cy="938903"/>
          </a:xfrm>
          <a:prstGeom prst="flowChartTerminator">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Tự chủ</a:t>
            </a:r>
            <a:endParaRPr lang="en-US" sz="4000">
              <a:solidFill>
                <a:schemeClr val="tx1"/>
              </a:solidFill>
              <a:latin typeface="Arial" panose="020B0604020202020204" pitchFamily="34" charset="0"/>
              <a:cs typeface="Arial" panose="020B0604020202020204" pitchFamily="34" charset="0"/>
            </a:endParaRPr>
          </a:p>
        </p:txBody>
      </p:sp>
      <p:sp>
        <p:nvSpPr>
          <p:cNvPr id="16" name="Flowchart: Terminator 15"/>
          <p:cNvSpPr/>
          <p:nvPr/>
        </p:nvSpPr>
        <p:spPr>
          <a:xfrm>
            <a:off x="9906000" y="6003839"/>
            <a:ext cx="6934200" cy="938903"/>
          </a:xfrm>
          <a:prstGeom prst="flowChartTerminator">
            <a:avLst/>
          </a:prstGeom>
          <a:solidFill>
            <a:schemeClr val="accent5">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Tự nguyện</a:t>
            </a:r>
            <a:endParaRPr lang="en-US" sz="4000">
              <a:solidFill>
                <a:schemeClr val="tx1"/>
              </a:solidFill>
              <a:latin typeface="Arial" panose="020B0604020202020204" pitchFamily="34" charset="0"/>
              <a:cs typeface="Arial" panose="020B0604020202020204" pitchFamily="34" charset="0"/>
            </a:endParaRPr>
          </a:p>
        </p:txBody>
      </p:sp>
      <p:sp>
        <p:nvSpPr>
          <p:cNvPr id="17" name="Flowchart: Terminator 16"/>
          <p:cNvSpPr/>
          <p:nvPr/>
        </p:nvSpPr>
        <p:spPr>
          <a:xfrm>
            <a:off x="9926320" y="7470111"/>
            <a:ext cx="6934200" cy="938903"/>
          </a:xfrm>
          <a:prstGeom prst="flowChartTerminator">
            <a:avLst/>
          </a:prstGeom>
          <a:solidFill>
            <a:srgbClr val="FFCC66"/>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Tự chịu trách nhiệm</a:t>
            </a:r>
            <a:endParaRPr lang="en-US" sz="4000">
              <a:solidFill>
                <a:schemeClr val="tx1"/>
              </a:solidFill>
              <a:latin typeface="Arial" panose="020B0604020202020204" pitchFamily="34" charset="0"/>
              <a:cs typeface="Arial" panose="020B0604020202020204" pitchFamily="34" charset="0"/>
            </a:endParaRPr>
          </a:p>
        </p:txBody>
      </p:sp>
      <p:sp>
        <p:nvSpPr>
          <p:cNvPr id="18" name="Flowchart: Terminator 17"/>
          <p:cNvSpPr/>
          <p:nvPr/>
        </p:nvSpPr>
        <p:spPr>
          <a:xfrm>
            <a:off x="9906000" y="8780624"/>
            <a:ext cx="6934200" cy="938903"/>
          </a:xfrm>
          <a:prstGeom prst="flowChartTerminator">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Bình đẳng, dân chủ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002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429260" y="1815763"/>
            <a:ext cx="17505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b. Mô </a:t>
            </a:r>
            <a:r>
              <a:rPr lang="en-US" sz="4500" b="1">
                <a:solidFill>
                  <a:srgbClr val="C00000"/>
                </a:solidFill>
                <a:latin typeface="Arial" panose="020B0604020202020204" pitchFamily="34" charset="0"/>
                <a:cs typeface="Arial" panose="020B0604020202020204" pitchFamily="34" charset="0"/>
              </a:rPr>
              <a:t>hình hợp tác xã, liên hiệp hợp tác xã sản xuất kinh doanh</a:t>
            </a:r>
          </a:p>
        </p:txBody>
      </p:sp>
      <p:grpSp>
        <p:nvGrpSpPr>
          <p:cNvPr id="6" name="Group 5"/>
          <p:cNvGrpSpPr/>
          <p:nvPr/>
        </p:nvGrpSpPr>
        <p:grpSpPr>
          <a:xfrm>
            <a:off x="838200" y="2752993"/>
            <a:ext cx="7239000" cy="6438901"/>
            <a:chOff x="990600" y="2750453"/>
            <a:chExt cx="7239000" cy="6438901"/>
          </a:xfrm>
        </p:grpSpPr>
        <p:sp>
          <p:nvSpPr>
            <p:cNvPr id="4" name="Rounded Rectangle 3"/>
            <p:cNvSpPr/>
            <p:nvPr/>
          </p:nvSpPr>
          <p:spPr>
            <a:xfrm>
              <a:off x="990600" y="4312554"/>
              <a:ext cx="7239000" cy="4876800"/>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en-US" sz="4000" smtClean="0">
                  <a:solidFill>
                    <a:sysClr val="windowText" lastClr="000000"/>
                  </a:solidFill>
                  <a:latin typeface="Arial" panose="020B0604020202020204" pitchFamily="34" charset="0"/>
                  <a:cs typeface="Arial" panose="020B0604020202020204" pitchFamily="34" charset="0"/>
                </a:rPr>
                <a:t>Có sự tương trợ lẫn nhau trong quá trình sản xuất.</a:t>
              </a:r>
            </a:p>
            <a:p>
              <a:pPr marL="571500" indent="-571500" algn="just">
                <a:lnSpc>
                  <a:spcPct val="150000"/>
                </a:lnSpc>
                <a:buFont typeface="Wingdings" panose="05000000000000000000" pitchFamily="2" charset="2"/>
                <a:buChar char="§"/>
              </a:pPr>
              <a:r>
                <a:rPr lang="en-US" sz="4000" smtClean="0">
                  <a:solidFill>
                    <a:sysClr val="windowText" lastClr="000000"/>
                  </a:solidFill>
                  <a:latin typeface="Arial" panose="020B0604020202020204" pitchFamily="34" charset="0"/>
                  <a:cs typeface="Arial" panose="020B0604020202020204" pitchFamily="34" charset="0"/>
                </a:rPr>
                <a:t>Tăng năng suất và có giá bán ra thị trường ổn định. </a:t>
              </a:r>
              <a:endParaRPr lang="en-US" sz="4000">
                <a:solidFill>
                  <a:sysClr val="windowText" lastClr="000000"/>
                </a:solidFill>
                <a:latin typeface="Arial" panose="020B0604020202020204" pitchFamily="34" charset="0"/>
                <a:cs typeface="Arial" panose="020B0604020202020204" pitchFamily="34" charset="0"/>
              </a:endParaRPr>
            </a:p>
          </p:txBody>
        </p:sp>
        <p:pic>
          <p:nvPicPr>
            <p:cNvPr id="1026" name="Picture 2" descr="Thumbs u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750453"/>
              <a:ext cx="1905000" cy="19050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ight Arrow 6"/>
          <p:cNvSpPr/>
          <p:nvPr/>
        </p:nvSpPr>
        <p:spPr>
          <a:xfrm>
            <a:off x="8430260" y="5927628"/>
            <a:ext cx="1295400" cy="914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0078720" y="3014797"/>
            <a:ext cx="7315200" cy="6438901"/>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i="1" smtClean="0">
                <a:solidFill>
                  <a:sysClr val="windowText" lastClr="000000"/>
                </a:solidFill>
                <a:latin typeface="Arial" panose="020B0604020202020204" pitchFamily="34" charset="0"/>
                <a:cs typeface="Arial" panose="020B0604020202020204" pitchFamily="34" charset="0"/>
              </a:rPr>
              <a:t>Cần liên kết thêm với các hộ gia đình khác:</a:t>
            </a:r>
          </a:p>
          <a:p>
            <a:pPr marL="457200" indent="-457200" algn="just">
              <a:lnSpc>
                <a:spcPct val="150000"/>
              </a:lnSpc>
              <a:buFont typeface="Wingdings" panose="05000000000000000000" pitchFamily="2" charset="2"/>
              <a:buChar char="§"/>
            </a:pPr>
            <a:r>
              <a:rPr lang="en-US" sz="3500" smtClean="0">
                <a:solidFill>
                  <a:sysClr val="windowText" lastClr="000000"/>
                </a:solidFill>
                <a:latin typeface="Arial" panose="020B0604020202020204" pitchFamily="34" charset="0"/>
                <a:cs typeface="Arial" panose="020B0604020202020204" pitchFamily="34" charset="0"/>
              </a:rPr>
              <a:t>Vì hợp tác xã đang gặp khó khăn về vốn.</a:t>
            </a:r>
          </a:p>
          <a:p>
            <a:pPr marL="457200" indent="-457200" algn="just">
              <a:lnSpc>
                <a:spcPct val="150000"/>
              </a:lnSpc>
              <a:buFont typeface="Wingdings" panose="05000000000000000000" pitchFamily="2" charset="2"/>
              <a:buChar char="§"/>
            </a:pPr>
            <a:r>
              <a:rPr lang="en-US" sz="3500" smtClean="0">
                <a:solidFill>
                  <a:sysClr val="windowText" lastClr="000000"/>
                </a:solidFill>
                <a:latin typeface="Arial" panose="020B0604020202020204" pitchFamily="34" charset="0"/>
                <a:cs typeface="Arial" panose="020B0604020202020204" pitchFamily="34" charset="0"/>
              </a:rPr>
              <a:t>Hình thức sản xuất vẫn còn tương đối manh mún.</a:t>
            </a:r>
            <a:endParaRPr lang="en-US" sz="35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726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533400" y="2223621"/>
            <a:ext cx="1750568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Một </a:t>
            </a:r>
            <a:r>
              <a:rPr lang="en-US" sz="4000" b="1" i="1">
                <a:latin typeface="Arial" panose="020B0604020202020204" pitchFamily="34" charset="0"/>
                <a:cs typeface="Arial" panose="020B0604020202020204" pitchFamily="34" charset="0"/>
              </a:rPr>
              <a:t>số hình ảnh về hợp tác xã, liên hiệp hợp tác </a:t>
            </a:r>
            <a:r>
              <a:rPr lang="en-US" sz="4000" b="1" i="1" smtClean="0">
                <a:latin typeface="Arial" panose="020B0604020202020204" pitchFamily="34" charset="0"/>
                <a:cs typeface="Arial" panose="020B0604020202020204" pitchFamily="34" charset="0"/>
              </a:rPr>
              <a:t>xã:</a:t>
            </a:r>
            <a:endParaRPr lang="en-US" sz="4000" b="1" i="1">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066800" y="4199652"/>
            <a:ext cx="7543800" cy="4505325"/>
          </a:xfrm>
          <a:prstGeom prst="roundRect">
            <a:avLst/>
          </a:prstGeom>
        </p:spPr>
      </p:pic>
      <p:pic>
        <p:nvPicPr>
          <p:cNvPr id="10" name="Picture 9"/>
          <p:cNvPicPr>
            <a:picLocks noChangeAspect="1"/>
          </p:cNvPicPr>
          <p:nvPr/>
        </p:nvPicPr>
        <p:blipFill>
          <a:blip r:embed="rId3"/>
          <a:stretch>
            <a:fillRect/>
          </a:stretch>
        </p:blipFill>
        <p:spPr>
          <a:xfrm>
            <a:off x="9982200" y="4138391"/>
            <a:ext cx="7010400" cy="4566586"/>
          </a:xfrm>
          <a:prstGeom prst="roundRect">
            <a:avLst/>
          </a:prstGeom>
        </p:spPr>
      </p:pic>
    </p:spTree>
    <p:extLst>
      <p:ext uri="{BB962C8B-B14F-4D97-AF65-F5344CB8AC3E}">
        <p14:creationId xmlns:p14="http://schemas.microsoft.com/office/powerpoint/2010/main" val="114625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533400" y="2223621"/>
            <a:ext cx="1750568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Một </a:t>
            </a:r>
            <a:r>
              <a:rPr lang="en-US" sz="4000" b="1" i="1">
                <a:latin typeface="Arial" panose="020B0604020202020204" pitchFamily="34" charset="0"/>
                <a:cs typeface="Arial" panose="020B0604020202020204" pitchFamily="34" charset="0"/>
              </a:rPr>
              <a:t>số hình ảnh về hợp tác xã, liên hiệp hợp tác </a:t>
            </a:r>
            <a:r>
              <a:rPr lang="en-US" sz="4000" b="1" i="1" smtClean="0">
                <a:latin typeface="Arial" panose="020B0604020202020204" pitchFamily="34" charset="0"/>
                <a:cs typeface="Arial" panose="020B0604020202020204" pitchFamily="34" charset="0"/>
              </a:rPr>
              <a:t>xã:</a:t>
            </a:r>
            <a:endParaRPr lang="en-US" sz="4000" b="1" i="1">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14400" y="3924300"/>
            <a:ext cx="8077200" cy="5384800"/>
          </a:xfrm>
          <a:prstGeom prst="roundRect">
            <a:avLst/>
          </a:prstGeom>
        </p:spPr>
      </p:pic>
      <p:pic>
        <p:nvPicPr>
          <p:cNvPr id="6" name="Picture 5"/>
          <p:cNvPicPr>
            <a:picLocks noChangeAspect="1"/>
          </p:cNvPicPr>
          <p:nvPr/>
        </p:nvPicPr>
        <p:blipFill>
          <a:blip r:embed="rId3"/>
          <a:stretch>
            <a:fillRect/>
          </a:stretch>
        </p:blipFill>
        <p:spPr>
          <a:xfrm>
            <a:off x="9369567" y="3924300"/>
            <a:ext cx="8085287" cy="5384800"/>
          </a:xfrm>
          <a:prstGeom prst="roundRect">
            <a:avLst/>
          </a:prstGeom>
        </p:spPr>
      </p:pic>
    </p:spTree>
    <p:extLst>
      <p:ext uri="{BB962C8B-B14F-4D97-AF65-F5344CB8AC3E}">
        <p14:creationId xmlns:p14="http://schemas.microsoft.com/office/powerpoint/2010/main" val="3847978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429260" y="1815763"/>
            <a:ext cx="17505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b. Mô </a:t>
            </a:r>
            <a:r>
              <a:rPr lang="en-US" sz="4500" b="1">
                <a:solidFill>
                  <a:srgbClr val="C00000"/>
                </a:solidFill>
                <a:latin typeface="Arial" panose="020B0604020202020204" pitchFamily="34" charset="0"/>
                <a:cs typeface="Arial" panose="020B0604020202020204" pitchFamily="34" charset="0"/>
              </a:rPr>
              <a:t>hình hợp tác xã, liên hiệp hợp tác xã sản xuất kinh doanh</a:t>
            </a:r>
          </a:p>
        </p:txBody>
      </p:sp>
      <p:sp>
        <p:nvSpPr>
          <p:cNvPr id="7" name="Rounded Rectangle 6"/>
          <p:cNvSpPr/>
          <p:nvPr/>
        </p:nvSpPr>
        <p:spPr>
          <a:xfrm>
            <a:off x="1295400" y="3849188"/>
            <a:ext cx="10287000" cy="4724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742950" indent="-742950" algn="just">
              <a:lnSpc>
                <a:spcPct val="150000"/>
              </a:lnSpc>
              <a:buFont typeface="+mj-lt"/>
              <a:buAutoNum type="arabicPeriod"/>
            </a:pPr>
            <a:r>
              <a:rPr lang="en-US" sz="4000" smtClean="0">
                <a:solidFill>
                  <a:schemeClr val="tx1"/>
                </a:solidFill>
                <a:latin typeface="Arial" panose="020B0604020202020204" pitchFamily="34" charset="0"/>
                <a:cs typeface="Arial" panose="020B0604020202020204" pitchFamily="34" charset="0"/>
              </a:rPr>
              <a:t>Hợp </a:t>
            </a:r>
            <a:r>
              <a:rPr lang="en-US" sz="4000">
                <a:solidFill>
                  <a:schemeClr val="tx1"/>
                </a:solidFill>
                <a:latin typeface="Arial" panose="020B0604020202020204" pitchFamily="34" charset="0"/>
                <a:cs typeface="Arial" panose="020B0604020202020204" pitchFamily="34" charset="0"/>
              </a:rPr>
              <a:t>tác xã là </a:t>
            </a:r>
            <a:r>
              <a:rPr lang="en-US" sz="4000" smtClean="0">
                <a:solidFill>
                  <a:schemeClr val="tx1"/>
                </a:solidFill>
                <a:latin typeface="Arial" panose="020B0604020202020204" pitchFamily="34" charset="0"/>
                <a:cs typeface="Arial" panose="020B0604020202020204" pitchFamily="34" charset="0"/>
              </a:rPr>
              <a:t>gì?</a:t>
            </a:r>
          </a:p>
          <a:p>
            <a:pPr marL="742950" indent="-742950" algn="just">
              <a:lnSpc>
                <a:spcPct val="150000"/>
              </a:lnSpc>
              <a:buFont typeface="+mj-lt"/>
              <a:buAutoNum type="arabicPeriod"/>
            </a:pPr>
            <a:r>
              <a:rPr lang="en-US" sz="4000" smtClean="0">
                <a:solidFill>
                  <a:schemeClr val="tx1"/>
                </a:solidFill>
                <a:latin typeface="Arial" panose="020B0604020202020204" pitchFamily="34" charset="0"/>
                <a:cs typeface="Arial" panose="020B0604020202020204" pitchFamily="34" charset="0"/>
              </a:rPr>
              <a:t>Nêu </a:t>
            </a:r>
            <a:r>
              <a:rPr lang="en-US" sz="4000">
                <a:solidFill>
                  <a:schemeClr val="tx1"/>
                </a:solidFill>
                <a:latin typeface="Arial" panose="020B0604020202020204" pitchFamily="34" charset="0"/>
                <a:cs typeface="Arial" panose="020B0604020202020204" pitchFamily="34" charset="0"/>
              </a:rPr>
              <a:t>đặc điểm của hợp tác xã.</a:t>
            </a:r>
          </a:p>
          <a:p>
            <a:pPr marL="742950" indent="-742950" algn="just">
              <a:lnSpc>
                <a:spcPct val="150000"/>
              </a:lnSpc>
              <a:buFont typeface="+mj-lt"/>
              <a:buAutoNum type="arabicPeriod"/>
            </a:pPr>
            <a:r>
              <a:rPr lang="en-US" sz="4000" smtClean="0">
                <a:solidFill>
                  <a:schemeClr val="tx1"/>
                </a:solidFill>
                <a:latin typeface="Arial" panose="020B0604020202020204" pitchFamily="34" charset="0"/>
                <a:cs typeface="Arial" panose="020B0604020202020204" pitchFamily="34" charset="0"/>
              </a:rPr>
              <a:t>Liên </a:t>
            </a:r>
            <a:r>
              <a:rPr lang="en-US" sz="4000">
                <a:solidFill>
                  <a:schemeClr val="tx1"/>
                </a:solidFill>
                <a:latin typeface="Arial" panose="020B0604020202020204" pitchFamily="34" charset="0"/>
                <a:cs typeface="Arial" panose="020B0604020202020204" pitchFamily="34" charset="0"/>
              </a:rPr>
              <a:t>hiệp hợp tác xã là gì?</a:t>
            </a:r>
          </a:p>
          <a:p>
            <a:pPr marL="742950" indent="-742950" algn="just">
              <a:lnSpc>
                <a:spcPct val="150000"/>
              </a:lnSpc>
              <a:buFont typeface="+mj-lt"/>
              <a:buAutoNum type="arabicPeriod"/>
            </a:pPr>
            <a:r>
              <a:rPr lang="en-US" sz="4000" smtClean="0">
                <a:solidFill>
                  <a:schemeClr val="tx1"/>
                </a:solidFill>
                <a:latin typeface="Arial" panose="020B0604020202020204" pitchFamily="34" charset="0"/>
                <a:cs typeface="Arial" panose="020B0604020202020204" pitchFamily="34" charset="0"/>
              </a:rPr>
              <a:t>Nêu </a:t>
            </a:r>
            <a:r>
              <a:rPr lang="en-US" sz="4000">
                <a:solidFill>
                  <a:schemeClr val="tx1"/>
                </a:solidFill>
                <a:latin typeface="Arial" panose="020B0604020202020204" pitchFamily="34" charset="0"/>
                <a:cs typeface="Arial" panose="020B0604020202020204" pitchFamily="34" charset="0"/>
              </a:rPr>
              <a:t>đặc điểm của liên hiệp hợp tác xã.</a:t>
            </a:r>
          </a:p>
        </p:txBody>
      </p:sp>
      <p:pic>
        <p:nvPicPr>
          <p:cNvPr id="10"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833860" y="3267220"/>
            <a:ext cx="5976620" cy="6600683"/>
          </a:xfrm>
          <a:prstGeom prst="rect">
            <a:avLst/>
          </a:prstGeom>
        </p:spPr>
      </p:pic>
    </p:spTree>
    <p:extLst>
      <p:ext uri="{BB962C8B-B14F-4D97-AF65-F5344CB8AC3E}">
        <p14:creationId xmlns:p14="http://schemas.microsoft.com/office/powerpoint/2010/main" val="1348790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680" y="2087881"/>
            <a:ext cx="6563360" cy="6563360"/>
          </a:xfrm>
          <a:prstGeom prst="rect">
            <a:avLst/>
          </a:prstGeom>
        </p:spPr>
      </p:pic>
      <p:sp>
        <p:nvSpPr>
          <p:cNvPr id="6" name="Rounded Rectangle 5"/>
          <p:cNvSpPr/>
          <p:nvPr/>
        </p:nvSpPr>
        <p:spPr>
          <a:xfrm>
            <a:off x="1089660" y="8256519"/>
            <a:ext cx="6629400" cy="1479810"/>
          </a:xfrm>
          <a:prstGeom prst="round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smtClean="0">
                <a:solidFill>
                  <a:schemeClr val="tx1"/>
                </a:solidFill>
                <a:latin typeface="Arial" panose="020B0604020202020204" pitchFamily="34" charset="0"/>
                <a:cs typeface="Arial" panose="020B0604020202020204" pitchFamily="34" charset="0"/>
              </a:rPr>
              <a:t>Loại hình kinh doanh</a:t>
            </a:r>
          </a:p>
          <a:p>
            <a:pPr algn="ctr">
              <a:lnSpc>
                <a:spcPct val="150000"/>
              </a:lnSpc>
            </a:pPr>
            <a:r>
              <a:rPr lang="en-US" sz="3500" smtClean="0">
                <a:solidFill>
                  <a:schemeClr val="tx1"/>
                </a:solidFill>
                <a:latin typeface="Arial" panose="020B0604020202020204" pitchFamily="34" charset="0"/>
                <a:cs typeface="Arial" panose="020B0604020202020204" pitchFamily="34" charset="0"/>
              </a:rPr>
              <a:t>Quán hàng ăn uống </a:t>
            </a:r>
            <a:endParaRPr lang="en-US" sz="3500">
              <a:solidFill>
                <a:schemeClr val="tx1"/>
              </a:solidFill>
              <a:latin typeface="Arial" panose="020B0604020202020204" pitchFamily="34" charset="0"/>
              <a:cs typeface="Arial" panose="020B0604020202020204" pitchFamily="34" charset="0"/>
            </a:endParaRPr>
          </a:p>
        </p:txBody>
      </p:sp>
      <p:sp>
        <p:nvSpPr>
          <p:cNvPr id="7" name="Rounded Rectangular Callout 6"/>
          <p:cNvSpPr/>
          <p:nvPr/>
        </p:nvSpPr>
        <p:spPr>
          <a:xfrm>
            <a:off x="8275320" y="2444116"/>
            <a:ext cx="8686800" cy="1828800"/>
          </a:xfrm>
          <a:prstGeom prst="wedgeRoundRectCallout">
            <a:avLst>
              <a:gd name="adj1" fmla="val -58962"/>
              <a:gd name="adj2" fmla="val 45834"/>
              <a:gd name="adj3" fmla="val 16667"/>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Đáp ứng nhu cầu ăn uống </a:t>
            </a:r>
          </a:p>
          <a:p>
            <a:pPr algn="ctr">
              <a:lnSpc>
                <a:spcPct val="150000"/>
              </a:lnSpc>
            </a:pPr>
            <a:r>
              <a:rPr lang="en-US" sz="4000" smtClean="0">
                <a:solidFill>
                  <a:schemeClr val="tx1"/>
                </a:solidFill>
                <a:latin typeface="Arial" panose="020B0604020202020204" pitchFamily="34" charset="0"/>
                <a:cs typeface="Arial" panose="020B0604020202020204" pitchFamily="34" charset="0"/>
              </a:rPr>
              <a:t>của mọi người </a:t>
            </a:r>
            <a:endParaRPr lang="en-US" sz="4000">
              <a:solidFill>
                <a:schemeClr val="tx1"/>
              </a:solidFill>
              <a:latin typeface="Arial" panose="020B0604020202020204" pitchFamily="34" charset="0"/>
              <a:cs typeface="Arial" panose="020B0604020202020204" pitchFamily="34" charset="0"/>
            </a:endParaRPr>
          </a:p>
        </p:txBody>
      </p:sp>
      <p:sp>
        <p:nvSpPr>
          <p:cNvPr id="12" name="Rounded Rectangular Callout 11"/>
          <p:cNvSpPr/>
          <p:nvPr/>
        </p:nvSpPr>
        <p:spPr>
          <a:xfrm>
            <a:off x="8275320" y="4705025"/>
            <a:ext cx="8686800" cy="1828800"/>
          </a:xfrm>
          <a:prstGeom prst="wedgeRoundRectCallout">
            <a:avLst>
              <a:gd name="adj1" fmla="val -58026"/>
              <a:gd name="adj2" fmla="val -46388"/>
              <a:gd name="adj3" fmla="val 16667"/>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Tạo ra công việc cho người lao động  </a:t>
            </a:r>
            <a:endParaRPr lang="en-US" sz="4000">
              <a:solidFill>
                <a:schemeClr val="tx1"/>
              </a:solidFill>
              <a:latin typeface="Arial" panose="020B0604020202020204" pitchFamily="34" charset="0"/>
              <a:cs typeface="Arial" panose="020B0604020202020204" pitchFamily="34" charset="0"/>
            </a:endParaRPr>
          </a:p>
        </p:txBody>
      </p:sp>
      <p:sp>
        <p:nvSpPr>
          <p:cNvPr id="13" name="Rounded Rectangular Callout 12"/>
          <p:cNvSpPr/>
          <p:nvPr/>
        </p:nvSpPr>
        <p:spPr>
          <a:xfrm>
            <a:off x="8275320" y="7167624"/>
            <a:ext cx="8686800" cy="1828800"/>
          </a:xfrm>
          <a:prstGeom prst="wedgeRoundRectCallout">
            <a:avLst>
              <a:gd name="adj1" fmla="val -56622"/>
              <a:gd name="adj2" fmla="val -10832"/>
              <a:gd name="adj3" fmla="val 16667"/>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Giảm tình trạng thất nghiệp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495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429260" y="1815763"/>
            <a:ext cx="17505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b. Mô </a:t>
            </a:r>
            <a:r>
              <a:rPr lang="en-US" sz="4500" b="1">
                <a:solidFill>
                  <a:srgbClr val="C00000"/>
                </a:solidFill>
                <a:latin typeface="Arial" panose="020B0604020202020204" pitchFamily="34" charset="0"/>
                <a:cs typeface="Arial" panose="020B0604020202020204" pitchFamily="34" charset="0"/>
              </a:rPr>
              <a:t>hình hợp tác xã, liên hiệp hợp tác xã sản xuất kinh doanh</a:t>
            </a:r>
          </a:p>
        </p:txBody>
      </p:sp>
      <p:sp>
        <p:nvSpPr>
          <p:cNvPr id="4" name="TextBox 3"/>
          <p:cNvSpPr txBox="1"/>
          <p:nvPr/>
        </p:nvSpPr>
        <p:spPr>
          <a:xfrm>
            <a:off x="876300" y="2552471"/>
            <a:ext cx="16611600" cy="7363554"/>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v"/>
            </a:pPr>
            <a:r>
              <a:rPr lang="en-US" sz="3500" b="1" smtClean="0">
                <a:latin typeface="Arial" panose="020B0604020202020204" pitchFamily="34" charset="0"/>
                <a:cs typeface="Arial" panose="020B0604020202020204" pitchFamily="34" charset="0"/>
              </a:rPr>
              <a:t>Khái niệm: </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Là tổ chức kinh tế tập thể do ít nhất 7 thành viên tự nguyện thành lập, hợp tác tương trợ lẫn nhau trong các hoạt động.</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Tạo công ăn việc làm, đáp ứng các nhu cầu chung của từng thành viên, tự chủ bình đẳng trong quản lí hợp tác xã.</a:t>
            </a:r>
          </a:p>
          <a:p>
            <a:pPr marL="457200" indent="-457200" algn="just">
              <a:lnSpc>
                <a:spcPct val="150000"/>
              </a:lnSpc>
              <a:buFont typeface="Wingdings" panose="05000000000000000000" pitchFamily="2" charset="2"/>
              <a:buChar char="v"/>
            </a:pPr>
            <a:r>
              <a:rPr lang="en-US" sz="3500" b="1" smtClean="0">
                <a:latin typeface="Arial" panose="020B0604020202020204" pitchFamily="34" charset="0"/>
                <a:cs typeface="Arial" panose="020B0604020202020204" pitchFamily="34" charset="0"/>
              </a:rPr>
              <a:t>Đặc điểm:</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Có hình thức tập thể, đồng sở hữu.</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Có tư cách pháp nhân.</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Các thành viên tự chủ, tự chịu trách nhiệm, bình đẳng dân chủ trong quản lí. </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6408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429260" y="1815763"/>
            <a:ext cx="17505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b. Mô </a:t>
            </a:r>
            <a:r>
              <a:rPr lang="en-US" sz="4500" b="1">
                <a:solidFill>
                  <a:srgbClr val="C00000"/>
                </a:solidFill>
                <a:latin typeface="Arial" panose="020B0604020202020204" pitchFamily="34" charset="0"/>
                <a:cs typeface="Arial" panose="020B0604020202020204" pitchFamily="34" charset="0"/>
              </a:rPr>
              <a:t>hình hợp tác xã, liên hiệp hợp tác xã sản xuất kinh doanh</a:t>
            </a:r>
          </a:p>
        </p:txBody>
      </p:sp>
      <p:sp>
        <p:nvSpPr>
          <p:cNvPr id="4" name="TextBox 3"/>
          <p:cNvSpPr txBox="1"/>
          <p:nvPr/>
        </p:nvSpPr>
        <p:spPr>
          <a:xfrm>
            <a:off x="1002030" y="2552471"/>
            <a:ext cx="9315450" cy="7363554"/>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v"/>
            </a:pPr>
            <a:r>
              <a:rPr lang="en-US" sz="3500" b="1" smtClean="0">
                <a:latin typeface="Arial" panose="020B0604020202020204" pitchFamily="34" charset="0"/>
                <a:cs typeface="Arial" panose="020B0604020202020204" pitchFamily="34" charset="0"/>
              </a:rPr>
              <a:t>Mở rộng:</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Hợp tác xã là mô hình sản xuất đã tồn tại từ rất lâu đời, là mô hình kinh tế có nhiều đặc điểm riêng biệt nhưng lại không được thành lập nhiều như mô hình doanh nghiệp. </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Là tổ chức kinh tế được khuyến khích mở rộng ở Việt Nam song hành cũng các doanh nghiệp, giúp người dân có công ăn việc làm góp phần vào ổn định xã hội. </a:t>
            </a:r>
            <a:endParaRPr lang="en-US" sz="35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1292840" y="2699653"/>
            <a:ext cx="5562600" cy="3704692"/>
          </a:xfrm>
          <a:prstGeom prst="rect">
            <a:avLst/>
          </a:prstGeom>
        </p:spPr>
      </p:pic>
      <p:pic>
        <p:nvPicPr>
          <p:cNvPr id="6" name="Picture 5"/>
          <p:cNvPicPr>
            <a:picLocks noChangeAspect="1"/>
          </p:cNvPicPr>
          <p:nvPr/>
        </p:nvPicPr>
        <p:blipFill>
          <a:blip r:embed="rId3"/>
          <a:stretch>
            <a:fillRect/>
          </a:stretch>
        </p:blipFill>
        <p:spPr>
          <a:xfrm>
            <a:off x="11292840" y="6211573"/>
            <a:ext cx="5562600" cy="3679190"/>
          </a:xfrm>
          <a:prstGeom prst="rect">
            <a:avLst/>
          </a:prstGeom>
        </p:spPr>
      </p:pic>
    </p:spTree>
    <p:extLst>
      <p:ext uri="{BB962C8B-B14F-4D97-AF65-F5344CB8AC3E}">
        <p14:creationId xmlns:p14="http://schemas.microsoft.com/office/powerpoint/2010/main" val="1372185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7" name="TextBox 6"/>
          <p:cNvSpPr txBox="1"/>
          <p:nvPr/>
        </p:nvSpPr>
        <p:spPr>
          <a:xfrm>
            <a:off x="1009650" y="2600593"/>
            <a:ext cx="16344900" cy="286232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fr-FR" sz="4000" i="1" smtClean="0">
                <a:latin typeface="Arial" panose="020B0604020202020204" pitchFamily="34" charset="0"/>
                <a:cs typeface="Arial" panose="020B0604020202020204" pitchFamily="34" charset="0"/>
              </a:rPr>
              <a:t>Đọc </a:t>
            </a:r>
            <a:r>
              <a:rPr lang="fr-FR" sz="4000" i="1">
                <a:latin typeface="Arial" panose="020B0604020202020204" pitchFamily="34" charset="0"/>
                <a:cs typeface="Arial" panose="020B0604020202020204" pitchFamily="34" charset="0"/>
              </a:rPr>
              <a:t>thông tin về doanh nghiệp X SGK tr.42 và trả lời câu hỏi: </a:t>
            </a:r>
            <a:r>
              <a:rPr lang="fr-FR" sz="4000" b="1" i="1">
                <a:latin typeface="Arial" panose="020B0604020202020204" pitchFamily="34" charset="0"/>
                <a:cs typeface="Arial" panose="020B0604020202020204" pitchFamily="34" charset="0"/>
              </a:rPr>
              <a:t>Em hãy nêu những biểu hiện tính hợp pháp và tính tổ chức của doanh nghiệp X</a:t>
            </a:r>
            <a:r>
              <a:rPr lang="fr-FR" sz="4000" b="1" i="1" smtClean="0">
                <a:latin typeface="Arial" panose="020B0604020202020204" pitchFamily="34" charset="0"/>
                <a:cs typeface="Arial" panose="020B0604020202020204" pitchFamily="34" charset="0"/>
              </a:rPr>
              <a:t>.</a:t>
            </a:r>
            <a:endParaRPr lang="en-US" sz="4000" b="1" i="1">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782320" y="6150091"/>
            <a:ext cx="6324600" cy="3666435"/>
          </a:xfrm>
          <a:prstGeom prst="rect">
            <a:avLst/>
          </a:prstGeom>
        </p:spPr>
      </p:pic>
      <p:pic>
        <p:nvPicPr>
          <p:cNvPr id="11" name="Picture 10"/>
          <p:cNvPicPr>
            <a:picLocks noChangeAspect="1"/>
          </p:cNvPicPr>
          <p:nvPr/>
        </p:nvPicPr>
        <p:blipFill>
          <a:blip r:embed="rId3"/>
          <a:stretch>
            <a:fillRect/>
          </a:stretch>
        </p:blipFill>
        <p:spPr>
          <a:xfrm>
            <a:off x="7335520" y="6150091"/>
            <a:ext cx="5715000" cy="3705225"/>
          </a:xfrm>
          <a:prstGeom prst="rect">
            <a:avLst/>
          </a:prstGeom>
        </p:spPr>
      </p:pic>
      <p:pic>
        <p:nvPicPr>
          <p:cNvPr id="12" name="Picture 11"/>
          <p:cNvPicPr>
            <a:picLocks noChangeAspect="1"/>
          </p:cNvPicPr>
          <p:nvPr/>
        </p:nvPicPr>
        <p:blipFill rotWithShape="1">
          <a:blip r:embed="rId4"/>
          <a:srcRect r="22748"/>
          <a:stretch/>
        </p:blipFill>
        <p:spPr>
          <a:xfrm>
            <a:off x="13279120" y="6147551"/>
            <a:ext cx="4399279" cy="3717812"/>
          </a:xfrm>
          <a:prstGeom prst="rect">
            <a:avLst/>
          </a:prstGeom>
        </p:spPr>
      </p:pic>
    </p:spTree>
    <p:extLst>
      <p:ext uri="{BB962C8B-B14F-4D97-AF65-F5344CB8AC3E}">
        <p14:creationId xmlns:p14="http://schemas.microsoft.com/office/powerpoint/2010/main" val="2488070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4" name="TextBox 3"/>
          <p:cNvSpPr txBox="1"/>
          <p:nvPr/>
        </p:nvSpPr>
        <p:spPr>
          <a:xfrm>
            <a:off x="914400" y="2752993"/>
            <a:ext cx="12344400" cy="6555641"/>
          </a:xfrm>
          <a:prstGeom prst="rect">
            <a:avLst/>
          </a:prstGeom>
          <a:noFill/>
        </p:spPr>
        <p:txBody>
          <a:bodyPr wrap="square" rtlCol="0">
            <a:spAutoFit/>
          </a:bodyPr>
          <a:lstStyle/>
          <a:p>
            <a:pPr algn="just">
              <a:lnSpc>
                <a:spcPct val="150000"/>
              </a:lnSpc>
            </a:pPr>
            <a:r>
              <a:rPr lang="fr-FR" sz="4000">
                <a:latin typeface="Arial" panose="020B0604020202020204" pitchFamily="34" charset="0"/>
                <a:cs typeface="Arial" panose="020B0604020202020204" pitchFamily="34" charset="0"/>
              </a:rPr>
              <a:t>- Tính hợp pháp của doanh nghiệp X được thể hiện qua việc Nhà nước đã cấp phép hoạt động và doanh nghiệp phải chịu trách nhiệm cho các hoạt động kinh doanh bằng tài sản riêng của mình trước pháp luật.</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 Tính tổ chức của doanh nghiệp X được thể hiện qua việc doanh nghiệp có trụ sở giao dịch, có cơ cấu nhân sự, có bộ máy điều hành</a:t>
            </a:r>
            <a:r>
              <a:rPr lang="fr-FR"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1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3735831" y="2354520"/>
            <a:ext cx="4125449" cy="7851201"/>
          </a:xfrm>
          <a:prstGeom prst="rect">
            <a:avLst/>
          </a:prstGeom>
        </p:spPr>
      </p:pic>
    </p:spTree>
    <p:extLst>
      <p:ext uri="{BB962C8B-B14F-4D97-AF65-F5344CB8AC3E}">
        <p14:creationId xmlns:p14="http://schemas.microsoft.com/office/powerpoint/2010/main" val="1561612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4" name="TextBox 3"/>
          <p:cNvSpPr txBox="1"/>
          <p:nvPr/>
        </p:nvSpPr>
        <p:spPr>
          <a:xfrm>
            <a:off x="1076960" y="2946134"/>
            <a:ext cx="10058400"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Khái niệm:</a:t>
            </a:r>
          </a:p>
          <a:p>
            <a:pPr algn="just">
              <a:lnSpc>
                <a:spcPct val="150000"/>
              </a:lnSpc>
            </a:pPr>
            <a:r>
              <a:rPr lang="vi-VN" sz="4000">
                <a:cs typeface="Arial" panose="020B0604020202020204" pitchFamily="34" charset="0"/>
              </a:rPr>
              <a:t>Doanh nghiệp là tổ chức có tên riêng, có tài sản, có trụ sở giao dịch, được thành lập hoặc đăng kí thành lập theo quy định của pháp luật nhằm mục đích kinh doanh</a:t>
            </a:r>
            <a:r>
              <a:rPr lang="vi-VN" sz="4000" smtClean="0">
                <a:cs typeface="Arial" panose="020B0604020202020204" pitchFamily="34" charset="0"/>
              </a:rPr>
              <a:t>.</a:t>
            </a:r>
            <a:endParaRPr lang="en-US" sz="4000" smtClean="0">
              <a:cs typeface="Arial" panose="020B0604020202020204" pitchFamily="34" charset="0"/>
            </a:endParaRPr>
          </a:p>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Đặc điểm</a:t>
            </a:r>
            <a:r>
              <a:rPr lang="en-US" sz="4000" smtClean="0">
                <a:latin typeface="Arial" panose="020B0604020202020204" pitchFamily="34" charset="0"/>
                <a:cs typeface="Arial" panose="020B0604020202020204" pitchFamily="34" charset="0"/>
              </a:rPr>
              <a:t>: có tính doanh nghiệp, tính hợp pháp và tính tổ chức. </a:t>
            </a:r>
          </a:p>
        </p:txBody>
      </p:sp>
      <p:pic>
        <p:nvPicPr>
          <p:cNvPr id="5" name="Picture 4"/>
          <p:cNvPicPr>
            <a:picLocks noChangeAspect="1"/>
          </p:cNvPicPr>
          <p:nvPr/>
        </p:nvPicPr>
        <p:blipFill>
          <a:blip r:embed="rId2"/>
          <a:stretch>
            <a:fillRect/>
          </a:stretch>
        </p:blipFill>
        <p:spPr>
          <a:xfrm>
            <a:off x="11430000" y="2149522"/>
            <a:ext cx="6019800" cy="3147495"/>
          </a:xfrm>
          <a:prstGeom prst="rect">
            <a:avLst/>
          </a:prstGeom>
        </p:spPr>
      </p:pic>
      <p:pic>
        <p:nvPicPr>
          <p:cNvPr id="6" name="Picture 5"/>
          <p:cNvPicPr>
            <a:picLocks noChangeAspect="1"/>
          </p:cNvPicPr>
          <p:nvPr/>
        </p:nvPicPr>
        <p:blipFill>
          <a:blip r:embed="rId3"/>
          <a:stretch>
            <a:fillRect/>
          </a:stretch>
        </p:blipFill>
        <p:spPr>
          <a:xfrm>
            <a:off x="11445240" y="5905500"/>
            <a:ext cx="6004560" cy="3752850"/>
          </a:xfrm>
          <a:prstGeom prst="rect">
            <a:avLst/>
          </a:prstGeom>
        </p:spPr>
      </p:pic>
    </p:spTree>
    <p:extLst>
      <p:ext uri="{BB962C8B-B14F-4D97-AF65-F5344CB8AC3E}">
        <p14:creationId xmlns:p14="http://schemas.microsoft.com/office/powerpoint/2010/main" val="3807139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grpSp>
        <p:nvGrpSpPr>
          <p:cNvPr id="11" name="Group 10"/>
          <p:cNvGrpSpPr/>
          <p:nvPr/>
        </p:nvGrpSpPr>
        <p:grpSpPr>
          <a:xfrm>
            <a:off x="1295400" y="3238500"/>
            <a:ext cx="15278100" cy="1143000"/>
            <a:chOff x="1295400" y="3238500"/>
            <a:chExt cx="15278100" cy="1143000"/>
          </a:xfrm>
        </p:grpSpPr>
        <p:sp>
          <p:nvSpPr>
            <p:cNvPr id="7" name="Rounded Rectangle 6"/>
            <p:cNvSpPr/>
            <p:nvPr/>
          </p:nvSpPr>
          <p:spPr>
            <a:xfrm>
              <a:off x="2133600" y="3260345"/>
              <a:ext cx="14439900" cy="1121155"/>
            </a:xfrm>
            <a:prstGeom prst="roundRect">
              <a:avLst/>
            </a:prstGeom>
            <a:solidFill>
              <a:schemeClr val="tx2">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Nêu tên một số doanh nghiệp lớn tại Việt Nam mà em biết.</a:t>
              </a:r>
            </a:p>
          </p:txBody>
        </p:sp>
        <p:sp>
          <p:nvSpPr>
            <p:cNvPr id="10" name="Oval 9"/>
            <p:cNvSpPr/>
            <p:nvPr/>
          </p:nvSpPr>
          <p:spPr>
            <a:xfrm>
              <a:off x="1295400" y="3238500"/>
              <a:ext cx="1143000" cy="1143000"/>
            </a:xfrm>
            <a:prstGeom prst="ellipse">
              <a:avLst/>
            </a:prstGeom>
            <a:solidFill>
              <a:schemeClr val="accent6">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solidFill>
                    <a:srgbClr val="002060"/>
                  </a:solidFill>
                  <a:latin typeface="Arial" panose="020B0604020202020204" pitchFamily="34" charset="0"/>
                  <a:cs typeface="Arial" panose="020B0604020202020204" pitchFamily="34" charset="0"/>
                </a:rPr>
                <a:t>?</a:t>
              </a:r>
              <a:endParaRPr lang="en-US" sz="5500" b="1">
                <a:solidFill>
                  <a:srgbClr val="002060"/>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rotWithShape="1">
          <a:blip r:embed="rId2"/>
          <a:srcRect l="4354" t="4755" r="7891" b="6810"/>
          <a:stretch/>
        </p:blipFill>
        <p:spPr>
          <a:xfrm>
            <a:off x="990600" y="4971609"/>
            <a:ext cx="4038600" cy="4038600"/>
          </a:xfrm>
          <a:prstGeom prst="rect">
            <a:avLst/>
          </a:prstGeom>
        </p:spPr>
      </p:pic>
      <p:pic>
        <p:nvPicPr>
          <p:cNvPr id="13" name="Picture 12"/>
          <p:cNvPicPr>
            <a:picLocks noChangeAspect="1"/>
          </p:cNvPicPr>
          <p:nvPr/>
        </p:nvPicPr>
        <p:blipFill>
          <a:blip r:embed="rId3"/>
          <a:stretch>
            <a:fillRect/>
          </a:stretch>
        </p:blipFill>
        <p:spPr>
          <a:xfrm>
            <a:off x="5851625" y="5579423"/>
            <a:ext cx="5854761" cy="3819684"/>
          </a:xfrm>
          <a:prstGeom prst="rect">
            <a:avLst/>
          </a:prstGeom>
        </p:spPr>
      </p:pic>
      <p:pic>
        <p:nvPicPr>
          <p:cNvPr id="2050" name="Picture 2" descr="Tập đoàn FPT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28811" y="5829300"/>
            <a:ext cx="4731424" cy="292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87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4" name="Pentagon 3"/>
          <p:cNvSpPr/>
          <p:nvPr/>
        </p:nvSpPr>
        <p:spPr>
          <a:xfrm>
            <a:off x="533400" y="2752993"/>
            <a:ext cx="4800600" cy="990600"/>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Làm việc nhóm </a:t>
            </a:r>
            <a:endParaRPr lang="en-US" sz="4000" b="1">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767080" y="3979905"/>
            <a:ext cx="16789400" cy="565168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smtClean="0">
                <a:solidFill>
                  <a:schemeClr val="tx1"/>
                </a:solidFill>
                <a:latin typeface="Arial" panose="020B0604020202020204" pitchFamily="34" charset="0"/>
                <a:cs typeface="Arial" panose="020B0604020202020204" pitchFamily="34" charset="0"/>
              </a:rPr>
              <a:t>Nhóm 1: Tìm hiểu về doanh nghiệp tư nhân </a:t>
            </a:r>
          </a:p>
          <a:p>
            <a:pPr marL="742950" indent="-742950" algn="just">
              <a:lnSpc>
                <a:spcPct val="150000"/>
              </a:lnSpc>
              <a:buFont typeface="+mj-lt"/>
              <a:buAutoNum type="arabicPeriod"/>
            </a:pPr>
            <a:r>
              <a:rPr lang="vi-VN" sz="4000" smtClean="0">
                <a:solidFill>
                  <a:schemeClr val="tx1"/>
                </a:solidFill>
                <a:latin typeface="Arial" panose="020B0604020202020204" pitchFamily="34" charset="0"/>
                <a:cs typeface="Arial" panose="020B0604020202020204" pitchFamily="34" charset="0"/>
              </a:rPr>
              <a:t>Đọc </a:t>
            </a:r>
            <a:r>
              <a:rPr lang="vi-VN" sz="4000">
                <a:solidFill>
                  <a:schemeClr val="tx1"/>
                </a:solidFill>
                <a:latin typeface="Arial" panose="020B0604020202020204" pitchFamily="34" charset="0"/>
                <a:cs typeface="Arial" panose="020B0604020202020204" pitchFamily="34" charset="0"/>
              </a:rPr>
              <a:t>thông tin về doanh nghiệp X do ông Q làm chủ và trả lời câu hỏi: Ông Q có quyền sở hữu, quản lí và thực hiện nghĩa vụ đối với doanh nghiệp X trước pháp luật như thế nào?</a:t>
            </a:r>
          </a:p>
          <a:p>
            <a:pPr marL="742950" indent="-742950" algn="just">
              <a:lnSpc>
                <a:spcPct val="150000"/>
              </a:lnSpc>
              <a:buFont typeface="+mj-lt"/>
              <a:buAutoNum type="arabicPeriod"/>
            </a:pPr>
            <a:r>
              <a:rPr lang="vi-VN" sz="4000" smtClean="0">
                <a:solidFill>
                  <a:schemeClr val="tx1"/>
                </a:solidFill>
                <a:latin typeface="Arial" panose="020B0604020202020204" pitchFamily="34" charset="0"/>
                <a:cs typeface="Arial" panose="020B0604020202020204" pitchFamily="34" charset="0"/>
              </a:rPr>
              <a:t>Rút </a:t>
            </a:r>
            <a:r>
              <a:rPr lang="vi-VN" sz="4000">
                <a:solidFill>
                  <a:schemeClr val="tx1"/>
                </a:solidFill>
                <a:latin typeface="Arial" panose="020B0604020202020204" pitchFamily="34" charset="0"/>
                <a:cs typeface="Arial" panose="020B0604020202020204" pitchFamily="34" charset="0"/>
              </a:rPr>
              <a:t>ra kết luận: Doanh nghiệp tư nhân là gì? Nêu đặc điểm của doanh nghiệp tư nhân</a:t>
            </a:r>
            <a:r>
              <a:rPr lang="vi-VN" sz="4000" smtClean="0">
                <a:solidFill>
                  <a:schemeClr val="tx1"/>
                </a:solidFill>
                <a:latin typeface="Arial" panose="020B0604020202020204" pitchFamily="34" charset="0"/>
                <a:cs typeface="Arial" panose="020B0604020202020204" pitchFamily="34" charset="0"/>
              </a:rPr>
              <a:t>.</a:t>
            </a:r>
            <a:endParaRPr lang="vi-VN"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486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4" name="Pentagon 3"/>
          <p:cNvSpPr/>
          <p:nvPr/>
        </p:nvSpPr>
        <p:spPr>
          <a:xfrm>
            <a:off x="533400" y="2752993"/>
            <a:ext cx="4800600" cy="990600"/>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Làm việc nhóm </a:t>
            </a:r>
            <a:endParaRPr lang="en-US" sz="4000" b="1">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767080" y="3979905"/>
            <a:ext cx="16789400" cy="5651686"/>
          </a:xfrm>
          <a:prstGeom prst="roundRect">
            <a:avLst/>
          </a:prstGeom>
          <a:solidFill>
            <a:schemeClr val="accent3">
              <a:lumMod val="40000"/>
              <a:lumOff val="6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smtClean="0">
                <a:solidFill>
                  <a:schemeClr val="tx1"/>
                </a:solidFill>
                <a:latin typeface="Arial" panose="020B0604020202020204" pitchFamily="34" charset="0"/>
                <a:cs typeface="Arial" panose="020B0604020202020204" pitchFamily="34" charset="0"/>
              </a:rPr>
              <a:t>Nhóm 2: Tìm hiểu về công ty hợp danh </a:t>
            </a:r>
          </a:p>
          <a:p>
            <a:pPr marL="742950" indent="-742950" algn="just">
              <a:lnSpc>
                <a:spcPct val="150000"/>
              </a:lnSpc>
              <a:buFont typeface="+mj-lt"/>
              <a:buAutoNum type="arabicPeriod"/>
            </a:pPr>
            <a:r>
              <a:rPr lang="vi-VN" sz="4000" smtClean="0">
                <a:solidFill>
                  <a:schemeClr val="tx1"/>
                </a:solidFill>
                <a:cs typeface="Arial" panose="020B0604020202020204" pitchFamily="34" charset="0"/>
              </a:rPr>
              <a:t>Đọc </a:t>
            </a:r>
            <a:r>
              <a:rPr lang="vi-VN" sz="4000">
                <a:solidFill>
                  <a:schemeClr val="tx1"/>
                </a:solidFill>
                <a:cs typeface="Arial" panose="020B0604020202020204" pitchFamily="34" charset="0"/>
              </a:rPr>
              <a:t>đoạn thông tin về doanh nghiệp của ông Q và trả lời câu hỏi: Công ty hợp danh QT được thành lập bởi những ai? Các thành viên hợp danh có quyền lợi và nghĩa vụ gì trong công ty? </a:t>
            </a:r>
          </a:p>
          <a:p>
            <a:pPr marL="742950" indent="-742950" algn="just">
              <a:lnSpc>
                <a:spcPct val="150000"/>
              </a:lnSpc>
              <a:buFont typeface="+mj-lt"/>
              <a:buAutoNum type="arabicPeriod"/>
            </a:pPr>
            <a:r>
              <a:rPr lang="vi-VN" sz="4000" smtClean="0">
                <a:solidFill>
                  <a:schemeClr val="tx1"/>
                </a:solidFill>
                <a:cs typeface="Arial" panose="020B0604020202020204" pitchFamily="34" charset="0"/>
              </a:rPr>
              <a:t>Công </a:t>
            </a:r>
            <a:r>
              <a:rPr lang="vi-VN" sz="4000">
                <a:solidFill>
                  <a:schemeClr val="tx1"/>
                </a:solidFill>
                <a:cs typeface="Arial" panose="020B0604020202020204" pitchFamily="34" charset="0"/>
              </a:rPr>
              <a:t>ty hợp danh là gì ? Nêu đặc điểm của công ty hợp danh.</a:t>
            </a:r>
          </a:p>
        </p:txBody>
      </p:sp>
    </p:spTree>
    <p:extLst>
      <p:ext uri="{BB962C8B-B14F-4D97-AF65-F5344CB8AC3E}">
        <p14:creationId xmlns:p14="http://schemas.microsoft.com/office/powerpoint/2010/main" val="2452277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4" name="Pentagon 3"/>
          <p:cNvSpPr/>
          <p:nvPr/>
        </p:nvSpPr>
        <p:spPr>
          <a:xfrm>
            <a:off x="533400" y="2752993"/>
            <a:ext cx="4800600" cy="990600"/>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Làm việc nhóm </a:t>
            </a:r>
            <a:endParaRPr lang="en-US" sz="4000" b="1">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767080" y="3979905"/>
            <a:ext cx="16789400" cy="5651686"/>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Nhóm 3: Tìm hiểu về công ty trách nhiệm hữu hạn một thành </a:t>
            </a:r>
            <a:r>
              <a:rPr lang="en-US" sz="4000" b="1" smtClean="0">
                <a:solidFill>
                  <a:schemeClr val="tx1"/>
                </a:solidFill>
                <a:latin typeface="Arial" panose="020B0604020202020204" pitchFamily="34" charset="0"/>
                <a:cs typeface="Arial" panose="020B0604020202020204" pitchFamily="34" charset="0"/>
              </a:rPr>
              <a:t>viên</a:t>
            </a:r>
          </a:p>
          <a:p>
            <a:pPr marL="742950" indent="-742950" algn="just">
              <a:lnSpc>
                <a:spcPct val="150000"/>
              </a:lnSpc>
              <a:buFont typeface="+mj-lt"/>
              <a:buAutoNum type="arabicPeriod"/>
            </a:pPr>
            <a:r>
              <a:rPr lang="vi-VN" sz="4000" smtClean="0">
                <a:solidFill>
                  <a:schemeClr val="tx1"/>
                </a:solidFill>
                <a:cs typeface="Arial" panose="020B0604020202020204" pitchFamily="34" charset="0"/>
              </a:rPr>
              <a:t>Đọc </a:t>
            </a:r>
            <a:r>
              <a:rPr lang="vi-VN" sz="4000">
                <a:solidFill>
                  <a:schemeClr val="tx1"/>
                </a:solidFill>
                <a:cs typeface="Arial" panose="020B0604020202020204" pitchFamily="34" charset="0"/>
              </a:rPr>
              <a:t>đoạn thông tin SGK tr43, 44 và trả lời câu hỏi: Em có nhận xét gì về mục đích thành lập công ty trách nhiệm hữu hạn một thành viên của anh N. </a:t>
            </a:r>
          </a:p>
          <a:p>
            <a:pPr marL="742950" indent="-742950" algn="just">
              <a:lnSpc>
                <a:spcPct val="150000"/>
              </a:lnSpc>
              <a:buFont typeface="+mj-lt"/>
              <a:buAutoNum type="arabicPeriod"/>
            </a:pPr>
            <a:r>
              <a:rPr lang="vi-VN" sz="4000" smtClean="0">
                <a:solidFill>
                  <a:schemeClr val="tx1"/>
                </a:solidFill>
                <a:cs typeface="Arial" panose="020B0604020202020204" pitchFamily="34" charset="0"/>
              </a:rPr>
              <a:t>Rút </a:t>
            </a:r>
            <a:r>
              <a:rPr lang="vi-VN" sz="4000">
                <a:solidFill>
                  <a:schemeClr val="tx1"/>
                </a:solidFill>
                <a:cs typeface="Arial" panose="020B0604020202020204" pitchFamily="34" charset="0"/>
              </a:rPr>
              <a:t>ra kết luận: Công ty trách nhiệm hữu hạn  một thành viên là gì? Nêu đặc điểm của công ty trách nhiệm hữu hạn một thành viên. </a:t>
            </a:r>
          </a:p>
        </p:txBody>
      </p:sp>
    </p:spTree>
    <p:extLst>
      <p:ext uri="{BB962C8B-B14F-4D97-AF65-F5344CB8AC3E}">
        <p14:creationId xmlns:p14="http://schemas.microsoft.com/office/powerpoint/2010/main" val="3617514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4" name="Pentagon 3"/>
          <p:cNvSpPr/>
          <p:nvPr/>
        </p:nvSpPr>
        <p:spPr>
          <a:xfrm>
            <a:off x="533400" y="2752993"/>
            <a:ext cx="4800600" cy="990600"/>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Làm việc nhóm </a:t>
            </a:r>
            <a:endParaRPr lang="en-US" sz="4000" b="1">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767080" y="3979905"/>
            <a:ext cx="16789400" cy="5651686"/>
          </a:xfrm>
          <a:prstGeom prst="roundRect">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a:solidFill>
                  <a:schemeClr val="tx1"/>
                </a:solidFill>
                <a:latin typeface="Arial" panose="020B0604020202020204" pitchFamily="34" charset="0"/>
                <a:cs typeface="Arial" panose="020B0604020202020204" pitchFamily="34" charset="0"/>
              </a:rPr>
              <a:t>Nhóm </a:t>
            </a:r>
            <a:r>
              <a:rPr lang="en-US" sz="3500" b="1" smtClean="0">
                <a:solidFill>
                  <a:schemeClr val="tx1"/>
                </a:solidFill>
                <a:latin typeface="Arial" panose="020B0604020202020204" pitchFamily="34" charset="0"/>
                <a:cs typeface="Arial" panose="020B0604020202020204" pitchFamily="34" charset="0"/>
              </a:rPr>
              <a:t>4: </a:t>
            </a:r>
            <a:r>
              <a:rPr lang="en-US" sz="3500" b="1">
                <a:solidFill>
                  <a:schemeClr val="tx1"/>
                </a:solidFill>
                <a:latin typeface="Arial" panose="020B0604020202020204" pitchFamily="34" charset="0"/>
                <a:cs typeface="Arial" panose="020B0604020202020204" pitchFamily="34" charset="0"/>
              </a:rPr>
              <a:t>Tìm hiểu về </a:t>
            </a:r>
            <a:r>
              <a:rPr lang="en-US" sz="3500" b="1" smtClean="0">
                <a:solidFill>
                  <a:schemeClr val="tx1"/>
                </a:solidFill>
                <a:latin typeface="Arial" panose="020B0604020202020204" pitchFamily="34" charset="0"/>
                <a:cs typeface="Arial" panose="020B0604020202020204" pitchFamily="34" charset="0"/>
              </a:rPr>
              <a:t>công </a:t>
            </a:r>
            <a:r>
              <a:rPr lang="en-US" sz="3500" b="1">
                <a:solidFill>
                  <a:schemeClr val="tx1"/>
                </a:solidFill>
                <a:latin typeface="Arial" panose="020B0604020202020204" pitchFamily="34" charset="0"/>
                <a:cs typeface="Arial" panose="020B0604020202020204" pitchFamily="34" charset="0"/>
              </a:rPr>
              <a:t>ty trách nhiệm hữu hạn hai thành viên trở lên</a:t>
            </a:r>
          </a:p>
          <a:p>
            <a:pPr marL="742950" lvl="0" indent="-742950" algn="just">
              <a:lnSpc>
                <a:spcPct val="150000"/>
              </a:lnSpc>
              <a:buFont typeface="+mj-lt"/>
              <a:buAutoNum type="arabicPeriod"/>
            </a:pPr>
            <a:r>
              <a:rPr lang="en-US" sz="3500" smtClean="0">
                <a:solidFill>
                  <a:schemeClr val="tx1"/>
                </a:solidFill>
                <a:latin typeface="Arial" panose="020B0604020202020204" pitchFamily="34" charset="0"/>
                <a:cs typeface="Arial" panose="020B0604020202020204" pitchFamily="34" charset="0"/>
              </a:rPr>
              <a:t>Khi </a:t>
            </a:r>
            <a:r>
              <a:rPr lang="fr-FR" sz="3500">
                <a:solidFill>
                  <a:schemeClr val="tx1"/>
                </a:solidFill>
                <a:latin typeface="Arial" panose="020B0604020202020204" pitchFamily="34" charset="0"/>
                <a:cs typeface="Arial" panose="020B0604020202020204" pitchFamily="34" charset="0"/>
              </a:rPr>
              <a:t>được chuyển đổi thành công ty trách nhiệm hữu hạn hai thành viên trở lên như thế nào? Cơ chế tổ chức và hoạt động ra sao?</a:t>
            </a:r>
            <a:endParaRPr lang="en-US" sz="3500">
              <a:solidFill>
                <a:schemeClr val="tx1"/>
              </a:solidFill>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vi-VN" sz="3500" smtClean="0">
                <a:solidFill>
                  <a:schemeClr val="tx1"/>
                </a:solidFill>
                <a:cs typeface="Arial" panose="020B0604020202020204" pitchFamily="34" charset="0"/>
              </a:rPr>
              <a:t>Rút </a:t>
            </a:r>
            <a:r>
              <a:rPr lang="vi-VN" sz="3500">
                <a:solidFill>
                  <a:schemeClr val="tx1"/>
                </a:solidFill>
                <a:cs typeface="Arial" panose="020B0604020202020204" pitchFamily="34" charset="0"/>
              </a:rPr>
              <a:t>ra kết luận: Công ty trách nhiệm hữu hạn hai thành viên trở lên là gì? Nêu đặc điểm của công ty trách nhiệm hữu hạn hai thành viên trở lên.</a:t>
            </a:r>
          </a:p>
        </p:txBody>
      </p:sp>
    </p:spTree>
    <p:extLst>
      <p:ext uri="{BB962C8B-B14F-4D97-AF65-F5344CB8AC3E}">
        <p14:creationId xmlns:p14="http://schemas.microsoft.com/office/powerpoint/2010/main" val="3123714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1507644" y="1309067"/>
            <a:ext cx="15751656" cy="7668866"/>
            <a:chOff x="0" y="0"/>
            <a:chExt cx="4674229" cy="2275699"/>
          </a:xfrm>
        </p:grpSpPr>
        <p:sp>
          <p:nvSpPr>
            <p:cNvPr id="3" name="Freeform 3"/>
            <p:cNvSpPr/>
            <p:nvPr/>
          </p:nvSpPr>
          <p:spPr>
            <a:xfrm>
              <a:off x="92710" y="106680"/>
              <a:ext cx="4570089" cy="2156319"/>
            </a:xfrm>
            <a:custGeom>
              <a:avLst/>
              <a:gdLst/>
              <a:ahLst/>
              <a:cxnLst/>
              <a:rect l="l" t="t" r="r" b="b"/>
              <a:pathLst>
                <a:path w="4570089" h="2156319">
                  <a:moveTo>
                    <a:pt x="4543419" y="1967090"/>
                  </a:moveTo>
                  <a:cubicBezTo>
                    <a:pt x="4543419" y="2054719"/>
                    <a:pt x="4467219" y="2125840"/>
                    <a:pt x="4385939" y="2125840"/>
                  </a:cubicBezTo>
                  <a:lnTo>
                    <a:pt x="66040" y="2125840"/>
                  </a:lnTo>
                  <a:cubicBezTo>
                    <a:pt x="43180" y="2125840"/>
                    <a:pt x="20320" y="2120759"/>
                    <a:pt x="0" y="2111869"/>
                  </a:cubicBezTo>
                  <a:cubicBezTo>
                    <a:pt x="26670" y="2139809"/>
                    <a:pt x="63500" y="2156319"/>
                    <a:pt x="123255" y="2156319"/>
                  </a:cubicBezTo>
                  <a:lnTo>
                    <a:pt x="4424039" y="2156319"/>
                  </a:lnTo>
                  <a:cubicBezTo>
                    <a:pt x="4504049" y="2156319"/>
                    <a:pt x="4570089" y="2090280"/>
                    <a:pt x="4570089" y="2010269"/>
                  </a:cubicBezTo>
                  <a:lnTo>
                    <a:pt x="4570089" y="95250"/>
                  </a:lnTo>
                  <a:cubicBezTo>
                    <a:pt x="4570089" y="58420"/>
                    <a:pt x="4556119" y="25400"/>
                    <a:pt x="4534528" y="0"/>
                  </a:cubicBezTo>
                  <a:cubicBezTo>
                    <a:pt x="4540878" y="16510"/>
                    <a:pt x="4543419" y="34290"/>
                    <a:pt x="4543419" y="52070"/>
                  </a:cubicBezTo>
                  <a:lnTo>
                    <a:pt x="4543419" y="1967090"/>
                  </a:lnTo>
                  <a:lnTo>
                    <a:pt x="4543419" y="1967090"/>
                  </a:lnTo>
                  <a:close/>
                </a:path>
              </a:pathLst>
            </a:custGeom>
            <a:solidFill>
              <a:srgbClr val="740318"/>
            </a:solidFill>
          </p:spPr>
        </p:sp>
        <p:sp>
          <p:nvSpPr>
            <p:cNvPr id="4" name="Freeform 4"/>
            <p:cNvSpPr/>
            <p:nvPr/>
          </p:nvSpPr>
          <p:spPr>
            <a:xfrm>
              <a:off x="12700" y="12700"/>
              <a:ext cx="4609459" cy="2207120"/>
            </a:xfrm>
            <a:custGeom>
              <a:avLst/>
              <a:gdLst/>
              <a:ahLst/>
              <a:cxnLst/>
              <a:rect l="l" t="t" r="r" b="b"/>
              <a:pathLst>
                <a:path w="4609459" h="2207120">
                  <a:moveTo>
                    <a:pt x="146050" y="2207120"/>
                  </a:moveTo>
                  <a:lnTo>
                    <a:pt x="4463409" y="2207120"/>
                  </a:lnTo>
                  <a:cubicBezTo>
                    <a:pt x="4543419" y="2207120"/>
                    <a:pt x="4609459" y="2141079"/>
                    <a:pt x="4609459" y="2061070"/>
                  </a:cubicBezTo>
                  <a:lnTo>
                    <a:pt x="4609459" y="146050"/>
                  </a:lnTo>
                  <a:cubicBezTo>
                    <a:pt x="4609459" y="66040"/>
                    <a:pt x="4543419" y="0"/>
                    <a:pt x="4463409" y="0"/>
                  </a:cubicBezTo>
                  <a:lnTo>
                    <a:pt x="146050" y="0"/>
                  </a:lnTo>
                  <a:cubicBezTo>
                    <a:pt x="66040" y="0"/>
                    <a:pt x="0" y="66040"/>
                    <a:pt x="0" y="146050"/>
                  </a:cubicBezTo>
                  <a:lnTo>
                    <a:pt x="0" y="2061070"/>
                  </a:lnTo>
                  <a:cubicBezTo>
                    <a:pt x="0" y="2142349"/>
                    <a:pt x="66040" y="2207120"/>
                    <a:pt x="146050" y="2207120"/>
                  </a:cubicBezTo>
                  <a:close/>
                </a:path>
              </a:pathLst>
            </a:custGeom>
            <a:solidFill>
              <a:srgbClr val="FFFFFF"/>
            </a:solidFill>
          </p:spPr>
        </p:sp>
        <p:sp>
          <p:nvSpPr>
            <p:cNvPr id="5" name="Freeform 5"/>
            <p:cNvSpPr/>
            <p:nvPr/>
          </p:nvSpPr>
          <p:spPr>
            <a:xfrm>
              <a:off x="0" y="0"/>
              <a:ext cx="4674229" cy="2275699"/>
            </a:xfrm>
            <a:custGeom>
              <a:avLst/>
              <a:gdLst/>
              <a:ahLst/>
              <a:cxnLst/>
              <a:rect l="l" t="t" r="r" b="b"/>
              <a:pathLst>
                <a:path w="4674229" h="2275699">
                  <a:moveTo>
                    <a:pt x="4610729" y="74930"/>
                  </a:moveTo>
                  <a:cubicBezTo>
                    <a:pt x="4582789" y="30480"/>
                    <a:pt x="4533259" y="0"/>
                    <a:pt x="4476109" y="0"/>
                  </a:cubicBezTo>
                  <a:lnTo>
                    <a:pt x="158750" y="0"/>
                  </a:lnTo>
                  <a:cubicBezTo>
                    <a:pt x="71120" y="0"/>
                    <a:pt x="0" y="71120"/>
                    <a:pt x="0" y="158750"/>
                  </a:cubicBezTo>
                  <a:lnTo>
                    <a:pt x="0" y="2073770"/>
                  </a:lnTo>
                  <a:cubicBezTo>
                    <a:pt x="0" y="2125839"/>
                    <a:pt x="25400" y="2171560"/>
                    <a:pt x="63500" y="2200770"/>
                  </a:cubicBezTo>
                  <a:cubicBezTo>
                    <a:pt x="91440" y="2245220"/>
                    <a:pt x="140970" y="2275699"/>
                    <a:pt x="220218" y="2275699"/>
                  </a:cubicBezTo>
                  <a:lnTo>
                    <a:pt x="4515479" y="2275699"/>
                  </a:lnTo>
                  <a:cubicBezTo>
                    <a:pt x="4603109" y="2275699"/>
                    <a:pt x="4674229" y="2204579"/>
                    <a:pt x="4674229" y="2116949"/>
                  </a:cubicBezTo>
                  <a:lnTo>
                    <a:pt x="4674229" y="201930"/>
                  </a:lnTo>
                  <a:cubicBezTo>
                    <a:pt x="4674229" y="149860"/>
                    <a:pt x="4648829" y="104140"/>
                    <a:pt x="4610729" y="74930"/>
                  </a:cubicBezTo>
                  <a:close/>
                  <a:moveTo>
                    <a:pt x="12700" y="2073770"/>
                  </a:moveTo>
                  <a:lnTo>
                    <a:pt x="12700" y="158750"/>
                  </a:lnTo>
                  <a:cubicBezTo>
                    <a:pt x="12700" y="78740"/>
                    <a:pt x="78740" y="12700"/>
                    <a:pt x="158750" y="12700"/>
                  </a:cubicBezTo>
                  <a:lnTo>
                    <a:pt x="4476109" y="12700"/>
                  </a:lnTo>
                  <a:cubicBezTo>
                    <a:pt x="4556119" y="12700"/>
                    <a:pt x="4622159" y="78740"/>
                    <a:pt x="4622159" y="158750"/>
                  </a:cubicBezTo>
                  <a:lnTo>
                    <a:pt x="4622159" y="2073770"/>
                  </a:lnTo>
                  <a:cubicBezTo>
                    <a:pt x="4622159" y="2153779"/>
                    <a:pt x="4556119" y="2219820"/>
                    <a:pt x="4476109" y="2219820"/>
                  </a:cubicBezTo>
                  <a:lnTo>
                    <a:pt x="158750" y="2219820"/>
                  </a:lnTo>
                  <a:cubicBezTo>
                    <a:pt x="78740" y="2219820"/>
                    <a:pt x="12700" y="2155049"/>
                    <a:pt x="12700" y="2073770"/>
                  </a:cubicBezTo>
                  <a:close/>
                  <a:moveTo>
                    <a:pt x="4662799" y="2116949"/>
                  </a:moveTo>
                  <a:cubicBezTo>
                    <a:pt x="4662799" y="2196959"/>
                    <a:pt x="4595488" y="2262999"/>
                    <a:pt x="4515479" y="2262999"/>
                  </a:cubicBezTo>
                  <a:lnTo>
                    <a:pt x="220218" y="2262999"/>
                  </a:lnTo>
                  <a:cubicBezTo>
                    <a:pt x="157480" y="2262999"/>
                    <a:pt x="120650" y="2246489"/>
                    <a:pt x="93980" y="2218549"/>
                  </a:cubicBezTo>
                  <a:cubicBezTo>
                    <a:pt x="114300" y="2227439"/>
                    <a:pt x="135890" y="2232519"/>
                    <a:pt x="160020" y="2232519"/>
                  </a:cubicBezTo>
                  <a:lnTo>
                    <a:pt x="4477379" y="2232519"/>
                  </a:lnTo>
                  <a:cubicBezTo>
                    <a:pt x="4565009" y="2232519"/>
                    <a:pt x="4636129" y="2161399"/>
                    <a:pt x="4636129" y="2073769"/>
                  </a:cubicBezTo>
                  <a:lnTo>
                    <a:pt x="4636129" y="158750"/>
                  </a:lnTo>
                  <a:cubicBezTo>
                    <a:pt x="4636129" y="140970"/>
                    <a:pt x="4632319" y="123190"/>
                    <a:pt x="4627239" y="106680"/>
                  </a:cubicBezTo>
                  <a:cubicBezTo>
                    <a:pt x="4648829" y="132080"/>
                    <a:pt x="4662799" y="165100"/>
                    <a:pt x="4662799" y="201930"/>
                  </a:cubicBezTo>
                  <a:lnTo>
                    <a:pt x="4662799" y="2116949"/>
                  </a:lnTo>
                  <a:cubicBezTo>
                    <a:pt x="4662799" y="2116949"/>
                    <a:pt x="4662799" y="2116949"/>
                    <a:pt x="4662799" y="2116949"/>
                  </a:cubicBezTo>
                  <a:close/>
                </a:path>
              </a:pathLst>
            </a:custGeom>
            <a:solidFill>
              <a:srgbClr val="740318"/>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999588" y="6286500"/>
            <a:ext cx="4404178" cy="422801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20166" y="0"/>
            <a:ext cx="3590218" cy="3563291"/>
          </a:xfrm>
          <a:prstGeom prst="rect">
            <a:avLst/>
          </a:prstGeom>
        </p:spPr>
      </p:pic>
      <p:sp>
        <p:nvSpPr>
          <p:cNvPr id="10" name="TextBox 9"/>
          <p:cNvSpPr txBox="1"/>
          <p:nvPr/>
        </p:nvSpPr>
        <p:spPr>
          <a:xfrm>
            <a:off x="2420419" y="2624195"/>
            <a:ext cx="13926106" cy="5355312"/>
          </a:xfrm>
          <a:prstGeom prst="rect">
            <a:avLst/>
          </a:prstGeom>
          <a:noFill/>
        </p:spPr>
        <p:txBody>
          <a:bodyPr wrap="square" rtlCol="0">
            <a:spAutoFit/>
          </a:bodyPr>
          <a:lstStyle/>
          <a:p>
            <a:pPr algn="ctr">
              <a:lnSpc>
                <a:spcPct val="150000"/>
              </a:lnSpc>
            </a:pPr>
            <a:r>
              <a:rPr lang="fr-FR" sz="7200" b="1">
                <a:latin typeface="Arial" panose="020B0604020202020204" pitchFamily="34" charset="0"/>
                <a:cs typeface="Arial" panose="020B0604020202020204" pitchFamily="34" charset="0"/>
              </a:rPr>
              <a:t>BÀI 7: SẢN XUẤT KINH DOANH VÀ CÁC MÔ HÌNH SẢN XUẤT KINH DOANH</a:t>
            </a:r>
            <a:endParaRPr lang="en-US" sz="7200" b="1">
              <a:latin typeface="Arial" panose="020B0604020202020204" pitchFamily="34" charset="0"/>
              <a:cs typeface="Arial" panose="020B0604020202020204" pitchFamily="34" charset="0"/>
            </a:endParaRPr>
          </a:p>
          <a:p>
            <a:endParaRPr lang="en-US"/>
          </a:p>
        </p:txBody>
      </p:sp>
      <p:pic>
        <p:nvPicPr>
          <p:cNvPr id="1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flipV="1">
            <a:off x="14762379" y="-363514"/>
            <a:ext cx="4368996" cy="4114800"/>
          </a:xfrm>
          <a:prstGeom prst="rect">
            <a:avLst/>
          </a:prstGeom>
        </p:spPr>
      </p:pic>
      <p:pic>
        <p:nvPicPr>
          <p:cNvPr id="12"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58170" y="6963331"/>
            <a:ext cx="4368996" cy="4114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4" name="Pentagon 3"/>
          <p:cNvSpPr/>
          <p:nvPr/>
        </p:nvSpPr>
        <p:spPr>
          <a:xfrm>
            <a:off x="533400" y="2752993"/>
            <a:ext cx="4800600" cy="990600"/>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Làm việc nhóm </a:t>
            </a:r>
            <a:endParaRPr lang="en-US" sz="4000" b="1">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767080" y="3979905"/>
            <a:ext cx="16789400" cy="5651686"/>
          </a:xfrm>
          <a:prstGeom prst="roundRect">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Nhóm 5</a:t>
            </a:r>
            <a:r>
              <a:rPr lang="en-US" sz="4000" b="1" smtClean="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Tìm hiểu về công ty </a:t>
            </a:r>
            <a:r>
              <a:rPr lang="en-US" sz="4000" b="1" smtClean="0">
                <a:solidFill>
                  <a:schemeClr val="tx1"/>
                </a:solidFill>
                <a:latin typeface="Arial" panose="020B0604020202020204" pitchFamily="34" charset="0"/>
                <a:cs typeface="Arial" panose="020B0604020202020204" pitchFamily="34" charset="0"/>
              </a:rPr>
              <a:t>cổ phần</a:t>
            </a:r>
            <a:endParaRPr lang="en-US" sz="4000" b="1">
              <a:solidFill>
                <a:schemeClr val="tx1"/>
              </a:solidFill>
              <a:latin typeface="Arial" panose="020B0604020202020204" pitchFamily="34" charset="0"/>
              <a:cs typeface="Arial" panose="020B0604020202020204" pitchFamily="34" charset="0"/>
            </a:endParaRPr>
          </a:p>
          <a:p>
            <a:pPr marL="742950" lvl="0" indent="-742950" algn="just">
              <a:lnSpc>
                <a:spcPct val="150000"/>
              </a:lnSpc>
              <a:buFont typeface="+mj-lt"/>
              <a:buAutoNum type="arabicPeriod"/>
            </a:pPr>
            <a:r>
              <a:rPr lang="vi-VN" sz="4000" smtClean="0">
                <a:solidFill>
                  <a:schemeClr val="tx1"/>
                </a:solidFill>
                <a:cs typeface="Arial" panose="020B0604020202020204" pitchFamily="34" charset="0"/>
              </a:rPr>
              <a:t>Đọc </a:t>
            </a:r>
            <a:r>
              <a:rPr lang="vi-VN" sz="4000">
                <a:solidFill>
                  <a:schemeClr val="tx1"/>
                </a:solidFill>
                <a:cs typeface="Arial" panose="020B0604020202020204" pitchFamily="34" charset="0"/>
              </a:rPr>
              <a:t>thông tin về công ty A và trả lời câu hỏi: Công ty cổ phần A được hình thành như thế nào? Em hãy nêu phương thức hoạt động của công ty cổ phần. </a:t>
            </a:r>
          </a:p>
          <a:p>
            <a:pPr marL="742950" lvl="0" indent="-742950" algn="just">
              <a:lnSpc>
                <a:spcPct val="150000"/>
              </a:lnSpc>
              <a:buFont typeface="+mj-lt"/>
              <a:buAutoNum type="arabicPeriod"/>
            </a:pPr>
            <a:r>
              <a:rPr lang="vi-VN" sz="4000" smtClean="0">
                <a:solidFill>
                  <a:schemeClr val="tx1"/>
                </a:solidFill>
                <a:cs typeface="Arial" panose="020B0604020202020204" pitchFamily="34" charset="0"/>
              </a:rPr>
              <a:t>Rút </a:t>
            </a:r>
            <a:r>
              <a:rPr lang="vi-VN" sz="4000">
                <a:solidFill>
                  <a:schemeClr val="tx1"/>
                </a:solidFill>
                <a:cs typeface="Arial" panose="020B0604020202020204" pitchFamily="34" charset="0"/>
              </a:rPr>
              <a:t>ra kết luận: Công ty cổ phần là gì? Nêu đặc điểm của công ty cổ phần. </a:t>
            </a:r>
          </a:p>
        </p:txBody>
      </p:sp>
    </p:spTree>
    <p:extLst>
      <p:ext uri="{BB962C8B-B14F-4D97-AF65-F5344CB8AC3E}">
        <p14:creationId xmlns:p14="http://schemas.microsoft.com/office/powerpoint/2010/main" val="3125284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4" name="Pentagon 3"/>
          <p:cNvSpPr/>
          <p:nvPr/>
        </p:nvSpPr>
        <p:spPr>
          <a:xfrm>
            <a:off x="533400" y="2752993"/>
            <a:ext cx="4800600" cy="990600"/>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Làm việc nhóm </a:t>
            </a:r>
            <a:endParaRPr lang="en-US" sz="4000" b="1">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767080" y="3979905"/>
            <a:ext cx="16789400" cy="5651686"/>
          </a:xfrm>
          <a:prstGeom prst="roundRect">
            <a:avLst/>
          </a:prstGeom>
          <a:solidFill>
            <a:srgbClr val="FFCC66"/>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Nhóm 5</a:t>
            </a:r>
            <a:r>
              <a:rPr lang="en-US" sz="4000" b="1" smtClean="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Tìm hiểu về </a:t>
            </a:r>
            <a:r>
              <a:rPr lang="en-US" sz="4000" b="1" smtClean="0">
                <a:solidFill>
                  <a:schemeClr val="tx1"/>
                </a:solidFill>
                <a:latin typeface="Arial" panose="020B0604020202020204" pitchFamily="34" charset="0"/>
                <a:cs typeface="Arial" panose="020B0604020202020204" pitchFamily="34" charset="0"/>
              </a:rPr>
              <a:t>doanh nghiệp nhà nước </a:t>
            </a:r>
            <a:endParaRPr lang="en-US" sz="4000" b="1">
              <a:solidFill>
                <a:schemeClr val="tx1"/>
              </a:solidFill>
              <a:latin typeface="Arial" panose="020B0604020202020204" pitchFamily="34" charset="0"/>
              <a:cs typeface="Arial" panose="020B0604020202020204" pitchFamily="34" charset="0"/>
            </a:endParaRPr>
          </a:p>
          <a:p>
            <a:pPr marL="742950" lvl="0" indent="-742950" algn="just">
              <a:lnSpc>
                <a:spcPct val="150000"/>
              </a:lnSpc>
              <a:buFont typeface="+mj-lt"/>
              <a:buAutoNum type="arabicPeriod"/>
            </a:pPr>
            <a:r>
              <a:rPr lang="vi-VN" sz="4000" smtClean="0">
                <a:solidFill>
                  <a:schemeClr val="tx1"/>
                </a:solidFill>
                <a:cs typeface="Arial" panose="020B0604020202020204" pitchFamily="34" charset="0"/>
              </a:rPr>
              <a:t>Đọc </a:t>
            </a:r>
            <a:r>
              <a:rPr lang="vi-VN" sz="4000">
                <a:solidFill>
                  <a:schemeClr val="tx1"/>
                </a:solidFill>
                <a:cs typeface="Arial" panose="020B0604020202020204" pitchFamily="34" charset="0"/>
              </a:rPr>
              <a:t>trường hợp của doanh nghiệp K và trả lời câu hỏi: Em hãy phân tích số vốn của doanh nghiệp K trước và sau khi cổ phần hóa.</a:t>
            </a:r>
          </a:p>
          <a:p>
            <a:pPr marL="742950" lvl="0" indent="-742950" algn="just">
              <a:lnSpc>
                <a:spcPct val="150000"/>
              </a:lnSpc>
              <a:buFont typeface="+mj-lt"/>
              <a:buAutoNum type="arabicPeriod"/>
            </a:pPr>
            <a:r>
              <a:rPr lang="vi-VN" sz="4000" smtClean="0">
                <a:solidFill>
                  <a:schemeClr val="tx1"/>
                </a:solidFill>
                <a:cs typeface="Arial" panose="020B0604020202020204" pitchFamily="34" charset="0"/>
              </a:rPr>
              <a:t>Rút </a:t>
            </a:r>
            <a:r>
              <a:rPr lang="vi-VN" sz="4000">
                <a:solidFill>
                  <a:schemeClr val="tx1"/>
                </a:solidFill>
                <a:cs typeface="Arial" panose="020B0604020202020204" pitchFamily="34" charset="0"/>
              </a:rPr>
              <a:t>ra kết luận: Doanh nghiệp nhà nước là gì? Doanh nghiệp nhà nước có mấy loại? </a:t>
            </a:r>
          </a:p>
        </p:txBody>
      </p:sp>
    </p:spTree>
    <p:extLst>
      <p:ext uri="{BB962C8B-B14F-4D97-AF65-F5344CB8AC3E}">
        <p14:creationId xmlns:p14="http://schemas.microsoft.com/office/powerpoint/2010/main" val="3444251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1066800" y="2783340"/>
            <a:ext cx="16230600"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Doanh nghiệp tư nhân</a:t>
            </a:r>
          </a:p>
          <a:p>
            <a:pPr algn="just">
              <a:lnSpc>
                <a:spcPct val="150000"/>
              </a:lnSpc>
            </a:pPr>
            <a:r>
              <a:rPr lang="vi-VN" sz="4000">
                <a:latin typeface="Arial" panose="020B0604020202020204" pitchFamily="34" charset="0"/>
                <a:cs typeface="Arial" panose="020B0604020202020204" pitchFamily="34" charset="0"/>
              </a:rPr>
              <a:t>Quyền sở hữu, quản lí và thực hiện nghĩa vụ của ông Q: toàn quyền quyết định hoạt động kinh doanh, sử dụng lợi nhuận và chịu trách nhiệm vô hạn trước toàn bộ tài </a:t>
            </a:r>
            <a:r>
              <a:rPr lang="vi-VN" sz="4000" smtClean="0">
                <a:latin typeface="Arial" panose="020B0604020202020204" pitchFamily="34" charset="0"/>
                <a:cs typeface="Arial" panose="020B0604020202020204" pitchFamily="34" charset="0"/>
              </a:rPr>
              <a:t>sản</a:t>
            </a:r>
            <a:r>
              <a:rPr lang="en-US" sz="4000" smtClean="0">
                <a:latin typeface="Arial" panose="020B0604020202020204" pitchFamily="34" charset="0"/>
                <a:cs typeface="Arial" panose="020B0604020202020204" pitchFamily="34" charset="0"/>
              </a:rPr>
              <a:t>.</a:t>
            </a:r>
          </a:p>
          <a:p>
            <a:pPr algn="just">
              <a:lnSpc>
                <a:spcPct val="150000"/>
              </a:lnSpc>
            </a:pPr>
            <a:r>
              <a:rPr lang="en-US" sz="4000" smtClean="0">
                <a:latin typeface="Arial" panose="020B0604020202020204" pitchFamily="34" charset="0"/>
                <a:cs typeface="Arial" panose="020B0604020202020204" pitchFamily="34" charset="0"/>
                <a:sym typeface="Wingdings" panose="05000000000000000000" pitchFamily="2" charset="2"/>
              </a:rPr>
              <a:t> Doanh nghiệp tư nhân là doanh nghiệp do một cá nhân làm chủ và tự chịu trách nhiệm bằng mọi tài sản của mình tới hoạt động của doanh nghiệp. </a:t>
            </a:r>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041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943727"/>
            <a:ext cx="16611600"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smtClean="0">
                <a:latin typeface="Arial" panose="020B0604020202020204" pitchFamily="34" charset="0"/>
                <a:cs typeface="Arial" panose="020B0604020202020204" pitchFamily="34" charset="0"/>
              </a:rPr>
              <a:t>Đặc điểm</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Chủ sở hữu duy nhất của doanh nghiệp là cá nhân chủ doanh </a:t>
            </a:r>
            <a:r>
              <a:rPr lang="en-US" sz="4000" smtClean="0">
                <a:latin typeface="Arial" panose="020B0604020202020204" pitchFamily="34" charset="0"/>
                <a:cs typeface="Arial" panose="020B0604020202020204" pitchFamily="34" charset="0"/>
              </a:rPr>
              <a:t>nghiệp</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Không có tư cách pháp nhân.</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Chủ doanh nghiệp là đại diện theo pháp luật của doanh nghiệp, toàn </a:t>
            </a:r>
            <a:r>
              <a:rPr lang="en-US" sz="4000" smtClean="0">
                <a:latin typeface="Arial" panose="020B0604020202020204" pitchFamily="34" charset="0"/>
                <a:cs typeface="Arial" panose="020B0604020202020204" pitchFamily="34" charset="0"/>
              </a:rPr>
              <a:t>quyền quyết </a:t>
            </a:r>
            <a:r>
              <a:rPr lang="en-US" sz="4000">
                <a:latin typeface="Arial" panose="020B0604020202020204" pitchFamily="34" charset="0"/>
                <a:cs typeface="Arial" panose="020B0604020202020204" pitchFamily="34" charset="0"/>
              </a:rPr>
              <a:t>định hoạt động kinh doanh, sử dụng lợi nhuận và chịu trách nhiệm </a:t>
            </a:r>
            <a:r>
              <a:rPr lang="en-US" sz="4000" smtClean="0">
                <a:latin typeface="Arial" panose="020B0604020202020204" pitchFamily="34" charset="0"/>
                <a:cs typeface="Arial" panose="020B0604020202020204" pitchFamily="34" charset="0"/>
              </a:rPr>
              <a:t>vô hạn </a:t>
            </a:r>
            <a:r>
              <a:rPr lang="en-US" sz="4000">
                <a:latin typeface="Arial" panose="020B0604020202020204" pitchFamily="34" charset="0"/>
                <a:cs typeface="Arial" panose="020B0604020202020204" pitchFamily="34" charset="0"/>
              </a:rPr>
              <a:t>toàn bộ tài sản của doanh nghiệp và của chủ doanh nghiệp</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1626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752993"/>
            <a:ext cx="166116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Công ty hợp danh</a:t>
            </a:r>
          </a:p>
        </p:txBody>
      </p:sp>
      <p:pic>
        <p:nvPicPr>
          <p:cNvPr id="4" name="Picture 3"/>
          <p:cNvPicPr>
            <a:picLocks noChangeAspect="1"/>
          </p:cNvPicPr>
          <p:nvPr/>
        </p:nvPicPr>
        <p:blipFill rotWithShape="1">
          <a:blip r:embed="rId2"/>
          <a:srcRect l="11879" t="3521" r="9763" b="13092"/>
          <a:stretch/>
        </p:blipFill>
        <p:spPr>
          <a:xfrm>
            <a:off x="1295400" y="4229100"/>
            <a:ext cx="6781800" cy="5102497"/>
          </a:xfrm>
          <a:prstGeom prst="rect">
            <a:avLst/>
          </a:prstGeom>
        </p:spPr>
      </p:pic>
      <p:sp>
        <p:nvSpPr>
          <p:cNvPr id="5" name="TextBox 4"/>
          <p:cNvSpPr txBox="1"/>
          <p:nvPr/>
        </p:nvSpPr>
        <p:spPr>
          <a:xfrm>
            <a:off x="8420100" y="2454207"/>
            <a:ext cx="8953500" cy="736490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t>Công ty hợp danh QT được thành lập bởi ông Q và anh trai của ông – ông </a:t>
            </a:r>
            <a:r>
              <a:rPr lang="vi-VN" sz="4000" smtClean="0"/>
              <a:t>T</a:t>
            </a:r>
            <a:r>
              <a:rPr lang="en-US" sz="4000" smtClean="0"/>
              <a:t>.</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Các thành viên hợp danh có quyền quản lí, tiến hành các hoạt động kinh doanh và chịu trách nhiệm bằng toàn bộ tài sản của mình với các nghĩa vụ của công ty.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393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752993"/>
            <a:ext cx="166116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Công ty hợp danh</a:t>
            </a:r>
          </a:p>
        </p:txBody>
      </p:sp>
      <p:sp>
        <p:nvSpPr>
          <p:cNvPr id="5" name="TextBox 4"/>
          <p:cNvSpPr txBox="1"/>
          <p:nvPr/>
        </p:nvSpPr>
        <p:spPr>
          <a:xfrm>
            <a:off x="1066800" y="4123256"/>
            <a:ext cx="7010400" cy="5209937"/>
          </a:xfrm>
          <a:prstGeom prst="roundRect">
            <a:avLst/>
          </a:prstGeom>
          <a:solidFill>
            <a:schemeClr val="accent1">
              <a:lumMod val="40000"/>
              <a:lumOff val="60000"/>
            </a:schemeClr>
          </a:solidFill>
        </p:spPr>
        <p:txBody>
          <a:bodyPr wrap="square" rtlCol="0">
            <a:spAutoFit/>
          </a:bodyPr>
          <a:lstStyle/>
          <a:p>
            <a:pPr algn="just">
              <a:lnSpc>
                <a:spcPct val="150000"/>
              </a:lnSpc>
            </a:pPr>
            <a:r>
              <a:rPr lang="vi-VN" sz="4000"/>
              <a:t>Công ty hợp danh là doanh nghiệp có ít nhất 02 thành viên là chủ sở hữu chung, cùng nhau kinh doanh dưới một tên chung.</a:t>
            </a:r>
            <a:endParaRPr lang="en-US" sz="4000">
              <a:latin typeface="Arial" panose="020B0604020202020204" pitchFamily="34" charset="0"/>
              <a:cs typeface="Arial" panose="020B0604020202020204" pitchFamily="34" charset="0"/>
            </a:endParaRPr>
          </a:p>
        </p:txBody>
      </p:sp>
      <p:sp>
        <p:nvSpPr>
          <p:cNvPr id="7" name="Rounded Rectangular Callout 6"/>
          <p:cNvSpPr/>
          <p:nvPr/>
        </p:nvSpPr>
        <p:spPr>
          <a:xfrm>
            <a:off x="9159240" y="2341639"/>
            <a:ext cx="7924800" cy="2771507"/>
          </a:xfrm>
          <a:prstGeom prst="wedgeRoundRectCallout">
            <a:avLst>
              <a:gd name="adj1" fmla="val -59531"/>
              <a:gd name="adj2" fmla="val 38326"/>
              <a:gd name="adj3" fmla="val 16667"/>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smtClean="0">
                <a:solidFill>
                  <a:schemeClr val="tx1"/>
                </a:solidFill>
                <a:latin typeface="Arial" panose="020B0604020202020204" pitchFamily="34" charset="0"/>
                <a:cs typeface="Arial" panose="020B0604020202020204" pitchFamily="34" charset="0"/>
              </a:rPr>
              <a:t>Thành viên hợp danh là người có đủ trình độ chuyên môn  và có uy tín nghề nghiệp</a:t>
            </a:r>
            <a:endParaRPr lang="en-US" sz="3500">
              <a:solidFill>
                <a:schemeClr val="tx1"/>
              </a:solidFill>
              <a:latin typeface="Arial" panose="020B0604020202020204" pitchFamily="34" charset="0"/>
              <a:cs typeface="Arial" panose="020B0604020202020204" pitchFamily="34" charset="0"/>
            </a:endParaRPr>
          </a:p>
        </p:txBody>
      </p:sp>
      <p:sp>
        <p:nvSpPr>
          <p:cNvPr id="10" name="Rounded Rectangular Callout 9"/>
          <p:cNvSpPr/>
          <p:nvPr/>
        </p:nvSpPr>
        <p:spPr>
          <a:xfrm>
            <a:off x="9149080" y="5448297"/>
            <a:ext cx="7934960" cy="1950849"/>
          </a:xfrm>
          <a:prstGeom prst="wedgeRoundRectCallout">
            <a:avLst>
              <a:gd name="adj1" fmla="val -60555"/>
              <a:gd name="adj2" fmla="val 17494"/>
              <a:gd name="adj3" fmla="val 16667"/>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smtClean="0">
                <a:solidFill>
                  <a:schemeClr val="tx1"/>
                </a:solidFill>
                <a:latin typeface="Arial" panose="020B0604020202020204" pitchFamily="34" charset="0"/>
                <a:cs typeface="Arial" panose="020B0604020202020204" pitchFamily="34" charset="0"/>
              </a:rPr>
              <a:t>Thành viên góp vốn có quyền chia sẻ lợi nhuận</a:t>
            </a:r>
            <a:endParaRPr lang="en-US" sz="3500">
              <a:solidFill>
                <a:schemeClr val="tx1"/>
              </a:solidFill>
              <a:latin typeface="Arial" panose="020B0604020202020204" pitchFamily="34" charset="0"/>
              <a:cs typeface="Arial" panose="020B0604020202020204" pitchFamily="34" charset="0"/>
            </a:endParaRPr>
          </a:p>
        </p:txBody>
      </p:sp>
      <p:sp>
        <p:nvSpPr>
          <p:cNvPr id="11" name="Rounded Rectangular Callout 10"/>
          <p:cNvSpPr/>
          <p:nvPr/>
        </p:nvSpPr>
        <p:spPr>
          <a:xfrm>
            <a:off x="9159240" y="7658100"/>
            <a:ext cx="7924800" cy="1950849"/>
          </a:xfrm>
          <a:prstGeom prst="wedgeRoundRectCallout">
            <a:avLst>
              <a:gd name="adj1" fmla="val -61069"/>
              <a:gd name="adj2" fmla="val -38752"/>
              <a:gd name="adj3" fmla="val 16667"/>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smtClean="0">
                <a:solidFill>
                  <a:schemeClr val="tx1"/>
                </a:solidFill>
                <a:latin typeface="Arial" panose="020B0604020202020204" pitchFamily="34" charset="0"/>
                <a:cs typeface="Arial" panose="020B0604020202020204" pitchFamily="34" charset="0"/>
              </a:rPr>
              <a:t>Tạo được sự uy tín gánh vác đỡ công việc điều hành quản lí</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93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752993"/>
            <a:ext cx="16611600"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Công ty trách nhiệm hữu hạn một thành viên</a:t>
            </a:r>
          </a:p>
        </p:txBody>
      </p:sp>
      <p:sp>
        <p:nvSpPr>
          <p:cNvPr id="4" name="TextBox 3"/>
          <p:cNvSpPr txBox="1"/>
          <p:nvPr/>
        </p:nvSpPr>
        <p:spPr>
          <a:xfrm>
            <a:off x="1285875" y="4076700"/>
            <a:ext cx="15792450" cy="470898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Mục đích thành lập công ty trách nhiệm hữu hạn một thành viên của anh N nhằm giảm bớt  rủi ro. </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Anh chỉ phải chịu trách nhiệm về các khoản nợ, các nghĩa vụ tài sản khác của công ty không ảnh hưởng đến tài sản khác của gia đình anh. </a:t>
            </a:r>
          </a:p>
        </p:txBody>
      </p:sp>
    </p:spTree>
    <p:extLst>
      <p:ext uri="{BB962C8B-B14F-4D97-AF65-F5344CB8AC3E}">
        <p14:creationId xmlns:p14="http://schemas.microsoft.com/office/powerpoint/2010/main" val="3482946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752993"/>
            <a:ext cx="16611600"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Công ty trách nhiệm hữu hạn một thành viên</a:t>
            </a:r>
          </a:p>
        </p:txBody>
      </p:sp>
      <p:sp>
        <p:nvSpPr>
          <p:cNvPr id="4" name="TextBox 3"/>
          <p:cNvSpPr txBox="1"/>
          <p:nvPr/>
        </p:nvSpPr>
        <p:spPr>
          <a:xfrm>
            <a:off x="1066800" y="3913436"/>
            <a:ext cx="15792450" cy="563231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Đặc điểm</a:t>
            </a:r>
          </a:p>
          <a:p>
            <a:pPr marL="571500" indent="-571500" algn="just">
              <a:lnSpc>
                <a:spcPct val="150000"/>
              </a:lnSpc>
              <a:buFont typeface="Wingdings" panose="05000000000000000000" pitchFamily="2" charset="2"/>
              <a:buChar char="§"/>
            </a:pPr>
            <a:r>
              <a:rPr lang="vi-VN" sz="4000">
                <a:cs typeface="Arial" panose="020B0604020202020204" pitchFamily="34" charset="0"/>
              </a:rPr>
              <a:t>Vốn điều lệ tại thời điểm đăng kí doanh nghiệp là tổng giá trị tài sản do chủ sở hữu cam kết góp và ghi trong Điều lệ công ty. </a:t>
            </a:r>
          </a:p>
          <a:p>
            <a:pPr marL="571500" indent="-571500" algn="just">
              <a:lnSpc>
                <a:spcPct val="150000"/>
              </a:lnSpc>
              <a:buFont typeface="Wingdings" panose="05000000000000000000" pitchFamily="2" charset="2"/>
              <a:buChar char="§"/>
            </a:pPr>
            <a:r>
              <a:rPr lang="vi-VN" sz="4000" smtClean="0">
                <a:cs typeface="Arial" panose="020B0604020202020204" pitchFamily="34" charset="0"/>
              </a:rPr>
              <a:t>Ít </a:t>
            </a:r>
            <a:r>
              <a:rPr lang="vi-VN" sz="4000">
                <a:cs typeface="Arial" panose="020B0604020202020204" pitchFamily="34" charset="0"/>
              </a:rPr>
              <a:t>rủi ro hơn doanh nghiệp tư nhân, cơ cấu tổ chức đơn giản, chủ sở hữu toàn quyền quyết định mọi vấn đề liên quan đến hoạt động của công ty</a:t>
            </a:r>
            <a:r>
              <a:rPr lang="vi-VN" sz="4000" smtClean="0">
                <a:cs typeface="Arial" panose="020B0604020202020204" pitchFamily="34" charset="0"/>
              </a:rPr>
              <a:t>.</a:t>
            </a:r>
            <a:endParaRPr lang="vi-VN" sz="4000">
              <a:cs typeface="Arial" panose="020B0604020202020204" pitchFamily="34" charset="0"/>
            </a:endParaRPr>
          </a:p>
        </p:txBody>
      </p:sp>
    </p:spTree>
    <p:extLst>
      <p:ext uri="{BB962C8B-B14F-4D97-AF65-F5344CB8AC3E}">
        <p14:creationId xmlns:p14="http://schemas.microsoft.com/office/powerpoint/2010/main" val="1875955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752993"/>
            <a:ext cx="16611600"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Công ty trách nhiệm hữu hạn hai thành viên trở lên</a:t>
            </a:r>
          </a:p>
        </p:txBody>
      </p:sp>
      <p:sp>
        <p:nvSpPr>
          <p:cNvPr id="4" name="TextBox 3"/>
          <p:cNvSpPr txBox="1"/>
          <p:nvPr/>
        </p:nvSpPr>
        <p:spPr>
          <a:xfrm>
            <a:off x="1066800" y="3889660"/>
            <a:ext cx="16230600" cy="563231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Công ty CNHH MTV của anh N được chuyển đổi thành Công ty CNHH hai thành viên trở lên khi có 4 người bạn của anh tham gia góp vốn điều lệ.</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Cơ chế hoạt động là cả 5 người cùng duy trì hoạt động của công ty chịu trách nhiệm về khoản nợ và nghĩa vụ tài sản khác của công ty trong phạm vi số vốn đã góp.</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6472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752993"/>
            <a:ext cx="16611600"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Công ty trách nhiệm hữu hạn hai thành viên trở lên</a:t>
            </a:r>
          </a:p>
        </p:txBody>
      </p:sp>
      <p:sp>
        <p:nvSpPr>
          <p:cNvPr id="5" name="Rounded Rectangle 4"/>
          <p:cNvSpPr/>
          <p:nvPr/>
        </p:nvSpPr>
        <p:spPr>
          <a:xfrm>
            <a:off x="1333500" y="3893116"/>
            <a:ext cx="15506700" cy="2211421"/>
          </a:xfrm>
          <a:prstGeom prst="roundRect">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pPr>
            <a:r>
              <a:rPr lang="vi-VN" sz="4000" smtClean="0">
                <a:solidFill>
                  <a:schemeClr val="tx1"/>
                </a:solidFill>
              </a:rPr>
              <a:t>Là doanh nghiệp trong đó thành viên có thể là tổ chức, cá nhân; số lượng thành viên không vượt quá 50.</a:t>
            </a:r>
            <a:endParaRPr lang="en-US" sz="4000">
              <a:solidFill>
                <a:schemeClr val="tx1"/>
              </a:solidFill>
            </a:endParaRPr>
          </a:p>
        </p:txBody>
      </p:sp>
      <p:sp>
        <p:nvSpPr>
          <p:cNvPr id="10" name="Flowchart: Terminator 9"/>
          <p:cNvSpPr/>
          <p:nvPr/>
        </p:nvSpPr>
        <p:spPr>
          <a:xfrm>
            <a:off x="1437640" y="6651741"/>
            <a:ext cx="6591300" cy="1143000"/>
          </a:xfrm>
          <a:prstGeom prst="flowChartTermina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Có tư cách pháp nhân </a:t>
            </a:r>
            <a:endParaRPr lang="en-US" sz="3500">
              <a:solidFill>
                <a:schemeClr val="tx1"/>
              </a:solidFill>
              <a:latin typeface="Arial" panose="020B0604020202020204" pitchFamily="34" charset="0"/>
              <a:cs typeface="Arial" panose="020B0604020202020204" pitchFamily="34" charset="0"/>
            </a:endParaRPr>
          </a:p>
        </p:txBody>
      </p:sp>
      <p:sp>
        <p:nvSpPr>
          <p:cNvPr id="11" name="Flowchart: Terminator 10"/>
          <p:cNvSpPr/>
          <p:nvPr/>
        </p:nvSpPr>
        <p:spPr>
          <a:xfrm>
            <a:off x="1437640" y="8427005"/>
            <a:ext cx="6591300" cy="1143000"/>
          </a:xfrm>
          <a:prstGeom prst="flowChartTermina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Không được phát cổ phần</a:t>
            </a:r>
            <a:endParaRPr lang="en-US" sz="3500">
              <a:solidFill>
                <a:schemeClr val="tx1"/>
              </a:solidFill>
              <a:latin typeface="Arial" panose="020B0604020202020204" pitchFamily="34" charset="0"/>
              <a:cs typeface="Arial" panose="020B0604020202020204" pitchFamily="34" charset="0"/>
            </a:endParaRPr>
          </a:p>
        </p:txBody>
      </p:sp>
      <p:sp>
        <p:nvSpPr>
          <p:cNvPr id="12" name="Flowchart: Terminator 11"/>
          <p:cNvSpPr/>
          <p:nvPr/>
        </p:nvSpPr>
        <p:spPr>
          <a:xfrm>
            <a:off x="9961880" y="6431512"/>
            <a:ext cx="6591300" cy="1447799"/>
          </a:xfrm>
          <a:prstGeom prst="flowChartTermina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Chịu trách nhiệm về các khoản nợ, nghĩa vụ</a:t>
            </a:r>
            <a:endParaRPr lang="en-US" sz="3500">
              <a:solidFill>
                <a:schemeClr val="tx1"/>
              </a:solidFill>
              <a:latin typeface="Arial" panose="020B0604020202020204" pitchFamily="34" charset="0"/>
              <a:cs typeface="Arial" panose="020B0604020202020204" pitchFamily="34" charset="0"/>
            </a:endParaRPr>
          </a:p>
        </p:txBody>
      </p:sp>
      <p:sp>
        <p:nvSpPr>
          <p:cNvPr id="13" name="Flowchart: Terminator 12"/>
          <p:cNvSpPr/>
          <p:nvPr/>
        </p:nvSpPr>
        <p:spPr>
          <a:xfrm>
            <a:off x="9961880" y="8341946"/>
            <a:ext cx="6591300" cy="1481278"/>
          </a:xfrm>
          <a:prstGeom prst="flowChartTermina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Ít gây rủi ro cho người </a:t>
            </a:r>
          </a:p>
          <a:p>
            <a:pPr algn="ctr">
              <a:lnSpc>
                <a:spcPct val="150000"/>
              </a:lnSpc>
            </a:pPr>
            <a:r>
              <a:rPr lang="en-US" sz="3500" smtClean="0">
                <a:solidFill>
                  <a:schemeClr val="tx1"/>
                </a:solidFill>
                <a:latin typeface="Arial" panose="020B0604020202020204" pitchFamily="34" charset="0"/>
                <a:cs typeface="Arial" panose="020B0604020202020204" pitchFamily="34" charset="0"/>
              </a:rPr>
              <a:t>góp vốn</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137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943600" y="647700"/>
            <a:ext cx="11049000" cy="9002663"/>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4" name="TextBox 3"/>
          <p:cNvSpPr txBox="1"/>
          <p:nvPr/>
        </p:nvSpPr>
        <p:spPr>
          <a:xfrm>
            <a:off x="7543800" y="876300"/>
            <a:ext cx="7848600" cy="1015663"/>
          </a:xfrm>
          <a:prstGeom prst="rect">
            <a:avLst/>
          </a:prstGeom>
          <a:noFill/>
        </p:spPr>
        <p:txBody>
          <a:bodyPr wrap="square" rtlCol="0">
            <a:spAutoFit/>
          </a:bodyPr>
          <a:lstStyle/>
          <a:p>
            <a:r>
              <a:rPr lang="en-US" sz="6000" b="1" smtClean="0">
                <a:latin typeface="Arial" panose="020B0604020202020204" pitchFamily="34" charset="0"/>
                <a:cs typeface="Arial" panose="020B0604020202020204" pitchFamily="34" charset="0"/>
              </a:rPr>
              <a:t>NỘI DUNG BÀI HỌC </a:t>
            </a:r>
            <a:endParaRPr lang="en-US" sz="6000" b="1">
              <a:latin typeface="Arial" panose="020B0604020202020204" pitchFamily="34" charset="0"/>
              <a:cs typeface="Arial" panose="020B0604020202020204" pitchFamily="34" charset="0"/>
            </a:endParaRPr>
          </a:p>
        </p:txBody>
      </p:sp>
      <p:pic>
        <p:nvPicPr>
          <p:cNvPr id="7"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4814600"/>
            <a:ext cx="6285010" cy="5485100"/>
          </a:xfrm>
          <a:prstGeom prst="rect">
            <a:avLst/>
          </a:prstGeom>
        </p:spPr>
      </p:pic>
      <p:sp>
        <p:nvSpPr>
          <p:cNvPr id="5" name="TextBox 4"/>
          <p:cNvSpPr txBox="1"/>
          <p:nvPr/>
        </p:nvSpPr>
        <p:spPr>
          <a:xfrm>
            <a:off x="7199410" y="3232985"/>
            <a:ext cx="8991600" cy="1002710"/>
          </a:xfrm>
          <a:prstGeom prst="rect">
            <a:avLst/>
          </a:prstGeom>
          <a:noFill/>
        </p:spPr>
        <p:txBody>
          <a:bodyPr wrap="square" rtlCol="0">
            <a:spAutoFit/>
          </a:bodyPr>
          <a:lstStyle/>
          <a:p>
            <a:pPr>
              <a:lnSpc>
                <a:spcPct val="150000"/>
              </a:lnSpc>
            </a:pPr>
            <a:r>
              <a:rPr lang="en-US" sz="4500" smtClean="0">
                <a:latin typeface="Arial" panose="020B0604020202020204" pitchFamily="34" charset="0"/>
                <a:cs typeface="Arial" panose="020B0604020202020204" pitchFamily="34" charset="0"/>
              </a:rPr>
              <a:t>Vai trò của sản xuất kinh doanh</a:t>
            </a:r>
          </a:p>
        </p:txBody>
      </p:sp>
      <p:sp>
        <p:nvSpPr>
          <p:cNvPr id="6" name="Rectangle 5"/>
          <p:cNvSpPr/>
          <p:nvPr/>
        </p:nvSpPr>
        <p:spPr>
          <a:xfrm>
            <a:off x="7199410" y="5868516"/>
            <a:ext cx="9564590" cy="1131079"/>
          </a:xfrm>
          <a:prstGeom prst="rect">
            <a:avLst/>
          </a:prstGeom>
        </p:spPr>
        <p:txBody>
          <a:bodyPr wrap="square">
            <a:spAutoFit/>
          </a:bodyPr>
          <a:lstStyle/>
          <a:p>
            <a:pPr lvl="0">
              <a:lnSpc>
                <a:spcPct val="150000"/>
              </a:lnSpc>
            </a:pPr>
            <a:r>
              <a:rPr lang="en-US" sz="4500">
                <a:solidFill>
                  <a:prstClr val="black"/>
                </a:solidFill>
                <a:latin typeface="Arial" panose="020B0604020202020204" pitchFamily="34" charset="0"/>
                <a:cs typeface="Arial" panose="020B0604020202020204" pitchFamily="34" charset="0"/>
              </a:rPr>
              <a:t>Một số mô hình sản xuất kinh doanh</a:t>
            </a:r>
          </a:p>
        </p:txBody>
      </p:sp>
      <p:sp>
        <p:nvSpPr>
          <p:cNvPr id="8" name="Pentagon 7"/>
          <p:cNvSpPr/>
          <p:nvPr/>
        </p:nvSpPr>
        <p:spPr>
          <a:xfrm>
            <a:off x="5943600" y="3162300"/>
            <a:ext cx="1143000" cy="1244263"/>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latin typeface="Arial" panose="020B0604020202020204" pitchFamily="34" charset="0"/>
                <a:cs typeface="Arial" panose="020B0604020202020204" pitchFamily="34" charset="0"/>
              </a:rPr>
              <a:t>1</a:t>
            </a:r>
            <a:endParaRPr lang="en-US" sz="5000" b="1">
              <a:latin typeface="Arial" panose="020B0604020202020204" pitchFamily="34" charset="0"/>
              <a:cs typeface="Arial" panose="020B0604020202020204" pitchFamily="34" charset="0"/>
            </a:endParaRPr>
          </a:p>
        </p:txBody>
      </p:sp>
      <p:sp>
        <p:nvSpPr>
          <p:cNvPr id="9" name="Pentagon 8"/>
          <p:cNvSpPr/>
          <p:nvPr/>
        </p:nvSpPr>
        <p:spPr>
          <a:xfrm>
            <a:off x="5943600" y="5868516"/>
            <a:ext cx="1143000" cy="1244263"/>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204607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571446"/>
            <a:ext cx="16611600"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Công ty cổ phần </a:t>
            </a:r>
          </a:p>
        </p:txBody>
      </p:sp>
      <p:sp>
        <p:nvSpPr>
          <p:cNvPr id="4" name="TextBox 3"/>
          <p:cNvSpPr txBox="1"/>
          <p:nvPr/>
        </p:nvSpPr>
        <p:spPr>
          <a:xfrm>
            <a:off x="1009650" y="3410552"/>
            <a:ext cx="16344900" cy="6441572"/>
          </a:xfrm>
          <a:prstGeom prst="rect">
            <a:avLst/>
          </a:prstGeom>
          <a:noFill/>
        </p:spPr>
        <p:txBody>
          <a:bodyPr wrap="square" rtlCol="0">
            <a:spAutoFit/>
          </a:bodyPr>
          <a:lstStyle/>
          <a:p>
            <a:pPr algn="just">
              <a:lnSpc>
                <a:spcPct val="150000"/>
              </a:lnSpc>
            </a:pPr>
            <a:r>
              <a:rPr lang="en-US" sz="4000" smtClean="0">
                <a:latin typeface="Arial" panose="020B0604020202020204" pitchFamily="34" charset="0"/>
                <a:cs typeface="Arial" panose="020B0604020202020204" pitchFamily="34" charset="0"/>
              </a:rPr>
              <a:t>Công ty A được thành lập bằng vốn của hàng trăm cổ đông.</a:t>
            </a:r>
          </a:p>
          <a:p>
            <a:pPr marL="571500" indent="-571500" algn="just">
              <a:lnSpc>
                <a:spcPct val="150000"/>
              </a:lnSpc>
              <a:buFont typeface="Wingdings" panose="05000000000000000000" pitchFamily="2" charset="2"/>
              <a:buChar char="Ø"/>
            </a:pPr>
            <a:r>
              <a:rPr lang="en-US" sz="4000" i="1" smtClean="0">
                <a:latin typeface="Arial" panose="020B0604020202020204" pitchFamily="34" charset="0"/>
                <a:cs typeface="Arial" panose="020B0604020202020204" pitchFamily="34" charset="0"/>
              </a:rPr>
              <a:t>Phương thức hoạt động:</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Hằng năm công ty sẽ tổ chức họp Đại hội cổ đông để bầu ra Hội đồng quản trị.</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Phát hành chứng khoán để huy động vốn.</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Các cổ đông được chia lợi tức cổ phần theo số cổ phần đóng góp cho công ty.</a:t>
            </a:r>
          </a:p>
        </p:txBody>
      </p:sp>
    </p:spTree>
    <p:extLst>
      <p:ext uri="{BB962C8B-B14F-4D97-AF65-F5344CB8AC3E}">
        <p14:creationId xmlns:p14="http://schemas.microsoft.com/office/powerpoint/2010/main" val="2295816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barn(inVertical)">
                                      <p:cBhvr>
                                        <p:cTn id="3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571446"/>
            <a:ext cx="16611600"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Công ty cổ phần </a:t>
            </a:r>
          </a:p>
        </p:txBody>
      </p:sp>
      <p:sp>
        <p:nvSpPr>
          <p:cNvPr id="4" name="TextBox 3"/>
          <p:cNvSpPr txBox="1"/>
          <p:nvPr/>
        </p:nvSpPr>
        <p:spPr>
          <a:xfrm>
            <a:off x="1009650" y="3449686"/>
            <a:ext cx="16344900" cy="6555641"/>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Khái niệm: </a:t>
            </a:r>
            <a:r>
              <a:rPr lang="vi-VN" sz="4000" smtClean="0">
                <a:cs typeface="Arial" panose="020B0604020202020204" pitchFamily="34" charset="0"/>
              </a:rPr>
              <a:t>Công </a:t>
            </a:r>
            <a:r>
              <a:rPr lang="vi-VN" sz="4000">
                <a:cs typeface="Arial" panose="020B0604020202020204" pitchFamily="34" charset="0"/>
              </a:rPr>
              <a:t>ty cổ phần là doanh nghiệp được hình thành bằng vốn đóng góp của nhiều người, vốn điều lệ được chia thành nhiều phần bằng nhau gọi là cổ phần</a:t>
            </a:r>
            <a:r>
              <a:rPr lang="vi-VN" sz="4000" smtClean="0">
                <a:cs typeface="Arial" panose="020B0604020202020204" pitchFamily="34" charset="0"/>
              </a:rPr>
              <a:t>.</a:t>
            </a:r>
            <a:endParaRPr lang="en-US" sz="4000" smtClean="0">
              <a:cs typeface="Arial" panose="020B0604020202020204" pitchFamily="34" charset="0"/>
            </a:endParaRPr>
          </a:p>
          <a:p>
            <a:pPr algn="just">
              <a:lnSpc>
                <a:spcPct val="150000"/>
              </a:lnSpc>
            </a:pPr>
            <a:r>
              <a:rPr lang="en-US" sz="4000" b="1" smtClean="0">
                <a:latin typeface="Arial" panose="020B0604020202020204" pitchFamily="34" charset="0"/>
                <a:cs typeface="Arial" panose="020B0604020202020204" pitchFamily="34" charset="0"/>
              </a:rPr>
              <a:t>Đặc điểm: </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Cổ đông có thể là tổ chức hoặc cá nhân.</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Có tư cách pháp nhân từ ngày được cấp chứng nhận kinh doanh.</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Mức độ rủi ro của các cổ đông không cao. </a:t>
            </a:r>
          </a:p>
        </p:txBody>
      </p:sp>
    </p:spTree>
    <p:extLst>
      <p:ext uri="{BB962C8B-B14F-4D97-AF65-F5344CB8AC3E}">
        <p14:creationId xmlns:p14="http://schemas.microsoft.com/office/powerpoint/2010/main" val="657139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down)">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down)">
                                      <p:cBhvr>
                                        <p:cTn id="3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571446"/>
            <a:ext cx="166116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Doanh nghiệp nhà nước </a:t>
            </a:r>
          </a:p>
        </p:txBody>
      </p:sp>
      <p:sp>
        <p:nvSpPr>
          <p:cNvPr id="4" name="TextBox 3"/>
          <p:cNvSpPr txBox="1"/>
          <p:nvPr/>
        </p:nvSpPr>
        <p:spPr>
          <a:xfrm>
            <a:off x="782320" y="4020316"/>
            <a:ext cx="9509760" cy="4708981"/>
          </a:xfrm>
          <a:prstGeom prst="rect">
            <a:avLst/>
          </a:prstGeom>
          <a:noFill/>
        </p:spPr>
        <p:txBody>
          <a:bodyPr wrap="square" rtlCol="0">
            <a:spAutoFit/>
          </a:bodyPr>
          <a:lstStyle/>
          <a:p>
            <a:pPr algn="just">
              <a:lnSpc>
                <a:spcPct val="150000"/>
              </a:lnSpc>
            </a:pPr>
            <a:r>
              <a:rPr lang="vi-VN" sz="4000">
                <a:cs typeface="Arial" panose="020B0604020202020204" pitchFamily="34" charset="0"/>
              </a:rPr>
              <a:t>- Trước khi cổ phần hóa, vốn của doanh nghiệp K là 100% của nhà nước.</a:t>
            </a:r>
          </a:p>
          <a:p>
            <a:pPr algn="just">
              <a:lnSpc>
                <a:spcPct val="150000"/>
              </a:lnSpc>
            </a:pPr>
            <a:r>
              <a:rPr lang="vi-VN" sz="4000">
                <a:cs typeface="Arial" panose="020B0604020202020204" pitchFamily="34" charset="0"/>
              </a:rPr>
              <a:t>- Sau khi cổ phần hóa, vốn của doanh nghiệp K chỉ còn 54% là của nhà nước, 46% còn lại là của tư nhân đầu tư.</a:t>
            </a:r>
          </a:p>
        </p:txBody>
      </p:sp>
      <p:pic>
        <p:nvPicPr>
          <p:cNvPr id="5" name="Picture 4"/>
          <p:cNvPicPr>
            <a:picLocks noChangeAspect="1"/>
          </p:cNvPicPr>
          <p:nvPr/>
        </p:nvPicPr>
        <p:blipFill>
          <a:blip r:embed="rId2"/>
          <a:stretch>
            <a:fillRect/>
          </a:stretch>
        </p:blipFill>
        <p:spPr>
          <a:xfrm>
            <a:off x="10386060" y="1830848"/>
            <a:ext cx="7177132" cy="4306279"/>
          </a:xfrm>
          <a:prstGeom prst="rect">
            <a:avLst/>
          </a:prstGeom>
        </p:spPr>
      </p:pic>
      <p:pic>
        <p:nvPicPr>
          <p:cNvPr id="7" name="Picture 6"/>
          <p:cNvPicPr>
            <a:picLocks noChangeAspect="1"/>
          </p:cNvPicPr>
          <p:nvPr/>
        </p:nvPicPr>
        <p:blipFill>
          <a:blip r:embed="rId3"/>
          <a:stretch>
            <a:fillRect/>
          </a:stretch>
        </p:blipFill>
        <p:spPr>
          <a:xfrm>
            <a:off x="11363547" y="6137127"/>
            <a:ext cx="5715000" cy="3629025"/>
          </a:xfrm>
          <a:prstGeom prst="rect">
            <a:avLst/>
          </a:prstGeom>
        </p:spPr>
      </p:pic>
    </p:spTree>
    <p:extLst>
      <p:ext uri="{BB962C8B-B14F-4D97-AF65-F5344CB8AC3E}">
        <p14:creationId xmlns:p14="http://schemas.microsoft.com/office/powerpoint/2010/main" val="30515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2. Một số mô hình sản xuất kinh doanh</a:t>
            </a:r>
            <a:endParaRPr lang="en-US" sz="6000" b="1">
              <a:latin typeface="Arial" panose="020B0604020202020204" pitchFamily="34" charset="0"/>
              <a:cs typeface="Arial" panose="020B0604020202020204" pitchFamily="34" charset="0"/>
            </a:endParaRPr>
          </a:p>
        </p:txBody>
      </p:sp>
      <p:sp>
        <p:nvSpPr>
          <p:cNvPr id="9" name="TextBox 8"/>
          <p:cNvSpPr txBox="1"/>
          <p:nvPr/>
        </p:nvSpPr>
        <p:spPr>
          <a:xfrm>
            <a:off x="782320" y="1815763"/>
            <a:ext cx="1064768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c. </a:t>
            </a:r>
            <a:r>
              <a:rPr lang="en-US" sz="4500" b="1">
                <a:solidFill>
                  <a:srgbClr val="C00000"/>
                </a:solidFill>
                <a:latin typeface="Arial" panose="020B0604020202020204" pitchFamily="34" charset="0"/>
                <a:cs typeface="Arial" panose="020B0604020202020204" pitchFamily="34" charset="0"/>
              </a:rPr>
              <a:t>Mô hình doanh nghiệp</a:t>
            </a:r>
          </a:p>
        </p:txBody>
      </p:sp>
      <p:sp>
        <p:nvSpPr>
          <p:cNvPr id="6" name="TextBox 5"/>
          <p:cNvSpPr txBox="1"/>
          <p:nvPr/>
        </p:nvSpPr>
        <p:spPr>
          <a:xfrm>
            <a:off x="876300" y="2571446"/>
            <a:ext cx="166116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Doanh nghiệp nhà nước </a:t>
            </a:r>
          </a:p>
        </p:txBody>
      </p:sp>
      <p:sp>
        <p:nvSpPr>
          <p:cNvPr id="4" name="TextBox 3"/>
          <p:cNvSpPr txBox="1"/>
          <p:nvPr/>
        </p:nvSpPr>
        <p:spPr>
          <a:xfrm>
            <a:off x="829310" y="3531536"/>
            <a:ext cx="16705580" cy="5632311"/>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Khái niệm:</a:t>
            </a:r>
          </a:p>
          <a:p>
            <a:pPr algn="just">
              <a:lnSpc>
                <a:spcPct val="150000"/>
              </a:lnSpc>
            </a:pPr>
            <a:r>
              <a:rPr lang="vi-VN" sz="4000">
                <a:cs typeface="Arial" panose="020B0604020202020204" pitchFamily="34" charset="0"/>
              </a:rPr>
              <a:t>Doanh nghiệp nhà nước: là tổ chức kinh doanh do Nhà nước thành lập hoặc tham gia thành lập đầu tư trên 50% vốn điều lệ và quản lí hoặc tham gia quản lí với tư cách chủ sở hữu</a:t>
            </a:r>
            <a:r>
              <a:rPr lang="vi-VN" sz="4000" smtClean="0">
                <a:cs typeface="Arial" panose="020B0604020202020204" pitchFamily="34" charset="0"/>
              </a:rPr>
              <a:t>.</a:t>
            </a:r>
            <a:endParaRPr lang="en-US" sz="4000" smtClean="0">
              <a:cs typeface="Arial" panose="020B0604020202020204" pitchFamily="34" charset="0"/>
            </a:endParaRPr>
          </a:p>
          <a:p>
            <a:pPr marL="571500" indent="-571500" algn="just">
              <a:lnSpc>
                <a:spcPct val="150000"/>
              </a:lnSpc>
              <a:buFontTx/>
              <a:buChar char="-"/>
            </a:pPr>
            <a:r>
              <a:rPr lang="en-US" sz="4000" smtClean="0">
                <a:latin typeface="Arial" panose="020B0604020202020204" pitchFamily="34" charset="0"/>
                <a:cs typeface="Arial" panose="020B0604020202020204" pitchFamily="34" charset="0"/>
              </a:rPr>
              <a:t>Doanh nghiệp do nhà nước nắm giữ 100% vốn điều lệ.</a:t>
            </a:r>
          </a:p>
          <a:p>
            <a:pPr marL="571500" indent="-571500" algn="just">
              <a:lnSpc>
                <a:spcPct val="150000"/>
              </a:lnSpc>
              <a:buFontTx/>
              <a:buChar char="-"/>
            </a:pPr>
            <a:r>
              <a:rPr lang="en-US" sz="4000" smtClean="0">
                <a:latin typeface="Arial" panose="020B0604020202020204" pitchFamily="34" charset="0"/>
                <a:cs typeface="Arial" panose="020B0604020202020204" pitchFamily="34" charset="0"/>
              </a:rPr>
              <a:t>Doanh nghiệp do nhà nước nắm giữ 50% vốn điều lệ. </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559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1028700" y="1838623"/>
            <a:ext cx="16306800" cy="101566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Em </a:t>
            </a:r>
            <a:r>
              <a:rPr lang="en-US" sz="4000" i="1" smtClean="0">
                <a:solidFill>
                  <a:srgbClr val="C00000"/>
                </a:solidFill>
                <a:latin typeface="Arial" panose="020B0604020202020204" pitchFamily="34" charset="0"/>
                <a:cs typeface="Arial" panose="020B0604020202020204" pitchFamily="34" charset="0"/>
              </a:rPr>
              <a:t>đồng </a:t>
            </a:r>
            <a:r>
              <a:rPr lang="en-US" sz="4000" i="1">
                <a:solidFill>
                  <a:srgbClr val="C00000"/>
                </a:solidFill>
                <a:latin typeface="Arial" panose="020B0604020202020204" pitchFamily="34" charset="0"/>
                <a:cs typeface="Arial" panose="020B0604020202020204" pitchFamily="34" charset="0"/>
              </a:rPr>
              <a:t>tình hay không đồng tình với ý kiến nào sau đây? </a:t>
            </a:r>
            <a:r>
              <a:rPr lang="en-US" sz="4000" i="1" smtClean="0">
                <a:solidFill>
                  <a:srgbClr val="C00000"/>
                </a:solidFill>
                <a:latin typeface="Arial" panose="020B0604020202020204" pitchFamily="34" charset="0"/>
                <a:cs typeface="Arial" panose="020B0604020202020204" pitchFamily="34" charset="0"/>
              </a:rPr>
              <a:t>Vì </a:t>
            </a:r>
            <a:r>
              <a:rPr lang="en-US" sz="4000" i="1">
                <a:solidFill>
                  <a:srgbClr val="C00000"/>
                </a:solidFill>
                <a:latin typeface="Arial" panose="020B0604020202020204" pitchFamily="34" charset="0"/>
                <a:cs typeface="Arial" panose="020B0604020202020204" pitchFamily="34" charset="0"/>
              </a:rPr>
              <a:t>sao?</a:t>
            </a:r>
          </a:p>
        </p:txBody>
      </p:sp>
      <p:sp>
        <p:nvSpPr>
          <p:cNvPr id="5" name="Rounded Rectangle 4"/>
          <p:cNvSpPr/>
          <p:nvPr/>
        </p:nvSpPr>
        <p:spPr>
          <a:xfrm>
            <a:off x="1257300" y="3027006"/>
            <a:ext cx="15849600" cy="106680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a:solidFill>
                  <a:schemeClr val="tx1"/>
                </a:solidFill>
                <a:latin typeface="Arial" panose="020B0604020202020204" pitchFamily="34" charset="0"/>
                <a:cs typeface="Arial" panose="020B0604020202020204" pitchFamily="34" charset="0"/>
              </a:rPr>
              <a:t>a. Sản xuất kinh doanh góp phần làm giảm tệ nạn xã hội.</a:t>
            </a:r>
          </a:p>
        </p:txBody>
      </p:sp>
      <p:sp>
        <p:nvSpPr>
          <p:cNvPr id="9" name="Rounded Rectangle 8"/>
          <p:cNvSpPr/>
          <p:nvPr/>
        </p:nvSpPr>
        <p:spPr>
          <a:xfrm>
            <a:off x="1257300" y="4524337"/>
            <a:ext cx="15849600" cy="106680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500">
                <a:solidFill>
                  <a:schemeClr val="tx1"/>
                </a:solidFill>
                <a:cs typeface="Arial" panose="020B0604020202020204" pitchFamily="34" charset="0"/>
              </a:rPr>
              <a:t>b. Kinh doanh phát triển làm hạn chế các nghề truyền thống ở địa phương.</a:t>
            </a:r>
          </a:p>
        </p:txBody>
      </p:sp>
      <p:sp>
        <p:nvSpPr>
          <p:cNvPr id="10" name="Rounded Rectangle 9"/>
          <p:cNvSpPr/>
          <p:nvPr/>
        </p:nvSpPr>
        <p:spPr>
          <a:xfrm>
            <a:off x="1257300" y="6021668"/>
            <a:ext cx="15849600" cy="106680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a:solidFill>
                  <a:schemeClr val="tx1"/>
                </a:solidFill>
                <a:cs typeface="Arial" panose="020B0604020202020204" pitchFamily="34" charset="0"/>
              </a:rPr>
              <a:t>c. Kinh doanh trực tuyến không đòi hỏi phải đầu tư nhiều nhà xưởng và trí tuệ.</a:t>
            </a:r>
          </a:p>
        </p:txBody>
      </p:sp>
      <p:sp>
        <p:nvSpPr>
          <p:cNvPr id="11" name="Rounded Rectangle 10"/>
          <p:cNvSpPr/>
          <p:nvPr/>
        </p:nvSpPr>
        <p:spPr>
          <a:xfrm>
            <a:off x="1257300" y="7556426"/>
            <a:ext cx="15849600" cy="154947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500">
                <a:solidFill>
                  <a:schemeClr val="tx1"/>
                </a:solidFill>
                <a:cs typeface="Arial" panose="020B0604020202020204" pitchFamily="34" charset="0"/>
              </a:rPr>
              <a:t>d. Sản xuất kinh doanh góp phần quan trọng đề thực hiện mục tiêu dân giàu, nước mạnh.</a:t>
            </a:r>
          </a:p>
        </p:txBody>
      </p:sp>
    </p:spTree>
    <p:extLst>
      <p:ext uri="{BB962C8B-B14F-4D97-AF65-F5344CB8AC3E}">
        <p14:creationId xmlns:p14="http://schemas.microsoft.com/office/powerpoint/2010/main" val="24362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5" grpId="0" animBg="1"/>
      <p:bldP spid="9"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1887200" y="3924300"/>
            <a:ext cx="5439773" cy="5791557"/>
          </a:xfrm>
          <a:prstGeom prst="rect">
            <a:avLst/>
          </a:prstGeom>
        </p:spPr>
      </p:pic>
      <p:sp>
        <p:nvSpPr>
          <p:cNvPr id="9" name="Pentagon 8"/>
          <p:cNvSpPr/>
          <p:nvPr/>
        </p:nvSpPr>
        <p:spPr>
          <a:xfrm>
            <a:off x="533400" y="1803231"/>
            <a:ext cx="4800600" cy="99060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Gợi ý trả lời </a:t>
            </a:r>
            <a:endParaRPr lang="en-US" sz="4000" b="1">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2209800" y="3726676"/>
            <a:ext cx="6705600" cy="2057400"/>
          </a:xfrm>
          <a:prstGeom prst="round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Sản xuất kinh doanh làm giảm tệ nạn xã hội </a:t>
            </a:r>
            <a:endParaRPr lang="en-US" sz="400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8336639" y="4189482"/>
            <a:ext cx="1661350" cy="1557516"/>
          </a:xfrm>
          <a:prstGeom prst="rect">
            <a:avLst/>
          </a:prstGeom>
        </p:spPr>
      </p:pic>
      <p:sp>
        <p:nvSpPr>
          <p:cNvPr id="12" name="Right Arrow 11"/>
          <p:cNvSpPr/>
          <p:nvPr/>
        </p:nvSpPr>
        <p:spPr>
          <a:xfrm>
            <a:off x="698138" y="7632177"/>
            <a:ext cx="1203780" cy="685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01918" y="6082251"/>
            <a:ext cx="8458200"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Đồng tình.</a:t>
            </a:r>
          </a:p>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Vì kinh doanh tạo ra việc làm, tăng thu nhập làm giảm đi nguyên nhân dẫn đến các tệ nạn xã hội.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502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barn(inVertical)">
                                      <p:cBhvr>
                                        <p:cTn id="24" dur="500"/>
                                        <p:tgtEl>
                                          <p:spTgt spid="13">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barn(inVertical)">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1887200" y="3924300"/>
            <a:ext cx="5439773" cy="5791557"/>
          </a:xfrm>
          <a:prstGeom prst="rect">
            <a:avLst/>
          </a:prstGeom>
        </p:spPr>
      </p:pic>
      <p:sp>
        <p:nvSpPr>
          <p:cNvPr id="9" name="Pentagon 8"/>
          <p:cNvSpPr/>
          <p:nvPr/>
        </p:nvSpPr>
        <p:spPr>
          <a:xfrm>
            <a:off x="533400" y="1803231"/>
            <a:ext cx="4800600" cy="99060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Gợi ý trả lời </a:t>
            </a:r>
            <a:endParaRPr lang="en-US" sz="4000" b="1">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2209800" y="3726676"/>
            <a:ext cx="7010400" cy="2057400"/>
          </a:xfrm>
          <a:prstGeom prst="round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Sản xuất kinh doanh làm hạn chế các nghề truyền thống</a:t>
            </a:r>
            <a:endParaRPr lang="en-US" sz="4000">
              <a:solidFill>
                <a:schemeClr val="tx1"/>
              </a:solidFill>
              <a:latin typeface="Arial" panose="020B0604020202020204" pitchFamily="34" charset="0"/>
              <a:cs typeface="Arial" panose="020B0604020202020204" pitchFamily="34" charset="0"/>
            </a:endParaRPr>
          </a:p>
        </p:txBody>
      </p:sp>
      <p:sp>
        <p:nvSpPr>
          <p:cNvPr id="12" name="Right Arrow 11"/>
          <p:cNvSpPr/>
          <p:nvPr/>
        </p:nvSpPr>
        <p:spPr>
          <a:xfrm>
            <a:off x="698138" y="7632177"/>
            <a:ext cx="1203780" cy="685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01918" y="6082251"/>
            <a:ext cx="9147082"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Không đồng tình.</a:t>
            </a:r>
          </a:p>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Vì kinh doanh tạo điều kiện cho các ngành nghề truyền thống có cơ hội được phát huy, mở rộng thị trường. </a:t>
            </a:r>
            <a:endParaRPr lang="en-US" sz="4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910513" y="4640584"/>
            <a:ext cx="1449605" cy="1292580"/>
          </a:xfrm>
          <a:prstGeom prst="rect">
            <a:avLst/>
          </a:prstGeom>
        </p:spPr>
      </p:pic>
    </p:spTree>
    <p:extLst>
      <p:ext uri="{BB962C8B-B14F-4D97-AF65-F5344CB8AC3E}">
        <p14:creationId xmlns:p14="http://schemas.microsoft.com/office/powerpoint/2010/main" val="1743142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barn(inVertical)">
                                      <p:cBhvr>
                                        <p:cTn id="24" dur="500"/>
                                        <p:tgtEl>
                                          <p:spTgt spid="13">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barn(inVertical)">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2376241" y="3924300"/>
            <a:ext cx="5439773" cy="5791557"/>
          </a:xfrm>
          <a:prstGeom prst="rect">
            <a:avLst/>
          </a:prstGeom>
        </p:spPr>
      </p:pic>
      <p:sp>
        <p:nvSpPr>
          <p:cNvPr id="9" name="Pentagon 8"/>
          <p:cNvSpPr/>
          <p:nvPr/>
        </p:nvSpPr>
        <p:spPr>
          <a:xfrm>
            <a:off x="533400" y="1803231"/>
            <a:ext cx="4800600" cy="99060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Gợi ý trả lời </a:t>
            </a:r>
            <a:endParaRPr lang="en-US" sz="4000" b="1">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2055858" y="3708233"/>
            <a:ext cx="8304259" cy="2057400"/>
          </a:xfrm>
          <a:prstGeom prst="round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Kinh doanh không nhất thiết phải đầu tư nhiều nhà xưởng và trí tuệ. </a:t>
            </a:r>
            <a:endParaRPr lang="en-US" sz="4000">
              <a:solidFill>
                <a:schemeClr val="tx1"/>
              </a:solidFill>
              <a:latin typeface="Arial" panose="020B0604020202020204" pitchFamily="34" charset="0"/>
              <a:cs typeface="Arial" panose="020B0604020202020204" pitchFamily="34" charset="0"/>
            </a:endParaRPr>
          </a:p>
        </p:txBody>
      </p:sp>
      <p:sp>
        <p:nvSpPr>
          <p:cNvPr id="12" name="Right Arrow 11"/>
          <p:cNvSpPr/>
          <p:nvPr/>
        </p:nvSpPr>
        <p:spPr>
          <a:xfrm>
            <a:off x="533400" y="7632177"/>
            <a:ext cx="1203780" cy="685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37180" y="6082251"/>
            <a:ext cx="10518682"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Ý kiến này tồn tại cả ý đúng và sai.</a:t>
            </a:r>
          </a:p>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Hiện nay hình thức kinh doanh online không tốn phí làm nhà xưởng nhưng vẫn cần trí tuệ để duy trì hoạt động kinh doanh.</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608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barn(inVertical)">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barn(inVertical)">
                                      <p:cBhvr>
                                        <p:cTn id="2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2376241" y="3924300"/>
            <a:ext cx="5439773" cy="5791557"/>
          </a:xfrm>
          <a:prstGeom prst="rect">
            <a:avLst/>
          </a:prstGeom>
        </p:spPr>
      </p:pic>
      <p:sp>
        <p:nvSpPr>
          <p:cNvPr id="9" name="Pentagon 8"/>
          <p:cNvSpPr/>
          <p:nvPr/>
        </p:nvSpPr>
        <p:spPr>
          <a:xfrm>
            <a:off x="533400" y="1803231"/>
            <a:ext cx="4800600" cy="99060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Gợi ý trả lời </a:t>
            </a:r>
            <a:endParaRPr lang="en-US" sz="4000" b="1">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2055858" y="3708233"/>
            <a:ext cx="8764542" cy="2057400"/>
          </a:xfrm>
          <a:prstGeom prst="round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Kinh doanh góp phần làm thực hiện mục tiêu dân giàu nước mạnh</a:t>
            </a:r>
            <a:endParaRPr lang="en-US" sz="4000">
              <a:solidFill>
                <a:schemeClr val="tx1"/>
              </a:solidFill>
              <a:latin typeface="Arial" panose="020B0604020202020204" pitchFamily="34" charset="0"/>
              <a:cs typeface="Arial" panose="020B0604020202020204" pitchFamily="34" charset="0"/>
            </a:endParaRPr>
          </a:p>
        </p:txBody>
      </p:sp>
      <p:sp>
        <p:nvSpPr>
          <p:cNvPr id="12" name="Right Arrow 11"/>
          <p:cNvSpPr/>
          <p:nvPr/>
        </p:nvSpPr>
        <p:spPr>
          <a:xfrm>
            <a:off x="528320" y="7594077"/>
            <a:ext cx="1203780" cy="685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37180" y="6044151"/>
            <a:ext cx="9540420"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Đồng tình</a:t>
            </a:r>
          </a:p>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Vì kinh doanh giúp tạo ra tài sản, việc làm, tăng thu nhập và giúp ổn định đời sống xã hội.</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0287000" y="4173025"/>
            <a:ext cx="1661350" cy="1557516"/>
          </a:xfrm>
          <a:prstGeom prst="rect">
            <a:avLst/>
          </a:prstGeom>
        </p:spPr>
      </p:pic>
    </p:spTree>
    <p:extLst>
      <p:ext uri="{BB962C8B-B14F-4D97-AF65-F5344CB8AC3E}">
        <p14:creationId xmlns:p14="http://schemas.microsoft.com/office/powerpoint/2010/main" val="2661594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barn(inVertical)">
                                      <p:cBhvr>
                                        <p:cTn id="24" dur="500"/>
                                        <p:tgtEl>
                                          <p:spTgt spid="13">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barn(inVertical)">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6477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4" name="Rounded Rectangle 3"/>
          <p:cNvSpPr/>
          <p:nvPr/>
        </p:nvSpPr>
        <p:spPr>
          <a:xfrm>
            <a:off x="1066800" y="2019300"/>
            <a:ext cx="16230600" cy="2209800"/>
          </a:xfrm>
          <a:prstGeom prst="roundRect">
            <a:avLst/>
          </a:prstGeom>
          <a:ln w="38100">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nSpc>
                <a:spcPct val="150000"/>
              </a:lnSpc>
            </a:pPr>
            <a:r>
              <a:rPr lang="en-US" sz="4000" b="1" i="1">
                <a:solidFill>
                  <a:schemeClr val="tx1"/>
                </a:solidFill>
                <a:latin typeface="Arial" panose="020B0604020202020204" pitchFamily="34" charset="0"/>
                <a:cs typeface="Arial" panose="020B0604020202020204" pitchFamily="34" charset="0"/>
              </a:rPr>
              <a:t>Em hãy cùng các bạn trong nhóm thảo luận để nhận biết điểm khác nhau của các mô hình sản xuất kinh doanh:</a:t>
            </a:r>
          </a:p>
        </p:txBody>
      </p:sp>
      <p:grpSp>
        <p:nvGrpSpPr>
          <p:cNvPr id="14" name="Group 13"/>
          <p:cNvGrpSpPr/>
          <p:nvPr/>
        </p:nvGrpSpPr>
        <p:grpSpPr>
          <a:xfrm>
            <a:off x="743903" y="4579154"/>
            <a:ext cx="3733800" cy="5092363"/>
            <a:chOff x="1371600" y="4546937"/>
            <a:chExt cx="3733800" cy="5092363"/>
          </a:xfrm>
        </p:grpSpPr>
        <p:sp>
          <p:nvSpPr>
            <p:cNvPr id="5" name="Rounded Rectangle 4"/>
            <p:cNvSpPr/>
            <p:nvPr/>
          </p:nvSpPr>
          <p:spPr>
            <a:xfrm>
              <a:off x="1371600" y="4991100"/>
              <a:ext cx="3733800" cy="4648200"/>
            </a:xfrm>
            <a:prstGeom prst="roundRect">
              <a:avLst/>
            </a:prstGeom>
            <a:solidFill>
              <a:srgbClr val="FFCC66"/>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rgbClr val="002060"/>
                  </a:solidFill>
                </a:rPr>
                <a:t>Mô hình hộ sản xuất kinh doanh và doanh nghiệp tư nhân.</a:t>
              </a:r>
              <a:endParaRPr lang="en-US" sz="3500">
                <a:solidFill>
                  <a:srgbClr val="002060"/>
                </a:solidFill>
              </a:endParaRPr>
            </a:p>
          </p:txBody>
        </p:sp>
        <p:sp>
          <p:nvSpPr>
            <p:cNvPr id="7" name="Oval 6"/>
            <p:cNvSpPr/>
            <p:nvPr/>
          </p:nvSpPr>
          <p:spPr>
            <a:xfrm>
              <a:off x="2743200" y="4546937"/>
              <a:ext cx="990600" cy="920412"/>
            </a:xfrm>
            <a:prstGeom prst="ellipse">
              <a:avLst/>
            </a:prstGeom>
            <a:solidFill>
              <a:schemeClr val="accent6">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rgbClr val="002060"/>
                  </a:solidFill>
                  <a:latin typeface="Arial" panose="020B0604020202020204" pitchFamily="34" charset="0"/>
                  <a:cs typeface="Arial" panose="020B0604020202020204" pitchFamily="34" charset="0"/>
                </a:rPr>
                <a:t>a</a:t>
              </a:r>
              <a:endParaRPr lang="en-US" sz="4500" b="1">
                <a:solidFill>
                  <a:srgbClr val="002060"/>
                </a:solidFill>
                <a:latin typeface="Arial" panose="020B0604020202020204" pitchFamily="34" charset="0"/>
                <a:cs typeface="Arial" panose="020B0604020202020204" pitchFamily="34" charset="0"/>
              </a:endParaRPr>
            </a:p>
          </p:txBody>
        </p:sp>
      </p:grpSp>
      <p:grpSp>
        <p:nvGrpSpPr>
          <p:cNvPr id="15" name="Group 14"/>
          <p:cNvGrpSpPr/>
          <p:nvPr/>
        </p:nvGrpSpPr>
        <p:grpSpPr>
          <a:xfrm>
            <a:off x="4953953" y="4579154"/>
            <a:ext cx="3733800" cy="5092363"/>
            <a:chOff x="1371600" y="4546937"/>
            <a:chExt cx="3733800" cy="5092363"/>
          </a:xfrm>
        </p:grpSpPr>
        <p:sp>
          <p:nvSpPr>
            <p:cNvPr id="16" name="Rounded Rectangle 15"/>
            <p:cNvSpPr/>
            <p:nvPr/>
          </p:nvSpPr>
          <p:spPr>
            <a:xfrm>
              <a:off x="1371600" y="4991100"/>
              <a:ext cx="3733800" cy="4648200"/>
            </a:xfrm>
            <a:prstGeom prst="roundRect">
              <a:avLst/>
            </a:prstGeom>
            <a:solidFill>
              <a:srgbClr val="FFCC66"/>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rgbClr val="002060"/>
                  </a:solidFill>
                </a:rPr>
                <a:t>Mô hình hộ sản xuất kinh doanh và hợp tác xã.</a:t>
              </a:r>
              <a:endParaRPr lang="en-US" sz="3500">
                <a:solidFill>
                  <a:srgbClr val="002060"/>
                </a:solidFill>
              </a:endParaRPr>
            </a:p>
          </p:txBody>
        </p:sp>
        <p:sp>
          <p:nvSpPr>
            <p:cNvPr id="17" name="Oval 16"/>
            <p:cNvSpPr/>
            <p:nvPr/>
          </p:nvSpPr>
          <p:spPr>
            <a:xfrm>
              <a:off x="2743200" y="4546937"/>
              <a:ext cx="990600" cy="920412"/>
            </a:xfrm>
            <a:prstGeom prst="ellipse">
              <a:avLst/>
            </a:prstGeom>
            <a:solidFill>
              <a:schemeClr val="accent6">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b</a:t>
              </a:r>
            </a:p>
          </p:txBody>
        </p:sp>
      </p:grpSp>
      <p:grpSp>
        <p:nvGrpSpPr>
          <p:cNvPr id="18" name="Group 17"/>
          <p:cNvGrpSpPr/>
          <p:nvPr/>
        </p:nvGrpSpPr>
        <p:grpSpPr>
          <a:xfrm>
            <a:off x="9459278" y="4579154"/>
            <a:ext cx="3733800" cy="5092363"/>
            <a:chOff x="1371600" y="4546937"/>
            <a:chExt cx="3733800" cy="5092363"/>
          </a:xfrm>
        </p:grpSpPr>
        <p:sp>
          <p:nvSpPr>
            <p:cNvPr id="19" name="Rounded Rectangle 18"/>
            <p:cNvSpPr/>
            <p:nvPr/>
          </p:nvSpPr>
          <p:spPr>
            <a:xfrm>
              <a:off x="1371600" y="4991100"/>
              <a:ext cx="3733800" cy="4648200"/>
            </a:xfrm>
            <a:prstGeom prst="roundRect">
              <a:avLst/>
            </a:prstGeom>
            <a:solidFill>
              <a:srgbClr val="FFCC66"/>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rgbClr val="002060"/>
                  </a:solidFill>
                </a:rPr>
                <a:t>Doanh nghiệp tư nhân với công ty trách nhiệm hữu hạn một thành </a:t>
              </a:r>
              <a:r>
                <a:rPr lang="vi-VN" sz="3500" smtClean="0">
                  <a:solidFill>
                    <a:srgbClr val="002060"/>
                  </a:solidFill>
                </a:rPr>
                <a:t>viên</a:t>
              </a:r>
              <a:r>
                <a:rPr lang="en-US" sz="3500" smtClean="0">
                  <a:solidFill>
                    <a:srgbClr val="002060"/>
                  </a:solidFill>
                </a:rPr>
                <a:t>.</a:t>
              </a:r>
              <a:endParaRPr lang="en-US" sz="3500">
                <a:solidFill>
                  <a:srgbClr val="002060"/>
                </a:solidFill>
              </a:endParaRPr>
            </a:p>
          </p:txBody>
        </p:sp>
        <p:sp>
          <p:nvSpPr>
            <p:cNvPr id="20" name="Oval 19"/>
            <p:cNvSpPr/>
            <p:nvPr/>
          </p:nvSpPr>
          <p:spPr>
            <a:xfrm>
              <a:off x="2743200" y="4546937"/>
              <a:ext cx="990600" cy="920412"/>
            </a:xfrm>
            <a:prstGeom prst="ellipse">
              <a:avLst/>
            </a:prstGeom>
            <a:solidFill>
              <a:schemeClr val="accent6">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c</a:t>
              </a:r>
            </a:p>
          </p:txBody>
        </p:sp>
      </p:grpSp>
      <p:grpSp>
        <p:nvGrpSpPr>
          <p:cNvPr id="21" name="Group 20"/>
          <p:cNvGrpSpPr/>
          <p:nvPr/>
        </p:nvGrpSpPr>
        <p:grpSpPr>
          <a:xfrm>
            <a:off x="13563600" y="4585037"/>
            <a:ext cx="4001135" cy="5102523"/>
            <a:chOff x="1237932" y="4546937"/>
            <a:chExt cx="4001135" cy="5102523"/>
          </a:xfrm>
        </p:grpSpPr>
        <p:sp>
          <p:nvSpPr>
            <p:cNvPr id="22" name="Rounded Rectangle 21"/>
            <p:cNvSpPr/>
            <p:nvPr/>
          </p:nvSpPr>
          <p:spPr>
            <a:xfrm>
              <a:off x="1237932" y="5001260"/>
              <a:ext cx="4001135" cy="4648200"/>
            </a:xfrm>
            <a:prstGeom prst="roundRect">
              <a:avLst/>
            </a:prstGeom>
            <a:solidFill>
              <a:srgbClr val="FFCC66"/>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rgbClr val="002060"/>
                  </a:solidFill>
                </a:rPr>
                <a:t>Công ty cổ phần và công ty trách nhiệm hữu hạn hai thành viên trở lên.</a:t>
              </a:r>
              <a:endParaRPr lang="en-US" sz="3500">
                <a:solidFill>
                  <a:srgbClr val="002060"/>
                </a:solidFill>
              </a:endParaRPr>
            </a:p>
          </p:txBody>
        </p:sp>
        <p:sp>
          <p:nvSpPr>
            <p:cNvPr id="23" name="Oval 22"/>
            <p:cNvSpPr/>
            <p:nvPr/>
          </p:nvSpPr>
          <p:spPr>
            <a:xfrm>
              <a:off x="2743200" y="4546937"/>
              <a:ext cx="990600" cy="920412"/>
            </a:xfrm>
            <a:prstGeom prst="ellipse">
              <a:avLst/>
            </a:prstGeom>
            <a:solidFill>
              <a:schemeClr val="accent6">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d</a:t>
              </a:r>
            </a:p>
          </p:txBody>
        </p:sp>
      </p:grpSp>
    </p:spTree>
    <p:extLst>
      <p:ext uri="{BB962C8B-B14F-4D97-AF65-F5344CB8AC3E}">
        <p14:creationId xmlns:p14="http://schemas.microsoft.com/office/powerpoint/2010/main" val="1034374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896600" y="2837574"/>
            <a:ext cx="5791200" cy="459084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240" y="3604093"/>
            <a:ext cx="6781800" cy="3824323"/>
          </a:xfrm>
          <a:prstGeom prst="rect">
            <a:avLst/>
          </a:prstGeom>
        </p:spPr>
      </p:pic>
      <p:sp>
        <p:nvSpPr>
          <p:cNvPr id="10" name="Rounded Rectangle 9"/>
          <p:cNvSpPr/>
          <p:nvPr/>
        </p:nvSpPr>
        <p:spPr>
          <a:xfrm>
            <a:off x="1056640" y="7807400"/>
            <a:ext cx="6477000" cy="9906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Nền kinh tế quốc dân </a:t>
            </a:r>
            <a:endParaRPr lang="en-US" sz="40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0490200" y="7807400"/>
            <a:ext cx="6604000" cy="9906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Hiệu quả của doanh nghiệp</a:t>
            </a:r>
            <a:endParaRPr lang="en-US" sz="4000">
              <a:solidFill>
                <a:schemeClr val="tx1"/>
              </a:solidFill>
              <a:latin typeface="Arial" panose="020B0604020202020204" pitchFamily="34" charset="0"/>
              <a:cs typeface="Arial" panose="020B0604020202020204" pitchFamily="34" charset="0"/>
            </a:endParaRPr>
          </a:p>
        </p:txBody>
      </p:sp>
      <p:sp>
        <p:nvSpPr>
          <p:cNvPr id="11" name="Left-Right Arrow 10"/>
          <p:cNvSpPr/>
          <p:nvPr/>
        </p:nvSpPr>
        <p:spPr>
          <a:xfrm>
            <a:off x="8199120" y="5329761"/>
            <a:ext cx="2108200" cy="914400"/>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667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4"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6477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1181100" y="1866900"/>
            <a:ext cx="155067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solidFill>
                  <a:srgbClr val="C00000"/>
                </a:solidFill>
                <a:latin typeface="Arial" panose="020B0604020202020204" pitchFamily="34" charset="0"/>
                <a:cs typeface="Arial" panose="020B0604020202020204" pitchFamily="34" charset="0"/>
              </a:rPr>
              <a:t>Em có lời khuyên gì cho các nhân vật trong tình huống sau: </a:t>
            </a:r>
            <a:endParaRPr lang="en-US" sz="4000" b="1" i="1">
              <a:solidFill>
                <a:srgbClr val="C00000"/>
              </a:solidFill>
              <a:latin typeface="Arial" panose="020B0604020202020204" pitchFamily="34" charset="0"/>
              <a:cs typeface="Arial" panose="020B0604020202020204" pitchFamily="34" charset="0"/>
            </a:endParaRPr>
          </a:p>
        </p:txBody>
      </p:sp>
      <p:grpSp>
        <p:nvGrpSpPr>
          <p:cNvPr id="11" name="Group 10"/>
          <p:cNvGrpSpPr/>
          <p:nvPr/>
        </p:nvGrpSpPr>
        <p:grpSpPr>
          <a:xfrm>
            <a:off x="819150" y="2778323"/>
            <a:ext cx="16230600" cy="6553199"/>
            <a:chOff x="914400" y="3238497"/>
            <a:chExt cx="16230600" cy="6553199"/>
          </a:xfrm>
        </p:grpSpPr>
        <p:sp>
          <p:nvSpPr>
            <p:cNvPr id="9" name="Rounded Rectangle 8"/>
            <p:cNvSpPr/>
            <p:nvPr/>
          </p:nvSpPr>
          <p:spPr>
            <a:xfrm>
              <a:off x="1524000" y="4000499"/>
              <a:ext cx="15621000" cy="5791197"/>
            </a:xfrm>
            <a:prstGeom prst="roundRect">
              <a:avLst/>
            </a:pr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200">
                  <a:solidFill>
                    <a:srgbClr val="002060"/>
                  </a:solidFill>
                  <a:latin typeface="Arial" panose="020B0604020202020204" pitchFamily="34" charset="0"/>
                  <a:cs typeface="Arial" panose="020B0604020202020204" pitchFamily="34" charset="0"/>
                </a:rPr>
                <a:t>Những ngày nông nhàn, anh C cùng nhiều thanh niên trong xã lên thành phố làm thuê. Lao động vất vả, phải sống xa nhà, tốn thêm chi phí thuê nhà trọ, ăn uống, xe cộ,...nhưng thu nhập cũng không được bao nhiêu. Mới đây, có người bà con khuyên anh chọn một mô hình kinh doanh phù hợp đề phát triển sự nghiệp ở quê, không lên thành phố làm thuê nữa</a:t>
              </a:r>
              <a:r>
                <a:rPr lang="fr-FR" sz="3200" smtClean="0">
                  <a:solidFill>
                    <a:srgbClr val="002060"/>
                  </a:solidFill>
                  <a:latin typeface="Arial" panose="020B0604020202020204" pitchFamily="34" charset="0"/>
                  <a:cs typeface="Arial" panose="020B0604020202020204" pitchFamily="34" charset="0"/>
                </a:rPr>
                <a:t>.</a:t>
              </a:r>
            </a:p>
            <a:p>
              <a:pPr algn="just">
                <a:lnSpc>
                  <a:spcPct val="150000"/>
                </a:lnSpc>
              </a:pPr>
              <a:r>
                <a:rPr lang="fr-FR" sz="3200" b="1" i="1" smtClean="0">
                  <a:solidFill>
                    <a:srgbClr val="002060"/>
                  </a:solidFill>
                  <a:latin typeface="Arial" panose="020B0604020202020204" pitchFamily="34" charset="0"/>
                  <a:cs typeface="Arial" panose="020B0604020202020204" pitchFamily="34" charset="0"/>
                </a:rPr>
                <a:t>Theo em, anh C có nên làm theo các lời khuyên đó không? Vì sao?</a:t>
              </a:r>
              <a:endParaRPr lang="en-US" sz="3200" b="1" i="1">
                <a:solidFill>
                  <a:srgbClr val="002060"/>
                </a:solidFill>
                <a:latin typeface="Arial" panose="020B0604020202020204" pitchFamily="34" charset="0"/>
                <a:cs typeface="Arial" panose="020B0604020202020204" pitchFamily="34" charset="0"/>
              </a:endParaRPr>
            </a:p>
          </p:txBody>
        </p:sp>
        <p:sp>
          <p:nvSpPr>
            <p:cNvPr id="10" name="Pentagon 9"/>
            <p:cNvSpPr/>
            <p:nvPr/>
          </p:nvSpPr>
          <p:spPr>
            <a:xfrm>
              <a:off x="1905000" y="3581013"/>
              <a:ext cx="4038600" cy="838973"/>
            </a:xfrm>
            <a:prstGeom prst="homePlat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Tình huống 1</a:t>
              </a:r>
              <a:endParaRPr lang="en-US" sz="4000" b="1">
                <a:solidFill>
                  <a:schemeClr val="bg1"/>
                </a:solidFill>
                <a:latin typeface="Arial" panose="020B0604020202020204" pitchFamily="34" charset="0"/>
                <a:cs typeface="Arial" panose="020B0604020202020204" pitchFamily="34" charset="0"/>
              </a:endParaRPr>
            </a:p>
          </p:txBody>
        </p:sp>
        <p:pic>
          <p:nvPicPr>
            <p:cNvPr id="1026" name="Picture 2" descr="Bra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38497"/>
              <a:ext cx="1219200" cy="12192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8411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6477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6" name="TextBox 5"/>
          <p:cNvSpPr txBox="1"/>
          <p:nvPr/>
        </p:nvSpPr>
        <p:spPr>
          <a:xfrm>
            <a:off x="1181100" y="1866900"/>
            <a:ext cx="155067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solidFill>
                  <a:srgbClr val="C00000"/>
                </a:solidFill>
                <a:latin typeface="Arial" panose="020B0604020202020204" pitchFamily="34" charset="0"/>
                <a:cs typeface="Arial" panose="020B0604020202020204" pitchFamily="34" charset="0"/>
              </a:rPr>
              <a:t>Em có lời khuyên gì cho các nhân vật trong tình huống sau: </a:t>
            </a:r>
            <a:endParaRPr lang="en-US" sz="4000" b="1" i="1">
              <a:solidFill>
                <a:srgbClr val="C00000"/>
              </a:solidFill>
              <a:latin typeface="Arial" panose="020B0604020202020204" pitchFamily="34" charset="0"/>
              <a:cs typeface="Arial" panose="020B0604020202020204" pitchFamily="34" charset="0"/>
            </a:endParaRPr>
          </a:p>
        </p:txBody>
      </p:sp>
      <p:grpSp>
        <p:nvGrpSpPr>
          <p:cNvPr id="11" name="Group 10"/>
          <p:cNvGrpSpPr/>
          <p:nvPr/>
        </p:nvGrpSpPr>
        <p:grpSpPr>
          <a:xfrm>
            <a:off x="819150" y="2778323"/>
            <a:ext cx="16230600" cy="6553199"/>
            <a:chOff x="914400" y="3238497"/>
            <a:chExt cx="16230600" cy="6553199"/>
          </a:xfrm>
        </p:grpSpPr>
        <p:sp>
          <p:nvSpPr>
            <p:cNvPr id="9" name="Rounded Rectangle 8"/>
            <p:cNvSpPr/>
            <p:nvPr/>
          </p:nvSpPr>
          <p:spPr>
            <a:xfrm>
              <a:off x="1524000" y="4000499"/>
              <a:ext cx="15621000" cy="5791197"/>
            </a:xfrm>
            <a:prstGeom prst="roundRect">
              <a:avLst/>
            </a:pr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a:solidFill>
                    <a:srgbClr val="002060"/>
                  </a:solidFill>
                  <a:cs typeface="Arial" panose="020B0604020202020204" pitchFamily="34" charset="0"/>
                </a:rPr>
                <a:t>N không chỉ học giỏi mà còn rất khéo tay, làm được nhiều loại bánh ngon. Nhà ở ngay gần chợ phố huyện, nhận thấy khả năng có thể kinh doanh để phát triển kinh tế gia đình, N có ý định sau khi tốt nghiệp phổ thông sẽ học thêm kĩ thuật làm bánh để mở cửa hàng chuyên kinh doanh bánh tại nhà. Tuy nhiên, nhiều bạn trong lớp khuyên N nên học đại học để có cơ hội kiếm được công việc tốt hơn</a:t>
              </a:r>
              <a:r>
                <a:rPr lang="vi-VN" sz="3200" smtClean="0">
                  <a:solidFill>
                    <a:srgbClr val="002060"/>
                  </a:solidFill>
                  <a:cs typeface="Arial" panose="020B0604020202020204" pitchFamily="34" charset="0"/>
                </a:rPr>
                <a:t>.</a:t>
              </a:r>
              <a:endParaRPr lang="en-US" sz="3200" smtClean="0">
                <a:solidFill>
                  <a:srgbClr val="002060"/>
                </a:solidFill>
                <a:cs typeface="Arial" panose="020B0604020202020204" pitchFamily="34" charset="0"/>
              </a:endParaRPr>
            </a:p>
            <a:p>
              <a:pPr algn="just">
                <a:lnSpc>
                  <a:spcPct val="150000"/>
                </a:lnSpc>
              </a:pPr>
              <a:r>
                <a:rPr lang="fr-FR" sz="3200" b="1" i="1" smtClean="0">
                  <a:solidFill>
                    <a:srgbClr val="002060"/>
                  </a:solidFill>
                  <a:latin typeface="Arial" panose="020B0604020202020204" pitchFamily="34" charset="0"/>
                  <a:cs typeface="Arial" panose="020B0604020202020204" pitchFamily="34" charset="0"/>
                </a:rPr>
                <a:t>Em có lời khuyên gì cho bạn N? </a:t>
              </a:r>
              <a:endParaRPr lang="en-US" sz="3200" b="1" i="1">
                <a:solidFill>
                  <a:srgbClr val="002060"/>
                </a:solidFill>
                <a:latin typeface="Arial" panose="020B0604020202020204" pitchFamily="34" charset="0"/>
                <a:cs typeface="Arial" panose="020B0604020202020204" pitchFamily="34" charset="0"/>
              </a:endParaRPr>
            </a:p>
          </p:txBody>
        </p:sp>
        <p:sp>
          <p:nvSpPr>
            <p:cNvPr id="10" name="Pentagon 9"/>
            <p:cNvSpPr/>
            <p:nvPr/>
          </p:nvSpPr>
          <p:spPr>
            <a:xfrm>
              <a:off x="1905000" y="3581013"/>
              <a:ext cx="4038600" cy="838973"/>
            </a:xfrm>
            <a:prstGeom prst="homePlat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Tình huống 2</a:t>
              </a:r>
              <a:endParaRPr lang="en-US" sz="4000" b="1">
                <a:solidFill>
                  <a:schemeClr val="bg1"/>
                </a:solidFill>
                <a:latin typeface="Arial" panose="020B0604020202020204" pitchFamily="34" charset="0"/>
                <a:cs typeface="Arial" panose="020B0604020202020204" pitchFamily="34" charset="0"/>
              </a:endParaRPr>
            </a:p>
          </p:txBody>
        </p:sp>
        <p:pic>
          <p:nvPicPr>
            <p:cNvPr id="1026" name="Picture 2" descr="Bra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38497"/>
              <a:ext cx="1219200" cy="12192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465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6477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4" name="Pentagon 3"/>
          <p:cNvSpPr/>
          <p:nvPr/>
        </p:nvSpPr>
        <p:spPr>
          <a:xfrm>
            <a:off x="533400" y="1943100"/>
            <a:ext cx="5867400" cy="990600"/>
          </a:xfrm>
          <a:prstGeom prst="homePlat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Gợi ý xử lí tình huống</a:t>
            </a:r>
            <a:endParaRPr lang="en-US" sz="4000" b="1">
              <a:solidFill>
                <a:schemeClr val="bg1"/>
              </a:solidFill>
              <a:latin typeface="Arial" panose="020B0604020202020204" pitchFamily="34" charset="0"/>
              <a:cs typeface="Arial" panose="020B0604020202020204" pitchFamily="34" charset="0"/>
            </a:endParaRPr>
          </a:p>
        </p:txBody>
      </p:sp>
      <p:pic>
        <p:nvPicPr>
          <p:cNvPr id="12"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1719560" y="2933700"/>
            <a:ext cx="5765916" cy="6819901"/>
          </a:xfrm>
          <a:prstGeom prst="rect">
            <a:avLst/>
          </a:prstGeom>
        </p:spPr>
      </p:pic>
      <p:sp>
        <p:nvSpPr>
          <p:cNvPr id="5" name="TextBox 4"/>
          <p:cNvSpPr txBox="1"/>
          <p:nvPr/>
        </p:nvSpPr>
        <p:spPr>
          <a:xfrm>
            <a:off x="670560" y="3213437"/>
            <a:ext cx="11049000" cy="6555641"/>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Cả hai tình huống đều là tình huống mở.</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Nên có thể có các suy nghĩ trái ngược, đối lập nhau.</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Anh C có thể không theo nghề nông, làm một công việc phù hơp ở quê hương hoặc chọn một hình thức kinh doanh phù hợp với hoàn cảnh của gia đình.</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Bạn N có thể vừa theo đuổi giấc mơ làm bánh  vừa có thể học đại học ngành có liên quan đến các kĩ thuật làm bánh. </a:t>
            </a:r>
          </a:p>
        </p:txBody>
      </p:sp>
    </p:spTree>
    <p:extLst>
      <p:ext uri="{BB962C8B-B14F-4D97-AF65-F5344CB8AC3E}">
        <p14:creationId xmlns:p14="http://schemas.microsoft.com/office/powerpoint/2010/main" val="2750907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arn(inVertical)">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arn(inVertic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barn(inVertical)">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barn(inVertical)">
                                      <p:cBhvr>
                                        <p:cTn id="3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6477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6477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VẬN DỤNG </a:t>
            </a:r>
            <a:endParaRPr lang="en-US" sz="6000" b="1">
              <a:latin typeface="Arial" panose="020B0604020202020204" pitchFamily="34" charset="0"/>
              <a:cs typeface="Arial" panose="020B0604020202020204" pitchFamily="34" charset="0"/>
            </a:endParaRPr>
          </a:p>
        </p:txBody>
      </p:sp>
      <p:sp>
        <p:nvSpPr>
          <p:cNvPr id="6" name="Rounded Rectangle 5"/>
          <p:cNvSpPr/>
          <p:nvPr/>
        </p:nvSpPr>
        <p:spPr>
          <a:xfrm>
            <a:off x="1028700" y="2399117"/>
            <a:ext cx="15925800" cy="4800600"/>
          </a:xfrm>
          <a:prstGeom prst="roundRect">
            <a:avLst/>
          </a:prstGeom>
          <a:solidFill>
            <a:schemeClr val="accent3">
              <a:lumMod val="60000"/>
              <a:lumOff val="4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just">
              <a:lnSpc>
                <a:spcPct val="150000"/>
              </a:lnSpc>
              <a:buFont typeface="+mj-lt"/>
              <a:buAutoNum type="arabicPeriod"/>
            </a:pPr>
            <a:r>
              <a:rPr lang="vi-VN" sz="4000" smtClean="0">
                <a:solidFill>
                  <a:schemeClr val="tx1"/>
                </a:solidFill>
              </a:rPr>
              <a:t>Em </a:t>
            </a:r>
            <a:r>
              <a:rPr lang="vi-VN" sz="4000">
                <a:solidFill>
                  <a:schemeClr val="tx1"/>
                </a:solidFill>
              </a:rPr>
              <a:t>hãy viết bài giới thiệu dự định mô hình kinh doanh trong tương lai của bản thân hoặc gia đình và giới thiệu với các bạn.</a:t>
            </a:r>
          </a:p>
          <a:p>
            <a:pPr marL="742950" indent="-742950" algn="just">
              <a:lnSpc>
                <a:spcPct val="150000"/>
              </a:lnSpc>
              <a:buFont typeface="+mj-lt"/>
              <a:buAutoNum type="arabicPeriod"/>
            </a:pPr>
            <a:r>
              <a:rPr lang="vi-VN" sz="4000" smtClean="0">
                <a:solidFill>
                  <a:schemeClr val="tx1"/>
                </a:solidFill>
              </a:rPr>
              <a:t>Em </a:t>
            </a:r>
            <a:r>
              <a:rPr lang="vi-VN" sz="4000">
                <a:solidFill>
                  <a:schemeClr val="tx1"/>
                </a:solidFill>
              </a:rPr>
              <a:t>hãy viết bài và chuẩn bị tham gia cuộc thi thuyết trình về sự đóng góp của sản xuất kinh doanh đối với đời sống kinh tế - xã hội ở địa phương.</a:t>
            </a:r>
          </a:p>
        </p:txBody>
      </p:sp>
      <p:pic>
        <p:nvPicPr>
          <p:cNvPr id="9"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334000" y="7935471"/>
            <a:ext cx="7315200" cy="2084832"/>
          </a:xfrm>
          <a:prstGeom prst="rect">
            <a:avLst/>
          </a:prstGeom>
        </p:spPr>
      </p:pic>
    </p:spTree>
    <p:extLst>
      <p:ext uri="{BB962C8B-B14F-4D97-AF65-F5344CB8AC3E}">
        <p14:creationId xmlns:p14="http://schemas.microsoft.com/office/powerpoint/2010/main" val="2690252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6477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33400" y="800100"/>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HƯỚNG DẪN VỀ NHÀ </a:t>
            </a:r>
            <a:endParaRPr lang="en-US" sz="6000" b="1">
              <a:latin typeface="Arial" panose="020B0604020202020204" pitchFamily="34" charset="0"/>
              <a:cs typeface="Arial" panose="020B0604020202020204" pitchFamily="34" charset="0"/>
            </a:endParaRPr>
          </a:p>
        </p:txBody>
      </p:sp>
      <p:grpSp>
        <p:nvGrpSpPr>
          <p:cNvPr id="5" name="Group 4"/>
          <p:cNvGrpSpPr/>
          <p:nvPr/>
        </p:nvGrpSpPr>
        <p:grpSpPr>
          <a:xfrm>
            <a:off x="1524000" y="2705100"/>
            <a:ext cx="7010400" cy="6070433"/>
            <a:chOff x="1485900" y="2171700"/>
            <a:chExt cx="7010400" cy="6070433"/>
          </a:xfrm>
        </p:grpSpPr>
        <p:sp>
          <p:nvSpPr>
            <p:cNvPr id="4" name="Rounded Rectangle 3"/>
            <p:cNvSpPr/>
            <p:nvPr/>
          </p:nvSpPr>
          <p:spPr>
            <a:xfrm>
              <a:off x="1485900" y="3593933"/>
              <a:ext cx="7010400" cy="4648200"/>
            </a:xfrm>
            <a:prstGeom prst="roundRect">
              <a:avLst/>
            </a:prstGeom>
            <a:solidFill>
              <a:schemeClr val="tx2">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en-US" sz="4000" smtClean="0">
                  <a:solidFill>
                    <a:schemeClr val="tx1"/>
                  </a:solidFill>
                  <a:latin typeface="Arial" panose="020B0604020202020204" pitchFamily="34" charset="0"/>
                  <a:cs typeface="Arial" panose="020B0604020202020204" pitchFamily="34" charset="0"/>
                </a:rPr>
                <a:t>Ôn tập lại nội dung chính của bài học.</a:t>
              </a:r>
            </a:p>
            <a:p>
              <a:pPr marL="571500" indent="-571500" algn="just">
                <a:lnSpc>
                  <a:spcPct val="150000"/>
                </a:lnSpc>
                <a:buFont typeface="Wingdings" panose="05000000000000000000" pitchFamily="2" charset="2"/>
                <a:buChar char="§"/>
              </a:pPr>
              <a:r>
                <a:rPr lang="en-US" sz="4000" smtClean="0">
                  <a:solidFill>
                    <a:schemeClr val="tx1"/>
                  </a:solidFill>
                  <a:latin typeface="Arial" panose="020B0604020202020204" pitchFamily="34" charset="0"/>
                  <a:cs typeface="Arial" panose="020B0604020202020204" pitchFamily="34" charset="0"/>
                </a:rPr>
                <a:t>Hoàn thành đầy đủ các bài tập về nhà. </a:t>
              </a:r>
              <a:endParaRPr lang="en-US" sz="4000">
                <a:solidFill>
                  <a:schemeClr val="tx1"/>
                </a:solidFill>
                <a:latin typeface="Arial" panose="020B0604020202020204" pitchFamily="34" charset="0"/>
                <a:cs typeface="Arial" panose="020B0604020202020204" pitchFamily="34" charset="0"/>
              </a:endParaRPr>
            </a:p>
          </p:txBody>
        </p:sp>
        <p:pic>
          <p:nvPicPr>
            <p:cNvPr id="2050" name="Picture 2" descr="Boo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650" y="2171700"/>
              <a:ext cx="1866900" cy="18669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9732010" y="2705100"/>
            <a:ext cx="7010400" cy="6070433"/>
            <a:chOff x="9658350" y="2171700"/>
            <a:chExt cx="7010400" cy="6070433"/>
          </a:xfrm>
        </p:grpSpPr>
        <p:sp>
          <p:nvSpPr>
            <p:cNvPr id="10" name="Rounded Rectangle 9"/>
            <p:cNvSpPr/>
            <p:nvPr/>
          </p:nvSpPr>
          <p:spPr>
            <a:xfrm>
              <a:off x="9658350" y="3593933"/>
              <a:ext cx="7010400" cy="4648200"/>
            </a:xfrm>
            <a:prstGeom prst="roundRect">
              <a:avLst/>
            </a:prstGeom>
            <a:solidFill>
              <a:schemeClr val="tx2">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en-US" sz="4000" smtClean="0">
                  <a:solidFill>
                    <a:schemeClr val="tx1"/>
                  </a:solidFill>
                  <a:latin typeface="Arial" panose="020B0604020202020204" pitchFamily="34" charset="0"/>
                  <a:cs typeface="Arial" panose="020B0604020202020204" pitchFamily="34" charset="0"/>
                </a:rPr>
                <a:t>Đọc tìm hiểu và soạn trước bài mới: </a:t>
              </a:r>
              <a:r>
                <a:rPr lang="en-US" sz="4000" b="1" i="1" smtClean="0">
                  <a:solidFill>
                    <a:schemeClr val="tx1"/>
                  </a:solidFill>
                  <a:latin typeface="Arial" panose="020B0604020202020204" pitchFamily="34" charset="0"/>
                  <a:cs typeface="Arial" panose="020B0604020202020204" pitchFamily="34" charset="0"/>
                </a:rPr>
                <a:t>Bài 8. Tín dụng và vai trò của tín dụng trong đời sống.</a:t>
              </a:r>
              <a:endParaRPr lang="en-US" sz="4000" b="1" i="1">
                <a:solidFill>
                  <a:schemeClr val="tx1"/>
                </a:solidFill>
                <a:latin typeface="Arial" panose="020B0604020202020204" pitchFamily="34" charset="0"/>
                <a:cs typeface="Arial" panose="020B0604020202020204" pitchFamily="34" charset="0"/>
              </a:endParaRPr>
            </a:p>
          </p:txBody>
        </p:sp>
        <p:pic>
          <p:nvPicPr>
            <p:cNvPr id="11" name="Picture 2" descr="Boo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0100" y="2171700"/>
              <a:ext cx="1866900" cy="18669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9399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1226328" y="1941540"/>
            <a:ext cx="15751656" cy="6730033"/>
            <a:chOff x="0" y="0"/>
            <a:chExt cx="4674229" cy="2275699"/>
          </a:xfrm>
        </p:grpSpPr>
        <p:sp>
          <p:nvSpPr>
            <p:cNvPr id="3" name="Freeform 3"/>
            <p:cNvSpPr/>
            <p:nvPr/>
          </p:nvSpPr>
          <p:spPr>
            <a:xfrm>
              <a:off x="92710" y="106680"/>
              <a:ext cx="4570089" cy="2156319"/>
            </a:xfrm>
            <a:custGeom>
              <a:avLst/>
              <a:gdLst/>
              <a:ahLst/>
              <a:cxnLst/>
              <a:rect l="l" t="t" r="r" b="b"/>
              <a:pathLst>
                <a:path w="4570089" h="2156319">
                  <a:moveTo>
                    <a:pt x="4543419" y="1967090"/>
                  </a:moveTo>
                  <a:cubicBezTo>
                    <a:pt x="4543419" y="2054719"/>
                    <a:pt x="4467219" y="2125840"/>
                    <a:pt x="4385939" y="2125840"/>
                  </a:cubicBezTo>
                  <a:lnTo>
                    <a:pt x="66040" y="2125840"/>
                  </a:lnTo>
                  <a:cubicBezTo>
                    <a:pt x="43180" y="2125840"/>
                    <a:pt x="20320" y="2120759"/>
                    <a:pt x="0" y="2111869"/>
                  </a:cubicBezTo>
                  <a:cubicBezTo>
                    <a:pt x="26670" y="2139809"/>
                    <a:pt x="63500" y="2156319"/>
                    <a:pt x="123255" y="2156319"/>
                  </a:cubicBezTo>
                  <a:lnTo>
                    <a:pt x="4424039" y="2156319"/>
                  </a:lnTo>
                  <a:cubicBezTo>
                    <a:pt x="4504049" y="2156319"/>
                    <a:pt x="4570089" y="2090280"/>
                    <a:pt x="4570089" y="2010269"/>
                  </a:cubicBezTo>
                  <a:lnTo>
                    <a:pt x="4570089" y="95250"/>
                  </a:lnTo>
                  <a:cubicBezTo>
                    <a:pt x="4570089" y="58420"/>
                    <a:pt x="4556119" y="25400"/>
                    <a:pt x="4534528" y="0"/>
                  </a:cubicBezTo>
                  <a:cubicBezTo>
                    <a:pt x="4540878" y="16510"/>
                    <a:pt x="4543419" y="34290"/>
                    <a:pt x="4543419" y="52070"/>
                  </a:cubicBezTo>
                  <a:lnTo>
                    <a:pt x="4543419" y="1967090"/>
                  </a:lnTo>
                  <a:lnTo>
                    <a:pt x="4543419" y="1967090"/>
                  </a:lnTo>
                  <a:close/>
                </a:path>
              </a:pathLst>
            </a:custGeom>
            <a:solidFill>
              <a:srgbClr val="740318"/>
            </a:solidFill>
          </p:spPr>
        </p:sp>
        <p:sp>
          <p:nvSpPr>
            <p:cNvPr id="4" name="Freeform 4"/>
            <p:cNvSpPr/>
            <p:nvPr/>
          </p:nvSpPr>
          <p:spPr>
            <a:xfrm>
              <a:off x="12700" y="12700"/>
              <a:ext cx="4609459" cy="2207120"/>
            </a:xfrm>
            <a:custGeom>
              <a:avLst/>
              <a:gdLst/>
              <a:ahLst/>
              <a:cxnLst/>
              <a:rect l="l" t="t" r="r" b="b"/>
              <a:pathLst>
                <a:path w="4609459" h="2207120">
                  <a:moveTo>
                    <a:pt x="146050" y="2207120"/>
                  </a:moveTo>
                  <a:lnTo>
                    <a:pt x="4463409" y="2207120"/>
                  </a:lnTo>
                  <a:cubicBezTo>
                    <a:pt x="4543419" y="2207120"/>
                    <a:pt x="4609459" y="2141079"/>
                    <a:pt x="4609459" y="2061070"/>
                  </a:cubicBezTo>
                  <a:lnTo>
                    <a:pt x="4609459" y="146050"/>
                  </a:lnTo>
                  <a:cubicBezTo>
                    <a:pt x="4609459" y="66040"/>
                    <a:pt x="4543419" y="0"/>
                    <a:pt x="4463409" y="0"/>
                  </a:cubicBezTo>
                  <a:lnTo>
                    <a:pt x="146050" y="0"/>
                  </a:lnTo>
                  <a:cubicBezTo>
                    <a:pt x="66040" y="0"/>
                    <a:pt x="0" y="66040"/>
                    <a:pt x="0" y="146050"/>
                  </a:cubicBezTo>
                  <a:lnTo>
                    <a:pt x="0" y="2061070"/>
                  </a:lnTo>
                  <a:cubicBezTo>
                    <a:pt x="0" y="2142349"/>
                    <a:pt x="66040" y="2207120"/>
                    <a:pt x="146050" y="2207120"/>
                  </a:cubicBezTo>
                  <a:close/>
                </a:path>
              </a:pathLst>
            </a:custGeom>
            <a:solidFill>
              <a:srgbClr val="FFFFFF"/>
            </a:solidFill>
          </p:spPr>
        </p:sp>
        <p:sp>
          <p:nvSpPr>
            <p:cNvPr id="5" name="Freeform 5"/>
            <p:cNvSpPr/>
            <p:nvPr/>
          </p:nvSpPr>
          <p:spPr>
            <a:xfrm>
              <a:off x="0" y="0"/>
              <a:ext cx="4674229" cy="2275699"/>
            </a:xfrm>
            <a:custGeom>
              <a:avLst/>
              <a:gdLst/>
              <a:ahLst/>
              <a:cxnLst/>
              <a:rect l="l" t="t" r="r" b="b"/>
              <a:pathLst>
                <a:path w="4674229" h="2275699">
                  <a:moveTo>
                    <a:pt x="4610729" y="74930"/>
                  </a:moveTo>
                  <a:cubicBezTo>
                    <a:pt x="4582789" y="30480"/>
                    <a:pt x="4533259" y="0"/>
                    <a:pt x="4476109" y="0"/>
                  </a:cubicBezTo>
                  <a:lnTo>
                    <a:pt x="158750" y="0"/>
                  </a:lnTo>
                  <a:cubicBezTo>
                    <a:pt x="71120" y="0"/>
                    <a:pt x="0" y="71120"/>
                    <a:pt x="0" y="158750"/>
                  </a:cubicBezTo>
                  <a:lnTo>
                    <a:pt x="0" y="2073770"/>
                  </a:lnTo>
                  <a:cubicBezTo>
                    <a:pt x="0" y="2125839"/>
                    <a:pt x="25400" y="2171560"/>
                    <a:pt x="63500" y="2200770"/>
                  </a:cubicBezTo>
                  <a:cubicBezTo>
                    <a:pt x="91440" y="2245220"/>
                    <a:pt x="140970" y="2275699"/>
                    <a:pt x="220218" y="2275699"/>
                  </a:cubicBezTo>
                  <a:lnTo>
                    <a:pt x="4515479" y="2275699"/>
                  </a:lnTo>
                  <a:cubicBezTo>
                    <a:pt x="4603109" y="2275699"/>
                    <a:pt x="4674229" y="2204579"/>
                    <a:pt x="4674229" y="2116949"/>
                  </a:cubicBezTo>
                  <a:lnTo>
                    <a:pt x="4674229" y="201930"/>
                  </a:lnTo>
                  <a:cubicBezTo>
                    <a:pt x="4674229" y="149860"/>
                    <a:pt x="4648829" y="104140"/>
                    <a:pt x="4610729" y="74930"/>
                  </a:cubicBezTo>
                  <a:close/>
                  <a:moveTo>
                    <a:pt x="12700" y="2073770"/>
                  </a:moveTo>
                  <a:lnTo>
                    <a:pt x="12700" y="158750"/>
                  </a:lnTo>
                  <a:cubicBezTo>
                    <a:pt x="12700" y="78740"/>
                    <a:pt x="78740" y="12700"/>
                    <a:pt x="158750" y="12700"/>
                  </a:cubicBezTo>
                  <a:lnTo>
                    <a:pt x="4476109" y="12700"/>
                  </a:lnTo>
                  <a:cubicBezTo>
                    <a:pt x="4556119" y="12700"/>
                    <a:pt x="4622159" y="78740"/>
                    <a:pt x="4622159" y="158750"/>
                  </a:cubicBezTo>
                  <a:lnTo>
                    <a:pt x="4622159" y="2073770"/>
                  </a:lnTo>
                  <a:cubicBezTo>
                    <a:pt x="4622159" y="2153779"/>
                    <a:pt x="4556119" y="2219820"/>
                    <a:pt x="4476109" y="2219820"/>
                  </a:cubicBezTo>
                  <a:lnTo>
                    <a:pt x="158750" y="2219820"/>
                  </a:lnTo>
                  <a:cubicBezTo>
                    <a:pt x="78740" y="2219820"/>
                    <a:pt x="12700" y="2155049"/>
                    <a:pt x="12700" y="2073770"/>
                  </a:cubicBezTo>
                  <a:close/>
                  <a:moveTo>
                    <a:pt x="4662799" y="2116949"/>
                  </a:moveTo>
                  <a:cubicBezTo>
                    <a:pt x="4662799" y="2196959"/>
                    <a:pt x="4595488" y="2262999"/>
                    <a:pt x="4515479" y="2262999"/>
                  </a:cubicBezTo>
                  <a:lnTo>
                    <a:pt x="220218" y="2262999"/>
                  </a:lnTo>
                  <a:cubicBezTo>
                    <a:pt x="157480" y="2262999"/>
                    <a:pt x="120650" y="2246489"/>
                    <a:pt x="93980" y="2218549"/>
                  </a:cubicBezTo>
                  <a:cubicBezTo>
                    <a:pt x="114300" y="2227439"/>
                    <a:pt x="135890" y="2232519"/>
                    <a:pt x="160020" y="2232519"/>
                  </a:cubicBezTo>
                  <a:lnTo>
                    <a:pt x="4477379" y="2232519"/>
                  </a:lnTo>
                  <a:cubicBezTo>
                    <a:pt x="4565009" y="2232519"/>
                    <a:pt x="4636129" y="2161399"/>
                    <a:pt x="4636129" y="2073769"/>
                  </a:cubicBezTo>
                  <a:lnTo>
                    <a:pt x="4636129" y="158750"/>
                  </a:lnTo>
                  <a:cubicBezTo>
                    <a:pt x="4636129" y="140970"/>
                    <a:pt x="4632319" y="123190"/>
                    <a:pt x="4627239" y="106680"/>
                  </a:cubicBezTo>
                  <a:cubicBezTo>
                    <a:pt x="4648829" y="132080"/>
                    <a:pt x="4662799" y="165100"/>
                    <a:pt x="4662799" y="201930"/>
                  </a:cubicBezTo>
                  <a:lnTo>
                    <a:pt x="4662799" y="2116949"/>
                  </a:lnTo>
                  <a:cubicBezTo>
                    <a:pt x="4662799" y="2116949"/>
                    <a:pt x="4662799" y="2116949"/>
                    <a:pt x="4662799" y="2116949"/>
                  </a:cubicBezTo>
                  <a:close/>
                </a:path>
              </a:pathLst>
            </a:custGeom>
            <a:solidFill>
              <a:srgbClr val="740318"/>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999588" y="6286500"/>
            <a:ext cx="4404178" cy="422801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20166" y="0"/>
            <a:ext cx="3590218" cy="3563291"/>
          </a:xfrm>
          <a:prstGeom prst="rect">
            <a:avLst/>
          </a:prstGeom>
        </p:spPr>
      </p:pic>
      <p:sp>
        <p:nvSpPr>
          <p:cNvPr id="10" name="TextBox 9"/>
          <p:cNvSpPr txBox="1"/>
          <p:nvPr/>
        </p:nvSpPr>
        <p:spPr>
          <a:xfrm>
            <a:off x="2275571" y="3521144"/>
            <a:ext cx="13926106" cy="3693319"/>
          </a:xfrm>
          <a:prstGeom prst="rect">
            <a:avLst/>
          </a:prstGeom>
          <a:noFill/>
        </p:spPr>
        <p:txBody>
          <a:bodyPr wrap="square" rtlCol="0">
            <a:spAutoFit/>
          </a:bodyPr>
          <a:lstStyle/>
          <a:p>
            <a:pPr algn="ctr">
              <a:lnSpc>
                <a:spcPct val="150000"/>
              </a:lnSpc>
            </a:pPr>
            <a:r>
              <a:rPr lang="en-US" sz="7200" b="1" smtClean="0">
                <a:latin typeface="Arial" panose="020B0604020202020204" pitchFamily="34" charset="0"/>
                <a:cs typeface="Arial" panose="020B0604020202020204" pitchFamily="34" charset="0"/>
              </a:rPr>
              <a:t>CẢM ƠN CÁC EM ĐÃ CHÚ Ý LẮNG NGHE BÀI GIẢNG!</a:t>
            </a:r>
            <a:endParaRPr lang="en-US" sz="7200" b="1">
              <a:latin typeface="Arial" panose="020B0604020202020204" pitchFamily="34" charset="0"/>
              <a:cs typeface="Arial" panose="020B0604020202020204" pitchFamily="34" charset="0"/>
            </a:endParaRPr>
          </a:p>
          <a:p>
            <a:endParaRPr lang="en-US"/>
          </a:p>
        </p:txBody>
      </p:sp>
      <p:pic>
        <p:nvPicPr>
          <p:cNvPr id="1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flipV="1">
            <a:off x="14762379" y="-363514"/>
            <a:ext cx="4368996" cy="4114800"/>
          </a:xfrm>
          <a:prstGeom prst="rect">
            <a:avLst/>
          </a:prstGeom>
        </p:spPr>
      </p:pic>
      <p:pic>
        <p:nvPicPr>
          <p:cNvPr id="12"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58170" y="6963331"/>
            <a:ext cx="4368996" cy="4114800"/>
          </a:xfrm>
          <a:prstGeom prst="rect">
            <a:avLst/>
          </a:prstGeom>
        </p:spPr>
      </p:pic>
    </p:spTree>
    <p:extLst>
      <p:ext uri="{BB962C8B-B14F-4D97-AF65-F5344CB8AC3E}">
        <p14:creationId xmlns:p14="http://schemas.microsoft.com/office/powerpoint/2010/main" val="1317417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pic>
        <p:nvPicPr>
          <p:cNvPr id="12"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8800" y="3873955"/>
            <a:ext cx="5999480" cy="5955847"/>
          </a:xfrm>
          <a:prstGeom prst="rect">
            <a:avLst/>
          </a:prstGeom>
        </p:spPr>
      </p:pic>
      <p:sp>
        <p:nvSpPr>
          <p:cNvPr id="5" name="Cloud Callout 4"/>
          <p:cNvSpPr/>
          <p:nvPr/>
        </p:nvSpPr>
        <p:spPr>
          <a:xfrm>
            <a:off x="6558280" y="2602630"/>
            <a:ext cx="9601200" cy="4650741"/>
          </a:xfrm>
          <a:prstGeom prst="cloudCallout">
            <a:avLst>
              <a:gd name="adj1" fmla="val -60198"/>
              <a:gd name="adj2" fmla="val 47860"/>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smtClean="0">
                <a:solidFill>
                  <a:schemeClr val="tx1"/>
                </a:solidFill>
                <a:latin typeface="Arial" panose="020B0604020202020204" pitchFamily="34" charset="0"/>
                <a:cs typeface="Arial" panose="020B0604020202020204" pitchFamily="34" charset="0"/>
              </a:rPr>
              <a:t>Sản xuất kinh doanh có vai trò như thế nào trong đời sống xã hội? </a:t>
            </a:r>
            <a:endParaRPr lang="en-US" sz="4500">
              <a:solidFill>
                <a:schemeClr val="tx1"/>
              </a:solidFill>
              <a:latin typeface="Arial" panose="020B0604020202020204" pitchFamily="34" charset="0"/>
              <a:cs typeface="Arial" panose="020B0604020202020204" pitchFamily="34" charset="0"/>
            </a:endParaRPr>
          </a:p>
        </p:txBody>
      </p:sp>
      <p:pic>
        <p:nvPicPr>
          <p:cNvPr id="13"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37262" y="7047483"/>
            <a:ext cx="3850738" cy="3626695"/>
          </a:xfrm>
          <a:prstGeom prst="rect">
            <a:avLst/>
          </a:prstGeom>
        </p:spPr>
      </p:pic>
    </p:spTree>
    <p:extLst>
      <p:ext uri="{BB962C8B-B14F-4D97-AF65-F5344CB8AC3E}">
        <p14:creationId xmlns:p14="http://schemas.microsoft.com/office/powerpoint/2010/main" val="2458995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sp>
        <p:nvSpPr>
          <p:cNvPr id="4" name="TextBox 3"/>
          <p:cNvSpPr txBox="1"/>
          <p:nvPr/>
        </p:nvSpPr>
        <p:spPr>
          <a:xfrm>
            <a:off x="1219200" y="3190875"/>
            <a:ext cx="12877800" cy="984885"/>
          </a:xfrm>
          <a:prstGeom prst="rect">
            <a:avLst/>
          </a:prstGeom>
          <a:noFill/>
        </p:spPr>
        <p:txBody>
          <a:bodyPr wrap="square" rtlCol="0">
            <a:spAutoFit/>
          </a:bodyPr>
          <a:lstStyle/>
          <a:p>
            <a:pPr marL="571500" indent="-571500">
              <a:buFont typeface="Wingdings" panose="05000000000000000000" pitchFamily="2" charset="2"/>
              <a:buChar char="Ø"/>
            </a:pPr>
            <a:r>
              <a:rPr lang="en-US" sz="4000" i="1" smtClean="0">
                <a:solidFill>
                  <a:srgbClr val="C00000"/>
                </a:solidFill>
                <a:latin typeface="Arial" panose="020B0604020202020204" pitchFamily="34" charset="0"/>
                <a:cs typeface="Arial" panose="020B0604020202020204" pitchFamily="34" charset="0"/>
              </a:rPr>
              <a:t>Các em hãy đọc câu chuyện sau và trả lời câu hỏi: </a:t>
            </a:r>
          </a:p>
          <a:p>
            <a:endParaRPr lang="en-US"/>
          </a:p>
        </p:txBody>
      </p:sp>
      <p:sp>
        <p:nvSpPr>
          <p:cNvPr id="6" name="Pentagon 5"/>
          <p:cNvSpPr/>
          <p:nvPr/>
        </p:nvSpPr>
        <p:spPr>
          <a:xfrm>
            <a:off x="553720" y="1943099"/>
            <a:ext cx="5008880" cy="931811"/>
          </a:xfrm>
          <a:prstGeom prst="homePlate">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Hoạt động nhóm </a:t>
            </a:r>
            <a:endParaRPr lang="en-US" sz="4000" b="1">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1442720" y="4175760"/>
            <a:ext cx="15468600" cy="4876800"/>
          </a:xfrm>
          <a:prstGeom prst="roundRect">
            <a:avLst/>
          </a:prstGeom>
          <a:solidFill>
            <a:schemeClr val="accent3">
              <a:lumMod val="40000"/>
              <a:lumOff val="6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just">
              <a:lnSpc>
                <a:spcPct val="150000"/>
              </a:lnSpc>
              <a:buFont typeface="+mj-lt"/>
              <a:buAutoNum type="arabicPeriod"/>
            </a:pPr>
            <a:r>
              <a:rPr lang="vi-VN" sz="4000" smtClean="0">
                <a:solidFill>
                  <a:schemeClr val="tx1"/>
                </a:solidFill>
              </a:rPr>
              <a:t>Anh </a:t>
            </a:r>
            <a:r>
              <a:rPr lang="vi-VN" sz="4000">
                <a:solidFill>
                  <a:schemeClr val="tx1"/>
                </a:solidFill>
              </a:rPr>
              <a:t>T đã cung cấp dịch vụ để phục vụ bà con địa phương với mục đích gì? Hoạt động này có điểm gì khác so với hoạt động sản xuất trước đây?</a:t>
            </a:r>
          </a:p>
          <a:p>
            <a:pPr marL="742950" indent="-742950" algn="just">
              <a:lnSpc>
                <a:spcPct val="150000"/>
              </a:lnSpc>
              <a:buFont typeface="+mj-lt"/>
              <a:buAutoNum type="arabicPeriod"/>
            </a:pPr>
            <a:r>
              <a:rPr lang="vi-VN" sz="4000" smtClean="0">
                <a:solidFill>
                  <a:schemeClr val="tx1"/>
                </a:solidFill>
              </a:rPr>
              <a:t>Hoạt </a:t>
            </a:r>
            <a:r>
              <a:rPr lang="vi-VN" sz="4000">
                <a:solidFill>
                  <a:schemeClr val="tx1"/>
                </a:solidFill>
              </a:rPr>
              <a:t>động sản xuất kinh doanh của anh T đã mang lại lợi ích gì cho gia đình và xã hội?</a:t>
            </a:r>
          </a:p>
        </p:txBody>
      </p:sp>
    </p:spTree>
    <p:extLst>
      <p:ext uri="{BB962C8B-B14F-4D97-AF65-F5344CB8AC3E}">
        <p14:creationId xmlns:p14="http://schemas.microsoft.com/office/powerpoint/2010/main" val="3951153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BD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97400" cy="9372600"/>
            <a:chOff x="0" y="0"/>
            <a:chExt cx="5629894" cy="2890687"/>
          </a:xfrm>
        </p:grpSpPr>
        <p:sp>
          <p:nvSpPr>
            <p:cNvPr id="3" name="Freeform 3"/>
            <p:cNvSpPr/>
            <p:nvPr/>
          </p:nvSpPr>
          <p:spPr>
            <a:xfrm>
              <a:off x="0" y="0"/>
              <a:ext cx="5629894" cy="2890688"/>
            </a:xfrm>
            <a:custGeom>
              <a:avLst/>
              <a:gdLst/>
              <a:ahLst/>
              <a:cxnLst/>
              <a:rect l="l" t="t" r="r" b="b"/>
              <a:pathLst>
                <a:path w="5629894" h="2890688">
                  <a:moveTo>
                    <a:pt x="5505433" y="2890687"/>
                  </a:moveTo>
                  <a:lnTo>
                    <a:pt x="124460" y="2890687"/>
                  </a:lnTo>
                  <a:cubicBezTo>
                    <a:pt x="55880" y="2890687"/>
                    <a:pt x="0" y="2834807"/>
                    <a:pt x="0" y="2766227"/>
                  </a:cubicBezTo>
                  <a:lnTo>
                    <a:pt x="0" y="124460"/>
                  </a:lnTo>
                  <a:cubicBezTo>
                    <a:pt x="0" y="55880"/>
                    <a:pt x="55880" y="0"/>
                    <a:pt x="124460" y="0"/>
                  </a:cubicBezTo>
                  <a:lnTo>
                    <a:pt x="5505434" y="0"/>
                  </a:lnTo>
                  <a:cubicBezTo>
                    <a:pt x="5574014" y="0"/>
                    <a:pt x="5629894" y="55880"/>
                    <a:pt x="5629894" y="124460"/>
                  </a:cubicBezTo>
                  <a:lnTo>
                    <a:pt x="5629894" y="2766227"/>
                  </a:lnTo>
                  <a:cubicBezTo>
                    <a:pt x="5629894" y="2834808"/>
                    <a:pt x="5574014" y="2890688"/>
                    <a:pt x="5505434" y="2890688"/>
                  </a:cubicBezTo>
                  <a:close/>
                </a:path>
              </a:pathLst>
            </a:custGeom>
            <a:solidFill>
              <a:srgbClr val="FFFFFF"/>
            </a:solidFill>
          </p:spPr>
        </p:sp>
      </p:grpSp>
      <p:sp>
        <p:nvSpPr>
          <p:cNvPr id="8" name="TextBox 7"/>
          <p:cNvSpPr txBox="1"/>
          <p:nvPr/>
        </p:nvSpPr>
        <p:spPr>
          <a:xfrm>
            <a:off x="528320" y="787569"/>
            <a:ext cx="172974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1. Vai trò của sản xuất kinh doanh</a:t>
            </a:r>
            <a:endParaRPr lang="en-US" sz="6000" b="1">
              <a:latin typeface="Arial" panose="020B0604020202020204" pitchFamily="34" charset="0"/>
              <a:cs typeface="Arial" panose="020B0604020202020204" pitchFamily="34" charset="0"/>
            </a:endParaRPr>
          </a:p>
        </p:txBody>
      </p:sp>
      <p:sp>
        <p:nvSpPr>
          <p:cNvPr id="5" name="TextBox 4"/>
          <p:cNvSpPr txBox="1"/>
          <p:nvPr/>
        </p:nvSpPr>
        <p:spPr>
          <a:xfrm>
            <a:off x="528320" y="2095501"/>
            <a:ext cx="83058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smtClean="0">
                <a:latin typeface="Arial" panose="020B0604020202020204" pitchFamily="34" charset="0"/>
                <a:cs typeface="Arial" panose="020B0604020202020204" pitchFamily="34" charset="0"/>
              </a:rPr>
              <a:t>Hướng dẫn trả lời hoạt động: </a:t>
            </a:r>
            <a:endParaRPr lang="en-US" sz="4000" b="1" i="1">
              <a:latin typeface="Arial" panose="020B0604020202020204" pitchFamily="34" charset="0"/>
              <a:cs typeface="Arial" panose="020B0604020202020204" pitchFamily="34" charset="0"/>
            </a:endParaRPr>
          </a:p>
        </p:txBody>
      </p:sp>
      <p:sp>
        <p:nvSpPr>
          <p:cNvPr id="9" name="TextBox 8"/>
          <p:cNvSpPr txBox="1"/>
          <p:nvPr/>
        </p:nvSpPr>
        <p:spPr>
          <a:xfrm>
            <a:off x="1023620" y="3095656"/>
            <a:ext cx="16306800" cy="655564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Anh T đã cung cấp dịch vụ để phục vụ bà con với mục đích giúp đỡ bà con phát triển chăn nuôi. </a:t>
            </a:r>
            <a:endParaRPr lang="en-US" sz="40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en-US" sz="4000" b="1" i="1" smtClean="0">
                <a:latin typeface="Arial" panose="020B0604020202020204" pitchFamily="34" charset="0"/>
                <a:cs typeface="Arial" panose="020B0604020202020204" pitchFamily="34" charset="0"/>
              </a:rPr>
              <a:t>Hoạt động này khác với các sản phẩm trước: </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Hoạt </a:t>
            </a:r>
            <a:r>
              <a:rPr lang="vi-VN" sz="4000">
                <a:latin typeface="Arial" panose="020B0604020202020204" pitchFamily="34" charset="0"/>
                <a:cs typeface="Arial" panose="020B0604020202020204" pitchFamily="34" charset="0"/>
              </a:rPr>
              <a:t>động sản xuất trước đây chủ yếu phục vụ cho nhu cầu tiêu dùng của gia đình.</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Hoạt </a:t>
            </a:r>
            <a:r>
              <a:rPr lang="vi-VN" sz="4000">
                <a:latin typeface="Arial" panose="020B0604020202020204" pitchFamily="34" charset="0"/>
                <a:cs typeface="Arial" panose="020B0604020202020204" pitchFamily="34" charset="0"/>
              </a:rPr>
              <a:t>động hiện tại có sự tham gia của máy móc hiện đại và quy mô chăn nuôi lớn hơn trước, có nhiều sản phẩm được bán ra thị trường</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664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down)">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down)">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wipe(down)">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TotalTime>
  <Words>4531</Words>
  <Application>Microsoft Office PowerPoint</Application>
  <PresentationFormat>Custom</PresentationFormat>
  <Paragraphs>336</Paragraphs>
  <Slides>65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Pink-Themed Guess the Picture Warm Up Game</dc:title>
  <cp:lastModifiedBy>Admin</cp:lastModifiedBy>
  <cp:revision>58</cp:revision>
  <dcterms:created xsi:type="dcterms:W3CDTF">2006-08-16T00:00:00Z</dcterms:created>
  <dcterms:modified xsi:type="dcterms:W3CDTF">2022-10-23T08:42:30Z</dcterms:modified>
  <dc:identifier>DAFPX63POzg</dc:identifier>
</cp:coreProperties>
</file>