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3"/>
  </p:notesMasterIdLst>
  <p:sldIdLst>
    <p:sldId id="256" r:id="rId2"/>
    <p:sldId id="258" r:id="rId3"/>
    <p:sldId id="260" r:id="rId4"/>
    <p:sldId id="315" r:id="rId5"/>
    <p:sldId id="264" r:id="rId6"/>
    <p:sldId id="280" r:id="rId7"/>
    <p:sldId id="322" r:id="rId8"/>
    <p:sldId id="261" r:id="rId9"/>
    <p:sldId id="263" r:id="rId10"/>
    <p:sldId id="267" r:id="rId11"/>
    <p:sldId id="312" r:id="rId12"/>
    <p:sldId id="313" r:id="rId13"/>
    <p:sldId id="317" r:id="rId14"/>
    <p:sldId id="316" r:id="rId15"/>
    <p:sldId id="314" r:id="rId16"/>
    <p:sldId id="318" r:id="rId17"/>
    <p:sldId id="320" r:id="rId18"/>
    <p:sldId id="259" r:id="rId19"/>
    <p:sldId id="323" r:id="rId20"/>
    <p:sldId id="325" r:id="rId21"/>
    <p:sldId id="326" r:id="rId22"/>
    <p:sldId id="327" r:id="rId23"/>
    <p:sldId id="324" r:id="rId24"/>
    <p:sldId id="329" r:id="rId25"/>
    <p:sldId id="331" r:id="rId26"/>
    <p:sldId id="273" r:id="rId27"/>
    <p:sldId id="266" r:id="rId28"/>
    <p:sldId id="334" r:id="rId29"/>
    <p:sldId id="335" r:id="rId30"/>
    <p:sldId id="336" r:id="rId31"/>
    <p:sldId id="287"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Fira Sans Extra Condensed Medium" panose="020B0603050000020004" pitchFamily="34"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Open Sans SemiBold" panose="020B0606030504020204" pitchFamily="34" charset="0"/>
      <p:regular r:id="rId48"/>
      <p:bold r:id="rId49"/>
      <p:italic r:id="rId50"/>
      <p:boldItalic r:id="rId51"/>
    </p:embeddedFont>
    <p:embeddedFont>
      <p:font typeface="Overpass Black" pitchFamily="2" charset="77"/>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2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8BDD98-E972-4DD7-AC3A-84128B98A008}">
  <a:tblStyle styleId="{758BDD98-E972-4DD7-AC3A-84128B98A00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4"/>
    <p:restoredTop sz="94650"/>
  </p:normalViewPr>
  <p:slideViewPr>
    <p:cSldViewPr snapToGrid="0" snapToObjects="1">
      <p:cViewPr varScale="1">
        <p:scale>
          <a:sx n="154" d="100"/>
          <a:sy n="154" d="100"/>
        </p:scale>
        <p:origin x="5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a75a9251e8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a75a9251e8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12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a75a9251e8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a75a9251e8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95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a75a9251e8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a75a9251e8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4075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83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a75a9251e8_1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a75a9251e8_1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463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26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066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467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4"/>
        <p:cNvGrpSpPr/>
        <p:nvPr/>
      </p:nvGrpSpPr>
      <p:grpSpPr>
        <a:xfrm>
          <a:off x="0" y="0"/>
          <a:ext cx="0" cy="0"/>
          <a:chOff x="0" y="0"/>
          <a:chExt cx="0" cy="0"/>
        </a:xfrm>
      </p:grpSpPr>
      <p:sp>
        <p:nvSpPr>
          <p:cNvPr id="2575" name="Google Shape;2575;ga7274a1822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6" name="Google Shape;2576;ga7274a1822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a9b21f1572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a9b21f157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239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a7274a182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hyperlink" Target="https://www.freepik.com/" TargetMode="External"/><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hyperlink" Target="https://www.flaticon.com/" TargetMode="External"/><Relationship Id="rId5" Type="http://schemas.openxmlformats.org/officeDocument/2006/relationships/hyperlink" Target="https://slidesgo.com/" TargetMode="External"/><Relationship Id="rId4" Type="http://schemas.openxmlformats.org/officeDocument/2006/relationships/image" Target="../media/image2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
  <p:cSld name="BLANK_1_1_1_1_1_1_2_1">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60" name="Google Shape;1760;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61" name="Google Shape;1761;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62" name="Google Shape;1762;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63" name="Google Shape;1763;p30"/>
          <p:cNvGrpSpPr/>
          <p:nvPr/>
        </p:nvGrpSpPr>
        <p:grpSpPr>
          <a:xfrm rot="-2700000">
            <a:off x="167955" y="3080962"/>
            <a:ext cx="1344349" cy="2469678"/>
            <a:chOff x="272875" y="1419395"/>
            <a:chExt cx="255950" cy="563168"/>
          </a:xfrm>
        </p:grpSpPr>
        <p:sp>
          <p:nvSpPr>
            <p:cNvPr id="1764" name="Google Shape;1764;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30"/>
          <p:cNvGrpSpPr/>
          <p:nvPr/>
        </p:nvGrpSpPr>
        <p:grpSpPr>
          <a:xfrm rot="-2700000">
            <a:off x="8026513" y="-183341"/>
            <a:ext cx="1344349" cy="1995327"/>
            <a:chOff x="272875" y="1527563"/>
            <a:chExt cx="255950" cy="455000"/>
          </a:xfrm>
        </p:grpSpPr>
        <p:sp>
          <p:nvSpPr>
            <p:cNvPr id="1800" name="Google Shape;1800;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5" name="Google Shape;1835;p30"/>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36" name="Google Shape;1836;p30"/>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37" name="Google Shape;1837;p30"/>
          <p:cNvSpPr txBox="1"/>
          <p:nvPr/>
        </p:nvSpPr>
        <p:spPr>
          <a:xfrm>
            <a:off x="2646000" y="3628979"/>
            <a:ext cx="3852000" cy="6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Open Sans SemiBold"/>
                <a:ea typeface="Open Sans SemiBold"/>
                <a:cs typeface="Open Sans SemiBold"/>
                <a:sym typeface="Open Sans SemiBold"/>
              </a:rPr>
              <a:t>CREDITS: This presentation template was created</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by Slidesgo,</a:t>
            </a:r>
            <a:r>
              <a:rPr lang="en" sz="1200" b="1">
                <a:solidFill>
                  <a:schemeClr val="dk2"/>
                </a:solidFill>
                <a:latin typeface="Open Sans"/>
                <a:ea typeface="Open Sans"/>
                <a:cs typeface="Open Sans"/>
                <a:sym typeface="Open Sans"/>
              </a:rPr>
              <a:t> </a:t>
            </a:r>
            <a:r>
              <a:rPr lang="en" sz="1200">
                <a:solidFill>
                  <a:schemeClr val="dk2"/>
                </a:solidFill>
                <a:latin typeface="Open Sans SemiBold"/>
                <a:ea typeface="Open Sans SemiBold"/>
                <a:cs typeface="Open Sans SemiBold"/>
                <a:sym typeface="Open Sans SemiBold"/>
              </a:rPr>
              <a:t>including icons</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by Flaticon,</a:t>
            </a:r>
            <a:r>
              <a:rPr lang="en" sz="1200" b="1">
                <a:solidFill>
                  <a:schemeClr val="dk2"/>
                </a:solidFill>
                <a:latin typeface="Open Sans"/>
                <a:ea typeface="Open Sans"/>
                <a:cs typeface="Open Sans"/>
                <a:sym typeface="Open Sans"/>
              </a:rPr>
              <a:t> i</a:t>
            </a:r>
            <a:r>
              <a:rPr lang="en" sz="1200">
                <a:solidFill>
                  <a:schemeClr val="dk2"/>
                </a:solidFill>
                <a:latin typeface="Open Sans SemiBold"/>
                <a:ea typeface="Open Sans SemiBold"/>
                <a:cs typeface="Open Sans SemiBold"/>
                <a:sym typeface="Open Sans SemiBold"/>
              </a:rPr>
              <a:t>nfographics &amp; images </a:t>
            </a:r>
            <a:r>
              <a:rPr lang="en" sz="1200" b="1">
                <a:solidFill>
                  <a:schemeClr val="dk2"/>
                </a:solidFill>
                <a:uFill>
                  <a:noFill/>
                </a:u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by Freepik</a:t>
            </a:r>
            <a:r>
              <a:rPr lang="en" sz="1200" b="1">
                <a:solidFill>
                  <a:schemeClr val="dk2"/>
                </a:solidFill>
                <a:latin typeface="Open Sans"/>
                <a:ea typeface="Open Sans"/>
                <a:cs typeface="Open Sans"/>
                <a:sym typeface="Open Sans"/>
              </a:rPr>
              <a:t> </a:t>
            </a:r>
            <a:endParaRPr sz="1200" b="1">
              <a:solidFill>
                <a:schemeClr val="dk2"/>
              </a:solidFill>
              <a:latin typeface="Open Sans"/>
              <a:ea typeface="Open Sans"/>
              <a:cs typeface="Open Sans"/>
              <a:sym typeface="Open Sans"/>
            </a:endParaRPr>
          </a:p>
        </p:txBody>
      </p:sp>
      <p:sp>
        <p:nvSpPr>
          <p:cNvPr id="1838" name="Google Shape;1838;p30"/>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2"/>
        <p:cNvGrpSpPr/>
        <p:nvPr/>
      </p:nvGrpSpPr>
      <p:grpSpPr>
        <a:xfrm>
          <a:off x="0" y="0"/>
          <a:ext cx="0" cy="0"/>
          <a:chOff x="0" y="0"/>
          <a:chExt cx="0" cy="0"/>
        </a:xfrm>
      </p:grpSpPr>
      <p:sp>
        <p:nvSpPr>
          <p:cNvPr id="583" name="Google Shape;583;p10"/>
          <p:cNvSpPr txBox="1">
            <a:spLocks noGrp="1"/>
          </p:cNvSpPr>
          <p:nvPr>
            <p:ph type="title"/>
          </p:nvPr>
        </p:nvSpPr>
        <p:spPr>
          <a:xfrm>
            <a:off x="720000" y="3314050"/>
            <a:ext cx="7704000" cy="12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pic>
        <p:nvPicPr>
          <p:cNvPr id="3" name="Picture 2" descr="Logo&#10;&#10;Description automatically generated">
            <a:extLst>
              <a:ext uri="{FF2B5EF4-FFF2-40B4-BE49-F238E27FC236}">
                <a16:creationId xmlns:a16="http://schemas.microsoft.com/office/drawing/2014/main" id="{756367E4-7356-0147-B1D0-AC97EA55FE3C}"/>
              </a:ext>
            </a:extLst>
          </p:cNvPr>
          <p:cNvPicPr>
            <a:picLocks noChangeAspect="1"/>
          </p:cNvPicPr>
          <p:nvPr userDrawn="1"/>
        </p:nvPicPr>
        <p:blipFill>
          <a:blip r:embed="rId22"/>
          <a:stretch>
            <a:fillRect/>
          </a:stretch>
        </p:blipFill>
        <p:spPr>
          <a:xfrm>
            <a:off x="0" y="34952"/>
            <a:ext cx="1317356" cy="342698"/>
          </a:xfrm>
          <a:prstGeom prst="rect">
            <a:avLst/>
          </a:prstGeom>
        </p:spPr>
      </p:pic>
      <p:pic>
        <p:nvPicPr>
          <p:cNvPr id="5" name="Picture 4" descr="Logo, company name&#10;&#10;Description automatically generated">
            <a:extLst>
              <a:ext uri="{FF2B5EF4-FFF2-40B4-BE49-F238E27FC236}">
                <a16:creationId xmlns:a16="http://schemas.microsoft.com/office/drawing/2014/main" id="{946C0723-ECF0-134A-AA13-77D191116EF8}"/>
              </a:ext>
            </a:extLst>
          </p:cNvPr>
          <p:cNvPicPr>
            <a:picLocks noChangeAspect="1"/>
          </p:cNvPicPr>
          <p:nvPr userDrawn="1"/>
        </p:nvPicPr>
        <p:blipFill>
          <a:blip r:embed="rId23"/>
          <a:stretch>
            <a:fillRect/>
          </a:stretch>
        </p:blipFill>
        <p:spPr>
          <a:xfrm>
            <a:off x="7941923" y="34952"/>
            <a:ext cx="1106133" cy="410073"/>
          </a:xfrm>
          <a:prstGeom prst="rect">
            <a:avLst/>
          </a:prstGeom>
        </p:spPr>
      </p:pic>
      <p:sp>
        <p:nvSpPr>
          <p:cNvPr id="8" name="Rectangle 7">
            <a:extLst>
              <a:ext uri="{FF2B5EF4-FFF2-40B4-BE49-F238E27FC236}">
                <a16:creationId xmlns:a16="http://schemas.microsoft.com/office/drawing/2014/main" id="{EA96E9CD-089A-E34D-B709-8944E652F827}"/>
              </a:ext>
            </a:extLst>
          </p:cNvPr>
          <p:cNvSpPr/>
          <p:nvPr userDrawn="1"/>
        </p:nvSpPr>
        <p:spPr>
          <a:xfrm>
            <a:off x="3471620" y="4819973"/>
            <a:ext cx="1797804" cy="323527"/>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a:solidFill>
                  <a:schemeClr val="tx2">
                    <a:lumMod val="50000"/>
                  </a:schemeClr>
                </a:solidFill>
                <a:latin typeface="Calibri" panose="020F0502020204030204" pitchFamily="34" charset="0"/>
                <a:cs typeface="Calibri" panose="020F0502020204030204" pitchFamily="34" charset="0"/>
              </a:rPr>
              <a:t>GVTH: Trần Mỹ Lệ</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4" r:id="rId3"/>
    <p:sldLayoutId id="2147483655" r:id="rId4"/>
    <p:sldLayoutId id="2147483656" r:id="rId5"/>
    <p:sldLayoutId id="2147483658" r:id="rId6"/>
    <p:sldLayoutId id="2147483659" r:id="rId7"/>
    <p:sldLayoutId id="2147483660" r:id="rId8"/>
    <p:sldLayoutId id="2147483664" r:id="rId9"/>
    <p:sldLayoutId id="2147483665" r:id="rId10"/>
    <p:sldLayoutId id="2147483669" r:id="rId11"/>
    <p:sldLayoutId id="2147483671" r:id="rId12"/>
    <p:sldLayoutId id="2147483672" r:id="rId13"/>
    <p:sldLayoutId id="2147483676" r:id="rId14"/>
    <p:sldLayoutId id="2147483677" r:id="rId15"/>
    <p:sldLayoutId id="2147483678" r:id="rId16"/>
    <p:sldLayoutId id="2147483679" r:id="rId17"/>
    <p:sldLayoutId id="2147483680" r:id="rId18"/>
    <p:sldLayoutId id="2147483681"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6.jp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0.jp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2127" name="Google Shape;2127;p38"/>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2128" name="Google Shape;2128;p38"/>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PHÁP LUẬT VÀ ĐỜI SỐNG</a:t>
            </a:r>
            <a:endParaRPr b="1">
              <a:latin typeface="Calibri" panose="020F0502020204030204" pitchFamily="34" charset="0"/>
              <a:cs typeface="Calibri" panose="020F0502020204030204" pitchFamily="34" charset="0"/>
            </a:endParaRPr>
          </a:p>
        </p:txBody>
      </p:sp>
      <p:sp>
        <p:nvSpPr>
          <p:cNvPr id="2129" name="Google Shape;2129;p38"/>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GVTH: TRẦN THỊ MỸ LỆ</a:t>
            </a:r>
            <a:endParaRPr/>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49"/>
          <p:cNvSpPr/>
          <p:nvPr/>
        </p:nvSpPr>
        <p:spPr>
          <a:xfrm>
            <a:off x="4487136" y="1178462"/>
            <a:ext cx="3517200"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rPr>
              <a:t>TÍNH QUY PHẠM</a:t>
            </a:r>
            <a:endParaRPr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endParaRPr>
          </a:p>
        </p:txBody>
      </p:sp>
      <p:sp>
        <p:nvSpPr>
          <p:cNvPr id="2335" name="Google Shape;2335;p49"/>
          <p:cNvSpPr/>
          <p:nvPr/>
        </p:nvSpPr>
        <p:spPr>
          <a:xfrm>
            <a:off x="4499473" y="1533425"/>
            <a:ext cx="4165556"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400" b="1" u="none" strike="noStrike" cap="none">
                <a:solidFill>
                  <a:srgbClr val="14522C"/>
                </a:solidFill>
                <a:latin typeface="Open Sans SemiBold" panose="020F0502020204030204" pitchFamily="34" charset="0"/>
                <a:ea typeface="Open Sans"/>
                <a:cs typeface="Open Sans SemiBold" panose="020F0502020204030204" pitchFamily="34" charset="0"/>
                <a:sym typeface="Open Sans"/>
              </a:rPr>
              <a:t>Khuôn mẫu, những quy tắc xử sự chung</a:t>
            </a:r>
            <a:endParaRPr sz="1400" b="1" u="none" strike="noStrike" cap="none">
              <a:solidFill>
                <a:srgbClr val="14522C"/>
              </a:solidFill>
              <a:latin typeface="Open Sans SemiBold" panose="020F0502020204030204" pitchFamily="34" charset="0"/>
              <a:cs typeface="Open Sans SemiBold" panose="020F0502020204030204" pitchFamily="34" charset="0"/>
              <a:sym typeface="Arial"/>
            </a:endParaRPr>
          </a:p>
        </p:txBody>
      </p:sp>
      <p:sp>
        <p:nvSpPr>
          <p:cNvPr id="2336" name="Google Shape;2336;p49"/>
          <p:cNvSpPr/>
          <p:nvPr/>
        </p:nvSpPr>
        <p:spPr>
          <a:xfrm>
            <a:off x="4512110" y="1996349"/>
            <a:ext cx="3517200"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rPr>
              <a:t>TÍNH PHỔ BIẾN</a:t>
            </a:r>
            <a:endParaRPr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endParaRPr>
          </a:p>
        </p:txBody>
      </p:sp>
      <p:sp>
        <p:nvSpPr>
          <p:cNvPr id="2337" name="Google Shape;2337;p49"/>
          <p:cNvSpPr/>
          <p:nvPr/>
        </p:nvSpPr>
        <p:spPr>
          <a:xfrm>
            <a:off x="4519931" y="2496596"/>
            <a:ext cx="4145098"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solidFill>
                  <a:srgbClr val="14522C"/>
                </a:solidFill>
                <a:latin typeface="Open Sans SemiBold" panose="020F0502020204030204" pitchFamily="34" charset="0"/>
                <a:ea typeface="Open Sans"/>
                <a:cs typeface="Open Sans SemiBold" panose="020F0502020204030204" pitchFamily="34" charset="0"/>
                <a:sym typeface="Open Sans"/>
              </a:rPr>
              <a:t>Áp d</a:t>
            </a:r>
            <a:r>
              <a:rPr lang="en-US" b="1">
                <a:solidFill>
                  <a:srgbClr val="14522C"/>
                </a:solidFill>
                <a:latin typeface="Open Sans SemiBold" panose="020F0502020204030204" pitchFamily="34" charset="0"/>
                <a:ea typeface="Open Sans"/>
                <a:cs typeface="Open Sans SemiBold" panose="020F0502020204030204" pitchFamily="34" charset="0"/>
                <a:sym typeface="Open Sans"/>
              </a:rPr>
              <a:t>u</a:t>
            </a:r>
            <a:r>
              <a:rPr lang="en" b="1">
                <a:solidFill>
                  <a:srgbClr val="14522C"/>
                </a:solidFill>
                <a:latin typeface="Open Sans SemiBold" panose="020F0502020204030204" pitchFamily="34" charset="0"/>
                <a:ea typeface="Open Sans"/>
                <a:cs typeface="Open Sans SemiBold" panose="020F0502020204030204" pitchFamily="34" charset="0"/>
                <a:sym typeface="Open Sans"/>
              </a:rPr>
              <a:t>ng nhiều lần, nhiều nơi, đối với tất cả mọi người trong mọi lĩnh vực của đời s</a:t>
            </a:r>
            <a:r>
              <a:rPr lang="en-US" b="1">
                <a:solidFill>
                  <a:srgbClr val="14522C"/>
                </a:solidFill>
                <a:latin typeface="Open Sans SemiBold" panose="020F0502020204030204" pitchFamily="34" charset="0"/>
                <a:ea typeface="Open Sans"/>
                <a:cs typeface="Open Sans SemiBold" panose="020F0502020204030204" pitchFamily="34" charset="0"/>
                <a:sym typeface="Open Sans"/>
              </a:rPr>
              <a:t>ố</a:t>
            </a:r>
            <a:r>
              <a:rPr lang="en" b="1">
                <a:solidFill>
                  <a:srgbClr val="14522C"/>
                </a:solidFill>
                <a:latin typeface="Open Sans SemiBold" panose="020F0502020204030204" pitchFamily="34" charset="0"/>
                <a:ea typeface="Open Sans"/>
                <a:cs typeface="Open Sans SemiBold" panose="020F0502020204030204" pitchFamily="34" charset="0"/>
                <a:sym typeface="Open Sans"/>
              </a:rPr>
              <a:t>ng XH.</a:t>
            </a:r>
            <a:endParaRPr b="1">
              <a:solidFill>
                <a:srgbClr val="14522C"/>
              </a:solidFill>
              <a:latin typeface="Open Sans SemiBold" panose="020F0502020204030204" pitchFamily="34" charset="0"/>
              <a:ea typeface="Open Sans"/>
              <a:cs typeface="Open Sans SemiBold" panose="020F0502020204030204" pitchFamily="34" charset="0"/>
              <a:sym typeface="Open Sans"/>
            </a:endParaRPr>
          </a:p>
        </p:txBody>
      </p:sp>
      <p:sp>
        <p:nvSpPr>
          <p:cNvPr id="2338" name="Google Shape;2338;p49"/>
          <p:cNvSpPr/>
          <p:nvPr/>
        </p:nvSpPr>
        <p:spPr>
          <a:xfrm>
            <a:off x="4490340" y="3106211"/>
            <a:ext cx="3517200"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1600" b="1">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rPr>
              <a:t>TÍNH QUY PHẠM PHỔ BIẾN</a:t>
            </a:r>
            <a:endParaRPr sz="1600" b="1" u="none" strike="noStrike" cap="none">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endParaRPr>
          </a:p>
        </p:txBody>
      </p:sp>
      <p:sp>
        <p:nvSpPr>
          <p:cNvPr id="2339" name="Google Shape;2339;p49"/>
          <p:cNvSpPr/>
          <p:nvPr/>
        </p:nvSpPr>
        <p:spPr>
          <a:xfrm>
            <a:off x="4519931" y="3472226"/>
            <a:ext cx="4145098"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solidFill>
                  <a:srgbClr val="14522C"/>
                </a:solidFill>
                <a:latin typeface="Open Sans SemiBold" panose="020F0502020204030204" pitchFamily="34" charset="0"/>
                <a:ea typeface="Open Sans"/>
                <a:cs typeface="Open Sans SemiBold" panose="020F0502020204030204" pitchFamily="34" charset="0"/>
                <a:sym typeface="Open Sans"/>
              </a:rPr>
              <a:t>Làm nên giá trị công b</a:t>
            </a:r>
            <a:r>
              <a:rPr lang="en-US" b="1">
                <a:solidFill>
                  <a:srgbClr val="14522C"/>
                </a:solidFill>
                <a:latin typeface="Open Sans SemiBold" panose="020F0502020204030204" pitchFamily="34" charset="0"/>
                <a:ea typeface="Open Sans"/>
                <a:cs typeface="Open Sans SemiBold" panose="020F0502020204030204" pitchFamily="34" charset="0"/>
                <a:sym typeface="Open Sans"/>
              </a:rPr>
              <a:t>ằng</a:t>
            </a:r>
            <a:r>
              <a:rPr lang="en" b="1">
                <a:solidFill>
                  <a:srgbClr val="14522C"/>
                </a:solidFill>
                <a:latin typeface="Open Sans SemiBold" panose="020F0502020204030204" pitchFamily="34" charset="0"/>
                <a:ea typeface="Open Sans"/>
                <a:cs typeface="Open Sans SemiBold" panose="020F0502020204030204" pitchFamily="34" charset="0"/>
                <a:sym typeface="Open Sans"/>
              </a:rPr>
              <a:t>, bình đẳng trước pháp luật</a:t>
            </a:r>
            <a:endParaRPr b="1">
              <a:solidFill>
                <a:srgbClr val="14522C"/>
              </a:solidFill>
              <a:latin typeface="Open Sans SemiBold" panose="020F0502020204030204" pitchFamily="34" charset="0"/>
              <a:ea typeface="Open Sans"/>
              <a:cs typeface="Open Sans SemiBold" panose="020F0502020204030204" pitchFamily="34" charset="0"/>
              <a:sym typeface="Open Sans"/>
            </a:endParaRPr>
          </a:p>
        </p:txBody>
      </p:sp>
      <p:sp>
        <p:nvSpPr>
          <p:cNvPr id="2340" name="Google Shape;2340;p49"/>
          <p:cNvSpPr/>
          <p:nvPr/>
        </p:nvSpPr>
        <p:spPr>
          <a:xfrm>
            <a:off x="4512110" y="3906110"/>
            <a:ext cx="3517200" cy="475800"/>
          </a:xfrm>
          <a:prstGeom prst="rect">
            <a:avLst/>
          </a:prstGeom>
          <a:noFill/>
          <a:ln>
            <a:noFill/>
          </a:ln>
        </p:spPr>
        <p:txBody>
          <a:bodyPr spcFirstLastPara="1" wrap="square" lIns="91425" tIns="91425" rIns="91425" bIns="91425" anchor="ctr" anchorCtr="0">
            <a:noAutofit/>
          </a:bodyPr>
          <a:lstStyle/>
          <a:p>
            <a:pPr lvl="0"/>
            <a:r>
              <a:rPr lang="en-US" sz="1600" b="1">
                <a:solidFill>
                  <a:schemeClr val="accent4">
                    <a:lumMod val="75000"/>
                  </a:schemeClr>
                </a:solidFill>
                <a:latin typeface="Open Sans SemiBold" panose="020F0502020204030204" pitchFamily="34" charset="0"/>
                <a:ea typeface="Overpass Black"/>
                <a:cs typeface="Open Sans SemiBold" panose="020F0502020204030204" pitchFamily="34" charset="0"/>
                <a:sym typeface="Overpass Black"/>
              </a:rPr>
              <a:t>TÍNH QUY PHẠM PHỔ BIẾN</a:t>
            </a:r>
          </a:p>
        </p:txBody>
      </p:sp>
      <p:sp>
        <p:nvSpPr>
          <p:cNvPr id="2341" name="Google Shape;2341;p49"/>
          <p:cNvSpPr/>
          <p:nvPr/>
        </p:nvSpPr>
        <p:spPr>
          <a:xfrm>
            <a:off x="4519931" y="4381910"/>
            <a:ext cx="4145098" cy="47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b="1">
                <a:solidFill>
                  <a:srgbClr val="14522C"/>
                </a:solidFill>
                <a:latin typeface="Open Sans SemiBold" panose="020F0502020204030204" pitchFamily="34" charset="0"/>
                <a:ea typeface="Open Sans"/>
                <a:cs typeface="Open Sans SemiBold" panose="020F0502020204030204" pitchFamily="34" charset="0"/>
                <a:sym typeface="Open Sans"/>
              </a:rPr>
              <a:t>Tất cả mọi người dù trong điều kiện hoàn cảnh nào cũng phải thực hiện theo khuôn mẫu của PL.</a:t>
            </a:r>
            <a:endParaRPr b="1">
              <a:solidFill>
                <a:srgbClr val="14522C"/>
              </a:solidFill>
              <a:latin typeface="Open Sans SemiBold" panose="020F0502020204030204" pitchFamily="34" charset="0"/>
              <a:ea typeface="Open Sans"/>
              <a:cs typeface="Open Sans SemiBold" panose="020F0502020204030204" pitchFamily="34" charset="0"/>
              <a:sym typeface="Open Sans"/>
            </a:endParaRPr>
          </a:p>
        </p:txBody>
      </p:sp>
      <p:pic>
        <p:nvPicPr>
          <p:cNvPr id="2342" name="Google Shape;2342;p49"/>
          <p:cNvPicPr preferRelativeResize="0"/>
          <p:nvPr/>
        </p:nvPicPr>
        <p:blipFill rotWithShape="1">
          <a:blip r:embed="rId3">
            <a:alphaModFix/>
          </a:blip>
          <a:srcRect/>
          <a:stretch/>
        </p:blipFill>
        <p:spPr>
          <a:xfrm rot="593575">
            <a:off x="779403" y="1207700"/>
            <a:ext cx="2589654" cy="987911"/>
          </a:xfrm>
          <a:prstGeom prst="rect">
            <a:avLst/>
          </a:prstGeom>
          <a:noFill/>
          <a:ln>
            <a:noFill/>
          </a:ln>
        </p:spPr>
      </p:pic>
      <p:pic>
        <p:nvPicPr>
          <p:cNvPr id="2343" name="Google Shape;2343;p49"/>
          <p:cNvPicPr preferRelativeResize="0"/>
          <p:nvPr/>
        </p:nvPicPr>
        <p:blipFill rotWithShape="1">
          <a:blip r:embed="rId4">
            <a:alphaModFix/>
          </a:blip>
          <a:srcRect/>
          <a:stretch/>
        </p:blipFill>
        <p:spPr>
          <a:xfrm rot="8158518">
            <a:off x="1600664" y="3305734"/>
            <a:ext cx="860627" cy="773186"/>
          </a:xfrm>
          <a:prstGeom prst="rect">
            <a:avLst/>
          </a:prstGeom>
          <a:noFill/>
          <a:ln>
            <a:noFill/>
          </a:ln>
        </p:spPr>
      </p:pic>
      <p:pic>
        <p:nvPicPr>
          <p:cNvPr id="2344" name="Google Shape;2344;p49"/>
          <p:cNvPicPr preferRelativeResize="0"/>
          <p:nvPr/>
        </p:nvPicPr>
        <p:blipFill rotWithShape="1">
          <a:blip r:embed="rId5">
            <a:alphaModFix/>
          </a:blip>
          <a:srcRect/>
          <a:stretch/>
        </p:blipFill>
        <p:spPr>
          <a:xfrm rot="5946960">
            <a:off x="1607983" y="1454729"/>
            <a:ext cx="837788" cy="2054363"/>
          </a:xfrm>
          <a:prstGeom prst="rect">
            <a:avLst/>
          </a:prstGeom>
          <a:noFill/>
          <a:ln>
            <a:noFill/>
          </a:ln>
        </p:spPr>
      </p:pic>
      <p:pic>
        <p:nvPicPr>
          <p:cNvPr id="2345" name="Google Shape;2345;p49"/>
          <p:cNvPicPr preferRelativeResize="0"/>
          <p:nvPr/>
        </p:nvPicPr>
        <p:blipFill rotWithShape="1">
          <a:blip r:embed="rId6">
            <a:alphaModFix/>
          </a:blip>
          <a:srcRect/>
          <a:stretch/>
        </p:blipFill>
        <p:spPr>
          <a:xfrm rot="-6050340" flipH="1">
            <a:off x="1764940" y="2435164"/>
            <a:ext cx="608445" cy="1503862"/>
          </a:xfrm>
          <a:prstGeom prst="rect">
            <a:avLst/>
          </a:prstGeom>
          <a:noFill/>
          <a:ln>
            <a:noFill/>
          </a:ln>
        </p:spPr>
      </p:pic>
      <p:sp>
        <p:nvSpPr>
          <p:cNvPr id="2346" name="Google Shape;2346;p49"/>
          <p:cNvSpPr txBox="1"/>
          <p:nvPr/>
        </p:nvSpPr>
        <p:spPr>
          <a:xfrm>
            <a:off x="3624044" y="1366208"/>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5"/>
                </a:solidFill>
                <a:latin typeface="Open Sans SemiBold" panose="020F0502020204030204" pitchFamily="34" charset="0"/>
                <a:ea typeface="Overpass Black"/>
                <a:cs typeface="Open Sans SemiBold" panose="020F0502020204030204" pitchFamily="34" charset="0"/>
                <a:sym typeface="Overpass Black"/>
              </a:rPr>
              <a:t>01</a:t>
            </a:r>
            <a:endParaRPr sz="3000" b="1" u="none" strike="noStrike" cap="none">
              <a:solidFill>
                <a:schemeClr val="accent5"/>
              </a:solidFill>
              <a:latin typeface="Open Sans SemiBold" panose="020F0502020204030204" pitchFamily="34" charset="0"/>
              <a:cs typeface="Open Sans SemiBold" panose="020F0502020204030204" pitchFamily="34" charset="0"/>
              <a:sym typeface="Arial"/>
            </a:endParaRPr>
          </a:p>
        </p:txBody>
      </p:sp>
      <p:sp>
        <p:nvSpPr>
          <p:cNvPr id="2347" name="Google Shape;2347;p49"/>
          <p:cNvSpPr txBox="1"/>
          <p:nvPr/>
        </p:nvSpPr>
        <p:spPr>
          <a:xfrm>
            <a:off x="3654343" y="229871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6"/>
                </a:solidFill>
                <a:latin typeface="Open Sans SemiBold" panose="020F0502020204030204" pitchFamily="34" charset="0"/>
                <a:ea typeface="Overpass Black"/>
                <a:cs typeface="Open Sans SemiBold" panose="020F0502020204030204" pitchFamily="34" charset="0"/>
                <a:sym typeface="Overpass Black"/>
              </a:rPr>
              <a:t>02</a:t>
            </a:r>
            <a:endParaRPr sz="3000" b="1" u="none" strike="noStrike" cap="none">
              <a:solidFill>
                <a:schemeClr val="accent6"/>
              </a:solidFill>
              <a:latin typeface="Open Sans SemiBold" panose="020F0502020204030204" pitchFamily="34" charset="0"/>
              <a:cs typeface="Open Sans SemiBold" panose="020F0502020204030204" pitchFamily="34" charset="0"/>
              <a:sym typeface="Arial"/>
            </a:endParaRPr>
          </a:p>
        </p:txBody>
      </p:sp>
      <p:sp>
        <p:nvSpPr>
          <p:cNvPr id="2348" name="Google Shape;2348;p49"/>
          <p:cNvSpPr txBox="1"/>
          <p:nvPr/>
        </p:nvSpPr>
        <p:spPr>
          <a:xfrm>
            <a:off x="3627577" y="326677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4"/>
                </a:solidFill>
                <a:latin typeface="Open Sans SemiBold" panose="020F0502020204030204" pitchFamily="34" charset="0"/>
                <a:ea typeface="Overpass Black"/>
                <a:cs typeface="Open Sans SemiBold" panose="020F0502020204030204" pitchFamily="34" charset="0"/>
                <a:sym typeface="Overpass Black"/>
              </a:rPr>
              <a:t>03</a:t>
            </a:r>
            <a:endParaRPr sz="3000" b="1" u="none" strike="noStrike" cap="none">
              <a:solidFill>
                <a:schemeClr val="accent4"/>
              </a:solidFill>
              <a:latin typeface="Open Sans SemiBold" panose="020F0502020204030204" pitchFamily="34" charset="0"/>
              <a:cs typeface="Open Sans SemiBold" panose="020F0502020204030204" pitchFamily="34" charset="0"/>
              <a:sym typeface="Arial"/>
            </a:endParaRPr>
          </a:p>
        </p:txBody>
      </p:sp>
      <p:sp>
        <p:nvSpPr>
          <p:cNvPr id="2349" name="Google Shape;2349;p49"/>
          <p:cNvSpPr txBox="1"/>
          <p:nvPr/>
        </p:nvSpPr>
        <p:spPr>
          <a:xfrm>
            <a:off x="3625344" y="4181134"/>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3"/>
                </a:solidFill>
                <a:latin typeface="Open Sans SemiBold" panose="020F0502020204030204" pitchFamily="34" charset="0"/>
                <a:ea typeface="Overpass Black"/>
                <a:cs typeface="Open Sans SemiBold" panose="020F0502020204030204" pitchFamily="34" charset="0"/>
                <a:sym typeface="Overpass Black"/>
              </a:rPr>
              <a:t>04</a:t>
            </a:r>
            <a:endParaRPr sz="3000" b="1" u="none" strike="noStrike" cap="none">
              <a:solidFill>
                <a:schemeClr val="accent3"/>
              </a:solidFill>
              <a:latin typeface="Open Sans SemiBold" panose="020F0502020204030204" pitchFamily="34" charset="0"/>
              <a:cs typeface="Open Sans SemiBold" panose="020F0502020204030204" pitchFamily="34" charset="0"/>
              <a:sym typeface="Arial"/>
            </a:endParaRPr>
          </a:p>
        </p:txBody>
      </p:sp>
      <p:grpSp>
        <p:nvGrpSpPr>
          <p:cNvPr id="2350" name="Google Shape;2350;p49"/>
          <p:cNvGrpSpPr/>
          <p:nvPr/>
        </p:nvGrpSpPr>
        <p:grpSpPr>
          <a:xfrm>
            <a:off x="1891460" y="4171795"/>
            <a:ext cx="479864" cy="397089"/>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grpSp>
      <p:sp>
        <p:nvSpPr>
          <p:cNvPr id="2354" name="Google Shape;2354;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SemiBold" panose="020F0502020204030204" pitchFamily="34" charset="0"/>
                <a:ea typeface="Open Sans" panose="020B0606030504020204" pitchFamily="34" charset="0"/>
                <a:cs typeface="Open Sans SemiBold" panose="020F0502020204030204" pitchFamily="34" charset="0"/>
              </a:rPr>
              <a:t>II. ĐẶC TRƯNG CỦA PHÁP LUẬT</a:t>
            </a:r>
            <a:endParaRPr b="1">
              <a:latin typeface="Open Sans SemiBold" panose="020F0502020204030204" pitchFamily="34" charset="0"/>
              <a:ea typeface="Open Sans" panose="020B0606030504020204" pitchFamily="34" charset="0"/>
              <a:cs typeface="Open Sans SemiBold" panose="020F0502020204030204" pitchFamily="34" charset="0"/>
            </a:endParaRPr>
          </a:p>
        </p:txBody>
      </p:sp>
      <p:grpSp>
        <p:nvGrpSpPr>
          <p:cNvPr id="2355" name="Google Shape;2355;p49"/>
          <p:cNvGrpSpPr/>
          <p:nvPr/>
        </p:nvGrpSpPr>
        <p:grpSpPr>
          <a:xfrm>
            <a:off x="756928" y="1349375"/>
            <a:ext cx="2638747" cy="2732027"/>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sp>
        <p:nvSpPr>
          <p:cNvPr id="3" name="Rectangle 2">
            <a:extLst>
              <a:ext uri="{FF2B5EF4-FFF2-40B4-BE49-F238E27FC236}">
                <a16:creationId xmlns:a16="http://schemas.microsoft.com/office/drawing/2014/main" id="{15622731-B357-C14F-AA67-E1547AA25B9A}"/>
              </a:ext>
            </a:extLst>
          </p:cNvPr>
          <p:cNvSpPr/>
          <p:nvPr/>
        </p:nvSpPr>
        <p:spPr>
          <a:xfrm>
            <a:off x="-1152974" y="1581432"/>
            <a:ext cx="6499625" cy="1123384"/>
          </a:xfrm>
          <a:prstGeom prst="rect">
            <a:avLst/>
          </a:prstGeom>
        </p:spPr>
        <p:txBody>
          <a:bodyPr wrap="square">
            <a:spAutoFit/>
          </a:bodyPr>
          <a:lstStyle/>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1. TÍNH  QUY PHẠM </a:t>
            </a: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sz="1050"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PHỔ BIẾN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4"/>
          <p:cNvPicPr preferRelativeResize="0"/>
          <p:nvPr/>
        </p:nvPicPr>
        <p:blipFill>
          <a:blip r:embed="rId3">
            <a:alphaModFix amt="76000"/>
          </a:blip>
          <a:stretch>
            <a:fillRect/>
          </a:stretch>
        </p:blipFill>
        <p:spPr>
          <a:xfrm rot="-10540005">
            <a:off x="-234132" y="3566328"/>
            <a:ext cx="9218863" cy="1731503"/>
          </a:xfrm>
          <a:prstGeom prst="rect">
            <a:avLst/>
          </a:prstGeom>
          <a:noFill/>
          <a:ln>
            <a:noFill/>
          </a:ln>
        </p:spPr>
      </p:pic>
      <p:sp>
        <p:nvSpPr>
          <p:cNvPr id="2536" name="Google Shape;2536;p54"/>
          <p:cNvSpPr txBox="1">
            <a:spLocks noGrp="1"/>
          </p:cNvSpPr>
          <p:nvPr>
            <p:ph type="title"/>
          </p:nvPr>
        </p:nvSpPr>
        <p:spPr>
          <a:xfrm>
            <a:off x="755983" y="3952251"/>
            <a:ext cx="7704000" cy="1254900"/>
          </a:xfrm>
          <a:prstGeom prst="rect">
            <a:avLst/>
          </a:prstGeom>
        </p:spPr>
        <p:txBody>
          <a:bodyPr spcFirstLastPara="1" wrap="square" lIns="91425" tIns="91425" rIns="91425" bIns="91425" anchor="ctr" anchorCtr="0">
            <a:noAutofit/>
          </a:bodyPr>
          <a:lstStyle/>
          <a:p>
            <a:pPr lvl="0" algn="just"/>
            <a:r>
              <a:rPr lang="en-US" altLang="vi-VN" sz="2400">
                <a:solidFill>
                  <a:srgbClr val="14522C"/>
                </a:solidFill>
                <a:latin typeface="Calibri Light" panose="020F0302020204030204" pitchFamily="34" charset="0"/>
                <a:cs typeface="Calibri Light" panose="020F0302020204030204" pitchFamily="34" charset="0"/>
              </a:rPr>
              <a:t>VD : Luật lao động điều chỉnh các mối quan hệ lao động phát sinh giữa người lao động làm công ăn lương và người sử dụng lao động bằng hợp đồng lao động.</a:t>
            </a:r>
            <a:endParaRPr sz="2400">
              <a:solidFill>
                <a:srgbClr val="14522C"/>
              </a:solidFill>
              <a:latin typeface="Calibri Light" panose="020F0302020204030204" pitchFamily="34" charset="0"/>
              <a:cs typeface="Calibri Light" panose="020F0302020204030204" pitchFamily="34" charset="0"/>
            </a:endParaRPr>
          </a:p>
        </p:txBody>
      </p:sp>
      <p:sp>
        <p:nvSpPr>
          <p:cNvPr id="2537" name="Google Shape;2537;p54"/>
          <p:cNvSpPr/>
          <p:nvPr/>
        </p:nvSpPr>
        <p:spPr>
          <a:xfrm rot="3780533">
            <a:off x="8011449" y="-595863"/>
            <a:ext cx="2265068" cy="216582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54"/>
          <p:cNvGrpSpPr/>
          <p:nvPr/>
        </p:nvGrpSpPr>
        <p:grpSpPr>
          <a:xfrm rot="-8099954">
            <a:off x="-208205" y="-668214"/>
            <a:ext cx="1344367" cy="1995327"/>
            <a:chOff x="272875" y="1527563"/>
            <a:chExt cx="255950" cy="455000"/>
          </a:xfrm>
        </p:grpSpPr>
        <p:sp>
          <p:nvSpPr>
            <p:cNvPr id="2539" name="Google Shape;2539;p5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Picture 3" descr="0707Ec06L">
            <a:extLst>
              <a:ext uri="{FF2B5EF4-FFF2-40B4-BE49-F238E27FC236}">
                <a16:creationId xmlns:a16="http://schemas.microsoft.com/office/drawing/2014/main" id="{3060F79C-FC40-DE41-8EF9-E84779365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652" y="259137"/>
            <a:ext cx="2816571" cy="3348000"/>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2" name="Picture 4" descr="20075239327">
            <a:extLst>
              <a:ext uri="{FF2B5EF4-FFF2-40B4-BE49-F238E27FC236}">
                <a16:creationId xmlns:a16="http://schemas.microsoft.com/office/drawing/2014/main" id="{CFDF8B99-BD33-8943-83CF-3291C78C51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305" y="256938"/>
            <a:ext cx="2441008" cy="339618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882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4"/>
          <p:cNvPicPr preferRelativeResize="0"/>
          <p:nvPr/>
        </p:nvPicPr>
        <p:blipFill>
          <a:blip r:embed="rId3">
            <a:alphaModFix amt="76000"/>
          </a:blip>
          <a:stretch>
            <a:fillRect/>
          </a:stretch>
        </p:blipFill>
        <p:spPr>
          <a:xfrm rot="-10540005">
            <a:off x="-234132" y="3566328"/>
            <a:ext cx="9218863" cy="1731503"/>
          </a:xfrm>
          <a:prstGeom prst="rect">
            <a:avLst/>
          </a:prstGeom>
          <a:noFill/>
          <a:ln>
            <a:noFill/>
          </a:ln>
        </p:spPr>
      </p:pic>
      <p:sp>
        <p:nvSpPr>
          <p:cNvPr id="2536" name="Google Shape;2536;p54"/>
          <p:cNvSpPr txBox="1">
            <a:spLocks noGrp="1"/>
          </p:cNvSpPr>
          <p:nvPr>
            <p:ph type="title"/>
          </p:nvPr>
        </p:nvSpPr>
        <p:spPr>
          <a:xfrm>
            <a:off x="755983" y="3952251"/>
            <a:ext cx="7704000" cy="1254900"/>
          </a:xfrm>
          <a:prstGeom prst="rect">
            <a:avLst/>
          </a:prstGeom>
        </p:spPr>
        <p:txBody>
          <a:bodyPr spcFirstLastPara="1" wrap="square" lIns="91425" tIns="91425" rIns="91425" bIns="91425" anchor="ctr" anchorCtr="0">
            <a:noAutofit/>
          </a:bodyPr>
          <a:lstStyle/>
          <a:p>
            <a:pPr algn="just">
              <a:spcBef>
                <a:spcPct val="0"/>
              </a:spcBef>
            </a:pPr>
            <a:r>
              <a:rPr lang="en-US" altLang="vi-VN" sz="2400">
                <a:solidFill>
                  <a:srgbClr val="14522C"/>
                </a:solidFill>
                <a:latin typeface="Calibri Light" panose="020F0302020204030204" pitchFamily="34" charset="0"/>
                <a:cs typeface="Calibri Light" panose="020F0302020204030204" pitchFamily="34" charset="0"/>
              </a:rPr>
              <a:t>VD : Luật hôn nhân gia đình điều chỉnh các mối quan hệ trong việc kết hôn, quan hệ vợ chồng, quan hệ cha mẹ và con cái…</a:t>
            </a:r>
          </a:p>
        </p:txBody>
      </p:sp>
      <p:sp>
        <p:nvSpPr>
          <p:cNvPr id="2537" name="Google Shape;2537;p54"/>
          <p:cNvSpPr/>
          <p:nvPr/>
        </p:nvSpPr>
        <p:spPr>
          <a:xfrm rot="3780533">
            <a:off x="8011449" y="-595863"/>
            <a:ext cx="2265068" cy="216582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54"/>
          <p:cNvGrpSpPr/>
          <p:nvPr/>
        </p:nvGrpSpPr>
        <p:grpSpPr>
          <a:xfrm rot="-8099954">
            <a:off x="-208205" y="-668214"/>
            <a:ext cx="1344367" cy="1995327"/>
            <a:chOff x="272875" y="1527563"/>
            <a:chExt cx="255950" cy="455000"/>
          </a:xfrm>
        </p:grpSpPr>
        <p:sp>
          <p:nvSpPr>
            <p:cNvPr id="2539" name="Google Shape;2539;p5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A picture containing person, posing&#10;&#10;Description automatically generated">
            <a:extLst>
              <a:ext uri="{FF2B5EF4-FFF2-40B4-BE49-F238E27FC236}">
                <a16:creationId xmlns:a16="http://schemas.microsoft.com/office/drawing/2014/main" id="{4DB4C8EE-803C-2142-B23C-9E2964C3DF02}"/>
              </a:ext>
            </a:extLst>
          </p:cNvPr>
          <p:cNvPicPr>
            <a:picLocks noChangeAspect="1"/>
          </p:cNvPicPr>
          <p:nvPr/>
        </p:nvPicPr>
        <p:blipFill rotWithShape="1">
          <a:blip r:embed="rId4"/>
          <a:srcRect l="15337" t="297" r="5461" b="541"/>
          <a:stretch/>
        </p:blipFill>
        <p:spPr>
          <a:xfrm>
            <a:off x="1167262" y="720715"/>
            <a:ext cx="3440721" cy="2827057"/>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9469F074-528E-1743-B682-7161017C0E57}"/>
              </a:ext>
            </a:extLst>
          </p:cNvPr>
          <p:cNvPicPr>
            <a:picLocks noChangeAspect="1"/>
          </p:cNvPicPr>
          <p:nvPr/>
        </p:nvPicPr>
        <p:blipFill rotWithShape="1">
          <a:blip r:embed="rId5"/>
          <a:srcRect l="18306" t="6801" r="18805" b="5759"/>
          <a:stretch/>
        </p:blipFill>
        <p:spPr>
          <a:xfrm>
            <a:off x="5225304" y="678747"/>
            <a:ext cx="2177485" cy="3027485"/>
          </a:xfrm>
          <a:prstGeom prst="rect">
            <a:avLst/>
          </a:prstGeom>
        </p:spPr>
      </p:pic>
    </p:spTree>
    <p:extLst>
      <p:ext uri="{BB962C8B-B14F-4D97-AF65-F5344CB8AC3E}">
        <p14:creationId xmlns:p14="http://schemas.microsoft.com/office/powerpoint/2010/main" val="252393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4"/>
          <p:cNvPicPr preferRelativeResize="0"/>
          <p:nvPr/>
        </p:nvPicPr>
        <p:blipFill>
          <a:blip r:embed="rId3">
            <a:alphaModFix amt="76000"/>
          </a:blip>
          <a:stretch>
            <a:fillRect/>
          </a:stretch>
        </p:blipFill>
        <p:spPr>
          <a:xfrm rot="-10540005">
            <a:off x="-234132" y="3566328"/>
            <a:ext cx="9218863" cy="1731503"/>
          </a:xfrm>
          <a:prstGeom prst="rect">
            <a:avLst/>
          </a:prstGeom>
          <a:noFill/>
          <a:ln>
            <a:noFill/>
          </a:ln>
        </p:spPr>
      </p:pic>
      <p:sp>
        <p:nvSpPr>
          <p:cNvPr id="2536" name="Google Shape;2536;p54"/>
          <p:cNvSpPr txBox="1">
            <a:spLocks noGrp="1"/>
          </p:cNvSpPr>
          <p:nvPr>
            <p:ph type="title"/>
          </p:nvPr>
        </p:nvSpPr>
        <p:spPr>
          <a:xfrm>
            <a:off x="792476" y="3860355"/>
            <a:ext cx="8000499" cy="1254900"/>
          </a:xfrm>
          <a:prstGeom prst="rect">
            <a:avLst/>
          </a:prstGeom>
        </p:spPr>
        <p:txBody>
          <a:bodyPr spcFirstLastPara="1" wrap="square" lIns="91425" tIns="91425" rIns="91425" bIns="91425" anchor="ctr" anchorCtr="0">
            <a:noAutofit/>
          </a:bodyPr>
          <a:lstStyle/>
          <a:p>
            <a:pPr algn="just">
              <a:spcBef>
                <a:spcPct val="0"/>
              </a:spcBef>
            </a:pPr>
            <a:r>
              <a:rPr lang="en-US" altLang="vi-VN" sz="2400">
                <a:solidFill>
                  <a:schemeClr val="accent2">
                    <a:lumMod val="50000"/>
                  </a:schemeClr>
                </a:solidFill>
                <a:latin typeface="Open Sans" panose="020B0606030504020204" pitchFamily="34" charset="0"/>
                <a:ea typeface="Open Sans" panose="020B0606030504020204" pitchFamily="34" charset="0"/>
                <a:cs typeface="Open Sans" panose="020B0606030504020204" pitchFamily="34" charset="0"/>
              </a:rPr>
              <a:t>VD : Luật môi trường điều chỉnh mối quan hệ phát sinh trong việc giữ cho môi trường trong lành, sạch đẹp.</a:t>
            </a:r>
          </a:p>
        </p:txBody>
      </p:sp>
      <p:sp>
        <p:nvSpPr>
          <p:cNvPr id="2537" name="Google Shape;2537;p54"/>
          <p:cNvSpPr/>
          <p:nvPr/>
        </p:nvSpPr>
        <p:spPr>
          <a:xfrm rot="3780533">
            <a:off x="8011449" y="-595863"/>
            <a:ext cx="2265068" cy="216582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54"/>
          <p:cNvGrpSpPr/>
          <p:nvPr/>
        </p:nvGrpSpPr>
        <p:grpSpPr>
          <a:xfrm rot="-8099954">
            <a:off x="-208205" y="-668214"/>
            <a:ext cx="1344367" cy="1995327"/>
            <a:chOff x="272875" y="1527563"/>
            <a:chExt cx="255950" cy="455000"/>
          </a:xfrm>
        </p:grpSpPr>
        <p:sp>
          <p:nvSpPr>
            <p:cNvPr id="2539" name="Google Shape;2539;p5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People riding horses in a river&#10;&#10;Description automatically generated with low confidence">
            <a:extLst>
              <a:ext uri="{FF2B5EF4-FFF2-40B4-BE49-F238E27FC236}">
                <a16:creationId xmlns:a16="http://schemas.microsoft.com/office/drawing/2014/main" id="{D68DC64E-EEB7-AA4F-9FEF-3D8D818ECB39}"/>
              </a:ext>
            </a:extLst>
          </p:cNvPr>
          <p:cNvPicPr>
            <a:picLocks noChangeAspect="1"/>
          </p:cNvPicPr>
          <p:nvPr/>
        </p:nvPicPr>
        <p:blipFill>
          <a:blip r:embed="rId4"/>
          <a:stretch>
            <a:fillRect/>
          </a:stretch>
        </p:blipFill>
        <p:spPr>
          <a:xfrm>
            <a:off x="4144936" y="975309"/>
            <a:ext cx="3409393" cy="2272928"/>
          </a:xfrm>
          <a:prstGeom prst="rect">
            <a:avLst/>
          </a:prstGeom>
        </p:spPr>
      </p:pic>
      <p:pic>
        <p:nvPicPr>
          <p:cNvPr id="11" name="Picture 10" descr="A sign on a wall&#10;&#10;Description automatically generated with medium confidence">
            <a:extLst>
              <a:ext uri="{FF2B5EF4-FFF2-40B4-BE49-F238E27FC236}">
                <a16:creationId xmlns:a16="http://schemas.microsoft.com/office/drawing/2014/main" id="{465222D7-13B9-D64D-B01B-C20B26CFF5D8}"/>
              </a:ext>
            </a:extLst>
          </p:cNvPr>
          <p:cNvPicPr>
            <a:picLocks noChangeAspect="1"/>
          </p:cNvPicPr>
          <p:nvPr/>
        </p:nvPicPr>
        <p:blipFill>
          <a:blip r:embed="rId5"/>
          <a:stretch>
            <a:fillRect/>
          </a:stretch>
        </p:blipFill>
        <p:spPr>
          <a:xfrm>
            <a:off x="1291659" y="313520"/>
            <a:ext cx="2595027" cy="3407915"/>
          </a:xfrm>
          <a:prstGeom prst="rect">
            <a:avLst/>
          </a:prstGeom>
        </p:spPr>
      </p:pic>
    </p:spTree>
    <p:extLst>
      <p:ext uri="{BB962C8B-B14F-4D97-AF65-F5344CB8AC3E}">
        <p14:creationId xmlns:p14="http://schemas.microsoft.com/office/powerpoint/2010/main" val="1405180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5" name="Google Shape;2335;p49"/>
          <p:cNvSpPr/>
          <p:nvPr/>
        </p:nvSpPr>
        <p:spPr>
          <a:xfrm>
            <a:off x="4714665" y="1972350"/>
            <a:ext cx="3517500" cy="475800"/>
          </a:xfrm>
          <a:prstGeom prst="rect">
            <a:avLst/>
          </a:prstGeom>
          <a:noFill/>
          <a:ln>
            <a:noFill/>
          </a:ln>
        </p:spPr>
        <p:txBody>
          <a:bodyPr spcFirstLastPara="1" wrap="square" lIns="91425" tIns="91425" rIns="91425" bIns="91425" anchor="ctr" anchorCtr="0">
            <a:noAutofit/>
          </a:bodyPr>
          <a:lstStyle/>
          <a:p>
            <a:pPr algn="just"/>
            <a:r>
              <a:rPr lang="en-VN" sz="2000">
                <a:solidFill>
                  <a:srgbClr val="14522C"/>
                </a:solidFill>
                <a:latin typeface="Calibri Light" panose="020F0302020204030204" pitchFamily="34" charset="0"/>
                <a:cs typeface="Calibri Light" panose="020F0302020204030204" pitchFamily="34" charset="0"/>
              </a:rPr>
              <a:t>Do NN ban hành và đảm bảo thực hiện bằng quyền lực NN.</a:t>
            </a:r>
          </a:p>
        </p:txBody>
      </p:sp>
      <p:sp>
        <p:nvSpPr>
          <p:cNvPr id="2337" name="Google Shape;2337;p49"/>
          <p:cNvSpPr/>
          <p:nvPr/>
        </p:nvSpPr>
        <p:spPr>
          <a:xfrm>
            <a:off x="4728785" y="2779641"/>
            <a:ext cx="3517200" cy="475800"/>
          </a:xfrm>
          <a:prstGeom prst="rect">
            <a:avLst/>
          </a:prstGeom>
          <a:noFill/>
          <a:ln>
            <a:noFill/>
          </a:ln>
        </p:spPr>
        <p:txBody>
          <a:bodyPr spcFirstLastPara="1" wrap="square" lIns="91425" tIns="91425" rIns="91425" bIns="91425" anchor="ctr" anchorCtr="0">
            <a:noAutofit/>
          </a:bodyPr>
          <a:lstStyle/>
          <a:p>
            <a:pPr algn="just"/>
            <a:r>
              <a:rPr lang="en-VN" sz="2000">
                <a:solidFill>
                  <a:srgbClr val="14522C"/>
                </a:solidFill>
                <a:latin typeface="Calibri Light" panose="020F0302020204030204" pitchFamily="34" charset="0"/>
                <a:cs typeface="Calibri Light" panose="020F0302020204030204" pitchFamily="34" charset="0"/>
              </a:rPr>
              <a:t>Bắt buộc chung đối với tất cả cá nhân, tổ chức.</a:t>
            </a:r>
          </a:p>
        </p:txBody>
      </p:sp>
      <p:sp>
        <p:nvSpPr>
          <p:cNvPr id="2339" name="Google Shape;2339;p49"/>
          <p:cNvSpPr/>
          <p:nvPr/>
        </p:nvSpPr>
        <p:spPr>
          <a:xfrm>
            <a:off x="4714665" y="3555091"/>
            <a:ext cx="3517500" cy="475800"/>
          </a:xfrm>
          <a:prstGeom prst="rect">
            <a:avLst/>
          </a:prstGeom>
          <a:noFill/>
          <a:ln>
            <a:noFill/>
          </a:ln>
        </p:spPr>
        <p:txBody>
          <a:bodyPr spcFirstLastPara="1" wrap="square" lIns="91425" tIns="91425" rIns="91425" bIns="91425" anchor="ctr" anchorCtr="0">
            <a:noAutofit/>
          </a:bodyPr>
          <a:lstStyle/>
          <a:p>
            <a:pPr lvl="0"/>
            <a:r>
              <a:rPr lang="en-VN" sz="2000">
                <a:solidFill>
                  <a:srgbClr val="14522C"/>
                </a:solidFill>
                <a:latin typeface="Calibri Light" panose="020F0302020204030204" pitchFamily="34" charset="0"/>
                <a:cs typeface="Calibri Light" panose="020F0302020204030204" pitchFamily="34" charset="0"/>
              </a:rPr>
              <a:t>Người vi phạm sẽ bị cơ quan NN xử lí theo quy định.</a:t>
            </a:r>
            <a:endParaRPr sz="2000">
              <a:solidFill>
                <a:srgbClr val="14522C"/>
              </a:solidFill>
              <a:latin typeface="Calibri Light" panose="020F0302020204030204" pitchFamily="34" charset="0"/>
              <a:ea typeface="Open Sans"/>
              <a:cs typeface="Calibri Light" panose="020F0302020204030204" pitchFamily="34" charset="0"/>
              <a:sym typeface="Open Sans"/>
            </a:endParaRPr>
          </a:p>
        </p:txBody>
      </p:sp>
      <p:pic>
        <p:nvPicPr>
          <p:cNvPr id="2342" name="Google Shape;2342;p49"/>
          <p:cNvPicPr preferRelativeResize="0"/>
          <p:nvPr/>
        </p:nvPicPr>
        <p:blipFill rotWithShape="1">
          <a:blip r:embed="rId3">
            <a:alphaModFix/>
          </a:blip>
          <a:srcRect/>
          <a:stretch/>
        </p:blipFill>
        <p:spPr>
          <a:xfrm rot="593575">
            <a:off x="779403" y="1207700"/>
            <a:ext cx="2589654" cy="987911"/>
          </a:xfrm>
          <a:prstGeom prst="rect">
            <a:avLst/>
          </a:prstGeom>
          <a:noFill/>
          <a:ln>
            <a:noFill/>
          </a:ln>
        </p:spPr>
      </p:pic>
      <p:pic>
        <p:nvPicPr>
          <p:cNvPr id="2343" name="Google Shape;2343;p49"/>
          <p:cNvPicPr preferRelativeResize="0"/>
          <p:nvPr/>
        </p:nvPicPr>
        <p:blipFill rotWithShape="1">
          <a:blip r:embed="rId4">
            <a:alphaModFix/>
          </a:blip>
          <a:srcRect/>
          <a:stretch/>
        </p:blipFill>
        <p:spPr>
          <a:xfrm rot="8158518">
            <a:off x="1600664" y="3305734"/>
            <a:ext cx="860627" cy="773186"/>
          </a:xfrm>
          <a:prstGeom prst="rect">
            <a:avLst/>
          </a:prstGeom>
          <a:noFill/>
          <a:ln>
            <a:noFill/>
          </a:ln>
        </p:spPr>
      </p:pic>
      <p:pic>
        <p:nvPicPr>
          <p:cNvPr id="2344" name="Google Shape;2344;p49"/>
          <p:cNvPicPr preferRelativeResize="0"/>
          <p:nvPr/>
        </p:nvPicPr>
        <p:blipFill rotWithShape="1">
          <a:blip r:embed="rId5">
            <a:alphaModFix/>
          </a:blip>
          <a:srcRect/>
          <a:stretch/>
        </p:blipFill>
        <p:spPr>
          <a:xfrm rot="5946960">
            <a:off x="1607983" y="1454729"/>
            <a:ext cx="837788" cy="2054363"/>
          </a:xfrm>
          <a:prstGeom prst="rect">
            <a:avLst/>
          </a:prstGeom>
          <a:noFill/>
          <a:ln>
            <a:noFill/>
          </a:ln>
        </p:spPr>
      </p:pic>
      <p:pic>
        <p:nvPicPr>
          <p:cNvPr id="2345" name="Google Shape;2345;p49"/>
          <p:cNvPicPr preferRelativeResize="0"/>
          <p:nvPr/>
        </p:nvPicPr>
        <p:blipFill rotWithShape="1">
          <a:blip r:embed="rId6">
            <a:alphaModFix/>
          </a:blip>
          <a:srcRect/>
          <a:stretch/>
        </p:blipFill>
        <p:spPr>
          <a:xfrm rot="-6050340" flipH="1">
            <a:off x="1764940" y="2435164"/>
            <a:ext cx="608445" cy="1503862"/>
          </a:xfrm>
          <a:prstGeom prst="rect">
            <a:avLst/>
          </a:prstGeom>
          <a:noFill/>
          <a:ln>
            <a:noFill/>
          </a:ln>
        </p:spPr>
      </p:pic>
      <p:sp>
        <p:nvSpPr>
          <p:cNvPr id="2346" name="Google Shape;2346;p49"/>
          <p:cNvSpPr txBox="1"/>
          <p:nvPr/>
        </p:nvSpPr>
        <p:spPr>
          <a:xfrm>
            <a:off x="3853367" y="184396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5"/>
                </a:solidFill>
                <a:latin typeface="Open Sans SemiBold" panose="020F0502020204030204" pitchFamily="34" charset="0"/>
                <a:ea typeface="Overpass Black"/>
                <a:cs typeface="Open Sans SemiBold" panose="020F0502020204030204" pitchFamily="34" charset="0"/>
                <a:sym typeface="Overpass Black"/>
              </a:rPr>
              <a:t>01</a:t>
            </a:r>
            <a:endParaRPr sz="3000" b="1" u="none" strike="noStrike" cap="none">
              <a:solidFill>
                <a:schemeClr val="accent5"/>
              </a:solidFill>
              <a:latin typeface="Open Sans SemiBold" panose="020F0502020204030204" pitchFamily="34" charset="0"/>
              <a:cs typeface="Open Sans SemiBold" panose="020F0502020204030204" pitchFamily="34" charset="0"/>
              <a:sym typeface="Arial"/>
            </a:endParaRPr>
          </a:p>
        </p:txBody>
      </p:sp>
      <p:sp>
        <p:nvSpPr>
          <p:cNvPr id="2347" name="Google Shape;2347;p49"/>
          <p:cNvSpPr txBox="1"/>
          <p:nvPr/>
        </p:nvSpPr>
        <p:spPr>
          <a:xfrm>
            <a:off x="3853367" y="261941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6"/>
                </a:solidFill>
                <a:latin typeface="Open Sans SemiBold" panose="020F0502020204030204" pitchFamily="34" charset="0"/>
                <a:ea typeface="Overpass Black"/>
                <a:cs typeface="Open Sans SemiBold" panose="020F0502020204030204" pitchFamily="34" charset="0"/>
                <a:sym typeface="Overpass Black"/>
              </a:rPr>
              <a:t>02</a:t>
            </a:r>
            <a:endParaRPr sz="3000" b="1" u="none" strike="noStrike" cap="none">
              <a:solidFill>
                <a:schemeClr val="accent6"/>
              </a:solidFill>
              <a:latin typeface="Open Sans SemiBold" panose="020F0502020204030204" pitchFamily="34" charset="0"/>
              <a:cs typeface="Open Sans SemiBold" panose="020F0502020204030204" pitchFamily="34" charset="0"/>
              <a:sym typeface="Arial"/>
            </a:endParaRPr>
          </a:p>
        </p:txBody>
      </p:sp>
      <p:sp>
        <p:nvSpPr>
          <p:cNvPr id="2348" name="Google Shape;2348;p49"/>
          <p:cNvSpPr txBox="1"/>
          <p:nvPr/>
        </p:nvSpPr>
        <p:spPr>
          <a:xfrm>
            <a:off x="3853367" y="3397134"/>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4"/>
                </a:solidFill>
                <a:latin typeface="Open Sans SemiBold" panose="020F0502020204030204" pitchFamily="34" charset="0"/>
                <a:ea typeface="Overpass Black"/>
                <a:cs typeface="Open Sans SemiBold" panose="020F0502020204030204" pitchFamily="34" charset="0"/>
                <a:sym typeface="Overpass Black"/>
              </a:rPr>
              <a:t>03</a:t>
            </a:r>
            <a:endParaRPr sz="3000" b="1" u="none" strike="noStrike" cap="none">
              <a:solidFill>
                <a:schemeClr val="accent4"/>
              </a:solidFill>
              <a:latin typeface="Open Sans SemiBold" panose="020F0502020204030204" pitchFamily="34" charset="0"/>
              <a:cs typeface="Open Sans SemiBold" panose="020F0502020204030204" pitchFamily="34" charset="0"/>
              <a:sym typeface="Arial"/>
            </a:endParaRPr>
          </a:p>
        </p:txBody>
      </p:sp>
      <p:grpSp>
        <p:nvGrpSpPr>
          <p:cNvPr id="2350" name="Google Shape;2350;p49"/>
          <p:cNvGrpSpPr/>
          <p:nvPr/>
        </p:nvGrpSpPr>
        <p:grpSpPr>
          <a:xfrm>
            <a:off x="1892603" y="4357450"/>
            <a:ext cx="479864" cy="397089"/>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grpSp>
      <p:sp>
        <p:nvSpPr>
          <p:cNvPr id="2354" name="Google Shape;2354;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SemiBold" panose="020F0502020204030204" pitchFamily="34" charset="0"/>
                <a:ea typeface="Open Sans" panose="020B0606030504020204" pitchFamily="34" charset="0"/>
                <a:cs typeface="Open Sans SemiBold" panose="020F0502020204030204" pitchFamily="34" charset="0"/>
              </a:rPr>
              <a:t>II. ĐẶC TRƯNG CỦA PHÁP LUẬT</a:t>
            </a:r>
            <a:endParaRPr b="1">
              <a:latin typeface="Open Sans SemiBold" panose="020F0502020204030204" pitchFamily="34" charset="0"/>
              <a:ea typeface="Open Sans" panose="020B0606030504020204" pitchFamily="34" charset="0"/>
              <a:cs typeface="Open Sans SemiBold" panose="020F0502020204030204" pitchFamily="34" charset="0"/>
            </a:endParaRPr>
          </a:p>
        </p:txBody>
      </p:sp>
      <p:grpSp>
        <p:nvGrpSpPr>
          <p:cNvPr id="2355" name="Google Shape;2355;p49"/>
          <p:cNvGrpSpPr/>
          <p:nvPr/>
        </p:nvGrpSpPr>
        <p:grpSpPr>
          <a:xfrm>
            <a:off x="521678" y="1239762"/>
            <a:ext cx="3110540" cy="3130577"/>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sp>
        <p:nvSpPr>
          <p:cNvPr id="3" name="Rectangle 2">
            <a:extLst>
              <a:ext uri="{FF2B5EF4-FFF2-40B4-BE49-F238E27FC236}">
                <a16:creationId xmlns:a16="http://schemas.microsoft.com/office/drawing/2014/main" id="{15622731-B357-C14F-AA67-E1547AA25B9A}"/>
              </a:ext>
            </a:extLst>
          </p:cNvPr>
          <p:cNvSpPr/>
          <p:nvPr/>
        </p:nvSpPr>
        <p:spPr>
          <a:xfrm>
            <a:off x="-1152974" y="1581432"/>
            <a:ext cx="6499625" cy="1123384"/>
          </a:xfrm>
          <a:prstGeom prst="rect">
            <a:avLst/>
          </a:prstGeom>
        </p:spPr>
        <p:txBody>
          <a:bodyPr wrap="square">
            <a:spAutoFit/>
          </a:bodyPr>
          <a:lstStyle/>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2. TÍNH  QUYỀN LỰC</a:t>
            </a: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sz="1050"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BẮT BUỘC CHUNG</a:t>
            </a:r>
          </a:p>
        </p:txBody>
      </p:sp>
    </p:spTree>
    <p:extLst>
      <p:ext uri="{BB962C8B-B14F-4D97-AF65-F5344CB8AC3E}">
        <p14:creationId xmlns:p14="http://schemas.microsoft.com/office/powerpoint/2010/main" val="78454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pic>
        <p:nvPicPr>
          <p:cNvPr id="2535" name="Google Shape;2535;p54"/>
          <p:cNvPicPr preferRelativeResize="0"/>
          <p:nvPr/>
        </p:nvPicPr>
        <p:blipFill>
          <a:blip r:embed="rId3">
            <a:alphaModFix amt="76000"/>
          </a:blip>
          <a:stretch>
            <a:fillRect/>
          </a:stretch>
        </p:blipFill>
        <p:spPr>
          <a:xfrm rot="-10540005">
            <a:off x="-234132" y="3566328"/>
            <a:ext cx="9218863" cy="1731503"/>
          </a:xfrm>
          <a:prstGeom prst="rect">
            <a:avLst/>
          </a:prstGeom>
          <a:noFill/>
          <a:ln>
            <a:noFill/>
          </a:ln>
        </p:spPr>
      </p:pic>
      <p:sp>
        <p:nvSpPr>
          <p:cNvPr id="2536" name="Google Shape;2536;p54"/>
          <p:cNvSpPr txBox="1">
            <a:spLocks noGrp="1"/>
          </p:cNvSpPr>
          <p:nvPr>
            <p:ph type="title"/>
          </p:nvPr>
        </p:nvSpPr>
        <p:spPr>
          <a:xfrm>
            <a:off x="230042" y="3952251"/>
            <a:ext cx="8609158" cy="1254900"/>
          </a:xfrm>
          <a:prstGeom prst="rect">
            <a:avLst/>
          </a:prstGeom>
        </p:spPr>
        <p:txBody>
          <a:bodyPr spcFirstLastPara="1" wrap="square" lIns="91425" tIns="91425" rIns="91425" bIns="91425" anchor="ctr" anchorCtr="0">
            <a:noAutofit/>
          </a:bodyPr>
          <a:lstStyle/>
          <a:p>
            <a:pPr algn="just">
              <a:spcBef>
                <a:spcPct val="0"/>
              </a:spcBef>
            </a:pPr>
            <a:r>
              <a:rPr lang="en-US" altLang="vi-VN" sz="2400">
                <a:solidFill>
                  <a:srgbClr val="14522C"/>
                </a:solidFill>
                <a:latin typeface="Calibri Light" panose="020F0302020204030204" pitchFamily="34" charset="0"/>
                <a:cs typeface="Calibri Light" panose="020F0302020204030204" pitchFamily="34" charset="0"/>
              </a:rPr>
              <a:t>VD : Điều 30 – Luật giao thông đường bộ có quy định: </a:t>
            </a:r>
            <a:r>
              <a:rPr lang="vi-VN" sz="2400">
                <a:solidFill>
                  <a:srgbClr val="14522C"/>
                </a:solidFill>
                <a:latin typeface="Calibri Light" panose="020F0302020204030204" pitchFamily="34" charset="0"/>
                <a:cs typeface="Calibri Light" panose="020F0302020204030204" pitchFamily="34" charset="0"/>
              </a:rPr>
              <a:t>Người điều khiển, người ngồi trên xe mô tô hai bánh, xe mô tô ba bánh, xe gắn máy phải đội mũ bảo hiểm có cài quai đúng quy cách.</a:t>
            </a:r>
            <a:endParaRPr lang="en-US" altLang="vi-VN" sz="2400">
              <a:solidFill>
                <a:srgbClr val="14522C"/>
              </a:solidFill>
              <a:latin typeface="Calibri Light" panose="020F0302020204030204" pitchFamily="34" charset="0"/>
              <a:cs typeface="Calibri Light" panose="020F0302020204030204" pitchFamily="34" charset="0"/>
            </a:endParaRPr>
          </a:p>
        </p:txBody>
      </p:sp>
      <p:sp>
        <p:nvSpPr>
          <p:cNvPr id="2537" name="Google Shape;2537;p54"/>
          <p:cNvSpPr/>
          <p:nvPr/>
        </p:nvSpPr>
        <p:spPr>
          <a:xfrm rot="3780533">
            <a:off x="8011449" y="-595863"/>
            <a:ext cx="2265068" cy="216582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8" name="Google Shape;2538;p54"/>
          <p:cNvGrpSpPr/>
          <p:nvPr/>
        </p:nvGrpSpPr>
        <p:grpSpPr>
          <a:xfrm rot="-8099954">
            <a:off x="-208205" y="-668214"/>
            <a:ext cx="1344367" cy="1995327"/>
            <a:chOff x="272875" y="1527563"/>
            <a:chExt cx="255950" cy="455000"/>
          </a:xfrm>
        </p:grpSpPr>
        <p:sp>
          <p:nvSpPr>
            <p:cNvPr id="2539" name="Google Shape;2539;p5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5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5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5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5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5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5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descr="Text&#10;&#10;Description automatically generated with medium confidence">
            <a:extLst>
              <a:ext uri="{FF2B5EF4-FFF2-40B4-BE49-F238E27FC236}">
                <a16:creationId xmlns:a16="http://schemas.microsoft.com/office/drawing/2014/main" id="{0506EC89-A6D5-9645-B42E-284E5F06689C}"/>
              </a:ext>
            </a:extLst>
          </p:cNvPr>
          <p:cNvPicPr>
            <a:picLocks noChangeAspect="1"/>
          </p:cNvPicPr>
          <p:nvPr/>
        </p:nvPicPr>
        <p:blipFill>
          <a:blip r:embed="rId4"/>
          <a:stretch>
            <a:fillRect/>
          </a:stretch>
        </p:blipFill>
        <p:spPr>
          <a:xfrm>
            <a:off x="1321059" y="146842"/>
            <a:ext cx="2406143" cy="3513395"/>
          </a:xfrm>
          <a:prstGeom prst="rect">
            <a:avLst/>
          </a:prstGeom>
        </p:spPr>
      </p:pic>
      <p:pic>
        <p:nvPicPr>
          <p:cNvPr id="17" name="Picture 16" descr="A picture containing person, tree, outdoor, young&#10;&#10;Description automatically generated">
            <a:extLst>
              <a:ext uri="{FF2B5EF4-FFF2-40B4-BE49-F238E27FC236}">
                <a16:creationId xmlns:a16="http://schemas.microsoft.com/office/drawing/2014/main" id="{AE0E9748-94F1-D745-8DD5-CAD6FEF0BD80}"/>
              </a:ext>
            </a:extLst>
          </p:cNvPr>
          <p:cNvPicPr>
            <a:picLocks noChangeAspect="1"/>
          </p:cNvPicPr>
          <p:nvPr/>
        </p:nvPicPr>
        <p:blipFill>
          <a:blip r:embed="rId5"/>
          <a:stretch>
            <a:fillRect/>
          </a:stretch>
        </p:blipFill>
        <p:spPr>
          <a:xfrm>
            <a:off x="3916982" y="1023603"/>
            <a:ext cx="4115005" cy="2196923"/>
          </a:xfrm>
          <a:prstGeom prst="rect">
            <a:avLst/>
          </a:prstGeom>
        </p:spPr>
      </p:pic>
    </p:spTree>
    <p:extLst>
      <p:ext uri="{BB962C8B-B14F-4D97-AF65-F5344CB8AC3E}">
        <p14:creationId xmlns:p14="http://schemas.microsoft.com/office/powerpoint/2010/main" val="4105407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5" name="Google Shape;2335;p49"/>
          <p:cNvSpPr/>
          <p:nvPr/>
        </p:nvSpPr>
        <p:spPr>
          <a:xfrm>
            <a:off x="4526196" y="1843966"/>
            <a:ext cx="4429335" cy="475800"/>
          </a:xfrm>
          <a:prstGeom prst="rect">
            <a:avLst/>
          </a:prstGeom>
          <a:noFill/>
          <a:ln>
            <a:noFill/>
          </a:ln>
        </p:spPr>
        <p:txBody>
          <a:bodyPr spcFirstLastPara="1" wrap="square" lIns="91425" tIns="91425" rIns="91425" bIns="91425" anchor="ctr" anchorCtr="0">
            <a:noAutofit/>
          </a:bodyPr>
          <a:lstStyle/>
          <a:p>
            <a:pPr algn="just"/>
            <a:r>
              <a:rPr lang="en-VN" sz="2400">
                <a:solidFill>
                  <a:srgbClr val="14522C"/>
                </a:solidFill>
                <a:latin typeface="Calibri Light" panose="020F0302020204030204" pitchFamily="34" charset="0"/>
                <a:cs typeface="Calibri Light" panose="020F0302020204030204" pitchFamily="34" charset="0"/>
              </a:rPr>
              <a:t>+ Thể hiện qua các văn bản có chứa các văn bản quy phạm pháp luật: diễn đạt chính xác, một nghĩa. </a:t>
            </a:r>
          </a:p>
        </p:txBody>
      </p:sp>
      <p:sp>
        <p:nvSpPr>
          <p:cNvPr id="2337" name="Google Shape;2337;p49"/>
          <p:cNvSpPr/>
          <p:nvPr/>
        </p:nvSpPr>
        <p:spPr>
          <a:xfrm>
            <a:off x="4526384" y="3627140"/>
            <a:ext cx="4428957" cy="475800"/>
          </a:xfrm>
          <a:prstGeom prst="rect">
            <a:avLst/>
          </a:prstGeom>
          <a:noFill/>
          <a:ln>
            <a:noFill/>
          </a:ln>
        </p:spPr>
        <p:txBody>
          <a:bodyPr spcFirstLastPara="1" wrap="square" lIns="91425" tIns="91425" rIns="91425" bIns="91425" anchor="ctr" anchorCtr="0">
            <a:noAutofit/>
          </a:bodyPr>
          <a:lstStyle/>
          <a:p>
            <a:pPr algn="just"/>
            <a:r>
              <a:rPr lang="en-VN" sz="2400">
                <a:solidFill>
                  <a:srgbClr val="14522C"/>
                </a:solidFill>
                <a:latin typeface="Calibri Light" panose="020F0302020204030204" pitchFamily="34" charset="0"/>
                <a:cs typeface="Calibri Light" panose="020F0302020204030204" pitchFamily="34" charset="0"/>
              </a:rPr>
              <a:t>+ ND văn bản do cấp dưới ban hành không được trái với nội dung do cấp trên ban hành và phải phù hợp, không trái Hiến pháp. </a:t>
            </a:r>
          </a:p>
        </p:txBody>
      </p:sp>
      <p:pic>
        <p:nvPicPr>
          <p:cNvPr id="2342" name="Google Shape;2342;p49"/>
          <p:cNvPicPr preferRelativeResize="0"/>
          <p:nvPr/>
        </p:nvPicPr>
        <p:blipFill rotWithShape="1">
          <a:blip r:embed="rId3">
            <a:alphaModFix/>
          </a:blip>
          <a:srcRect/>
          <a:stretch/>
        </p:blipFill>
        <p:spPr>
          <a:xfrm rot="593575">
            <a:off x="779403" y="1207700"/>
            <a:ext cx="2589654" cy="987911"/>
          </a:xfrm>
          <a:prstGeom prst="rect">
            <a:avLst/>
          </a:prstGeom>
          <a:noFill/>
          <a:ln>
            <a:noFill/>
          </a:ln>
        </p:spPr>
      </p:pic>
      <p:pic>
        <p:nvPicPr>
          <p:cNvPr id="2343" name="Google Shape;2343;p49"/>
          <p:cNvPicPr preferRelativeResize="0"/>
          <p:nvPr/>
        </p:nvPicPr>
        <p:blipFill rotWithShape="1">
          <a:blip r:embed="rId4">
            <a:alphaModFix/>
          </a:blip>
          <a:srcRect/>
          <a:stretch/>
        </p:blipFill>
        <p:spPr>
          <a:xfrm rot="8158518">
            <a:off x="1600664" y="3305734"/>
            <a:ext cx="860627" cy="773186"/>
          </a:xfrm>
          <a:prstGeom prst="rect">
            <a:avLst/>
          </a:prstGeom>
          <a:noFill/>
          <a:ln>
            <a:noFill/>
          </a:ln>
        </p:spPr>
      </p:pic>
      <p:pic>
        <p:nvPicPr>
          <p:cNvPr id="2344" name="Google Shape;2344;p49"/>
          <p:cNvPicPr preferRelativeResize="0"/>
          <p:nvPr/>
        </p:nvPicPr>
        <p:blipFill rotWithShape="1">
          <a:blip r:embed="rId5">
            <a:alphaModFix/>
          </a:blip>
          <a:srcRect/>
          <a:stretch/>
        </p:blipFill>
        <p:spPr>
          <a:xfrm rot="5946960">
            <a:off x="1607983" y="1454729"/>
            <a:ext cx="837788" cy="2054363"/>
          </a:xfrm>
          <a:prstGeom prst="rect">
            <a:avLst/>
          </a:prstGeom>
          <a:noFill/>
          <a:ln>
            <a:noFill/>
          </a:ln>
        </p:spPr>
      </p:pic>
      <p:pic>
        <p:nvPicPr>
          <p:cNvPr id="2345" name="Google Shape;2345;p49"/>
          <p:cNvPicPr preferRelativeResize="0"/>
          <p:nvPr/>
        </p:nvPicPr>
        <p:blipFill rotWithShape="1">
          <a:blip r:embed="rId6">
            <a:alphaModFix/>
          </a:blip>
          <a:srcRect/>
          <a:stretch/>
        </p:blipFill>
        <p:spPr>
          <a:xfrm rot="-6050340" flipH="1">
            <a:off x="1764940" y="2435164"/>
            <a:ext cx="608445" cy="1503862"/>
          </a:xfrm>
          <a:prstGeom prst="rect">
            <a:avLst/>
          </a:prstGeom>
          <a:noFill/>
          <a:ln>
            <a:noFill/>
          </a:ln>
        </p:spPr>
      </p:pic>
      <p:sp>
        <p:nvSpPr>
          <p:cNvPr id="2346" name="Google Shape;2346;p49"/>
          <p:cNvSpPr txBox="1"/>
          <p:nvPr/>
        </p:nvSpPr>
        <p:spPr>
          <a:xfrm>
            <a:off x="3531952" y="1843966"/>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5"/>
                </a:solidFill>
                <a:latin typeface="Open Sans SemiBold" panose="020F0502020204030204" pitchFamily="34" charset="0"/>
                <a:ea typeface="Overpass Black"/>
                <a:cs typeface="Open Sans SemiBold" panose="020F0502020204030204" pitchFamily="34" charset="0"/>
                <a:sym typeface="Overpass Black"/>
              </a:rPr>
              <a:t>01</a:t>
            </a:r>
            <a:endParaRPr sz="3000" b="1" u="none" strike="noStrike" cap="none">
              <a:solidFill>
                <a:schemeClr val="accent5"/>
              </a:solidFill>
              <a:latin typeface="Open Sans SemiBold" panose="020F0502020204030204" pitchFamily="34" charset="0"/>
              <a:cs typeface="Open Sans SemiBold" panose="020F0502020204030204" pitchFamily="34" charset="0"/>
              <a:sym typeface="Arial"/>
            </a:endParaRPr>
          </a:p>
        </p:txBody>
      </p:sp>
      <p:sp>
        <p:nvSpPr>
          <p:cNvPr id="2347" name="Google Shape;2347;p49"/>
          <p:cNvSpPr txBox="1"/>
          <p:nvPr/>
        </p:nvSpPr>
        <p:spPr>
          <a:xfrm>
            <a:off x="3538351" y="3399289"/>
            <a:ext cx="1061100" cy="775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None/>
            </a:pPr>
            <a:r>
              <a:rPr lang="en" sz="3000" b="1">
                <a:solidFill>
                  <a:schemeClr val="accent6"/>
                </a:solidFill>
                <a:latin typeface="Open Sans SemiBold" panose="020F0502020204030204" pitchFamily="34" charset="0"/>
                <a:ea typeface="Overpass Black"/>
                <a:cs typeface="Open Sans SemiBold" panose="020F0502020204030204" pitchFamily="34" charset="0"/>
                <a:sym typeface="Overpass Black"/>
              </a:rPr>
              <a:t>02</a:t>
            </a:r>
            <a:endParaRPr sz="3000" b="1" u="none" strike="noStrike" cap="none">
              <a:solidFill>
                <a:schemeClr val="accent6"/>
              </a:solidFill>
              <a:latin typeface="Open Sans SemiBold" panose="020F0502020204030204" pitchFamily="34" charset="0"/>
              <a:cs typeface="Open Sans SemiBold" panose="020F0502020204030204" pitchFamily="34" charset="0"/>
              <a:sym typeface="Arial"/>
            </a:endParaRPr>
          </a:p>
        </p:txBody>
      </p:sp>
      <p:grpSp>
        <p:nvGrpSpPr>
          <p:cNvPr id="2350" name="Google Shape;2350;p49"/>
          <p:cNvGrpSpPr/>
          <p:nvPr/>
        </p:nvGrpSpPr>
        <p:grpSpPr>
          <a:xfrm>
            <a:off x="1892603" y="4357450"/>
            <a:ext cx="479864" cy="397089"/>
            <a:chOff x="4147560" y="1627920"/>
            <a:chExt cx="479864" cy="397089"/>
          </a:xfrm>
        </p:grpSpPr>
        <p:sp>
          <p:nvSpPr>
            <p:cNvPr id="2351" name="Google Shape;2351;p49"/>
            <p:cNvSpPr/>
            <p:nvPr/>
          </p:nvSpPr>
          <p:spPr>
            <a:xfrm>
              <a:off x="4147560" y="1627920"/>
              <a:ext cx="479864" cy="397089"/>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2" name="Google Shape;2352;p49"/>
            <p:cNvSpPr/>
            <p:nvPr/>
          </p:nvSpPr>
          <p:spPr>
            <a:xfrm>
              <a:off x="4263120" y="1627920"/>
              <a:ext cx="179639" cy="133916"/>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sp>
          <p:nvSpPr>
            <p:cNvPr id="2353" name="Google Shape;2353;p49"/>
            <p:cNvSpPr/>
            <p:nvPr/>
          </p:nvSpPr>
          <p:spPr>
            <a:xfrm>
              <a:off x="4335120" y="1677240"/>
              <a:ext cx="107643" cy="77757"/>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Open Sans SemiBold" panose="020F0502020204030204" pitchFamily="34" charset="0"/>
                <a:cs typeface="Open Sans SemiBold" panose="020F0502020204030204" pitchFamily="34" charset="0"/>
              </a:endParaRPr>
            </a:p>
          </p:txBody>
        </p:sp>
      </p:grpSp>
      <p:sp>
        <p:nvSpPr>
          <p:cNvPr id="2354" name="Google Shape;2354;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SemiBold" panose="020F0502020204030204" pitchFamily="34" charset="0"/>
                <a:ea typeface="Open Sans" panose="020B0606030504020204" pitchFamily="34" charset="0"/>
                <a:cs typeface="Open Sans SemiBold" panose="020F0502020204030204" pitchFamily="34" charset="0"/>
              </a:rPr>
              <a:t>III. ĐẶC TRƯNG CỦA PHÁP LUẬT</a:t>
            </a:r>
            <a:endParaRPr b="1">
              <a:latin typeface="Open Sans SemiBold" panose="020F0502020204030204" pitchFamily="34" charset="0"/>
              <a:ea typeface="Open Sans" panose="020B0606030504020204" pitchFamily="34" charset="0"/>
              <a:cs typeface="Open Sans SemiBold" panose="020F0502020204030204" pitchFamily="34" charset="0"/>
            </a:endParaRPr>
          </a:p>
        </p:txBody>
      </p:sp>
      <p:grpSp>
        <p:nvGrpSpPr>
          <p:cNvPr id="2355" name="Google Shape;2355;p49"/>
          <p:cNvGrpSpPr/>
          <p:nvPr/>
        </p:nvGrpSpPr>
        <p:grpSpPr>
          <a:xfrm>
            <a:off x="521678" y="1239762"/>
            <a:ext cx="3110540" cy="3130577"/>
            <a:chOff x="756928" y="1349375"/>
            <a:chExt cx="2638747" cy="2732027"/>
          </a:xfrm>
        </p:grpSpPr>
        <p:sp>
          <p:nvSpPr>
            <p:cNvPr id="2356" name="Google Shape;2356;p49"/>
            <p:cNvSpPr/>
            <p:nvPr/>
          </p:nvSpPr>
          <p:spPr>
            <a:xfrm>
              <a:off x="781050" y="1352550"/>
              <a:ext cx="2586100" cy="28575"/>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7" name="Google Shape;2357;p49"/>
            <p:cNvSpPr/>
            <p:nvPr/>
          </p:nvSpPr>
          <p:spPr>
            <a:xfrm rot="6895430">
              <a:off x="1251086" y="2701102"/>
              <a:ext cx="2999315" cy="28573"/>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sp>
          <p:nvSpPr>
            <p:cNvPr id="2358" name="Google Shape;2358;p49"/>
            <p:cNvSpPr/>
            <p:nvPr/>
          </p:nvSpPr>
          <p:spPr>
            <a:xfrm rot="3781023" flipH="1">
              <a:off x="-56424" y="2711884"/>
              <a:ext cx="3024426" cy="28574"/>
            </a:xfrm>
            <a:custGeom>
              <a:avLst/>
              <a:gdLst/>
              <a:ahLst/>
              <a:cxnLst/>
              <a:rect l="l" t="t" r="r" b="b"/>
              <a:pathLst>
                <a:path w="104394" h="1143" extrusionOk="0">
                  <a:moveTo>
                    <a:pt x="0" y="1143"/>
                  </a:moveTo>
                  <a:cubicBezTo>
                    <a:pt x="34800" y="1143"/>
                    <a:pt x="69594" y="0"/>
                    <a:pt x="104394" y="0"/>
                  </a:cubicBezTo>
                </a:path>
              </a:pathLst>
            </a:custGeom>
            <a:noFill/>
            <a:ln w="19050" cap="flat" cmpd="sng">
              <a:solidFill>
                <a:schemeClr val="dk2"/>
              </a:solidFill>
              <a:prstDash val="solid"/>
              <a:round/>
              <a:headEnd type="none" w="med" len="med"/>
              <a:tailEnd type="none" w="med" len="med"/>
            </a:ln>
          </p:spPr>
        </p:sp>
      </p:grpSp>
      <p:sp>
        <p:nvSpPr>
          <p:cNvPr id="3" name="Rectangle 2">
            <a:extLst>
              <a:ext uri="{FF2B5EF4-FFF2-40B4-BE49-F238E27FC236}">
                <a16:creationId xmlns:a16="http://schemas.microsoft.com/office/drawing/2014/main" id="{15622731-B357-C14F-AA67-E1547AA25B9A}"/>
              </a:ext>
            </a:extLst>
          </p:cNvPr>
          <p:cNvSpPr/>
          <p:nvPr/>
        </p:nvSpPr>
        <p:spPr>
          <a:xfrm>
            <a:off x="-1152974" y="1581432"/>
            <a:ext cx="6499625" cy="1123384"/>
          </a:xfrm>
          <a:prstGeom prst="rect">
            <a:avLst/>
          </a:prstGeom>
        </p:spPr>
        <p:txBody>
          <a:bodyPr wrap="square">
            <a:spAutoFit/>
          </a:bodyPr>
          <a:lstStyle/>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3. TÍNH  XÁC ĐỊNH CHẶT CHẼ</a:t>
            </a: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endParaRPr lang="en-VN" sz="1050" b="1">
              <a:ln>
                <a:solidFill>
                  <a:schemeClr val="bg2"/>
                </a:solidFill>
              </a:ln>
              <a:solidFill>
                <a:schemeClr val="bg2"/>
              </a:solidFill>
              <a:latin typeface="Open Sans SemiBold" panose="020F0502020204030204" pitchFamily="34" charset="0"/>
              <a:cs typeface="Open Sans SemiBold" panose="020F0502020204030204" pitchFamily="34" charset="0"/>
            </a:endParaRPr>
          </a:p>
          <a:p>
            <a:pPr algn="ctr"/>
            <a:r>
              <a:rPr lang="en-VN" b="1">
                <a:ln>
                  <a:solidFill>
                    <a:schemeClr val="bg2"/>
                  </a:solidFill>
                </a:ln>
                <a:solidFill>
                  <a:schemeClr val="bg2"/>
                </a:solidFill>
                <a:latin typeface="Open Sans SemiBold" panose="020F0502020204030204" pitchFamily="34" charset="0"/>
                <a:cs typeface="Open Sans SemiBold" panose="020F0502020204030204" pitchFamily="34" charset="0"/>
              </a:rPr>
              <a:t>VỀ HÌNH THỨC</a:t>
            </a:r>
          </a:p>
        </p:txBody>
      </p:sp>
    </p:spTree>
    <p:extLst>
      <p:ext uri="{BB962C8B-B14F-4D97-AF65-F5344CB8AC3E}">
        <p14:creationId xmlns:p14="http://schemas.microsoft.com/office/powerpoint/2010/main" val="276567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38BAE8-AF4E-1942-B4F8-E5CEB78FDEA6}"/>
              </a:ext>
            </a:extLst>
          </p:cNvPr>
          <p:cNvSpPr>
            <a:spLocks noChangeArrowheads="1"/>
          </p:cNvSpPr>
          <p:nvPr/>
        </p:nvSpPr>
        <p:spPr bwMode="auto">
          <a:xfrm>
            <a:off x="1" y="323849"/>
            <a:ext cx="7394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2000">
              <a:latin typeface="Calibri Light" panose="020F0302020204030204" pitchFamily="34" charset="0"/>
              <a:cs typeface="Calibri Light" panose="020F0302020204030204" pitchFamily="34" charset="0"/>
            </a:endParaRPr>
          </a:p>
        </p:txBody>
      </p:sp>
      <p:grpSp>
        <p:nvGrpSpPr>
          <p:cNvPr id="4" name="Group 3">
            <a:extLst>
              <a:ext uri="{FF2B5EF4-FFF2-40B4-BE49-F238E27FC236}">
                <a16:creationId xmlns:a16="http://schemas.microsoft.com/office/drawing/2014/main" id="{A9D3518A-415B-AE47-83C3-44739885FD4B}"/>
              </a:ext>
            </a:extLst>
          </p:cNvPr>
          <p:cNvGrpSpPr>
            <a:grpSpLocks noChangeAspect="1"/>
          </p:cNvGrpSpPr>
          <p:nvPr/>
        </p:nvGrpSpPr>
        <p:grpSpPr bwMode="auto">
          <a:xfrm>
            <a:off x="0" y="323850"/>
            <a:ext cx="560460" cy="336276"/>
            <a:chOff x="3000" y="4380"/>
            <a:chExt cx="7200" cy="4320"/>
          </a:xfrm>
        </p:grpSpPr>
        <p:sp>
          <p:nvSpPr>
            <p:cNvPr id="5" name="AutoShape 4">
              <a:extLst>
                <a:ext uri="{FF2B5EF4-FFF2-40B4-BE49-F238E27FC236}">
                  <a16:creationId xmlns:a16="http://schemas.microsoft.com/office/drawing/2014/main" id="{E25C787F-C391-CE4E-8390-7A2C046C64A7}"/>
                </a:ext>
              </a:extLst>
            </p:cNvPr>
            <p:cNvSpPr>
              <a:spLocks noChangeAspect="1" noChangeArrowheads="1" noTextEdit="1"/>
            </p:cNvSpPr>
            <p:nvPr/>
          </p:nvSpPr>
          <p:spPr bwMode="auto">
            <a:xfrm>
              <a:off x="3000" y="4380"/>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VN" sz="2000">
                <a:latin typeface="Calibri Light" panose="020F0302020204030204" pitchFamily="34" charset="0"/>
                <a:cs typeface="Calibri Light" panose="020F0302020204030204" pitchFamily="34" charset="0"/>
              </a:endParaRPr>
            </a:p>
          </p:txBody>
        </p:sp>
      </p:grpSp>
      <p:graphicFrame>
        <p:nvGraphicFramePr>
          <p:cNvPr id="6" name="Group 69">
            <a:extLst>
              <a:ext uri="{FF2B5EF4-FFF2-40B4-BE49-F238E27FC236}">
                <a16:creationId xmlns:a16="http://schemas.microsoft.com/office/drawing/2014/main" id="{A5150386-2D21-A74E-9168-B82D81FD83DC}"/>
              </a:ext>
            </a:extLst>
          </p:cNvPr>
          <p:cNvGraphicFramePr>
            <a:graphicFrameLocks noGrp="1"/>
          </p:cNvGraphicFramePr>
          <p:nvPr>
            <p:extLst>
              <p:ext uri="{D42A27DB-BD31-4B8C-83A1-F6EECF244321}">
                <p14:modId xmlns:p14="http://schemas.microsoft.com/office/powerpoint/2010/main" val="1322760810"/>
              </p:ext>
            </p:extLst>
          </p:nvPr>
        </p:nvGraphicFramePr>
        <p:xfrm>
          <a:off x="124031" y="44357"/>
          <a:ext cx="8793827" cy="4911380"/>
        </p:xfrm>
        <a:graphic>
          <a:graphicData uri="http://schemas.openxmlformats.org/drawingml/2006/table">
            <a:tbl>
              <a:tblPr>
                <a:tableStyleId>{5940675A-B579-460E-94D1-54222C63F5DA}</a:tableStyleId>
              </a:tblPr>
              <a:tblGrid>
                <a:gridCol w="1409801">
                  <a:extLst>
                    <a:ext uri="{9D8B030D-6E8A-4147-A177-3AD203B41FA5}">
                      <a16:colId xmlns:a16="http://schemas.microsoft.com/office/drawing/2014/main" val="20000"/>
                    </a:ext>
                  </a:extLst>
                </a:gridCol>
                <a:gridCol w="3490452">
                  <a:extLst>
                    <a:ext uri="{9D8B030D-6E8A-4147-A177-3AD203B41FA5}">
                      <a16:colId xmlns:a16="http://schemas.microsoft.com/office/drawing/2014/main" val="20001"/>
                    </a:ext>
                  </a:extLst>
                </a:gridCol>
                <a:gridCol w="835742">
                  <a:extLst>
                    <a:ext uri="{9D8B030D-6E8A-4147-A177-3AD203B41FA5}">
                      <a16:colId xmlns:a16="http://schemas.microsoft.com/office/drawing/2014/main" val="20002"/>
                    </a:ext>
                  </a:extLst>
                </a:gridCol>
                <a:gridCol w="3057832">
                  <a:extLst>
                    <a:ext uri="{9D8B030D-6E8A-4147-A177-3AD203B41FA5}">
                      <a16:colId xmlns:a16="http://schemas.microsoft.com/office/drawing/2014/main" val="20003"/>
                    </a:ext>
                  </a:extLst>
                </a:gridCol>
              </a:tblGrid>
              <a:tr h="3587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Calibri Light" panose="020F0302020204030204" pitchFamily="34" charset="0"/>
                          <a:cs typeface="Calibri Light" panose="020F0302020204030204" pitchFamily="34" charset="0"/>
                        </a:rPr>
                        <a:t>CƠ QUAN BAN HÀNH</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Calibri Light" panose="020F0302020204030204" pitchFamily="34" charset="0"/>
                          <a:cs typeface="Calibri Light" panose="020F0302020204030204" pitchFamily="34" charset="0"/>
                        </a:rPr>
                        <a:t>HÌNH THỨC VB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Calibri Light" panose="020F0302020204030204" pitchFamily="34" charset="0"/>
                          <a:cs typeface="Calibri Light" panose="020F0302020204030204" pitchFamily="34" charset="0"/>
                        </a:rPr>
                        <a:t>QUY PHẠM PL</a:t>
                      </a:r>
                    </a:p>
                  </a:txBody>
                  <a:tcPr marT="45724" marB="45724" horzOverflow="overflow"/>
                </a:tc>
                <a:extLst>
                  <a:ext uri="{0D108BD9-81ED-4DB2-BD59-A6C34878D82A}">
                    <a16:rowId xmlns:a16="http://schemas.microsoft.com/office/drawing/2014/main" val="10000"/>
                  </a:ext>
                </a:extLst>
              </a:tr>
              <a:tr h="320390">
                <a:tc rowSpan="9">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a:ln>
                          <a:noFill/>
                        </a:ln>
                        <a:solidFill>
                          <a:schemeClr val="tx1"/>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Quốc hội</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Hiến pháp, Luật, Nghị quyết.</a:t>
                      </a:r>
                    </a:p>
                  </a:txBody>
                  <a:tcPr marT="45724" marB="45724" horzOverflow="overflow"/>
                </a:tc>
                <a:extLst>
                  <a:ext uri="{0D108BD9-81ED-4DB2-BD59-A6C34878D82A}">
                    <a16:rowId xmlns:a16="http://schemas.microsoft.com/office/drawing/2014/main" val="10001"/>
                  </a:ext>
                </a:extLst>
              </a:tr>
              <a:tr h="342615">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Uỷ ban thường vụ Quốc Hội</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Pháp lệnh, Nghị quyết.</a:t>
                      </a:r>
                    </a:p>
                  </a:txBody>
                  <a:tcPr marT="45724" marB="45724" horzOverflow="overflow"/>
                </a:tc>
                <a:extLst>
                  <a:ext uri="{0D108BD9-81ED-4DB2-BD59-A6C34878D82A}">
                    <a16:rowId xmlns:a16="http://schemas.microsoft.com/office/drawing/2014/main" val="10002"/>
                  </a:ext>
                </a:extLst>
              </a:tr>
              <a:tr h="3203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Chủ tịch nước</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Lệnh, Quyết định.</a:t>
                      </a:r>
                    </a:p>
                  </a:txBody>
                  <a:tcPr marT="45724" marB="45724" horzOverflow="overflow"/>
                </a:tc>
                <a:extLst>
                  <a:ext uri="{0D108BD9-81ED-4DB2-BD59-A6C34878D82A}">
                    <a16:rowId xmlns:a16="http://schemas.microsoft.com/office/drawing/2014/main" val="10003"/>
                  </a:ext>
                </a:extLst>
              </a:tr>
              <a:tr h="3203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Chính phủ</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Nghị định, Nghị quyết</a:t>
                      </a:r>
                    </a:p>
                  </a:txBody>
                  <a:tcPr marT="45724" marB="45724" horzOverflow="overflow"/>
                </a:tc>
                <a:extLst>
                  <a:ext uri="{0D108BD9-81ED-4DB2-BD59-A6C34878D82A}">
                    <a16:rowId xmlns:a16="http://schemas.microsoft.com/office/drawing/2014/main" val="10004"/>
                  </a:ext>
                </a:extLst>
              </a:tr>
              <a:tr h="3203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Thủ tướng Chính phủ</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Quyết định, Chỉ định</a:t>
                      </a:r>
                    </a:p>
                  </a:txBody>
                  <a:tcPr marT="45724" marB="45724" horzOverflow="overflow"/>
                </a:tc>
                <a:extLst>
                  <a:ext uri="{0D108BD9-81ED-4DB2-BD59-A6C34878D82A}">
                    <a16:rowId xmlns:a16="http://schemas.microsoft.com/office/drawing/2014/main" val="10005"/>
                  </a:ext>
                </a:extLst>
              </a:tr>
              <a:tr h="449833">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Bộ trưởng, thủ trưởng CQ ngang Bộ</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Quyết định, Chỉ thị, Thông tư.</a:t>
                      </a:r>
                    </a:p>
                  </a:txBody>
                  <a:tcPr marT="45724" marB="45724" horzOverflow="overflow"/>
                </a:tc>
                <a:extLst>
                  <a:ext uri="{0D108BD9-81ED-4DB2-BD59-A6C34878D82A}">
                    <a16:rowId xmlns:a16="http://schemas.microsoft.com/office/drawing/2014/main" val="10006"/>
                  </a:ext>
                </a:extLst>
              </a:tr>
              <a:tr h="432619">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Hội đồng thẩm phán Toà án NDTC</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Nghị quyết</a:t>
                      </a:r>
                    </a:p>
                  </a:txBody>
                  <a:tcPr marT="45724" marB="45724" horzOverflow="overflow"/>
                </a:tc>
                <a:extLst>
                  <a:ext uri="{0D108BD9-81ED-4DB2-BD59-A6C34878D82A}">
                    <a16:rowId xmlns:a16="http://schemas.microsoft.com/office/drawing/2014/main" val="10007"/>
                  </a:ext>
                </a:extLst>
              </a:tr>
              <a:tr h="363793">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Viện trưởng Viện kiểm sát NDTC</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Quyết định, Chỉ thị,Thông tư</a:t>
                      </a:r>
                    </a:p>
                  </a:txBody>
                  <a:tcPr marT="45724" marB="45724" horzOverflow="overflow"/>
                </a:tc>
                <a:extLst>
                  <a:ext uri="{0D108BD9-81ED-4DB2-BD59-A6C34878D82A}">
                    <a16:rowId xmlns:a16="http://schemas.microsoft.com/office/drawing/2014/main" val="10008"/>
                  </a:ext>
                </a:extLst>
              </a:tr>
              <a:tr h="401736">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Cơ quan NN, Tổ chức CT - XH</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Nghị quyết, Thông tư liên tịch</a:t>
                      </a:r>
                    </a:p>
                  </a:txBody>
                  <a:tcPr marT="45724" marB="45724" horzOverflow="overflow"/>
                </a:tc>
                <a:extLst>
                  <a:ext uri="{0D108BD9-81ED-4DB2-BD59-A6C34878D82A}">
                    <a16:rowId xmlns:a16="http://schemas.microsoft.com/office/drawing/2014/main" val="10009"/>
                  </a:ext>
                </a:extLst>
              </a:tr>
              <a:tr h="32039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a:ln>
                          <a:noFill/>
                        </a:ln>
                        <a:solidFill>
                          <a:schemeClr val="tx1"/>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HĐND</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Nghị quyết</a:t>
                      </a:r>
                    </a:p>
                  </a:txBody>
                  <a:tcPr marT="45724" marB="45724" horzOverflow="overflow"/>
                </a:tc>
                <a:extLst>
                  <a:ext uri="{0D108BD9-81ED-4DB2-BD59-A6C34878D82A}">
                    <a16:rowId xmlns:a16="http://schemas.microsoft.com/office/drawing/2014/main" val="10010"/>
                  </a:ext>
                </a:extLst>
              </a:tr>
              <a:tr h="32039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14522C"/>
                          </a:solidFill>
                          <a:effectLst/>
                          <a:latin typeface="Calibri Light" panose="020F0302020204030204" pitchFamily="34" charset="0"/>
                          <a:cs typeface="Calibri Light" panose="020F0302020204030204" pitchFamily="34" charset="0"/>
                        </a:rPr>
                        <a:t>UBND</a:t>
                      </a:r>
                    </a:p>
                  </a:txBody>
                  <a:tcPr marT="45724" marB="45724"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14522C"/>
                          </a:solidFill>
                          <a:effectLst/>
                          <a:latin typeface="Calibri Light" panose="020F0302020204030204" pitchFamily="34" charset="0"/>
                          <a:cs typeface="Calibri Light" panose="020F0302020204030204" pitchFamily="34" charset="0"/>
                        </a:rPr>
                        <a:t>Quyết</a:t>
                      </a:r>
                      <a:r>
                        <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rPr>
                        <a:t> </a:t>
                      </a:r>
                      <a:r>
                        <a:rPr kumimoji="0" lang="en-US" sz="1800" b="0" i="0" u="none" strike="noStrike" cap="none" normalizeH="0" baseline="0" dirty="0" err="1">
                          <a:ln>
                            <a:noFill/>
                          </a:ln>
                          <a:solidFill>
                            <a:srgbClr val="14522C"/>
                          </a:solidFill>
                          <a:effectLst/>
                          <a:latin typeface="Calibri Light" panose="020F0302020204030204" pitchFamily="34" charset="0"/>
                          <a:cs typeface="Calibri Light" panose="020F0302020204030204" pitchFamily="34" charset="0"/>
                        </a:rPr>
                        <a:t>định</a:t>
                      </a:r>
                      <a:r>
                        <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rPr>
                        <a:t>, </a:t>
                      </a:r>
                      <a:r>
                        <a:rPr kumimoji="0" lang="en-US" sz="1800" b="0" i="0" u="none" strike="noStrike" cap="none" normalizeH="0" baseline="0" dirty="0" err="1">
                          <a:ln>
                            <a:noFill/>
                          </a:ln>
                          <a:solidFill>
                            <a:srgbClr val="14522C"/>
                          </a:solidFill>
                          <a:effectLst/>
                          <a:latin typeface="Calibri Light" panose="020F0302020204030204" pitchFamily="34" charset="0"/>
                          <a:cs typeface="Calibri Light" panose="020F0302020204030204" pitchFamily="34" charset="0"/>
                        </a:rPr>
                        <a:t>Chỉ</a:t>
                      </a:r>
                      <a:r>
                        <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rPr>
                        <a:t> </a:t>
                      </a:r>
                      <a:r>
                        <a:rPr kumimoji="0" lang="en-US" sz="1800" b="0" i="0" u="none" strike="noStrike" cap="none" normalizeH="0" baseline="0" dirty="0" err="1">
                          <a:ln>
                            <a:noFill/>
                          </a:ln>
                          <a:solidFill>
                            <a:srgbClr val="14522C"/>
                          </a:solidFill>
                          <a:effectLst/>
                          <a:latin typeface="Calibri Light" panose="020F0302020204030204" pitchFamily="34" charset="0"/>
                          <a:cs typeface="Calibri Light" panose="020F0302020204030204" pitchFamily="34" charset="0"/>
                        </a:rPr>
                        <a:t>thị</a:t>
                      </a:r>
                      <a:endParaRPr kumimoji="0" lang="en-US" sz="1800" b="0" i="0" u="none" strike="noStrike" cap="none" normalizeH="0" baseline="0" dirty="0">
                        <a:ln>
                          <a:noFill/>
                        </a:ln>
                        <a:solidFill>
                          <a:srgbClr val="14522C"/>
                        </a:solidFill>
                        <a:effectLst/>
                        <a:latin typeface="Calibri Light" panose="020F0302020204030204" pitchFamily="34" charset="0"/>
                        <a:cs typeface="Calibri Light" panose="020F0302020204030204" pitchFamily="34" charset="0"/>
                      </a:endParaRPr>
                    </a:p>
                  </a:txBody>
                  <a:tcPr marT="45724" marB="45724" horzOverflow="overflow"/>
                </a:tc>
                <a:extLst>
                  <a:ext uri="{0D108BD9-81ED-4DB2-BD59-A6C34878D82A}">
                    <a16:rowId xmlns:a16="http://schemas.microsoft.com/office/drawing/2014/main" val="10011"/>
                  </a:ext>
                </a:extLst>
              </a:tr>
            </a:tbl>
          </a:graphicData>
        </a:graphic>
      </p:graphicFrame>
      <p:sp>
        <p:nvSpPr>
          <p:cNvPr id="7" name="Text Box 54">
            <a:extLst>
              <a:ext uri="{FF2B5EF4-FFF2-40B4-BE49-F238E27FC236}">
                <a16:creationId xmlns:a16="http://schemas.microsoft.com/office/drawing/2014/main" id="{2FD4469F-F6B4-7245-BF59-20F776E21B05}"/>
              </a:ext>
            </a:extLst>
          </p:cNvPr>
          <p:cNvSpPr txBox="1">
            <a:spLocks noChangeArrowheads="1"/>
          </p:cNvSpPr>
          <p:nvPr/>
        </p:nvSpPr>
        <p:spPr bwMode="auto">
          <a:xfrm>
            <a:off x="195551" y="1520979"/>
            <a:ext cx="12405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1800" b="1">
                <a:solidFill>
                  <a:srgbClr val="FF0000"/>
                </a:solidFill>
                <a:latin typeface="Calibri Light" panose="020F0302020204030204" pitchFamily="34" charset="0"/>
                <a:cs typeface="Calibri Light" panose="020F0302020204030204" pitchFamily="34" charset="0"/>
              </a:rPr>
              <a:t>CƠ QUAN NN  Ở TRUNG ƯƠNG</a:t>
            </a:r>
          </a:p>
        </p:txBody>
      </p:sp>
      <p:sp>
        <p:nvSpPr>
          <p:cNvPr id="8" name="Text Box 55">
            <a:extLst>
              <a:ext uri="{FF2B5EF4-FFF2-40B4-BE49-F238E27FC236}">
                <a16:creationId xmlns:a16="http://schemas.microsoft.com/office/drawing/2014/main" id="{3CFD20F1-5534-A244-8276-C96E7B2504EF}"/>
              </a:ext>
            </a:extLst>
          </p:cNvPr>
          <p:cNvSpPr txBox="1">
            <a:spLocks noChangeArrowheads="1"/>
          </p:cNvSpPr>
          <p:nvPr/>
        </p:nvSpPr>
        <p:spPr bwMode="auto">
          <a:xfrm>
            <a:off x="42930" y="4156656"/>
            <a:ext cx="13931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vi-VN" sz="1600" b="1">
                <a:solidFill>
                  <a:srgbClr val="FF0000"/>
                </a:solidFill>
                <a:latin typeface="Calibri Light" panose="020F0302020204030204" pitchFamily="34" charset="0"/>
                <a:cs typeface="Calibri Light" panose="020F0302020204030204" pitchFamily="34" charset="0"/>
              </a:rPr>
              <a:t>CƠ QUAN NN  Ở ĐỊA PHƯƠNG</a:t>
            </a:r>
          </a:p>
        </p:txBody>
      </p:sp>
      <p:sp>
        <p:nvSpPr>
          <p:cNvPr id="14" name="Line 61">
            <a:extLst>
              <a:ext uri="{FF2B5EF4-FFF2-40B4-BE49-F238E27FC236}">
                <a16:creationId xmlns:a16="http://schemas.microsoft.com/office/drawing/2014/main" id="{11552C3A-39DB-CD4A-BE89-2CADC4B7B6DA}"/>
              </a:ext>
            </a:extLst>
          </p:cNvPr>
          <p:cNvSpPr>
            <a:spLocks noChangeShapeType="1"/>
          </p:cNvSpPr>
          <p:nvPr/>
        </p:nvSpPr>
        <p:spPr bwMode="auto">
          <a:xfrm flipV="1">
            <a:off x="5127432" y="894741"/>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1" name="Line 61">
            <a:extLst>
              <a:ext uri="{FF2B5EF4-FFF2-40B4-BE49-F238E27FC236}">
                <a16:creationId xmlns:a16="http://schemas.microsoft.com/office/drawing/2014/main" id="{D72E4980-4531-CA4D-B68D-881903BF07E3}"/>
              </a:ext>
            </a:extLst>
          </p:cNvPr>
          <p:cNvSpPr>
            <a:spLocks noChangeShapeType="1"/>
          </p:cNvSpPr>
          <p:nvPr/>
        </p:nvSpPr>
        <p:spPr bwMode="auto">
          <a:xfrm flipV="1">
            <a:off x="5127432" y="4763734"/>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2" name="Line 61">
            <a:extLst>
              <a:ext uri="{FF2B5EF4-FFF2-40B4-BE49-F238E27FC236}">
                <a16:creationId xmlns:a16="http://schemas.microsoft.com/office/drawing/2014/main" id="{03B5CCAF-5E03-DA4C-88C8-2149BFC327FC}"/>
              </a:ext>
            </a:extLst>
          </p:cNvPr>
          <p:cNvSpPr>
            <a:spLocks noChangeShapeType="1"/>
          </p:cNvSpPr>
          <p:nvPr/>
        </p:nvSpPr>
        <p:spPr bwMode="auto">
          <a:xfrm flipV="1">
            <a:off x="5124928" y="4390109"/>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3" name="Line 61">
            <a:extLst>
              <a:ext uri="{FF2B5EF4-FFF2-40B4-BE49-F238E27FC236}">
                <a16:creationId xmlns:a16="http://schemas.microsoft.com/office/drawing/2014/main" id="{ADC2B1A2-E360-F249-AAF1-8DE13EC44105}"/>
              </a:ext>
            </a:extLst>
          </p:cNvPr>
          <p:cNvSpPr>
            <a:spLocks noChangeShapeType="1"/>
          </p:cNvSpPr>
          <p:nvPr/>
        </p:nvSpPr>
        <p:spPr bwMode="auto">
          <a:xfrm flipV="1">
            <a:off x="5124928" y="4016485"/>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4" name="Line 61">
            <a:extLst>
              <a:ext uri="{FF2B5EF4-FFF2-40B4-BE49-F238E27FC236}">
                <a16:creationId xmlns:a16="http://schemas.microsoft.com/office/drawing/2014/main" id="{541011F0-4A19-B44B-9D6B-C0400EF41FD3}"/>
              </a:ext>
            </a:extLst>
          </p:cNvPr>
          <p:cNvSpPr>
            <a:spLocks noChangeShapeType="1"/>
          </p:cNvSpPr>
          <p:nvPr/>
        </p:nvSpPr>
        <p:spPr bwMode="auto">
          <a:xfrm flipV="1">
            <a:off x="5124928" y="3642861"/>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5" name="Line 61">
            <a:extLst>
              <a:ext uri="{FF2B5EF4-FFF2-40B4-BE49-F238E27FC236}">
                <a16:creationId xmlns:a16="http://schemas.microsoft.com/office/drawing/2014/main" id="{23A923F0-F7C4-0842-A31B-607DD4DCC2D3}"/>
              </a:ext>
            </a:extLst>
          </p:cNvPr>
          <p:cNvSpPr>
            <a:spLocks noChangeShapeType="1"/>
          </p:cNvSpPr>
          <p:nvPr/>
        </p:nvSpPr>
        <p:spPr bwMode="auto">
          <a:xfrm flipV="1">
            <a:off x="5124928" y="3269237"/>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6" name="Line 61">
            <a:extLst>
              <a:ext uri="{FF2B5EF4-FFF2-40B4-BE49-F238E27FC236}">
                <a16:creationId xmlns:a16="http://schemas.microsoft.com/office/drawing/2014/main" id="{8877222D-9F3D-7245-9DB1-6436FC61FAC5}"/>
              </a:ext>
            </a:extLst>
          </p:cNvPr>
          <p:cNvSpPr>
            <a:spLocks noChangeShapeType="1"/>
          </p:cNvSpPr>
          <p:nvPr/>
        </p:nvSpPr>
        <p:spPr bwMode="auto">
          <a:xfrm flipV="1">
            <a:off x="5124928" y="2863799"/>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7" name="Line 61">
            <a:extLst>
              <a:ext uri="{FF2B5EF4-FFF2-40B4-BE49-F238E27FC236}">
                <a16:creationId xmlns:a16="http://schemas.microsoft.com/office/drawing/2014/main" id="{7C9E06C4-05AE-EE49-94E7-0A8AFB2B4E9C}"/>
              </a:ext>
            </a:extLst>
          </p:cNvPr>
          <p:cNvSpPr>
            <a:spLocks noChangeShapeType="1"/>
          </p:cNvSpPr>
          <p:nvPr/>
        </p:nvSpPr>
        <p:spPr bwMode="auto">
          <a:xfrm flipV="1">
            <a:off x="5124928" y="2428571"/>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8" name="Line 61">
            <a:extLst>
              <a:ext uri="{FF2B5EF4-FFF2-40B4-BE49-F238E27FC236}">
                <a16:creationId xmlns:a16="http://schemas.microsoft.com/office/drawing/2014/main" id="{552B2CD1-447B-4540-8433-42F96C57BF0A}"/>
              </a:ext>
            </a:extLst>
          </p:cNvPr>
          <p:cNvSpPr>
            <a:spLocks noChangeShapeType="1"/>
          </p:cNvSpPr>
          <p:nvPr/>
        </p:nvSpPr>
        <p:spPr bwMode="auto">
          <a:xfrm flipV="1">
            <a:off x="5124928" y="2081988"/>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29" name="Line 61">
            <a:extLst>
              <a:ext uri="{FF2B5EF4-FFF2-40B4-BE49-F238E27FC236}">
                <a16:creationId xmlns:a16="http://schemas.microsoft.com/office/drawing/2014/main" id="{71093C18-ACE9-C546-8CAD-936528AA2F92}"/>
              </a:ext>
            </a:extLst>
          </p:cNvPr>
          <p:cNvSpPr>
            <a:spLocks noChangeShapeType="1"/>
          </p:cNvSpPr>
          <p:nvPr/>
        </p:nvSpPr>
        <p:spPr bwMode="auto">
          <a:xfrm flipV="1">
            <a:off x="5124928" y="1676551"/>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
        <p:nvSpPr>
          <p:cNvPr id="30" name="Line 61">
            <a:extLst>
              <a:ext uri="{FF2B5EF4-FFF2-40B4-BE49-F238E27FC236}">
                <a16:creationId xmlns:a16="http://schemas.microsoft.com/office/drawing/2014/main" id="{6D0BF0B9-2A0D-A94F-B1C5-55D832C3C6DC}"/>
              </a:ext>
            </a:extLst>
          </p:cNvPr>
          <p:cNvSpPr>
            <a:spLocks noChangeShapeType="1"/>
          </p:cNvSpPr>
          <p:nvPr/>
        </p:nvSpPr>
        <p:spPr bwMode="auto">
          <a:xfrm flipV="1">
            <a:off x="5124928" y="1320208"/>
            <a:ext cx="614606" cy="1"/>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VN" sz="20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8683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41"/>
          <p:cNvSpPr txBox="1">
            <a:spLocks noGrp="1"/>
          </p:cNvSpPr>
          <p:nvPr>
            <p:ph type="subTitle" idx="1"/>
          </p:nvPr>
        </p:nvSpPr>
        <p:spPr>
          <a:xfrm>
            <a:off x="671450" y="2927590"/>
            <a:ext cx="6719950" cy="1872673"/>
          </a:xfrm>
          <a:prstGeom prst="rect">
            <a:avLst/>
          </a:prstGeom>
          <a:solidFill>
            <a:schemeClr val="accent2">
              <a:lumMod val="60000"/>
              <a:lumOff val="40000"/>
            </a:schemeClr>
          </a:solidFill>
        </p:spPr>
        <p:txBody>
          <a:bodyPr spcFirstLastPara="1" wrap="square" lIns="91425" tIns="91425" rIns="91425" bIns="91425" anchor="ctr" anchorCtr="0">
            <a:noAutofit/>
          </a:bodyPr>
          <a:lstStyle/>
          <a:p>
            <a:pPr marL="184150" indent="0" algn="just">
              <a:spcBef>
                <a:spcPct val="0"/>
              </a:spcBef>
            </a:pPr>
            <a:r>
              <a:rPr lang="en-US" altLang="vi-VN" sz="2000">
                <a:solidFill>
                  <a:srgbClr val="14522C"/>
                </a:solidFill>
                <a:latin typeface="Calibri Light" panose="020F0302020204030204" pitchFamily="34" charset="0"/>
                <a:cs typeface="Calibri Light" panose="020F0302020204030204" pitchFamily="34" charset="0"/>
              </a:rPr>
              <a:t>Nội quy nhà trường do BGH đề ra, chỉ áp dụng cho HS, GV, CNV của trường đó. Điều lệ Đoàn là sự thỏa thuận cam kết thi hành của những người tự nguyện gia nhập Đoàn. Còn các văn bản quy phạm pháp lụât được áp dụng cho tất cả mọi người, mọi nơi, mọi lúc, và do NN ban hành.</a:t>
            </a:r>
          </a:p>
        </p:txBody>
      </p:sp>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txBox="1">
            <a:spLocks noGrp="1"/>
          </p:cNvSpPr>
          <p:nvPr>
            <p:ph type="ctrTitle"/>
          </p:nvPr>
        </p:nvSpPr>
        <p:spPr>
          <a:xfrm>
            <a:off x="782361" y="1417852"/>
            <a:ext cx="4074721" cy="573000"/>
          </a:xfrm>
          <a:prstGeom prst="rect">
            <a:avLst/>
          </a:prstGeom>
        </p:spPr>
        <p:txBody>
          <a:bodyPr spcFirstLastPara="1" wrap="square" lIns="91425" tIns="91425" rIns="91425" bIns="91425" anchor="ctr" anchorCtr="0">
            <a:noAutofit/>
          </a:bodyPr>
          <a:lstStyle/>
          <a:p>
            <a:pPr lvl="0" algn="just"/>
            <a:r>
              <a:rPr lang="en-US" altLang="vi-VN" sz="2400">
                <a:solidFill>
                  <a:srgbClr val="FF0000"/>
                </a:solidFill>
                <a:latin typeface="Open Sans" panose="020B0606030504020204" pitchFamily="34" charset="0"/>
                <a:ea typeface="Open Sans" panose="020B0606030504020204" pitchFamily="34" charset="0"/>
                <a:cs typeface="Open Sans" panose="020B0606030504020204" pitchFamily="34" charset="0"/>
              </a:rPr>
              <a:t>Nội quy nhà trường và điều lệ Đoàn TNCS HCM có phải là văn bản quy phạm pháp luật không? Tại sao?</a:t>
            </a:r>
            <a:endParaRPr sz="2400">
              <a:latin typeface="Open Sans" panose="020B0606030504020204" pitchFamily="34" charset="0"/>
              <a:ea typeface="Open Sans" panose="020B0606030504020204" pitchFamily="34" charset="0"/>
              <a:cs typeface="Open Sans" panose="020B0606030504020204" pitchFamily="34" charset="0"/>
            </a:endParaRPr>
          </a:p>
        </p:txBody>
      </p:sp>
      <p:sp>
        <p:nvSpPr>
          <p:cNvPr id="6" name="AutoShape 8">
            <a:extLst>
              <a:ext uri="{FF2B5EF4-FFF2-40B4-BE49-F238E27FC236}">
                <a16:creationId xmlns:a16="http://schemas.microsoft.com/office/drawing/2014/main" id="{30865A53-72C8-5948-8374-C83FA25F4CB8}"/>
              </a:ext>
            </a:extLst>
          </p:cNvPr>
          <p:cNvSpPr>
            <a:spLocks noChangeArrowheads="1"/>
          </p:cNvSpPr>
          <p:nvPr/>
        </p:nvSpPr>
        <p:spPr bwMode="auto">
          <a:xfrm>
            <a:off x="4951267" y="675652"/>
            <a:ext cx="2743200" cy="2057400"/>
          </a:xfrm>
          <a:prstGeom prst="irregularSeal2">
            <a:avLst/>
          </a:prstGeom>
          <a:solidFill>
            <a:schemeClr val="accent1"/>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Không </a:t>
            </a:r>
            <a:r>
              <a:rPr lang="en-US" altLang="vi-VN" sz="36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checkerboard(across)">
                                      <p:cBhvr>
                                        <p:cTn id="7" dur="500"/>
                                        <p:tgtEl>
                                          <p:spTgt spid="217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70">
                                            <p:bg/>
                                          </p:spTgt>
                                        </p:tgtEl>
                                        <p:attrNameLst>
                                          <p:attrName>style.visibility</p:attrName>
                                        </p:attrNameLst>
                                      </p:cBhvr>
                                      <p:to>
                                        <p:strVal val="visible"/>
                                      </p:to>
                                    </p:set>
                                    <p:anim calcmode="lin" valueType="num">
                                      <p:cBhvr additive="base">
                                        <p:cTn id="17" dur="500" fill="hold"/>
                                        <p:tgtEl>
                                          <p:spTgt spid="2170">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2170">
                                            <p:bg/>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70">
                                            <p:txEl>
                                              <p:pRg st="0" end="0"/>
                                            </p:txEl>
                                          </p:spTgt>
                                        </p:tgtEl>
                                        <p:attrNameLst>
                                          <p:attrName>style.visibility</p:attrName>
                                        </p:attrNameLst>
                                      </p:cBhvr>
                                      <p:to>
                                        <p:strVal val="visible"/>
                                      </p:to>
                                    </p:set>
                                    <p:anim calcmode="lin" valueType="num">
                                      <p:cBhvr additive="base">
                                        <p:cTn id="21" dur="500" fill="hold"/>
                                        <p:tgtEl>
                                          <p:spTgt spid="217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7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 grpId="0" uiExpand="1" build="p" animBg="1"/>
      <p:bldP spid="2173" grpId="0"/>
      <p:bldP spid="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43"/>
          <p:cNvSpPr txBox="1">
            <a:spLocks noGrp="1"/>
          </p:cNvSpPr>
          <p:nvPr>
            <p:ph type="subTitle" idx="1"/>
          </p:nvPr>
        </p:nvSpPr>
        <p:spPr>
          <a:xfrm>
            <a:off x="2084439" y="3269200"/>
            <a:ext cx="4975121"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Tìm hiểu MQH giữa Pháp luật với kinh tế, chính trị (HS tự tìm hiểu) và đạo đức.</a:t>
            </a:r>
            <a:endParaRPr b="1"/>
          </a:p>
        </p:txBody>
      </p:sp>
      <p:sp>
        <p:nvSpPr>
          <p:cNvPr id="2186" name="Google Shape;2186;p43"/>
          <p:cNvSpPr txBox="1">
            <a:spLocks noGrp="1"/>
          </p:cNvSpPr>
          <p:nvPr>
            <p:ph type="title" idx="2"/>
          </p:nvPr>
        </p:nvSpPr>
        <p:spPr>
          <a:xfrm>
            <a:off x="2645999" y="732019"/>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187" name="Google Shape;2187;p43"/>
          <p:cNvSpPr txBox="1">
            <a:spLocks noGrp="1"/>
          </p:cNvSpPr>
          <p:nvPr>
            <p:ph type="ctrTitle"/>
          </p:nvPr>
        </p:nvSpPr>
        <p:spPr>
          <a:xfrm>
            <a:off x="1877961" y="2528119"/>
            <a:ext cx="565354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MQH GIỮA PHÁP LUẬT VỚI KT – CT – ĐẠO ĐỨC</a:t>
            </a:r>
            <a:endParaRP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923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40"/>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NỘI DUNG BÀI HỌC</a:t>
            </a:r>
            <a:endParaRPr b="1">
              <a:latin typeface="Open Sans" panose="020B0606030504020204" pitchFamily="34" charset="0"/>
              <a:ea typeface="Open Sans" panose="020B0606030504020204" pitchFamily="34" charset="0"/>
              <a:cs typeface="Open Sans" panose="020B0606030504020204" pitchFamily="34" charset="0"/>
            </a:endParaRPr>
          </a:p>
        </p:txBody>
      </p:sp>
      <p:pic>
        <p:nvPicPr>
          <p:cNvPr id="2143" name="Google Shape;2143;p40"/>
          <p:cNvPicPr preferRelativeResize="0"/>
          <p:nvPr/>
        </p:nvPicPr>
        <p:blipFill>
          <a:blip r:embed="rId3">
            <a:alphaModFix amt="82000"/>
          </a:blip>
          <a:stretch>
            <a:fillRect/>
          </a:stretch>
        </p:blipFill>
        <p:spPr>
          <a:xfrm>
            <a:off x="4989122" y="3364062"/>
            <a:ext cx="842174" cy="708408"/>
          </a:xfrm>
          <a:prstGeom prst="rect">
            <a:avLst/>
          </a:prstGeom>
          <a:noFill/>
          <a:ln>
            <a:noFill/>
          </a:ln>
        </p:spPr>
      </p:pic>
      <p:pic>
        <p:nvPicPr>
          <p:cNvPr id="2145" name="Google Shape;2145;p40"/>
          <p:cNvPicPr preferRelativeResize="0"/>
          <p:nvPr/>
        </p:nvPicPr>
        <p:blipFill>
          <a:blip r:embed="rId4">
            <a:alphaModFix amt="64000"/>
          </a:blip>
          <a:stretch>
            <a:fillRect/>
          </a:stretch>
        </p:blipFill>
        <p:spPr>
          <a:xfrm>
            <a:off x="1249217" y="1669925"/>
            <a:ext cx="842174" cy="708408"/>
          </a:xfrm>
          <a:prstGeom prst="rect">
            <a:avLst/>
          </a:prstGeom>
          <a:noFill/>
          <a:ln>
            <a:noFill/>
          </a:ln>
        </p:spPr>
      </p:pic>
      <p:pic>
        <p:nvPicPr>
          <p:cNvPr id="2146" name="Google Shape;2146;p40"/>
          <p:cNvPicPr preferRelativeResize="0"/>
          <p:nvPr/>
        </p:nvPicPr>
        <p:blipFill>
          <a:blip r:embed="rId4">
            <a:alphaModFix amt="64000"/>
          </a:blip>
          <a:stretch>
            <a:fillRect/>
          </a:stretch>
        </p:blipFill>
        <p:spPr>
          <a:xfrm>
            <a:off x="1180024" y="3335820"/>
            <a:ext cx="842174" cy="708400"/>
          </a:xfrm>
          <a:prstGeom prst="rect">
            <a:avLst/>
          </a:prstGeom>
          <a:noFill/>
          <a:ln>
            <a:noFill/>
          </a:ln>
        </p:spPr>
      </p:pic>
      <p:pic>
        <p:nvPicPr>
          <p:cNvPr id="2147" name="Google Shape;2147;p40"/>
          <p:cNvPicPr preferRelativeResize="0"/>
          <p:nvPr/>
        </p:nvPicPr>
        <p:blipFill>
          <a:blip r:embed="rId3">
            <a:alphaModFix amt="82000"/>
          </a:blip>
          <a:stretch>
            <a:fillRect/>
          </a:stretch>
        </p:blipFill>
        <p:spPr>
          <a:xfrm>
            <a:off x="5033065" y="1604622"/>
            <a:ext cx="842174" cy="708408"/>
          </a:xfrm>
          <a:prstGeom prst="rect">
            <a:avLst/>
          </a:prstGeom>
          <a:noFill/>
          <a:ln>
            <a:noFill/>
          </a:ln>
        </p:spPr>
      </p:pic>
      <p:sp>
        <p:nvSpPr>
          <p:cNvPr id="2150" name="Google Shape;2150;p40"/>
          <p:cNvSpPr txBox="1">
            <a:spLocks noGrp="1"/>
          </p:cNvSpPr>
          <p:nvPr>
            <p:ph type="title" idx="3"/>
          </p:nvPr>
        </p:nvSpPr>
        <p:spPr>
          <a:xfrm>
            <a:off x="1054591" y="3401120"/>
            <a:ext cx="1036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151" name="Google Shape;2151;p40"/>
          <p:cNvSpPr txBox="1">
            <a:spLocks noGrp="1"/>
          </p:cNvSpPr>
          <p:nvPr>
            <p:ph type="title" idx="4"/>
          </p:nvPr>
        </p:nvSpPr>
        <p:spPr>
          <a:xfrm>
            <a:off x="4866479" y="3442766"/>
            <a:ext cx="1036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152" name="Google Shape;2152;p40"/>
          <p:cNvSpPr txBox="1">
            <a:spLocks noGrp="1"/>
          </p:cNvSpPr>
          <p:nvPr>
            <p:ph type="title" idx="5"/>
          </p:nvPr>
        </p:nvSpPr>
        <p:spPr>
          <a:xfrm>
            <a:off x="1126574" y="1735228"/>
            <a:ext cx="1036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153" name="Google Shape;2153;p40"/>
          <p:cNvSpPr txBox="1">
            <a:spLocks noGrp="1"/>
          </p:cNvSpPr>
          <p:nvPr>
            <p:ph type="title" idx="6"/>
          </p:nvPr>
        </p:nvSpPr>
        <p:spPr>
          <a:xfrm>
            <a:off x="4908862" y="1669925"/>
            <a:ext cx="10368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159" name="Google Shape;2159;p40"/>
          <p:cNvSpPr txBox="1">
            <a:spLocks noGrp="1"/>
          </p:cNvSpPr>
          <p:nvPr>
            <p:ph type="subTitle" idx="14"/>
          </p:nvPr>
        </p:nvSpPr>
        <p:spPr>
          <a:xfrm>
            <a:off x="2202651" y="3316479"/>
            <a:ext cx="2372888" cy="7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MỐI QUAN HỆ GIỮA PL VỚI KT – CT – ĐĐ</a:t>
            </a:r>
            <a:endParaRPr sz="1800"/>
          </a:p>
        </p:txBody>
      </p:sp>
      <p:sp>
        <p:nvSpPr>
          <p:cNvPr id="2161" name="Google Shape;2161;p40"/>
          <p:cNvSpPr txBox="1">
            <a:spLocks noGrp="1"/>
          </p:cNvSpPr>
          <p:nvPr>
            <p:ph type="subTitle" idx="16"/>
          </p:nvPr>
        </p:nvSpPr>
        <p:spPr>
          <a:xfrm>
            <a:off x="5903279" y="3316479"/>
            <a:ext cx="2372888" cy="81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VAI TRÒ CỦA PHÁP LUẬT TRONG ĐỜI SỐNG XÃ HỘI</a:t>
            </a:r>
            <a:endParaRPr sz="1800"/>
          </a:p>
        </p:txBody>
      </p:sp>
      <p:sp>
        <p:nvSpPr>
          <p:cNvPr id="2163" name="Google Shape;2163;p40"/>
          <p:cNvSpPr txBox="1">
            <a:spLocks noGrp="1"/>
          </p:cNvSpPr>
          <p:nvPr>
            <p:ph type="subTitle" idx="18"/>
          </p:nvPr>
        </p:nvSpPr>
        <p:spPr>
          <a:xfrm>
            <a:off x="2163373" y="1650167"/>
            <a:ext cx="2673505" cy="7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KHÁI NIỆM VÀ ĐẶC TRƯNG CỦA PHÁP LUẬT</a:t>
            </a:r>
            <a:endParaRPr sz="1800"/>
          </a:p>
        </p:txBody>
      </p:sp>
      <p:sp>
        <p:nvSpPr>
          <p:cNvPr id="2165" name="Google Shape;2165;p40"/>
          <p:cNvSpPr txBox="1">
            <a:spLocks noGrp="1"/>
          </p:cNvSpPr>
          <p:nvPr>
            <p:ph type="subTitle" idx="20"/>
          </p:nvPr>
        </p:nvSpPr>
        <p:spPr>
          <a:xfrm>
            <a:off x="5875238" y="1650167"/>
            <a:ext cx="2372888" cy="7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BẢN CHẤT CỦA PHÁP LUẬT </a:t>
            </a:r>
          </a:p>
          <a:p>
            <a:pPr marL="0" lvl="0" indent="0" algn="l" rtl="0">
              <a:spcBef>
                <a:spcPts val="0"/>
              </a:spcBef>
              <a:spcAft>
                <a:spcPts val="0"/>
              </a:spcAft>
              <a:buNone/>
            </a:pPr>
            <a:r>
              <a:rPr lang="en" sz="1800"/>
              <a:t>(ĐỌC THÊM)</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C1865E-CC1D-0A40-9A7D-ECDD2F74798D}"/>
              </a:ext>
            </a:extLst>
          </p:cNvPr>
          <p:cNvSpPr>
            <a:spLocks noChangeArrowheads="1"/>
          </p:cNvSpPr>
          <p:nvPr/>
        </p:nvSpPr>
        <p:spPr bwMode="auto">
          <a:xfrm>
            <a:off x="2347126" y="834472"/>
            <a:ext cx="444974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a:solidFill>
                  <a:srgbClr val="000099"/>
                </a:solidFill>
                <a:latin typeface="Times New Roman" panose="02020603050405020304" pitchFamily="18" charset="0"/>
              </a:rPr>
              <a:t>+ Các quan hệ KT quyết định nội dung của PL. </a:t>
            </a:r>
          </a:p>
          <a:p>
            <a:pPr eaLnBrk="1" hangingPunct="1">
              <a:spcBef>
                <a:spcPct val="0"/>
              </a:spcBef>
              <a:buFontTx/>
              <a:buNone/>
            </a:pPr>
            <a:r>
              <a:rPr lang="en-US" altLang="vi-VN" sz="2400">
                <a:solidFill>
                  <a:srgbClr val="000099"/>
                </a:solidFill>
                <a:latin typeface="Times New Roman" panose="02020603050405020304" pitchFamily="18" charset="0"/>
              </a:rPr>
              <a:t>+ PL tác động trở lại đối với KT theo hướng tích cực hoặc tiêu cực.</a:t>
            </a:r>
            <a:endParaRPr lang="en-US" altLang="vi-VN" sz="1600">
              <a:solidFill>
                <a:srgbClr val="000099"/>
              </a:solidFill>
            </a:endParaRPr>
          </a:p>
        </p:txBody>
      </p:sp>
      <p:pic>
        <p:nvPicPr>
          <p:cNvPr id="6" name="Picture 5" descr="C:\Users\To Hung\Desktop\HINH CD K12\Bai 1Phap luat va doi song\Bai 1\Data\LuatDauTu.jpg">
            <a:extLst>
              <a:ext uri="{FF2B5EF4-FFF2-40B4-BE49-F238E27FC236}">
                <a16:creationId xmlns:a16="http://schemas.microsoft.com/office/drawing/2014/main" id="{BE6864B4-D4A1-3048-A7CC-4DFED7713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487" y="856899"/>
            <a:ext cx="1957387" cy="267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To Hung\Desktop\HINH CD K12\Bai 1Phap luat va doi song\Bai 1\Data\LuatDoanhnghiep1a.jpg">
            <a:extLst>
              <a:ext uri="{FF2B5EF4-FFF2-40B4-BE49-F238E27FC236}">
                <a16:creationId xmlns:a16="http://schemas.microsoft.com/office/drawing/2014/main" id="{0E5EA79F-9DED-7743-B2DC-3B8C82AEF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61" y="978183"/>
            <a:ext cx="1957387" cy="255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To Hung\Desktop\HINH CD K12\Bai 1Phap luat va doi song\Bai 1\Data\LuatThuongmai.jpg">
            <a:extLst>
              <a:ext uri="{FF2B5EF4-FFF2-40B4-BE49-F238E27FC236}">
                <a16:creationId xmlns:a16="http://schemas.microsoft.com/office/drawing/2014/main" id="{8010E54D-981F-0B45-BF61-3673D77BE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774" y="2571750"/>
            <a:ext cx="1871295" cy="250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Users\To Hung\Desktop\HINH CD K12\Bai 1Phap luat va doi song\Bai 1\Data\BoLuatlaodong.jpg">
            <a:extLst>
              <a:ext uri="{FF2B5EF4-FFF2-40B4-BE49-F238E27FC236}">
                <a16:creationId xmlns:a16="http://schemas.microsoft.com/office/drawing/2014/main" id="{7A50DA7D-E910-D346-BAD3-3B0B3FC7B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968" y="2571750"/>
            <a:ext cx="1957387" cy="250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AB6678FD-F501-814F-8B50-A7DC65BDE7A2}"/>
              </a:ext>
            </a:extLst>
          </p:cNvPr>
          <p:cNvSpPr>
            <a:spLocks noChangeArrowheads="1"/>
          </p:cNvSpPr>
          <p:nvPr/>
        </p:nvSpPr>
        <p:spPr bwMode="auto">
          <a:xfrm>
            <a:off x="190500" y="158955"/>
            <a:ext cx="480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b="1">
                <a:solidFill>
                  <a:srgbClr val="000099"/>
                </a:solidFill>
                <a:latin typeface="Times New Roman" panose="02020603050405020304" pitchFamily="18" charset="0"/>
              </a:rPr>
              <a:t>1. Pháp luật với kinh tế:</a:t>
            </a:r>
            <a:endParaRPr lang="en-US" altLang="vi-VN" sz="1800" b="1">
              <a:solidFill>
                <a:srgbClr val="000099"/>
              </a:solidFill>
            </a:endParaRPr>
          </a:p>
        </p:txBody>
      </p:sp>
    </p:spTree>
    <p:extLst>
      <p:ext uri="{BB962C8B-B14F-4D97-AF65-F5344CB8AC3E}">
        <p14:creationId xmlns:p14="http://schemas.microsoft.com/office/powerpoint/2010/main" val="122213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B69B3613-A92C-BB41-8ABF-C55A77732425}"/>
              </a:ext>
            </a:extLst>
          </p:cNvPr>
          <p:cNvSpPr>
            <a:spLocks noChangeArrowheads="1"/>
          </p:cNvSpPr>
          <p:nvPr/>
        </p:nvSpPr>
        <p:spPr bwMode="auto">
          <a:xfrm>
            <a:off x="219741" y="181437"/>
            <a:ext cx="480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b="1">
                <a:solidFill>
                  <a:srgbClr val="000099"/>
                </a:solidFill>
                <a:latin typeface="Times New Roman" panose="02020603050405020304" pitchFamily="18" charset="0"/>
              </a:rPr>
              <a:t>2.Pháp luật với chính trị:</a:t>
            </a:r>
            <a:endParaRPr lang="en-US" altLang="vi-VN" sz="1800" b="1">
              <a:solidFill>
                <a:srgbClr val="000099"/>
              </a:solidFill>
            </a:endParaRPr>
          </a:p>
        </p:txBody>
      </p:sp>
      <p:pic>
        <p:nvPicPr>
          <p:cNvPr id="5" name="Picture 2" descr="C:\Users\To Hung\Desktop\HINH CD K12\Bai 1Phap luat va doi song\Bai 1\Data\scan.jpg">
            <a:extLst>
              <a:ext uri="{FF2B5EF4-FFF2-40B4-BE49-F238E27FC236}">
                <a16:creationId xmlns:a16="http://schemas.microsoft.com/office/drawing/2014/main" id="{A41C31AA-F772-294C-BC11-2B72D15CD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471" y="686141"/>
            <a:ext cx="3514059" cy="427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C0FAAE1C-D523-C94E-83C7-30FE8947E461}"/>
              </a:ext>
            </a:extLst>
          </p:cNvPr>
          <p:cNvSpPr>
            <a:spLocks noChangeArrowheads="1"/>
          </p:cNvSpPr>
          <p:nvPr/>
        </p:nvSpPr>
        <p:spPr bwMode="auto">
          <a:xfrm>
            <a:off x="792469" y="1022937"/>
            <a:ext cx="359271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sz="2400">
                <a:solidFill>
                  <a:srgbClr val="000099"/>
                </a:solidFill>
                <a:latin typeface="Open Sans" panose="020B0606030504020204" pitchFamily="34" charset="0"/>
                <a:ea typeface="Open Sans" panose="020B0606030504020204" pitchFamily="34" charset="0"/>
                <a:cs typeface="Open Sans" panose="020B0606030504020204" pitchFamily="34" charset="0"/>
              </a:rPr>
              <a:t>+ Đường lối chính trị của Đảng cầm quyền chỉ đạo việc xây dựng và thực hiện pháp luật.</a:t>
            </a:r>
          </a:p>
          <a:p>
            <a:pPr algn="just" eaLnBrk="1" hangingPunct="1">
              <a:spcBef>
                <a:spcPct val="0"/>
              </a:spcBef>
              <a:buFontTx/>
              <a:buNone/>
            </a:pPr>
            <a:r>
              <a:rPr lang="en-US" altLang="vi-VN" sz="2400">
                <a:solidFill>
                  <a:srgbClr val="000099"/>
                </a:solidFill>
                <a:latin typeface="Open Sans" panose="020B0606030504020204" pitchFamily="34" charset="0"/>
                <a:ea typeface="Open Sans" panose="020B0606030504020204" pitchFamily="34" charset="0"/>
                <a:cs typeface="Open Sans" panose="020B0606030504020204" pitchFamily="34" charset="0"/>
              </a:rPr>
              <a:t>+ Thông qua pháp luật, ý chí của giai cấp nắm quyền trở thành ý chí của Nhà nước.</a:t>
            </a:r>
            <a:endParaRPr lang="en-US" altLang="vi-VN" sz="1600">
              <a:solidFill>
                <a:srgbClr val="000099"/>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936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49800FBA-AA4C-694D-AA73-86F22020CA84}"/>
              </a:ext>
            </a:extLst>
          </p:cNvPr>
          <p:cNvSpPr>
            <a:spLocks noChangeArrowheads="1"/>
          </p:cNvSpPr>
          <p:nvPr/>
        </p:nvSpPr>
        <p:spPr bwMode="auto">
          <a:xfrm>
            <a:off x="152400" y="353809"/>
            <a:ext cx="4800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800" b="1">
                <a:solidFill>
                  <a:srgbClr val="000099"/>
                </a:solidFill>
                <a:latin typeface="Times New Roman" panose="02020603050405020304" pitchFamily="18" charset="0"/>
              </a:rPr>
              <a:t>3. Pháp luật với đạo đức:</a:t>
            </a:r>
            <a:endParaRPr lang="en-US" altLang="vi-VN" sz="1800" b="1">
              <a:solidFill>
                <a:srgbClr val="000099"/>
              </a:solidFill>
            </a:endParaRPr>
          </a:p>
        </p:txBody>
      </p:sp>
      <p:pic>
        <p:nvPicPr>
          <p:cNvPr id="5" name="Picture 3" descr="C:\Users\To Hung\Desktop\HINH CD K12\Bai 1Phap luat va doi song\Bai 1\Data\LuatHonnhanGiadinh.jpg">
            <a:extLst>
              <a:ext uri="{FF2B5EF4-FFF2-40B4-BE49-F238E27FC236}">
                <a16:creationId xmlns:a16="http://schemas.microsoft.com/office/drawing/2014/main" id="{C784FFDB-7B0E-E04D-8CDD-EB16CE531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946" y="688521"/>
            <a:ext cx="2709139" cy="40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8E6D30F-D731-3A4E-A8AF-C940E6DF771C}"/>
              </a:ext>
            </a:extLst>
          </p:cNvPr>
          <p:cNvSpPr>
            <a:spLocks noChangeArrowheads="1"/>
          </p:cNvSpPr>
          <p:nvPr/>
        </p:nvSpPr>
        <p:spPr bwMode="auto">
          <a:xfrm>
            <a:off x="152400" y="1066800"/>
            <a:ext cx="511769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vi-VN" sz="2400">
                <a:solidFill>
                  <a:srgbClr val="000099"/>
                </a:solidFill>
                <a:latin typeface="Open Sans" panose="020B0606030504020204" pitchFamily="34" charset="0"/>
                <a:ea typeface="Open Sans" panose="020B0606030504020204" pitchFamily="34" charset="0"/>
                <a:cs typeface="Open Sans" panose="020B0606030504020204" pitchFamily="34" charset="0"/>
              </a:rPr>
              <a:t>NN chuyển những vi phạm đạo đức có tính phổ biến, phù hợp với tiến bộ xã hội thành các quy phạm pháp luật và bảo đảm thực hiện bằng sức mạnh quyền lực của Nhà nước. </a:t>
            </a:r>
          </a:p>
          <a:p>
            <a:pPr algn="just" eaLnBrk="1" hangingPunct="1">
              <a:spcBef>
                <a:spcPct val="0"/>
              </a:spcBef>
              <a:buFontTx/>
              <a:buNone/>
            </a:pP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VD: các nguyên tắc đạo đức trong hôn nhân gia đình được Nhà nước chuyển thành các quy định của luật HNGĐ</a:t>
            </a:r>
            <a:endParaRPr lang="en-US" altLang="vi-VN" sz="1600">
              <a:solidFill>
                <a:srgbClr val="14522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727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D54BF86-FD5D-A547-8A04-3D7ACFEB83CC}"/>
              </a:ext>
            </a:extLst>
          </p:cNvPr>
          <p:cNvGraphicFramePr>
            <a:graphicFrameLocks noGrp="1"/>
          </p:cNvGraphicFramePr>
          <p:nvPr>
            <p:extLst>
              <p:ext uri="{D42A27DB-BD31-4B8C-83A1-F6EECF244321}">
                <p14:modId xmlns:p14="http://schemas.microsoft.com/office/powerpoint/2010/main" val="1297900496"/>
              </p:ext>
            </p:extLst>
          </p:nvPr>
        </p:nvGraphicFramePr>
        <p:xfrm>
          <a:off x="250371" y="990599"/>
          <a:ext cx="8643259" cy="3764207"/>
        </p:xfrm>
        <a:graphic>
          <a:graphicData uri="http://schemas.openxmlformats.org/drawingml/2006/table">
            <a:tbl>
              <a:tblPr>
                <a:tableStyleId>{5940675A-B579-460E-94D1-54222C63F5DA}</a:tableStyleId>
              </a:tblPr>
              <a:tblGrid>
                <a:gridCol w="1840694">
                  <a:extLst>
                    <a:ext uri="{9D8B030D-6E8A-4147-A177-3AD203B41FA5}">
                      <a16:colId xmlns:a16="http://schemas.microsoft.com/office/drawing/2014/main" val="1785243163"/>
                    </a:ext>
                  </a:extLst>
                </a:gridCol>
                <a:gridCol w="3282905">
                  <a:extLst>
                    <a:ext uri="{9D8B030D-6E8A-4147-A177-3AD203B41FA5}">
                      <a16:colId xmlns:a16="http://schemas.microsoft.com/office/drawing/2014/main" val="4247799047"/>
                    </a:ext>
                  </a:extLst>
                </a:gridCol>
                <a:gridCol w="3519660">
                  <a:extLst>
                    <a:ext uri="{9D8B030D-6E8A-4147-A177-3AD203B41FA5}">
                      <a16:colId xmlns:a16="http://schemas.microsoft.com/office/drawing/2014/main" val="215140718"/>
                    </a:ext>
                  </a:extLst>
                </a:gridCol>
              </a:tblGrid>
              <a:tr h="539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ĐẠO ĐỨC</a:t>
                      </a:r>
                      <a:endParaRPr kumimoji="0" lang="en-US" sz="28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PHÁP LUẬT</a:t>
                      </a:r>
                      <a:endParaRPr kumimoji="0" lang="en-US" sz="28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838771422"/>
                  </a:ext>
                </a:extLst>
              </a:tr>
              <a:tr h="5692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rPr>
                        <a:t>Nguồn gốc</a:t>
                      </a: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668796379"/>
                  </a:ext>
                </a:extLst>
              </a:tr>
              <a:tr h="4854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rPr>
                        <a:t>Nội dung</a:t>
                      </a: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512480452"/>
                  </a:ext>
                </a:extLst>
              </a:tr>
              <a:tr h="9810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rPr>
                        <a:t>Hình thức thể hiện</a:t>
                      </a: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987257209"/>
                  </a:ext>
                </a:extLst>
              </a:tr>
              <a:tr h="1174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rPr>
                        <a:t>Phương thức tác động</a:t>
                      </a: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690286397"/>
                  </a:ext>
                </a:extLst>
              </a:tr>
            </a:tbl>
          </a:graphicData>
        </a:graphic>
      </p:graphicFrame>
      <p:sp>
        <p:nvSpPr>
          <p:cNvPr id="8" name="Rounded Rectangle 7">
            <a:extLst>
              <a:ext uri="{FF2B5EF4-FFF2-40B4-BE49-F238E27FC236}">
                <a16:creationId xmlns:a16="http://schemas.microsoft.com/office/drawing/2014/main" id="{EC8DA973-51B1-6D45-844B-8683ADC24548}"/>
              </a:ext>
            </a:extLst>
          </p:cNvPr>
          <p:cNvSpPr/>
          <p:nvPr/>
        </p:nvSpPr>
        <p:spPr>
          <a:xfrm>
            <a:off x="2111829" y="217713"/>
            <a:ext cx="4680857" cy="67491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en-US" altLang="vi-VN" sz="2000" b="1">
                <a:solidFill>
                  <a:srgbClr val="002060"/>
                </a:solidFill>
                <a:latin typeface="Calibri" panose="020F0502020204030204" pitchFamily="34" charset="0"/>
                <a:cs typeface="Calibri" panose="020F0502020204030204" pitchFamily="34" charset="0"/>
              </a:rPr>
              <a:t>Mỗi nhóm sẽ ghi nhanh vào giấy</a:t>
            </a:r>
          </a:p>
          <a:p>
            <a:pPr algn="ctr">
              <a:spcBef>
                <a:spcPct val="0"/>
              </a:spcBef>
              <a:buFontTx/>
              <a:buNone/>
            </a:pPr>
            <a:r>
              <a:rPr lang="en-US" altLang="vi-VN" sz="2000" b="1">
                <a:solidFill>
                  <a:srgbClr val="002060"/>
                </a:solidFill>
                <a:latin typeface="Calibri" panose="020F0502020204030204" pitchFamily="34" charset="0"/>
                <a:cs typeface="Calibri" panose="020F0502020204030204" pitchFamily="34" charset="0"/>
              </a:rPr>
              <a:t>những nội dung trên bảng sau đây</a:t>
            </a:r>
            <a:r>
              <a:rPr lang="en-US" altLang="vi-VN" sz="2400" b="1">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60206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D54BF86-FD5D-A547-8A04-3D7ACFEB83CC}"/>
              </a:ext>
            </a:extLst>
          </p:cNvPr>
          <p:cNvGraphicFramePr>
            <a:graphicFrameLocks noGrp="1"/>
          </p:cNvGraphicFramePr>
          <p:nvPr>
            <p:extLst>
              <p:ext uri="{D42A27DB-BD31-4B8C-83A1-F6EECF244321}">
                <p14:modId xmlns:p14="http://schemas.microsoft.com/office/powerpoint/2010/main" val="407895222"/>
              </p:ext>
            </p:extLst>
          </p:nvPr>
        </p:nvGraphicFramePr>
        <p:xfrm>
          <a:off x="20716" y="797633"/>
          <a:ext cx="9093787" cy="4328291"/>
        </p:xfrm>
        <a:graphic>
          <a:graphicData uri="http://schemas.openxmlformats.org/drawingml/2006/table">
            <a:tbl>
              <a:tblPr>
                <a:tableStyleId>{5940675A-B579-460E-94D1-54222C63F5DA}</a:tableStyleId>
              </a:tblPr>
              <a:tblGrid>
                <a:gridCol w="1315606">
                  <a:extLst>
                    <a:ext uri="{9D8B030D-6E8A-4147-A177-3AD203B41FA5}">
                      <a16:colId xmlns:a16="http://schemas.microsoft.com/office/drawing/2014/main" val="1785243163"/>
                    </a:ext>
                  </a:extLst>
                </a:gridCol>
                <a:gridCol w="4017678">
                  <a:extLst>
                    <a:ext uri="{9D8B030D-6E8A-4147-A177-3AD203B41FA5}">
                      <a16:colId xmlns:a16="http://schemas.microsoft.com/office/drawing/2014/main" val="4247799047"/>
                    </a:ext>
                  </a:extLst>
                </a:gridCol>
                <a:gridCol w="3760503">
                  <a:extLst>
                    <a:ext uri="{9D8B030D-6E8A-4147-A177-3AD203B41FA5}">
                      <a16:colId xmlns:a16="http://schemas.microsoft.com/office/drawing/2014/main" val="215140718"/>
                    </a:ext>
                  </a:extLst>
                </a:gridCol>
              </a:tblGrid>
              <a:tr h="3724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ĐẠO ĐỨC</a:t>
                      </a:r>
                      <a:endParaRPr kumimoji="0" lang="en-US" sz="24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PHÁP LUẬT</a:t>
                      </a:r>
                      <a:endParaRPr kumimoji="0" lang="en-US" sz="24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838771422"/>
                  </a:ext>
                </a:extLst>
              </a:tr>
              <a:tr h="6855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NGUỒN GỐC</a:t>
                      </a:r>
                      <a:endParaRPr kumimoji="0" lang="en-US" sz="20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668796379"/>
                  </a:ext>
                </a:extLst>
              </a:tr>
              <a:tr h="16722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NỘI DUNG</a:t>
                      </a:r>
                      <a:endParaRPr kumimoji="0" lang="en-US" sz="20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512480452"/>
                  </a:ext>
                </a:extLst>
              </a:tr>
              <a:tr h="7967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HT THỂ HIỆN</a:t>
                      </a:r>
                      <a:endParaRPr kumimoji="0" lang="en-US" sz="20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987257209"/>
                  </a:ext>
                </a:extLst>
              </a:tr>
              <a:tr h="6780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rPr>
                        <a:t>PT TÁC ĐỘNG</a:t>
                      </a:r>
                      <a:endParaRPr kumimoji="0" lang="en-US" sz="2000" b="0" i="0" u="none" strike="noStrike" cap="none" normalizeH="0" baseline="0">
                        <a:ln>
                          <a:noFill/>
                        </a:ln>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14522C"/>
                        </a:solidFill>
                        <a:effectLst/>
                        <a:latin typeface="Open Sans" panose="020B0606030504020204" pitchFamily="34" charset="0"/>
                        <a:ea typeface="Open Sans" panose="020B0606030504020204" pitchFamily="34" charset="0"/>
                        <a:cs typeface="Open Sans" panose="020B0606030504020204" pitchFamily="34" charset="0"/>
                      </a:endParaRPr>
                    </a:p>
                  </a:txBody>
                  <a:tcPr marT="45712" marB="45712" horzOverflow="overflow">
                    <a:solidFill>
                      <a:schemeClr val="accent4">
                        <a:lumMod val="40000"/>
                        <a:lumOff val="60000"/>
                      </a:schemeClr>
                    </a:solidFill>
                  </a:tcPr>
                </a:tc>
                <a:extLst>
                  <a:ext uri="{0D108BD9-81ED-4DB2-BD59-A6C34878D82A}">
                    <a16:rowId xmlns:a16="http://schemas.microsoft.com/office/drawing/2014/main" val="2690286397"/>
                  </a:ext>
                </a:extLst>
              </a:tr>
            </a:tbl>
          </a:graphicData>
        </a:graphic>
      </p:graphicFrame>
      <p:sp>
        <p:nvSpPr>
          <p:cNvPr id="8" name="Rounded Rectangle 7">
            <a:extLst>
              <a:ext uri="{FF2B5EF4-FFF2-40B4-BE49-F238E27FC236}">
                <a16:creationId xmlns:a16="http://schemas.microsoft.com/office/drawing/2014/main" id="{EC8DA973-51B1-6D45-844B-8683ADC24548}"/>
              </a:ext>
            </a:extLst>
          </p:cNvPr>
          <p:cNvSpPr/>
          <p:nvPr/>
        </p:nvSpPr>
        <p:spPr>
          <a:xfrm>
            <a:off x="1608090" y="39328"/>
            <a:ext cx="6444343" cy="67491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FontTx/>
              <a:buNone/>
            </a:pPr>
            <a:r>
              <a:rPr lang="en-US" altLang="vi-VN" sz="2000" b="1">
                <a:solidFill>
                  <a:srgbClr val="002060"/>
                </a:solidFill>
                <a:latin typeface="Open Sans" panose="020B0606030504020204" pitchFamily="34" charset="0"/>
                <a:ea typeface="Open Sans" panose="020B0606030504020204" pitchFamily="34" charset="0"/>
                <a:cs typeface="Open Sans" panose="020B0606030504020204" pitchFamily="34" charset="0"/>
              </a:rPr>
              <a:t>MỐI QUAN HỆ GIỮA ĐẠO ĐỨC VÀ PHÁP LUẬT</a:t>
            </a:r>
          </a:p>
        </p:txBody>
      </p:sp>
      <p:sp>
        <p:nvSpPr>
          <p:cNvPr id="4" name="Text Box 29">
            <a:extLst>
              <a:ext uri="{FF2B5EF4-FFF2-40B4-BE49-F238E27FC236}">
                <a16:creationId xmlns:a16="http://schemas.microsoft.com/office/drawing/2014/main" id="{213F4D49-7892-5548-92E9-FE2D6980E1AB}"/>
              </a:ext>
            </a:extLst>
          </p:cNvPr>
          <p:cNvSpPr txBox="1">
            <a:spLocks noChangeArrowheads="1"/>
          </p:cNvSpPr>
          <p:nvPr/>
        </p:nvSpPr>
        <p:spPr bwMode="auto">
          <a:xfrm>
            <a:off x="1458686" y="1321470"/>
            <a:ext cx="36458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00FF"/>
                </a:solidFill>
                <a:latin typeface="Open Sans" panose="020B0606030504020204" pitchFamily="34" charset="0"/>
                <a:ea typeface="Open Sans" panose="020B0606030504020204" pitchFamily="34" charset="0"/>
                <a:cs typeface="Open Sans" panose="020B0606030504020204" pitchFamily="34" charset="0"/>
              </a:rPr>
              <a:t>Hình thành từ đời sống XH.</a:t>
            </a:r>
          </a:p>
        </p:txBody>
      </p:sp>
      <p:sp>
        <p:nvSpPr>
          <p:cNvPr id="6" name="Text Box 31">
            <a:extLst>
              <a:ext uri="{FF2B5EF4-FFF2-40B4-BE49-F238E27FC236}">
                <a16:creationId xmlns:a16="http://schemas.microsoft.com/office/drawing/2014/main" id="{515BC0E3-8095-824A-9EA2-29EE4ACC737E}"/>
              </a:ext>
            </a:extLst>
          </p:cNvPr>
          <p:cNvSpPr txBox="1">
            <a:spLocks noChangeArrowheads="1"/>
          </p:cNvSpPr>
          <p:nvPr/>
        </p:nvSpPr>
        <p:spPr bwMode="auto">
          <a:xfrm>
            <a:off x="5400369" y="1288508"/>
            <a:ext cx="381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Hình thành từ đời sống XH, được NN thể chế hóa.</a:t>
            </a:r>
          </a:p>
        </p:txBody>
      </p:sp>
      <p:sp>
        <p:nvSpPr>
          <p:cNvPr id="7" name="Text Box 32">
            <a:extLst>
              <a:ext uri="{FF2B5EF4-FFF2-40B4-BE49-F238E27FC236}">
                <a16:creationId xmlns:a16="http://schemas.microsoft.com/office/drawing/2014/main" id="{DA41B49C-136E-C643-B690-A8D76277FDFB}"/>
              </a:ext>
            </a:extLst>
          </p:cNvPr>
          <p:cNvSpPr txBox="1">
            <a:spLocks noChangeArrowheads="1"/>
          </p:cNvSpPr>
          <p:nvPr/>
        </p:nvSpPr>
        <p:spPr bwMode="auto">
          <a:xfrm>
            <a:off x="1465005" y="1970474"/>
            <a:ext cx="391463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vi-VN" sz="2000">
                <a:solidFill>
                  <a:srgbClr val="0000FF"/>
                </a:solidFill>
                <a:latin typeface="Open Sans" panose="020B0606030504020204" pitchFamily="34" charset="0"/>
                <a:ea typeface="Open Sans" panose="020B0606030504020204" pitchFamily="34" charset="0"/>
                <a:cs typeface="Open Sans" panose="020B0606030504020204" pitchFamily="34" charset="0"/>
              </a:rPr>
              <a:t>Các quan niệm, chuẩn mực thuộc đời sống tinh thần, tình cảm của con người (về thiện ác, công bằng, danh dự, nhân phẩm , bổn phận….).</a:t>
            </a:r>
          </a:p>
        </p:txBody>
      </p:sp>
      <p:sp>
        <p:nvSpPr>
          <p:cNvPr id="9" name="Text Box 33">
            <a:extLst>
              <a:ext uri="{FF2B5EF4-FFF2-40B4-BE49-F238E27FC236}">
                <a16:creationId xmlns:a16="http://schemas.microsoft.com/office/drawing/2014/main" id="{F9A466AB-3072-4548-80BC-34ADA7621EF4}"/>
              </a:ext>
            </a:extLst>
          </p:cNvPr>
          <p:cNvSpPr txBox="1">
            <a:spLocks noChangeArrowheads="1"/>
          </p:cNvSpPr>
          <p:nvPr/>
        </p:nvSpPr>
        <p:spPr bwMode="auto">
          <a:xfrm>
            <a:off x="5400369" y="2018399"/>
            <a:ext cx="37229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Các quy tắc xử sự, quyền và </a:t>
            </a:r>
          </a:p>
          <a:p>
            <a:pPr algn="just"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nghĩa vụ pháp lý của các cá nhân, tổ chức, trong các quan hệ do pháp luật điều chỉnh</a:t>
            </a:r>
          </a:p>
        </p:txBody>
      </p:sp>
      <p:sp>
        <p:nvSpPr>
          <p:cNvPr id="10" name="Text Box 34">
            <a:extLst>
              <a:ext uri="{FF2B5EF4-FFF2-40B4-BE49-F238E27FC236}">
                <a16:creationId xmlns:a16="http://schemas.microsoft.com/office/drawing/2014/main" id="{EB41AF61-68EA-F346-BDC6-AB48DC8F3BFD}"/>
              </a:ext>
            </a:extLst>
          </p:cNvPr>
          <p:cNvSpPr txBox="1">
            <a:spLocks noChangeArrowheads="1"/>
          </p:cNvSpPr>
          <p:nvPr/>
        </p:nvSpPr>
        <p:spPr bwMode="auto">
          <a:xfrm>
            <a:off x="1458686" y="3699369"/>
            <a:ext cx="39146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00FF"/>
                </a:solidFill>
                <a:latin typeface="Open Sans" panose="020B0606030504020204" pitchFamily="34" charset="0"/>
                <a:ea typeface="Open Sans" panose="020B0606030504020204" pitchFamily="34" charset="0"/>
                <a:cs typeface="Open Sans" panose="020B0606030504020204" pitchFamily="34" charset="0"/>
              </a:rPr>
              <a:t>Trong nhân thức, tình cảm của con người</a:t>
            </a:r>
          </a:p>
        </p:txBody>
      </p:sp>
      <p:sp>
        <p:nvSpPr>
          <p:cNvPr id="11" name="Text Box 35">
            <a:extLst>
              <a:ext uri="{FF2B5EF4-FFF2-40B4-BE49-F238E27FC236}">
                <a16:creationId xmlns:a16="http://schemas.microsoft.com/office/drawing/2014/main" id="{D4E22F8B-653A-B542-9FED-4CCC9EE2B7C0}"/>
              </a:ext>
            </a:extLst>
          </p:cNvPr>
          <p:cNvSpPr txBox="1">
            <a:spLocks noChangeArrowheads="1"/>
          </p:cNvSpPr>
          <p:nvPr/>
        </p:nvSpPr>
        <p:spPr bwMode="auto">
          <a:xfrm>
            <a:off x="5474897" y="3671748"/>
            <a:ext cx="335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Văn bản do nhà nước ban hành</a:t>
            </a:r>
          </a:p>
        </p:txBody>
      </p:sp>
      <p:sp>
        <p:nvSpPr>
          <p:cNvPr id="12" name="Text Box 36">
            <a:extLst>
              <a:ext uri="{FF2B5EF4-FFF2-40B4-BE49-F238E27FC236}">
                <a16:creationId xmlns:a16="http://schemas.microsoft.com/office/drawing/2014/main" id="{270AA86A-E666-D14D-8B76-B7E54C7649EE}"/>
              </a:ext>
            </a:extLst>
          </p:cNvPr>
          <p:cNvSpPr txBox="1">
            <a:spLocks noChangeArrowheads="1"/>
          </p:cNvSpPr>
          <p:nvPr/>
        </p:nvSpPr>
        <p:spPr bwMode="auto">
          <a:xfrm>
            <a:off x="1458686" y="4603294"/>
            <a:ext cx="2667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00FF"/>
                </a:solidFill>
                <a:latin typeface="Open Sans" panose="020B0606030504020204" pitchFamily="34" charset="0"/>
                <a:ea typeface="Open Sans" panose="020B0606030504020204" pitchFamily="34" charset="0"/>
                <a:cs typeface="Open Sans" panose="020B0606030504020204" pitchFamily="34" charset="0"/>
              </a:rPr>
              <a:t>Dư luận xã hội</a:t>
            </a:r>
          </a:p>
        </p:txBody>
      </p:sp>
      <p:sp>
        <p:nvSpPr>
          <p:cNvPr id="13" name="Text Box 37">
            <a:extLst>
              <a:ext uri="{FF2B5EF4-FFF2-40B4-BE49-F238E27FC236}">
                <a16:creationId xmlns:a16="http://schemas.microsoft.com/office/drawing/2014/main" id="{E4BF2584-18EC-EE4A-82F0-DDCD7ED7C5AD}"/>
              </a:ext>
            </a:extLst>
          </p:cNvPr>
          <p:cNvSpPr txBox="1">
            <a:spLocks noChangeArrowheads="1"/>
          </p:cNvSpPr>
          <p:nvPr/>
        </p:nvSpPr>
        <p:spPr bwMode="auto">
          <a:xfrm>
            <a:off x="5400369" y="4436761"/>
            <a:ext cx="358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vi-VN" sz="2000">
                <a:solidFill>
                  <a:srgbClr val="002060"/>
                </a:solidFill>
                <a:latin typeface="Open Sans" panose="020B0606030504020204" pitchFamily="34" charset="0"/>
                <a:ea typeface="Open Sans" panose="020B0606030504020204" pitchFamily="34" charset="0"/>
                <a:cs typeface="Open Sans" panose="020B0606030504020204" pitchFamily="34" charset="0"/>
              </a:rPr>
              <a:t>Giáo dục cưỡng chế bằng quyền lực nhà nước</a:t>
            </a:r>
          </a:p>
        </p:txBody>
      </p:sp>
    </p:spTree>
    <p:extLst>
      <p:ext uri="{BB962C8B-B14F-4D97-AF65-F5344CB8AC3E}">
        <p14:creationId xmlns:p14="http://schemas.microsoft.com/office/powerpoint/2010/main" val="25010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173" name="Google Shape;2173;p41"/>
          <p:cNvSpPr txBox="1">
            <a:spLocks noGrp="1"/>
          </p:cNvSpPr>
          <p:nvPr>
            <p:ph type="ctrTitle"/>
          </p:nvPr>
        </p:nvSpPr>
        <p:spPr>
          <a:xfrm>
            <a:off x="671400" y="916406"/>
            <a:ext cx="7250594" cy="573000"/>
          </a:xfrm>
          <a:prstGeom prst="rect">
            <a:avLst/>
          </a:prstGeom>
        </p:spPr>
        <p:txBody>
          <a:bodyPr spcFirstLastPara="1" wrap="square" lIns="91425" tIns="91425" rIns="91425" bIns="91425" anchor="ctr" anchorCtr="0">
            <a:noAutofit/>
          </a:bodyPr>
          <a:lstStyle/>
          <a:p>
            <a:pPr lvl="0" algn="just"/>
            <a:r>
              <a:rPr lang="en-US" altLang="vi-VN" sz="2400">
                <a:solidFill>
                  <a:srgbClr val="FF0000"/>
                </a:solidFill>
                <a:latin typeface="Open Sans" panose="020B0606030504020204" pitchFamily="34" charset="0"/>
                <a:ea typeface="Open Sans" panose="020B0606030504020204" pitchFamily="34" charset="0"/>
                <a:cs typeface="Open Sans" panose="020B0606030504020204" pitchFamily="34" charset="0"/>
              </a:rPr>
              <a:t>Tại sao nói rằng Pháp luật nước ta mang bản chất Xã hội? PL nước ta phục vụ cho giai cấp nào?</a:t>
            </a:r>
            <a:endParaRPr sz="2400">
              <a:latin typeface="Open Sans" panose="020B0606030504020204" pitchFamily="34" charset="0"/>
              <a:ea typeface="Open Sans" panose="020B0606030504020204" pitchFamily="34" charset="0"/>
              <a:cs typeface="Open Sans" panose="020B0606030504020204" pitchFamily="34" charset="0"/>
            </a:endParaRPr>
          </a:p>
        </p:txBody>
      </p:sp>
      <p:sp>
        <p:nvSpPr>
          <p:cNvPr id="8" name="AutoShape 8">
            <a:extLst>
              <a:ext uri="{FF2B5EF4-FFF2-40B4-BE49-F238E27FC236}">
                <a16:creationId xmlns:a16="http://schemas.microsoft.com/office/drawing/2014/main" id="{25598F4D-E946-4A44-BD6E-5B804ED2D8EC}"/>
              </a:ext>
            </a:extLst>
          </p:cNvPr>
          <p:cNvSpPr>
            <a:spLocks noChangeArrowheads="1"/>
          </p:cNvSpPr>
          <p:nvPr/>
        </p:nvSpPr>
        <p:spPr bwMode="auto">
          <a:xfrm>
            <a:off x="410497" y="2394748"/>
            <a:ext cx="3886200" cy="2286000"/>
          </a:xfrm>
          <a:prstGeom prst="flowChartAlternateProcess">
            <a:avLst/>
          </a:prstGeom>
          <a:solidFill>
            <a:schemeClr val="accent4">
              <a:lumMod val="40000"/>
              <a:lumOff val="60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600">
                <a:solidFill>
                  <a:srgbClr val="FF0000"/>
                </a:solidFill>
                <a:latin typeface="Open Sans" panose="020B0606030504020204" pitchFamily="34" charset="0"/>
                <a:ea typeface="Open Sans" panose="020B0606030504020204" pitchFamily="34" charset="0"/>
                <a:cs typeface="Open Sans" panose="020B0606030504020204" pitchFamily="34" charset="0"/>
              </a:rPr>
              <a:t>Bản chất XH của </a:t>
            </a:r>
          </a:p>
          <a:p>
            <a:pPr algn="ctr" eaLnBrk="1" hangingPunct="1">
              <a:spcBef>
                <a:spcPct val="0"/>
              </a:spcBef>
              <a:buFontTx/>
              <a:buNone/>
            </a:pPr>
            <a:r>
              <a:rPr lang="en-US" altLang="vi-VN" sz="2600">
                <a:solidFill>
                  <a:srgbClr val="FF0000"/>
                </a:solidFill>
                <a:latin typeface="Open Sans" panose="020B0606030504020204" pitchFamily="34" charset="0"/>
                <a:ea typeface="Open Sans" panose="020B0606030504020204" pitchFamily="34" charset="0"/>
                <a:cs typeface="Open Sans" panose="020B0606030504020204" pitchFamily="34" charset="0"/>
              </a:rPr>
              <a:t>PL :</a:t>
            </a:r>
            <a:r>
              <a:rPr lang="en-US" altLang="vi-VN" sz="2600">
                <a:solidFill>
                  <a:schemeClr val="hlink"/>
                </a:solidFill>
                <a:latin typeface="Open Sans" panose="020B0606030504020204" pitchFamily="34" charset="0"/>
                <a:ea typeface="Open Sans" panose="020B0606030504020204" pitchFamily="34" charset="0"/>
                <a:cs typeface="Open Sans" panose="020B0606030504020204" pitchFamily="34" charset="0"/>
              </a:rPr>
              <a:t>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Tính quy phạm phổ biến</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 do bản chất xã hội của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pháp luật quy định</a:t>
            </a:r>
            <a:endParaRPr lang="en-US" altLang="vi-VN">
              <a:solidFill>
                <a:srgbClr val="3333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AutoShape 9">
            <a:extLst>
              <a:ext uri="{FF2B5EF4-FFF2-40B4-BE49-F238E27FC236}">
                <a16:creationId xmlns:a16="http://schemas.microsoft.com/office/drawing/2014/main" id="{2F7280C7-D855-5444-8E80-D2FFF1C8384D}"/>
              </a:ext>
            </a:extLst>
          </p:cNvPr>
          <p:cNvSpPr>
            <a:spLocks noChangeArrowheads="1"/>
          </p:cNvSpPr>
          <p:nvPr/>
        </p:nvSpPr>
        <p:spPr bwMode="auto">
          <a:xfrm>
            <a:off x="4847303" y="2349912"/>
            <a:ext cx="3886200" cy="2286000"/>
          </a:xfrm>
          <a:prstGeom prst="flowChartAlternateProcess">
            <a:avLst/>
          </a:prstGeom>
          <a:solidFill>
            <a:schemeClr val="accent4">
              <a:lumMod val="40000"/>
              <a:lumOff val="60000"/>
            </a:schemeClr>
          </a:solidFill>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Pháp luật của ta là PL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thật sự dân chủ vì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nó bảo vệ quyền tự do ,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dân chủ rộng rãi </a:t>
            </a:r>
          </a:p>
          <a:p>
            <a:pPr algn="ctr" eaLnBrk="1" hangingPunct="1">
              <a:spcBef>
                <a:spcPct val="0"/>
              </a:spcBef>
              <a:buFontTx/>
              <a:buNone/>
            </a:pPr>
            <a:r>
              <a:rPr lang="en-US" altLang="vi-VN" sz="2600">
                <a:solidFill>
                  <a:srgbClr val="000099"/>
                </a:solidFill>
                <a:latin typeface="Open Sans" panose="020B0606030504020204" pitchFamily="34" charset="0"/>
                <a:ea typeface="Open Sans" panose="020B0606030504020204" pitchFamily="34" charset="0"/>
                <a:cs typeface="Open Sans" panose="020B0606030504020204" pitchFamily="34" charset="0"/>
              </a:rPr>
              <a:t>cho nhân dân lao động…</a:t>
            </a:r>
          </a:p>
        </p:txBody>
      </p:sp>
    </p:spTree>
    <p:extLst>
      <p:ext uri="{BB962C8B-B14F-4D97-AF65-F5344CB8AC3E}">
        <p14:creationId xmlns:p14="http://schemas.microsoft.com/office/powerpoint/2010/main" val="267702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73"/>
                                        </p:tgtEl>
                                        <p:attrNameLst>
                                          <p:attrName>style.visibility</p:attrName>
                                        </p:attrNameLst>
                                      </p:cBhvr>
                                      <p:to>
                                        <p:strVal val="visible"/>
                                      </p:to>
                                    </p:set>
                                    <p:animEffect transition="in" filter="checkerboard(across)">
                                      <p:cBhvr>
                                        <p:cTn id="7" dur="500"/>
                                        <p:tgtEl>
                                          <p:spTgt spid="217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7"/>
        <p:cNvGrpSpPr/>
        <p:nvPr/>
      </p:nvGrpSpPr>
      <p:grpSpPr>
        <a:xfrm>
          <a:off x="0" y="0"/>
          <a:ext cx="0" cy="0"/>
          <a:chOff x="0" y="0"/>
          <a:chExt cx="0" cy="0"/>
        </a:xfrm>
      </p:grpSpPr>
      <p:sp>
        <p:nvSpPr>
          <p:cNvPr id="2578" name="Google Shape;2578;p5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IV. VAI TRÒ CỦA PHÁP LUẬT</a:t>
            </a:r>
            <a:endParaRPr b="1">
              <a:latin typeface="Open Sans" panose="020B0606030504020204" pitchFamily="34" charset="0"/>
              <a:ea typeface="Open Sans" panose="020B0606030504020204" pitchFamily="34" charset="0"/>
              <a:cs typeface="Open Sans" panose="020B0606030504020204" pitchFamily="34" charset="0"/>
            </a:endParaRPr>
          </a:p>
        </p:txBody>
      </p:sp>
      <p:pic>
        <p:nvPicPr>
          <p:cNvPr id="2579" name="Google Shape;2579;p55"/>
          <p:cNvPicPr preferRelativeResize="0"/>
          <p:nvPr/>
        </p:nvPicPr>
        <p:blipFill>
          <a:blip r:embed="rId3">
            <a:alphaModFix amt="52000"/>
          </a:blip>
          <a:stretch>
            <a:fillRect/>
          </a:stretch>
        </p:blipFill>
        <p:spPr>
          <a:xfrm rot="-1128982" flipH="1">
            <a:off x="35687" y="2128985"/>
            <a:ext cx="1330669" cy="1084583"/>
          </a:xfrm>
          <a:prstGeom prst="rect">
            <a:avLst/>
          </a:prstGeom>
          <a:noFill/>
          <a:ln>
            <a:noFill/>
          </a:ln>
        </p:spPr>
      </p:pic>
      <p:pic>
        <p:nvPicPr>
          <p:cNvPr id="2580" name="Google Shape;2580;p55"/>
          <p:cNvPicPr preferRelativeResize="0"/>
          <p:nvPr/>
        </p:nvPicPr>
        <p:blipFill>
          <a:blip r:embed="rId3">
            <a:alphaModFix amt="52000"/>
          </a:blip>
          <a:stretch>
            <a:fillRect/>
          </a:stretch>
        </p:blipFill>
        <p:spPr>
          <a:xfrm rot="-1128982" flipH="1">
            <a:off x="6099057" y="2787239"/>
            <a:ext cx="2825166" cy="1929106"/>
          </a:xfrm>
          <a:prstGeom prst="rect">
            <a:avLst/>
          </a:prstGeom>
          <a:noFill/>
          <a:ln>
            <a:noFill/>
          </a:ln>
        </p:spPr>
      </p:pic>
      <p:pic>
        <p:nvPicPr>
          <p:cNvPr id="2581" name="Google Shape;2581;p55"/>
          <p:cNvPicPr preferRelativeResize="0"/>
          <p:nvPr/>
        </p:nvPicPr>
        <p:blipFill>
          <a:blip r:embed="rId3">
            <a:alphaModFix amt="52000"/>
          </a:blip>
          <a:stretch>
            <a:fillRect/>
          </a:stretch>
        </p:blipFill>
        <p:spPr>
          <a:xfrm rot="-1128982" flipH="1">
            <a:off x="6242502" y="1201974"/>
            <a:ext cx="2634913" cy="1911104"/>
          </a:xfrm>
          <a:prstGeom prst="rect">
            <a:avLst/>
          </a:prstGeom>
          <a:noFill/>
          <a:ln>
            <a:noFill/>
          </a:ln>
        </p:spPr>
      </p:pic>
      <p:pic>
        <p:nvPicPr>
          <p:cNvPr id="2582" name="Google Shape;2582;p55"/>
          <p:cNvPicPr preferRelativeResize="0"/>
          <p:nvPr/>
        </p:nvPicPr>
        <p:blipFill rotWithShape="1">
          <a:blip r:embed="rId4">
            <a:alphaModFix amt="80000"/>
          </a:blip>
          <a:srcRect r="39773"/>
          <a:stretch/>
        </p:blipFill>
        <p:spPr>
          <a:xfrm flipH="1">
            <a:off x="5019423" y="2983653"/>
            <a:ext cx="1181352" cy="910250"/>
          </a:xfrm>
          <a:prstGeom prst="rect">
            <a:avLst/>
          </a:prstGeom>
          <a:noFill/>
          <a:ln>
            <a:noFill/>
          </a:ln>
        </p:spPr>
      </p:pic>
      <p:pic>
        <p:nvPicPr>
          <p:cNvPr id="2583" name="Google Shape;2583;p55"/>
          <p:cNvPicPr preferRelativeResize="0"/>
          <p:nvPr/>
        </p:nvPicPr>
        <p:blipFill rotWithShape="1">
          <a:blip r:embed="rId5">
            <a:alphaModFix amt="77000"/>
          </a:blip>
          <a:srcRect r="40691"/>
          <a:stretch/>
        </p:blipFill>
        <p:spPr>
          <a:xfrm flipH="1">
            <a:off x="4986501" y="1675259"/>
            <a:ext cx="1163376" cy="910299"/>
          </a:xfrm>
          <a:prstGeom prst="rect">
            <a:avLst/>
          </a:prstGeom>
          <a:noFill/>
          <a:ln>
            <a:noFill/>
          </a:ln>
        </p:spPr>
      </p:pic>
      <p:sp>
        <p:nvSpPr>
          <p:cNvPr id="2588" name="Google Shape;2588;p55"/>
          <p:cNvSpPr txBox="1">
            <a:spLocks noGrp="1"/>
          </p:cNvSpPr>
          <p:nvPr>
            <p:ph type="title" idx="4294967295"/>
          </p:nvPr>
        </p:nvSpPr>
        <p:spPr>
          <a:xfrm>
            <a:off x="6509219" y="3125741"/>
            <a:ext cx="1853100" cy="4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Open Sans" panose="020B0606030504020204" pitchFamily="34" charset="0"/>
                <a:ea typeface="Open Sans" panose="020B0606030504020204" pitchFamily="34" charset="0"/>
                <a:cs typeface="Open Sans" panose="020B0606030504020204" pitchFamily="34" charset="0"/>
              </a:rPr>
              <a:t>QUẢN LÝ XÃ HỘI, THỐNG NHẤT DÂN CHỦ VÀ CÓ HIỆU LỰC</a:t>
            </a:r>
            <a:endParaRPr sz="1600" b="1">
              <a:latin typeface="Open Sans" panose="020B0606030504020204" pitchFamily="34" charset="0"/>
              <a:ea typeface="Open Sans" panose="020B0606030504020204" pitchFamily="34" charset="0"/>
              <a:cs typeface="Open Sans" panose="020B0606030504020204" pitchFamily="34" charset="0"/>
            </a:endParaRPr>
          </a:p>
        </p:txBody>
      </p:sp>
      <p:sp>
        <p:nvSpPr>
          <p:cNvPr id="2590" name="Google Shape;2590;p55"/>
          <p:cNvSpPr txBox="1">
            <a:spLocks noGrp="1"/>
          </p:cNvSpPr>
          <p:nvPr>
            <p:ph type="title" idx="4294967295"/>
          </p:nvPr>
        </p:nvSpPr>
        <p:spPr>
          <a:xfrm>
            <a:off x="6630108" y="1750461"/>
            <a:ext cx="1859700" cy="43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Open Sans" panose="020B0606030504020204" pitchFamily="34" charset="0"/>
                <a:ea typeface="Open Sans" panose="020B0606030504020204" pitchFamily="34" charset="0"/>
                <a:cs typeface="Open Sans" panose="020B0606030504020204" pitchFamily="34" charset="0"/>
              </a:rPr>
              <a:t>BẢO VỆ QUYỀN LỢI HỢP PHÁP CỦA MÌNH</a:t>
            </a:r>
            <a:endParaRPr sz="1600" b="1">
              <a:latin typeface="Open Sans" panose="020B0606030504020204" pitchFamily="34" charset="0"/>
              <a:ea typeface="Open Sans" panose="020B0606030504020204" pitchFamily="34" charset="0"/>
              <a:cs typeface="Open Sans" panose="020B0606030504020204" pitchFamily="34" charset="0"/>
            </a:endParaRPr>
          </a:p>
        </p:txBody>
      </p:sp>
      <p:sp>
        <p:nvSpPr>
          <p:cNvPr id="2592" name="Google Shape;2592;p55"/>
          <p:cNvSpPr txBox="1">
            <a:spLocks noGrp="1"/>
          </p:cNvSpPr>
          <p:nvPr>
            <p:ph type="title" idx="4294967295"/>
          </p:nvPr>
        </p:nvSpPr>
        <p:spPr>
          <a:xfrm>
            <a:off x="132407" y="2362508"/>
            <a:ext cx="1667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Open Sans" panose="020B0606030504020204" pitchFamily="34" charset="0"/>
                <a:ea typeface="Open Sans" panose="020B0606030504020204" pitchFamily="34" charset="0"/>
                <a:cs typeface="Open Sans" panose="020B0606030504020204" pitchFamily="34" charset="0"/>
              </a:rPr>
              <a:t>VAI TRÒ </a:t>
            </a:r>
            <a:br>
              <a:rPr lang="en" sz="1800" b="1">
                <a:latin typeface="Open Sans" panose="020B0606030504020204" pitchFamily="34" charset="0"/>
                <a:ea typeface="Open Sans" panose="020B0606030504020204" pitchFamily="34" charset="0"/>
                <a:cs typeface="Open Sans" panose="020B0606030504020204" pitchFamily="34" charset="0"/>
              </a:rPr>
            </a:br>
            <a:r>
              <a:rPr lang="en" sz="1800" b="1">
                <a:latin typeface="Open Sans" panose="020B0606030504020204" pitchFamily="34" charset="0"/>
                <a:ea typeface="Open Sans" panose="020B0606030504020204" pitchFamily="34" charset="0"/>
                <a:cs typeface="Open Sans" panose="020B0606030504020204" pitchFamily="34" charset="0"/>
              </a:rPr>
              <a:t>CỦA PL</a:t>
            </a:r>
            <a:endParaRPr sz="1800" b="1">
              <a:latin typeface="Open Sans" panose="020B0606030504020204" pitchFamily="34" charset="0"/>
              <a:ea typeface="Open Sans" panose="020B0606030504020204" pitchFamily="34" charset="0"/>
              <a:cs typeface="Open Sans" panose="020B0606030504020204" pitchFamily="34" charset="0"/>
            </a:endParaRPr>
          </a:p>
        </p:txBody>
      </p:sp>
      <p:sp>
        <p:nvSpPr>
          <p:cNvPr id="2594" name="Google Shape;2594;p55"/>
          <p:cNvSpPr/>
          <p:nvPr/>
        </p:nvSpPr>
        <p:spPr>
          <a:xfrm>
            <a:off x="1359375" y="1842966"/>
            <a:ext cx="379139" cy="1908826"/>
          </a:xfrm>
          <a:custGeom>
            <a:avLst/>
            <a:gdLst/>
            <a:ahLst/>
            <a:cxnLst/>
            <a:rect l="l" t="t" r="r" b="b"/>
            <a:pathLst>
              <a:path w="23711" h="61995" extrusionOk="0">
                <a:moveTo>
                  <a:pt x="23711" y="63"/>
                </a:moveTo>
                <a:cubicBezTo>
                  <a:pt x="16610" y="-444"/>
                  <a:pt x="7687" y="3693"/>
                  <a:pt x="4949" y="10264"/>
                </a:cubicBezTo>
                <a:cubicBezTo>
                  <a:pt x="2609" y="15879"/>
                  <a:pt x="9417" y="23418"/>
                  <a:pt x="6042" y="28479"/>
                </a:cubicBezTo>
                <a:cubicBezTo>
                  <a:pt x="4971" y="30084"/>
                  <a:pt x="1938" y="28595"/>
                  <a:pt x="395" y="29754"/>
                </a:cubicBezTo>
                <a:cubicBezTo>
                  <a:pt x="-1926" y="31498"/>
                  <a:pt x="7580" y="32146"/>
                  <a:pt x="7317" y="35037"/>
                </a:cubicBezTo>
                <a:cubicBezTo>
                  <a:pt x="6836" y="40326"/>
                  <a:pt x="2360" y="45799"/>
                  <a:pt x="4403" y="50702"/>
                </a:cubicBezTo>
                <a:cubicBezTo>
                  <a:pt x="7033" y="57013"/>
                  <a:pt x="14821" y="60656"/>
                  <a:pt x="21525" y="61995"/>
                </a:cubicBezTo>
              </a:path>
            </a:pathLst>
          </a:custGeom>
          <a:noFill/>
          <a:ln w="28575" cap="flat" cmpd="sng">
            <a:solidFill>
              <a:schemeClr val="dk2"/>
            </a:solidFill>
            <a:prstDash val="solid"/>
            <a:round/>
            <a:headEnd type="none" w="med" len="med"/>
            <a:tailEnd type="none" w="med" len="med"/>
          </a:ln>
        </p:spPr>
      </p:sp>
      <p:pic>
        <p:nvPicPr>
          <p:cNvPr id="21" name="Google Shape;2581;p55">
            <a:extLst>
              <a:ext uri="{FF2B5EF4-FFF2-40B4-BE49-F238E27FC236}">
                <a16:creationId xmlns:a16="http://schemas.microsoft.com/office/drawing/2014/main" id="{A178C0C2-9739-874D-B363-350DCAA545A6}"/>
              </a:ext>
            </a:extLst>
          </p:cNvPr>
          <p:cNvPicPr preferRelativeResize="0"/>
          <p:nvPr/>
        </p:nvPicPr>
        <p:blipFill>
          <a:blip r:embed="rId3">
            <a:alphaModFix amt="52000"/>
          </a:blip>
          <a:stretch>
            <a:fillRect/>
          </a:stretch>
        </p:blipFill>
        <p:spPr>
          <a:xfrm rot="-1128982" flipH="1">
            <a:off x="3451620" y="2323357"/>
            <a:ext cx="1653762" cy="956764"/>
          </a:xfrm>
          <a:prstGeom prst="rect">
            <a:avLst/>
          </a:prstGeom>
          <a:noFill/>
          <a:ln>
            <a:noFill/>
          </a:ln>
        </p:spPr>
      </p:pic>
      <p:sp>
        <p:nvSpPr>
          <p:cNvPr id="22" name="Google Shape;2586;p55">
            <a:extLst>
              <a:ext uri="{FF2B5EF4-FFF2-40B4-BE49-F238E27FC236}">
                <a16:creationId xmlns:a16="http://schemas.microsoft.com/office/drawing/2014/main" id="{329679F1-72A4-404F-BC03-9125D857D5CA}"/>
              </a:ext>
            </a:extLst>
          </p:cNvPr>
          <p:cNvSpPr txBox="1">
            <a:spLocks/>
          </p:cNvSpPr>
          <p:nvPr/>
        </p:nvSpPr>
        <p:spPr>
          <a:xfrm>
            <a:off x="3607100" y="2569713"/>
            <a:ext cx="16674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r>
              <a:rPr lang="en-US" sz="1600" b="1">
                <a:latin typeface="Open Sans" panose="020B0606030504020204" pitchFamily="34" charset="0"/>
                <a:ea typeface="Open Sans" panose="020B0606030504020204" pitchFamily="34" charset="0"/>
                <a:cs typeface="Open Sans" panose="020B0606030504020204" pitchFamily="34" charset="0"/>
              </a:rPr>
              <a:t>CÔNG CỤ</a:t>
            </a:r>
          </a:p>
        </p:txBody>
      </p:sp>
      <p:pic>
        <p:nvPicPr>
          <p:cNvPr id="23" name="Google Shape;2581;p55">
            <a:extLst>
              <a:ext uri="{FF2B5EF4-FFF2-40B4-BE49-F238E27FC236}">
                <a16:creationId xmlns:a16="http://schemas.microsoft.com/office/drawing/2014/main" id="{5C1ED6ED-E2B4-194F-8D01-15500D278F05}"/>
              </a:ext>
            </a:extLst>
          </p:cNvPr>
          <p:cNvPicPr preferRelativeResize="0"/>
          <p:nvPr/>
        </p:nvPicPr>
        <p:blipFill>
          <a:blip r:embed="rId3">
            <a:alphaModFix amt="52000"/>
          </a:blip>
          <a:stretch>
            <a:fillRect/>
          </a:stretch>
        </p:blipFill>
        <p:spPr>
          <a:xfrm rot="-1128982" flipH="1">
            <a:off x="1697035" y="1353097"/>
            <a:ext cx="1653762" cy="956764"/>
          </a:xfrm>
          <a:prstGeom prst="rect">
            <a:avLst/>
          </a:prstGeom>
          <a:noFill/>
          <a:ln>
            <a:noFill/>
          </a:ln>
        </p:spPr>
      </p:pic>
      <p:pic>
        <p:nvPicPr>
          <p:cNvPr id="24" name="Google Shape;2581;p55">
            <a:extLst>
              <a:ext uri="{FF2B5EF4-FFF2-40B4-BE49-F238E27FC236}">
                <a16:creationId xmlns:a16="http://schemas.microsoft.com/office/drawing/2014/main" id="{03D584DA-0D9F-2A44-BE5D-9B83AC60237F}"/>
              </a:ext>
            </a:extLst>
          </p:cNvPr>
          <p:cNvPicPr preferRelativeResize="0"/>
          <p:nvPr/>
        </p:nvPicPr>
        <p:blipFill>
          <a:blip r:embed="rId3">
            <a:alphaModFix amt="52000"/>
          </a:blip>
          <a:stretch>
            <a:fillRect/>
          </a:stretch>
        </p:blipFill>
        <p:spPr>
          <a:xfrm rot="-1128982" flipH="1">
            <a:off x="1638231" y="3232233"/>
            <a:ext cx="1653762" cy="956764"/>
          </a:xfrm>
          <a:prstGeom prst="rect">
            <a:avLst/>
          </a:prstGeom>
          <a:noFill/>
          <a:ln>
            <a:noFill/>
          </a:ln>
        </p:spPr>
      </p:pic>
      <p:sp>
        <p:nvSpPr>
          <p:cNvPr id="25" name="Google Shape;2584;p55">
            <a:extLst>
              <a:ext uri="{FF2B5EF4-FFF2-40B4-BE49-F238E27FC236}">
                <a16:creationId xmlns:a16="http://schemas.microsoft.com/office/drawing/2014/main" id="{4AA98CD5-85A1-3543-AC86-7B4B25C324FA}"/>
              </a:ext>
            </a:extLst>
          </p:cNvPr>
          <p:cNvSpPr txBox="1">
            <a:spLocks/>
          </p:cNvSpPr>
          <p:nvPr/>
        </p:nvSpPr>
        <p:spPr>
          <a:xfrm>
            <a:off x="1836570" y="1567741"/>
            <a:ext cx="16674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r>
              <a:rPr lang="vi-VN" sz="1600" b="1">
                <a:latin typeface="Open Sans" panose="020B0606030504020204" pitchFamily="34" charset="0"/>
                <a:ea typeface="Open Sans" panose="020B0606030504020204" pitchFamily="34" charset="0"/>
                <a:cs typeface="Open Sans" panose="020B0606030504020204" pitchFamily="34" charset="0"/>
              </a:rPr>
              <a:t>CÔNG DÂN</a:t>
            </a:r>
          </a:p>
        </p:txBody>
      </p:sp>
      <p:sp>
        <p:nvSpPr>
          <p:cNvPr id="26" name="Google Shape;2586;p55">
            <a:extLst>
              <a:ext uri="{FF2B5EF4-FFF2-40B4-BE49-F238E27FC236}">
                <a16:creationId xmlns:a16="http://schemas.microsoft.com/office/drawing/2014/main" id="{912A85A6-2278-DD47-89F6-BE1415DF9F62}"/>
              </a:ext>
            </a:extLst>
          </p:cNvPr>
          <p:cNvSpPr txBox="1">
            <a:spLocks/>
          </p:cNvSpPr>
          <p:nvPr/>
        </p:nvSpPr>
        <p:spPr>
          <a:xfrm>
            <a:off x="1836570" y="3468216"/>
            <a:ext cx="1667400"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r>
              <a:rPr lang="en-US" sz="1600" b="1">
                <a:latin typeface="Open Sans" panose="020B0606030504020204" pitchFamily="34" charset="0"/>
                <a:ea typeface="Open Sans" panose="020B0606030504020204" pitchFamily="34" charset="0"/>
                <a:cs typeface="Open Sans" panose="020B0606030504020204" pitchFamily="34" charset="0"/>
              </a:rPr>
              <a:t>NHÀ NƯỚC</a:t>
            </a:r>
          </a:p>
        </p:txBody>
      </p:sp>
      <p:sp>
        <p:nvSpPr>
          <p:cNvPr id="27" name="Google Shape;2594;p55">
            <a:extLst>
              <a:ext uri="{FF2B5EF4-FFF2-40B4-BE49-F238E27FC236}">
                <a16:creationId xmlns:a16="http://schemas.microsoft.com/office/drawing/2014/main" id="{E93C3889-D660-EE40-8A2E-9D64A4C143A4}"/>
              </a:ext>
            </a:extLst>
          </p:cNvPr>
          <p:cNvSpPr/>
          <p:nvPr/>
        </p:nvSpPr>
        <p:spPr>
          <a:xfrm rot="10800000">
            <a:off x="3203585" y="1808732"/>
            <a:ext cx="379139" cy="1908826"/>
          </a:xfrm>
          <a:custGeom>
            <a:avLst/>
            <a:gdLst/>
            <a:ahLst/>
            <a:cxnLst/>
            <a:rect l="l" t="t" r="r" b="b"/>
            <a:pathLst>
              <a:path w="23711" h="61995" extrusionOk="0">
                <a:moveTo>
                  <a:pt x="23711" y="63"/>
                </a:moveTo>
                <a:cubicBezTo>
                  <a:pt x="16610" y="-444"/>
                  <a:pt x="7687" y="3693"/>
                  <a:pt x="4949" y="10264"/>
                </a:cubicBezTo>
                <a:cubicBezTo>
                  <a:pt x="2609" y="15879"/>
                  <a:pt x="9417" y="23418"/>
                  <a:pt x="6042" y="28479"/>
                </a:cubicBezTo>
                <a:cubicBezTo>
                  <a:pt x="4971" y="30084"/>
                  <a:pt x="1938" y="28595"/>
                  <a:pt x="395" y="29754"/>
                </a:cubicBezTo>
                <a:cubicBezTo>
                  <a:pt x="-1926" y="31498"/>
                  <a:pt x="7580" y="32146"/>
                  <a:pt x="7317" y="35037"/>
                </a:cubicBezTo>
                <a:cubicBezTo>
                  <a:pt x="6836" y="40326"/>
                  <a:pt x="2360" y="45799"/>
                  <a:pt x="4403" y="50702"/>
                </a:cubicBezTo>
                <a:cubicBezTo>
                  <a:pt x="7033" y="57013"/>
                  <a:pt x="14821" y="60656"/>
                  <a:pt x="21525" y="61995"/>
                </a:cubicBezTo>
              </a:path>
            </a:pathLst>
          </a:custGeom>
          <a:noFill/>
          <a:ln w="28575" cap="flat" cmpd="sng">
            <a:solidFill>
              <a:schemeClr val="dk2"/>
            </a:solidFill>
            <a:prstDash val="solid"/>
            <a:round/>
            <a:headEnd type="none" w="med" len="med"/>
            <a:tailEnd type="none" w="med" len="med"/>
          </a:ln>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48"/>
          <p:cNvSpPr txBox="1">
            <a:spLocks noGrp="1"/>
          </p:cNvSpPr>
          <p:nvPr>
            <p:ph type="ctrTitle" idx="9"/>
          </p:nvPr>
        </p:nvSpPr>
        <p:spPr>
          <a:xfrm>
            <a:off x="729523" y="159333"/>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THẢO LUẬN NHÓM</a:t>
            </a:r>
            <a:endParaRPr b="1">
              <a:latin typeface="Open Sans" panose="020B0606030504020204" pitchFamily="34" charset="0"/>
              <a:ea typeface="Open Sans" panose="020B0606030504020204" pitchFamily="34" charset="0"/>
              <a:cs typeface="Open Sans" panose="020B0606030504020204" pitchFamily="34" charset="0"/>
            </a:endParaRPr>
          </a:p>
        </p:txBody>
      </p:sp>
      <p:pic>
        <p:nvPicPr>
          <p:cNvPr id="2289" name="Google Shape;2289;p48"/>
          <p:cNvPicPr preferRelativeResize="0"/>
          <p:nvPr/>
        </p:nvPicPr>
        <p:blipFill>
          <a:blip r:embed="rId3">
            <a:alphaModFix amt="77000"/>
          </a:blip>
          <a:stretch>
            <a:fillRect/>
          </a:stretch>
        </p:blipFill>
        <p:spPr>
          <a:xfrm flipH="1">
            <a:off x="729523" y="1419386"/>
            <a:ext cx="2467483" cy="1145078"/>
          </a:xfrm>
          <a:prstGeom prst="rect">
            <a:avLst/>
          </a:prstGeom>
          <a:noFill/>
          <a:ln>
            <a:noFill/>
          </a:ln>
        </p:spPr>
      </p:pic>
      <p:grpSp>
        <p:nvGrpSpPr>
          <p:cNvPr id="2290" name="Google Shape;2290;p48"/>
          <p:cNvGrpSpPr/>
          <p:nvPr/>
        </p:nvGrpSpPr>
        <p:grpSpPr>
          <a:xfrm>
            <a:off x="4147695" y="1021760"/>
            <a:ext cx="480211" cy="397484"/>
            <a:chOff x="2500975" y="4903800"/>
            <a:chExt cx="433325" cy="358675"/>
          </a:xfrm>
        </p:grpSpPr>
        <p:sp>
          <p:nvSpPr>
            <p:cNvPr id="2291" name="Google Shape;2291;p48"/>
            <p:cNvSpPr/>
            <p:nvPr/>
          </p:nvSpPr>
          <p:spPr>
            <a:xfrm>
              <a:off x="2500975" y="4903800"/>
              <a:ext cx="433325" cy="358675"/>
            </a:xfrm>
            <a:custGeom>
              <a:avLst/>
              <a:gdLst/>
              <a:ahLst/>
              <a:cxnLst/>
              <a:rect l="l" t="t" r="r" b="b"/>
              <a:pathLst>
                <a:path w="17333" h="14347" extrusionOk="0">
                  <a:moveTo>
                    <a:pt x="1730" y="8757"/>
                  </a:moveTo>
                  <a:lnTo>
                    <a:pt x="5612" y="12654"/>
                  </a:lnTo>
                  <a:lnTo>
                    <a:pt x="4529" y="13752"/>
                  </a:lnTo>
                  <a:lnTo>
                    <a:pt x="632" y="9840"/>
                  </a:lnTo>
                  <a:lnTo>
                    <a:pt x="1730" y="8757"/>
                  </a:lnTo>
                  <a:close/>
                  <a:moveTo>
                    <a:pt x="11420" y="0"/>
                  </a:moveTo>
                  <a:cubicBezTo>
                    <a:pt x="11089" y="0"/>
                    <a:pt x="11089" y="497"/>
                    <a:pt x="11420" y="497"/>
                  </a:cubicBezTo>
                  <a:lnTo>
                    <a:pt x="12353" y="497"/>
                  </a:lnTo>
                  <a:lnTo>
                    <a:pt x="12669" y="7493"/>
                  </a:lnTo>
                  <a:lnTo>
                    <a:pt x="11661" y="8065"/>
                  </a:lnTo>
                  <a:cubicBezTo>
                    <a:pt x="11570" y="7568"/>
                    <a:pt x="11134" y="7222"/>
                    <a:pt x="10622" y="7222"/>
                  </a:cubicBezTo>
                  <a:lnTo>
                    <a:pt x="8772" y="7222"/>
                  </a:lnTo>
                  <a:lnTo>
                    <a:pt x="7854" y="6876"/>
                  </a:lnTo>
                  <a:cubicBezTo>
                    <a:pt x="7388" y="6696"/>
                    <a:pt x="6891" y="6605"/>
                    <a:pt x="6395" y="6605"/>
                  </a:cubicBezTo>
                  <a:cubicBezTo>
                    <a:pt x="5748" y="6605"/>
                    <a:pt x="5116" y="6771"/>
                    <a:pt x="4559" y="7102"/>
                  </a:cubicBezTo>
                  <a:lnTo>
                    <a:pt x="4619" y="5702"/>
                  </a:lnTo>
                  <a:cubicBezTo>
                    <a:pt x="4619" y="5541"/>
                    <a:pt x="4497" y="5458"/>
                    <a:pt x="4374" y="5458"/>
                  </a:cubicBezTo>
                  <a:cubicBezTo>
                    <a:pt x="4256" y="5458"/>
                    <a:pt x="4137" y="5533"/>
                    <a:pt x="4123" y="5687"/>
                  </a:cubicBezTo>
                  <a:lnTo>
                    <a:pt x="4032" y="7463"/>
                  </a:lnTo>
                  <a:cubicBezTo>
                    <a:pt x="3837" y="7613"/>
                    <a:pt x="3641" y="7794"/>
                    <a:pt x="3476" y="7974"/>
                  </a:cubicBezTo>
                  <a:cubicBezTo>
                    <a:pt x="3175" y="8290"/>
                    <a:pt x="2919" y="8636"/>
                    <a:pt x="2708" y="9013"/>
                  </a:cubicBezTo>
                  <a:lnTo>
                    <a:pt x="1911" y="8215"/>
                  </a:lnTo>
                  <a:cubicBezTo>
                    <a:pt x="1866" y="8170"/>
                    <a:pt x="1791" y="8155"/>
                    <a:pt x="1730" y="8140"/>
                  </a:cubicBezTo>
                  <a:cubicBezTo>
                    <a:pt x="1655" y="8155"/>
                    <a:pt x="1595" y="8170"/>
                    <a:pt x="1550" y="8215"/>
                  </a:cubicBezTo>
                  <a:lnTo>
                    <a:pt x="105" y="9675"/>
                  </a:lnTo>
                  <a:cubicBezTo>
                    <a:pt x="0" y="9765"/>
                    <a:pt x="0" y="9930"/>
                    <a:pt x="105" y="10021"/>
                  </a:cubicBezTo>
                  <a:lnTo>
                    <a:pt x="4348" y="14279"/>
                  </a:lnTo>
                  <a:cubicBezTo>
                    <a:pt x="4401" y="14324"/>
                    <a:pt x="4469" y="14346"/>
                    <a:pt x="4535" y="14346"/>
                  </a:cubicBezTo>
                  <a:cubicBezTo>
                    <a:pt x="4600" y="14346"/>
                    <a:pt x="4664" y="14324"/>
                    <a:pt x="4709" y="14279"/>
                  </a:cubicBezTo>
                  <a:lnTo>
                    <a:pt x="6154" y="12834"/>
                  </a:lnTo>
                  <a:cubicBezTo>
                    <a:pt x="6259" y="12729"/>
                    <a:pt x="6259" y="12578"/>
                    <a:pt x="6154" y="12473"/>
                  </a:cubicBezTo>
                  <a:lnTo>
                    <a:pt x="5763" y="12082"/>
                  </a:lnTo>
                  <a:lnTo>
                    <a:pt x="7463" y="12082"/>
                  </a:lnTo>
                  <a:cubicBezTo>
                    <a:pt x="7764" y="12052"/>
                    <a:pt x="7764" y="11600"/>
                    <a:pt x="7463" y="11585"/>
                  </a:cubicBezTo>
                  <a:lnTo>
                    <a:pt x="5266" y="11585"/>
                  </a:lnTo>
                  <a:lnTo>
                    <a:pt x="3069" y="9389"/>
                  </a:lnTo>
                  <a:cubicBezTo>
                    <a:pt x="3355" y="8847"/>
                    <a:pt x="4484" y="7102"/>
                    <a:pt x="6395" y="7102"/>
                  </a:cubicBezTo>
                  <a:cubicBezTo>
                    <a:pt x="6426" y="7101"/>
                    <a:pt x="6458" y="7100"/>
                    <a:pt x="6490" y="7100"/>
                  </a:cubicBezTo>
                  <a:cubicBezTo>
                    <a:pt x="6894" y="7100"/>
                    <a:pt x="7296" y="7188"/>
                    <a:pt x="7658" y="7327"/>
                  </a:cubicBezTo>
                  <a:lnTo>
                    <a:pt x="8621" y="7704"/>
                  </a:lnTo>
                  <a:cubicBezTo>
                    <a:pt x="8651" y="7719"/>
                    <a:pt x="8682" y="7719"/>
                    <a:pt x="8712" y="7719"/>
                  </a:cubicBezTo>
                  <a:lnTo>
                    <a:pt x="10622" y="7719"/>
                  </a:lnTo>
                  <a:cubicBezTo>
                    <a:pt x="11239" y="7839"/>
                    <a:pt x="11239" y="8727"/>
                    <a:pt x="10622" y="8832"/>
                  </a:cubicBezTo>
                  <a:lnTo>
                    <a:pt x="6966" y="8832"/>
                  </a:lnTo>
                  <a:cubicBezTo>
                    <a:pt x="6635" y="8832"/>
                    <a:pt x="6635" y="9344"/>
                    <a:pt x="6966" y="9344"/>
                  </a:cubicBezTo>
                  <a:lnTo>
                    <a:pt x="10622" y="9344"/>
                  </a:lnTo>
                  <a:cubicBezTo>
                    <a:pt x="11044" y="9344"/>
                    <a:pt x="11435" y="9088"/>
                    <a:pt x="11600" y="8682"/>
                  </a:cubicBezTo>
                  <a:lnTo>
                    <a:pt x="15843" y="6244"/>
                  </a:lnTo>
                  <a:cubicBezTo>
                    <a:pt x="15932" y="6195"/>
                    <a:pt x="16026" y="6172"/>
                    <a:pt x="16119" y="6172"/>
                  </a:cubicBezTo>
                  <a:cubicBezTo>
                    <a:pt x="16311" y="6172"/>
                    <a:pt x="16494" y="6272"/>
                    <a:pt x="16596" y="6455"/>
                  </a:cubicBezTo>
                  <a:cubicBezTo>
                    <a:pt x="16746" y="6711"/>
                    <a:pt x="16656" y="7042"/>
                    <a:pt x="16400" y="7207"/>
                  </a:cubicBezTo>
                  <a:lnTo>
                    <a:pt x="16370" y="7222"/>
                  </a:lnTo>
                  <a:lnTo>
                    <a:pt x="11269" y="11209"/>
                  </a:lnTo>
                  <a:cubicBezTo>
                    <a:pt x="10953" y="11450"/>
                    <a:pt x="10577" y="11585"/>
                    <a:pt x="10186" y="11585"/>
                  </a:cubicBezTo>
                  <a:lnTo>
                    <a:pt x="8561" y="11585"/>
                  </a:lnTo>
                  <a:cubicBezTo>
                    <a:pt x="8245" y="11615"/>
                    <a:pt x="8245" y="12052"/>
                    <a:pt x="8561" y="12082"/>
                  </a:cubicBezTo>
                  <a:lnTo>
                    <a:pt x="10186" y="12082"/>
                  </a:lnTo>
                  <a:cubicBezTo>
                    <a:pt x="10683" y="12082"/>
                    <a:pt x="11179" y="11916"/>
                    <a:pt x="11570" y="11600"/>
                  </a:cubicBezTo>
                  <a:lnTo>
                    <a:pt x="16671" y="7628"/>
                  </a:lnTo>
                  <a:cubicBezTo>
                    <a:pt x="17167" y="7327"/>
                    <a:pt x="17333" y="6680"/>
                    <a:pt x="17047" y="6184"/>
                  </a:cubicBezTo>
                  <a:cubicBezTo>
                    <a:pt x="16845" y="5841"/>
                    <a:pt x="16488" y="5653"/>
                    <a:pt x="16124" y="5653"/>
                  </a:cubicBezTo>
                  <a:cubicBezTo>
                    <a:pt x="15946" y="5653"/>
                    <a:pt x="15766" y="5699"/>
                    <a:pt x="15603" y="5793"/>
                  </a:cubicBezTo>
                  <a:lnTo>
                    <a:pt x="13150" y="7207"/>
                  </a:lnTo>
                  <a:lnTo>
                    <a:pt x="12834" y="406"/>
                  </a:lnTo>
                  <a:cubicBezTo>
                    <a:pt x="12834" y="181"/>
                    <a:pt x="12639" y="0"/>
                    <a:pt x="12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8"/>
            <p:cNvSpPr/>
            <p:nvPr/>
          </p:nvSpPr>
          <p:spPr>
            <a:xfrm>
              <a:off x="2605150" y="4903800"/>
              <a:ext cx="162525" cy="121125"/>
            </a:xfrm>
            <a:custGeom>
              <a:avLst/>
              <a:gdLst/>
              <a:ahLst/>
              <a:cxnLst/>
              <a:rect l="l" t="t" r="r" b="b"/>
              <a:pathLst>
                <a:path w="6501" h="4845" extrusionOk="0">
                  <a:moveTo>
                    <a:pt x="618" y="0"/>
                  </a:moveTo>
                  <a:cubicBezTo>
                    <a:pt x="392" y="0"/>
                    <a:pt x="196" y="181"/>
                    <a:pt x="196" y="406"/>
                  </a:cubicBezTo>
                  <a:lnTo>
                    <a:pt x="16" y="4574"/>
                  </a:lnTo>
                  <a:cubicBezTo>
                    <a:pt x="1" y="4709"/>
                    <a:pt x="106" y="4830"/>
                    <a:pt x="257" y="4845"/>
                  </a:cubicBezTo>
                  <a:cubicBezTo>
                    <a:pt x="392" y="4845"/>
                    <a:pt x="497" y="4740"/>
                    <a:pt x="497" y="4604"/>
                  </a:cubicBezTo>
                  <a:lnTo>
                    <a:pt x="693" y="497"/>
                  </a:lnTo>
                  <a:lnTo>
                    <a:pt x="6170" y="497"/>
                  </a:lnTo>
                  <a:cubicBezTo>
                    <a:pt x="6501" y="497"/>
                    <a:pt x="6501" y="0"/>
                    <a:pt x="6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8"/>
            <p:cNvSpPr/>
            <p:nvPr/>
          </p:nvSpPr>
          <p:spPr>
            <a:xfrm>
              <a:off x="2670225" y="4948550"/>
              <a:ext cx="97450" cy="70375"/>
            </a:xfrm>
            <a:custGeom>
              <a:avLst/>
              <a:gdLst/>
              <a:ahLst/>
              <a:cxnLst/>
              <a:rect l="l" t="t" r="r" b="b"/>
              <a:pathLst>
                <a:path w="3898" h="2815" extrusionOk="0">
                  <a:moveTo>
                    <a:pt x="249" y="1"/>
                  </a:moveTo>
                  <a:cubicBezTo>
                    <a:pt x="132" y="1"/>
                    <a:pt x="16" y="76"/>
                    <a:pt x="1" y="226"/>
                  </a:cubicBezTo>
                  <a:lnTo>
                    <a:pt x="1" y="918"/>
                  </a:lnTo>
                  <a:cubicBezTo>
                    <a:pt x="31" y="1972"/>
                    <a:pt x="888" y="2814"/>
                    <a:pt x="1942" y="2814"/>
                  </a:cubicBezTo>
                  <a:cubicBezTo>
                    <a:pt x="2995" y="2814"/>
                    <a:pt x="3867" y="1972"/>
                    <a:pt x="3898" y="918"/>
                  </a:cubicBezTo>
                  <a:lnTo>
                    <a:pt x="3898" y="226"/>
                  </a:lnTo>
                  <a:cubicBezTo>
                    <a:pt x="3883" y="76"/>
                    <a:pt x="3762" y="1"/>
                    <a:pt x="3644" y="1"/>
                  </a:cubicBezTo>
                  <a:cubicBezTo>
                    <a:pt x="3525" y="1"/>
                    <a:pt x="3409" y="76"/>
                    <a:pt x="3401" y="226"/>
                  </a:cubicBezTo>
                  <a:lnTo>
                    <a:pt x="3401" y="918"/>
                  </a:lnTo>
                  <a:cubicBezTo>
                    <a:pt x="3371" y="1701"/>
                    <a:pt x="2724" y="2318"/>
                    <a:pt x="1942" y="2318"/>
                  </a:cubicBezTo>
                  <a:cubicBezTo>
                    <a:pt x="1174" y="2318"/>
                    <a:pt x="527" y="1701"/>
                    <a:pt x="497" y="918"/>
                  </a:cubicBezTo>
                  <a:lnTo>
                    <a:pt x="497" y="226"/>
                  </a:lnTo>
                  <a:cubicBezTo>
                    <a:pt x="482" y="76"/>
                    <a:pt x="366" y="1"/>
                    <a:pt x="2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4" name="Google Shape;2294;p48"/>
          <p:cNvGrpSpPr/>
          <p:nvPr/>
        </p:nvGrpSpPr>
        <p:grpSpPr>
          <a:xfrm>
            <a:off x="6827672" y="982682"/>
            <a:ext cx="382274" cy="475639"/>
            <a:chOff x="7388375" y="5494425"/>
            <a:chExt cx="344950" cy="429200"/>
          </a:xfrm>
        </p:grpSpPr>
        <p:sp>
          <p:nvSpPr>
            <p:cNvPr id="2295" name="Google Shape;2295;p48"/>
            <p:cNvSpPr/>
            <p:nvPr/>
          </p:nvSpPr>
          <p:spPr>
            <a:xfrm>
              <a:off x="7388375" y="5494425"/>
              <a:ext cx="344950" cy="429200"/>
            </a:xfrm>
            <a:custGeom>
              <a:avLst/>
              <a:gdLst/>
              <a:ahLst/>
              <a:cxnLst/>
              <a:rect l="l" t="t" r="r" b="b"/>
              <a:pathLst>
                <a:path w="13798" h="17168" extrusionOk="0">
                  <a:moveTo>
                    <a:pt x="241" y="0"/>
                  </a:moveTo>
                  <a:cubicBezTo>
                    <a:pt x="106" y="0"/>
                    <a:pt x="0" y="120"/>
                    <a:pt x="0" y="256"/>
                  </a:cubicBezTo>
                  <a:lnTo>
                    <a:pt x="0" y="14504"/>
                  </a:lnTo>
                  <a:cubicBezTo>
                    <a:pt x="0" y="14640"/>
                    <a:pt x="106" y="14745"/>
                    <a:pt x="241" y="14760"/>
                  </a:cubicBezTo>
                  <a:lnTo>
                    <a:pt x="1309" y="14760"/>
                  </a:lnTo>
                  <a:lnTo>
                    <a:pt x="1309" y="15708"/>
                  </a:lnTo>
                  <a:cubicBezTo>
                    <a:pt x="1309" y="15843"/>
                    <a:pt x="1430" y="15964"/>
                    <a:pt x="1565" y="15964"/>
                  </a:cubicBezTo>
                  <a:lnTo>
                    <a:pt x="2633" y="15964"/>
                  </a:lnTo>
                  <a:lnTo>
                    <a:pt x="2633" y="16912"/>
                  </a:lnTo>
                  <a:cubicBezTo>
                    <a:pt x="2618" y="17047"/>
                    <a:pt x="2739" y="17167"/>
                    <a:pt x="2874" y="17167"/>
                  </a:cubicBezTo>
                  <a:lnTo>
                    <a:pt x="13542" y="17167"/>
                  </a:lnTo>
                  <a:cubicBezTo>
                    <a:pt x="13677" y="17167"/>
                    <a:pt x="13797" y="17047"/>
                    <a:pt x="13797" y="16912"/>
                  </a:cubicBezTo>
                  <a:lnTo>
                    <a:pt x="13797" y="5732"/>
                  </a:lnTo>
                  <a:cubicBezTo>
                    <a:pt x="13797" y="5559"/>
                    <a:pt x="13670" y="5473"/>
                    <a:pt x="13542" y="5473"/>
                  </a:cubicBezTo>
                  <a:cubicBezTo>
                    <a:pt x="13414" y="5473"/>
                    <a:pt x="13286" y="5559"/>
                    <a:pt x="13286" y="5732"/>
                  </a:cubicBezTo>
                  <a:lnTo>
                    <a:pt x="13286" y="16656"/>
                  </a:lnTo>
                  <a:lnTo>
                    <a:pt x="3130" y="16656"/>
                  </a:lnTo>
                  <a:lnTo>
                    <a:pt x="3130" y="2919"/>
                  </a:lnTo>
                  <a:lnTo>
                    <a:pt x="13286" y="2919"/>
                  </a:lnTo>
                  <a:lnTo>
                    <a:pt x="13286" y="4634"/>
                  </a:lnTo>
                  <a:cubicBezTo>
                    <a:pt x="13286" y="4770"/>
                    <a:pt x="13406" y="4875"/>
                    <a:pt x="13542" y="4875"/>
                  </a:cubicBezTo>
                  <a:lnTo>
                    <a:pt x="13542" y="4890"/>
                  </a:lnTo>
                  <a:cubicBezTo>
                    <a:pt x="13692" y="4890"/>
                    <a:pt x="13797" y="4785"/>
                    <a:pt x="13797" y="4634"/>
                  </a:cubicBezTo>
                  <a:lnTo>
                    <a:pt x="13797" y="2663"/>
                  </a:lnTo>
                  <a:cubicBezTo>
                    <a:pt x="13797" y="2513"/>
                    <a:pt x="13692" y="2407"/>
                    <a:pt x="13542" y="2407"/>
                  </a:cubicBezTo>
                  <a:lnTo>
                    <a:pt x="12488" y="2407"/>
                  </a:lnTo>
                  <a:lnTo>
                    <a:pt x="12488" y="1459"/>
                  </a:lnTo>
                  <a:cubicBezTo>
                    <a:pt x="12488" y="1309"/>
                    <a:pt x="12368" y="1204"/>
                    <a:pt x="12233" y="1204"/>
                  </a:cubicBezTo>
                  <a:lnTo>
                    <a:pt x="11164" y="1204"/>
                  </a:lnTo>
                  <a:lnTo>
                    <a:pt x="11164" y="256"/>
                  </a:lnTo>
                  <a:cubicBezTo>
                    <a:pt x="11164" y="105"/>
                    <a:pt x="11059" y="0"/>
                    <a:pt x="10924" y="0"/>
                  </a:cubicBezTo>
                  <a:lnTo>
                    <a:pt x="6545" y="0"/>
                  </a:lnTo>
                  <a:cubicBezTo>
                    <a:pt x="6229" y="30"/>
                    <a:pt x="6229" y="481"/>
                    <a:pt x="6545" y="497"/>
                  </a:cubicBezTo>
                  <a:lnTo>
                    <a:pt x="10668" y="497"/>
                  </a:lnTo>
                  <a:lnTo>
                    <a:pt x="10668" y="1204"/>
                  </a:lnTo>
                  <a:lnTo>
                    <a:pt x="1565" y="1204"/>
                  </a:lnTo>
                  <a:cubicBezTo>
                    <a:pt x="1430" y="1204"/>
                    <a:pt x="1309" y="1324"/>
                    <a:pt x="1324" y="1459"/>
                  </a:cubicBezTo>
                  <a:lnTo>
                    <a:pt x="1324" y="8200"/>
                  </a:lnTo>
                  <a:cubicBezTo>
                    <a:pt x="1302" y="8381"/>
                    <a:pt x="1434" y="8471"/>
                    <a:pt x="1567" y="8471"/>
                  </a:cubicBezTo>
                  <a:cubicBezTo>
                    <a:pt x="1701" y="8471"/>
                    <a:pt x="1836" y="8381"/>
                    <a:pt x="1821" y="8200"/>
                  </a:cubicBezTo>
                  <a:lnTo>
                    <a:pt x="1821" y="1715"/>
                  </a:lnTo>
                  <a:lnTo>
                    <a:pt x="11977" y="1715"/>
                  </a:lnTo>
                  <a:lnTo>
                    <a:pt x="11977" y="2407"/>
                  </a:lnTo>
                  <a:lnTo>
                    <a:pt x="2874" y="2407"/>
                  </a:lnTo>
                  <a:cubicBezTo>
                    <a:pt x="2739" y="2407"/>
                    <a:pt x="2618" y="2528"/>
                    <a:pt x="2633" y="2663"/>
                  </a:cubicBezTo>
                  <a:lnTo>
                    <a:pt x="2633" y="15452"/>
                  </a:lnTo>
                  <a:lnTo>
                    <a:pt x="1821" y="15452"/>
                  </a:lnTo>
                  <a:lnTo>
                    <a:pt x="1821" y="9298"/>
                  </a:lnTo>
                  <a:cubicBezTo>
                    <a:pt x="1836" y="9110"/>
                    <a:pt x="1701" y="9016"/>
                    <a:pt x="1565" y="9016"/>
                  </a:cubicBezTo>
                  <a:cubicBezTo>
                    <a:pt x="1430" y="9016"/>
                    <a:pt x="1294" y="9110"/>
                    <a:pt x="1309" y="9298"/>
                  </a:cubicBezTo>
                  <a:lnTo>
                    <a:pt x="1309" y="14248"/>
                  </a:lnTo>
                  <a:lnTo>
                    <a:pt x="497" y="14248"/>
                  </a:lnTo>
                  <a:lnTo>
                    <a:pt x="497" y="497"/>
                  </a:lnTo>
                  <a:lnTo>
                    <a:pt x="5447" y="497"/>
                  </a:lnTo>
                  <a:cubicBezTo>
                    <a:pt x="5748" y="481"/>
                    <a:pt x="5748" y="30"/>
                    <a:pt x="5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8"/>
            <p:cNvSpPr/>
            <p:nvPr/>
          </p:nvSpPr>
          <p:spPr>
            <a:xfrm>
              <a:off x="7492575" y="5588825"/>
              <a:ext cx="208025" cy="75250"/>
            </a:xfrm>
            <a:custGeom>
              <a:avLst/>
              <a:gdLst/>
              <a:ahLst/>
              <a:cxnLst/>
              <a:rect l="l" t="t" r="r" b="b"/>
              <a:pathLst>
                <a:path w="8321" h="3010" extrusionOk="0">
                  <a:moveTo>
                    <a:pt x="7809" y="497"/>
                  </a:moveTo>
                  <a:lnTo>
                    <a:pt x="7809" y="2513"/>
                  </a:lnTo>
                  <a:lnTo>
                    <a:pt x="497" y="2513"/>
                  </a:lnTo>
                  <a:lnTo>
                    <a:pt x="497" y="497"/>
                  </a:lnTo>
                  <a:close/>
                  <a:moveTo>
                    <a:pt x="256" y="1"/>
                  </a:moveTo>
                  <a:cubicBezTo>
                    <a:pt x="105" y="1"/>
                    <a:pt x="0" y="106"/>
                    <a:pt x="0" y="256"/>
                  </a:cubicBezTo>
                  <a:lnTo>
                    <a:pt x="0" y="2769"/>
                  </a:lnTo>
                  <a:cubicBezTo>
                    <a:pt x="0" y="2904"/>
                    <a:pt x="105" y="3010"/>
                    <a:pt x="256" y="3010"/>
                  </a:cubicBezTo>
                  <a:lnTo>
                    <a:pt x="8080" y="3010"/>
                  </a:lnTo>
                  <a:cubicBezTo>
                    <a:pt x="8215" y="3010"/>
                    <a:pt x="8320" y="2904"/>
                    <a:pt x="8320" y="2769"/>
                  </a:cubicBezTo>
                  <a:lnTo>
                    <a:pt x="8320" y="256"/>
                  </a:lnTo>
                  <a:cubicBezTo>
                    <a:pt x="8320" y="106"/>
                    <a:pt x="8200" y="1"/>
                    <a:pt x="80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8"/>
            <p:cNvSpPr/>
            <p:nvPr/>
          </p:nvSpPr>
          <p:spPr>
            <a:xfrm>
              <a:off x="7492575" y="5682475"/>
              <a:ext cx="97050" cy="92950"/>
            </a:xfrm>
            <a:custGeom>
              <a:avLst/>
              <a:gdLst/>
              <a:ahLst/>
              <a:cxnLst/>
              <a:rect l="l" t="t" r="r" b="b"/>
              <a:pathLst>
                <a:path w="3882" h="3718" extrusionOk="0">
                  <a:moveTo>
                    <a:pt x="3385" y="497"/>
                  </a:moveTo>
                  <a:lnTo>
                    <a:pt x="3385" y="3206"/>
                  </a:lnTo>
                  <a:lnTo>
                    <a:pt x="497" y="3206"/>
                  </a:lnTo>
                  <a:lnTo>
                    <a:pt x="497" y="497"/>
                  </a:lnTo>
                  <a:close/>
                  <a:moveTo>
                    <a:pt x="256" y="1"/>
                  </a:moveTo>
                  <a:cubicBezTo>
                    <a:pt x="105" y="1"/>
                    <a:pt x="0" y="106"/>
                    <a:pt x="0" y="257"/>
                  </a:cubicBezTo>
                  <a:lnTo>
                    <a:pt x="0" y="3461"/>
                  </a:lnTo>
                  <a:cubicBezTo>
                    <a:pt x="0" y="3597"/>
                    <a:pt x="105" y="3717"/>
                    <a:pt x="256" y="3717"/>
                  </a:cubicBezTo>
                  <a:lnTo>
                    <a:pt x="3641" y="3717"/>
                  </a:lnTo>
                  <a:cubicBezTo>
                    <a:pt x="3777" y="3717"/>
                    <a:pt x="3882" y="3597"/>
                    <a:pt x="3882" y="3461"/>
                  </a:cubicBezTo>
                  <a:lnTo>
                    <a:pt x="3882" y="242"/>
                  </a:lnTo>
                  <a:cubicBezTo>
                    <a:pt x="3882" y="106"/>
                    <a:pt x="3777" y="1"/>
                    <a:pt x="3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8"/>
            <p:cNvSpPr/>
            <p:nvPr/>
          </p:nvSpPr>
          <p:spPr>
            <a:xfrm>
              <a:off x="7607525" y="5682450"/>
              <a:ext cx="95475" cy="12500"/>
            </a:xfrm>
            <a:custGeom>
              <a:avLst/>
              <a:gdLst/>
              <a:ahLst/>
              <a:cxnLst/>
              <a:rect l="l" t="t" r="r" b="b"/>
              <a:pathLst>
                <a:path w="3819" h="500" extrusionOk="0">
                  <a:moveTo>
                    <a:pt x="324" y="1"/>
                  </a:moveTo>
                  <a:cubicBezTo>
                    <a:pt x="0" y="1"/>
                    <a:pt x="0" y="500"/>
                    <a:pt x="324" y="500"/>
                  </a:cubicBezTo>
                  <a:cubicBezTo>
                    <a:pt x="333" y="500"/>
                    <a:pt x="343" y="499"/>
                    <a:pt x="352" y="498"/>
                  </a:cubicBezTo>
                  <a:lnTo>
                    <a:pt x="3467" y="498"/>
                  </a:lnTo>
                  <a:cubicBezTo>
                    <a:pt x="3476" y="499"/>
                    <a:pt x="3485" y="500"/>
                    <a:pt x="3494" y="500"/>
                  </a:cubicBezTo>
                  <a:cubicBezTo>
                    <a:pt x="3819" y="500"/>
                    <a:pt x="3819" y="1"/>
                    <a:pt x="3494" y="1"/>
                  </a:cubicBezTo>
                  <a:cubicBezTo>
                    <a:pt x="3485" y="1"/>
                    <a:pt x="3476" y="1"/>
                    <a:pt x="3467" y="2"/>
                  </a:cubicBezTo>
                  <a:lnTo>
                    <a:pt x="352" y="2"/>
                  </a:lnTo>
                  <a:cubicBezTo>
                    <a:pt x="343" y="1"/>
                    <a:pt x="333"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8"/>
            <p:cNvSpPr/>
            <p:nvPr/>
          </p:nvSpPr>
          <p:spPr>
            <a:xfrm>
              <a:off x="7608050" y="5709200"/>
              <a:ext cx="94425" cy="12425"/>
            </a:xfrm>
            <a:custGeom>
              <a:avLst/>
              <a:gdLst/>
              <a:ahLst/>
              <a:cxnLst/>
              <a:rect l="l" t="t" r="r" b="b"/>
              <a:pathLst>
                <a:path w="3777" h="497" extrusionOk="0">
                  <a:moveTo>
                    <a:pt x="331" y="0"/>
                  </a:moveTo>
                  <a:cubicBezTo>
                    <a:pt x="0" y="0"/>
                    <a:pt x="0" y="497"/>
                    <a:pt x="331" y="497"/>
                  </a:cubicBezTo>
                  <a:lnTo>
                    <a:pt x="3446" y="497"/>
                  </a:lnTo>
                  <a:cubicBezTo>
                    <a:pt x="3777" y="497"/>
                    <a:pt x="3777" y="0"/>
                    <a:pt x="3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8"/>
            <p:cNvSpPr/>
            <p:nvPr/>
          </p:nvSpPr>
          <p:spPr>
            <a:xfrm>
              <a:off x="7607525" y="5735875"/>
              <a:ext cx="95475" cy="12500"/>
            </a:xfrm>
            <a:custGeom>
              <a:avLst/>
              <a:gdLst/>
              <a:ahLst/>
              <a:cxnLst/>
              <a:rect l="l" t="t" r="r" b="b"/>
              <a:pathLst>
                <a:path w="3819" h="500" extrusionOk="0">
                  <a:moveTo>
                    <a:pt x="324" y="0"/>
                  </a:moveTo>
                  <a:cubicBezTo>
                    <a:pt x="0" y="0"/>
                    <a:pt x="0" y="499"/>
                    <a:pt x="324" y="499"/>
                  </a:cubicBezTo>
                  <a:cubicBezTo>
                    <a:pt x="333" y="499"/>
                    <a:pt x="343" y="499"/>
                    <a:pt x="352" y="498"/>
                  </a:cubicBezTo>
                  <a:lnTo>
                    <a:pt x="3467" y="498"/>
                  </a:lnTo>
                  <a:cubicBezTo>
                    <a:pt x="3476" y="499"/>
                    <a:pt x="3485" y="499"/>
                    <a:pt x="3494" y="499"/>
                  </a:cubicBezTo>
                  <a:cubicBezTo>
                    <a:pt x="3819" y="499"/>
                    <a:pt x="3819" y="0"/>
                    <a:pt x="3494" y="0"/>
                  </a:cubicBezTo>
                  <a:cubicBezTo>
                    <a:pt x="3485" y="0"/>
                    <a:pt x="3476" y="1"/>
                    <a:pt x="3467" y="1"/>
                  </a:cubicBezTo>
                  <a:lnTo>
                    <a:pt x="352" y="1"/>
                  </a:lnTo>
                  <a:cubicBezTo>
                    <a:pt x="343" y="1"/>
                    <a:pt x="333" y="0"/>
                    <a:pt x="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8"/>
            <p:cNvSpPr/>
            <p:nvPr/>
          </p:nvSpPr>
          <p:spPr>
            <a:xfrm>
              <a:off x="7607525" y="5762575"/>
              <a:ext cx="95475" cy="12875"/>
            </a:xfrm>
            <a:custGeom>
              <a:avLst/>
              <a:gdLst/>
              <a:ahLst/>
              <a:cxnLst/>
              <a:rect l="l" t="t" r="r" b="b"/>
              <a:pathLst>
                <a:path w="3819" h="515" extrusionOk="0">
                  <a:moveTo>
                    <a:pt x="325" y="1"/>
                  </a:moveTo>
                  <a:cubicBezTo>
                    <a:pt x="0" y="1"/>
                    <a:pt x="0" y="514"/>
                    <a:pt x="325" y="514"/>
                  </a:cubicBezTo>
                  <a:cubicBezTo>
                    <a:pt x="334" y="514"/>
                    <a:pt x="343" y="514"/>
                    <a:pt x="352" y="513"/>
                  </a:cubicBezTo>
                  <a:lnTo>
                    <a:pt x="3467" y="513"/>
                  </a:lnTo>
                  <a:cubicBezTo>
                    <a:pt x="3476" y="514"/>
                    <a:pt x="3485" y="514"/>
                    <a:pt x="3494" y="514"/>
                  </a:cubicBezTo>
                  <a:cubicBezTo>
                    <a:pt x="3819" y="514"/>
                    <a:pt x="3819" y="1"/>
                    <a:pt x="3494" y="1"/>
                  </a:cubicBezTo>
                  <a:cubicBezTo>
                    <a:pt x="3485" y="1"/>
                    <a:pt x="3476" y="1"/>
                    <a:pt x="3467" y="2"/>
                  </a:cubicBezTo>
                  <a:lnTo>
                    <a:pt x="352" y="2"/>
                  </a:lnTo>
                  <a:cubicBezTo>
                    <a:pt x="343" y="1"/>
                    <a:pt x="334" y="1"/>
                    <a:pt x="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8"/>
            <p:cNvSpPr/>
            <p:nvPr/>
          </p:nvSpPr>
          <p:spPr>
            <a:xfrm>
              <a:off x="7608050" y="5789675"/>
              <a:ext cx="94425" cy="12450"/>
            </a:xfrm>
            <a:custGeom>
              <a:avLst/>
              <a:gdLst/>
              <a:ahLst/>
              <a:cxnLst/>
              <a:rect l="l" t="t" r="r" b="b"/>
              <a:pathLst>
                <a:path w="3777" h="498" extrusionOk="0">
                  <a:moveTo>
                    <a:pt x="331" y="1"/>
                  </a:moveTo>
                  <a:cubicBezTo>
                    <a:pt x="0" y="1"/>
                    <a:pt x="0" y="497"/>
                    <a:pt x="331" y="497"/>
                  </a:cubicBezTo>
                  <a:lnTo>
                    <a:pt x="3446" y="497"/>
                  </a:lnTo>
                  <a:cubicBezTo>
                    <a:pt x="3777" y="497"/>
                    <a:pt x="3777" y="1"/>
                    <a:pt x="3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8"/>
            <p:cNvSpPr/>
            <p:nvPr/>
          </p:nvSpPr>
          <p:spPr>
            <a:xfrm>
              <a:off x="7608050" y="5816400"/>
              <a:ext cx="94425" cy="12425"/>
            </a:xfrm>
            <a:custGeom>
              <a:avLst/>
              <a:gdLst/>
              <a:ahLst/>
              <a:cxnLst/>
              <a:rect l="l" t="t" r="r" b="b"/>
              <a:pathLst>
                <a:path w="3777" h="497" extrusionOk="0">
                  <a:moveTo>
                    <a:pt x="331" y="0"/>
                  </a:moveTo>
                  <a:cubicBezTo>
                    <a:pt x="0" y="0"/>
                    <a:pt x="0" y="497"/>
                    <a:pt x="331" y="497"/>
                  </a:cubicBezTo>
                  <a:lnTo>
                    <a:pt x="3446" y="497"/>
                  </a:lnTo>
                  <a:cubicBezTo>
                    <a:pt x="3777" y="497"/>
                    <a:pt x="3777" y="0"/>
                    <a:pt x="3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8"/>
            <p:cNvSpPr/>
            <p:nvPr/>
          </p:nvSpPr>
          <p:spPr>
            <a:xfrm>
              <a:off x="7607525" y="5843075"/>
              <a:ext cx="95475" cy="12875"/>
            </a:xfrm>
            <a:custGeom>
              <a:avLst/>
              <a:gdLst/>
              <a:ahLst/>
              <a:cxnLst/>
              <a:rect l="l" t="t" r="r" b="b"/>
              <a:pathLst>
                <a:path w="3819" h="515" extrusionOk="0">
                  <a:moveTo>
                    <a:pt x="325" y="0"/>
                  </a:moveTo>
                  <a:cubicBezTo>
                    <a:pt x="0" y="0"/>
                    <a:pt x="0" y="514"/>
                    <a:pt x="325" y="514"/>
                  </a:cubicBezTo>
                  <a:cubicBezTo>
                    <a:pt x="334" y="514"/>
                    <a:pt x="343" y="514"/>
                    <a:pt x="352" y="513"/>
                  </a:cubicBezTo>
                  <a:lnTo>
                    <a:pt x="3467" y="513"/>
                  </a:lnTo>
                  <a:cubicBezTo>
                    <a:pt x="3476" y="514"/>
                    <a:pt x="3485" y="514"/>
                    <a:pt x="3494" y="514"/>
                  </a:cubicBezTo>
                  <a:cubicBezTo>
                    <a:pt x="3819" y="514"/>
                    <a:pt x="3819" y="0"/>
                    <a:pt x="3494" y="0"/>
                  </a:cubicBezTo>
                  <a:cubicBezTo>
                    <a:pt x="3485" y="0"/>
                    <a:pt x="3476" y="1"/>
                    <a:pt x="3467" y="1"/>
                  </a:cubicBezTo>
                  <a:lnTo>
                    <a:pt x="352" y="1"/>
                  </a:lnTo>
                  <a:cubicBezTo>
                    <a:pt x="343" y="1"/>
                    <a:pt x="334" y="0"/>
                    <a:pt x="3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8"/>
            <p:cNvSpPr/>
            <p:nvPr/>
          </p:nvSpPr>
          <p:spPr>
            <a:xfrm>
              <a:off x="7607525" y="5869775"/>
              <a:ext cx="95475" cy="12875"/>
            </a:xfrm>
            <a:custGeom>
              <a:avLst/>
              <a:gdLst/>
              <a:ahLst/>
              <a:cxnLst/>
              <a:rect l="l" t="t" r="r" b="b"/>
              <a:pathLst>
                <a:path w="3819" h="515" extrusionOk="0">
                  <a:moveTo>
                    <a:pt x="325" y="1"/>
                  </a:moveTo>
                  <a:cubicBezTo>
                    <a:pt x="0" y="1"/>
                    <a:pt x="0" y="514"/>
                    <a:pt x="325" y="514"/>
                  </a:cubicBezTo>
                  <a:cubicBezTo>
                    <a:pt x="334" y="514"/>
                    <a:pt x="343" y="514"/>
                    <a:pt x="352" y="513"/>
                  </a:cubicBezTo>
                  <a:lnTo>
                    <a:pt x="3467" y="513"/>
                  </a:lnTo>
                  <a:cubicBezTo>
                    <a:pt x="3476" y="514"/>
                    <a:pt x="3485" y="514"/>
                    <a:pt x="3494" y="514"/>
                  </a:cubicBezTo>
                  <a:cubicBezTo>
                    <a:pt x="3819" y="514"/>
                    <a:pt x="3819" y="1"/>
                    <a:pt x="3494" y="1"/>
                  </a:cubicBezTo>
                  <a:cubicBezTo>
                    <a:pt x="3485" y="1"/>
                    <a:pt x="3476" y="1"/>
                    <a:pt x="3467" y="2"/>
                  </a:cubicBezTo>
                  <a:lnTo>
                    <a:pt x="352" y="2"/>
                  </a:lnTo>
                  <a:cubicBezTo>
                    <a:pt x="343" y="1"/>
                    <a:pt x="334" y="1"/>
                    <a:pt x="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8"/>
            <p:cNvSpPr/>
            <p:nvPr/>
          </p:nvSpPr>
          <p:spPr>
            <a:xfrm>
              <a:off x="7490300" y="5789675"/>
              <a:ext cx="101600" cy="12450"/>
            </a:xfrm>
            <a:custGeom>
              <a:avLst/>
              <a:gdLst/>
              <a:ahLst/>
              <a:cxnLst/>
              <a:rect l="l" t="t" r="r" b="b"/>
              <a:pathLst>
                <a:path w="4064" h="498" extrusionOk="0">
                  <a:moveTo>
                    <a:pt x="3746" y="1"/>
                  </a:moveTo>
                  <a:cubicBezTo>
                    <a:pt x="3742" y="1"/>
                    <a:pt x="3737" y="1"/>
                    <a:pt x="3732" y="1"/>
                  </a:cubicBezTo>
                  <a:lnTo>
                    <a:pt x="347" y="1"/>
                  </a:lnTo>
                  <a:cubicBezTo>
                    <a:pt x="1" y="1"/>
                    <a:pt x="1" y="497"/>
                    <a:pt x="347" y="497"/>
                  </a:cubicBezTo>
                  <a:lnTo>
                    <a:pt x="3732" y="497"/>
                  </a:lnTo>
                  <a:cubicBezTo>
                    <a:pt x="4058" y="497"/>
                    <a:pt x="4063" y="1"/>
                    <a:pt x="37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8"/>
            <p:cNvSpPr/>
            <p:nvPr/>
          </p:nvSpPr>
          <p:spPr>
            <a:xfrm>
              <a:off x="7490300" y="5816400"/>
              <a:ext cx="101600" cy="12425"/>
            </a:xfrm>
            <a:custGeom>
              <a:avLst/>
              <a:gdLst/>
              <a:ahLst/>
              <a:cxnLst/>
              <a:rect l="l" t="t" r="r" b="b"/>
              <a:pathLst>
                <a:path w="4064" h="497" extrusionOk="0">
                  <a:moveTo>
                    <a:pt x="347" y="0"/>
                  </a:moveTo>
                  <a:cubicBezTo>
                    <a:pt x="1" y="0"/>
                    <a:pt x="1" y="497"/>
                    <a:pt x="347" y="497"/>
                  </a:cubicBezTo>
                  <a:lnTo>
                    <a:pt x="3732" y="497"/>
                  </a:lnTo>
                  <a:cubicBezTo>
                    <a:pt x="4063" y="497"/>
                    <a:pt x="4063" y="0"/>
                    <a:pt x="3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8"/>
            <p:cNvSpPr/>
            <p:nvPr/>
          </p:nvSpPr>
          <p:spPr>
            <a:xfrm>
              <a:off x="7489800" y="5843075"/>
              <a:ext cx="101350" cy="12875"/>
            </a:xfrm>
            <a:custGeom>
              <a:avLst/>
              <a:gdLst/>
              <a:ahLst/>
              <a:cxnLst/>
              <a:rect l="l" t="t" r="r" b="b"/>
              <a:pathLst>
                <a:path w="4054" h="515" extrusionOk="0">
                  <a:moveTo>
                    <a:pt x="339" y="0"/>
                  </a:moveTo>
                  <a:cubicBezTo>
                    <a:pt x="0" y="0"/>
                    <a:pt x="0" y="514"/>
                    <a:pt x="339" y="514"/>
                  </a:cubicBezTo>
                  <a:cubicBezTo>
                    <a:pt x="348" y="514"/>
                    <a:pt x="357" y="514"/>
                    <a:pt x="367" y="513"/>
                  </a:cubicBezTo>
                  <a:lnTo>
                    <a:pt x="3752" y="513"/>
                  </a:lnTo>
                  <a:cubicBezTo>
                    <a:pt x="4053" y="483"/>
                    <a:pt x="4053" y="32"/>
                    <a:pt x="3752" y="1"/>
                  </a:cubicBezTo>
                  <a:lnTo>
                    <a:pt x="367" y="1"/>
                  </a:lnTo>
                  <a:cubicBezTo>
                    <a:pt x="357" y="1"/>
                    <a:pt x="348"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8"/>
            <p:cNvSpPr/>
            <p:nvPr/>
          </p:nvSpPr>
          <p:spPr>
            <a:xfrm>
              <a:off x="7489800" y="5869775"/>
              <a:ext cx="101350" cy="12875"/>
            </a:xfrm>
            <a:custGeom>
              <a:avLst/>
              <a:gdLst/>
              <a:ahLst/>
              <a:cxnLst/>
              <a:rect l="l" t="t" r="r" b="b"/>
              <a:pathLst>
                <a:path w="4054" h="515" extrusionOk="0">
                  <a:moveTo>
                    <a:pt x="339" y="1"/>
                  </a:moveTo>
                  <a:cubicBezTo>
                    <a:pt x="0" y="1"/>
                    <a:pt x="0" y="514"/>
                    <a:pt x="339" y="514"/>
                  </a:cubicBezTo>
                  <a:cubicBezTo>
                    <a:pt x="348" y="514"/>
                    <a:pt x="357" y="514"/>
                    <a:pt x="367" y="513"/>
                  </a:cubicBezTo>
                  <a:lnTo>
                    <a:pt x="3752" y="513"/>
                  </a:lnTo>
                  <a:cubicBezTo>
                    <a:pt x="4053" y="483"/>
                    <a:pt x="4053" y="32"/>
                    <a:pt x="3752" y="2"/>
                  </a:cubicBezTo>
                  <a:lnTo>
                    <a:pt x="367" y="2"/>
                  </a:lnTo>
                  <a:cubicBezTo>
                    <a:pt x="357" y="1"/>
                    <a:pt x="348" y="1"/>
                    <a:pt x="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0" name="Google Shape;2310;p48"/>
          <p:cNvGrpSpPr/>
          <p:nvPr/>
        </p:nvGrpSpPr>
        <p:grpSpPr>
          <a:xfrm>
            <a:off x="1510966" y="982308"/>
            <a:ext cx="323068" cy="476387"/>
            <a:chOff x="3510200" y="2026000"/>
            <a:chExt cx="291525" cy="429875"/>
          </a:xfrm>
        </p:grpSpPr>
        <p:sp>
          <p:nvSpPr>
            <p:cNvPr id="2311" name="Google Shape;2311;p48"/>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8"/>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3" name="Google Shape;2313;p48"/>
            <p:cNvGrpSpPr/>
            <p:nvPr/>
          </p:nvGrpSpPr>
          <p:grpSpPr>
            <a:xfrm>
              <a:off x="3510200" y="2026000"/>
              <a:ext cx="291525" cy="429875"/>
              <a:chOff x="3510200" y="2026000"/>
              <a:chExt cx="291525" cy="429875"/>
            </a:xfrm>
          </p:grpSpPr>
          <p:sp>
            <p:nvSpPr>
              <p:cNvPr id="2314" name="Google Shape;2314;p48"/>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8"/>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8"/>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48"/>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8" name="Google Shape;2318;p48"/>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319" name="Google Shape;2319;p48"/>
          <p:cNvPicPr preferRelativeResize="0"/>
          <p:nvPr/>
        </p:nvPicPr>
        <p:blipFill>
          <a:blip r:embed="rId4">
            <a:alphaModFix amt="82000"/>
          </a:blip>
          <a:stretch>
            <a:fillRect/>
          </a:stretch>
        </p:blipFill>
        <p:spPr>
          <a:xfrm flipH="1">
            <a:off x="3352545" y="1419386"/>
            <a:ext cx="2467483" cy="1145078"/>
          </a:xfrm>
          <a:prstGeom prst="rect">
            <a:avLst/>
          </a:prstGeom>
          <a:noFill/>
          <a:ln>
            <a:noFill/>
          </a:ln>
        </p:spPr>
      </p:pic>
      <p:pic>
        <p:nvPicPr>
          <p:cNvPr id="2320" name="Google Shape;2320;p48"/>
          <p:cNvPicPr preferRelativeResize="0"/>
          <p:nvPr/>
        </p:nvPicPr>
        <p:blipFill>
          <a:blip r:embed="rId5">
            <a:alphaModFix amt="62000"/>
          </a:blip>
          <a:stretch>
            <a:fillRect/>
          </a:stretch>
        </p:blipFill>
        <p:spPr>
          <a:xfrm flipH="1">
            <a:off x="5966042" y="1419386"/>
            <a:ext cx="2467483" cy="1145078"/>
          </a:xfrm>
          <a:prstGeom prst="rect">
            <a:avLst/>
          </a:prstGeom>
          <a:noFill/>
          <a:ln>
            <a:noFill/>
          </a:ln>
        </p:spPr>
      </p:pic>
      <p:sp>
        <p:nvSpPr>
          <p:cNvPr id="2322" name="Google Shape;2322;p48"/>
          <p:cNvSpPr txBox="1">
            <a:spLocks noGrp="1"/>
          </p:cNvSpPr>
          <p:nvPr>
            <p:ph type="subTitle" idx="2"/>
          </p:nvPr>
        </p:nvSpPr>
        <p:spPr>
          <a:xfrm>
            <a:off x="244548" y="2487536"/>
            <a:ext cx="2938109" cy="846300"/>
          </a:xfrm>
          <a:prstGeom prst="rect">
            <a:avLst/>
          </a:prstGeom>
        </p:spPr>
        <p:txBody>
          <a:bodyPr spcFirstLastPara="1" wrap="square" lIns="91425" tIns="91425" rIns="91425" bIns="91425" anchor="t" anchorCtr="0">
            <a:noAutofit/>
          </a:bodyPr>
          <a:lstStyle/>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Nhà</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nước</a:t>
            </a:r>
            <a:r>
              <a:rPr lang="en-US" sz="2400" dirty="0">
                <a:solidFill>
                  <a:srgbClr val="14522C"/>
                </a:solidFill>
                <a:latin typeface="Calibri Light" panose="020F0302020204030204" pitchFamily="34" charset="0"/>
                <a:cs typeface="Calibri Light" panose="020F0302020204030204" pitchFamily="34" charset="0"/>
              </a:rPr>
              <a:t> </a:t>
            </a:r>
          </a:p>
          <a:p>
            <a:pPr marL="136525" indent="3175">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quản</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lý</a:t>
            </a:r>
            <a:r>
              <a:rPr lang="en-US" sz="2400" dirty="0">
                <a:solidFill>
                  <a:srgbClr val="14522C"/>
                </a:solidFill>
                <a:latin typeface="Calibri Light" panose="020F0302020204030204" pitchFamily="34" charset="0"/>
                <a:cs typeface="Calibri Light" panose="020F0302020204030204" pitchFamily="34" charset="0"/>
              </a:rPr>
              <a:t> XH </a:t>
            </a:r>
            <a:r>
              <a:rPr lang="en-US" sz="2400" dirty="0" err="1">
                <a:solidFill>
                  <a:srgbClr val="14522C"/>
                </a:solidFill>
                <a:latin typeface="Calibri Light" panose="020F0302020204030204" pitchFamily="34" charset="0"/>
                <a:cs typeface="Calibri Light" panose="020F0302020204030204" pitchFamily="34" charset="0"/>
              </a:rPr>
              <a:t>bằng</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biện</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pháp</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nào</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Tại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sao</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chỉ</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có</a:t>
            </a:r>
            <a:endParaRPr lang="en-US" sz="2400" dirty="0">
              <a:solidFill>
                <a:srgbClr val="14522C"/>
              </a:solidFill>
              <a:latin typeface="Calibri Light" panose="020F0302020204030204" pitchFamily="34" charset="0"/>
              <a:cs typeface="Calibri Light" panose="020F0302020204030204" pitchFamily="34" charset="0"/>
            </a:endParaRPr>
          </a:p>
          <a:p>
            <a:pPr marL="136525" indent="3175">
              <a:spcBef>
                <a:spcPct val="0"/>
              </a:spcBef>
              <a:defRPr/>
            </a:pPr>
            <a:r>
              <a:rPr lang="en-US" sz="2400" dirty="0">
                <a:solidFill>
                  <a:srgbClr val="14522C"/>
                </a:solidFill>
                <a:latin typeface="Calibri Light" panose="020F0302020204030204" pitchFamily="34" charset="0"/>
                <a:cs typeface="Calibri Light" panose="020F0302020204030204" pitchFamily="34" charset="0"/>
              </a:rPr>
              <a:t>NN </a:t>
            </a:r>
            <a:r>
              <a:rPr lang="en-US" sz="2400" dirty="0" err="1">
                <a:solidFill>
                  <a:srgbClr val="14522C"/>
                </a:solidFill>
                <a:latin typeface="Calibri Light" panose="020F0302020204030204" pitchFamily="34" charset="0"/>
                <a:cs typeface="Calibri Light" panose="020F0302020204030204" pitchFamily="34" charset="0"/>
              </a:rPr>
              <a:t>mới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làm việc</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quản</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lý</a:t>
            </a:r>
            <a:r>
              <a:rPr lang="en-US" sz="2400" dirty="0">
                <a:solidFill>
                  <a:srgbClr val="14522C"/>
                </a:solidFill>
                <a:latin typeface="Calibri Light" panose="020F0302020204030204" pitchFamily="34" charset="0"/>
                <a:cs typeface="Calibri Light" panose="020F0302020204030204" pitchFamily="34" charset="0"/>
              </a:rPr>
              <a:t> XH?</a:t>
            </a:r>
            <a:endParaRPr sz="2400">
              <a:solidFill>
                <a:srgbClr val="14522C"/>
              </a:solidFill>
              <a:latin typeface="Calibri Light" panose="020F0302020204030204" pitchFamily="34" charset="0"/>
              <a:cs typeface="Calibri Light" panose="020F0302020204030204" pitchFamily="34" charset="0"/>
            </a:endParaRPr>
          </a:p>
        </p:txBody>
      </p:sp>
      <p:sp>
        <p:nvSpPr>
          <p:cNvPr id="2324" name="Google Shape;2324;p48"/>
          <p:cNvSpPr txBox="1">
            <a:spLocks noGrp="1"/>
          </p:cNvSpPr>
          <p:nvPr>
            <p:ph type="subTitle" idx="4"/>
          </p:nvPr>
        </p:nvSpPr>
        <p:spPr>
          <a:xfrm>
            <a:off x="3234324" y="2487536"/>
            <a:ext cx="2286000" cy="846300"/>
          </a:xfrm>
          <a:prstGeom prst="rect">
            <a:avLst/>
          </a:prstGeom>
        </p:spPr>
        <p:txBody>
          <a:bodyPr spcFirstLastPara="1" wrap="square" lIns="91425" tIns="91425" rIns="91425" bIns="91425" anchor="t" anchorCtr="0">
            <a:noAutofit/>
          </a:bodyPr>
          <a:lstStyle/>
          <a:p>
            <a:pPr>
              <a:spcBef>
                <a:spcPct val="0"/>
              </a:spcBef>
              <a:defRPr/>
            </a:pPr>
            <a:r>
              <a:rPr lang="en-US" sz="2400">
                <a:solidFill>
                  <a:srgbClr val="14522C"/>
                </a:solidFill>
                <a:latin typeface="Calibri Light" panose="020F0302020204030204" pitchFamily="34" charset="0"/>
                <a:cs typeface="Calibri Light" panose="020F0302020204030204" pitchFamily="34" charset="0"/>
              </a:rPr>
              <a:t>Nhà nước </a:t>
            </a:r>
          </a:p>
          <a:p>
            <a:pPr>
              <a:spcBef>
                <a:spcPct val="0"/>
              </a:spcBef>
              <a:defRPr/>
            </a:pPr>
            <a:r>
              <a:rPr lang="en-US" sz="2400">
                <a:solidFill>
                  <a:srgbClr val="14522C"/>
                </a:solidFill>
                <a:latin typeface="Calibri Light" panose="020F0302020204030204" pitchFamily="34" charset="0"/>
                <a:cs typeface="Calibri Light" panose="020F0302020204030204" pitchFamily="34" charset="0"/>
              </a:rPr>
              <a:t>quản lý XH </a:t>
            </a:r>
          </a:p>
          <a:p>
            <a:pPr>
              <a:spcBef>
                <a:spcPct val="0"/>
              </a:spcBef>
              <a:defRPr/>
            </a:pPr>
            <a:r>
              <a:rPr lang="en-US" sz="2400">
                <a:solidFill>
                  <a:srgbClr val="14522C"/>
                </a:solidFill>
                <a:latin typeface="Calibri Light" panose="020F0302020204030204" pitchFamily="34" charset="0"/>
                <a:cs typeface="Calibri Light" panose="020F0302020204030204" pitchFamily="34" charset="0"/>
              </a:rPr>
              <a:t>bằng PL</a:t>
            </a:r>
          </a:p>
          <a:p>
            <a:pPr>
              <a:spcBef>
                <a:spcPct val="0"/>
              </a:spcBef>
              <a:defRPr/>
            </a:pPr>
            <a:r>
              <a:rPr lang="en-US" sz="2400">
                <a:solidFill>
                  <a:srgbClr val="14522C"/>
                </a:solidFill>
                <a:latin typeface="Calibri Light" panose="020F0302020204030204" pitchFamily="34" charset="0"/>
                <a:cs typeface="Calibri Light" panose="020F0302020204030204" pitchFamily="34" charset="0"/>
              </a:rPr>
              <a:t> là NN quản lý </a:t>
            </a:r>
          </a:p>
          <a:p>
            <a:pPr>
              <a:spcBef>
                <a:spcPct val="0"/>
              </a:spcBef>
              <a:defRPr/>
            </a:pPr>
            <a:r>
              <a:rPr lang="en-US" sz="2400">
                <a:solidFill>
                  <a:srgbClr val="14522C"/>
                </a:solidFill>
                <a:latin typeface="Calibri Light" panose="020F0302020204030204" pitchFamily="34" charset="0"/>
                <a:cs typeface="Calibri Light" panose="020F0302020204030204" pitchFamily="34" charset="0"/>
              </a:rPr>
              <a:t>như thế nào?</a:t>
            </a:r>
            <a:endParaRPr sz="2400">
              <a:solidFill>
                <a:srgbClr val="14522C"/>
              </a:solidFill>
              <a:latin typeface="Calibri Light" panose="020F0302020204030204" pitchFamily="34" charset="0"/>
              <a:cs typeface="Calibri Light" panose="020F0302020204030204" pitchFamily="34" charset="0"/>
            </a:endParaRPr>
          </a:p>
        </p:txBody>
      </p:sp>
      <p:sp>
        <p:nvSpPr>
          <p:cNvPr id="2326" name="Google Shape;2326;p48"/>
          <p:cNvSpPr txBox="1">
            <a:spLocks noGrp="1"/>
          </p:cNvSpPr>
          <p:nvPr>
            <p:ph type="subTitle" idx="6"/>
          </p:nvPr>
        </p:nvSpPr>
        <p:spPr>
          <a:xfrm>
            <a:off x="5871694" y="2487536"/>
            <a:ext cx="2286000" cy="846300"/>
          </a:xfrm>
          <a:prstGeom prst="rect">
            <a:avLst/>
          </a:prstGeom>
        </p:spPr>
        <p:txBody>
          <a:bodyPr spcFirstLastPara="1" wrap="square" lIns="91425" tIns="91425" rIns="91425" bIns="91425" anchor="t" anchorCtr="0">
            <a:noAutofit/>
          </a:bodyPr>
          <a:lstStyle/>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Đối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với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mỗi</a:t>
            </a:r>
            <a:r>
              <a:rPr lang="en-US" sz="2400" dirty="0">
                <a:solidFill>
                  <a:srgbClr val="14522C"/>
                </a:solidFill>
                <a:latin typeface="Calibri Light" panose="020F0302020204030204" pitchFamily="34" charset="0"/>
                <a:cs typeface="Calibri Light" panose="020F0302020204030204" pitchFamily="34" charset="0"/>
              </a:rPr>
              <a:t> CD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chúng</a:t>
            </a:r>
            <a:r>
              <a:rPr lang="en-US" sz="2400" dirty="0">
                <a:solidFill>
                  <a:srgbClr val="14522C"/>
                </a:solidFill>
                <a:latin typeface="Calibri Light" panose="020F0302020204030204" pitchFamily="34" charset="0"/>
                <a:cs typeface="Calibri Light" panose="020F0302020204030204" pitchFamily="34" charset="0"/>
              </a:rPr>
              <a:t> ta </a:t>
            </a:r>
          </a:p>
          <a:p>
            <a:pPr>
              <a:spcBef>
                <a:spcPct val="0"/>
              </a:spcBef>
              <a:defRPr/>
            </a:pPr>
            <a:r>
              <a:rPr lang="en-US" sz="2400" dirty="0">
                <a:solidFill>
                  <a:srgbClr val="14522C"/>
                </a:solidFill>
                <a:latin typeface="Calibri Light" panose="020F0302020204030204" pitchFamily="34" charset="0"/>
                <a:cs typeface="Calibri Light" panose="020F0302020204030204" pitchFamily="34" charset="0"/>
              </a:rPr>
              <a:t>PL </a:t>
            </a:r>
            <a:r>
              <a:rPr lang="en-US" sz="2400" dirty="0" err="1">
                <a:solidFill>
                  <a:srgbClr val="14522C"/>
                </a:solidFill>
                <a:latin typeface="Calibri Light" panose="020F0302020204030204" pitchFamily="34" charset="0"/>
                <a:cs typeface="Calibri Light" panose="020F0302020204030204" pitchFamily="34" charset="0"/>
              </a:rPr>
              <a:t>có</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vai</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trò</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gì</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trong</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cuộc</a:t>
            </a:r>
            <a:r>
              <a:rPr lang="en-US" sz="2400" dirty="0">
                <a:solidFill>
                  <a:srgbClr val="14522C"/>
                </a:solidFill>
                <a:latin typeface="Calibri Light" panose="020F0302020204030204" pitchFamily="34" charset="0"/>
                <a:cs typeface="Calibri Light" panose="020F0302020204030204" pitchFamily="34" charset="0"/>
              </a:rPr>
              <a:t> </a:t>
            </a:r>
            <a:r>
              <a:rPr lang="en-US" sz="2400" dirty="0" err="1">
                <a:solidFill>
                  <a:srgbClr val="14522C"/>
                </a:solidFill>
                <a:latin typeface="Calibri Light" panose="020F0302020204030204" pitchFamily="34" charset="0"/>
                <a:cs typeface="Calibri Light" panose="020F0302020204030204" pitchFamily="34" charset="0"/>
              </a:rPr>
              <a:t>của</a:t>
            </a:r>
            <a:r>
              <a:rPr lang="en-US" sz="2400" dirty="0">
                <a:solidFill>
                  <a:srgbClr val="14522C"/>
                </a:solidFill>
                <a:latin typeface="Calibri Light" panose="020F0302020204030204" pitchFamily="34" charset="0"/>
                <a:cs typeface="Calibri Light" panose="020F0302020204030204" pitchFamily="34" charset="0"/>
              </a:rPr>
              <a:t> </a:t>
            </a:r>
          </a:p>
          <a:p>
            <a:pPr>
              <a:spcBef>
                <a:spcPct val="0"/>
              </a:spcBef>
              <a:defRPr/>
            </a:pPr>
            <a:r>
              <a:rPr lang="en-US" sz="2400" dirty="0" err="1">
                <a:solidFill>
                  <a:srgbClr val="14522C"/>
                </a:solidFill>
                <a:latin typeface="Calibri Light" panose="020F0302020204030204" pitchFamily="34" charset="0"/>
                <a:cs typeface="Calibri Light" panose="020F0302020204030204" pitchFamily="34" charset="0"/>
              </a:rPr>
              <a:t>chúng</a:t>
            </a:r>
            <a:r>
              <a:rPr lang="en-US" sz="2400" dirty="0">
                <a:solidFill>
                  <a:srgbClr val="14522C"/>
                </a:solidFill>
                <a:latin typeface="Calibri Light" panose="020F0302020204030204" pitchFamily="34" charset="0"/>
                <a:cs typeface="Calibri Light" panose="020F0302020204030204" pitchFamily="34" charset="0"/>
              </a:rPr>
              <a:t> ta?</a:t>
            </a:r>
            <a:endParaRPr sz="2400">
              <a:solidFill>
                <a:srgbClr val="14522C"/>
              </a:solidFill>
              <a:latin typeface="Calibri Light" panose="020F0302020204030204" pitchFamily="34" charset="0"/>
              <a:cs typeface="Calibri Light" panose="020F0302020204030204" pitchFamily="34" charset="0"/>
            </a:endParaRPr>
          </a:p>
        </p:txBody>
      </p:sp>
      <p:sp>
        <p:nvSpPr>
          <p:cNvPr id="2327" name="Google Shape;2327;p48"/>
          <p:cNvSpPr txBox="1">
            <a:spLocks noGrp="1"/>
          </p:cNvSpPr>
          <p:nvPr>
            <p:ph type="title"/>
          </p:nvPr>
        </p:nvSpPr>
        <p:spPr>
          <a:xfrm>
            <a:off x="3450130" y="1735663"/>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328" name="Google Shape;2328;p48"/>
          <p:cNvSpPr txBox="1">
            <a:spLocks noGrp="1"/>
          </p:cNvSpPr>
          <p:nvPr>
            <p:ph type="title" idx="7"/>
          </p:nvPr>
        </p:nvSpPr>
        <p:spPr>
          <a:xfrm>
            <a:off x="6087501" y="1735663"/>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329" name="Google Shape;2329;p48"/>
          <p:cNvSpPr txBox="1">
            <a:spLocks noGrp="1"/>
          </p:cNvSpPr>
          <p:nvPr>
            <p:ph type="title" idx="8"/>
          </p:nvPr>
        </p:nvSpPr>
        <p:spPr>
          <a:xfrm>
            <a:off x="756125" y="1735663"/>
            <a:ext cx="1861800" cy="5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2">
            <a:extLst>
              <a:ext uri="{FF2B5EF4-FFF2-40B4-BE49-F238E27FC236}">
                <a16:creationId xmlns:a16="http://schemas.microsoft.com/office/drawing/2014/main" id="{99F6007C-A8B7-0345-AE75-FAFD8DDF4705}"/>
              </a:ext>
            </a:extLst>
          </p:cNvPr>
          <p:cNvSpPr>
            <a:spLocks noChangeArrowheads="1"/>
          </p:cNvSpPr>
          <p:nvPr/>
        </p:nvSpPr>
        <p:spPr bwMode="auto">
          <a:xfrm>
            <a:off x="228600" y="297715"/>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a:solidFill>
                  <a:srgbClr val="0000CC"/>
                </a:solidFill>
                <a:latin typeface="Open Sans" panose="020B0606030504020204" pitchFamily="34" charset="0"/>
                <a:ea typeface="Open Sans" panose="020B0606030504020204" pitchFamily="34" charset="0"/>
                <a:cs typeface="Open Sans" panose="020B0606030504020204" pitchFamily="34" charset="0"/>
              </a:rPr>
              <a:t>1. Quản lý xã hội bằng pháp luật là phương pháp quản lí dân chủ và hiệu quả nhất.</a:t>
            </a:r>
          </a:p>
        </p:txBody>
      </p:sp>
      <p:sp>
        <p:nvSpPr>
          <p:cNvPr id="14" name="Rectangle 32">
            <a:extLst>
              <a:ext uri="{FF2B5EF4-FFF2-40B4-BE49-F238E27FC236}">
                <a16:creationId xmlns:a16="http://schemas.microsoft.com/office/drawing/2014/main" id="{CC2D8CC8-051C-9546-A911-3D19AD225DDE}"/>
              </a:ext>
            </a:extLst>
          </p:cNvPr>
          <p:cNvSpPr>
            <a:spLocks noChangeArrowheads="1"/>
          </p:cNvSpPr>
          <p:nvPr/>
        </p:nvSpPr>
        <p:spPr bwMode="auto">
          <a:xfrm>
            <a:off x="0" y="962618"/>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58775" indent="-358775" eaLnBrk="1" hangingPunct="1">
              <a:spcBef>
                <a:spcPct val="0"/>
              </a:spcBef>
              <a:buFontTx/>
              <a:buNone/>
            </a:pPr>
            <a:r>
              <a:rPr lang="en-US" altLang="vi-VN" sz="2400" b="1">
                <a:solidFill>
                  <a:srgbClr val="14522C"/>
                </a:solidFill>
                <a:latin typeface="Open Sans" panose="020B0606030504020204" pitchFamily="34" charset="0"/>
                <a:ea typeface="Open Sans" panose="020B0606030504020204" pitchFamily="34" charset="0"/>
                <a:cs typeface="Open Sans" panose="020B0606030504020204" pitchFamily="34" charset="0"/>
              </a:rPr>
              <a:t>	</a:t>
            </a: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PL có tính phổ biến và bắt buộc chung, phù hợp với lợi ích chung tạo được sự đồng thuận trong XH.</a:t>
            </a:r>
          </a:p>
        </p:txBody>
      </p:sp>
      <p:sp>
        <p:nvSpPr>
          <p:cNvPr id="15" name="Rectangle 32">
            <a:extLst>
              <a:ext uri="{FF2B5EF4-FFF2-40B4-BE49-F238E27FC236}">
                <a16:creationId xmlns:a16="http://schemas.microsoft.com/office/drawing/2014/main" id="{9BE10788-6798-1247-ABAB-B62F642242AB}"/>
              </a:ext>
            </a:extLst>
          </p:cNvPr>
          <p:cNvSpPr>
            <a:spLocks noChangeArrowheads="1"/>
          </p:cNvSpPr>
          <p:nvPr/>
        </p:nvSpPr>
        <p:spPr bwMode="auto">
          <a:xfrm>
            <a:off x="0" y="1838067"/>
            <a:ext cx="876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01638" indent="-401638" eaLnBrk="1" hangingPunct="1">
              <a:spcBef>
                <a:spcPct val="0"/>
              </a:spcBef>
              <a:buFontTx/>
              <a:buNone/>
            </a:pPr>
            <a:r>
              <a:rPr lang="en-US" altLang="vi-VN" sz="2400" b="1">
                <a:solidFill>
                  <a:srgbClr val="14522C"/>
                </a:solidFill>
                <a:latin typeface="Open Sans" panose="020B0606030504020204" pitchFamily="34" charset="0"/>
                <a:ea typeface="Open Sans" panose="020B0606030504020204" pitchFamily="34" charset="0"/>
                <a:cs typeface="Open Sans" panose="020B0606030504020204" pitchFamily="34" charset="0"/>
              </a:rPr>
              <a:t>	</a:t>
            </a: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PL điều chỉnh các quan hệ xã hội thống nhất, bảo đảm thi hành bằng sức mạnh quyền lực NN.</a:t>
            </a:r>
          </a:p>
        </p:txBody>
      </p:sp>
      <p:pic>
        <p:nvPicPr>
          <p:cNvPr id="16" name="Picture 2" descr="20-5-2007s">
            <a:extLst>
              <a:ext uri="{FF2B5EF4-FFF2-40B4-BE49-F238E27FC236}">
                <a16:creationId xmlns:a16="http://schemas.microsoft.com/office/drawing/2014/main" id="{251024CE-BBE7-6B45-BAAA-45DE0CFAC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7405" y="2713516"/>
            <a:ext cx="3181226" cy="238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images1186187_images1184073_QH">
            <a:extLst>
              <a:ext uri="{FF2B5EF4-FFF2-40B4-BE49-F238E27FC236}">
                <a16:creationId xmlns:a16="http://schemas.microsoft.com/office/drawing/2014/main" id="{86262C0D-32D4-1547-863E-453193014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654" y="2713516"/>
            <a:ext cx="3291275" cy="238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8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18" presetClass="entr" presetSubtype="1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trips(downLeft)">
                                      <p:cBhvr>
                                        <p:cTn id="15" dur="500"/>
                                        <p:tgtEl>
                                          <p:spTgt spid="17"/>
                                        </p:tgtEl>
                                      </p:cBhvr>
                                    </p:animEffect>
                                  </p:childTnLst>
                                </p:cTn>
                              </p:par>
                              <p:par>
                                <p:cTn id="16" presetID="18" presetClass="entr" presetSubtype="12"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To Hung\Desktop\HINH CD K12\Bai 1Phap luat va doi song\Bai 1\Data\HocLGT.jpg">
            <a:extLst>
              <a:ext uri="{FF2B5EF4-FFF2-40B4-BE49-F238E27FC236}">
                <a16:creationId xmlns:a16="http://schemas.microsoft.com/office/drawing/2014/main" id="{4291B830-A92C-244B-8B93-F7206F4B9B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63" t="1891" r="1797" b="1750"/>
          <a:stretch/>
        </p:blipFill>
        <p:spPr bwMode="auto">
          <a:xfrm>
            <a:off x="1798638" y="2691124"/>
            <a:ext cx="2773362" cy="2452376"/>
          </a:xfrm>
          <a:prstGeom prst="rect">
            <a:avLst/>
          </a:prstGeom>
          <a:noFill/>
          <a:ln w="9525">
            <a:noFill/>
            <a:miter lim="800000"/>
            <a:headEnd/>
            <a:tailEnd/>
          </a:ln>
        </p:spPr>
      </p:pic>
      <p:pic>
        <p:nvPicPr>
          <p:cNvPr id="13" name="Picture 3" descr="C:\Users\To Hung\Desktop\HINH CD K12\Bai 1Phap luat va doi song\Bai 1\Data\scan0002.jpg">
            <a:extLst>
              <a:ext uri="{FF2B5EF4-FFF2-40B4-BE49-F238E27FC236}">
                <a16:creationId xmlns:a16="http://schemas.microsoft.com/office/drawing/2014/main" id="{99870C76-9FC6-E645-A0F9-D1B0D24B1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676" y="733646"/>
            <a:ext cx="2773363"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C:\Users\To Hung\Desktop\HINH CD K12\Bai 1Phap luat va doi song\Bai 1\Data\V.jpg">
            <a:extLst>
              <a:ext uri="{FF2B5EF4-FFF2-40B4-BE49-F238E27FC236}">
                <a16:creationId xmlns:a16="http://schemas.microsoft.com/office/drawing/2014/main" id="{7E5DDBFB-8FA1-1F42-A5FA-91B241ADD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37" t="4229" r="3213" b="5067"/>
          <a:stretch/>
        </p:blipFill>
        <p:spPr bwMode="auto">
          <a:xfrm>
            <a:off x="1798638" y="112243"/>
            <a:ext cx="2773362" cy="24595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551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178" name="Google Shape;2178;p42"/>
          <p:cNvSpPr txBox="1">
            <a:spLocks noGrp="1"/>
          </p:cNvSpPr>
          <p:nvPr>
            <p:ph type="subTitle" idx="1"/>
          </p:nvPr>
        </p:nvSpPr>
        <p:spPr>
          <a:xfrm flipH="1">
            <a:off x="4764870" y="1725355"/>
            <a:ext cx="3399415" cy="1692790"/>
          </a:xfrm>
          <a:prstGeom prst="rect">
            <a:avLst/>
          </a:prstGeom>
        </p:spPr>
        <p:txBody>
          <a:bodyPr spcFirstLastPara="1" wrap="square" lIns="91425" tIns="91425" rIns="91425" bIns="91425" anchor="ctr" anchorCtr="0">
            <a:noAutofit/>
          </a:bodyPr>
          <a:lstStyle/>
          <a:p>
            <a:pPr marL="96838" indent="0" algn="just">
              <a:defRPr/>
            </a:pPr>
            <a:r>
              <a:rPr lang="en-US" sz="2000" b="1" dirty="0" err="1"/>
              <a:t>Em</a:t>
            </a:r>
            <a:r>
              <a:rPr lang="en-US" sz="2000" b="1" dirty="0"/>
              <a:t> </a:t>
            </a:r>
            <a:r>
              <a:rPr lang="en-US" sz="2000" b="1" dirty="0" err="1"/>
              <a:t>suy</a:t>
            </a:r>
            <a:r>
              <a:rPr lang="en-US" sz="2000" b="1" dirty="0"/>
              <a:t> </a:t>
            </a:r>
            <a:r>
              <a:rPr lang="en-US" sz="2000" b="1" dirty="0" err="1"/>
              <a:t>nghĩ</a:t>
            </a:r>
            <a:r>
              <a:rPr lang="en-US" sz="2000" b="1" dirty="0"/>
              <a:t> </a:t>
            </a:r>
            <a:r>
              <a:rPr lang="en-US" sz="2000" b="1" dirty="0" err="1"/>
              <a:t>như</a:t>
            </a:r>
            <a:r>
              <a:rPr lang="en-US" sz="2000" b="1" dirty="0"/>
              <a:t> </a:t>
            </a:r>
            <a:r>
              <a:rPr lang="en-US" sz="2000" b="1" dirty="0" err="1"/>
              <a:t>thế</a:t>
            </a:r>
            <a:r>
              <a:rPr lang="en-US" sz="2000" b="1" dirty="0"/>
              <a:t> </a:t>
            </a:r>
            <a:r>
              <a:rPr lang="en-US" sz="2000" b="1" dirty="0" err="1"/>
              <a:t>nào</a:t>
            </a:r>
            <a:r>
              <a:rPr lang="en-US" sz="2000" b="1" dirty="0"/>
              <a:t> </a:t>
            </a:r>
            <a:r>
              <a:rPr lang="en-US" sz="2000" b="1" dirty="0" err="1"/>
              <a:t>nếu</a:t>
            </a:r>
            <a:r>
              <a:rPr lang="en-US" sz="2000" b="1" dirty="0"/>
              <a:t> </a:t>
            </a:r>
            <a:r>
              <a:rPr lang="en-US" sz="2000" b="1" dirty="0" err="1"/>
              <a:t>như</a:t>
            </a:r>
            <a:r>
              <a:rPr lang="en-US" sz="2000" b="1" dirty="0"/>
              <a:t> </a:t>
            </a:r>
            <a:r>
              <a:rPr lang="en-US" sz="2000" b="1" dirty="0" err="1"/>
              <a:t>một</a:t>
            </a:r>
            <a:r>
              <a:rPr lang="en-US" sz="2000" b="1" dirty="0"/>
              <a:t> </a:t>
            </a:r>
            <a:r>
              <a:rPr lang="en-US" sz="2000" b="1" dirty="0" err="1"/>
              <a:t>xã</a:t>
            </a:r>
            <a:r>
              <a:rPr lang="en-US" sz="2000" b="1" dirty="0"/>
              <a:t> </a:t>
            </a:r>
            <a:r>
              <a:rPr lang="en-US" sz="2000" b="1" dirty="0" err="1"/>
              <a:t>hội</a:t>
            </a:r>
            <a:r>
              <a:rPr lang="en-US" sz="2000" b="1" dirty="0"/>
              <a:t> </a:t>
            </a:r>
            <a:r>
              <a:rPr lang="en-US" sz="2000" b="1" dirty="0" err="1"/>
              <a:t>không</a:t>
            </a:r>
            <a:r>
              <a:rPr lang="en-US" sz="2000" b="1" dirty="0"/>
              <a:t> </a:t>
            </a:r>
            <a:r>
              <a:rPr lang="en-US" sz="2000" b="1" dirty="0" err="1"/>
              <a:t>có</a:t>
            </a:r>
            <a:r>
              <a:rPr lang="en-US" sz="2000" b="1" dirty="0"/>
              <a:t> </a:t>
            </a:r>
            <a:r>
              <a:rPr lang="en-US" sz="2000" b="1" dirty="0" err="1"/>
              <a:t>pháp</a:t>
            </a:r>
            <a:r>
              <a:rPr lang="en-US" sz="2000" b="1" dirty="0"/>
              <a:t> </a:t>
            </a:r>
            <a:r>
              <a:rPr lang="en-US" sz="2000" b="1" dirty="0" err="1"/>
              <a:t>luật</a:t>
            </a:r>
            <a:r>
              <a:rPr lang="en-US" sz="2000" b="1" dirty="0"/>
              <a:t>?</a:t>
            </a:r>
          </a:p>
        </p:txBody>
      </p:sp>
      <p:pic>
        <p:nvPicPr>
          <p:cNvPr id="5" name="Picture 4" descr="A picture containing scale, device&#10;&#10;Description automatically generated">
            <a:extLst>
              <a:ext uri="{FF2B5EF4-FFF2-40B4-BE49-F238E27FC236}">
                <a16:creationId xmlns:a16="http://schemas.microsoft.com/office/drawing/2014/main" id="{54EF2A9C-F832-6942-A09E-70C5EA1DABD8}"/>
              </a:ext>
            </a:extLst>
          </p:cNvPr>
          <p:cNvPicPr>
            <a:picLocks noChangeAspect="1"/>
          </p:cNvPicPr>
          <p:nvPr/>
        </p:nvPicPr>
        <p:blipFill>
          <a:blip r:embed="rId3"/>
          <a:stretch>
            <a:fillRect/>
          </a:stretch>
        </p:blipFill>
        <p:spPr>
          <a:xfrm>
            <a:off x="581127" y="1043703"/>
            <a:ext cx="4183743" cy="305609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2">
            <a:extLst>
              <a:ext uri="{FF2B5EF4-FFF2-40B4-BE49-F238E27FC236}">
                <a16:creationId xmlns:a16="http://schemas.microsoft.com/office/drawing/2014/main" id="{B850DE36-A28D-8142-9CEF-8C9CD5EABE25}"/>
              </a:ext>
            </a:extLst>
          </p:cNvPr>
          <p:cNvSpPr>
            <a:spLocks noChangeArrowheads="1"/>
          </p:cNvSpPr>
          <p:nvPr/>
        </p:nvSpPr>
        <p:spPr bwMode="auto">
          <a:xfrm>
            <a:off x="345558" y="1151159"/>
            <a:ext cx="8686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a:solidFill>
                  <a:srgbClr val="0000CC"/>
                </a:solidFill>
                <a:latin typeface="Open Sans" panose="020B0606030504020204" pitchFamily="34" charset="0"/>
                <a:ea typeface="Open Sans" panose="020B0606030504020204" pitchFamily="34" charset="0"/>
                <a:cs typeface="Open Sans" panose="020B0606030504020204" pitchFamily="34" charset="0"/>
              </a:rPr>
              <a:t>	</a:t>
            </a: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Hiến pháp quy định các quyền và nghĩa vụ cơ bản của công dân : các văn bản pháp luật cụ thể hóa nội dung cách thức thực hiện các quyền ấy        Công dân thực hiện được quyền của mình.</a:t>
            </a:r>
          </a:p>
          <a:p>
            <a:pPr eaLnBrk="1" hangingPunct="1">
              <a:spcBef>
                <a:spcPct val="0"/>
              </a:spcBef>
              <a:buFontTx/>
              <a:buNone/>
            </a:pPr>
            <a:r>
              <a:rPr lang="en-US" altLang="vi-VN" sz="2400">
                <a:solidFill>
                  <a:srgbClr val="14522C"/>
                </a:solidFill>
                <a:latin typeface="Open Sans" panose="020B0606030504020204" pitchFamily="34" charset="0"/>
                <a:ea typeface="Open Sans" panose="020B0606030504020204" pitchFamily="34" charset="0"/>
                <a:cs typeface="Open Sans" panose="020B0606030504020204" pitchFamily="34" charset="0"/>
              </a:rPr>
              <a:t>	Các luật về hành chính, tố tụng … quy định thẩm quyền, nội dung, hình thức, thủ tục giải quyết các tranh chấp, khiếu nại và xữ lí các vi phạm pháp luật            Công dân bảo vệ các quyền và lợi ích hợp pháp của mình</a:t>
            </a:r>
          </a:p>
        </p:txBody>
      </p:sp>
      <p:cxnSp>
        <p:nvCxnSpPr>
          <p:cNvPr id="14" name="Straight Arrow Connector 13">
            <a:extLst>
              <a:ext uri="{FF2B5EF4-FFF2-40B4-BE49-F238E27FC236}">
                <a16:creationId xmlns:a16="http://schemas.microsoft.com/office/drawing/2014/main" id="{7E9A8145-B217-1F48-A745-58EA8F0A8F62}"/>
              </a:ext>
            </a:extLst>
          </p:cNvPr>
          <p:cNvCxnSpPr/>
          <p:nvPr/>
        </p:nvCxnSpPr>
        <p:spPr>
          <a:xfrm>
            <a:off x="5266659" y="2142461"/>
            <a:ext cx="457200" cy="1588"/>
          </a:xfrm>
          <a:prstGeom prst="straightConnector1">
            <a:avLst/>
          </a:prstGeom>
          <a:ln w="57150">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82E0367-DE8F-EA40-B159-B1CA9DB06FF8}"/>
              </a:ext>
            </a:extLst>
          </p:cNvPr>
          <p:cNvCxnSpPr/>
          <p:nvPr/>
        </p:nvCxnSpPr>
        <p:spPr>
          <a:xfrm>
            <a:off x="6999767" y="3586716"/>
            <a:ext cx="685800" cy="1588"/>
          </a:xfrm>
          <a:prstGeom prst="straightConnector1">
            <a:avLst/>
          </a:prstGeom>
          <a:ln w="57150">
            <a:solidFill>
              <a:srgbClr val="000066"/>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32">
            <a:extLst>
              <a:ext uri="{FF2B5EF4-FFF2-40B4-BE49-F238E27FC236}">
                <a16:creationId xmlns:a16="http://schemas.microsoft.com/office/drawing/2014/main" id="{5ED8E1D1-EEA7-EE44-8B2A-6CE0B26F403D}"/>
              </a:ext>
            </a:extLst>
          </p:cNvPr>
          <p:cNvSpPr>
            <a:spLocks noChangeArrowheads="1"/>
          </p:cNvSpPr>
          <p:nvPr/>
        </p:nvSpPr>
        <p:spPr bwMode="auto">
          <a:xfrm>
            <a:off x="345558" y="552672"/>
            <a:ext cx="868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sz="2400" b="1">
                <a:solidFill>
                  <a:srgbClr val="0000CC"/>
                </a:solidFill>
                <a:latin typeface="Open Sans" panose="020B0606030504020204" pitchFamily="34" charset="0"/>
                <a:ea typeface="Open Sans" panose="020B0606030504020204" pitchFamily="34" charset="0"/>
                <a:cs typeface="Open Sans" panose="020B0606030504020204" pitchFamily="34" charset="0"/>
              </a:rPr>
              <a:t>2. Pháp luật bảo vệ quyền lợi hợp pháp của mọi người</a:t>
            </a:r>
          </a:p>
        </p:txBody>
      </p:sp>
    </p:spTree>
    <p:extLst>
      <p:ext uri="{BB962C8B-B14F-4D97-AF65-F5344CB8AC3E}">
        <p14:creationId xmlns:p14="http://schemas.microsoft.com/office/powerpoint/2010/main" val="274546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in)">
                                      <p:cBhvr>
                                        <p:cTn id="10" dur="500"/>
                                        <p:tgtEl>
                                          <p:spTgt spid="14"/>
                                        </p:tgtEl>
                                      </p:cBhvr>
                                    </p:animEffect>
                                  </p:childTnLst>
                                </p:cTn>
                              </p:par>
                              <p:par>
                                <p:cTn id="11" presetID="4"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sp>
        <p:nvSpPr>
          <p:cNvPr id="3141" name="Google Shape;3141;p69"/>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3142" name="Google Shape;3142;p69"/>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 you have any questions?</a:t>
            </a:r>
            <a:endParaRPr/>
          </a:p>
          <a:p>
            <a:pPr marL="0" lvl="0" indent="0" algn="ctr" rtl="0">
              <a:spcBef>
                <a:spcPts val="0"/>
              </a:spcBef>
              <a:spcAft>
                <a:spcPts val="0"/>
              </a:spcAft>
              <a:buNone/>
            </a:pPr>
            <a:r>
              <a:rPr lang="vi-VN"/>
              <a:t>lettm@iec.edu.vn</a:t>
            </a:r>
            <a:endParaRPr/>
          </a:p>
          <a:p>
            <a:pPr marL="0" lvl="0" indent="0" algn="ctr" rtl="0">
              <a:spcBef>
                <a:spcPts val="0"/>
              </a:spcBef>
              <a:spcAft>
                <a:spcPts val="0"/>
              </a:spcAft>
              <a:buNone/>
            </a:pPr>
            <a:r>
              <a:rPr lang="vi-VN"/>
              <a:t>0935 105 957</a:t>
            </a:r>
            <a:endParaRPr/>
          </a:p>
          <a:p>
            <a:pPr marL="0" lvl="0" indent="0" algn="ctr" rtl="0">
              <a:spcBef>
                <a:spcPts val="0"/>
              </a:spcBef>
              <a:spcAft>
                <a:spcPts val="0"/>
              </a:spcAft>
              <a:buNone/>
            </a:pPr>
            <a:r>
              <a:rPr lang="en-US"/>
              <a:t>FB: t</a:t>
            </a:r>
            <a:r>
              <a:rPr lang="en"/>
              <a:t>ranle94.sgu@gmail.com</a:t>
            </a:r>
            <a:endParaRPr/>
          </a:p>
        </p:txBody>
      </p:sp>
      <p:grpSp>
        <p:nvGrpSpPr>
          <p:cNvPr id="3143" name="Google Shape;3143;p69"/>
          <p:cNvGrpSpPr/>
          <p:nvPr/>
        </p:nvGrpSpPr>
        <p:grpSpPr>
          <a:xfrm>
            <a:off x="3767367" y="1989683"/>
            <a:ext cx="1609267" cy="389593"/>
            <a:chOff x="3771072" y="3043102"/>
            <a:chExt cx="1609267" cy="389593"/>
          </a:xfrm>
        </p:grpSpPr>
        <p:sp>
          <p:nvSpPr>
            <p:cNvPr id="3144" name="Google Shape;3144;p69"/>
            <p:cNvSpPr/>
            <p:nvPr/>
          </p:nvSpPr>
          <p:spPr>
            <a:xfrm>
              <a:off x="4990793" y="3043102"/>
              <a:ext cx="389546" cy="389593"/>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3145" name="Google Shape;3145;p69"/>
            <p:cNvGrpSpPr/>
            <p:nvPr/>
          </p:nvGrpSpPr>
          <p:grpSpPr>
            <a:xfrm>
              <a:off x="3771072" y="3043102"/>
              <a:ext cx="389566" cy="389593"/>
              <a:chOff x="3859373" y="3043102"/>
              <a:chExt cx="389566" cy="389593"/>
            </a:xfrm>
          </p:grpSpPr>
          <p:sp>
            <p:nvSpPr>
              <p:cNvPr id="3146" name="Google Shape;3146;p69"/>
              <p:cNvSpPr/>
              <p:nvPr/>
            </p:nvSpPr>
            <p:spPr>
              <a:xfrm>
                <a:off x="4043511" y="3111313"/>
                <a:ext cx="133363" cy="321381"/>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47" name="Google Shape;3147;p69"/>
              <p:cNvSpPr/>
              <p:nvPr/>
            </p:nvSpPr>
            <p:spPr>
              <a:xfrm>
                <a:off x="3859373" y="3043102"/>
                <a:ext cx="389566" cy="389593"/>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3148" name="Google Shape;3148;p69"/>
            <p:cNvGrpSpPr/>
            <p:nvPr/>
          </p:nvGrpSpPr>
          <p:grpSpPr>
            <a:xfrm>
              <a:off x="4380953" y="3043102"/>
              <a:ext cx="389525" cy="389593"/>
              <a:chOff x="4393055" y="3043102"/>
              <a:chExt cx="389525" cy="389593"/>
            </a:xfrm>
          </p:grpSpPr>
          <p:sp>
            <p:nvSpPr>
              <p:cNvPr id="3149" name="Google Shape;3149;p69"/>
              <p:cNvSpPr/>
              <p:nvPr/>
            </p:nvSpPr>
            <p:spPr>
              <a:xfrm>
                <a:off x="4462281" y="3112355"/>
                <a:ext cx="251075" cy="251085"/>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50" name="Google Shape;3150;p69"/>
              <p:cNvSpPr/>
              <p:nvPr/>
            </p:nvSpPr>
            <p:spPr>
              <a:xfrm>
                <a:off x="4530730" y="3180832"/>
                <a:ext cx="114177" cy="11412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151" name="Google Shape;3151;p69"/>
              <p:cNvSpPr/>
              <p:nvPr/>
            </p:nvSpPr>
            <p:spPr>
              <a:xfrm>
                <a:off x="4393055" y="3043102"/>
                <a:ext cx="389525" cy="389593"/>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43"/>
          <p:cNvSpPr txBox="1">
            <a:spLocks noGrp="1"/>
          </p:cNvSpPr>
          <p:nvPr>
            <p:ph type="subTitle" idx="1"/>
          </p:nvPr>
        </p:nvSpPr>
        <p:spPr>
          <a:xfrm>
            <a:off x="2448233" y="3104305"/>
            <a:ext cx="4975121"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Tìm hiểu thế nào là pháp luật? Liên hệ thực tế.</a:t>
            </a:r>
            <a:endParaRPr b="1"/>
          </a:p>
        </p:txBody>
      </p:sp>
      <p:sp>
        <p:nvSpPr>
          <p:cNvPr id="2186" name="Google Shape;2186;p43"/>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187" name="Google Shape;2187;p43"/>
          <p:cNvSpPr txBox="1">
            <a:spLocks noGrp="1"/>
          </p:cNvSpPr>
          <p:nvPr>
            <p:ph type="ctrTitle"/>
          </p:nvPr>
        </p:nvSpPr>
        <p:spPr>
          <a:xfrm>
            <a:off x="2359743" y="2594236"/>
            <a:ext cx="5152102"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KHÁI NIỆM VỀ PHÁP LUẬT</a:t>
            </a:r>
            <a:endParaRPr b="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988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46"/>
          <p:cNvSpPr txBox="1">
            <a:spLocks noGrp="1"/>
          </p:cNvSpPr>
          <p:nvPr>
            <p:ph type="title"/>
          </p:nvPr>
        </p:nvSpPr>
        <p:spPr>
          <a:xfrm>
            <a:off x="1605150" y="536162"/>
            <a:ext cx="4563900" cy="53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a:latin typeface="Open Sans" panose="020B0606030504020204" pitchFamily="34" charset="0"/>
                <a:ea typeface="Open Sans" panose="020B0606030504020204" pitchFamily="34" charset="0"/>
                <a:cs typeface="Open Sans" panose="020B0606030504020204" pitchFamily="34" charset="0"/>
              </a:rPr>
              <a:t>I. KHÁI NIỆM VỀ PHÁP LUẬT</a:t>
            </a:r>
            <a:endParaRPr sz="2000" b="1">
              <a:latin typeface="Open Sans" panose="020B0606030504020204" pitchFamily="34" charset="0"/>
              <a:ea typeface="Open Sans" panose="020B0606030504020204" pitchFamily="34" charset="0"/>
              <a:cs typeface="Open Sans" panose="020B0606030504020204" pitchFamily="34" charset="0"/>
            </a:endParaRPr>
          </a:p>
        </p:txBody>
      </p:sp>
      <p:sp>
        <p:nvSpPr>
          <p:cNvPr id="2247" name="Google Shape;2247;p46"/>
          <p:cNvSpPr txBox="1">
            <a:spLocks noGrp="1"/>
          </p:cNvSpPr>
          <p:nvPr>
            <p:ph type="subTitle" idx="1"/>
          </p:nvPr>
        </p:nvSpPr>
        <p:spPr>
          <a:xfrm>
            <a:off x="1605150" y="683463"/>
            <a:ext cx="7185558" cy="1809900"/>
          </a:xfrm>
          <a:prstGeom prst="rect">
            <a:avLst/>
          </a:prstGeom>
        </p:spPr>
        <p:txBody>
          <a:bodyPr spcFirstLastPara="1" wrap="square" lIns="91425" tIns="91425" rIns="91425" bIns="91425" anchor="ctr" anchorCtr="0">
            <a:noAutofit/>
          </a:bodyPr>
          <a:lstStyle/>
          <a:p>
            <a:pPr marL="0" lvl="0" indent="0" algn="just"/>
            <a:r>
              <a:rPr lang="en">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Pháp luật là hệ thống</a:t>
            </a:r>
            <a:r>
              <a:rPr lang="en-US" altLang="vi-VN">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các quy tắc xử sự chung do Nhà nước ban hành, và được bảo đảm thực hiện bằng quyền lực Nhà nước.</a:t>
            </a:r>
            <a:r>
              <a:rPr lang="en">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endParaRPr>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2" descr="C:\Users\To Hung\Desktop\HINH CD K12\Bai 1Phap luat va doi song\Bai 1\Data\BoLuatlaodonga.jpg">
            <a:extLst>
              <a:ext uri="{FF2B5EF4-FFF2-40B4-BE49-F238E27FC236}">
                <a16:creationId xmlns:a16="http://schemas.microsoft.com/office/drawing/2014/main" id="{26FE5917-44B8-3448-862D-F5832D86B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917" y="2320412"/>
            <a:ext cx="1843548" cy="263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Users\To Hung\Desktop\HINH CD K12\Bai 1Phap luat va doi song\Bai 1\Data\LuaHinhsua.jpg">
            <a:extLst>
              <a:ext uri="{FF2B5EF4-FFF2-40B4-BE49-F238E27FC236}">
                <a16:creationId xmlns:a16="http://schemas.microsoft.com/office/drawing/2014/main" id="{35C32658-3147-424D-8E69-075D868BE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6091" y="2320412"/>
            <a:ext cx="1794546" cy="258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C:\Users\To Hung\Desktop\HINH CD K12\Bai 1Phap luat va doi song\Bai 1\Data\Luatlaodonga.jpg">
            <a:extLst>
              <a:ext uri="{FF2B5EF4-FFF2-40B4-BE49-F238E27FC236}">
                <a16:creationId xmlns:a16="http://schemas.microsoft.com/office/drawing/2014/main" id="{CB6F6045-1C19-2C4E-BD75-CA8E40E31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050" y="2320412"/>
            <a:ext cx="1801168" cy="260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sp>
        <p:nvSpPr>
          <p:cNvPr id="2717" name="Google Shape;2717;p62"/>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Open Sans" panose="020B0606030504020204" pitchFamily="34" charset="0"/>
                <a:ea typeface="Open Sans" panose="020B0606030504020204" pitchFamily="34" charset="0"/>
                <a:cs typeface="Open Sans" panose="020B0606030504020204" pitchFamily="34" charset="0"/>
              </a:rPr>
              <a:t>HÃY KỂ TÊN MỘT SỐ </a:t>
            </a:r>
            <a:br>
              <a:rPr lang="en" sz="4000">
                <a:latin typeface="Open Sans" panose="020B0606030504020204" pitchFamily="34" charset="0"/>
                <a:ea typeface="Open Sans" panose="020B0606030504020204" pitchFamily="34" charset="0"/>
                <a:cs typeface="Open Sans" panose="020B0606030504020204" pitchFamily="34" charset="0"/>
              </a:rPr>
            </a:br>
            <a:r>
              <a:rPr lang="en" sz="4000">
                <a:latin typeface="Open Sans" panose="020B0606030504020204" pitchFamily="34" charset="0"/>
                <a:ea typeface="Open Sans" panose="020B0606030504020204" pitchFamily="34" charset="0"/>
                <a:cs typeface="Open Sans" panose="020B0606030504020204" pitchFamily="34" charset="0"/>
              </a:rPr>
              <a:t>BỘ LUẬT MÀ EM BIẾT?</a:t>
            </a:r>
            <a:endParaRPr sz="400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To Hung\Desktop\HINH CD K12\Bai 1Phap luat va doi song\Bai 1\Data\LuatBVMT.jpg">
            <a:extLst>
              <a:ext uri="{FF2B5EF4-FFF2-40B4-BE49-F238E27FC236}">
                <a16:creationId xmlns:a16="http://schemas.microsoft.com/office/drawing/2014/main" id="{4777BCD5-E19C-1F42-92CA-054E3AF26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488" y="235672"/>
            <a:ext cx="1594162" cy="206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C:\Users\To Hung\Desktop\HINH CD K12\Bai 1Phap luat va doi song\Bai 1\Data\LuatDauTu.jpg">
            <a:extLst>
              <a:ext uri="{FF2B5EF4-FFF2-40B4-BE49-F238E27FC236}">
                <a16:creationId xmlns:a16="http://schemas.microsoft.com/office/drawing/2014/main" id="{F8131EE1-F057-C242-9527-C6B590DF3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67" y="235672"/>
            <a:ext cx="1641987"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Users\To Hung\Desktop\HINH CD K12\Bai 1Phap luat va doi song\Bai 1\Data\LuatDoanhnghiep1a.jpg">
            <a:extLst>
              <a:ext uri="{FF2B5EF4-FFF2-40B4-BE49-F238E27FC236}">
                <a16:creationId xmlns:a16="http://schemas.microsoft.com/office/drawing/2014/main" id="{CA2528BB-73A4-E844-A860-45430D1E8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721" y="2731127"/>
            <a:ext cx="1657929"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C:\Users\To Hung\Desktop\HINH CD K12\Bai 1Phap luat va doi song\Bai 1\Data\LuatGiaoduc.jpg">
            <a:extLst>
              <a:ext uri="{FF2B5EF4-FFF2-40B4-BE49-F238E27FC236}">
                <a16:creationId xmlns:a16="http://schemas.microsoft.com/office/drawing/2014/main" id="{9F2570CB-E660-5B4F-80C3-FFAA3B1C8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930" y="293950"/>
            <a:ext cx="1657929"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Users\To Hung\Desktop\HINH CD K12\Bai 1Phap luat va doi song\Bai 1\Data\LuatThuongmai.jpg">
            <a:extLst>
              <a:ext uri="{FF2B5EF4-FFF2-40B4-BE49-F238E27FC236}">
                <a16:creationId xmlns:a16="http://schemas.microsoft.com/office/drawing/2014/main" id="{37F31C23-326A-2540-ADBB-0D41629964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8905" y="184569"/>
            <a:ext cx="1657929"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C:\Users\To Hung\Desktop\HINH CD K12\Bai 1Phap luat va doi song\Bai 1\Data\LuatHonnhanGiadinh.jpg">
            <a:extLst>
              <a:ext uri="{FF2B5EF4-FFF2-40B4-BE49-F238E27FC236}">
                <a16:creationId xmlns:a16="http://schemas.microsoft.com/office/drawing/2014/main" id="{BE47ED15-B7D4-9F4D-9861-3AAAF6041A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6321" y="2731128"/>
            <a:ext cx="1680513" cy="211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C:\Users\To Hung\Desktop\HINH CD K12\Bai 1Phap luat va doi song\Bai 1\Data\scan0003.jpg">
            <a:extLst>
              <a:ext uri="{FF2B5EF4-FFF2-40B4-BE49-F238E27FC236}">
                <a16:creationId xmlns:a16="http://schemas.microsoft.com/office/drawing/2014/main" id="{9DFD4FE3-B743-5A4D-8CDF-EFB54CCB35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7305" y="2731127"/>
            <a:ext cx="1610104" cy="211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C:\Users\To Hung\Desktop\HINH CD K12\Bai 1Phap luat va doi song\Bai 1\Data\scan0002.jpg">
            <a:extLst>
              <a:ext uri="{FF2B5EF4-FFF2-40B4-BE49-F238E27FC236}">
                <a16:creationId xmlns:a16="http://schemas.microsoft.com/office/drawing/2014/main" id="{0BE2F61A-2255-CF4A-9FFF-7C4BDF93C9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748" y="2731127"/>
            <a:ext cx="1630032" cy="211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320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43"/>
          <p:cNvSpPr txBox="1">
            <a:spLocks noGrp="1"/>
          </p:cNvSpPr>
          <p:nvPr>
            <p:ph type="subTitle" idx="1"/>
          </p:nvPr>
        </p:nvSpPr>
        <p:spPr>
          <a:xfrm>
            <a:off x="2084439" y="3094473"/>
            <a:ext cx="4975121"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Tìm hiểu những đặc trưng cơ bản của PL.</a:t>
            </a:r>
            <a:endParaRPr b="1"/>
          </a:p>
        </p:txBody>
      </p:sp>
      <p:sp>
        <p:nvSpPr>
          <p:cNvPr id="2186" name="Google Shape;2186;p43"/>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187" name="Google Shape;2187;p43"/>
          <p:cNvSpPr txBox="1">
            <a:spLocks noGrp="1"/>
          </p:cNvSpPr>
          <p:nvPr>
            <p:ph type="ctrTitle"/>
          </p:nvPr>
        </p:nvSpPr>
        <p:spPr>
          <a:xfrm>
            <a:off x="1877961" y="2528119"/>
            <a:ext cx="565354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ĐẶC TRƯNG CỦA PHÁP LUẬT</a:t>
            </a:r>
            <a:endParaRPr b="1">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45"/>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Open Sans" panose="020B0606030504020204" pitchFamily="34" charset="0"/>
                <a:ea typeface="Open Sans" panose="020B0606030504020204" pitchFamily="34" charset="0"/>
                <a:cs typeface="Open Sans" panose="020B0606030504020204" pitchFamily="34" charset="0"/>
              </a:rPr>
              <a:t>II. ĐẶC TRƯNG CỦA PHÁP LUẬT</a:t>
            </a:r>
            <a:endParaRPr b="1">
              <a:latin typeface="Open Sans" panose="020B0606030504020204" pitchFamily="34" charset="0"/>
              <a:ea typeface="Open Sans" panose="020B0606030504020204" pitchFamily="34" charset="0"/>
              <a:cs typeface="Open Sans" panose="020B0606030504020204" pitchFamily="34" charset="0"/>
            </a:endParaRPr>
          </a:p>
        </p:txBody>
      </p:sp>
      <p:sp>
        <p:nvSpPr>
          <p:cNvPr id="2217" name="Google Shape;2217;p45"/>
          <p:cNvSpPr txBox="1">
            <a:spLocks noGrp="1"/>
          </p:cNvSpPr>
          <p:nvPr>
            <p:ph type="title"/>
          </p:nvPr>
        </p:nvSpPr>
        <p:spPr>
          <a:xfrm>
            <a:off x="531044" y="3204244"/>
            <a:ext cx="2336400" cy="9817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a:latin typeface="Open Sans" panose="020B0606030504020204" pitchFamily="34" charset="0"/>
                <a:ea typeface="Open Sans" panose="020B0606030504020204" pitchFamily="34" charset="0"/>
                <a:cs typeface="Open Sans" panose="020B0606030504020204" pitchFamily="34" charset="0"/>
              </a:rPr>
              <a:t>TÍNH QUY PHẠM PHỔ BIẾN</a:t>
            </a:r>
            <a:endParaRPr sz="2500">
              <a:latin typeface="Open Sans" panose="020B0606030504020204" pitchFamily="34" charset="0"/>
              <a:ea typeface="Open Sans" panose="020B0606030504020204" pitchFamily="34" charset="0"/>
              <a:cs typeface="Open Sans" panose="020B0606030504020204" pitchFamily="34" charset="0"/>
            </a:endParaRPr>
          </a:p>
        </p:txBody>
      </p:sp>
      <p:sp>
        <p:nvSpPr>
          <p:cNvPr id="2219" name="Google Shape;2219;p45"/>
          <p:cNvSpPr txBox="1">
            <a:spLocks noGrp="1"/>
          </p:cNvSpPr>
          <p:nvPr>
            <p:ph type="title" idx="2"/>
          </p:nvPr>
        </p:nvSpPr>
        <p:spPr>
          <a:xfrm>
            <a:off x="3403800" y="3204244"/>
            <a:ext cx="2336400" cy="9817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a:latin typeface="Open Sans" panose="020B0606030504020204" pitchFamily="34" charset="0"/>
                <a:ea typeface="Open Sans" panose="020B0606030504020204" pitchFamily="34" charset="0"/>
                <a:cs typeface="Open Sans" panose="020B0606030504020204" pitchFamily="34" charset="0"/>
              </a:rPr>
              <a:t>TÍNH QUYỀN LỰC BẮT BUỘC CHUNG</a:t>
            </a:r>
            <a:endParaRPr sz="2500">
              <a:latin typeface="Open Sans" panose="020B0606030504020204" pitchFamily="34" charset="0"/>
              <a:ea typeface="Open Sans" panose="020B0606030504020204" pitchFamily="34" charset="0"/>
              <a:cs typeface="Open Sans" panose="020B0606030504020204" pitchFamily="34" charset="0"/>
            </a:endParaRPr>
          </a:p>
        </p:txBody>
      </p:sp>
      <p:sp>
        <p:nvSpPr>
          <p:cNvPr id="2221" name="Google Shape;2221;p45"/>
          <p:cNvSpPr txBox="1">
            <a:spLocks noGrp="1"/>
          </p:cNvSpPr>
          <p:nvPr>
            <p:ph type="title" idx="4"/>
          </p:nvPr>
        </p:nvSpPr>
        <p:spPr>
          <a:xfrm>
            <a:off x="6348150" y="3207047"/>
            <a:ext cx="2336400" cy="9817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500">
                <a:latin typeface="Open Sans" panose="020B0606030504020204" pitchFamily="34" charset="0"/>
                <a:ea typeface="Open Sans" panose="020B0606030504020204" pitchFamily="34" charset="0"/>
                <a:cs typeface="Open Sans" panose="020B0606030504020204" pitchFamily="34" charset="0"/>
              </a:rPr>
              <a:t>TÍNH XĐ CHẶT CHẼ VỀ HÌNH THỨC</a:t>
            </a:r>
            <a:endParaRPr sz="2500">
              <a:latin typeface="Open Sans" panose="020B0606030504020204" pitchFamily="34" charset="0"/>
              <a:ea typeface="Open Sans" panose="020B0606030504020204" pitchFamily="34" charset="0"/>
              <a:cs typeface="Open Sans" panose="020B0606030504020204" pitchFamily="34" charset="0"/>
            </a:endParaRPr>
          </a:p>
        </p:txBody>
      </p:sp>
      <p:pic>
        <p:nvPicPr>
          <p:cNvPr id="2223" name="Google Shape;2223;p45"/>
          <p:cNvPicPr preferRelativeResize="0"/>
          <p:nvPr/>
        </p:nvPicPr>
        <p:blipFill>
          <a:blip r:embed="rId3">
            <a:alphaModFix amt="47000"/>
          </a:blip>
          <a:stretch>
            <a:fillRect/>
          </a:stretch>
        </p:blipFill>
        <p:spPr>
          <a:xfrm>
            <a:off x="927133" y="1520216"/>
            <a:ext cx="1408413" cy="1247250"/>
          </a:xfrm>
          <a:prstGeom prst="rect">
            <a:avLst/>
          </a:prstGeom>
          <a:noFill/>
          <a:ln>
            <a:noFill/>
          </a:ln>
        </p:spPr>
      </p:pic>
      <p:pic>
        <p:nvPicPr>
          <p:cNvPr id="2224" name="Google Shape;2224;p45"/>
          <p:cNvPicPr preferRelativeResize="0"/>
          <p:nvPr/>
        </p:nvPicPr>
        <p:blipFill>
          <a:blip r:embed="rId3">
            <a:alphaModFix amt="47000"/>
          </a:blip>
          <a:stretch>
            <a:fillRect/>
          </a:stretch>
        </p:blipFill>
        <p:spPr>
          <a:xfrm>
            <a:off x="3867794" y="1438103"/>
            <a:ext cx="1408412" cy="1334335"/>
          </a:xfrm>
          <a:prstGeom prst="rect">
            <a:avLst/>
          </a:prstGeom>
          <a:noFill/>
          <a:ln>
            <a:noFill/>
          </a:ln>
        </p:spPr>
      </p:pic>
      <p:pic>
        <p:nvPicPr>
          <p:cNvPr id="2225" name="Google Shape;2225;p45"/>
          <p:cNvPicPr preferRelativeResize="0"/>
          <p:nvPr/>
        </p:nvPicPr>
        <p:blipFill>
          <a:blip r:embed="rId3">
            <a:alphaModFix amt="47000"/>
          </a:blip>
          <a:stretch>
            <a:fillRect/>
          </a:stretch>
        </p:blipFill>
        <p:spPr>
          <a:xfrm>
            <a:off x="6803574" y="1466978"/>
            <a:ext cx="1408412" cy="1334335"/>
          </a:xfrm>
          <a:prstGeom prst="rect">
            <a:avLst/>
          </a:prstGeom>
          <a:noFill/>
          <a:ln>
            <a:noFill/>
          </a:ln>
        </p:spPr>
      </p:pic>
      <p:grpSp>
        <p:nvGrpSpPr>
          <p:cNvPr id="2226" name="Google Shape;2226;p45"/>
          <p:cNvGrpSpPr/>
          <p:nvPr/>
        </p:nvGrpSpPr>
        <p:grpSpPr>
          <a:xfrm>
            <a:off x="1168409" y="1696011"/>
            <a:ext cx="757602" cy="800883"/>
            <a:chOff x="2573298" y="1369091"/>
            <a:chExt cx="578745" cy="789429"/>
          </a:xfrm>
        </p:grpSpPr>
        <p:sp>
          <p:nvSpPr>
            <p:cNvPr id="2227" name="Google Shape;2227;p45"/>
            <p:cNvSpPr/>
            <p:nvPr/>
          </p:nvSpPr>
          <p:spPr>
            <a:xfrm>
              <a:off x="2573298" y="1369091"/>
              <a:ext cx="563837" cy="179725"/>
            </a:xfrm>
            <a:custGeom>
              <a:avLst/>
              <a:gdLst/>
              <a:ahLst/>
              <a:cxnLst/>
              <a:rect l="l" t="t" r="r" b="b"/>
              <a:pathLst>
                <a:path w="12254" h="3906" extrusionOk="0">
                  <a:moveTo>
                    <a:pt x="5952" y="0"/>
                  </a:moveTo>
                  <a:cubicBezTo>
                    <a:pt x="3916" y="0"/>
                    <a:pt x="1890" y="725"/>
                    <a:pt x="277" y="2145"/>
                  </a:cubicBezTo>
                  <a:cubicBezTo>
                    <a:pt x="127" y="2281"/>
                    <a:pt x="37" y="2476"/>
                    <a:pt x="22" y="2687"/>
                  </a:cubicBezTo>
                  <a:cubicBezTo>
                    <a:pt x="1" y="3149"/>
                    <a:pt x="382" y="3471"/>
                    <a:pt x="783" y="3471"/>
                  </a:cubicBezTo>
                  <a:cubicBezTo>
                    <a:pt x="957" y="3471"/>
                    <a:pt x="1135" y="3410"/>
                    <a:pt x="1285" y="3274"/>
                  </a:cubicBezTo>
                  <a:lnTo>
                    <a:pt x="1270" y="3274"/>
                  </a:lnTo>
                  <a:cubicBezTo>
                    <a:pt x="2098" y="2536"/>
                    <a:pt x="3091" y="2010"/>
                    <a:pt x="4159" y="1739"/>
                  </a:cubicBezTo>
                  <a:cubicBezTo>
                    <a:pt x="4437" y="1642"/>
                    <a:pt x="4368" y="1249"/>
                    <a:pt x="4107" y="1249"/>
                  </a:cubicBezTo>
                  <a:cubicBezTo>
                    <a:pt x="4086" y="1249"/>
                    <a:pt x="4063" y="1252"/>
                    <a:pt x="4039" y="1258"/>
                  </a:cubicBezTo>
                  <a:cubicBezTo>
                    <a:pt x="2895" y="1543"/>
                    <a:pt x="1827" y="2100"/>
                    <a:pt x="939" y="2898"/>
                  </a:cubicBezTo>
                  <a:cubicBezTo>
                    <a:pt x="889" y="2944"/>
                    <a:pt x="829" y="2964"/>
                    <a:pt x="772" y="2964"/>
                  </a:cubicBezTo>
                  <a:cubicBezTo>
                    <a:pt x="641" y="2964"/>
                    <a:pt x="518" y="2859"/>
                    <a:pt x="518" y="2702"/>
                  </a:cubicBezTo>
                  <a:cubicBezTo>
                    <a:pt x="518" y="2642"/>
                    <a:pt x="548" y="2567"/>
                    <a:pt x="608" y="2536"/>
                  </a:cubicBezTo>
                  <a:cubicBezTo>
                    <a:pt x="2129" y="1191"/>
                    <a:pt x="4038" y="511"/>
                    <a:pt x="5954" y="511"/>
                  </a:cubicBezTo>
                  <a:cubicBezTo>
                    <a:pt x="7638" y="511"/>
                    <a:pt x="9328" y="1037"/>
                    <a:pt x="10764" y="2100"/>
                  </a:cubicBezTo>
                  <a:cubicBezTo>
                    <a:pt x="10806" y="2135"/>
                    <a:pt x="10860" y="2153"/>
                    <a:pt x="10915" y="2153"/>
                  </a:cubicBezTo>
                  <a:cubicBezTo>
                    <a:pt x="10980" y="2153"/>
                    <a:pt x="11046" y="2127"/>
                    <a:pt x="11095" y="2070"/>
                  </a:cubicBezTo>
                  <a:cubicBezTo>
                    <a:pt x="11140" y="2025"/>
                    <a:pt x="11155" y="1950"/>
                    <a:pt x="11155" y="1890"/>
                  </a:cubicBezTo>
                  <a:lnTo>
                    <a:pt x="11140" y="1378"/>
                  </a:lnTo>
                  <a:cubicBezTo>
                    <a:pt x="11140" y="1303"/>
                    <a:pt x="11155" y="1243"/>
                    <a:pt x="11216" y="1197"/>
                  </a:cubicBezTo>
                  <a:cubicBezTo>
                    <a:pt x="11246" y="1137"/>
                    <a:pt x="11321" y="1107"/>
                    <a:pt x="11381" y="1107"/>
                  </a:cubicBezTo>
                  <a:cubicBezTo>
                    <a:pt x="11517" y="1107"/>
                    <a:pt x="11637" y="1212"/>
                    <a:pt x="11652" y="1348"/>
                  </a:cubicBezTo>
                  <a:lnTo>
                    <a:pt x="11712" y="3078"/>
                  </a:lnTo>
                  <a:cubicBezTo>
                    <a:pt x="11712" y="3138"/>
                    <a:pt x="11682" y="3214"/>
                    <a:pt x="11637" y="3259"/>
                  </a:cubicBezTo>
                  <a:cubicBezTo>
                    <a:pt x="11592" y="3319"/>
                    <a:pt x="11532" y="3349"/>
                    <a:pt x="11471" y="3349"/>
                  </a:cubicBezTo>
                  <a:lnTo>
                    <a:pt x="9741" y="3409"/>
                  </a:lnTo>
                  <a:cubicBezTo>
                    <a:pt x="9621" y="3409"/>
                    <a:pt x="9515" y="3319"/>
                    <a:pt x="9485" y="3214"/>
                  </a:cubicBezTo>
                  <a:cubicBezTo>
                    <a:pt x="9485" y="3199"/>
                    <a:pt x="9485" y="3183"/>
                    <a:pt x="9485" y="3168"/>
                  </a:cubicBezTo>
                  <a:cubicBezTo>
                    <a:pt x="9485" y="3018"/>
                    <a:pt x="9591" y="2913"/>
                    <a:pt x="9726" y="2898"/>
                  </a:cubicBezTo>
                  <a:lnTo>
                    <a:pt x="10223" y="2883"/>
                  </a:lnTo>
                  <a:cubicBezTo>
                    <a:pt x="10448" y="2867"/>
                    <a:pt x="10539" y="2567"/>
                    <a:pt x="10358" y="2431"/>
                  </a:cubicBezTo>
                  <a:cubicBezTo>
                    <a:pt x="9079" y="1513"/>
                    <a:pt x="7529" y="1002"/>
                    <a:pt x="5965" y="1002"/>
                  </a:cubicBezTo>
                  <a:cubicBezTo>
                    <a:pt x="5694" y="1002"/>
                    <a:pt x="5438" y="1017"/>
                    <a:pt x="5182" y="1047"/>
                  </a:cubicBezTo>
                  <a:cubicBezTo>
                    <a:pt x="4865" y="1076"/>
                    <a:pt x="4893" y="1546"/>
                    <a:pt x="5187" y="1546"/>
                  </a:cubicBezTo>
                  <a:cubicBezTo>
                    <a:pt x="5200" y="1546"/>
                    <a:pt x="5213" y="1545"/>
                    <a:pt x="5227" y="1543"/>
                  </a:cubicBezTo>
                  <a:cubicBezTo>
                    <a:pt x="5468" y="1528"/>
                    <a:pt x="5709" y="1513"/>
                    <a:pt x="5965" y="1513"/>
                  </a:cubicBezTo>
                  <a:cubicBezTo>
                    <a:pt x="5992" y="1513"/>
                    <a:pt x="6018" y="1513"/>
                    <a:pt x="6045" y="1513"/>
                  </a:cubicBezTo>
                  <a:cubicBezTo>
                    <a:pt x="7251" y="1513"/>
                    <a:pt x="8426" y="1843"/>
                    <a:pt x="9485" y="2446"/>
                  </a:cubicBezTo>
                  <a:cubicBezTo>
                    <a:pt x="9184" y="2567"/>
                    <a:pt x="8989" y="2852"/>
                    <a:pt x="9004" y="3183"/>
                  </a:cubicBezTo>
                  <a:cubicBezTo>
                    <a:pt x="9004" y="3214"/>
                    <a:pt x="9004" y="3259"/>
                    <a:pt x="9019" y="3304"/>
                  </a:cubicBezTo>
                  <a:cubicBezTo>
                    <a:pt x="9094" y="3650"/>
                    <a:pt x="9395" y="3906"/>
                    <a:pt x="9756" y="3906"/>
                  </a:cubicBezTo>
                  <a:lnTo>
                    <a:pt x="9786" y="3906"/>
                  </a:lnTo>
                  <a:lnTo>
                    <a:pt x="11502" y="3845"/>
                  </a:lnTo>
                  <a:cubicBezTo>
                    <a:pt x="11923" y="3830"/>
                    <a:pt x="12254" y="3469"/>
                    <a:pt x="12239" y="3063"/>
                  </a:cubicBezTo>
                  <a:lnTo>
                    <a:pt x="12164" y="1333"/>
                  </a:lnTo>
                  <a:cubicBezTo>
                    <a:pt x="12149" y="849"/>
                    <a:pt x="11785" y="612"/>
                    <a:pt x="11418" y="612"/>
                  </a:cubicBezTo>
                  <a:cubicBezTo>
                    <a:pt x="11032" y="612"/>
                    <a:pt x="10643" y="876"/>
                    <a:pt x="10659" y="1393"/>
                  </a:cubicBezTo>
                  <a:lnTo>
                    <a:pt x="10659" y="1408"/>
                  </a:lnTo>
                  <a:cubicBezTo>
                    <a:pt x="9221" y="465"/>
                    <a:pt x="7583" y="0"/>
                    <a:pt x="59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5"/>
            <p:cNvSpPr/>
            <p:nvPr/>
          </p:nvSpPr>
          <p:spPr>
            <a:xfrm>
              <a:off x="2573574" y="1979348"/>
              <a:ext cx="578469" cy="179173"/>
            </a:xfrm>
            <a:custGeom>
              <a:avLst/>
              <a:gdLst/>
              <a:ahLst/>
              <a:cxnLst/>
              <a:rect l="l" t="t" r="r" b="b"/>
              <a:pathLst>
                <a:path w="12572" h="3894" extrusionOk="0">
                  <a:moveTo>
                    <a:pt x="2498" y="1"/>
                  </a:moveTo>
                  <a:cubicBezTo>
                    <a:pt x="2488" y="1"/>
                    <a:pt x="2478" y="1"/>
                    <a:pt x="2468" y="1"/>
                  </a:cubicBezTo>
                  <a:lnTo>
                    <a:pt x="738" y="61"/>
                  </a:lnTo>
                  <a:cubicBezTo>
                    <a:pt x="316" y="76"/>
                    <a:pt x="1" y="422"/>
                    <a:pt x="16" y="844"/>
                  </a:cubicBezTo>
                  <a:lnTo>
                    <a:pt x="76" y="2559"/>
                  </a:lnTo>
                  <a:cubicBezTo>
                    <a:pt x="90" y="3050"/>
                    <a:pt x="455" y="3287"/>
                    <a:pt x="821" y="3287"/>
                  </a:cubicBezTo>
                  <a:cubicBezTo>
                    <a:pt x="1207" y="3287"/>
                    <a:pt x="1596" y="3023"/>
                    <a:pt x="1580" y="2514"/>
                  </a:cubicBezTo>
                  <a:lnTo>
                    <a:pt x="1580" y="2499"/>
                  </a:lnTo>
                  <a:cubicBezTo>
                    <a:pt x="2993" y="3415"/>
                    <a:pt x="4625" y="3894"/>
                    <a:pt x="6285" y="3894"/>
                  </a:cubicBezTo>
                  <a:cubicBezTo>
                    <a:pt x="6888" y="3894"/>
                    <a:pt x="7494" y="3831"/>
                    <a:pt x="8095" y="3702"/>
                  </a:cubicBezTo>
                  <a:cubicBezTo>
                    <a:pt x="8231" y="3687"/>
                    <a:pt x="8366" y="3642"/>
                    <a:pt x="8516" y="3612"/>
                  </a:cubicBezTo>
                  <a:cubicBezTo>
                    <a:pt x="8923" y="3492"/>
                    <a:pt x="9329" y="3356"/>
                    <a:pt x="9720" y="3191"/>
                  </a:cubicBezTo>
                  <a:cubicBezTo>
                    <a:pt x="9954" y="3053"/>
                    <a:pt x="9836" y="2715"/>
                    <a:pt x="9596" y="2715"/>
                  </a:cubicBezTo>
                  <a:cubicBezTo>
                    <a:pt x="9573" y="2715"/>
                    <a:pt x="9549" y="2718"/>
                    <a:pt x="9525" y="2724"/>
                  </a:cubicBezTo>
                  <a:cubicBezTo>
                    <a:pt x="9163" y="2890"/>
                    <a:pt x="8787" y="3010"/>
                    <a:pt x="8396" y="3116"/>
                  </a:cubicBezTo>
                  <a:cubicBezTo>
                    <a:pt x="8261" y="3161"/>
                    <a:pt x="8125" y="3191"/>
                    <a:pt x="8005" y="3221"/>
                  </a:cubicBezTo>
                  <a:cubicBezTo>
                    <a:pt x="7448" y="3341"/>
                    <a:pt x="6876" y="3402"/>
                    <a:pt x="6305" y="3402"/>
                  </a:cubicBezTo>
                  <a:cubicBezTo>
                    <a:pt x="4574" y="3402"/>
                    <a:pt x="2874" y="2845"/>
                    <a:pt x="1490" y="1807"/>
                  </a:cubicBezTo>
                  <a:cubicBezTo>
                    <a:pt x="1445" y="1774"/>
                    <a:pt x="1391" y="1758"/>
                    <a:pt x="1338" y="1758"/>
                  </a:cubicBezTo>
                  <a:cubicBezTo>
                    <a:pt x="1269" y="1758"/>
                    <a:pt x="1202" y="1785"/>
                    <a:pt x="1159" y="1837"/>
                  </a:cubicBezTo>
                  <a:cubicBezTo>
                    <a:pt x="1114" y="1882"/>
                    <a:pt x="1084" y="1957"/>
                    <a:pt x="1084" y="2017"/>
                  </a:cubicBezTo>
                  <a:lnTo>
                    <a:pt x="1099" y="2529"/>
                  </a:lnTo>
                  <a:cubicBezTo>
                    <a:pt x="1114" y="2589"/>
                    <a:pt x="1084" y="2664"/>
                    <a:pt x="1039" y="2709"/>
                  </a:cubicBezTo>
                  <a:cubicBezTo>
                    <a:pt x="994" y="2770"/>
                    <a:pt x="933" y="2800"/>
                    <a:pt x="858" y="2800"/>
                  </a:cubicBezTo>
                  <a:cubicBezTo>
                    <a:pt x="723" y="2800"/>
                    <a:pt x="602" y="2694"/>
                    <a:pt x="602" y="2559"/>
                  </a:cubicBezTo>
                  <a:lnTo>
                    <a:pt x="542" y="829"/>
                  </a:lnTo>
                  <a:cubicBezTo>
                    <a:pt x="542" y="768"/>
                    <a:pt x="557" y="693"/>
                    <a:pt x="602" y="648"/>
                  </a:cubicBezTo>
                  <a:cubicBezTo>
                    <a:pt x="647" y="588"/>
                    <a:pt x="708" y="558"/>
                    <a:pt x="783" y="558"/>
                  </a:cubicBezTo>
                  <a:lnTo>
                    <a:pt x="2498" y="498"/>
                  </a:lnTo>
                  <a:cubicBezTo>
                    <a:pt x="2618" y="498"/>
                    <a:pt x="2739" y="573"/>
                    <a:pt x="2754" y="693"/>
                  </a:cubicBezTo>
                  <a:cubicBezTo>
                    <a:pt x="2754" y="708"/>
                    <a:pt x="2754" y="723"/>
                    <a:pt x="2754" y="738"/>
                  </a:cubicBezTo>
                  <a:cubicBezTo>
                    <a:pt x="2769" y="874"/>
                    <a:pt x="2664" y="994"/>
                    <a:pt x="2513" y="1009"/>
                  </a:cubicBezTo>
                  <a:lnTo>
                    <a:pt x="2032" y="1024"/>
                  </a:lnTo>
                  <a:cubicBezTo>
                    <a:pt x="1791" y="1024"/>
                    <a:pt x="1701" y="1340"/>
                    <a:pt x="1896" y="1476"/>
                  </a:cubicBezTo>
                  <a:cubicBezTo>
                    <a:pt x="3212" y="2418"/>
                    <a:pt x="4761" y="2895"/>
                    <a:pt x="6319" y="2895"/>
                  </a:cubicBezTo>
                  <a:cubicBezTo>
                    <a:pt x="7523" y="2895"/>
                    <a:pt x="8732" y="2610"/>
                    <a:pt x="9840" y="2032"/>
                  </a:cubicBezTo>
                  <a:lnTo>
                    <a:pt x="9961" y="1957"/>
                  </a:lnTo>
                  <a:cubicBezTo>
                    <a:pt x="10442" y="1686"/>
                    <a:pt x="10894" y="1370"/>
                    <a:pt x="11315" y="1009"/>
                  </a:cubicBezTo>
                  <a:cubicBezTo>
                    <a:pt x="11360" y="964"/>
                    <a:pt x="11420" y="942"/>
                    <a:pt x="11482" y="942"/>
                  </a:cubicBezTo>
                  <a:cubicBezTo>
                    <a:pt x="11544" y="942"/>
                    <a:pt x="11608" y="964"/>
                    <a:pt x="11661" y="1009"/>
                  </a:cubicBezTo>
                  <a:cubicBezTo>
                    <a:pt x="11706" y="1054"/>
                    <a:pt x="11736" y="1130"/>
                    <a:pt x="11736" y="1190"/>
                  </a:cubicBezTo>
                  <a:cubicBezTo>
                    <a:pt x="11736" y="1265"/>
                    <a:pt x="11706" y="1325"/>
                    <a:pt x="11646" y="1370"/>
                  </a:cubicBezTo>
                  <a:cubicBezTo>
                    <a:pt x="11330" y="1656"/>
                    <a:pt x="10969" y="1912"/>
                    <a:pt x="10608" y="2153"/>
                  </a:cubicBezTo>
                  <a:cubicBezTo>
                    <a:pt x="10359" y="2290"/>
                    <a:pt x="10501" y="2622"/>
                    <a:pt x="10728" y="2622"/>
                  </a:cubicBezTo>
                  <a:cubicBezTo>
                    <a:pt x="10776" y="2622"/>
                    <a:pt x="10827" y="2608"/>
                    <a:pt x="10879" y="2574"/>
                  </a:cubicBezTo>
                  <a:cubicBezTo>
                    <a:pt x="11270" y="2333"/>
                    <a:pt x="11631" y="2047"/>
                    <a:pt x="11992" y="1746"/>
                  </a:cubicBezTo>
                  <a:cubicBezTo>
                    <a:pt x="12572" y="1226"/>
                    <a:pt x="12082" y="417"/>
                    <a:pt x="11480" y="417"/>
                  </a:cubicBezTo>
                  <a:cubicBezTo>
                    <a:pt x="11316" y="417"/>
                    <a:pt x="11145" y="477"/>
                    <a:pt x="10984" y="618"/>
                  </a:cubicBezTo>
                  <a:lnTo>
                    <a:pt x="10954" y="633"/>
                  </a:lnTo>
                  <a:cubicBezTo>
                    <a:pt x="10578" y="964"/>
                    <a:pt x="10156" y="1265"/>
                    <a:pt x="9690" y="1521"/>
                  </a:cubicBezTo>
                  <a:lnTo>
                    <a:pt x="9585" y="1581"/>
                  </a:lnTo>
                  <a:cubicBezTo>
                    <a:pt x="8548" y="2118"/>
                    <a:pt x="7413" y="2385"/>
                    <a:pt x="6281" y="2385"/>
                  </a:cubicBezTo>
                  <a:cubicBezTo>
                    <a:pt x="5065" y="2385"/>
                    <a:pt x="3852" y="2076"/>
                    <a:pt x="2769" y="1461"/>
                  </a:cubicBezTo>
                  <a:cubicBezTo>
                    <a:pt x="3070" y="1340"/>
                    <a:pt x="3250" y="1039"/>
                    <a:pt x="3250" y="723"/>
                  </a:cubicBezTo>
                  <a:cubicBezTo>
                    <a:pt x="3235" y="678"/>
                    <a:pt x="3235" y="633"/>
                    <a:pt x="3235" y="603"/>
                  </a:cubicBezTo>
                  <a:cubicBezTo>
                    <a:pt x="3162" y="252"/>
                    <a:pt x="2847" y="1"/>
                    <a:pt x="2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5"/>
            <p:cNvSpPr/>
            <p:nvPr/>
          </p:nvSpPr>
          <p:spPr>
            <a:xfrm>
              <a:off x="2640718" y="1548826"/>
              <a:ext cx="457150" cy="429958"/>
            </a:xfrm>
            <a:custGeom>
              <a:avLst/>
              <a:gdLst/>
              <a:ahLst/>
              <a:cxnLst/>
              <a:rect l="l" t="t" r="r" b="b"/>
              <a:pathLst>
                <a:path w="11180" h="10515" extrusionOk="0">
                  <a:moveTo>
                    <a:pt x="5793" y="1731"/>
                  </a:moveTo>
                  <a:cubicBezTo>
                    <a:pt x="5883" y="1731"/>
                    <a:pt x="5959" y="1791"/>
                    <a:pt x="5989" y="1866"/>
                  </a:cubicBezTo>
                  <a:cubicBezTo>
                    <a:pt x="6230" y="2694"/>
                    <a:pt x="6230" y="3386"/>
                    <a:pt x="5974" y="4048"/>
                  </a:cubicBezTo>
                  <a:cubicBezTo>
                    <a:pt x="5944" y="4123"/>
                    <a:pt x="5959" y="4213"/>
                    <a:pt x="6004" y="4274"/>
                  </a:cubicBezTo>
                  <a:cubicBezTo>
                    <a:pt x="6049" y="4349"/>
                    <a:pt x="6124" y="4394"/>
                    <a:pt x="6215" y="4394"/>
                  </a:cubicBezTo>
                  <a:lnTo>
                    <a:pt x="8095" y="4394"/>
                  </a:lnTo>
                  <a:cubicBezTo>
                    <a:pt x="8100" y="4394"/>
                    <a:pt x="8105" y="4394"/>
                    <a:pt x="8110" y="4394"/>
                  </a:cubicBezTo>
                  <a:cubicBezTo>
                    <a:pt x="8441" y="4394"/>
                    <a:pt x="8436" y="4906"/>
                    <a:pt x="8095" y="4921"/>
                  </a:cubicBezTo>
                  <a:lnTo>
                    <a:pt x="7448" y="4921"/>
                  </a:lnTo>
                  <a:cubicBezTo>
                    <a:pt x="7435" y="4919"/>
                    <a:pt x="7421" y="4918"/>
                    <a:pt x="7409" y="4918"/>
                  </a:cubicBezTo>
                  <a:cubicBezTo>
                    <a:pt x="7096" y="4918"/>
                    <a:pt x="7100" y="5418"/>
                    <a:pt x="7421" y="5418"/>
                  </a:cubicBezTo>
                  <a:cubicBezTo>
                    <a:pt x="7430" y="5418"/>
                    <a:pt x="7439" y="5418"/>
                    <a:pt x="7448" y="5417"/>
                  </a:cubicBezTo>
                  <a:lnTo>
                    <a:pt x="7915" y="5417"/>
                  </a:lnTo>
                  <a:cubicBezTo>
                    <a:pt x="8261" y="5417"/>
                    <a:pt x="8261" y="5944"/>
                    <a:pt x="7915" y="5944"/>
                  </a:cubicBezTo>
                  <a:lnTo>
                    <a:pt x="7448" y="5944"/>
                  </a:lnTo>
                  <a:cubicBezTo>
                    <a:pt x="7439" y="5943"/>
                    <a:pt x="7429" y="5943"/>
                    <a:pt x="7420" y="5943"/>
                  </a:cubicBezTo>
                  <a:cubicBezTo>
                    <a:pt x="7096" y="5943"/>
                    <a:pt x="7096" y="6441"/>
                    <a:pt x="7420" y="6441"/>
                  </a:cubicBezTo>
                  <a:cubicBezTo>
                    <a:pt x="7429" y="6441"/>
                    <a:pt x="7439" y="6441"/>
                    <a:pt x="7448" y="6440"/>
                  </a:cubicBezTo>
                  <a:lnTo>
                    <a:pt x="7749" y="6440"/>
                  </a:lnTo>
                  <a:cubicBezTo>
                    <a:pt x="8095" y="6440"/>
                    <a:pt x="8095" y="6967"/>
                    <a:pt x="7749" y="6967"/>
                  </a:cubicBezTo>
                  <a:lnTo>
                    <a:pt x="7283" y="6967"/>
                  </a:lnTo>
                  <a:cubicBezTo>
                    <a:pt x="7273" y="6966"/>
                    <a:pt x="7264" y="6966"/>
                    <a:pt x="7256" y="6966"/>
                  </a:cubicBezTo>
                  <a:cubicBezTo>
                    <a:pt x="6931" y="6966"/>
                    <a:pt x="6931" y="7480"/>
                    <a:pt x="7256" y="7480"/>
                  </a:cubicBezTo>
                  <a:cubicBezTo>
                    <a:pt x="7264" y="7480"/>
                    <a:pt x="7273" y="7479"/>
                    <a:pt x="7283" y="7478"/>
                  </a:cubicBezTo>
                  <a:lnTo>
                    <a:pt x="7539" y="7478"/>
                  </a:lnTo>
                  <a:cubicBezTo>
                    <a:pt x="7885" y="7478"/>
                    <a:pt x="7885" y="8005"/>
                    <a:pt x="7539" y="8005"/>
                  </a:cubicBezTo>
                  <a:lnTo>
                    <a:pt x="4785" y="8005"/>
                  </a:lnTo>
                  <a:cubicBezTo>
                    <a:pt x="4695" y="8005"/>
                    <a:pt x="4620" y="7975"/>
                    <a:pt x="4544" y="7915"/>
                  </a:cubicBezTo>
                  <a:cubicBezTo>
                    <a:pt x="4289" y="7734"/>
                    <a:pt x="3988" y="7614"/>
                    <a:pt x="3672" y="7599"/>
                  </a:cubicBezTo>
                  <a:lnTo>
                    <a:pt x="3672" y="4650"/>
                  </a:lnTo>
                  <a:cubicBezTo>
                    <a:pt x="3912" y="4409"/>
                    <a:pt x="4168" y="4183"/>
                    <a:pt x="4454" y="3988"/>
                  </a:cubicBezTo>
                  <a:cubicBezTo>
                    <a:pt x="5071" y="3536"/>
                    <a:pt x="5658" y="3100"/>
                    <a:pt x="5598" y="1942"/>
                  </a:cubicBezTo>
                  <a:cubicBezTo>
                    <a:pt x="5583" y="1881"/>
                    <a:pt x="5613" y="1836"/>
                    <a:pt x="5643" y="1791"/>
                  </a:cubicBezTo>
                  <a:cubicBezTo>
                    <a:pt x="5688" y="1746"/>
                    <a:pt x="5733" y="1731"/>
                    <a:pt x="5793" y="1731"/>
                  </a:cubicBezTo>
                  <a:close/>
                  <a:moveTo>
                    <a:pt x="3175" y="4213"/>
                  </a:moveTo>
                  <a:lnTo>
                    <a:pt x="3175" y="4620"/>
                  </a:lnTo>
                  <a:lnTo>
                    <a:pt x="3175" y="7885"/>
                  </a:lnTo>
                  <a:lnTo>
                    <a:pt x="3175" y="8140"/>
                  </a:lnTo>
                  <a:lnTo>
                    <a:pt x="1460" y="8140"/>
                  </a:lnTo>
                  <a:cubicBezTo>
                    <a:pt x="828" y="7313"/>
                    <a:pt x="497" y="6305"/>
                    <a:pt x="497" y="5267"/>
                  </a:cubicBezTo>
                  <a:cubicBezTo>
                    <a:pt x="497" y="4906"/>
                    <a:pt x="542" y="4559"/>
                    <a:pt x="617" y="4213"/>
                  </a:cubicBezTo>
                  <a:close/>
                  <a:moveTo>
                    <a:pt x="5267" y="1"/>
                  </a:moveTo>
                  <a:cubicBezTo>
                    <a:pt x="2889" y="1"/>
                    <a:pt x="813" y="1595"/>
                    <a:pt x="181" y="3897"/>
                  </a:cubicBezTo>
                  <a:cubicBezTo>
                    <a:pt x="76" y="4334"/>
                    <a:pt x="16" y="4800"/>
                    <a:pt x="16" y="5252"/>
                  </a:cubicBezTo>
                  <a:cubicBezTo>
                    <a:pt x="1" y="6455"/>
                    <a:pt x="407" y="7599"/>
                    <a:pt x="1159" y="8532"/>
                  </a:cubicBezTo>
                  <a:cubicBezTo>
                    <a:pt x="2204" y="9843"/>
                    <a:pt x="3736" y="10515"/>
                    <a:pt x="5277" y="10515"/>
                  </a:cubicBezTo>
                  <a:cubicBezTo>
                    <a:pt x="6598" y="10515"/>
                    <a:pt x="7925" y="10020"/>
                    <a:pt x="8953" y="9013"/>
                  </a:cubicBezTo>
                  <a:cubicBezTo>
                    <a:pt x="11180" y="6831"/>
                    <a:pt x="11029" y="3190"/>
                    <a:pt x="8637" y="1204"/>
                  </a:cubicBezTo>
                  <a:cubicBezTo>
                    <a:pt x="8585" y="1165"/>
                    <a:pt x="8532" y="1148"/>
                    <a:pt x="8482" y="1148"/>
                  </a:cubicBezTo>
                  <a:cubicBezTo>
                    <a:pt x="8282" y="1148"/>
                    <a:pt x="8129" y="1412"/>
                    <a:pt x="8321" y="1580"/>
                  </a:cubicBezTo>
                  <a:cubicBezTo>
                    <a:pt x="10397" y="3326"/>
                    <a:pt x="10623" y="6455"/>
                    <a:pt x="8787" y="8456"/>
                  </a:cubicBezTo>
                  <a:cubicBezTo>
                    <a:pt x="7849" y="9495"/>
                    <a:pt x="6564" y="10019"/>
                    <a:pt x="5274" y="10019"/>
                  </a:cubicBezTo>
                  <a:cubicBezTo>
                    <a:pt x="4061" y="10019"/>
                    <a:pt x="2845" y="9555"/>
                    <a:pt x="1911" y="8622"/>
                  </a:cubicBezTo>
                  <a:lnTo>
                    <a:pt x="3431" y="8622"/>
                  </a:lnTo>
                  <a:cubicBezTo>
                    <a:pt x="3566" y="8622"/>
                    <a:pt x="3687" y="8517"/>
                    <a:pt x="3687" y="8381"/>
                  </a:cubicBezTo>
                  <a:lnTo>
                    <a:pt x="3687" y="8095"/>
                  </a:lnTo>
                  <a:cubicBezTo>
                    <a:pt x="3882" y="8110"/>
                    <a:pt x="4078" y="8186"/>
                    <a:pt x="4244" y="8306"/>
                  </a:cubicBezTo>
                  <a:cubicBezTo>
                    <a:pt x="4394" y="8426"/>
                    <a:pt x="4590" y="8486"/>
                    <a:pt x="4785" y="8501"/>
                  </a:cubicBezTo>
                  <a:lnTo>
                    <a:pt x="7539" y="8501"/>
                  </a:lnTo>
                  <a:cubicBezTo>
                    <a:pt x="8140" y="8486"/>
                    <a:pt x="8501" y="7839"/>
                    <a:pt x="8201" y="7328"/>
                  </a:cubicBezTo>
                  <a:cubicBezTo>
                    <a:pt x="8532" y="7087"/>
                    <a:pt x="8607" y="6621"/>
                    <a:pt x="8381" y="6275"/>
                  </a:cubicBezTo>
                  <a:cubicBezTo>
                    <a:pt x="8577" y="6139"/>
                    <a:pt x="8682" y="5914"/>
                    <a:pt x="8682" y="5673"/>
                  </a:cubicBezTo>
                  <a:cubicBezTo>
                    <a:pt x="8682" y="5522"/>
                    <a:pt x="8637" y="5372"/>
                    <a:pt x="8562" y="5252"/>
                  </a:cubicBezTo>
                  <a:cubicBezTo>
                    <a:pt x="9133" y="4800"/>
                    <a:pt x="8817" y="3882"/>
                    <a:pt x="8095" y="3882"/>
                  </a:cubicBezTo>
                  <a:lnTo>
                    <a:pt x="6561" y="3882"/>
                  </a:lnTo>
                  <a:cubicBezTo>
                    <a:pt x="6741" y="3160"/>
                    <a:pt x="6711" y="2408"/>
                    <a:pt x="6470" y="1716"/>
                  </a:cubicBezTo>
                  <a:cubicBezTo>
                    <a:pt x="6380" y="1415"/>
                    <a:pt x="6094" y="1219"/>
                    <a:pt x="5793" y="1219"/>
                  </a:cubicBezTo>
                  <a:cubicBezTo>
                    <a:pt x="5387" y="1219"/>
                    <a:pt x="5056" y="1565"/>
                    <a:pt x="5086" y="1972"/>
                  </a:cubicBezTo>
                  <a:cubicBezTo>
                    <a:pt x="5131" y="2859"/>
                    <a:pt x="4740" y="3145"/>
                    <a:pt x="4138" y="3597"/>
                  </a:cubicBezTo>
                  <a:cubicBezTo>
                    <a:pt x="3988" y="3702"/>
                    <a:pt x="3837" y="3822"/>
                    <a:pt x="3672" y="3973"/>
                  </a:cubicBezTo>
                  <a:cubicBezTo>
                    <a:pt x="3672" y="3837"/>
                    <a:pt x="3551" y="3732"/>
                    <a:pt x="3416" y="3732"/>
                  </a:cubicBezTo>
                  <a:lnTo>
                    <a:pt x="753" y="3732"/>
                  </a:lnTo>
                  <a:cubicBezTo>
                    <a:pt x="1415" y="1806"/>
                    <a:pt x="3235" y="512"/>
                    <a:pt x="5267" y="512"/>
                  </a:cubicBezTo>
                  <a:lnTo>
                    <a:pt x="5267" y="497"/>
                  </a:lnTo>
                  <a:cubicBezTo>
                    <a:pt x="5959" y="497"/>
                    <a:pt x="6636" y="648"/>
                    <a:pt x="7268" y="948"/>
                  </a:cubicBezTo>
                  <a:cubicBezTo>
                    <a:pt x="7306" y="966"/>
                    <a:pt x="7343" y="974"/>
                    <a:pt x="7378" y="974"/>
                  </a:cubicBezTo>
                  <a:cubicBezTo>
                    <a:pt x="7614" y="974"/>
                    <a:pt x="7741" y="613"/>
                    <a:pt x="7478" y="482"/>
                  </a:cubicBezTo>
                  <a:cubicBezTo>
                    <a:pt x="6786" y="166"/>
                    <a:pt x="6034" y="1"/>
                    <a:pt x="5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0" name="Google Shape;2230;p45"/>
          <p:cNvGrpSpPr/>
          <p:nvPr/>
        </p:nvGrpSpPr>
        <p:grpSpPr>
          <a:xfrm>
            <a:off x="4260008" y="1677453"/>
            <a:ext cx="471272" cy="675429"/>
            <a:chOff x="1197275" y="2026750"/>
            <a:chExt cx="343075" cy="428475"/>
          </a:xfrm>
        </p:grpSpPr>
        <p:sp>
          <p:nvSpPr>
            <p:cNvPr id="2231" name="Google Shape;2231;p45"/>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5"/>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45"/>
          <p:cNvGrpSpPr/>
          <p:nvPr/>
        </p:nvGrpSpPr>
        <p:grpSpPr>
          <a:xfrm>
            <a:off x="7189363" y="1703568"/>
            <a:ext cx="375558" cy="635546"/>
            <a:chOff x="3510200" y="2026000"/>
            <a:chExt cx="291525" cy="429875"/>
          </a:xfrm>
        </p:grpSpPr>
        <p:sp>
          <p:nvSpPr>
            <p:cNvPr id="2234" name="Google Shape;2234;p45"/>
            <p:cNvSpPr/>
            <p:nvPr/>
          </p:nvSpPr>
          <p:spPr>
            <a:xfrm>
              <a:off x="3560700" y="2380250"/>
              <a:ext cx="24000" cy="75625"/>
            </a:xfrm>
            <a:custGeom>
              <a:avLst/>
              <a:gdLst/>
              <a:ahLst/>
              <a:cxnLst/>
              <a:rect l="l" t="t" r="r" b="b"/>
              <a:pathLst>
                <a:path w="960" h="3025" extrusionOk="0">
                  <a:moveTo>
                    <a:pt x="331" y="1"/>
                  </a:moveTo>
                  <a:cubicBezTo>
                    <a:pt x="159" y="1"/>
                    <a:pt x="1" y="179"/>
                    <a:pt x="117" y="380"/>
                  </a:cubicBezTo>
                  <a:lnTo>
                    <a:pt x="283" y="651"/>
                  </a:lnTo>
                  <a:cubicBezTo>
                    <a:pt x="388" y="801"/>
                    <a:pt x="433" y="997"/>
                    <a:pt x="433" y="1193"/>
                  </a:cubicBezTo>
                  <a:lnTo>
                    <a:pt x="433" y="2742"/>
                  </a:lnTo>
                  <a:cubicBezTo>
                    <a:pt x="418" y="2930"/>
                    <a:pt x="553" y="3024"/>
                    <a:pt x="689" y="3024"/>
                  </a:cubicBezTo>
                  <a:cubicBezTo>
                    <a:pt x="824" y="3024"/>
                    <a:pt x="960" y="2930"/>
                    <a:pt x="945" y="2742"/>
                  </a:cubicBezTo>
                  <a:lnTo>
                    <a:pt x="945" y="1193"/>
                  </a:lnTo>
                  <a:cubicBezTo>
                    <a:pt x="945" y="907"/>
                    <a:pt x="854" y="621"/>
                    <a:pt x="704" y="380"/>
                  </a:cubicBezTo>
                  <a:lnTo>
                    <a:pt x="538" y="109"/>
                  </a:lnTo>
                  <a:cubicBezTo>
                    <a:pt x="480" y="33"/>
                    <a:pt x="404" y="1"/>
                    <a:pt x="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5"/>
            <p:cNvSpPr/>
            <p:nvPr/>
          </p:nvSpPr>
          <p:spPr>
            <a:xfrm>
              <a:off x="3727600" y="2380050"/>
              <a:ext cx="22600" cy="75250"/>
            </a:xfrm>
            <a:custGeom>
              <a:avLst/>
              <a:gdLst/>
              <a:ahLst/>
              <a:cxnLst/>
              <a:rect l="l" t="t" r="r" b="b"/>
              <a:pathLst>
                <a:path w="904" h="3010" extrusionOk="0">
                  <a:moveTo>
                    <a:pt x="614" y="1"/>
                  </a:moveTo>
                  <a:cubicBezTo>
                    <a:pt x="533" y="1"/>
                    <a:pt x="455" y="41"/>
                    <a:pt x="407" y="117"/>
                  </a:cubicBezTo>
                  <a:lnTo>
                    <a:pt x="227" y="388"/>
                  </a:lnTo>
                  <a:cubicBezTo>
                    <a:pt x="76" y="629"/>
                    <a:pt x="1" y="915"/>
                    <a:pt x="1" y="1201"/>
                  </a:cubicBezTo>
                  <a:lnTo>
                    <a:pt x="1" y="2750"/>
                  </a:lnTo>
                  <a:cubicBezTo>
                    <a:pt x="1" y="2923"/>
                    <a:pt x="125" y="3010"/>
                    <a:pt x="249" y="3010"/>
                  </a:cubicBezTo>
                  <a:cubicBezTo>
                    <a:pt x="373" y="3010"/>
                    <a:pt x="497" y="2923"/>
                    <a:pt x="497" y="2750"/>
                  </a:cubicBezTo>
                  <a:lnTo>
                    <a:pt x="497" y="1201"/>
                  </a:lnTo>
                  <a:cubicBezTo>
                    <a:pt x="497" y="1005"/>
                    <a:pt x="558" y="809"/>
                    <a:pt x="648" y="659"/>
                  </a:cubicBezTo>
                  <a:lnTo>
                    <a:pt x="828" y="388"/>
                  </a:lnTo>
                  <a:cubicBezTo>
                    <a:pt x="904" y="268"/>
                    <a:pt x="859" y="117"/>
                    <a:pt x="753" y="42"/>
                  </a:cubicBezTo>
                  <a:cubicBezTo>
                    <a:pt x="709" y="14"/>
                    <a:pt x="661" y="1"/>
                    <a:pt x="6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6" name="Google Shape;2236;p45"/>
            <p:cNvGrpSpPr/>
            <p:nvPr/>
          </p:nvGrpSpPr>
          <p:grpSpPr>
            <a:xfrm>
              <a:off x="3510200" y="2026000"/>
              <a:ext cx="291525" cy="429875"/>
              <a:chOff x="3510200" y="2026000"/>
              <a:chExt cx="291525" cy="429875"/>
            </a:xfrm>
          </p:grpSpPr>
          <p:sp>
            <p:nvSpPr>
              <p:cNvPr id="2237" name="Google Shape;2237;p45"/>
              <p:cNvSpPr/>
              <p:nvPr/>
            </p:nvSpPr>
            <p:spPr>
              <a:xfrm>
                <a:off x="3510200" y="2026000"/>
                <a:ext cx="291525" cy="429875"/>
              </a:xfrm>
              <a:custGeom>
                <a:avLst/>
                <a:gdLst/>
                <a:ahLst/>
                <a:cxnLst/>
                <a:rect l="l" t="t" r="r" b="b"/>
                <a:pathLst>
                  <a:path w="11661" h="17195" extrusionOk="0">
                    <a:moveTo>
                      <a:pt x="9840" y="4289"/>
                    </a:moveTo>
                    <a:cubicBezTo>
                      <a:pt x="10502" y="4289"/>
                      <a:pt x="11044" y="4830"/>
                      <a:pt x="11044" y="5492"/>
                    </a:cubicBezTo>
                    <a:lnTo>
                      <a:pt x="11044" y="5688"/>
                    </a:lnTo>
                    <a:cubicBezTo>
                      <a:pt x="11044" y="6350"/>
                      <a:pt x="10502" y="6892"/>
                      <a:pt x="9840" y="6892"/>
                    </a:cubicBezTo>
                    <a:lnTo>
                      <a:pt x="9825" y="6892"/>
                    </a:lnTo>
                    <a:lnTo>
                      <a:pt x="9825" y="4289"/>
                    </a:lnTo>
                    <a:close/>
                    <a:moveTo>
                      <a:pt x="11044" y="6892"/>
                    </a:moveTo>
                    <a:lnTo>
                      <a:pt x="11044" y="7810"/>
                    </a:lnTo>
                    <a:cubicBezTo>
                      <a:pt x="11044" y="8381"/>
                      <a:pt x="10578" y="8848"/>
                      <a:pt x="10006" y="8848"/>
                    </a:cubicBezTo>
                    <a:lnTo>
                      <a:pt x="9615" y="8848"/>
                    </a:lnTo>
                    <a:cubicBezTo>
                      <a:pt x="9600" y="8818"/>
                      <a:pt x="9585" y="8787"/>
                      <a:pt x="9570" y="8772"/>
                    </a:cubicBezTo>
                    <a:cubicBezTo>
                      <a:pt x="9735" y="8336"/>
                      <a:pt x="9825" y="7885"/>
                      <a:pt x="9825" y="7418"/>
                    </a:cubicBezTo>
                    <a:lnTo>
                      <a:pt x="9825" y="7388"/>
                    </a:lnTo>
                    <a:lnTo>
                      <a:pt x="9840" y="7388"/>
                    </a:lnTo>
                    <a:cubicBezTo>
                      <a:pt x="10292" y="7388"/>
                      <a:pt x="10728" y="7208"/>
                      <a:pt x="11044" y="6892"/>
                    </a:cubicBezTo>
                    <a:close/>
                    <a:moveTo>
                      <a:pt x="8893" y="8833"/>
                    </a:moveTo>
                    <a:cubicBezTo>
                      <a:pt x="9028" y="8833"/>
                      <a:pt x="9133" y="8953"/>
                      <a:pt x="9133" y="9088"/>
                    </a:cubicBezTo>
                    <a:lnTo>
                      <a:pt x="9133" y="9164"/>
                    </a:lnTo>
                    <a:cubicBezTo>
                      <a:pt x="9133" y="9299"/>
                      <a:pt x="9028" y="9404"/>
                      <a:pt x="8893" y="9404"/>
                    </a:cubicBezTo>
                    <a:lnTo>
                      <a:pt x="7749" y="9404"/>
                    </a:lnTo>
                    <a:cubicBezTo>
                      <a:pt x="7599" y="9404"/>
                      <a:pt x="7493" y="9299"/>
                      <a:pt x="7493" y="9164"/>
                    </a:cubicBezTo>
                    <a:lnTo>
                      <a:pt x="7493" y="9088"/>
                    </a:lnTo>
                    <a:cubicBezTo>
                      <a:pt x="7493" y="8953"/>
                      <a:pt x="7599" y="8833"/>
                      <a:pt x="7749" y="8833"/>
                    </a:cubicBezTo>
                    <a:close/>
                    <a:moveTo>
                      <a:pt x="7147" y="11029"/>
                    </a:moveTo>
                    <a:lnTo>
                      <a:pt x="5823" y="12007"/>
                    </a:lnTo>
                    <a:lnTo>
                      <a:pt x="4499" y="11044"/>
                    </a:lnTo>
                    <a:lnTo>
                      <a:pt x="4529" y="11044"/>
                    </a:lnTo>
                    <a:cubicBezTo>
                      <a:pt x="4620" y="11074"/>
                      <a:pt x="4695" y="11090"/>
                      <a:pt x="4785" y="11105"/>
                    </a:cubicBezTo>
                    <a:lnTo>
                      <a:pt x="4800" y="11120"/>
                    </a:lnTo>
                    <a:cubicBezTo>
                      <a:pt x="5041" y="11165"/>
                      <a:pt x="5312" y="11195"/>
                      <a:pt x="5567" y="11195"/>
                    </a:cubicBezTo>
                    <a:lnTo>
                      <a:pt x="6049" y="11195"/>
                    </a:lnTo>
                    <a:cubicBezTo>
                      <a:pt x="6410" y="11195"/>
                      <a:pt x="6771" y="11150"/>
                      <a:pt x="7117" y="11044"/>
                    </a:cubicBezTo>
                    <a:lnTo>
                      <a:pt x="7147" y="11029"/>
                    </a:lnTo>
                    <a:close/>
                    <a:moveTo>
                      <a:pt x="3882" y="11195"/>
                    </a:moveTo>
                    <a:lnTo>
                      <a:pt x="5402" y="12323"/>
                    </a:lnTo>
                    <a:lnTo>
                      <a:pt x="5146" y="12519"/>
                    </a:lnTo>
                    <a:lnTo>
                      <a:pt x="4409" y="13091"/>
                    </a:lnTo>
                    <a:lnTo>
                      <a:pt x="3446" y="11631"/>
                    </a:lnTo>
                    <a:lnTo>
                      <a:pt x="3882" y="11195"/>
                    </a:lnTo>
                    <a:close/>
                    <a:moveTo>
                      <a:pt x="7779" y="11210"/>
                    </a:moveTo>
                    <a:lnTo>
                      <a:pt x="8200" y="11631"/>
                    </a:lnTo>
                    <a:lnTo>
                      <a:pt x="7253" y="13091"/>
                    </a:lnTo>
                    <a:lnTo>
                      <a:pt x="6500" y="12519"/>
                    </a:lnTo>
                    <a:lnTo>
                      <a:pt x="6245" y="12338"/>
                    </a:lnTo>
                    <a:lnTo>
                      <a:pt x="7779" y="11210"/>
                    </a:lnTo>
                    <a:close/>
                    <a:moveTo>
                      <a:pt x="5823" y="12639"/>
                    </a:moveTo>
                    <a:lnTo>
                      <a:pt x="6094" y="12850"/>
                    </a:lnTo>
                    <a:lnTo>
                      <a:pt x="6094" y="13512"/>
                    </a:lnTo>
                    <a:lnTo>
                      <a:pt x="5552" y="13512"/>
                    </a:lnTo>
                    <a:lnTo>
                      <a:pt x="5552" y="12850"/>
                    </a:lnTo>
                    <a:lnTo>
                      <a:pt x="5823" y="12639"/>
                    </a:lnTo>
                    <a:close/>
                    <a:moveTo>
                      <a:pt x="4033" y="1"/>
                    </a:moveTo>
                    <a:cubicBezTo>
                      <a:pt x="2904" y="1"/>
                      <a:pt x="1941" y="843"/>
                      <a:pt x="1806" y="1972"/>
                    </a:cubicBezTo>
                    <a:cubicBezTo>
                      <a:pt x="1144" y="2092"/>
                      <a:pt x="647" y="2679"/>
                      <a:pt x="647" y="3356"/>
                    </a:cubicBezTo>
                    <a:lnTo>
                      <a:pt x="647" y="6681"/>
                    </a:lnTo>
                    <a:cubicBezTo>
                      <a:pt x="647" y="6832"/>
                      <a:pt x="753" y="6937"/>
                      <a:pt x="903" y="6937"/>
                    </a:cubicBezTo>
                    <a:cubicBezTo>
                      <a:pt x="1024" y="6937"/>
                      <a:pt x="1144" y="6937"/>
                      <a:pt x="1249" y="6922"/>
                    </a:cubicBezTo>
                    <a:cubicBezTo>
                      <a:pt x="1445" y="6892"/>
                      <a:pt x="1625" y="6847"/>
                      <a:pt x="1791" y="6786"/>
                    </a:cubicBezTo>
                    <a:lnTo>
                      <a:pt x="1791" y="7418"/>
                    </a:lnTo>
                    <a:cubicBezTo>
                      <a:pt x="1791" y="7734"/>
                      <a:pt x="1836" y="8050"/>
                      <a:pt x="1911" y="8366"/>
                    </a:cubicBezTo>
                    <a:cubicBezTo>
                      <a:pt x="1941" y="8472"/>
                      <a:pt x="2047" y="8547"/>
                      <a:pt x="2152" y="8547"/>
                    </a:cubicBezTo>
                    <a:lnTo>
                      <a:pt x="2212" y="8547"/>
                    </a:lnTo>
                    <a:cubicBezTo>
                      <a:pt x="2363" y="8517"/>
                      <a:pt x="2438" y="8381"/>
                      <a:pt x="2408" y="8246"/>
                    </a:cubicBezTo>
                    <a:cubicBezTo>
                      <a:pt x="2333" y="7975"/>
                      <a:pt x="2303" y="7704"/>
                      <a:pt x="2303" y="7433"/>
                    </a:cubicBezTo>
                    <a:lnTo>
                      <a:pt x="2303" y="6561"/>
                    </a:lnTo>
                    <a:cubicBezTo>
                      <a:pt x="2483" y="6440"/>
                      <a:pt x="2649" y="6320"/>
                      <a:pt x="2799" y="6170"/>
                    </a:cubicBezTo>
                    <a:cubicBezTo>
                      <a:pt x="3296" y="5673"/>
                      <a:pt x="3581" y="4996"/>
                      <a:pt x="3581" y="4289"/>
                    </a:cubicBezTo>
                    <a:lnTo>
                      <a:pt x="3581" y="3943"/>
                    </a:lnTo>
                    <a:cubicBezTo>
                      <a:pt x="4334" y="4409"/>
                      <a:pt x="5221" y="4665"/>
                      <a:pt x="6109" y="4665"/>
                    </a:cubicBezTo>
                    <a:lnTo>
                      <a:pt x="6831" y="4665"/>
                    </a:lnTo>
                    <a:cubicBezTo>
                      <a:pt x="7719" y="4665"/>
                      <a:pt x="8577" y="4424"/>
                      <a:pt x="9329" y="3958"/>
                    </a:cubicBezTo>
                    <a:lnTo>
                      <a:pt x="9329" y="4048"/>
                    </a:lnTo>
                    <a:lnTo>
                      <a:pt x="9329" y="7163"/>
                    </a:lnTo>
                    <a:lnTo>
                      <a:pt x="9329" y="7433"/>
                    </a:lnTo>
                    <a:cubicBezTo>
                      <a:pt x="9329" y="7764"/>
                      <a:pt x="9284" y="8095"/>
                      <a:pt x="9178" y="8411"/>
                    </a:cubicBezTo>
                    <a:cubicBezTo>
                      <a:pt x="9088" y="8366"/>
                      <a:pt x="8998" y="8351"/>
                      <a:pt x="8893" y="8351"/>
                    </a:cubicBezTo>
                    <a:lnTo>
                      <a:pt x="7749" y="8351"/>
                    </a:lnTo>
                    <a:cubicBezTo>
                      <a:pt x="7343" y="8351"/>
                      <a:pt x="6997" y="8682"/>
                      <a:pt x="6997" y="9103"/>
                    </a:cubicBezTo>
                    <a:lnTo>
                      <a:pt x="6997" y="9164"/>
                    </a:lnTo>
                    <a:cubicBezTo>
                      <a:pt x="6997" y="9585"/>
                      <a:pt x="7343" y="9916"/>
                      <a:pt x="7749" y="9916"/>
                    </a:cubicBezTo>
                    <a:lnTo>
                      <a:pt x="8170" y="9916"/>
                    </a:lnTo>
                    <a:cubicBezTo>
                      <a:pt x="7900" y="10157"/>
                      <a:pt x="7584" y="10337"/>
                      <a:pt x="7253" y="10473"/>
                    </a:cubicBezTo>
                    <a:cubicBezTo>
                      <a:pt x="6876" y="10608"/>
                      <a:pt x="6470" y="10698"/>
                      <a:pt x="6064" y="10698"/>
                    </a:cubicBezTo>
                    <a:lnTo>
                      <a:pt x="5567" y="10698"/>
                    </a:lnTo>
                    <a:cubicBezTo>
                      <a:pt x="5161" y="10698"/>
                      <a:pt x="4770" y="10623"/>
                      <a:pt x="4409" y="10488"/>
                    </a:cubicBezTo>
                    <a:cubicBezTo>
                      <a:pt x="3777" y="10247"/>
                      <a:pt x="3235" y="9826"/>
                      <a:pt x="2859" y="9254"/>
                    </a:cubicBezTo>
                    <a:cubicBezTo>
                      <a:pt x="2803" y="9177"/>
                      <a:pt x="2731" y="9145"/>
                      <a:pt x="2659" y="9145"/>
                    </a:cubicBezTo>
                    <a:cubicBezTo>
                      <a:pt x="2480" y="9145"/>
                      <a:pt x="2309" y="9346"/>
                      <a:pt x="2438" y="9540"/>
                    </a:cubicBezTo>
                    <a:cubicBezTo>
                      <a:pt x="2754" y="10006"/>
                      <a:pt x="3175" y="10412"/>
                      <a:pt x="3672" y="10698"/>
                    </a:cubicBezTo>
                    <a:lnTo>
                      <a:pt x="2980" y="11390"/>
                    </a:lnTo>
                    <a:lnTo>
                      <a:pt x="1385" y="12338"/>
                    </a:lnTo>
                    <a:cubicBezTo>
                      <a:pt x="542" y="12835"/>
                      <a:pt x="16" y="13753"/>
                      <a:pt x="16" y="14731"/>
                    </a:cubicBezTo>
                    <a:lnTo>
                      <a:pt x="16" y="16912"/>
                    </a:lnTo>
                    <a:cubicBezTo>
                      <a:pt x="0" y="17100"/>
                      <a:pt x="132" y="17194"/>
                      <a:pt x="264" y="17194"/>
                    </a:cubicBezTo>
                    <a:cubicBezTo>
                      <a:pt x="395" y="17194"/>
                      <a:pt x="527" y="17100"/>
                      <a:pt x="512" y="16912"/>
                    </a:cubicBezTo>
                    <a:lnTo>
                      <a:pt x="512" y="14731"/>
                    </a:lnTo>
                    <a:cubicBezTo>
                      <a:pt x="527" y="13918"/>
                      <a:pt x="948" y="13181"/>
                      <a:pt x="1640" y="12775"/>
                    </a:cubicBezTo>
                    <a:lnTo>
                      <a:pt x="3055" y="11932"/>
                    </a:lnTo>
                    <a:lnTo>
                      <a:pt x="4138" y="13587"/>
                    </a:lnTo>
                    <a:cubicBezTo>
                      <a:pt x="4184" y="13660"/>
                      <a:pt x="4262" y="13700"/>
                      <a:pt x="4344" y="13700"/>
                    </a:cubicBezTo>
                    <a:cubicBezTo>
                      <a:pt x="4397" y="13700"/>
                      <a:pt x="4452" y="13683"/>
                      <a:pt x="4499" y="13647"/>
                    </a:cubicBezTo>
                    <a:lnTo>
                      <a:pt x="5071" y="13226"/>
                    </a:lnTo>
                    <a:lnTo>
                      <a:pt x="5071" y="13753"/>
                    </a:lnTo>
                    <a:lnTo>
                      <a:pt x="4830" y="16897"/>
                    </a:lnTo>
                    <a:cubicBezTo>
                      <a:pt x="4830" y="17033"/>
                      <a:pt x="4936" y="17153"/>
                      <a:pt x="5071" y="17168"/>
                    </a:cubicBezTo>
                    <a:lnTo>
                      <a:pt x="5086" y="17168"/>
                    </a:lnTo>
                    <a:cubicBezTo>
                      <a:pt x="5221" y="17168"/>
                      <a:pt x="5327" y="17063"/>
                      <a:pt x="5342" y="16942"/>
                    </a:cubicBezTo>
                    <a:lnTo>
                      <a:pt x="5552" y="14008"/>
                    </a:lnTo>
                    <a:lnTo>
                      <a:pt x="6124" y="14008"/>
                    </a:lnTo>
                    <a:lnTo>
                      <a:pt x="6169" y="14535"/>
                    </a:lnTo>
                    <a:cubicBezTo>
                      <a:pt x="6183" y="14684"/>
                      <a:pt x="6298" y="14756"/>
                      <a:pt x="6413" y="14756"/>
                    </a:cubicBezTo>
                    <a:cubicBezTo>
                      <a:pt x="6543" y="14756"/>
                      <a:pt x="6674" y="14665"/>
                      <a:pt x="6666" y="14490"/>
                    </a:cubicBezTo>
                    <a:lnTo>
                      <a:pt x="6606" y="13753"/>
                    </a:lnTo>
                    <a:lnTo>
                      <a:pt x="6606" y="13226"/>
                    </a:lnTo>
                    <a:lnTo>
                      <a:pt x="7162" y="13647"/>
                    </a:lnTo>
                    <a:cubicBezTo>
                      <a:pt x="7207" y="13677"/>
                      <a:pt x="7253" y="13692"/>
                      <a:pt x="7313" y="13692"/>
                    </a:cubicBezTo>
                    <a:cubicBezTo>
                      <a:pt x="7403" y="13692"/>
                      <a:pt x="7478" y="13662"/>
                      <a:pt x="7523" y="13587"/>
                    </a:cubicBezTo>
                    <a:lnTo>
                      <a:pt x="8607" y="11932"/>
                    </a:lnTo>
                    <a:lnTo>
                      <a:pt x="10021" y="12760"/>
                    </a:lnTo>
                    <a:cubicBezTo>
                      <a:pt x="10713" y="13181"/>
                      <a:pt x="11149" y="13918"/>
                      <a:pt x="11149" y="14731"/>
                    </a:cubicBezTo>
                    <a:lnTo>
                      <a:pt x="11149" y="16912"/>
                    </a:lnTo>
                    <a:cubicBezTo>
                      <a:pt x="11134" y="17100"/>
                      <a:pt x="11266" y="17194"/>
                      <a:pt x="11398" y="17194"/>
                    </a:cubicBezTo>
                    <a:cubicBezTo>
                      <a:pt x="11529" y="17194"/>
                      <a:pt x="11661" y="17100"/>
                      <a:pt x="11646" y="16912"/>
                    </a:cubicBezTo>
                    <a:lnTo>
                      <a:pt x="11646" y="14731"/>
                    </a:lnTo>
                    <a:cubicBezTo>
                      <a:pt x="11646" y="13753"/>
                      <a:pt x="11119" y="12835"/>
                      <a:pt x="10277" y="12338"/>
                    </a:cubicBezTo>
                    <a:lnTo>
                      <a:pt x="8682" y="11390"/>
                    </a:lnTo>
                    <a:lnTo>
                      <a:pt x="7975" y="10683"/>
                    </a:lnTo>
                    <a:cubicBezTo>
                      <a:pt x="7975" y="10683"/>
                      <a:pt x="7975" y="10683"/>
                      <a:pt x="7960" y="10668"/>
                    </a:cubicBezTo>
                    <a:cubicBezTo>
                      <a:pt x="8306" y="10473"/>
                      <a:pt x="8622" y="10217"/>
                      <a:pt x="8878" y="9916"/>
                    </a:cubicBezTo>
                    <a:cubicBezTo>
                      <a:pt x="9224" y="9916"/>
                      <a:pt x="9524" y="9690"/>
                      <a:pt x="9600" y="9359"/>
                    </a:cubicBezTo>
                    <a:lnTo>
                      <a:pt x="9976" y="9359"/>
                    </a:lnTo>
                    <a:cubicBezTo>
                      <a:pt x="10833" y="9359"/>
                      <a:pt x="11526" y="8667"/>
                      <a:pt x="11526" y="7810"/>
                    </a:cubicBezTo>
                    <a:lnTo>
                      <a:pt x="11526" y="5492"/>
                    </a:lnTo>
                    <a:cubicBezTo>
                      <a:pt x="11526" y="4545"/>
                      <a:pt x="10758" y="3792"/>
                      <a:pt x="9825" y="3792"/>
                    </a:cubicBezTo>
                    <a:lnTo>
                      <a:pt x="9810" y="3792"/>
                    </a:lnTo>
                    <a:lnTo>
                      <a:pt x="9810" y="3552"/>
                    </a:lnTo>
                    <a:cubicBezTo>
                      <a:pt x="10066" y="3281"/>
                      <a:pt x="10307" y="2980"/>
                      <a:pt x="10518" y="2649"/>
                    </a:cubicBezTo>
                    <a:cubicBezTo>
                      <a:pt x="10578" y="2528"/>
                      <a:pt x="10548" y="2378"/>
                      <a:pt x="10427" y="2303"/>
                    </a:cubicBezTo>
                    <a:cubicBezTo>
                      <a:pt x="10387" y="2278"/>
                      <a:pt x="10344" y="2266"/>
                      <a:pt x="10301" y="2266"/>
                    </a:cubicBezTo>
                    <a:cubicBezTo>
                      <a:pt x="10215" y="2266"/>
                      <a:pt x="10131" y="2313"/>
                      <a:pt x="10081" y="2393"/>
                    </a:cubicBezTo>
                    <a:cubicBezTo>
                      <a:pt x="9886" y="2709"/>
                      <a:pt x="9645" y="2995"/>
                      <a:pt x="9389" y="3266"/>
                    </a:cubicBezTo>
                    <a:cubicBezTo>
                      <a:pt x="8652" y="3837"/>
                      <a:pt x="7749" y="4153"/>
                      <a:pt x="6831" y="4153"/>
                    </a:cubicBezTo>
                    <a:lnTo>
                      <a:pt x="6109" y="4153"/>
                    </a:lnTo>
                    <a:cubicBezTo>
                      <a:pt x="5161" y="4153"/>
                      <a:pt x="4228" y="3837"/>
                      <a:pt x="3476" y="3251"/>
                    </a:cubicBezTo>
                    <a:cubicBezTo>
                      <a:pt x="3431" y="3221"/>
                      <a:pt x="3371" y="3206"/>
                      <a:pt x="3311" y="3206"/>
                    </a:cubicBezTo>
                    <a:cubicBezTo>
                      <a:pt x="3175" y="3206"/>
                      <a:pt x="3070" y="3311"/>
                      <a:pt x="3070" y="3446"/>
                    </a:cubicBezTo>
                    <a:lnTo>
                      <a:pt x="3070" y="4274"/>
                    </a:lnTo>
                    <a:cubicBezTo>
                      <a:pt x="3070" y="5071"/>
                      <a:pt x="2634" y="5808"/>
                      <a:pt x="1926" y="6185"/>
                    </a:cubicBezTo>
                    <a:cubicBezTo>
                      <a:pt x="1701" y="6305"/>
                      <a:pt x="1445" y="6395"/>
                      <a:pt x="1189" y="6425"/>
                    </a:cubicBezTo>
                    <a:lnTo>
                      <a:pt x="1159" y="6425"/>
                    </a:lnTo>
                    <a:lnTo>
                      <a:pt x="1159" y="3371"/>
                    </a:lnTo>
                    <a:cubicBezTo>
                      <a:pt x="1144" y="2874"/>
                      <a:pt x="1550" y="2468"/>
                      <a:pt x="2047" y="2453"/>
                    </a:cubicBezTo>
                    <a:cubicBezTo>
                      <a:pt x="2182" y="2453"/>
                      <a:pt x="2287" y="2348"/>
                      <a:pt x="2303" y="2212"/>
                    </a:cubicBezTo>
                    <a:cubicBezTo>
                      <a:pt x="2318" y="1265"/>
                      <a:pt x="3085" y="512"/>
                      <a:pt x="4033" y="512"/>
                    </a:cubicBezTo>
                    <a:lnTo>
                      <a:pt x="10502" y="512"/>
                    </a:lnTo>
                    <a:lnTo>
                      <a:pt x="10502" y="768"/>
                    </a:lnTo>
                    <a:cubicBezTo>
                      <a:pt x="10502" y="964"/>
                      <a:pt x="10487" y="1174"/>
                      <a:pt x="10457" y="1385"/>
                    </a:cubicBezTo>
                    <a:cubicBezTo>
                      <a:pt x="10432" y="1569"/>
                      <a:pt x="10575" y="1674"/>
                      <a:pt x="10714" y="1674"/>
                    </a:cubicBezTo>
                    <a:cubicBezTo>
                      <a:pt x="10825" y="1674"/>
                      <a:pt x="10934" y="1607"/>
                      <a:pt x="10954" y="1460"/>
                    </a:cubicBezTo>
                    <a:cubicBezTo>
                      <a:pt x="10984" y="1219"/>
                      <a:pt x="10999" y="994"/>
                      <a:pt x="10999" y="768"/>
                    </a:cubicBezTo>
                    <a:lnTo>
                      <a:pt x="10999" y="257"/>
                    </a:lnTo>
                    <a:cubicBezTo>
                      <a:pt x="10999" y="121"/>
                      <a:pt x="10894" y="1"/>
                      <a:pt x="10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5"/>
              <p:cNvSpPr/>
              <p:nvPr/>
            </p:nvSpPr>
            <p:spPr>
              <a:xfrm>
                <a:off x="3665725" y="2409900"/>
                <a:ext cx="15650" cy="45325"/>
              </a:xfrm>
              <a:custGeom>
                <a:avLst/>
                <a:gdLst/>
                <a:ahLst/>
                <a:cxnLst/>
                <a:rect l="l" t="t" r="r" b="b"/>
                <a:pathLst>
                  <a:path w="626" h="1813" extrusionOk="0">
                    <a:moveTo>
                      <a:pt x="268" y="0"/>
                    </a:moveTo>
                    <a:cubicBezTo>
                      <a:pt x="135" y="0"/>
                      <a:pt x="1" y="95"/>
                      <a:pt x="8" y="277"/>
                    </a:cubicBezTo>
                    <a:lnTo>
                      <a:pt x="114" y="1586"/>
                    </a:lnTo>
                    <a:cubicBezTo>
                      <a:pt x="114" y="1722"/>
                      <a:pt x="234" y="1812"/>
                      <a:pt x="355" y="1812"/>
                    </a:cubicBezTo>
                    <a:lnTo>
                      <a:pt x="385" y="1812"/>
                    </a:lnTo>
                    <a:cubicBezTo>
                      <a:pt x="520" y="1812"/>
                      <a:pt x="625" y="1692"/>
                      <a:pt x="610" y="1541"/>
                    </a:cubicBezTo>
                    <a:lnTo>
                      <a:pt x="520" y="232"/>
                    </a:lnTo>
                    <a:cubicBezTo>
                      <a:pt x="506" y="76"/>
                      <a:pt x="388"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5"/>
              <p:cNvSpPr/>
              <p:nvPr/>
            </p:nvSpPr>
            <p:spPr>
              <a:xfrm>
                <a:off x="3622450" y="2225825"/>
                <a:ext cx="64225" cy="25525"/>
              </a:xfrm>
              <a:custGeom>
                <a:avLst/>
                <a:gdLst/>
                <a:ahLst/>
                <a:cxnLst/>
                <a:rect l="l" t="t" r="r" b="b"/>
                <a:pathLst>
                  <a:path w="2569" h="1021" extrusionOk="0">
                    <a:moveTo>
                      <a:pt x="359" y="1"/>
                    </a:moveTo>
                    <a:cubicBezTo>
                      <a:pt x="178" y="1"/>
                      <a:pt x="1" y="217"/>
                      <a:pt x="160" y="418"/>
                    </a:cubicBezTo>
                    <a:cubicBezTo>
                      <a:pt x="407" y="783"/>
                      <a:pt x="825" y="1006"/>
                      <a:pt x="1274" y="1006"/>
                    </a:cubicBezTo>
                    <a:cubicBezTo>
                      <a:pt x="1289" y="1006"/>
                      <a:pt x="1304" y="1006"/>
                      <a:pt x="1318" y="1005"/>
                    </a:cubicBezTo>
                    <a:lnTo>
                      <a:pt x="1318" y="1020"/>
                    </a:lnTo>
                    <a:lnTo>
                      <a:pt x="1333" y="1020"/>
                    </a:lnTo>
                    <a:cubicBezTo>
                      <a:pt x="1785" y="1020"/>
                      <a:pt x="2206" y="794"/>
                      <a:pt x="2462" y="418"/>
                    </a:cubicBezTo>
                    <a:cubicBezTo>
                      <a:pt x="2568" y="226"/>
                      <a:pt x="2410" y="42"/>
                      <a:pt x="2240" y="42"/>
                    </a:cubicBezTo>
                    <a:cubicBezTo>
                      <a:pt x="2170" y="42"/>
                      <a:pt x="2097" y="73"/>
                      <a:pt x="2040" y="148"/>
                    </a:cubicBezTo>
                    <a:cubicBezTo>
                      <a:pt x="1882" y="363"/>
                      <a:pt x="1629" y="510"/>
                      <a:pt x="1358" y="510"/>
                    </a:cubicBezTo>
                    <a:cubicBezTo>
                      <a:pt x="1344" y="510"/>
                      <a:pt x="1331" y="509"/>
                      <a:pt x="1318" y="509"/>
                    </a:cubicBezTo>
                    <a:cubicBezTo>
                      <a:pt x="1305" y="509"/>
                      <a:pt x="1292" y="510"/>
                      <a:pt x="1279" y="510"/>
                    </a:cubicBezTo>
                    <a:cubicBezTo>
                      <a:pt x="1006" y="510"/>
                      <a:pt x="738" y="362"/>
                      <a:pt x="566" y="132"/>
                    </a:cubicBezTo>
                    <a:cubicBezTo>
                      <a:pt x="512" y="39"/>
                      <a:pt x="435" y="1"/>
                      <a:pt x="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5"/>
              <p:cNvSpPr/>
              <p:nvPr/>
            </p:nvSpPr>
            <p:spPr>
              <a:xfrm>
                <a:off x="3609125" y="2165750"/>
                <a:ext cx="12450" cy="25975"/>
              </a:xfrm>
              <a:custGeom>
                <a:avLst/>
                <a:gdLst/>
                <a:ahLst/>
                <a:cxnLst/>
                <a:rect l="l" t="t" r="r" b="b"/>
                <a:pathLst>
                  <a:path w="498" h="1039" extrusionOk="0">
                    <a:moveTo>
                      <a:pt x="249" y="0"/>
                    </a:moveTo>
                    <a:cubicBezTo>
                      <a:pt x="125" y="0"/>
                      <a:pt x="1" y="83"/>
                      <a:pt x="1" y="249"/>
                    </a:cubicBezTo>
                    <a:lnTo>
                      <a:pt x="1" y="790"/>
                    </a:lnTo>
                    <a:cubicBezTo>
                      <a:pt x="1" y="956"/>
                      <a:pt x="125" y="1038"/>
                      <a:pt x="249" y="1038"/>
                    </a:cubicBezTo>
                    <a:cubicBezTo>
                      <a:pt x="373" y="1038"/>
                      <a:pt x="497" y="956"/>
                      <a:pt x="497" y="790"/>
                    </a:cubicBezTo>
                    <a:lnTo>
                      <a:pt x="497" y="775"/>
                    </a:lnTo>
                    <a:lnTo>
                      <a:pt x="497" y="249"/>
                    </a:lnTo>
                    <a:cubicBezTo>
                      <a:pt x="497" y="83"/>
                      <a:pt x="373"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45"/>
            <p:cNvSpPr/>
            <p:nvPr/>
          </p:nvSpPr>
          <p:spPr>
            <a:xfrm>
              <a:off x="3688875" y="2165175"/>
              <a:ext cx="13175" cy="26350"/>
            </a:xfrm>
            <a:custGeom>
              <a:avLst/>
              <a:gdLst/>
              <a:ahLst/>
              <a:cxnLst/>
              <a:rect l="l" t="t" r="r" b="b"/>
              <a:pathLst>
                <a:path w="527" h="1054" extrusionOk="0">
                  <a:moveTo>
                    <a:pt x="264" y="1"/>
                  </a:moveTo>
                  <a:cubicBezTo>
                    <a:pt x="132" y="1"/>
                    <a:pt x="0" y="91"/>
                    <a:pt x="15" y="272"/>
                  </a:cubicBezTo>
                  <a:lnTo>
                    <a:pt x="15" y="813"/>
                  </a:lnTo>
                  <a:cubicBezTo>
                    <a:pt x="15" y="949"/>
                    <a:pt x="121" y="1054"/>
                    <a:pt x="271" y="1054"/>
                  </a:cubicBezTo>
                  <a:cubicBezTo>
                    <a:pt x="406" y="1054"/>
                    <a:pt x="512" y="949"/>
                    <a:pt x="512" y="798"/>
                  </a:cubicBezTo>
                  <a:lnTo>
                    <a:pt x="512" y="272"/>
                  </a:lnTo>
                  <a:cubicBezTo>
                    <a:pt x="527" y="91"/>
                    <a:pt x="395"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TotalTime>
  <Words>1517</Words>
  <Application>Microsoft Macintosh PowerPoint</Application>
  <PresentationFormat>On-screen Show (16:9)</PresentationFormat>
  <Paragraphs>186</Paragraphs>
  <Slides>31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Times New Roman</vt:lpstr>
      <vt:lpstr>Fira Sans Extra Condensed Medium</vt:lpstr>
      <vt:lpstr>Open Sans</vt:lpstr>
      <vt:lpstr>Calibri</vt:lpstr>
      <vt:lpstr>Open Sans SemiBold</vt:lpstr>
      <vt:lpstr>Arial</vt:lpstr>
      <vt:lpstr>Overpass Black</vt:lpstr>
      <vt:lpstr>Calibri Light</vt:lpstr>
      <vt:lpstr>Aqua Marketing Plan by Slidego</vt:lpstr>
      <vt:lpstr>PHÁP LUẬT VÀ ĐỜI SỐNG</vt:lpstr>
      <vt:lpstr>NỘI DUNG BÀI HỌC</vt:lpstr>
      <vt:lpstr>PowerPoint Presentation</vt:lpstr>
      <vt:lpstr>01</vt:lpstr>
      <vt:lpstr>I. KHÁI NIỆM VỀ PHÁP LUẬT</vt:lpstr>
      <vt:lpstr>HÃY KỂ TÊN MỘT SỐ  BỘ LUẬT MÀ EM BIẾT?</vt:lpstr>
      <vt:lpstr>PowerPoint Presentation</vt:lpstr>
      <vt:lpstr>02</vt:lpstr>
      <vt:lpstr>II. ĐẶC TRƯNG CỦA PHÁP LUẬT</vt:lpstr>
      <vt:lpstr>II. ĐẶC TRƯNG CỦA PHÁP LUẬT</vt:lpstr>
      <vt:lpstr>VD : Luật lao động điều chỉnh các mối quan hệ lao động phát sinh giữa người lao động làm công ăn lương và người sử dụng lao động bằng hợp đồng lao động.</vt:lpstr>
      <vt:lpstr>VD : Luật hôn nhân gia đình điều chỉnh các mối quan hệ trong việc kết hôn, quan hệ vợ chồng, quan hệ cha mẹ và con cái…</vt:lpstr>
      <vt:lpstr>VD : Luật môi trường điều chỉnh mối quan hệ phát sinh trong việc giữ cho môi trường trong lành, sạch đẹp.</vt:lpstr>
      <vt:lpstr>II. ĐẶC TRƯNG CỦA PHÁP LUẬT</vt:lpstr>
      <vt:lpstr>VD : Điều 30 – Luật giao thông đường bộ có quy định: Người điều khiển, người ngồi trên xe mô tô hai bánh, xe mô tô ba bánh, xe gắn máy phải đội mũ bảo hiểm có cài quai đúng quy cách.</vt:lpstr>
      <vt:lpstr>III. ĐẶC TRƯNG CỦA PHÁP LUẬT</vt:lpstr>
      <vt:lpstr>PowerPoint Presentation</vt:lpstr>
      <vt:lpstr>Nội quy nhà trường và điều lệ Đoàn TNCS HCM có phải là văn bản quy phạm pháp luật không? Tại sao?</vt:lpstr>
      <vt:lpstr>03</vt:lpstr>
      <vt:lpstr>PowerPoint Presentation</vt:lpstr>
      <vt:lpstr>PowerPoint Presentation</vt:lpstr>
      <vt:lpstr>PowerPoint Presentation</vt:lpstr>
      <vt:lpstr>PowerPoint Presentation</vt:lpstr>
      <vt:lpstr>PowerPoint Presentation</vt:lpstr>
      <vt:lpstr>Tại sao nói rằng Pháp luật nước ta mang bản chất Xã hội? PL nước ta phục vụ cho giai cấp nào?</vt:lpstr>
      <vt:lpstr>IV. VAI TRÒ CỦA PHÁP LUẬT</vt:lpstr>
      <vt:lpstr>THẢO LUẬN NHÓM</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cp:lastModifiedBy>Le Tran Thi My (IEC-QNI-iSC)</cp:lastModifiedBy>
  <cp:revision>28</cp:revision>
  <dcterms:modified xsi:type="dcterms:W3CDTF">2022-08-04T07:46:55Z</dcterms:modified>
</cp:coreProperties>
</file>