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11" r:id="rId3"/>
    <p:sldId id="258" r:id="rId4"/>
    <p:sldId id="389" r:id="rId5"/>
    <p:sldId id="393" r:id="rId6"/>
    <p:sldId id="392" r:id="rId7"/>
    <p:sldId id="373" r:id="rId8"/>
    <p:sldId id="408" r:id="rId9"/>
    <p:sldId id="400" r:id="rId10"/>
    <p:sldId id="405" r:id="rId11"/>
    <p:sldId id="404" r:id="rId12"/>
    <p:sldId id="402" r:id="rId13"/>
    <p:sldId id="403" r:id="rId14"/>
    <p:sldId id="401" r:id="rId15"/>
    <p:sldId id="380" r:id="rId16"/>
    <p:sldId id="406" r:id="rId17"/>
    <p:sldId id="409" r:id="rId18"/>
    <p:sldId id="367" r:id="rId19"/>
    <p:sldId id="359" r:id="rId20"/>
    <p:sldId id="412" r:id="rId21"/>
    <p:sldId id="413" r:id="rId22"/>
    <p:sldId id="286" r:id="rId23"/>
    <p:sldId id="414" r:id="rId24"/>
    <p:sldId id="410" r:id="rId25"/>
    <p:sldId id="415" r:id="rId26"/>
    <p:sldId id="41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54"/>
    <a:srgbClr val="0E1F32"/>
    <a:srgbClr val="2B8F94"/>
    <a:srgbClr val="CAB684"/>
    <a:srgbClr val="F6D88F"/>
    <a:srgbClr val="90316F"/>
    <a:srgbClr val="E5BE8B"/>
    <a:srgbClr val="AB4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95477" autoAdjust="0"/>
  </p:normalViewPr>
  <p:slideViewPr>
    <p:cSldViewPr snapToGrid="0">
      <p:cViewPr varScale="1">
        <p:scale>
          <a:sx n="93" d="100"/>
          <a:sy n="93" d="100"/>
        </p:scale>
        <p:origin x="1352" y="20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B99F9-110D-44CD-A0D5-755B5CC837E5}" type="datetimeFigureOut">
              <a:rPr lang="zh-CN" altLang="en-US" smtClean="0"/>
              <a:t>2021/8/28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37FDA-BEE9-452D-89F1-0B6E0B908AD8}" type="slidenum">
              <a:rPr lang="zh-CN" altLang="en-US" smtClean="0"/>
              <a:t>‹#›</a:t>
            </a:fld>
            <a:endParaRPr lang="zh-CN" altLang="en-US"/>
          </a:p>
        </p:txBody>
      </p:sp>
    </p:spTree>
    <p:extLst>
      <p:ext uri="{BB962C8B-B14F-4D97-AF65-F5344CB8AC3E}">
        <p14:creationId xmlns:p14="http://schemas.microsoft.com/office/powerpoint/2010/main" val="28858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a:t>
            </a:fld>
            <a:endParaRPr lang="zh-CN" altLang="en-US"/>
          </a:p>
        </p:txBody>
      </p:sp>
    </p:spTree>
    <p:extLst>
      <p:ext uri="{BB962C8B-B14F-4D97-AF65-F5344CB8AC3E}">
        <p14:creationId xmlns:p14="http://schemas.microsoft.com/office/powerpoint/2010/main" val="398040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vi-VN" sz="1200" i="1">
                <a:solidFill>
                  <a:schemeClr val="accent2">
                    <a:lumMod val="50000"/>
                  </a:schemeClr>
                </a:solidFill>
                <a:latin typeface="Calibri" panose="020F0502020204030204" pitchFamily="34" charset="0"/>
              </a:rPr>
              <a:t>Sau khái niệm: Quyền của công dân không tách rời nghĩa vụ của công dân.</a:t>
            </a:r>
            <a:r>
              <a:rPr lang="en-US" altLang="vi-VN" sz="1200">
                <a:solidFill>
                  <a:schemeClr val="accent2">
                    <a:lumMod val="50000"/>
                  </a:schemeClr>
                </a:solidFill>
                <a:latin typeface="Calibri" panose="020F0502020204030204" pitchFamily="34" charset="0"/>
              </a:rPr>
              <a:t>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71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755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6347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2695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1150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15</a:t>
            </a:fld>
            <a:endParaRPr lang="zh-CN" altLang="en-US"/>
          </a:p>
        </p:txBody>
      </p:sp>
    </p:spTree>
    <p:extLst>
      <p:ext uri="{BB962C8B-B14F-4D97-AF65-F5344CB8AC3E}">
        <p14:creationId xmlns:p14="http://schemas.microsoft.com/office/powerpoint/2010/main" val="70895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0585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17</a:t>
            </a:fld>
            <a:endParaRPr lang="zh-CN" altLang="en-US"/>
          </a:p>
        </p:txBody>
      </p:sp>
    </p:spTree>
    <p:extLst>
      <p:ext uri="{BB962C8B-B14F-4D97-AF65-F5344CB8AC3E}">
        <p14:creationId xmlns:p14="http://schemas.microsoft.com/office/powerpoint/2010/main" val="387239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extLst>
      <p:ext uri="{BB962C8B-B14F-4D97-AF65-F5344CB8AC3E}">
        <p14:creationId xmlns:p14="http://schemas.microsoft.com/office/powerpoint/2010/main" val="398317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extLst>
      <p:ext uri="{BB962C8B-B14F-4D97-AF65-F5344CB8AC3E}">
        <p14:creationId xmlns:p14="http://schemas.microsoft.com/office/powerpoint/2010/main" val="78323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0445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20</a:t>
            </a:fld>
            <a:endParaRPr lang="zh-CN" altLang="en-US"/>
          </a:p>
        </p:txBody>
      </p:sp>
    </p:spTree>
    <p:extLst>
      <p:ext uri="{BB962C8B-B14F-4D97-AF65-F5344CB8AC3E}">
        <p14:creationId xmlns:p14="http://schemas.microsoft.com/office/powerpoint/2010/main" val="166231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extLst>
      <p:ext uri="{BB962C8B-B14F-4D97-AF65-F5344CB8AC3E}">
        <p14:creationId xmlns:p14="http://schemas.microsoft.com/office/powerpoint/2010/main" val="77228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22</a:t>
            </a:fld>
            <a:endParaRPr lang="zh-CN" altLang="en-US"/>
          </a:p>
        </p:txBody>
      </p:sp>
    </p:spTree>
    <p:extLst>
      <p:ext uri="{BB962C8B-B14F-4D97-AF65-F5344CB8AC3E}">
        <p14:creationId xmlns:p14="http://schemas.microsoft.com/office/powerpoint/2010/main" val="368673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23</a:t>
            </a:fld>
            <a:endParaRPr lang="zh-CN" altLang="en-US"/>
          </a:p>
        </p:txBody>
      </p:sp>
    </p:spTree>
    <p:extLst>
      <p:ext uri="{BB962C8B-B14F-4D97-AF65-F5344CB8AC3E}">
        <p14:creationId xmlns:p14="http://schemas.microsoft.com/office/powerpoint/2010/main" val="87338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24</a:t>
            </a:fld>
            <a:endParaRPr lang="zh-CN" altLang="en-US"/>
          </a:p>
        </p:txBody>
      </p:sp>
    </p:spTree>
    <p:extLst>
      <p:ext uri="{BB962C8B-B14F-4D97-AF65-F5344CB8AC3E}">
        <p14:creationId xmlns:p14="http://schemas.microsoft.com/office/powerpoint/2010/main" val="129932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25</a:t>
            </a:fld>
            <a:endParaRPr lang="zh-CN" altLang="en-US"/>
          </a:p>
        </p:txBody>
      </p:sp>
    </p:spTree>
    <p:extLst>
      <p:ext uri="{BB962C8B-B14F-4D97-AF65-F5344CB8AC3E}">
        <p14:creationId xmlns:p14="http://schemas.microsoft.com/office/powerpoint/2010/main" val="188290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26</a:t>
            </a:fld>
            <a:endParaRPr lang="zh-CN" altLang="en-US"/>
          </a:p>
        </p:txBody>
      </p:sp>
    </p:spTree>
    <p:extLst>
      <p:ext uri="{BB962C8B-B14F-4D97-AF65-F5344CB8AC3E}">
        <p14:creationId xmlns:p14="http://schemas.microsoft.com/office/powerpoint/2010/main" val="119888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3</a:t>
            </a:fld>
            <a:endParaRPr lang="zh-CN" altLang="en-US"/>
          </a:p>
        </p:txBody>
      </p:sp>
    </p:spTree>
    <p:extLst>
      <p:ext uri="{BB962C8B-B14F-4D97-AF65-F5344CB8AC3E}">
        <p14:creationId xmlns:p14="http://schemas.microsoft.com/office/powerpoint/2010/main" val="184580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89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3797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876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7</a:t>
            </a:fld>
            <a:endParaRPr lang="zh-CN" altLang="en-US"/>
          </a:p>
        </p:txBody>
      </p:sp>
    </p:spTree>
    <p:extLst>
      <p:ext uri="{BB962C8B-B14F-4D97-AF65-F5344CB8AC3E}">
        <p14:creationId xmlns:p14="http://schemas.microsoft.com/office/powerpoint/2010/main" val="281843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8</a:t>
            </a:fld>
            <a:endParaRPr lang="zh-CN" altLang="en-US"/>
          </a:p>
        </p:txBody>
      </p:sp>
    </p:spTree>
    <p:extLst>
      <p:ext uri="{BB962C8B-B14F-4D97-AF65-F5344CB8AC3E}">
        <p14:creationId xmlns:p14="http://schemas.microsoft.com/office/powerpoint/2010/main" val="3774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824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2399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4192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2884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42334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34387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428223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77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47633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9461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82677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280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3858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2021/8/28</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432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3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2021/8/28</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637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3.png"/><Relationship Id="rId4" Type="http://schemas.openxmlformats.org/officeDocument/2006/relationships/tags" Target="../tags/tag25.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3.png"/><Relationship Id="rId4" Type="http://schemas.openxmlformats.org/officeDocument/2006/relationships/tags" Target="../tags/tag32.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8.xml"/><Relationship Id="rId7" Type="http://schemas.openxmlformats.org/officeDocument/2006/relationships/notesSlide" Target="../notesSlides/notesSlide2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5" Type="http://schemas.openxmlformats.org/officeDocument/2006/relationships/tags" Target="../tags/tag40.xml"/><Relationship Id="rId4" Type="http://schemas.openxmlformats.org/officeDocument/2006/relationships/tags" Target="../tags/tag3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3.png"/><Relationship Id="rId4" Type="http://schemas.openxmlformats.org/officeDocument/2006/relationships/tags" Target="../tags/tag18.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9"/>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a:extLst>
              <a:ext uri="{FF2B5EF4-FFF2-40B4-BE49-F238E27FC236}">
                <a16:creationId xmlns:a16="http://schemas.microsoft.com/office/drawing/2014/main" id="{0099A461-4947-4A1E-9B65-CB2D13102B36}"/>
              </a:ext>
            </a:extLst>
          </p:cNvPr>
          <p:cNvSpPr txBox="1"/>
          <p:nvPr>
            <p:custDataLst>
              <p:tags r:id="rId5"/>
            </p:custDataLst>
          </p:nvPr>
        </p:nvSpPr>
        <p:spPr>
          <a:xfrm>
            <a:off x="7574746" y="3098790"/>
            <a:ext cx="3309624" cy="523220"/>
          </a:xfrm>
          <a:prstGeom prst="rect">
            <a:avLst/>
          </a:prstGeom>
          <a:noFill/>
        </p:spPr>
        <p:txBody>
          <a:bodyPr wrap="none" rtlCol="0">
            <a:spAutoFit/>
          </a:bodyPr>
          <a:lstStyle/>
          <a:p>
            <a:pPr algn="ctr"/>
            <a:r>
              <a:rPr lang="en-US" altLang="zh-CN" sz="2800">
                <a:solidFill>
                  <a:srgbClr val="F6D88F"/>
                </a:solidFill>
                <a:latin typeface="Calibri" panose="020F0502020204030204" pitchFamily="34" charset="0"/>
                <a:ea typeface="张海山锐线体简" panose="02000000000000000000" pitchFamily="2" charset="-122"/>
              </a:rPr>
              <a:t>GVTH: Trần Thị Mỹ Lệ</a:t>
            </a:r>
            <a:endParaRPr lang="zh-CN" altLang="en-US" sz="2800" dirty="0">
              <a:solidFill>
                <a:srgbClr val="F6D88F"/>
              </a:solidFill>
              <a:latin typeface="Calibri" panose="020F0502020204030204" pitchFamily="34" charset="0"/>
              <a:ea typeface="张海山锐线体简" panose="02000000000000000000" pitchFamily="2" charset="-122"/>
            </a:endParaRPr>
          </a:p>
        </p:txBody>
      </p:sp>
      <p:sp>
        <p:nvSpPr>
          <p:cNvPr id="15" name="PA_库_文本框 14">
            <a:extLst>
              <a:ext uri="{FF2B5EF4-FFF2-40B4-BE49-F238E27FC236}">
                <a16:creationId xmlns:a16="http://schemas.microsoft.com/office/drawing/2014/main" id="{29C4878C-5D5A-4412-8A6C-D671702352BD}"/>
              </a:ext>
            </a:extLst>
          </p:cNvPr>
          <p:cNvSpPr txBox="1"/>
          <p:nvPr>
            <p:custDataLst>
              <p:tags r:id="rId6"/>
            </p:custDataLst>
          </p:nvPr>
        </p:nvSpPr>
        <p:spPr>
          <a:xfrm>
            <a:off x="-1159640" y="151179"/>
            <a:ext cx="10257617" cy="6001643"/>
          </a:xfrm>
          <a:prstGeom prst="rect">
            <a:avLst/>
          </a:prstGeom>
          <a:noFill/>
        </p:spPr>
        <p:txBody>
          <a:bodyPr wrap="square" rtlCol="0">
            <a:spAutoFit/>
          </a:bodyPr>
          <a:lstStyle/>
          <a:p>
            <a:pPr algn="ctr"/>
            <a:r>
              <a:rPr lang="en-US" altLang="zh-CN" sz="9600">
                <a:solidFill>
                  <a:srgbClr val="F6D88F"/>
                </a:solidFill>
                <a:latin typeface="Calibri" panose="020F0502020204030204" pitchFamily="34" charset="0"/>
                <a:ea typeface="张海山锐线体简" panose="02000000000000000000" pitchFamily="2" charset="-122"/>
              </a:rPr>
              <a:t>CÔNG DÂN </a:t>
            </a:r>
          </a:p>
          <a:p>
            <a:pPr algn="ctr"/>
            <a:r>
              <a:rPr lang="en-US" altLang="zh-CN" sz="9600">
                <a:solidFill>
                  <a:srgbClr val="F6D88F"/>
                </a:solidFill>
                <a:latin typeface="Calibri" panose="020F0502020204030204" pitchFamily="34" charset="0"/>
                <a:ea typeface="张海山锐线体简" panose="02000000000000000000" pitchFamily="2" charset="-122"/>
              </a:rPr>
              <a:t>BÌNH ĐẲNG </a:t>
            </a:r>
          </a:p>
          <a:p>
            <a:pPr algn="ctr"/>
            <a:r>
              <a:rPr lang="en-US" altLang="zh-CN" sz="9600">
                <a:solidFill>
                  <a:srgbClr val="F6D88F"/>
                </a:solidFill>
                <a:latin typeface="Calibri" panose="020F0502020204030204" pitchFamily="34" charset="0"/>
                <a:ea typeface="张海山锐线体简" panose="02000000000000000000" pitchFamily="2" charset="-122"/>
              </a:rPr>
              <a:t>TRƯỚC </a:t>
            </a:r>
          </a:p>
          <a:p>
            <a:pPr algn="ctr"/>
            <a:r>
              <a:rPr lang="en-US" altLang="zh-CN" sz="9600">
                <a:solidFill>
                  <a:srgbClr val="F6D88F"/>
                </a:solidFill>
                <a:latin typeface="Calibri" panose="020F0502020204030204" pitchFamily="34" charset="0"/>
                <a:ea typeface="张海山锐线体简" panose="02000000000000000000" pitchFamily="2" charset="-122"/>
              </a:rPr>
              <a:t>PHÁP LUẬT</a:t>
            </a:r>
            <a:endParaRPr lang="zh-CN" altLang="en-US" sz="9600" dirty="0">
              <a:solidFill>
                <a:srgbClr val="F6D88F"/>
              </a:solidFill>
              <a:latin typeface="Calibri" panose="020F0502020204030204" pitchFamily="34" charset="0"/>
              <a:ea typeface="张海山锐线体简" panose="02000000000000000000" pitchFamily="2" charset="-122"/>
            </a:endParaRPr>
          </a:p>
        </p:txBody>
      </p:sp>
    </p:spTree>
    <p:extLst>
      <p:ext uri="{BB962C8B-B14F-4D97-AF65-F5344CB8AC3E}">
        <p14:creationId xmlns:p14="http://schemas.microsoft.com/office/powerpoint/2010/main" val="315165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set>
                                      <p:cBhvr>
                                        <p:cTn id="25" dur="1" fill="hold">
                                          <p:stCondLst>
                                            <p:cond delay="0"/>
                                          </p:stCondLst>
                                        </p:cTn>
                                        <p:tgtEl>
                                          <p:spTgt spid="14"/>
                                        </p:tgtEl>
                                        <p:attrNameLst>
                                          <p:attrName>style.visibility</p:attrName>
                                        </p:attrNameLst>
                                      </p:cBhvr>
                                      <p:to>
                                        <p:strVal val="visible"/>
                                      </p:to>
                                    </p:set>
                                    <p:anim to="" calcmode="lin" valueType="num">
                                      <p:cBhvr>
                                        <p:cTn id="26" dur="1500" fill="hold">
                                          <p:stCondLst>
                                            <p:cond delay="0"/>
                                          </p:stCondLst>
                                        </p:cTn>
                                        <p:tgtEl>
                                          <p:spTgt spid="1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14"/>
                                        </p:tgtEl>
                                        <p:attrNameLst>
                                          <p:attrName>ppt_h</p:attrName>
                                        </p:attrNameLst>
                                      </p:cBhvr>
                                      <p:tavLst>
                                        <p:tav tm="0">
                                          <p:val>
                                            <p:strVal val="0"/>
                                          </p:val>
                                        </p:tav>
                                        <p:tav tm="100000">
                                          <p:val>
                                            <p:strVal val="#ppt_h"/>
                                          </p:val>
                                        </p:tav>
                                      </p:tavLst>
                                    </p:anim>
                                    <p:animEffect filter="fade">
                                      <p:cBhvr>
                                        <p:cTn id="28" dur="1500">
                                          <p:stCondLst>
                                            <p:cond delay="0"/>
                                          </p:stCondLst>
                                        </p:cTn>
                                        <p:tgtEl>
                                          <p:spTgt spid="14"/>
                                        </p:tgtEl>
                                      </p:cBhvr>
                                    </p:animEffect>
                                  </p:childTnLst>
                                </p:cTn>
                              </p:par>
                              <p:par>
                                <p:cTn id="29" presetID="2" presetClass="entr" presetSubtype="2" decel="10000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1+#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4/3*#ppt_w"/>
                                          </p:val>
                                        </p:tav>
                                        <p:tav tm="100000">
                                          <p:val>
                                            <p:strVal val="#ppt_w"/>
                                          </p:val>
                                        </p:tav>
                                      </p:tavLst>
                                    </p:anim>
                                    <p:anim calcmode="lin" valueType="num">
                                      <p:cBhvr>
                                        <p:cTn id="36" dur="500" fill="hold"/>
                                        <p:tgtEl>
                                          <p:spTgt spid="1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4/3*#ppt_w"/>
                                          </p:val>
                                        </p:tav>
                                        <p:tav tm="100000">
                                          <p:val>
                                            <p:strVal val="#ppt_w"/>
                                          </p:val>
                                        </p:tav>
                                      </p:tavLst>
                                    </p:anim>
                                    <p:anim calcmode="lin" valueType="num">
                                      <p:cBhvr>
                                        <p:cTn id="40"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74596" y="1812829"/>
            <a:ext cx="6003975" cy="28623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36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3600" i="1">
                <a:solidFill>
                  <a:schemeClr val="accent2">
                    <a:lumMod val="50000"/>
                  </a:schemeClr>
                </a:solidFill>
                <a:latin typeface="Calibri" panose="020F0502020204030204" pitchFamily="34" charset="0"/>
              </a:rPr>
              <a:t>Mọi công dân đều được bình đẳng về hưởng quyền và làm nghĩa vụ trước Nhà nước và xã hội theo quy định của pháp luật. </a:t>
            </a:r>
            <a:endParaRPr lang="en-US" altLang="vi-VN" sz="3600">
              <a:solidFill>
                <a:schemeClr val="accent2">
                  <a:lumMod val="50000"/>
                </a:schemeClr>
              </a:solidFill>
              <a:latin typeface="Calibri" panose="020F0502020204030204" pitchFamily="34" charset="0"/>
            </a:endParaRPr>
          </a:p>
        </p:txBody>
      </p:sp>
      <p:pic>
        <p:nvPicPr>
          <p:cNvPr id="5" name="Picture 4" descr="A picture containing scale, device&#10;&#10;Description automatically generated">
            <a:extLst>
              <a:ext uri="{FF2B5EF4-FFF2-40B4-BE49-F238E27FC236}">
                <a16:creationId xmlns:a16="http://schemas.microsoft.com/office/drawing/2014/main" id="{494ADDFB-6E05-6E4C-BD9E-B56289488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306" y="1812829"/>
            <a:ext cx="5212654" cy="3886002"/>
          </a:xfrm>
          <a:prstGeom prst="rect">
            <a:avLst/>
          </a:prstGeom>
        </p:spPr>
      </p:pic>
      <p:sp>
        <p:nvSpPr>
          <p:cNvPr id="15" name="Text Box 11">
            <a:extLst>
              <a:ext uri="{FF2B5EF4-FFF2-40B4-BE49-F238E27FC236}">
                <a16:creationId xmlns:a16="http://schemas.microsoft.com/office/drawing/2014/main" id="{92E0D799-FF3D-5E4B-AD5D-1C8FC2F32C36}"/>
              </a:ext>
            </a:extLst>
          </p:cNvPr>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6" name="Rounded Rectangle 5">
            <a:extLst>
              <a:ext uri="{FF2B5EF4-FFF2-40B4-BE49-F238E27FC236}">
                <a16:creationId xmlns:a16="http://schemas.microsoft.com/office/drawing/2014/main" id="{7F59CE49-2FED-DC49-9673-33617FB7D61F}"/>
              </a:ext>
            </a:extLst>
          </p:cNvPr>
          <p:cNvSpPr/>
          <p:nvPr/>
        </p:nvSpPr>
        <p:spPr>
          <a:xfrm>
            <a:off x="691305" y="4675151"/>
            <a:ext cx="5068388" cy="131565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VD: </a:t>
            </a:r>
          </a:p>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ĐI HỌC =&gt; NỘP HỌC PHÍ</a:t>
            </a:r>
          </a:p>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KINH DOANH =&gt; ĐÓNG THUẾ</a:t>
            </a:r>
          </a:p>
        </p:txBody>
      </p:sp>
      <p:sp>
        <p:nvSpPr>
          <p:cNvPr id="7" name="Rounded Rectangle 6">
            <a:extLst>
              <a:ext uri="{FF2B5EF4-FFF2-40B4-BE49-F238E27FC236}">
                <a16:creationId xmlns:a16="http://schemas.microsoft.com/office/drawing/2014/main" id="{FDCB9304-6FDC-EF43-BC70-90F40DBE0745}"/>
              </a:ext>
            </a:extLst>
          </p:cNvPr>
          <p:cNvSpPr/>
          <p:nvPr/>
        </p:nvSpPr>
        <p:spPr>
          <a:xfrm>
            <a:off x="691305" y="93785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1. Khái niệm:</a:t>
            </a:r>
          </a:p>
        </p:txBody>
      </p:sp>
    </p:spTree>
    <p:extLst>
      <p:ext uri="{BB962C8B-B14F-4D97-AF65-F5344CB8AC3E}">
        <p14:creationId xmlns:p14="http://schemas.microsoft.com/office/powerpoint/2010/main" val="3515256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11</a:t>
            </a:fld>
            <a:endParaRPr lang="en-US" altLang="vi-VN" sz="1400"/>
          </a:p>
        </p:txBody>
      </p:sp>
      <p:sp>
        <p:nvSpPr>
          <p:cNvPr id="3" name="Text Box 6"/>
          <p:cNvSpPr txBox="1">
            <a:spLocks noChangeArrowheads="1"/>
          </p:cNvSpPr>
          <p:nvPr/>
        </p:nvSpPr>
        <p:spPr bwMode="auto">
          <a:xfrm>
            <a:off x="627017" y="1423237"/>
            <a:ext cx="574874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Công dân bình đẳng về quyền và nghĩa vụ được hiểu là: </a:t>
            </a:r>
          </a:p>
          <a:p>
            <a:pPr algn="just" eaLnBrk="1" hangingPunct="1">
              <a:spcBef>
                <a:spcPct val="50000"/>
              </a:spcBef>
              <a:buFontTx/>
              <a:buNone/>
            </a:pPr>
            <a:r>
              <a:rPr lang="en-US" altLang="vi-VN">
                <a:solidFill>
                  <a:schemeClr val="accent2">
                    <a:lumMod val="50000"/>
                  </a:schemeClr>
                </a:solidFill>
                <a:latin typeface="Calibri" panose="020F0502020204030204" pitchFamily="34" charset="0"/>
              </a:rPr>
              <a:t>- </a:t>
            </a:r>
            <a:r>
              <a:rPr lang="en-US" altLang="vi-VN" i="1">
                <a:solidFill>
                  <a:schemeClr val="accent2">
                    <a:lumMod val="50000"/>
                  </a:schemeClr>
                </a:solidFill>
                <a:latin typeface="Calibri" panose="020F0502020204030204" pitchFamily="34" charset="0"/>
              </a:rPr>
              <a:t>Một là</a:t>
            </a:r>
            <a:r>
              <a:rPr lang="en-US" altLang="vi-VN" sz="2000" i="1">
                <a:solidFill>
                  <a:schemeClr val="accent2">
                    <a:lumMod val="50000"/>
                  </a:schemeClr>
                </a:solidFill>
                <a:latin typeface="Calibri" panose="020F0502020204030204" pitchFamily="34" charset="0"/>
              </a:rPr>
              <a:t>:</a:t>
            </a:r>
            <a:r>
              <a:rPr lang="en-US" altLang="vi-VN" sz="2000">
                <a:solidFill>
                  <a:schemeClr val="accent2">
                    <a:lumMod val="50000"/>
                  </a:schemeClr>
                </a:solidFill>
                <a:latin typeface="Calibri" panose="020F0502020204030204" pitchFamily="34" charset="0"/>
              </a:rPr>
              <a:t> </a:t>
            </a:r>
            <a:r>
              <a:rPr lang="en-US" altLang="vi-VN">
                <a:solidFill>
                  <a:schemeClr val="accent2">
                    <a:lumMod val="50000"/>
                  </a:schemeClr>
                </a:solidFill>
                <a:latin typeface="Calibri" panose="020F0502020204030204" pitchFamily="34" charset="0"/>
              </a:rPr>
              <a:t>trong cùng một hoàn cảnh, điều kiện như nhau, mọi công dân đều được hưởng quyền và phải làm nghĩa vụ như nhau trong mọi lĩnh vực của đời sống xã hội.</a:t>
            </a:r>
          </a:p>
        </p:txBody>
      </p:sp>
      <p:sp>
        <p:nvSpPr>
          <p:cNvPr id="4" name="Cloud Callout 3"/>
          <p:cNvSpPr/>
          <p:nvPr/>
        </p:nvSpPr>
        <p:spPr>
          <a:xfrm>
            <a:off x="6717542" y="1692323"/>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Các</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bạn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hãy</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kể</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về</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các</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và</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nghĩa</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vụ</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mà</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bạn</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biết</a:t>
            </a:r>
            <a:r>
              <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ext Box 11">
            <a:extLst>
              <a:ext uri="{FF2B5EF4-FFF2-40B4-BE49-F238E27FC236}">
                <a16:creationId xmlns:a16="http://schemas.microsoft.com/office/drawing/2014/main" id="{CAD9806E-ECDF-814A-B10D-E9F614D5BB48}"/>
              </a:ext>
            </a:extLst>
          </p:cNvPr>
          <p:cNvSpPr txBox="1">
            <a:spLocks noChangeArrowheads="1"/>
          </p:cNvSpPr>
          <p:nvPr/>
        </p:nvSpPr>
        <p:spPr bwMode="auto">
          <a:xfrm>
            <a:off x="2479494" y="8641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7" name="Rounded Rectangle 6">
            <a:extLst>
              <a:ext uri="{FF2B5EF4-FFF2-40B4-BE49-F238E27FC236}">
                <a16:creationId xmlns:a16="http://schemas.microsoft.com/office/drawing/2014/main" id="{DFC8DCC8-9000-214F-95CF-8B1DD917D999}"/>
              </a:ext>
            </a:extLst>
          </p:cNvPr>
          <p:cNvSpPr/>
          <p:nvPr/>
        </p:nvSpPr>
        <p:spPr>
          <a:xfrm>
            <a:off x="627017" y="80153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Tree>
    <p:extLst>
      <p:ext uri="{BB962C8B-B14F-4D97-AF65-F5344CB8AC3E}">
        <p14:creationId xmlns:p14="http://schemas.microsoft.com/office/powerpoint/2010/main" val="29937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68490" y="1193042"/>
            <a:ext cx="6114197" cy="4724400"/>
          </a:xfrm>
          <a:prstGeom prst="rect">
            <a:avLst/>
          </a:prstGeom>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n-US" altLang="vi-VN">
                <a:solidFill>
                  <a:schemeClr val="accent2">
                    <a:lumMod val="50000"/>
                  </a:schemeClr>
                </a:solidFill>
                <a:latin typeface="Calibri" panose="020F0502020204030204" pitchFamily="34" charset="0"/>
              </a:rPr>
              <a:t> </a:t>
            </a:r>
            <a:r>
              <a:rPr lang="en-US" altLang="vi-VN" b="1">
                <a:solidFill>
                  <a:schemeClr val="accent2">
                    <a:lumMod val="50000"/>
                  </a:schemeClr>
                </a:solidFill>
                <a:latin typeface="Calibri" panose="020F0502020204030204" pitchFamily="34" charset="0"/>
              </a:rPr>
              <a:t>Các quyền mà công dân được hưởng:</a:t>
            </a:r>
          </a:p>
          <a:p>
            <a:pPr marL="0" indent="0" algn="just">
              <a:buFontTx/>
              <a:buChar char="-"/>
            </a:pPr>
            <a:r>
              <a:rPr lang="en-US" altLang="vi-VN">
                <a:solidFill>
                  <a:schemeClr val="accent2">
                    <a:lumMod val="50000"/>
                  </a:schemeClr>
                </a:solidFill>
                <a:latin typeface="Calibri" panose="020F0502020204030204" pitchFamily="34" charset="0"/>
              </a:rPr>
              <a:t>Quyền kinh doanh</a:t>
            </a:r>
          </a:p>
          <a:p>
            <a:pPr marL="0" indent="0" algn="just">
              <a:buFontTx/>
              <a:buChar char="-"/>
            </a:pPr>
            <a:r>
              <a:rPr lang="en-US" altLang="vi-VN">
                <a:solidFill>
                  <a:schemeClr val="accent2">
                    <a:lumMod val="50000"/>
                  </a:schemeClr>
                </a:solidFill>
                <a:latin typeface="Calibri" panose="020F0502020204030204" pitchFamily="34" charset="0"/>
              </a:rPr>
              <a:t>Quyền sử dụng sức lao động</a:t>
            </a:r>
          </a:p>
          <a:p>
            <a:pPr marL="0" indent="0" algn="just">
              <a:buFontTx/>
              <a:buChar char="-"/>
            </a:pPr>
            <a:r>
              <a:rPr lang="en-US" altLang="vi-VN">
                <a:solidFill>
                  <a:schemeClr val="accent2">
                    <a:lumMod val="50000"/>
                  </a:schemeClr>
                </a:solidFill>
                <a:latin typeface="Calibri" panose="020F0502020204030204" pitchFamily="34" charset="0"/>
              </a:rPr>
              <a:t>Quyền bầu cử, ứng cử</a:t>
            </a:r>
          </a:p>
          <a:p>
            <a:pPr marL="0" indent="0" algn="just">
              <a:buFontTx/>
              <a:buChar char="-"/>
            </a:pPr>
            <a:r>
              <a:rPr lang="en-US" altLang="vi-VN">
                <a:solidFill>
                  <a:schemeClr val="accent2">
                    <a:lumMod val="50000"/>
                  </a:schemeClr>
                </a:solidFill>
                <a:latin typeface="Calibri" panose="020F0502020204030204" pitchFamily="34" charset="0"/>
              </a:rPr>
              <a:t>Quyền tự do kết hôn</a:t>
            </a:r>
          </a:p>
          <a:p>
            <a:pPr marL="0" indent="0" algn="just">
              <a:buFontTx/>
              <a:buChar char="-"/>
            </a:pPr>
            <a:r>
              <a:rPr lang="en-US" altLang="vi-VN">
                <a:solidFill>
                  <a:schemeClr val="accent2">
                    <a:lumMod val="50000"/>
                  </a:schemeClr>
                </a:solidFill>
                <a:latin typeface="Calibri" panose="020F0502020204030204" pitchFamily="34" charset="0"/>
              </a:rPr>
              <a:t>Quyền tự do đi lại</a:t>
            </a:r>
          </a:p>
          <a:p>
            <a:pPr marL="0" indent="0" algn="just">
              <a:buFontTx/>
              <a:buChar char="-"/>
            </a:pPr>
            <a:r>
              <a:rPr lang="en-US" altLang="vi-VN">
                <a:solidFill>
                  <a:schemeClr val="accent2">
                    <a:lumMod val="50000"/>
                  </a:schemeClr>
                </a:solidFill>
                <a:latin typeface="Calibri" panose="020F0502020204030204" pitchFamily="34" charset="0"/>
              </a:rPr>
              <a:t>Quyền học tâp</a:t>
            </a:r>
          </a:p>
          <a:p>
            <a:pPr marL="0" indent="0" algn="just">
              <a:buFontTx/>
              <a:buChar char="-"/>
            </a:pPr>
            <a:r>
              <a:rPr lang="en-US" altLang="vi-VN">
                <a:solidFill>
                  <a:schemeClr val="accent2">
                    <a:lumMod val="50000"/>
                  </a:schemeClr>
                </a:solidFill>
                <a:latin typeface="Calibri" panose="020F0502020204030204" pitchFamily="34" charset="0"/>
              </a:rPr>
              <a:t>Quyền nghiên cứu khoa học</a:t>
            </a:r>
          </a:p>
          <a:p>
            <a:pPr marL="0" indent="0" algn="just">
              <a:buFontTx/>
              <a:buChar char="-"/>
            </a:pPr>
            <a:r>
              <a:rPr lang="en-US" altLang="vi-VN">
                <a:solidFill>
                  <a:schemeClr val="accent2">
                    <a:lumMod val="50000"/>
                  </a:schemeClr>
                </a:solidFill>
                <a:latin typeface="Calibri" panose="020F0502020204030204" pitchFamily="34" charset="0"/>
              </a:rPr>
              <a:t>Quyền hoạt động văn hóa nghệ thuật</a:t>
            </a:r>
          </a:p>
          <a:p>
            <a:pPr marL="0" indent="0" algn="just">
              <a:buFontTx/>
              <a:buChar char="-"/>
            </a:pPr>
            <a:endParaRPr lang="en-US" altLang="vi-VN">
              <a:solidFill>
                <a:schemeClr val="accent2">
                  <a:lumMod val="50000"/>
                </a:schemeClr>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64" y="1326392"/>
            <a:ext cx="5669081" cy="4457700"/>
          </a:xfrm>
          <a:prstGeom prst="rect">
            <a:avLst/>
          </a:prstGeom>
        </p:spPr>
      </p:pic>
      <p:sp>
        <p:nvSpPr>
          <p:cNvPr id="5" name="Text Box 11">
            <a:extLst>
              <a:ext uri="{FF2B5EF4-FFF2-40B4-BE49-F238E27FC236}">
                <a16:creationId xmlns:a16="http://schemas.microsoft.com/office/drawing/2014/main" id="{D030F845-A38E-7F44-8B07-1267ECDFB435}"/>
              </a:ext>
            </a:extLst>
          </p:cNvPr>
          <p:cNvSpPr txBox="1">
            <a:spLocks noChangeArrowheads="1"/>
          </p:cNvSpPr>
          <p:nvPr/>
        </p:nvSpPr>
        <p:spPr bwMode="auto">
          <a:xfrm>
            <a:off x="2278039" y="184888"/>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Tree>
    <p:extLst>
      <p:ext uri="{BB962C8B-B14F-4D97-AF65-F5344CB8AC3E}">
        <p14:creationId xmlns:p14="http://schemas.microsoft.com/office/powerpoint/2010/main" val="466589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p:cNvSpPr>
          <p:nvPr/>
        </p:nvSpPr>
        <p:spPr bwMode="auto">
          <a:xfrm>
            <a:off x="5663821" y="1964141"/>
            <a:ext cx="6528179" cy="3657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vi-VN" sz="2800">
                <a:solidFill>
                  <a:schemeClr val="accent2">
                    <a:lumMod val="50000"/>
                  </a:schemeClr>
                </a:solidFill>
                <a:latin typeface="Calibri" panose="020F0502020204030204" pitchFamily="34" charset="0"/>
              </a:rPr>
              <a:t> </a:t>
            </a:r>
            <a:r>
              <a:rPr lang="en-US" altLang="vi-VN" sz="2800" b="1">
                <a:solidFill>
                  <a:schemeClr val="accent2">
                    <a:lumMod val="50000"/>
                  </a:schemeClr>
                </a:solidFill>
                <a:latin typeface="Calibri" panose="020F0502020204030204" pitchFamily="34" charset="0"/>
              </a:rPr>
              <a:t>Các nghĩa vụ mà công dân phải thực hiện:</a:t>
            </a:r>
          </a:p>
          <a:p>
            <a:pPr algn="just">
              <a:buFontTx/>
              <a:buChar char="-"/>
            </a:pPr>
            <a:r>
              <a:rPr lang="en-US" altLang="vi-VN" sz="2800">
                <a:solidFill>
                  <a:schemeClr val="accent2">
                    <a:lumMod val="50000"/>
                  </a:schemeClr>
                </a:solidFill>
                <a:latin typeface="Calibri" panose="020F0502020204030204" pitchFamily="34" charset="0"/>
              </a:rPr>
              <a:t>Nghĩa vụ bảo vệ Tổ Quốc</a:t>
            </a:r>
          </a:p>
          <a:p>
            <a:pPr algn="just">
              <a:buFontTx/>
              <a:buChar char="-"/>
            </a:pPr>
            <a:r>
              <a:rPr lang="en-US" altLang="vi-VN" sz="2800">
                <a:solidFill>
                  <a:schemeClr val="accent2">
                    <a:lumMod val="50000"/>
                  </a:schemeClr>
                </a:solidFill>
                <a:latin typeface="Calibri" panose="020F0502020204030204" pitchFamily="34" charset="0"/>
              </a:rPr>
              <a:t>Nghĩa vụ đóng thuế</a:t>
            </a:r>
          </a:p>
          <a:p>
            <a:pPr algn="just">
              <a:buFontTx/>
              <a:buChar char="-"/>
            </a:pPr>
            <a:r>
              <a:rPr lang="en-US" altLang="vi-VN" sz="2800">
                <a:solidFill>
                  <a:schemeClr val="accent2">
                    <a:lumMod val="50000"/>
                  </a:schemeClr>
                </a:solidFill>
                <a:latin typeface="Calibri" panose="020F0502020204030204" pitchFamily="34" charset="0"/>
              </a:rPr>
              <a:t>Nghĩa vụ lao động công ích</a:t>
            </a:r>
          </a:p>
          <a:p>
            <a:pPr algn="just">
              <a:buFontTx/>
              <a:buChar char="-"/>
            </a:pPr>
            <a:r>
              <a:rPr lang="en-US" altLang="vi-VN" sz="2800">
                <a:solidFill>
                  <a:schemeClr val="accent2">
                    <a:lumMod val="50000"/>
                  </a:schemeClr>
                </a:solidFill>
                <a:latin typeface="Calibri" panose="020F0502020204030204" pitchFamily="34" charset="0"/>
              </a:rPr>
              <a:t>Nghĩa vụ chấp hành theo đúng những quy định của Hiến pháp, pháp luật…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5" y="1774210"/>
            <a:ext cx="5268036" cy="3618776"/>
          </a:xfrm>
          <a:prstGeom prst="rect">
            <a:avLst/>
          </a:prstGeom>
        </p:spPr>
      </p:pic>
      <p:sp>
        <p:nvSpPr>
          <p:cNvPr id="7" name="Text Box 11">
            <a:extLst>
              <a:ext uri="{FF2B5EF4-FFF2-40B4-BE49-F238E27FC236}">
                <a16:creationId xmlns:a16="http://schemas.microsoft.com/office/drawing/2014/main" id="{8F5A0EFD-A581-364A-914B-7A6717AE68EA}"/>
              </a:ext>
            </a:extLst>
          </p:cNvPr>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Tree>
    <p:extLst>
      <p:ext uri="{BB962C8B-B14F-4D97-AF65-F5344CB8AC3E}">
        <p14:creationId xmlns:p14="http://schemas.microsoft.com/office/powerpoint/2010/main" val="51217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941152" y="824036"/>
            <a:ext cx="10364968" cy="134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28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a:solidFill>
                  <a:schemeClr val="accent2">
                    <a:lumMod val="50000"/>
                  </a:schemeClr>
                </a:solidFill>
                <a:latin typeface="Calibri" panose="020F0502020204030204" pitchFamily="34" charset="0"/>
                <a:cs typeface="Times New Roman" panose="02020603050405020304" pitchFamily="18" charset="0"/>
              </a:rPr>
              <a:t>- </a:t>
            </a:r>
            <a:r>
              <a:rPr lang="en-US" altLang="vi-VN" sz="2800" i="1">
                <a:solidFill>
                  <a:schemeClr val="accent2">
                    <a:lumMod val="50000"/>
                  </a:schemeClr>
                </a:solidFill>
                <a:latin typeface="Calibri" panose="020F0502020204030204" pitchFamily="34" charset="0"/>
                <a:cs typeface="Times New Roman" panose="02020603050405020304" pitchFamily="18" charset="0"/>
              </a:rPr>
              <a:t>Hai</a:t>
            </a:r>
            <a:r>
              <a:rPr lang="en-US" altLang="vi-VN" sz="2800">
                <a:solidFill>
                  <a:schemeClr val="accent2">
                    <a:lumMod val="50000"/>
                  </a:schemeClr>
                </a:solidFill>
                <a:latin typeface="Calibri" panose="020F0502020204030204" pitchFamily="34" charset="0"/>
                <a:cs typeface="Times New Roman" panose="02020603050405020304" pitchFamily="18" charset="0"/>
              </a:rPr>
              <a:t> </a:t>
            </a:r>
            <a:r>
              <a:rPr lang="en-US" altLang="vi-VN" sz="2800" i="1">
                <a:solidFill>
                  <a:schemeClr val="accent2">
                    <a:lumMod val="50000"/>
                  </a:schemeClr>
                </a:solidFill>
                <a:latin typeface="Calibri" panose="020F0502020204030204" pitchFamily="34" charset="0"/>
                <a:cs typeface="Times New Roman" panose="02020603050405020304" pitchFamily="18" charset="0"/>
              </a:rPr>
              <a:t>là:</a:t>
            </a:r>
            <a:r>
              <a:rPr lang="en-US" altLang="vi-VN" sz="2800">
                <a:solidFill>
                  <a:schemeClr val="accent2">
                    <a:lumMod val="50000"/>
                  </a:schemeClr>
                </a:solidFill>
                <a:latin typeface="Calibri" panose="020F0502020204030204" pitchFamily="34" charset="0"/>
                <a:cs typeface="Times New Roman" panose="02020603050405020304" pitchFamily="18" charset="0"/>
              </a:rPr>
              <a:t> Quyền và nghĩa vụ của công dân không bị phân biệt bởi dân tộc, giới tính, tôn giáo, giàu, nghèo, thành phần và địa vị xã hội</a:t>
            </a:r>
          </a:p>
          <a:p>
            <a:pPr algn="just" eaLnBrk="1" hangingPunct="1">
              <a:spcBef>
                <a:spcPct val="0"/>
              </a:spcBef>
              <a:buFontTx/>
              <a:buNone/>
            </a:pPr>
            <a:r>
              <a:rPr lang="en-US" altLang="vi-VN" sz="2400">
                <a:solidFill>
                  <a:schemeClr val="accent2">
                    <a:lumMod val="50000"/>
                  </a:schemeClr>
                </a:solidFill>
                <a:latin typeface="Calibri" panose="020F0502020204030204" pitchFamily="34" charset="0"/>
              </a:rPr>
              <a:t> </a:t>
            </a:r>
          </a:p>
        </p:txBody>
      </p:sp>
      <p:pic>
        <p:nvPicPr>
          <p:cNvPr id="3" name="Picture 7" descr="hss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987" y="2379473"/>
            <a:ext cx="4877938" cy="35514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 Box 11">
            <a:extLst>
              <a:ext uri="{FF2B5EF4-FFF2-40B4-BE49-F238E27FC236}">
                <a16:creationId xmlns:a16="http://schemas.microsoft.com/office/drawing/2014/main" id="{D2191E05-D5A8-E94A-BE23-DFD80E1AC2C7}"/>
              </a:ext>
            </a:extLst>
          </p:cNvPr>
          <p:cNvSpPr txBox="1">
            <a:spLocks noChangeArrowheads="1"/>
          </p:cNvSpPr>
          <p:nvPr/>
        </p:nvSpPr>
        <p:spPr bwMode="auto">
          <a:xfrm>
            <a:off x="2479494" y="8641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sp>
        <p:nvSpPr>
          <p:cNvPr id="7" name="Rounded Rectangle 6">
            <a:extLst>
              <a:ext uri="{FF2B5EF4-FFF2-40B4-BE49-F238E27FC236}">
                <a16:creationId xmlns:a16="http://schemas.microsoft.com/office/drawing/2014/main" id="{5AA4CF79-CFA9-0A47-B0F1-A395AC0118C4}"/>
              </a:ext>
            </a:extLst>
          </p:cNvPr>
          <p:cNvSpPr/>
          <p:nvPr/>
        </p:nvSpPr>
        <p:spPr>
          <a:xfrm>
            <a:off x="394891" y="2082799"/>
            <a:ext cx="6175717" cy="717452"/>
          </a:xfrm>
          <a:prstGeom prst="roundRect">
            <a:avLst/>
          </a:prstGeom>
          <a:solidFill>
            <a:schemeClr val="accent2">
              <a:lumMod val="20000"/>
              <a:lumOff val="80000"/>
            </a:schemeClr>
          </a:solidFill>
          <a:ln>
            <a:solidFill>
              <a:srgbClr val="0E1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n>
                  <a:solidFill>
                    <a:sysClr val="windowText" lastClr="000000"/>
                  </a:solidFill>
                </a:ln>
                <a:solidFill>
                  <a:srgbClr val="0E1F32"/>
                </a:solidFill>
                <a:latin typeface="Open Sans" panose="020B0606030504020204" pitchFamily="34" charset="0"/>
                <a:ea typeface="Open Sans" panose="020B0606030504020204" pitchFamily="34" charset="0"/>
                <a:cs typeface="Open Sans" panose="020B0606030504020204" pitchFamily="34" charset="0"/>
              </a:rPr>
              <a:t>VD: QUYỀN ĐI HỌC CỦA CÔNG DÂN</a:t>
            </a:r>
          </a:p>
        </p:txBody>
      </p:sp>
      <p:sp>
        <p:nvSpPr>
          <p:cNvPr id="8" name="Rounded Rectangle 7">
            <a:extLst>
              <a:ext uri="{FF2B5EF4-FFF2-40B4-BE49-F238E27FC236}">
                <a16:creationId xmlns:a16="http://schemas.microsoft.com/office/drawing/2014/main" id="{2AF6E087-BFEF-134D-BB3A-4411C40A3E0E}"/>
              </a:ext>
            </a:extLst>
          </p:cNvPr>
          <p:cNvSpPr/>
          <p:nvPr/>
        </p:nvSpPr>
        <p:spPr>
          <a:xfrm>
            <a:off x="226075" y="2954215"/>
            <a:ext cx="1430155" cy="318708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KHÔNG </a:t>
            </a:r>
          </a:p>
          <a:p>
            <a:pPr algn="ctr"/>
            <a:r>
              <a:rPr lang="en-VN" sz="24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PHÂN BIỆT</a:t>
            </a:r>
          </a:p>
        </p:txBody>
      </p:sp>
      <p:sp>
        <p:nvSpPr>
          <p:cNvPr id="9" name="Chevron 8">
            <a:extLst>
              <a:ext uri="{FF2B5EF4-FFF2-40B4-BE49-F238E27FC236}">
                <a16:creationId xmlns:a16="http://schemas.microsoft.com/office/drawing/2014/main" id="{AA8B9EAC-2964-E549-BAFB-0201412772F0}"/>
              </a:ext>
            </a:extLst>
          </p:cNvPr>
          <p:cNvSpPr/>
          <p:nvPr/>
        </p:nvSpPr>
        <p:spPr>
          <a:xfrm>
            <a:off x="1761487" y="4267986"/>
            <a:ext cx="484632" cy="484632"/>
          </a:xfrm>
          <a:prstGeom prst="chevr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0" name="Rounded Rectangle 9">
            <a:extLst>
              <a:ext uri="{FF2B5EF4-FFF2-40B4-BE49-F238E27FC236}">
                <a16:creationId xmlns:a16="http://schemas.microsoft.com/office/drawing/2014/main" id="{7D5F7D56-30C0-2F4C-89FB-04E98CBC3211}"/>
              </a:ext>
            </a:extLst>
          </p:cNvPr>
          <p:cNvSpPr/>
          <p:nvPr/>
        </p:nvSpPr>
        <p:spPr>
          <a:xfrm>
            <a:off x="2308689" y="2954215"/>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Dân tộc (Thiểu số, đa số)</a:t>
            </a:r>
          </a:p>
        </p:txBody>
      </p:sp>
      <p:sp>
        <p:nvSpPr>
          <p:cNvPr id="11" name="Rounded Rectangle 10">
            <a:extLst>
              <a:ext uri="{FF2B5EF4-FFF2-40B4-BE49-F238E27FC236}">
                <a16:creationId xmlns:a16="http://schemas.microsoft.com/office/drawing/2014/main" id="{CC0CF8C5-3A04-654F-ACC1-95E8B8B9AD1E}"/>
              </a:ext>
            </a:extLst>
          </p:cNvPr>
          <p:cNvSpPr/>
          <p:nvPr/>
        </p:nvSpPr>
        <p:spPr>
          <a:xfrm>
            <a:off x="2308689" y="3610903"/>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Giới tính (Nam, Nữ, LGBT)</a:t>
            </a:r>
          </a:p>
        </p:txBody>
      </p:sp>
      <p:sp>
        <p:nvSpPr>
          <p:cNvPr id="12" name="Rounded Rectangle 11">
            <a:extLst>
              <a:ext uri="{FF2B5EF4-FFF2-40B4-BE49-F238E27FC236}">
                <a16:creationId xmlns:a16="http://schemas.microsoft.com/office/drawing/2014/main" id="{B9289BFA-D1E1-A041-AE03-2995C85B131F}"/>
              </a:ext>
            </a:extLst>
          </p:cNvPr>
          <p:cNvSpPr/>
          <p:nvPr/>
        </p:nvSpPr>
        <p:spPr>
          <a:xfrm>
            <a:off x="2308689" y="4255571"/>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Tôn giáo (Phật, Thiên chúa, ...)</a:t>
            </a:r>
          </a:p>
        </p:txBody>
      </p:sp>
      <p:sp>
        <p:nvSpPr>
          <p:cNvPr id="13" name="Rounded Rectangle 12">
            <a:extLst>
              <a:ext uri="{FF2B5EF4-FFF2-40B4-BE49-F238E27FC236}">
                <a16:creationId xmlns:a16="http://schemas.microsoft.com/office/drawing/2014/main" id="{DB6482EC-B8E8-0647-95BF-7258649D97C4}"/>
              </a:ext>
            </a:extLst>
          </p:cNvPr>
          <p:cNvSpPr/>
          <p:nvPr/>
        </p:nvSpPr>
        <p:spPr>
          <a:xfrm>
            <a:off x="2308689" y="4921774"/>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ĐK KT (giàu, nghèo)</a:t>
            </a:r>
          </a:p>
        </p:txBody>
      </p:sp>
      <p:sp>
        <p:nvSpPr>
          <p:cNvPr id="14" name="Rounded Rectangle 13">
            <a:extLst>
              <a:ext uri="{FF2B5EF4-FFF2-40B4-BE49-F238E27FC236}">
                <a16:creationId xmlns:a16="http://schemas.microsoft.com/office/drawing/2014/main" id="{D2E9D46E-1254-C84E-BE53-794BED4ECC2C}"/>
              </a:ext>
            </a:extLst>
          </p:cNvPr>
          <p:cNvSpPr/>
          <p:nvPr/>
        </p:nvSpPr>
        <p:spPr>
          <a:xfrm>
            <a:off x="2308689" y="5587977"/>
            <a:ext cx="4402599" cy="51111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3">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TP &amp; địa vị XH (GV, BS, Nông dân,...)</a:t>
            </a:r>
          </a:p>
        </p:txBody>
      </p:sp>
    </p:spTree>
    <p:extLst>
      <p:ext uri="{BB962C8B-B14F-4D97-AF65-F5344CB8AC3E}">
        <p14:creationId xmlns:p14="http://schemas.microsoft.com/office/powerpoint/2010/main" val="36433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from="(-#ppt_w/2)" to="(#ppt_x)" calcmode="lin" valueType="num">
                                      <p:cBhvr>
                                        <p:cTn id="12" dur="600" fill="hold">
                                          <p:stCondLst>
                                            <p:cond delay="0"/>
                                          </p:stCondLst>
                                        </p:cTn>
                                        <p:tgtEl>
                                          <p:spTgt spid="2"/>
                                        </p:tgtEl>
                                        <p:attrNameLst>
                                          <p:attrName>ppt_x</p:attrName>
                                        </p:attrNameLst>
                                      </p:cBhvr>
                                    </p:anim>
                                    <p:anim from="0" to="-1.0" calcmode="lin" valueType="num">
                                      <p:cBhvr>
                                        <p:cTn id="13" dur="200" decel="50000" autoRev="1" fill="hold">
                                          <p:stCondLst>
                                            <p:cond delay="600"/>
                                          </p:stCondLst>
                                        </p:cTn>
                                        <p:tgtEl>
                                          <p:spTgt spid="2"/>
                                        </p:tgtEl>
                                        <p:attrNameLst>
                                          <p:attrName>xshear</p:attrName>
                                        </p:attrNameLst>
                                      </p:cBhvr>
                                    </p:anim>
                                    <p:animScale>
                                      <p:cBhvr>
                                        <p:cTn id="14" dur="200" decel="100000" autoRev="1" fill="hold">
                                          <p:stCondLst>
                                            <p:cond delay="600"/>
                                          </p:stCondLst>
                                        </p:cTn>
                                        <p:tgtEl>
                                          <p:spTgt spid="2"/>
                                        </p:tgtEl>
                                      </p:cBhvr>
                                      <p:from x="100000" y="100000"/>
                                      <p:to x="80000" y="100000"/>
                                    </p:animScale>
                                    <p:anim by="(#ppt_h/3+#ppt_w*0.1)" calcmode="lin" valueType="num">
                                      <p:cBhvr additive="sum">
                                        <p:cTn id="15" dur="200" decel="100000" autoRev="1" fill="hold">
                                          <p:stCondLst>
                                            <p:cond delay="600"/>
                                          </p:stCondLst>
                                        </p:cTn>
                                        <p:tgtEl>
                                          <p:spTgt spid="2"/>
                                        </p:tgtEl>
                                        <p:attrNameLst>
                                          <p:attrName>ppt_x</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Slide Number Placeholder 5"/>
          <p:cNvSpPr txBox="1">
            <a:spLocks/>
          </p:cNvSpPr>
          <p:nvPr/>
        </p:nvSpPr>
        <p:spPr>
          <a:xfrm>
            <a:off x="7946465" y="6334631"/>
            <a:ext cx="2323475" cy="463043"/>
          </a:xfrm>
          <a:prstGeom prst="rect">
            <a:avLst/>
          </a:prstGeom>
          <a:noFill/>
          <a:ln>
            <a:noFill/>
          </a:ln>
        </p:spPr>
        <p:txBody>
          <a:bodyPr/>
          <a:lstStyle>
            <a:defPPr>
              <a:defRPr lang="zh-CN"/>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D29EFBB7-D3B8-450C-90D4-EB6E6AD11C7C}" type="slidenum">
              <a:rPr lang="en-US" altLang="vi-VN" sz="1600" smtClean="0">
                <a:solidFill>
                  <a:schemeClr val="accent2">
                    <a:lumMod val="50000"/>
                  </a:schemeClr>
                </a:solidFill>
                <a:latin typeface="Calibri" panose="020F0502020204030204" pitchFamily="34" charset="0"/>
              </a:rPr>
              <a:pPr>
                <a:spcBef>
                  <a:spcPct val="0"/>
                </a:spcBef>
                <a:buFontTx/>
                <a:buNone/>
              </a:pPr>
              <a:t>15</a:t>
            </a:fld>
            <a:endParaRPr lang="en-US" altLang="vi-VN" sz="1600">
              <a:solidFill>
                <a:schemeClr val="accent2">
                  <a:lumMod val="50000"/>
                </a:schemeClr>
              </a:solidFill>
              <a:latin typeface="Calibri" panose="020F0502020204030204" pitchFamily="34" charset="0"/>
            </a:endParaRPr>
          </a:p>
        </p:txBody>
      </p:sp>
      <p:pic>
        <p:nvPicPr>
          <p:cNvPr id="22" name="Picture 4" descr="20696803_images1315469_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35" y="671502"/>
            <a:ext cx="3667169" cy="1862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5"/>
          <p:cNvSpPr txBox="1">
            <a:spLocks noChangeArrowheads="1"/>
          </p:cNvSpPr>
          <p:nvPr/>
        </p:nvSpPr>
        <p:spPr bwMode="auto">
          <a:xfrm>
            <a:off x="1000229" y="2500134"/>
            <a:ext cx="3667169"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Nguyên CTN Nguyễn Minh Triết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thực hiện quyền CD</a:t>
            </a:r>
          </a:p>
        </p:txBody>
      </p:sp>
      <p:pic>
        <p:nvPicPr>
          <p:cNvPr id="25" name="Picture 6" descr="20696803_images1315177_Xanh-p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334" y="4156664"/>
            <a:ext cx="3667169"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6" name="Text Box 7"/>
          <p:cNvSpPr txBox="1">
            <a:spLocks noChangeArrowheads="1"/>
          </p:cNvSpPr>
          <p:nvPr/>
        </p:nvSpPr>
        <p:spPr bwMode="auto">
          <a:xfrm>
            <a:off x="981334" y="3539015"/>
            <a:ext cx="3686063"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Hòm phiếu lưu động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đến BV Xanh Pôn – Hà Nội</a:t>
            </a:r>
          </a:p>
        </p:txBody>
      </p:sp>
      <p:pic>
        <p:nvPicPr>
          <p:cNvPr id="38" name="Picture 8" descr="20696803_images1315191_tusy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5413" y="585008"/>
            <a:ext cx="3675055"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Rectangle 9"/>
          <p:cNvSpPr>
            <a:spLocks noChangeArrowheads="1"/>
          </p:cNvSpPr>
          <p:nvPr/>
        </p:nvSpPr>
        <p:spPr bwMode="auto">
          <a:xfrm>
            <a:off x="7409922" y="2540352"/>
            <a:ext cx="3682660" cy="707886"/>
          </a:xfrm>
          <a:prstGeom prst="rect">
            <a:avLst/>
          </a:prstGeom>
          <a:solidFill>
            <a:schemeClr val="accent2">
              <a:lumMod val="20000"/>
              <a:lumOff val="80000"/>
            </a:schemeClr>
          </a:solidFill>
          <a:ln w="9525">
            <a:noFill/>
            <a:miter lim="800000"/>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i="1">
                <a:solidFill>
                  <a:schemeClr val="accent2">
                    <a:lumMod val="50000"/>
                  </a:schemeClr>
                </a:solidFill>
                <a:latin typeface="Calibri" panose="020F0502020204030204" pitchFamily="34" charset="0"/>
              </a:rPr>
              <a:t>Nữ tu ở Nhà thờ Phú Cam (Huế) đi bỏ phiếu </a:t>
            </a:r>
          </a:p>
        </p:txBody>
      </p:sp>
      <p:pic>
        <p:nvPicPr>
          <p:cNvPr id="40" name="Picture 10" descr="images1313287_lc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6517" y="4186031"/>
            <a:ext cx="3686065" cy="2076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 name="Text Box 11"/>
          <p:cNvSpPr txBox="1">
            <a:spLocks noChangeArrowheads="1"/>
          </p:cNvSpPr>
          <p:nvPr/>
        </p:nvSpPr>
        <p:spPr bwMode="auto">
          <a:xfrm>
            <a:off x="7409922" y="3534799"/>
            <a:ext cx="3682660" cy="707886"/>
          </a:xfrm>
          <a:prstGeom prst="rect">
            <a:avLst/>
          </a:prstGeom>
          <a:solidFill>
            <a:schemeClr val="accent2">
              <a:lumMod val="20000"/>
              <a:lumOff val="8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Cử tri huyện Mường Tè </a:t>
            </a:r>
          </a:p>
          <a:p>
            <a:pPr algn="ctr" eaLnBrk="1" hangingPunct="1">
              <a:spcBef>
                <a:spcPts val="0"/>
              </a:spcBef>
              <a:buFontTx/>
              <a:buNone/>
            </a:pPr>
            <a:r>
              <a:rPr lang="en-US" altLang="vi-VN" sz="2000" i="1">
                <a:solidFill>
                  <a:schemeClr val="accent2">
                    <a:lumMod val="50000"/>
                  </a:schemeClr>
                </a:solidFill>
                <a:latin typeface="Calibri" panose="020F0502020204030204" pitchFamily="34" charset="0"/>
              </a:rPr>
              <a:t>thực hiện quyền công dân</a:t>
            </a:r>
          </a:p>
        </p:txBody>
      </p:sp>
      <p:sp>
        <p:nvSpPr>
          <p:cNvPr id="2" name="Oval 1">
            <a:extLst>
              <a:ext uri="{FF2B5EF4-FFF2-40B4-BE49-F238E27FC236}">
                <a16:creationId xmlns:a16="http://schemas.microsoft.com/office/drawing/2014/main" id="{EDDB4C50-B4EB-3740-822B-FB1C6DF1A22F}"/>
              </a:ext>
            </a:extLst>
          </p:cNvPr>
          <p:cNvSpPr/>
          <p:nvPr/>
        </p:nvSpPr>
        <p:spPr>
          <a:xfrm>
            <a:off x="4723035" y="2390663"/>
            <a:ext cx="2627845" cy="2076674"/>
          </a:xfrm>
          <a:prstGeom prst="ellipse">
            <a:avLst/>
          </a:prstGeom>
          <a:solidFill>
            <a:srgbClr val="0E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VD: BÌNH ĐẲNG TRONG BẦU CỬ</a:t>
            </a:r>
          </a:p>
        </p:txBody>
      </p:sp>
    </p:spTree>
    <p:extLst>
      <p:ext uri="{BB962C8B-B14F-4D97-AF65-F5344CB8AC3E}">
        <p14:creationId xmlns:p14="http://schemas.microsoft.com/office/powerpoint/2010/main" val="203777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6" grpId="0" animBg="1"/>
      <p:bldP spid="39" grpId="0" animBg="1"/>
      <p:bldP spid="4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1" name="Text Box 4"/>
          <p:cNvSpPr txBox="1">
            <a:spLocks noChangeArrowheads="1"/>
          </p:cNvSpPr>
          <p:nvPr/>
        </p:nvSpPr>
        <p:spPr bwMode="auto">
          <a:xfrm>
            <a:off x="940557" y="1429294"/>
            <a:ext cx="3672385" cy="39703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a:solidFill>
                  <a:schemeClr val="accent2">
                    <a:lumMod val="50000"/>
                  </a:schemeClr>
                </a:solidFill>
                <a:latin typeface="Calibri" panose="020F0502020204030204" pitchFamily="34" charset="0"/>
              </a:rPr>
              <a:t>Trên thực tế: việc thực hiện quyền và nghĩa vụ còn phụ thuộc vào khả năng, điều kiện, hoàn cảnh cụ thể của mỗi cá nhân.</a:t>
            </a:r>
          </a:p>
        </p:txBody>
      </p:sp>
      <p:pic>
        <p:nvPicPr>
          <p:cNvPr id="62" name="Picture 6" descr="nghia-vu-quan-su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979" y="333754"/>
            <a:ext cx="4572000" cy="29007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3" name="Picture 8" descr="20130829125828-vu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979" y="3531358"/>
            <a:ext cx="4572000" cy="3219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83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par>
                                <p:cTn id="11" presetID="3" presetClass="entr" presetSubtype="1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4853355" y="945815"/>
            <a:ext cx="180807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749139" y="1953549"/>
            <a:ext cx="7241086"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CÔNG DÂN</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VỀ TN PHÁP LÝ</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12998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1" name="Title 1"/>
          <p:cNvSpPr>
            <a:spLocks noGrp="1"/>
          </p:cNvSpPr>
          <p:nvPr>
            <p:ph type="title"/>
          </p:nvPr>
        </p:nvSpPr>
        <p:spPr>
          <a:xfrm>
            <a:off x="1553031" y="163820"/>
            <a:ext cx="9685376" cy="682736"/>
          </a:xfrm>
        </p:spPr>
        <p:txBody>
          <a:bodyPr>
            <a:normAutofit/>
          </a:bodyPr>
          <a:lstStyle/>
          <a:p>
            <a:r>
              <a:rPr lang="en-US" altLang="vi-VN" sz="2800">
                <a:solidFill>
                  <a:srgbClr val="FF0000"/>
                </a:solidFill>
                <a:latin typeface="Calibri" panose="020F0502020204030204" pitchFamily="34" charset="0"/>
              </a:rPr>
              <a:t>III. CÔNG DÂN BÌNH ĐẲNG VỀ TRÁCH NHIỆM PHÁP LÝ</a:t>
            </a:r>
          </a:p>
        </p:txBody>
      </p:sp>
      <p:sp>
        <p:nvSpPr>
          <p:cNvPr id="63" name="Rectangle 5"/>
          <p:cNvSpPr>
            <a:spLocks noChangeArrowheads="1"/>
          </p:cNvSpPr>
          <p:nvPr/>
        </p:nvSpPr>
        <p:spPr bwMode="auto">
          <a:xfrm>
            <a:off x="386825" y="849050"/>
            <a:ext cx="6382618" cy="52629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107950" algn="l"/>
              </a:tabLst>
              <a:defRPr sz="3200">
                <a:solidFill>
                  <a:schemeClr val="tx1"/>
                </a:solidFill>
                <a:latin typeface="Arial" panose="020B0604020202020204" pitchFamily="34" charset="0"/>
              </a:defRPr>
            </a:lvl1pPr>
            <a:lvl2pPr marL="742950" indent="-285750">
              <a:spcBef>
                <a:spcPct val="20000"/>
              </a:spcBef>
              <a:buChar char="–"/>
              <a:tabLst>
                <a:tab pos="107950" algn="l"/>
              </a:tabLst>
              <a:defRPr sz="2800">
                <a:solidFill>
                  <a:schemeClr val="tx1"/>
                </a:solidFill>
                <a:latin typeface="Arial" panose="020B0604020202020204" pitchFamily="34" charset="0"/>
              </a:defRPr>
            </a:lvl2pPr>
            <a:lvl3pPr marL="1143000" indent="-228600">
              <a:spcBef>
                <a:spcPct val="20000"/>
              </a:spcBef>
              <a:buChar char="•"/>
              <a:tabLst>
                <a:tab pos="107950" algn="l"/>
              </a:tabLst>
              <a:defRPr sz="2400">
                <a:solidFill>
                  <a:schemeClr val="tx1"/>
                </a:solidFill>
                <a:latin typeface="Arial" panose="020B0604020202020204" pitchFamily="34" charset="0"/>
              </a:defRPr>
            </a:lvl3pPr>
            <a:lvl4pPr marL="1600200" indent="-228600">
              <a:spcBef>
                <a:spcPct val="20000"/>
              </a:spcBef>
              <a:buChar char="–"/>
              <a:tabLst>
                <a:tab pos="107950" algn="l"/>
              </a:tabLst>
              <a:defRPr sz="2000">
                <a:solidFill>
                  <a:schemeClr val="tx1"/>
                </a:solidFill>
                <a:latin typeface="Arial" panose="020B0604020202020204" pitchFamily="34" charset="0"/>
              </a:defRPr>
            </a:lvl4pPr>
            <a:lvl5pPr marL="2057400" indent="-228600">
              <a:spcBef>
                <a:spcPct val="20000"/>
              </a:spcBef>
              <a:buChar char="»"/>
              <a:tabLst>
                <a:tab pos="107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7950" algn="l"/>
              </a:tabLst>
              <a:defRPr sz="2000">
                <a:solidFill>
                  <a:schemeClr val="tx1"/>
                </a:solidFill>
                <a:latin typeface="Arial" panose="020B0604020202020204" pitchFamily="34" charset="0"/>
              </a:defRPr>
            </a:lvl9pPr>
          </a:lstStyle>
          <a:p>
            <a:pPr algn="just" eaLnBrk="1" hangingPunct="1">
              <a:spcBef>
                <a:spcPct val="0"/>
              </a:spcBef>
              <a:buFontTx/>
              <a:buNone/>
            </a:pPr>
            <a:r>
              <a:rPr lang="pt-BR" altLang="vi-VN" sz="2800" b="1" u="sng">
                <a:solidFill>
                  <a:srgbClr val="0E1F32"/>
                </a:solidFill>
                <a:latin typeface="Calibri" panose="020F0502020204030204" pitchFamily="34" charset="0"/>
              </a:rPr>
              <a:t>T</a:t>
            </a:r>
            <a:r>
              <a:rPr lang="en-US" altLang="vi-VN" sz="2800" b="1" u="sng">
                <a:solidFill>
                  <a:srgbClr val="0E1F32"/>
                </a:solidFill>
                <a:latin typeface="Calibri" panose="020F0502020204030204" pitchFamily="34" charset="0"/>
              </a:rPr>
              <a:t>ình huống:</a:t>
            </a: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a:solidFill>
                  <a:srgbClr val="0E1F32"/>
                </a:solidFill>
                <a:latin typeface="Calibri" panose="020F0502020204030204" pitchFamily="34" charset="0"/>
              </a:rPr>
              <a:t> - Ông A Chủ tịch huyện X VPPL nhận hối lộ, tham ô tài sản NN. </a:t>
            </a: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a:solidFill>
                  <a:srgbClr val="0E1F32"/>
                </a:solidFill>
                <a:latin typeface="Calibri" panose="020F0502020204030204" pitchFamily="34" charset="0"/>
              </a:rPr>
              <a:t> - Ông B là nông dân, do mâu thuẫn với anh C hàng  xóm nên đã đánh anh bị thương nặng.</a:t>
            </a:r>
          </a:p>
          <a:p>
            <a:pPr algn="just" eaLnBrk="1" hangingPunct="1">
              <a:spcBef>
                <a:spcPct val="0"/>
              </a:spcBef>
              <a:buFontTx/>
              <a:buNone/>
            </a:pPr>
            <a:endParaRPr lang="en-US" altLang="vi-VN" sz="2800">
              <a:solidFill>
                <a:srgbClr val="0E1F32"/>
              </a:solidFill>
              <a:latin typeface="Calibri" panose="020F0502020204030204" pitchFamily="34" charset="0"/>
            </a:endParaRPr>
          </a:p>
          <a:p>
            <a:pPr algn="just" eaLnBrk="1" hangingPunct="1">
              <a:spcBef>
                <a:spcPct val="0"/>
              </a:spcBef>
              <a:buFontTx/>
              <a:buNone/>
            </a:pPr>
            <a:r>
              <a:rPr lang="pt-BR" altLang="vi-VN" sz="2800" b="1" u="sng">
                <a:solidFill>
                  <a:srgbClr val="0E1F32"/>
                </a:solidFill>
                <a:latin typeface="Calibri" panose="020F0502020204030204" pitchFamily="34" charset="0"/>
              </a:rPr>
              <a:t>Hỏi</a:t>
            </a:r>
            <a:r>
              <a:rPr lang="pt-BR" altLang="vi-VN" sz="2800">
                <a:solidFill>
                  <a:srgbClr val="0E1F32"/>
                </a:solidFill>
                <a:latin typeface="Calibri" panose="020F0502020204030204" pitchFamily="34" charset="0"/>
              </a:rPr>
              <a:t>: </a:t>
            </a:r>
          </a:p>
          <a:p>
            <a:pPr algn="just" eaLnBrk="1" hangingPunct="1">
              <a:spcBef>
                <a:spcPct val="0"/>
              </a:spcBef>
              <a:buFontTx/>
              <a:buNone/>
            </a:pPr>
            <a:r>
              <a:rPr lang="pt-BR" altLang="vi-VN" sz="2800">
                <a:solidFill>
                  <a:srgbClr val="0E1F32"/>
                </a:solidFill>
                <a:latin typeface="Calibri" panose="020F0502020204030204" pitchFamily="34" charset="0"/>
              </a:rPr>
              <a:t>- </a:t>
            </a:r>
            <a:r>
              <a:rPr lang="pt-BR" altLang="vi-VN" sz="2800" i="1">
                <a:solidFill>
                  <a:srgbClr val="0E1F32"/>
                </a:solidFill>
                <a:latin typeface="Calibri" panose="020F0502020204030204" pitchFamily="34" charset="0"/>
              </a:rPr>
              <a:t>Em có nhận xét gì về 2 tình huống này?</a:t>
            </a:r>
          </a:p>
          <a:p>
            <a:pPr algn="just" eaLnBrk="1" hangingPunct="1">
              <a:spcBef>
                <a:spcPct val="0"/>
              </a:spcBef>
              <a:buFontTx/>
              <a:buNone/>
            </a:pPr>
            <a:r>
              <a:rPr lang="pt-BR" altLang="vi-VN" sz="2800" b="1" i="1">
                <a:solidFill>
                  <a:srgbClr val="0E1F32"/>
                </a:solidFill>
                <a:latin typeface="Calibri" panose="020F0502020204030204" pitchFamily="34" charset="0"/>
              </a:rPr>
              <a:t>- </a:t>
            </a:r>
            <a:r>
              <a:rPr lang="pt-BR" altLang="vi-VN" sz="2800" i="1">
                <a:solidFill>
                  <a:srgbClr val="0E1F32"/>
                </a:solidFill>
                <a:latin typeface="Calibri" panose="020F0502020204030204" pitchFamily="34" charset="0"/>
              </a:rPr>
              <a:t>Có người nói ông A giữ chức vụ nêu trên thì sẽ được miễn giảm khung hình phạt, theo em đúng hay sai? Vì sao?</a:t>
            </a:r>
          </a:p>
        </p:txBody>
      </p:sp>
      <p:pic>
        <p:nvPicPr>
          <p:cNvPr id="64" name="Picture 7" descr="751fb0104e1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537" y="1030609"/>
            <a:ext cx="4336050" cy="24317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5" name="Picture 9" descr="danh-nhau-bang-g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1537" y="3677028"/>
            <a:ext cx="4336050" cy="24317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28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 name="Rectangle 5"/>
          <p:cNvSpPr>
            <a:spLocks noChangeArrowheads="1"/>
          </p:cNvSpPr>
          <p:nvPr/>
        </p:nvSpPr>
        <p:spPr bwMode="auto">
          <a:xfrm>
            <a:off x="742107" y="2256340"/>
            <a:ext cx="4894507" cy="31085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3600"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a:t>
            </a:r>
            <a:r>
              <a:rPr lang="en-US"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i="1">
                <a:solidFill>
                  <a:srgbClr val="0E1F32"/>
                </a:solidFill>
                <a:latin typeface="Calibri" panose="020F0502020204030204" pitchFamily="34" charset="0"/>
              </a:rPr>
              <a:t>Bất kỳ công dân nào vi phạm pháp luật đều phải chịu trách nhiệm về hành vi vi phạm pháp luật của mình và phải bị xử lý theo quy định của pháp luật.</a:t>
            </a:r>
          </a:p>
        </p:txBody>
      </p:sp>
      <p:sp>
        <p:nvSpPr>
          <p:cNvPr id="6" name="Title 1">
            <a:extLst>
              <a:ext uri="{FF2B5EF4-FFF2-40B4-BE49-F238E27FC236}">
                <a16:creationId xmlns:a16="http://schemas.microsoft.com/office/drawing/2014/main" id="{68D0F2AB-9F24-FC4C-B400-70219CC5B377}"/>
              </a:ext>
            </a:extLst>
          </p:cNvPr>
          <p:cNvSpPr txBox="1">
            <a:spLocks/>
          </p:cNvSpPr>
          <p:nvPr/>
        </p:nvSpPr>
        <p:spPr>
          <a:xfrm>
            <a:off x="1553031" y="163820"/>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7" name="Rounded Rectangle 6">
            <a:extLst>
              <a:ext uri="{FF2B5EF4-FFF2-40B4-BE49-F238E27FC236}">
                <a16:creationId xmlns:a16="http://schemas.microsoft.com/office/drawing/2014/main" id="{8B518710-C7B6-B74A-8AEB-C569C7A9F3C6}"/>
              </a:ext>
            </a:extLst>
          </p:cNvPr>
          <p:cNvSpPr/>
          <p:nvPr/>
        </p:nvSpPr>
        <p:spPr>
          <a:xfrm>
            <a:off x="691305" y="937855"/>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1. Khái niệm:</a:t>
            </a:r>
          </a:p>
        </p:txBody>
      </p:sp>
      <p:sp>
        <p:nvSpPr>
          <p:cNvPr id="4" name="Rounded Rectangle 3">
            <a:extLst>
              <a:ext uri="{FF2B5EF4-FFF2-40B4-BE49-F238E27FC236}">
                <a16:creationId xmlns:a16="http://schemas.microsoft.com/office/drawing/2014/main" id="{3C64AD32-0256-8C4C-B246-7222C4E9E032}"/>
              </a:ext>
            </a:extLst>
          </p:cNvPr>
          <p:cNvSpPr/>
          <p:nvPr/>
        </p:nvSpPr>
        <p:spPr>
          <a:xfrm>
            <a:off x="6252511" y="2047334"/>
            <a:ext cx="5416997" cy="310854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 </a:t>
            </a:r>
          </a:p>
          <a:p>
            <a:pPr algn="just"/>
            <a:r>
              <a:rPr lang="en-VN" sz="2400">
                <a:latin typeface="Open Sans" panose="020B0606030504020204" pitchFamily="34" charset="0"/>
                <a:ea typeface="Open Sans" panose="020B0606030504020204" pitchFamily="34" charset="0"/>
                <a:cs typeface="Open Sans" panose="020B0606030504020204" pitchFamily="34" charset="0"/>
              </a:rPr>
              <a:t>- PL Quy định phạt từ 200.000 – 300.000 đồng với lỗi không đội nón bảo hiểm khi tham gia giao thông. </a:t>
            </a:r>
          </a:p>
          <a:p>
            <a:pPr algn="just"/>
            <a:r>
              <a:rPr lang="en-VN" sz="2400">
                <a:latin typeface="Open Sans" panose="020B0606030504020204" pitchFamily="34" charset="0"/>
                <a:ea typeface="Open Sans" panose="020B0606030504020204" pitchFamily="34" charset="0"/>
                <a:cs typeface="Open Sans" panose="020B0606030504020204" pitchFamily="34" charset="0"/>
              </a:rPr>
              <a:t>=&gt; Bất kì ai vi phạm đều phải đóng phạt theo quy định của PL.</a:t>
            </a:r>
          </a:p>
        </p:txBody>
      </p:sp>
    </p:spTree>
    <p:extLst>
      <p:ext uri="{BB962C8B-B14F-4D97-AF65-F5344CB8AC3E}">
        <p14:creationId xmlns:p14="http://schemas.microsoft.com/office/powerpoint/2010/main" val="186255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827416" y="452546"/>
            <a:ext cx="4191846" cy="584775"/>
          </a:xfrm>
          <a:prstGeom prst="rect">
            <a:avLst/>
          </a:prstGeom>
          <a:noFill/>
          <a:ln w="28575">
            <a:solidFill>
              <a:schemeClr val="accent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VÍ DỤ:</a:t>
            </a:r>
          </a:p>
        </p:txBody>
      </p:sp>
      <p:sp>
        <p:nvSpPr>
          <p:cNvPr id="4" name="Rounded Rectangle 3">
            <a:extLst>
              <a:ext uri="{FF2B5EF4-FFF2-40B4-BE49-F238E27FC236}">
                <a16:creationId xmlns:a16="http://schemas.microsoft.com/office/drawing/2014/main" id="{E57E28E0-7FD9-7242-BBF7-A290D57427D8}"/>
              </a:ext>
            </a:extLst>
          </p:cNvPr>
          <p:cNvSpPr/>
          <p:nvPr/>
        </p:nvSpPr>
        <p:spPr>
          <a:xfrm>
            <a:off x="731519" y="1402761"/>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Công dân đủ 18 tuổi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được</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 tham gia bỏ phiếu bầu cử đại biểu Quốc hội.</a:t>
            </a:r>
          </a:p>
        </p:txBody>
      </p:sp>
      <p:sp>
        <p:nvSpPr>
          <p:cNvPr id="5" name="Rounded Rectangle 4">
            <a:extLst>
              <a:ext uri="{FF2B5EF4-FFF2-40B4-BE49-F238E27FC236}">
                <a16:creationId xmlns:a16="http://schemas.microsoft.com/office/drawing/2014/main" id="{5F02E329-E407-C64C-BB54-F3E995E262E2}"/>
              </a:ext>
            </a:extLst>
          </p:cNvPr>
          <p:cNvSpPr/>
          <p:nvPr/>
        </p:nvSpPr>
        <p:spPr>
          <a:xfrm>
            <a:off x="731519" y="3083516"/>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Học sinh đi học đều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phải</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 nộp học phí theo quy định của Nhà nước.</a:t>
            </a:r>
          </a:p>
        </p:txBody>
      </p:sp>
      <p:sp>
        <p:nvSpPr>
          <p:cNvPr id="6" name="Rounded Rectangle 5">
            <a:extLst>
              <a:ext uri="{FF2B5EF4-FFF2-40B4-BE49-F238E27FC236}">
                <a16:creationId xmlns:a16="http://schemas.microsoft.com/office/drawing/2014/main" id="{40DEED9C-808A-1C4B-835D-A87B627C91C7}"/>
              </a:ext>
            </a:extLst>
          </p:cNvPr>
          <p:cNvSpPr/>
          <p:nvPr/>
        </p:nvSpPr>
        <p:spPr>
          <a:xfrm>
            <a:off x="731519" y="4738145"/>
            <a:ext cx="6531430" cy="1405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Công dân khi tham gia giao thông và vi phạm đều phải </a:t>
            </a:r>
            <a:r>
              <a:rPr lang="en-VN" sz="2400">
                <a:solidFill>
                  <a:srgbClr val="C00000"/>
                </a:solidFill>
                <a:latin typeface="Open Sans" panose="020B0606030504020204" pitchFamily="34" charset="0"/>
                <a:ea typeface="Open Sans" panose="020B0606030504020204" pitchFamily="34" charset="0"/>
                <a:cs typeface="Open Sans" panose="020B0606030504020204" pitchFamily="34" charset="0"/>
              </a:rPr>
              <a:t>bị xử lí </a:t>
            </a:r>
            <a:r>
              <a:rPr lang="en-VN" sz="2400">
                <a:solidFill>
                  <a:srgbClr val="0E1F32"/>
                </a:solidFill>
                <a:latin typeface="Open Sans" panose="020B0606030504020204" pitchFamily="34" charset="0"/>
                <a:ea typeface="Open Sans" panose="020B0606030504020204" pitchFamily="34" charset="0"/>
                <a:cs typeface="Open Sans" panose="020B0606030504020204" pitchFamily="34" charset="0"/>
              </a:rPr>
              <a:t>theo luật Giao thông đường bộ.</a:t>
            </a:r>
          </a:p>
        </p:txBody>
      </p:sp>
      <p:sp>
        <p:nvSpPr>
          <p:cNvPr id="7" name="Rectangle 6">
            <a:extLst>
              <a:ext uri="{FF2B5EF4-FFF2-40B4-BE49-F238E27FC236}">
                <a16:creationId xmlns:a16="http://schemas.microsoft.com/office/drawing/2014/main" id="{4EC1B28F-5471-0649-A62A-B61FA82149C1}"/>
              </a:ext>
            </a:extLst>
          </p:cNvPr>
          <p:cNvSpPr/>
          <p:nvPr/>
        </p:nvSpPr>
        <p:spPr>
          <a:xfrm>
            <a:off x="4258491" y="1645918"/>
            <a:ext cx="862149" cy="496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9" name="Straight Arrow Connector 8">
            <a:extLst>
              <a:ext uri="{FF2B5EF4-FFF2-40B4-BE49-F238E27FC236}">
                <a16:creationId xmlns:a16="http://schemas.microsoft.com/office/drawing/2014/main" id="{59C04B4B-09C2-224F-A0A2-0AEC805A81B5}"/>
              </a:ext>
            </a:extLst>
          </p:cNvPr>
          <p:cNvCxnSpPr>
            <a:cxnSpLocks/>
          </p:cNvCxnSpPr>
          <p:nvPr/>
        </p:nvCxnSpPr>
        <p:spPr>
          <a:xfrm>
            <a:off x="5120640" y="1645918"/>
            <a:ext cx="327877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31A9B3-FC84-E942-B3A0-A21CB3445516}"/>
              </a:ext>
            </a:extLst>
          </p:cNvPr>
          <p:cNvSpPr/>
          <p:nvPr/>
        </p:nvSpPr>
        <p:spPr>
          <a:xfrm>
            <a:off x="3827416" y="3304282"/>
            <a:ext cx="757647" cy="496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3" name="Straight Arrow Connector 12">
            <a:extLst>
              <a:ext uri="{FF2B5EF4-FFF2-40B4-BE49-F238E27FC236}">
                <a16:creationId xmlns:a16="http://schemas.microsoft.com/office/drawing/2014/main" id="{5E011B00-0CA2-CD48-94BC-2BCD99C3EB58}"/>
              </a:ext>
            </a:extLst>
          </p:cNvPr>
          <p:cNvCxnSpPr>
            <a:cxnSpLocks/>
          </p:cNvCxnSpPr>
          <p:nvPr/>
        </p:nvCxnSpPr>
        <p:spPr>
          <a:xfrm>
            <a:off x="4585063" y="3800670"/>
            <a:ext cx="381435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6B07E02-2836-A146-A75F-FCDF0EC41D1D}"/>
              </a:ext>
            </a:extLst>
          </p:cNvPr>
          <p:cNvSpPr/>
          <p:nvPr/>
        </p:nvSpPr>
        <p:spPr>
          <a:xfrm>
            <a:off x="3095897" y="5220787"/>
            <a:ext cx="1020234" cy="4695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6" name="Straight Arrow Connector 15">
            <a:extLst>
              <a:ext uri="{FF2B5EF4-FFF2-40B4-BE49-F238E27FC236}">
                <a16:creationId xmlns:a16="http://schemas.microsoft.com/office/drawing/2014/main" id="{4704CB2A-E49C-4E46-9099-5EAA1A1F485D}"/>
              </a:ext>
            </a:extLst>
          </p:cNvPr>
          <p:cNvCxnSpPr>
            <a:cxnSpLocks/>
          </p:cNvCxnSpPr>
          <p:nvPr/>
        </p:nvCxnSpPr>
        <p:spPr>
          <a:xfrm>
            <a:off x="4103068" y="5690362"/>
            <a:ext cx="429634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E49D19EB-6055-254B-BB60-16C4B87DC191}"/>
              </a:ext>
            </a:extLst>
          </p:cNvPr>
          <p:cNvSpPr/>
          <p:nvPr/>
        </p:nvSpPr>
        <p:spPr>
          <a:xfrm>
            <a:off x="8647612" y="1402760"/>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CÔNG DÂN</a:t>
            </a:r>
          </a:p>
        </p:txBody>
      </p:sp>
      <p:sp>
        <p:nvSpPr>
          <p:cNvPr id="19" name="Rounded Rectangle 18">
            <a:extLst>
              <a:ext uri="{FF2B5EF4-FFF2-40B4-BE49-F238E27FC236}">
                <a16:creationId xmlns:a16="http://schemas.microsoft.com/office/drawing/2014/main" id="{70C47812-545E-DB4C-A484-A7DFEB10FE80}"/>
              </a:ext>
            </a:extLst>
          </p:cNvPr>
          <p:cNvSpPr/>
          <p:nvPr/>
        </p:nvSpPr>
        <p:spPr>
          <a:xfrm>
            <a:off x="8647612" y="3083516"/>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NGHĨA VỤ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CÔNG DÂN</a:t>
            </a:r>
          </a:p>
        </p:txBody>
      </p:sp>
      <p:sp>
        <p:nvSpPr>
          <p:cNvPr id="20" name="Rounded Rectangle 19">
            <a:extLst>
              <a:ext uri="{FF2B5EF4-FFF2-40B4-BE49-F238E27FC236}">
                <a16:creationId xmlns:a16="http://schemas.microsoft.com/office/drawing/2014/main" id="{3F103A88-C64F-A646-A438-71332F5E5500}"/>
              </a:ext>
            </a:extLst>
          </p:cNvPr>
          <p:cNvSpPr/>
          <p:nvPr/>
        </p:nvSpPr>
        <p:spPr>
          <a:xfrm>
            <a:off x="8647612" y="4738145"/>
            <a:ext cx="2690948" cy="14057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TRÁCH NHIỆM PHÁP LÍ</a:t>
            </a:r>
          </a:p>
        </p:txBody>
      </p:sp>
      <p:sp>
        <p:nvSpPr>
          <p:cNvPr id="21" name="Rounded Rectangle 20">
            <a:extLst>
              <a:ext uri="{FF2B5EF4-FFF2-40B4-BE49-F238E27FC236}">
                <a16:creationId xmlns:a16="http://schemas.microsoft.com/office/drawing/2014/main" id="{298BE6FD-BC1B-684F-84B9-D07932329241}"/>
              </a:ext>
            </a:extLst>
          </p:cNvPr>
          <p:cNvSpPr/>
          <p:nvPr/>
        </p:nvSpPr>
        <p:spPr>
          <a:xfrm>
            <a:off x="2116183" y="1930256"/>
            <a:ext cx="5146766" cy="34546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Trước pháp luật thì công dân luôn luôn được bình đẳng trên các khía cạnh: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QUYỀN – NGHĨA VỤ VÀ </a:t>
            </a:r>
          </a:p>
          <a:p>
            <a:pPr algn="ct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TRÁCH NHIỆM PHÁP LÍ.</a:t>
            </a:r>
          </a:p>
        </p:txBody>
      </p:sp>
      <p:sp>
        <p:nvSpPr>
          <p:cNvPr id="22" name="Chevron 21">
            <a:extLst>
              <a:ext uri="{FF2B5EF4-FFF2-40B4-BE49-F238E27FC236}">
                <a16:creationId xmlns:a16="http://schemas.microsoft.com/office/drawing/2014/main" id="{1D93F1A8-8C69-9946-9B37-8E55A287310A}"/>
              </a:ext>
            </a:extLst>
          </p:cNvPr>
          <p:cNvSpPr/>
          <p:nvPr/>
        </p:nvSpPr>
        <p:spPr>
          <a:xfrm flipH="1">
            <a:off x="7436034" y="3535610"/>
            <a:ext cx="960119" cy="484632"/>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146868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grpId="1" nodeType="clickEffect">
                                  <p:stCondLst>
                                    <p:cond delay="0"/>
                                  </p:stCondLst>
                                  <p:childTnLst>
                                    <p:animEffect transition="out" filter="barn(inVertical)">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16" presetClass="exit" presetSubtype="21" fill="hold" grpId="1" nodeType="withEffect">
                                  <p:stCondLst>
                                    <p:cond delay="0"/>
                                  </p:stCondLst>
                                  <p:childTnLst>
                                    <p:animEffect transition="out" filter="barn(inVertical)">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6" presetClass="exit" presetSubtype="21" fill="hold" nodeType="withEffect">
                                  <p:stCondLst>
                                    <p:cond delay="0"/>
                                  </p:stCondLst>
                                  <p:childTnLst>
                                    <p:animEffect transition="out" filter="barn(inVertical)">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6" presetClass="exit" presetSubtype="21" fill="hold" grpId="1" nodeType="withEffect">
                                  <p:stCondLst>
                                    <p:cond delay="0"/>
                                  </p:stCondLst>
                                  <p:childTnLst>
                                    <p:animEffect transition="out" filter="barn(inVertic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16" presetClass="exit" presetSubtype="21" fill="hold" grpId="1" nodeType="withEffect">
                                  <p:stCondLst>
                                    <p:cond delay="0"/>
                                  </p:stCondLst>
                                  <p:childTnLst>
                                    <p:animEffect transition="out" filter="barn(inVertical)">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6" presetClass="exit" presetSubtype="21" fill="hold" nodeType="withEffect">
                                  <p:stCondLst>
                                    <p:cond delay="0"/>
                                  </p:stCondLst>
                                  <p:childTnLst>
                                    <p:animEffect transition="out" filter="barn(inVertical)">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500" fill="hold"/>
                                        <p:tgtEl>
                                          <p:spTgt spid="21"/>
                                        </p:tgtEl>
                                        <p:attrNameLst>
                                          <p:attrName>ppt_x</p:attrName>
                                        </p:attrNameLst>
                                      </p:cBhvr>
                                      <p:tavLst>
                                        <p:tav tm="0">
                                          <p:val>
                                            <p:strVal val="#ppt_x"/>
                                          </p:val>
                                        </p:tav>
                                        <p:tav tm="100000">
                                          <p:val>
                                            <p:strVal val="#ppt_x"/>
                                          </p:val>
                                        </p:tav>
                                      </p:tavLst>
                                    </p:anim>
                                    <p:anim calcmode="lin" valueType="num">
                                      <p:cBhvr additive="base">
                                        <p:cTn id="10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12" grpId="0" animBg="1"/>
      <p:bldP spid="12" grpId="1" animBg="1"/>
      <p:bldP spid="15" grpId="0" animBg="1"/>
      <p:bldP spid="15" grpId="1"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Rectangle 6"/>
          <p:cNvSpPr>
            <a:spLocks noChangeArrowheads="1"/>
          </p:cNvSpPr>
          <p:nvPr/>
        </p:nvSpPr>
        <p:spPr bwMode="auto">
          <a:xfrm>
            <a:off x="747575" y="1724440"/>
            <a:ext cx="45732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 Công dân dù ở địa vị nào, làm nghề gì khi vi phạm pháp luật đều phải chịu trách nhiệm pháp lý theo quy định của pháp luật (trách nhiệm hành chính, dân sự, hình sự, kỷ luật) </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2" name="Rounded Rectangle 1">
            <a:extLst>
              <a:ext uri="{FF2B5EF4-FFF2-40B4-BE49-F238E27FC236}">
                <a16:creationId xmlns:a16="http://schemas.microsoft.com/office/drawing/2014/main" id="{3648A182-90ED-394A-A7A0-B2841CFFB3DF}"/>
              </a:ext>
            </a:extLst>
          </p:cNvPr>
          <p:cNvSpPr/>
          <p:nvPr/>
        </p:nvSpPr>
        <p:spPr>
          <a:xfrm>
            <a:off x="6395719" y="1463695"/>
            <a:ext cx="4689623" cy="42203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a:t>
            </a:r>
          </a:p>
          <a:p>
            <a:pPr algn="just"/>
            <a:r>
              <a:rPr lang="en-VN" sz="2400">
                <a:latin typeface="Open Sans" panose="020B0606030504020204" pitchFamily="34" charset="0"/>
                <a:ea typeface="Open Sans" panose="020B0606030504020204" pitchFamily="34" charset="0"/>
                <a:cs typeface="Open Sans" panose="020B0606030504020204" pitchFamily="34" charset="0"/>
              </a:rPr>
              <a:t>Toà án xét xử các vụ tham nhũng không phụ thuộc vào người bị xét xử là ai, giữ chức vụ quan trọng như thế nào trong bộ máy nhà nước.</a:t>
            </a:r>
          </a:p>
        </p:txBody>
      </p:sp>
    </p:spTree>
    <p:extLst>
      <p:ext uri="{BB962C8B-B14F-4D97-AF65-F5344CB8AC3E}">
        <p14:creationId xmlns:p14="http://schemas.microsoft.com/office/powerpoint/2010/main" val="2384273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Rectangle 6"/>
          <p:cNvSpPr>
            <a:spLocks noChangeArrowheads="1"/>
          </p:cNvSpPr>
          <p:nvPr/>
        </p:nvSpPr>
        <p:spPr bwMode="auto">
          <a:xfrm>
            <a:off x="747575" y="1724440"/>
            <a:ext cx="45732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a:solidFill>
                  <a:schemeClr val="accent2">
                    <a:lumMod val="50000"/>
                  </a:schemeClr>
                </a:solidFill>
                <a:latin typeface="Calibri" panose="020F0502020204030204" pitchFamily="34" charset="0"/>
              </a:rPr>
              <a:t>- Công dân dù ở địa vị nào, làm nghề gì khi vi phạm pháp luật đều phải chịu trách nhiệm pháp lý theo quy định của pháp luật (trách nhiệm hành chính, dân sự, hình sự, kỷ luật) </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2" name="Rounded Rectangle 1">
            <a:extLst>
              <a:ext uri="{FF2B5EF4-FFF2-40B4-BE49-F238E27FC236}">
                <a16:creationId xmlns:a16="http://schemas.microsoft.com/office/drawing/2014/main" id="{3648A182-90ED-394A-A7A0-B2841CFFB3DF}"/>
              </a:ext>
            </a:extLst>
          </p:cNvPr>
          <p:cNvSpPr/>
          <p:nvPr/>
        </p:nvSpPr>
        <p:spPr>
          <a:xfrm>
            <a:off x="6395719" y="1463695"/>
            <a:ext cx="4689623" cy="422030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Open Sans" panose="020B0606030504020204" pitchFamily="34" charset="0"/>
                <a:ea typeface="Open Sans" panose="020B0606030504020204" pitchFamily="34" charset="0"/>
                <a:cs typeface="Open Sans" panose="020B0606030504020204" pitchFamily="34" charset="0"/>
              </a:rPr>
              <a:t>VD:</a:t>
            </a:r>
          </a:p>
          <a:p>
            <a:pPr algn="just"/>
            <a:r>
              <a:rPr lang="en-VN" sz="2400">
                <a:latin typeface="Open Sans" panose="020B0606030504020204" pitchFamily="34" charset="0"/>
                <a:ea typeface="Open Sans" panose="020B0606030504020204" pitchFamily="34" charset="0"/>
                <a:cs typeface="Open Sans" panose="020B0606030504020204" pitchFamily="34" charset="0"/>
              </a:rPr>
              <a:t>Toà án xét xử các vụ tham nhũng không phụ thuộc vào người bị xét xử là ai, giữ chức vụ quan trọng như thế nào trong bộ máy nhà nước.</a:t>
            </a:r>
          </a:p>
        </p:txBody>
      </p:sp>
      <p:pic>
        <p:nvPicPr>
          <p:cNvPr id="6" name="Picture 6" descr="bui-quoc-huy-1392786858363-crop1392950505146p">
            <a:extLst>
              <a:ext uri="{FF2B5EF4-FFF2-40B4-BE49-F238E27FC236}">
                <a16:creationId xmlns:a16="http://schemas.microsoft.com/office/drawing/2014/main" id="{BC6EF14C-3F7E-0044-AA4A-12D54DEBD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75" y="1564136"/>
            <a:ext cx="4226307" cy="37192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B7665F6A-ABFB-1147-A573-435538B571D0}"/>
              </a:ext>
            </a:extLst>
          </p:cNvPr>
          <p:cNvSpPr/>
          <p:nvPr/>
        </p:nvSpPr>
        <p:spPr>
          <a:xfrm>
            <a:off x="504389" y="5176911"/>
            <a:ext cx="4700657" cy="10279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400">
                <a:solidFill>
                  <a:srgbClr val="1C3C54"/>
                </a:solidFill>
                <a:latin typeface="Calibri" panose="020F0502020204030204" pitchFamily="34" charset="0"/>
                <a:cs typeface="Times New Roman" panose="02020603050405020304" pitchFamily="18" charset="0"/>
              </a:rPr>
              <a:t>Nguyên Thứ trưởng Bộ Công an </a:t>
            </a:r>
          </a:p>
          <a:p>
            <a:pPr algn="ctr"/>
            <a:r>
              <a:rPr lang="en-US" altLang="vi-VN" sz="2400">
                <a:solidFill>
                  <a:srgbClr val="1C3C54"/>
                </a:solidFill>
                <a:latin typeface="Calibri" panose="020F0502020204030204" pitchFamily="34" charset="0"/>
                <a:cs typeface="Times New Roman" panose="02020603050405020304" pitchFamily="18" charset="0"/>
              </a:rPr>
              <a:t>Bùi Quốc Huy trong phiên xử án liên quan đến Năm Cam</a:t>
            </a:r>
            <a:r>
              <a:rPr lang="en-VN" altLang="vi-VN" sz="2400">
                <a:solidFill>
                  <a:srgbClr val="1C3C54"/>
                </a:solidFill>
                <a:latin typeface="Calibri" panose="020F0502020204030204" pitchFamily="34" charset="0"/>
                <a:cs typeface="Times New Roman" panose="02020603050405020304" pitchFamily="18" charset="0"/>
              </a:rPr>
              <a:t>.</a:t>
            </a:r>
            <a:endParaRPr lang="en-US" altLang="vi-VN" sz="2400">
              <a:solidFill>
                <a:srgbClr val="1C3C54"/>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084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2" presetClass="entr" presetSubtype="4" fill="hold" grpId="2"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4" grpId="0" animBg="1"/>
      <p:bldP spid="5" grpId="0"/>
      <p:bldP spid="2"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490262" y="1565722"/>
            <a:ext cx="1121147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2800" b="1" dirty="0">
                <a:solidFill>
                  <a:srgbClr val="1C3C54"/>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3000">
                <a:solidFill>
                  <a:schemeClr val="accent2">
                    <a:lumMod val="50000"/>
                  </a:schemeClr>
                </a:solidFill>
                <a:latin typeface="Calibri" panose="020F0502020204030204" pitchFamily="34" charset="0"/>
              </a:rPr>
              <a:t>- Khi công dân vi phạm pháp luật với tính chất và mức độ như nhau đều phải chịu trách nhiệm pháp lý như nhau, không phân biệt đối xử.</a:t>
            </a:r>
          </a:p>
        </p:txBody>
      </p:sp>
      <p:sp>
        <p:nvSpPr>
          <p:cNvPr id="4" name="Rounded Rectangle 3">
            <a:extLst>
              <a:ext uri="{FF2B5EF4-FFF2-40B4-BE49-F238E27FC236}">
                <a16:creationId xmlns:a16="http://schemas.microsoft.com/office/drawing/2014/main" id="{38909935-F46D-4641-ACB6-9B76A284F9CA}"/>
              </a:ext>
            </a:extLst>
          </p:cNvPr>
          <p:cNvSpPr/>
          <p:nvPr/>
        </p:nvSpPr>
        <p:spPr>
          <a:xfrm>
            <a:off x="747575" y="803034"/>
            <a:ext cx="3439998" cy="6217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None/>
            </a:pPr>
            <a:r>
              <a:rPr lang="en-US" altLang="vi-VN" sz="3200" b="1">
                <a:solidFill>
                  <a:schemeClr val="bg1"/>
                </a:solidFill>
                <a:latin typeface="Calibri" panose="020F0502020204030204" pitchFamily="34" charset="0"/>
              </a:rPr>
              <a:t>2. Nội dung:</a:t>
            </a:r>
          </a:p>
        </p:txBody>
      </p:sp>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pic>
        <p:nvPicPr>
          <p:cNvPr id="6" name="Picture 4" descr="Nam-Cam1">
            <a:extLst>
              <a:ext uri="{FF2B5EF4-FFF2-40B4-BE49-F238E27FC236}">
                <a16:creationId xmlns:a16="http://schemas.microsoft.com/office/drawing/2014/main" id="{6ADF9629-1C1C-A346-9898-FF98EF6BF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622" y="3095633"/>
            <a:ext cx="2843060" cy="3095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tho dai uy">
            <a:extLst>
              <a:ext uri="{FF2B5EF4-FFF2-40B4-BE49-F238E27FC236}">
                <a16:creationId xmlns:a16="http://schemas.microsoft.com/office/drawing/2014/main" id="{5906966A-E456-F047-9C4A-4F923FA00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247" y="3095631"/>
            <a:ext cx="2843060" cy="3095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0B8CE9BA-5BC6-7547-9F31-919DC8B87017}"/>
              </a:ext>
            </a:extLst>
          </p:cNvPr>
          <p:cNvSpPr>
            <a:spLocks noChangeArrowheads="1"/>
          </p:cNvSpPr>
          <p:nvPr/>
        </p:nvSpPr>
        <p:spPr bwMode="auto">
          <a:xfrm>
            <a:off x="9041619" y="2904344"/>
            <a:ext cx="2843059" cy="31700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vi-VN" sz="2000" b="1">
                <a:solidFill>
                  <a:schemeClr val="accent2">
                    <a:lumMod val="50000"/>
                  </a:schemeClr>
                </a:solidFill>
                <a:latin typeface="Calibri" panose="020F0502020204030204" pitchFamily="34" charset="0"/>
              </a:rPr>
              <a:t>Nguyễn Văn Thọ - tức Thọ "đại úy", cháu ruột Năm Cam, người được coi là "nhân vật số 2" trong đường dây tội ác Năm Cam</a:t>
            </a:r>
            <a:r>
              <a:rPr lang="en-US" altLang="vi-VN" sz="2000" b="1">
                <a:solidFill>
                  <a:schemeClr val="accent2">
                    <a:lumMod val="50000"/>
                  </a:schemeClr>
                </a:solidFill>
                <a:latin typeface="Calibri" panose="020F0502020204030204" pitchFamily="34" charset="0"/>
              </a:rPr>
              <a:t> </a:t>
            </a:r>
            <a:r>
              <a:rPr lang="vi-VN" altLang="vi-VN" sz="2000" b="1">
                <a:solidFill>
                  <a:schemeClr val="accent2">
                    <a:lumMod val="50000"/>
                  </a:schemeClr>
                </a:solidFill>
                <a:latin typeface="Calibri" panose="020F0502020204030204" pitchFamily="34" charset="0"/>
              </a:rPr>
              <a:t>bị bắt tại Đồng Nai với tổng cộng 3 lệnh truy nã về các tội "giết người", "đưa hối lộ" và "tổ chức đánh bạc".</a:t>
            </a:r>
            <a:r>
              <a:rPr lang="en-US" altLang="vi-VN" sz="2000" b="1">
                <a:solidFill>
                  <a:schemeClr val="accent2">
                    <a:lumMod val="50000"/>
                  </a:schemeClr>
                </a:solidFill>
                <a:latin typeface="Calibri" panose="020F0502020204030204" pitchFamily="34" charset="0"/>
                <a:cs typeface="Times New Roman" panose="02020603050405020304" pitchFamily="18" charset="0"/>
              </a:rPr>
              <a:t> </a:t>
            </a:r>
          </a:p>
        </p:txBody>
      </p:sp>
      <p:sp>
        <p:nvSpPr>
          <p:cNvPr id="9" name="Text Box 6">
            <a:extLst>
              <a:ext uri="{FF2B5EF4-FFF2-40B4-BE49-F238E27FC236}">
                <a16:creationId xmlns:a16="http://schemas.microsoft.com/office/drawing/2014/main" id="{8A0F26B4-526F-6B40-BD79-831AA5AB750D}"/>
              </a:ext>
            </a:extLst>
          </p:cNvPr>
          <p:cNvSpPr txBox="1">
            <a:spLocks noChangeArrowheads="1"/>
          </p:cNvSpPr>
          <p:nvPr/>
        </p:nvSpPr>
        <p:spPr bwMode="auto">
          <a:xfrm>
            <a:off x="307322" y="3868162"/>
            <a:ext cx="1774696" cy="13234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000" b="1">
                <a:solidFill>
                  <a:schemeClr val="accent2">
                    <a:lumMod val="50000"/>
                  </a:schemeClr>
                </a:solidFill>
                <a:latin typeface="Calibri" panose="020F0502020204030204" pitchFamily="34" charset="0"/>
              </a:rPr>
              <a:t>Năm Cam và đồng bọn trong phiên xử vụ án.</a:t>
            </a:r>
          </a:p>
        </p:txBody>
      </p:sp>
      <p:sp>
        <p:nvSpPr>
          <p:cNvPr id="2" name="Rounded Rectangle 1">
            <a:extLst>
              <a:ext uri="{FF2B5EF4-FFF2-40B4-BE49-F238E27FC236}">
                <a16:creationId xmlns:a16="http://schemas.microsoft.com/office/drawing/2014/main" id="{E9CD92D4-A272-9D45-97BD-D12CB5F50D4D}"/>
              </a:ext>
            </a:extLst>
          </p:cNvPr>
          <p:cNvSpPr/>
          <p:nvPr/>
        </p:nvSpPr>
        <p:spPr>
          <a:xfrm>
            <a:off x="4034435" y="4406013"/>
            <a:ext cx="2843060" cy="88626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1"/>
                </a:solidFill>
                <a:latin typeface="Open Sans" panose="020B0606030504020204" pitchFamily="34" charset="0"/>
                <a:ea typeface="Open Sans" panose="020B0606030504020204" pitchFamily="34" charset="0"/>
                <a:cs typeface="Open Sans" panose="020B0606030504020204" pitchFamily="34" charset="0"/>
              </a:rPr>
              <a:t>Tuyên án Tử hình</a:t>
            </a:r>
          </a:p>
        </p:txBody>
      </p:sp>
    </p:spTree>
    <p:extLst>
      <p:ext uri="{BB962C8B-B14F-4D97-AF65-F5344CB8AC3E}">
        <p14:creationId xmlns:p14="http://schemas.microsoft.com/office/powerpoint/2010/main" val="6512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5" grpId="0"/>
      <p:bldP spid="8" grpId="0"/>
      <p:bldP spid="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III. CÔNG DÂN BÌNH ĐẲNG VỀ TRÁCH NHIỆM PHÁP LÝ</a:t>
            </a:r>
          </a:p>
        </p:txBody>
      </p:sp>
      <p:sp>
        <p:nvSpPr>
          <p:cNvPr id="10" name="Text Box 4">
            <a:extLst>
              <a:ext uri="{FF2B5EF4-FFF2-40B4-BE49-F238E27FC236}">
                <a16:creationId xmlns:a16="http://schemas.microsoft.com/office/drawing/2014/main" id="{9417EACC-3756-8B48-80EA-21409FB0146A}"/>
              </a:ext>
            </a:extLst>
          </p:cNvPr>
          <p:cNvSpPr txBox="1">
            <a:spLocks noChangeArrowheads="1"/>
          </p:cNvSpPr>
          <p:nvPr/>
        </p:nvSpPr>
        <p:spPr bwMode="auto">
          <a:xfrm>
            <a:off x="2661919" y="1406595"/>
            <a:ext cx="7467600" cy="4247317"/>
          </a:xfrm>
          <a:prstGeom prst="rect">
            <a:avLst/>
          </a:prstGeom>
          <a:solidFill>
            <a:schemeClr val="accent2">
              <a:lumMod val="50000"/>
            </a:schemeClr>
          </a:solid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i="1">
                <a:solidFill>
                  <a:schemeClr val="bg1"/>
                </a:solidFill>
                <a:latin typeface="Calibri" panose="020F0502020204030204" pitchFamily="34" charset="0"/>
              </a:rPr>
              <a:t>* Kết luận:  </a:t>
            </a:r>
          </a:p>
          <a:p>
            <a:pPr eaLnBrk="1" hangingPunct="1">
              <a:spcBef>
                <a:spcPct val="50000"/>
              </a:spcBef>
              <a:buFontTx/>
              <a:buNone/>
            </a:pPr>
            <a:r>
              <a:rPr lang="en-US" altLang="vi-VN" sz="3600" b="1" i="1">
                <a:solidFill>
                  <a:schemeClr val="bg1"/>
                </a:solidFill>
                <a:latin typeface="Calibri" panose="020F0502020204030204" pitchFamily="34" charset="0"/>
              </a:rPr>
              <a:t>     </a:t>
            </a:r>
            <a:r>
              <a:rPr lang="en-US" altLang="vi-VN" sz="3600">
                <a:solidFill>
                  <a:schemeClr val="bg1"/>
                </a:solidFill>
                <a:latin typeface="Calibri" panose="020F0502020204030204" pitchFamily="34" charset="0"/>
              </a:rPr>
              <a:t>Trách nhiệm pháp lí do cơ quan nhà nước có thẩm quyền áp dụng với các chủ thể vi phạm pháp luật. Bất kì công dân nào vi phạm pháp luật đều bị xử lí bằng các chế tài theo quy định của pháp luật</a:t>
            </a:r>
          </a:p>
        </p:txBody>
      </p:sp>
    </p:spTree>
    <p:extLst>
      <p:ext uri="{BB962C8B-B14F-4D97-AF65-F5344CB8AC3E}">
        <p14:creationId xmlns:p14="http://schemas.microsoft.com/office/powerpoint/2010/main" val="3828918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4937760" y="945815"/>
            <a:ext cx="1731683"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IV.</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3060124" y="1953549"/>
            <a:ext cx="6619120"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TRÁCH NHIỆM</a:t>
            </a:r>
          </a:p>
          <a:p>
            <a:pPr algn="ctr"/>
            <a:r>
              <a:rPr lang="en-US" altLang="zh-CN" sz="8000">
                <a:solidFill>
                  <a:srgbClr val="F6D88F"/>
                </a:solidFill>
                <a:latin typeface="Algerian" panose="04020705040A02060702" pitchFamily="82" charset="0"/>
                <a:ea typeface="张海山锐线体简" panose="02000000000000000000" pitchFamily="2" charset="-122"/>
              </a:rPr>
              <a:t>CỦA</a:t>
            </a:r>
          </a:p>
          <a:p>
            <a:pPr algn="ctr"/>
            <a:r>
              <a:rPr lang="en-US" altLang="zh-CN" sz="8000">
                <a:solidFill>
                  <a:srgbClr val="F6D88F"/>
                </a:solidFill>
                <a:latin typeface="Algerian" panose="04020705040A02060702" pitchFamily="82" charset="0"/>
                <a:ea typeface="张海山锐线体简" panose="02000000000000000000" pitchFamily="2" charset="-122"/>
              </a:rPr>
              <a:t>NHÀ NƯỚC</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915262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FC2B22-357E-D04F-AFB8-A75FEC99FB14}"/>
              </a:ext>
            </a:extLst>
          </p:cNvPr>
          <p:cNvSpPr txBox="1">
            <a:spLocks/>
          </p:cNvSpPr>
          <p:nvPr/>
        </p:nvSpPr>
        <p:spPr>
          <a:xfrm>
            <a:off x="1553031" y="120298"/>
            <a:ext cx="9685376" cy="682736"/>
          </a:xfrm>
          <a:prstGeom prst="rect">
            <a:avLst/>
          </a:prstGeom>
        </p:spPr>
        <p:txBody>
          <a:bodyPr vert="horz" lIns="91440" tIns="45720" rIns="91440" bIns="45720" rtlCol="0" anchor="ctr">
            <a:normAutofit/>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r>
              <a:rPr lang="en-US" altLang="vi-VN" sz="2800">
                <a:solidFill>
                  <a:srgbClr val="FF0000"/>
                </a:solidFill>
                <a:latin typeface="Calibri" panose="020F0502020204030204" pitchFamily="34" charset="0"/>
              </a:rPr>
              <a:t>IV. TRÁCH NHIỆM CỦA NHÀ NƯỚC</a:t>
            </a:r>
          </a:p>
        </p:txBody>
      </p:sp>
      <p:sp>
        <p:nvSpPr>
          <p:cNvPr id="10" name="Text Box 4">
            <a:extLst>
              <a:ext uri="{FF2B5EF4-FFF2-40B4-BE49-F238E27FC236}">
                <a16:creationId xmlns:a16="http://schemas.microsoft.com/office/drawing/2014/main" id="{9417EACC-3756-8B48-80EA-21409FB0146A}"/>
              </a:ext>
            </a:extLst>
          </p:cNvPr>
          <p:cNvSpPr txBox="1">
            <a:spLocks noChangeArrowheads="1"/>
          </p:cNvSpPr>
          <p:nvPr/>
        </p:nvSpPr>
        <p:spPr bwMode="auto">
          <a:xfrm>
            <a:off x="2661918" y="2405401"/>
            <a:ext cx="7748173" cy="1200329"/>
          </a:xfrm>
          <a:prstGeom prst="rect">
            <a:avLst/>
          </a:prstGeom>
          <a:solidFill>
            <a:schemeClr val="accent2">
              <a:lumMod val="50000"/>
            </a:schemeClr>
          </a:solid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vi-VN" sz="3600" b="1">
                <a:solidFill>
                  <a:schemeClr val="bg1"/>
                </a:solidFill>
                <a:latin typeface="Calibri" panose="020F0502020204030204" pitchFamily="34" charset="0"/>
              </a:rPr>
              <a:t>HỌC SINH TỰ TÌM HIỂU </a:t>
            </a:r>
          </a:p>
          <a:p>
            <a:pPr algn="ctr" eaLnBrk="1" hangingPunct="1">
              <a:spcBef>
                <a:spcPts val="0"/>
              </a:spcBef>
              <a:buFontTx/>
              <a:buNone/>
            </a:pPr>
            <a:r>
              <a:rPr lang="en-US" altLang="vi-VN" sz="3600" b="1">
                <a:solidFill>
                  <a:schemeClr val="bg1"/>
                </a:solidFill>
                <a:latin typeface="Calibri" panose="020F0502020204030204" pitchFamily="34" charset="0"/>
              </a:rPr>
              <a:t>THEO HƯỚNG DẪN GV VÀ SGK</a:t>
            </a:r>
            <a:endParaRPr lang="en-US" altLang="vi-VN" sz="3600">
              <a:solidFill>
                <a:schemeClr val="bg1"/>
              </a:solidFill>
              <a:latin typeface="Calibri" panose="020F0502020204030204" pitchFamily="34" charset="0"/>
            </a:endParaRPr>
          </a:p>
        </p:txBody>
      </p:sp>
    </p:spTree>
    <p:extLst>
      <p:ext uri="{BB962C8B-B14F-4D97-AF65-F5344CB8AC3E}">
        <p14:creationId xmlns:p14="http://schemas.microsoft.com/office/powerpoint/2010/main" val="153330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8"/>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a:extLst>
              <a:ext uri="{FF2B5EF4-FFF2-40B4-BE49-F238E27FC236}">
                <a16:creationId xmlns:a16="http://schemas.microsoft.com/office/drawing/2014/main" id="{0099A461-4947-4A1E-9B65-CB2D13102B36}"/>
              </a:ext>
            </a:extLst>
          </p:cNvPr>
          <p:cNvSpPr txBox="1"/>
          <p:nvPr>
            <p:custDataLst>
              <p:tags r:id="rId5"/>
            </p:custDataLst>
          </p:nvPr>
        </p:nvSpPr>
        <p:spPr>
          <a:xfrm>
            <a:off x="7574746" y="3098790"/>
            <a:ext cx="3309624" cy="523220"/>
          </a:xfrm>
          <a:prstGeom prst="rect">
            <a:avLst/>
          </a:prstGeom>
          <a:noFill/>
        </p:spPr>
        <p:txBody>
          <a:bodyPr wrap="none" rtlCol="0">
            <a:spAutoFit/>
          </a:bodyPr>
          <a:lstStyle/>
          <a:p>
            <a:pPr algn="ctr"/>
            <a:r>
              <a:rPr lang="en-US" altLang="zh-CN" sz="2800">
                <a:solidFill>
                  <a:srgbClr val="F6D88F"/>
                </a:solidFill>
                <a:latin typeface="Calibri" panose="020F0502020204030204" pitchFamily="34" charset="0"/>
                <a:ea typeface="张海山锐线体简" panose="02000000000000000000" pitchFamily="2" charset="-122"/>
              </a:rPr>
              <a:t>GVTH: Trần Thị Mỹ Lệ</a:t>
            </a:r>
            <a:endParaRPr lang="zh-CN" altLang="en-US" sz="2800" dirty="0">
              <a:solidFill>
                <a:srgbClr val="F6D88F"/>
              </a:solidFill>
              <a:latin typeface="Calibri" panose="020F0502020204030204" pitchFamily="34" charset="0"/>
              <a:ea typeface="张海山锐线体简" panose="02000000000000000000" pitchFamily="2" charset="-122"/>
            </a:endParaRPr>
          </a:p>
        </p:txBody>
      </p:sp>
      <p:sp>
        <p:nvSpPr>
          <p:cNvPr id="10" name="Google Shape;3915;p69">
            <a:extLst>
              <a:ext uri="{FF2B5EF4-FFF2-40B4-BE49-F238E27FC236}">
                <a16:creationId xmlns:a16="http://schemas.microsoft.com/office/drawing/2014/main" id="{F62B5135-0BE4-1B4C-9E44-419B79071417}"/>
              </a:ext>
            </a:extLst>
          </p:cNvPr>
          <p:cNvSpPr txBox="1">
            <a:spLocks/>
          </p:cNvSpPr>
          <p:nvPr/>
        </p:nvSpPr>
        <p:spPr>
          <a:xfrm>
            <a:off x="1249380" y="2635103"/>
            <a:ext cx="4600816" cy="4191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solidFill>
                  <a:schemeClr val="bg1"/>
                </a:solidFill>
              </a:rPr>
              <a:t>Do you have any questions?</a:t>
            </a:r>
          </a:p>
        </p:txBody>
      </p:sp>
      <p:sp>
        <p:nvSpPr>
          <p:cNvPr id="12" name="Google Shape;3916;p69">
            <a:extLst>
              <a:ext uri="{FF2B5EF4-FFF2-40B4-BE49-F238E27FC236}">
                <a16:creationId xmlns:a16="http://schemas.microsoft.com/office/drawing/2014/main" id="{29FB718B-C641-504C-8164-D65CCCB5CEDE}"/>
              </a:ext>
            </a:extLst>
          </p:cNvPr>
          <p:cNvSpPr txBox="1">
            <a:spLocks/>
          </p:cNvSpPr>
          <p:nvPr/>
        </p:nvSpPr>
        <p:spPr>
          <a:xfrm>
            <a:off x="-129254" y="1766129"/>
            <a:ext cx="7704000" cy="759300"/>
          </a:xfrm>
          <a:prstGeom prst="rect">
            <a:avLst/>
          </a:prstGeom>
        </p:spPr>
        <p:txBody>
          <a:bodyPr spcFirstLastPara="1" wrap="square" lIns="91425" tIns="91425" rIns="91425" bIns="180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a:solidFill>
                  <a:schemeClr val="bg1"/>
                </a:solidFill>
              </a:rPr>
              <a:t>THANKS!</a:t>
            </a:r>
          </a:p>
        </p:txBody>
      </p:sp>
      <p:sp>
        <p:nvSpPr>
          <p:cNvPr id="16" name="Google Shape;3917;p69">
            <a:extLst>
              <a:ext uri="{FF2B5EF4-FFF2-40B4-BE49-F238E27FC236}">
                <a16:creationId xmlns:a16="http://schemas.microsoft.com/office/drawing/2014/main" id="{E8202288-4525-464B-836E-248D899011D5}"/>
              </a:ext>
            </a:extLst>
          </p:cNvPr>
          <p:cNvSpPr txBox="1">
            <a:spLocks/>
          </p:cNvSpPr>
          <p:nvPr/>
        </p:nvSpPr>
        <p:spPr>
          <a:xfrm>
            <a:off x="2315296" y="3724310"/>
            <a:ext cx="2814900" cy="7593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1100"/>
              <a:buFont typeface="Arial"/>
              <a:buNone/>
            </a:pPr>
            <a:r>
              <a:rPr lang="vi-VN">
                <a:solidFill>
                  <a:schemeClr val="bg1"/>
                </a:solidFill>
                <a:latin typeface="Calibri" panose="020F0502020204030204" pitchFamily="34" charset="0"/>
                <a:cs typeface="Calibri" panose="020F0502020204030204" pitchFamily="34" charset="0"/>
              </a:rPr>
              <a:t>lettm@iec.edu.vn</a:t>
            </a:r>
          </a:p>
          <a:p>
            <a:pPr marL="0" indent="0" algn="ctr">
              <a:spcBef>
                <a:spcPts val="0"/>
              </a:spcBef>
              <a:buClr>
                <a:schemeClr val="lt1"/>
              </a:buClr>
              <a:buSzPts val="1100"/>
              <a:buFont typeface="Arial"/>
              <a:buNone/>
            </a:pPr>
            <a:r>
              <a:rPr lang="vi-VN">
                <a:solidFill>
                  <a:schemeClr val="bg1"/>
                </a:solidFill>
                <a:latin typeface="Calibri" panose="020F0502020204030204" pitchFamily="34" charset="0"/>
                <a:cs typeface="Calibri" panose="020F0502020204030204" pitchFamily="34" charset="0"/>
              </a:rPr>
              <a:t>+84 935105957 </a:t>
            </a:r>
          </a:p>
          <a:p>
            <a:pPr marL="0" indent="0" algn="ctr">
              <a:spcBef>
                <a:spcPts val="0"/>
              </a:spcBef>
              <a:buFont typeface="Arial" panose="020B0604020202020204" pitchFamily="34" charset="0"/>
              <a:buNone/>
            </a:pPr>
            <a:r>
              <a:rPr lang="vi-VN">
                <a:solidFill>
                  <a:schemeClr val="bg1"/>
                </a:solidFill>
                <a:latin typeface="Calibri" panose="020F0502020204030204" pitchFamily="34" charset="0"/>
                <a:cs typeface="Calibri" panose="020F0502020204030204" pitchFamily="34" charset="0"/>
              </a:rPr>
              <a:t>Fb/Zalo/Viber: 0935105957</a:t>
            </a:r>
          </a:p>
        </p:txBody>
      </p:sp>
    </p:spTree>
    <p:extLst>
      <p:ext uri="{BB962C8B-B14F-4D97-AF65-F5344CB8AC3E}">
        <p14:creationId xmlns:p14="http://schemas.microsoft.com/office/powerpoint/2010/main" val="18632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set>
                                      <p:cBhvr>
                                        <p:cTn id="25" dur="1" fill="hold">
                                          <p:stCondLst>
                                            <p:cond delay="0"/>
                                          </p:stCondLst>
                                        </p:cTn>
                                        <p:tgtEl>
                                          <p:spTgt spid="14"/>
                                        </p:tgtEl>
                                        <p:attrNameLst>
                                          <p:attrName>style.visibility</p:attrName>
                                        </p:attrNameLst>
                                      </p:cBhvr>
                                      <p:to>
                                        <p:strVal val="visible"/>
                                      </p:to>
                                    </p:set>
                                    <p:anim to="" calcmode="lin" valueType="num">
                                      <p:cBhvr>
                                        <p:cTn id="26" dur="1500" fill="hold">
                                          <p:stCondLst>
                                            <p:cond delay="0"/>
                                          </p:stCondLst>
                                        </p:cTn>
                                        <p:tgtEl>
                                          <p:spTgt spid="1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14"/>
                                        </p:tgtEl>
                                        <p:attrNameLst>
                                          <p:attrName>ppt_h</p:attrName>
                                        </p:attrNameLst>
                                      </p:cBhvr>
                                      <p:tavLst>
                                        <p:tav tm="0">
                                          <p:val>
                                            <p:strVal val="0"/>
                                          </p:val>
                                        </p:tav>
                                        <p:tav tm="100000">
                                          <p:val>
                                            <p:strVal val="#ppt_h"/>
                                          </p:val>
                                        </p:tav>
                                      </p:tavLst>
                                    </p:anim>
                                    <p:animEffect filter="fade">
                                      <p:cBhvr>
                                        <p:cTn id="28" dur="1500">
                                          <p:stCondLst>
                                            <p:cond delay="0"/>
                                          </p:stCondLst>
                                        </p:cTn>
                                        <p:tgtEl>
                                          <p:spTgt spid="14"/>
                                        </p:tgtEl>
                                      </p:cBhvr>
                                    </p:animEffect>
                                  </p:childTnLst>
                                </p:cTn>
                              </p:par>
                              <p:par>
                                <p:cTn id="29" presetID="23" presetClass="entr" presetSubtype="288"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4/3*#ppt_w"/>
                                          </p:val>
                                        </p:tav>
                                        <p:tav tm="100000">
                                          <p:val>
                                            <p:strVal val="#ppt_w"/>
                                          </p:val>
                                        </p:tav>
                                      </p:tavLst>
                                    </p:anim>
                                    <p:anim calcmode="lin" valueType="num">
                                      <p:cBhvr>
                                        <p:cTn id="32" dur="500" fill="hold"/>
                                        <p:tgtEl>
                                          <p:spTgt spid="11"/>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strVal val="4/3*#ppt_w"/>
                                          </p:val>
                                        </p:tav>
                                        <p:tav tm="100000">
                                          <p:val>
                                            <p:strVal val="#ppt_w"/>
                                          </p:val>
                                        </p:tav>
                                      </p:tavLst>
                                    </p:anim>
                                    <p:anim calcmode="lin" valueType="num">
                                      <p:cBhvr>
                                        <p:cTn id="36" dur="500" fill="hold"/>
                                        <p:tgtEl>
                                          <p:spTgt spid="6"/>
                                        </p:tgtEl>
                                        <p:attrNameLst>
                                          <p:attrName>ppt_h</p:attrName>
                                        </p:attrNameLst>
                                      </p:cBhvr>
                                      <p:tavLst>
                                        <p:tav tm="0">
                                          <p:val>
                                            <p:strVal val="4/3*#ppt_h"/>
                                          </p:val>
                                        </p:tav>
                                        <p:tav tm="100000">
                                          <p:val>
                                            <p:strVal val="#ppt_h"/>
                                          </p:val>
                                        </p:tav>
                                      </p:tavLst>
                                    </p:anim>
                                  </p:childTnLst>
                                </p:cTn>
                              </p:par>
                              <p:par>
                                <p:cTn id="37" presetID="3" presetClass="entr" presetSubtype="1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25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25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utoUpdateAnimBg="0"/>
      <p:bldP spid="10"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383514" y="945815"/>
            <a:ext cx="713657" cy="1200329"/>
          </a:xfrm>
          <a:prstGeom prst="rect">
            <a:avLst/>
          </a:prstGeom>
          <a:noFill/>
        </p:spPr>
        <p:txBody>
          <a:bodyPr wrap="non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1815389" y="1953549"/>
            <a:ext cx="9108584"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KHÁI NIỆM </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TRƯỚC PHÁP LUẬT</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511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0" name="Picture 5" descr="640px-United_States_Declaration_of_In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841" y="1116939"/>
            <a:ext cx="3082748" cy="462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997646" y="1430375"/>
            <a:ext cx="6217693" cy="42780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Tuyên ngôn độc lập năm 1776 của nước Mỹ đã khẳng định: </a:t>
            </a:r>
          </a:p>
          <a:p>
            <a:pPr algn="just" eaLnBrk="1" hangingPunct="1">
              <a:spcBef>
                <a:spcPct val="50000"/>
              </a:spcBef>
              <a:buFontTx/>
              <a:buNone/>
            </a:pPr>
            <a:r>
              <a:rPr lang="en-US" altLang="vi-VN">
                <a:solidFill>
                  <a:schemeClr val="accent6">
                    <a:lumMod val="60000"/>
                    <a:lumOff val="40000"/>
                  </a:schemeClr>
                </a:solidFill>
                <a:latin typeface="Times New Roman" panose="02020603050405020304" pitchFamily="18" charset="0"/>
              </a:rPr>
              <a:t>“Tất cả mọi người sinh ra có quyền bình đẳng. Tạo hóa cho họ những quyền không ai có thể xâm phạm được; trong những quyền ấy, có quyền được sống, quyền tự do và quyền mưu cầu hp”.</a:t>
            </a:r>
          </a:p>
        </p:txBody>
      </p:sp>
    </p:spTree>
    <p:extLst>
      <p:ext uri="{BB962C8B-B14F-4D97-AF65-F5344CB8AC3E}">
        <p14:creationId xmlns:p14="http://schemas.microsoft.com/office/powerpoint/2010/main" val="9438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4" descr="640px-Declaration_of_the_Rights_of_Man_and_of_the_Citizen_in_1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158" y="595529"/>
            <a:ext cx="3680928" cy="517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15286" y="1782395"/>
            <a:ext cx="6085764" cy="32932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a:solidFill>
                  <a:schemeClr val="accent1">
                    <a:lumMod val="20000"/>
                    <a:lumOff val="80000"/>
                  </a:schemeClr>
                </a:solidFill>
                <a:latin typeface="Times New Roman" panose="02020603050405020304" pitchFamily="18" charset="0"/>
              </a:rPr>
              <a:t>Bản tuyên ngôn nhân quyền và dân quyền của cách mạng Pháp 1789 cũng nêu rõ: </a:t>
            </a:r>
          </a:p>
          <a:p>
            <a:pPr algn="just" eaLnBrk="1" hangingPunct="1">
              <a:spcBef>
                <a:spcPct val="50000"/>
              </a:spcBef>
              <a:buFontTx/>
              <a:buNone/>
            </a:pPr>
            <a:r>
              <a:rPr lang="en-US" altLang="vi-VN">
                <a:solidFill>
                  <a:schemeClr val="accent4">
                    <a:lumMod val="60000"/>
                    <a:lumOff val="40000"/>
                  </a:schemeClr>
                </a:solidFill>
                <a:latin typeface="Times New Roman" panose="02020603050405020304" pitchFamily="18" charset="0"/>
              </a:rPr>
              <a:t>“Người ta sinh ra tự do bình đẳng về quyền lợi và phải luôn luôn được tự do bình đẳng về quyền lợi” </a:t>
            </a:r>
          </a:p>
        </p:txBody>
      </p:sp>
    </p:spTree>
    <p:extLst>
      <p:ext uri="{BB962C8B-B14F-4D97-AF65-F5344CB8AC3E}">
        <p14:creationId xmlns:p14="http://schemas.microsoft.com/office/powerpoint/2010/main" val="130431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http://baodanang.vn/dataimages/201409/original/images1063254_hien_ph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33" y="769896"/>
            <a:ext cx="3861172" cy="49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5543883" y="1720840"/>
            <a:ext cx="59151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vi-VN" sz="3600" b="1">
                <a:solidFill>
                  <a:schemeClr val="accent2">
                    <a:lumMod val="40000"/>
                    <a:lumOff val="60000"/>
                  </a:schemeClr>
                </a:solidFill>
                <a:latin typeface="Calibri" panose="020F0502020204030204" pitchFamily="34" charset="0"/>
              </a:rPr>
              <a:t>Điều 16  </a:t>
            </a:r>
            <a:r>
              <a:rPr lang="en-US" altLang="vi-VN" sz="3600" b="1">
                <a:solidFill>
                  <a:schemeClr val="accent2">
                    <a:lumMod val="40000"/>
                    <a:lumOff val="60000"/>
                  </a:schemeClr>
                </a:solidFill>
                <a:latin typeface="Calibri" panose="020F0502020204030204" pitchFamily="34" charset="0"/>
              </a:rPr>
              <a:t>Hiến pháp 2013</a:t>
            </a:r>
            <a:endParaRPr lang="vi-VN" altLang="vi-VN" sz="3600">
              <a:solidFill>
                <a:schemeClr val="accent2">
                  <a:lumMod val="40000"/>
                  <a:lumOff val="60000"/>
                </a:schemeClr>
              </a:solidFill>
              <a:latin typeface="Calibri" panose="020F0502020204030204" pitchFamily="34" charset="0"/>
            </a:endParaRPr>
          </a:p>
          <a:p>
            <a:pPr algn="just">
              <a:spcBef>
                <a:spcPct val="0"/>
              </a:spcBef>
              <a:buFontTx/>
              <a:buNone/>
            </a:pPr>
            <a:r>
              <a:rPr lang="vi-VN" altLang="vi-VN" sz="3600">
                <a:solidFill>
                  <a:schemeClr val="accent4">
                    <a:lumMod val="60000"/>
                    <a:lumOff val="40000"/>
                  </a:schemeClr>
                </a:solidFill>
                <a:latin typeface="Calibri" panose="020F0502020204030204" pitchFamily="34" charset="0"/>
              </a:rPr>
              <a:t>1. Mọi người đều bình đẳng trước pháp luật.</a:t>
            </a:r>
          </a:p>
          <a:p>
            <a:pPr algn="just">
              <a:spcBef>
                <a:spcPct val="0"/>
              </a:spcBef>
              <a:buFontTx/>
              <a:buNone/>
            </a:pPr>
            <a:r>
              <a:rPr lang="vi-VN" altLang="vi-VN" sz="3600">
                <a:solidFill>
                  <a:schemeClr val="accent4">
                    <a:lumMod val="60000"/>
                    <a:lumOff val="40000"/>
                  </a:schemeClr>
                </a:solidFill>
                <a:latin typeface="Calibri" panose="020F0502020204030204" pitchFamily="34" charset="0"/>
              </a:rPr>
              <a:t>2. Không ai bị phân biệt đối xử trong đời sống chính trị, dân sự, kinh tế, văn hóa, xã hội.</a:t>
            </a:r>
          </a:p>
        </p:txBody>
      </p:sp>
    </p:spTree>
    <p:extLst>
      <p:ext uri="{BB962C8B-B14F-4D97-AF65-F5344CB8AC3E}">
        <p14:creationId xmlns:p14="http://schemas.microsoft.com/office/powerpoint/2010/main" val="205276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6553200" y="6245225"/>
            <a:ext cx="2133600" cy="476250"/>
          </a:xfrm>
          <a:prstGeom prst="rect">
            <a:avLst/>
          </a:prstGeom>
          <a:noFill/>
        </p:spPr>
        <p:txBody>
          <a:bodyPr/>
          <a:lstStyle>
            <a:defPPr>
              <a:defRPr lang="zh-CN"/>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fld id="{B7EEBCB3-750E-4ED7-B087-927123FEE6A6}" type="slidenum">
              <a:rPr lang="en-US" altLang="vi-VN" sz="1400" smtClean="0"/>
              <a:pPr>
                <a:spcBef>
                  <a:spcPct val="0"/>
                </a:spcBef>
                <a:buFontTx/>
                <a:buNone/>
              </a:pPr>
              <a:t>7</a:t>
            </a:fld>
            <a:endParaRPr lang="en-US" altLang="vi-VN" sz="1400"/>
          </a:p>
        </p:txBody>
      </p:sp>
      <p:sp>
        <p:nvSpPr>
          <p:cNvPr id="8" name="Text Box 7"/>
          <p:cNvSpPr txBox="1">
            <a:spLocks noChangeArrowheads="1"/>
          </p:cNvSpPr>
          <p:nvPr/>
        </p:nvSpPr>
        <p:spPr bwMode="auto">
          <a:xfrm>
            <a:off x="626480" y="1022695"/>
            <a:ext cx="5847594" cy="50167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4000" b="1" dirty="0">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500">
                <a:solidFill>
                  <a:schemeClr val="accent2">
                    <a:lumMod val="50000"/>
                  </a:schemeClr>
                </a:solidFill>
                <a:latin typeface="Calibri" panose="020F0502020204030204" pitchFamily="34" charset="0"/>
              </a:rPr>
              <a:t>Bình đẳng trước pháp luật có nghĩa là mọi công dân, nam, nữ thuộc các dân tộc, tôn giáo, thành phần, địa vị xã hội khác nhau đều không bị phân biệt, đối xử trong việc </a:t>
            </a:r>
            <a:r>
              <a:rPr lang="en-US" altLang="vi-VN" sz="3500" b="1">
                <a:solidFill>
                  <a:schemeClr val="accent2">
                    <a:lumMod val="50000"/>
                  </a:schemeClr>
                </a:solidFill>
                <a:latin typeface="Calibri" panose="020F0502020204030204" pitchFamily="34" charset="0"/>
              </a:rPr>
              <a:t>hưởng quyền</a:t>
            </a:r>
            <a:r>
              <a:rPr lang="en-US" altLang="vi-VN" sz="3500">
                <a:solidFill>
                  <a:schemeClr val="accent2">
                    <a:lumMod val="50000"/>
                  </a:schemeClr>
                </a:solidFill>
                <a:latin typeface="Calibri" panose="020F0502020204030204" pitchFamily="34" charset="0"/>
              </a:rPr>
              <a:t>, </a:t>
            </a:r>
            <a:r>
              <a:rPr lang="en-US" altLang="vi-VN" sz="3500" b="1">
                <a:solidFill>
                  <a:schemeClr val="accent2">
                    <a:lumMod val="50000"/>
                  </a:schemeClr>
                </a:solidFill>
                <a:latin typeface="Calibri" panose="020F0502020204030204" pitchFamily="34" charset="0"/>
              </a:rPr>
              <a:t>thực hiện nghĩa vụ </a:t>
            </a:r>
            <a:r>
              <a:rPr lang="en-US" altLang="vi-VN" sz="3500">
                <a:solidFill>
                  <a:schemeClr val="accent2">
                    <a:lumMod val="50000"/>
                  </a:schemeClr>
                </a:solidFill>
                <a:latin typeface="Calibri" panose="020F0502020204030204" pitchFamily="34" charset="0"/>
              </a:rPr>
              <a:t>và chịu </a:t>
            </a:r>
            <a:r>
              <a:rPr lang="en-US" altLang="vi-VN" sz="3500" b="1">
                <a:solidFill>
                  <a:schemeClr val="accent2">
                    <a:lumMod val="50000"/>
                  </a:schemeClr>
                </a:solidFill>
                <a:latin typeface="Calibri" panose="020F0502020204030204" pitchFamily="34" charset="0"/>
              </a:rPr>
              <a:t>trách nhiệm pháp lý </a:t>
            </a:r>
            <a:r>
              <a:rPr lang="en-US" altLang="vi-VN" sz="3500">
                <a:solidFill>
                  <a:schemeClr val="accent2">
                    <a:lumMod val="50000"/>
                  </a:schemeClr>
                </a:solidFill>
                <a:latin typeface="Calibri" panose="020F0502020204030204" pitchFamily="34" charset="0"/>
              </a:rPr>
              <a:t>theo quy định của pháp luật. </a:t>
            </a:r>
          </a:p>
        </p:txBody>
      </p:sp>
      <p:sp>
        <p:nvSpPr>
          <p:cNvPr id="11" name="Text Box 8"/>
          <p:cNvSpPr txBox="1">
            <a:spLocks noChangeArrowheads="1"/>
          </p:cNvSpPr>
          <p:nvPr/>
        </p:nvSpPr>
        <p:spPr bwMode="auto">
          <a:xfrm>
            <a:off x="2552700" y="222254"/>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BÌNH ĐẲNG TRƯỚC PHÁP LUẬT</a:t>
            </a:r>
          </a:p>
        </p:txBody>
      </p:sp>
      <p:pic>
        <p:nvPicPr>
          <p:cNvPr id="14" name="Picture 9" descr="images54746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529" y="994673"/>
            <a:ext cx="4681182" cy="40724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6740288" y="5168007"/>
            <a:ext cx="5071280"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a:solidFill>
                  <a:srgbClr val="002060"/>
                </a:solidFill>
                <a:latin typeface="Calibri" panose="020F0502020204030204" pitchFamily="34" charset="0"/>
              </a:rPr>
              <a:t>Bác Hồ đã từng nói: “Chủ tịch nước không có đặc quyền”</a:t>
            </a:r>
          </a:p>
        </p:txBody>
      </p:sp>
    </p:spTree>
    <p:extLst>
      <p:ext uri="{BB962C8B-B14F-4D97-AF65-F5344CB8AC3E}">
        <p14:creationId xmlns:p14="http://schemas.microsoft.com/office/powerpoint/2010/main" val="108404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102078"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687679" y="1953549"/>
            <a:ext cx="11364009" cy="3785652"/>
          </a:xfrm>
          <a:prstGeom prst="rect">
            <a:avLst/>
          </a:prstGeom>
          <a:noFill/>
        </p:spPr>
        <p:txBody>
          <a:bodyPr wrap="none" rtlCol="0">
            <a:spAutoFit/>
          </a:bodyPr>
          <a:lstStyle/>
          <a:p>
            <a:pPr algn="ctr"/>
            <a:r>
              <a:rPr lang="en-US" altLang="zh-CN" sz="8000">
                <a:solidFill>
                  <a:srgbClr val="F6D88F"/>
                </a:solidFill>
                <a:latin typeface="Algerian" panose="04020705040A02060702" pitchFamily="82" charset="0"/>
                <a:ea typeface="张海山锐线体简" panose="02000000000000000000" pitchFamily="2" charset="-122"/>
              </a:rPr>
              <a:t>CÔNG DÂN</a:t>
            </a:r>
          </a:p>
          <a:p>
            <a:pPr algn="ctr"/>
            <a:r>
              <a:rPr lang="en-US" altLang="zh-CN" sz="8000">
                <a:solidFill>
                  <a:srgbClr val="F6D88F"/>
                </a:solidFill>
                <a:latin typeface="Algerian" panose="04020705040A02060702" pitchFamily="82" charset="0"/>
                <a:ea typeface="张海山锐线体简" panose="02000000000000000000" pitchFamily="2" charset="-122"/>
              </a:rPr>
              <a:t>BÌNH ĐẲNG </a:t>
            </a:r>
          </a:p>
          <a:p>
            <a:pPr algn="ctr"/>
            <a:r>
              <a:rPr lang="en-US" altLang="zh-CN" sz="8000">
                <a:solidFill>
                  <a:srgbClr val="F6D88F"/>
                </a:solidFill>
                <a:latin typeface="Algerian" panose="04020705040A02060702" pitchFamily="82" charset="0"/>
                <a:ea typeface="张海山锐线体简" panose="02000000000000000000" pitchFamily="2" charset="-122"/>
              </a:rPr>
              <a:t>VỀ QUYỀN VÀ NGHĨA VỤ</a:t>
            </a:r>
            <a:endParaRPr lang="zh-CN" altLang="en-US" sz="8000" dirty="0">
              <a:solidFill>
                <a:srgbClr val="F6D88F"/>
              </a:solidFill>
              <a:latin typeface="Algerian" panose="04020705040A02060702" pitchFamily="82" charset="0"/>
              <a:ea typeface="张海山锐线体简" panose="02000000000000000000" pitchFamily="2" charset="-122"/>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210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9</a:t>
            </a:fld>
            <a:endParaRPr lang="en-US" altLang="vi-VN" sz="1400"/>
          </a:p>
        </p:txBody>
      </p:sp>
      <p:sp>
        <p:nvSpPr>
          <p:cNvPr id="10" name="Text Box 6"/>
          <p:cNvSpPr txBox="1">
            <a:spLocks noChangeArrowheads="1"/>
          </p:cNvSpPr>
          <p:nvPr/>
        </p:nvSpPr>
        <p:spPr bwMode="auto">
          <a:xfrm>
            <a:off x="4167266" y="1281397"/>
            <a:ext cx="744697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a:solidFill>
                  <a:schemeClr val="accent2">
                    <a:lumMod val="50000"/>
                  </a:schemeClr>
                </a:solidFill>
                <a:latin typeface="Calibri" panose="020F0502020204030204" pitchFamily="34" charset="0"/>
                <a:cs typeface="Times New Roman" panose="02020603050405020304" pitchFamily="18" charset="0"/>
              </a:rPr>
              <a:t>“Trong cuộc Tổng tuyển cử, hễ là người muốn lo việc nước thì đều có quyền ra ứng cử; hễ là công dân thì đều có quyền đi bầu cử. Không chia gái trai, giàu nghèo, tôn giáo, nòi giống, giai cấp, đảng phái, hễ là công dân Việt nam thì đều có hai quyền đó”</a:t>
            </a:r>
          </a:p>
        </p:txBody>
      </p:sp>
      <p:sp>
        <p:nvSpPr>
          <p:cNvPr id="12" name="AutoShape 9"/>
          <p:cNvSpPr>
            <a:spLocks noChangeArrowheads="1"/>
          </p:cNvSpPr>
          <p:nvPr/>
        </p:nvSpPr>
        <p:spPr bwMode="auto">
          <a:xfrm>
            <a:off x="1969828" y="4470896"/>
            <a:ext cx="8458200" cy="2007311"/>
          </a:xfrm>
          <a:prstGeom prst="horizontalScroll">
            <a:avLst>
              <a:gd name="adj" fmla="val 12500"/>
            </a:avLst>
          </a:prstGeom>
          <a:solidFill>
            <a:schemeClr val="accent2">
              <a:lumMod val="5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2800">
              <a:solidFill>
                <a:schemeClr val="bg1"/>
              </a:solidFill>
              <a:latin typeface="Calibri" panose="020F0502020204030204" pitchFamily="34" charset="0"/>
              <a:cs typeface="Times New Roman" panose="02020603050405020304" pitchFamily="18" charset="0"/>
            </a:endParaRP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Em hiểu như thế nào về quyền bình đẳng của công dân </a:t>
            </a: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trong lời tuyên bố trên của Chủ tịch Hồ Chí Minh?</a:t>
            </a:r>
          </a:p>
          <a:p>
            <a:pPr algn="ctr" eaLnBrk="1" hangingPunct="1">
              <a:spcBef>
                <a:spcPct val="0"/>
              </a:spcBef>
              <a:buFontTx/>
              <a:buNone/>
            </a:pPr>
            <a:endParaRPr lang="en-US" altLang="vi-VN" sz="2800">
              <a:solidFill>
                <a:schemeClr val="bg1"/>
              </a:solidFill>
              <a:latin typeface="Calibri" panose="020F0502020204030204" pitchFamily="34" charset="0"/>
            </a:endParaRPr>
          </a:p>
        </p:txBody>
      </p:sp>
      <p:sp>
        <p:nvSpPr>
          <p:cNvPr id="13" name="Text Box 11"/>
          <p:cNvSpPr txBox="1">
            <a:spLocks noChangeArrowheads="1"/>
          </p:cNvSpPr>
          <p:nvPr/>
        </p:nvSpPr>
        <p:spPr bwMode="auto">
          <a:xfrm>
            <a:off x="2479494" y="161364"/>
            <a:ext cx="8409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a:solidFill>
                  <a:srgbClr val="FF0000"/>
                </a:solidFill>
                <a:latin typeface="Calibri" panose="020F0502020204030204" pitchFamily="34" charset="0"/>
              </a:rPr>
              <a:t> </a:t>
            </a:r>
            <a:r>
              <a:rPr lang="en-US" altLang="vi-VN" sz="2800" b="1">
                <a:solidFill>
                  <a:srgbClr val="FF0000"/>
                </a:solidFill>
                <a:latin typeface="Calibri" panose="020F0502020204030204" pitchFamily="34" charset="0"/>
              </a:rPr>
              <a:t>II. CÔNG DÂN BÌNH ĐẲNG VỀ QUYỀN VÀ NGHĨA VỤ.</a:t>
            </a:r>
            <a:r>
              <a:rPr lang="en-US" altLang="vi-VN" sz="2800">
                <a:solidFill>
                  <a:srgbClr val="FF0000"/>
                </a:solidFill>
                <a:latin typeface="Calibri" panose="020F0502020204030204" pitchFamily="34" charset="0"/>
              </a:rPr>
              <a:t> </a:t>
            </a:r>
          </a:p>
        </p:txBody>
      </p:sp>
      <p:pic>
        <p:nvPicPr>
          <p:cNvPr id="16" name="Picture 4" descr="images1386939_BacHo_CMS[1]"/>
          <p:cNvPicPr>
            <a:picLocks noChangeAspect="1" noChangeArrowheads="1"/>
          </p:cNvPicPr>
          <p:nvPr/>
        </p:nvPicPr>
        <p:blipFill rotWithShape="1">
          <a:blip r:embed="rId4">
            <a:extLst>
              <a:ext uri="{28A0092B-C50C-407E-A947-70E740481C1C}">
                <a14:useLocalDpi xmlns:a14="http://schemas.microsoft.com/office/drawing/2010/main" val="0"/>
              </a:ext>
            </a:extLst>
          </a:blip>
          <a:srcRect l="2709" t="3887" r="4151" b="3887"/>
          <a:stretch/>
        </p:blipFill>
        <p:spPr bwMode="auto">
          <a:xfrm>
            <a:off x="768621" y="1035176"/>
            <a:ext cx="3177915" cy="35394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8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计划书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1621</Words>
  <Application>Microsoft Macintosh PowerPoint</Application>
  <PresentationFormat>Widescreen</PresentationFormat>
  <Paragraphs>170</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等线</vt:lpstr>
      <vt:lpstr>等线 Light</vt:lpstr>
      <vt:lpstr>Algerian</vt:lpstr>
      <vt:lpstr>Arial</vt:lpstr>
      <vt:lpstr>Calibri</vt:lpstr>
      <vt:lpstr>Open Sans</vt:lpstr>
      <vt:lpstr>Roboto Medium</vt:lpstr>
      <vt:lpstr>Roboto Thin</vt:lpstr>
      <vt:lpstr>Source Sans Pro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CÔNG DÂN BÌNH ĐẲNG VỀ TRÁCH NHIỆM PHÁP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 Tran Thi My (IEC-QNI-iSC)</cp:lastModifiedBy>
  <cp:revision>77</cp:revision>
  <dcterms:created xsi:type="dcterms:W3CDTF">2018-07-12T01:56:03Z</dcterms:created>
  <dcterms:modified xsi:type="dcterms:W3CDTF">2021-08-28T02:44:40Z</dcterms:modified>
</cp:coreProperties>
</file>