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0"/>
  </p:notesMasterIdLst>
  <p:sldIdLst>
    <p:sldId id="264" r:id="rId2"/>
    <p:sldId id="259" r:id="rId3"/>
    <p:sldId id="284" r:id="rId4"/>
    <p:sldId id="287"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1" r:id="rId27"/>
    <p:sldId id="310" r:id="rId28"/>
    <p:sldId id="312" r:id="rId29"/>
    <p:sldId id="313" r:id="rId30"/>
    <p:sldId id="314" r:id="rId31"/>
    <p:sldId id="315" r:id="rId32"/>
    <p:sldId id="316" r:id="rId33"/>
    <p:sldId id="317" r:id="rId34"/>
    <p:sldId id="318" r:id="rId35"/>
    <p:sldId id="319" r:id="rId36"/>
    <p:sldId id="320" r:id="rId37"/>
    <p:sldId id="322" r:id="rId38"/>
    <p:sldId id="321" r:id="rId39"/>
    <p:sldId id="323" r:id="rId40"/>
    <p:sldId id="324" r:id="rId41"/>
    <p:sldId id="325" r:id="rId42"/>
    <p:sldId id="326" r:id="rId43"/>
    <p:sldId id="327" r:id="rId44"/>
    <p:sldId id="328" r:id="rId45"/>
    <p:sldId id="329" r:id="rId46"/>
    <p:sldId id="332" r:id="rId47"/>
    <p:sldId id="333" r:id="rId48"/>
    <p:sldId id="330" r:id="rId49"/>
    <p:sldId id="331" r:id="rId50"/>
    <p:sldId id="334" r:id="rId51"/>
    <p:sldId id="335" r:id="rId52"/>
    <p:sldId id="336" r:id="rId53"/>
    <p:sldId id="337" r:id="rId54"/>
    <p:sldId id="338" r:id="rId55"/>
    <p:sldId id="339" r:id="rId56"/>
    <p:sldId id="340" r:id="rId57"/>
    <p:sldId id="286" r:id="rId58"/>
    <p:sldId id="285" r:id="rId59"/>
  </p:sldIdLst>
  <p:sldSz cx="18288000" cy="10287000"/>
  <p:notesSz cx="6858000" cy="9144000"/>
  <p:embeddedFontLst>
    <p:embeddedFont>
      <p:font typeface="Calibri" panose="020F0502020204030204" pitchFamily="3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5CD588-91D5-4E0C-9011-00F8D52A1A67}">
          <p14:sldIdLst>
            <p14:sldId id="264"/>
            <p14:sldId id="259"/>
            <p14:sldId id="284"/>
            <p14:sldId id="287"/>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1"/>
            <p14:sldId id="310"/>
            <p14:sldId id="312"/>
            <p14:sldId id="313"/>
            <p14:sldId id="314"/>
            <p14:sldId id="315"/>
            <p14:sldId id="316"/>
            <p14:sldId id="317"/>
            <p14:sldId id="318"/>
            <p14:sldId id="319"/>
            <p14:sldId id="320"/>
            <p14:sldId id="322"/>
            <p14:sldId id="321"/>
            <p14:sldId id="323"/>
            <p14:sldId id="324"/>
            <p14:sldId id="325"/>
            <p14:sldId id="326"/>
            <p14:sldId id="327"/>
            <p14:sldId id="328"/>
            <p14:sldId id="329"/>
            <p14:sldId id="332"/>
            <p14:sldId id="333"/>
            <p14:sldId id="330"/>
            <p14:sldId id="331"/>
            <p14:sldId id="334"/>
            <p14:sldId id="335"/>
            <p14:sldId id="336"/>
            <p14:sldId id="337"/>
            <p14:sldId id="338"/>
            <p14:sldId id="339"/>
            <p14:sldId id="340"/>
            <p14:sldId id="286"/>
            <p14:sldId id="285"/>
          </p14:sldIdLst>
        </p14:section>
        <p14:section name="Untitled Section" id="{E127EC2C-6E3E-4D7B-A389-A7948EDFAB7A}">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D7D2"/>
    <a:srgbClr val="FFC558"/>
    <a:srgbClr val="F9C987"/>
    <a:srgbClr val="FFFF66"/>
    <a:srgbClr val="FCAF9D"/>
    <a:srgbClr val="B6D78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22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0D030A-7DA3-4FDA-87F7-812480E819A6}" type="datetimeFigureOut">
              <a:rPr lang="en-US" smtClean="0"/>
              <a:t>23/10/2022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F6901-0F7A-4FF8-9DDD-AEB0CB1CDB04}" type="slidenum">
              <a:rPr lang="en-US" smtClean="0"/>
              <a:t>‹#›</a:t>
            </a:fld>
            <a:endParaRPr lang="en-US"/>
          </a:p>
        </p:txBody>
      </p:sp>
    </p:spTree>
    <p:extLst>
      <p:ext uri="{BB962C8B-B14F-4D97-AF65-F5344CB8AC3E}">
        <p14:creationId xmlns:p14="http://schemas.microsoft.com/office/powerpoint/2010/main" val="1752611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1.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1"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7.xml"/><Relationship Id="rId23" Type="http://schemas.openxmlformats.org/officeDocument/2006/relationships/image" Target="../media/image4.png"/><Relationship Id="rId2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7" Type="http://schemas.openxmlformats.org/officeDocument/2006/relationships/image" Target="../media/image1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 Id="rId23" Type="http://schemas.openxmlformats.org/officeDocument/2006/relationships/image" Target="../media/image22.sv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1" Type="http://schemas.openxmlformats.org/officeDocument/2006/relationships/image" Target="../media/image201.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 Id="rId9" Type="http://schemas.openxmlformats.org/officeDocument/2006/relationships/image" Target="../media/image8.svg"/></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 Id="rId11" Type="http://schemas.openxmlformats.org/officeDocument/2006/relationships/image" Target="../media/image39.svg"/></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 Id="rId19" Type="http://schemas.openxmlformats.org/officeDocument/2006/relationships/image" Target="../media/image18.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11.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 Id="rId15"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2" Type="http://schemas.openxmlformats.org/officeDocument/2006/relationships/image" Target="../media/image88.sv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0" y="1028700"/>
            <a:ext cx="18288000" cy="3465179"/>
          </a:xfrm>
          <a:prstGeom prst="rect">
            <a:avLst/>
          </a:prstGeom>
        </p:spPr>
        <p:txBody>
          <a:bodyPr wrap="square" lIns="0" tIns="0" rIns="0" bIns="0" rtlCol="0" anchor="t">
            <a:spAutoFit/>
          </a:bodyPr>
          <a:lstStyle/>
          <a:p>
            <a:pPr marL="0" lvl="0" indent="0" algn="ctr">
              <a:lnSpc>
                <a:spcPct val="150000"/>
              </a:lnSpc>
              <a:spcBef>
                <a:spcPct val="0"/>
              </a:spcBef>
            </a:pPr>
            <a:r>
              <a:rPr lang="en-US" sz="8000" b="1" u="none" smtClean="0">
                <a:solidFill>
                  <a:srgbClr val="000000"/>
                </a:solidFill>
                <a:latin typeface="Arial" panose="020B0604020202020204" pitchFamily="34" charset="0"/>
                <a:cs typeface="Arial" panose="020B0604020202020204" pitchFamily="34" charset="0"/>
              </a:rPr>
              <a:t>CHÀO MỪNG CÁC EM ĐẾN VỚI </a:t>
            </a:r>
          </a:p>
          <a:p>
            <a:pPr marL="0" lvl="0" indent="0" algn="ctr">
              <a:lnSpc>
                <a:spcPct val="150000"/>
              </a:lnSpc>
              <a:spcBef>
                <a:spcPct val="0"/>
              </a:spcBef>
            </a:pPr>
            <a:r>
              <a:rPr lang="en-US" sz="8000" b="1" u="none" smtClean="0">
                <a:solidFill>
                  <a:srgbClr val="000000"/>
                </a:solidFill>
                <a:latin typeface="Arial" panose="020B0604020202020204" pitchFamily="34" charset="0"/>
                <a:cs typeface="Arial" panose="020B0604020202020204" pitchFamily="34" charset="0"/>
              </a:rPr>
              <a:t>BUỔI HỌC NGÀY HÔM NAY!</a:t>
            </a:r>
            <a:endParaRPr lang="en-US" sz="8000" b="1" u="none">
              <a:solidFill>
                <a:srgbClr val="000000"/>
              </a:solidFill>
              <a:latin typeface="Arial" panose="020B0604020202020204" pitchFamily="34" charset="0"/>
              <a:cs typeface="Arial" panose="020B0604020202020204" pitchFamily="34" charset="0"/>
            </a:endParaRPr>
          </a:p>
        </p:txBody>
      </p:sp>
      <p:sp>
        <p:nvSpPr>
          <p:cNvPr id="3" name="AutoShape 3"/>
          <p:cNvSpPr/>
          <p:nvPr/>
        </p:nvSpPr>
        <p:spPr>
          <a:xfrm>
            <a:off x="1028700" y="-327919"/>
            <a:ext cx="9550" cy="10614919"/>
          </a:xfrm>
          <a:prstGeom prst="rect">
            <a:avLst/>
          </a:prstGeom>
          <a:solidFill>
            <a:srgbClr val="000000"/>
          </a:solidFill>
        </p:spPr>
      </p:sp>
      <p:pic>
        <p:nvPicPr>
          <p:cNvPr id="4" name="Picture 4"/>
          <p:cNvPicPr>
            <a:picLocks noChangeAspect="1"/>
          </p:cNvPicPr>
          <p:nvPr/>
        </p:nvPicPr>
        <p:blipFill>
          <a:blip r:embed="rId2"/>
          <a:srcRect t="35008" b="35008"/>
          <a:stretch>
            <a:fillRect/>
          </a:stretch>
        </p:blipFill>
        <p:spPr>
          <a:xfrm>
            <a:off x="-451957" y="5143500"/>
            <a:ext cx="19191914" cy="383735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14400" y="1587163"/>
            <a:ext cx="10059164" cy="1002710"/>
          </a:xfrm>
          <a:prstGeom prst="rect">
            <a:avLst/>
          </a:prstGeom>
        </p:spPr>
        <p:txBody>
          <a:bodyPr wrap="none">
            <a:spAutoFit/>
          </a:bodyPr>
          <a:lstStyle/>
          <a:p>
            <a:pPr algn="just">
              <a:lnSpc>
                <a:spcPct val="150000"/>
              </a:lnSpc>
              <a:spcBef>
                <a:spcPts val="100"/>
              </a:spcBef>
              <a:spcAft>
                <a:spcPts val="100"/>
              </a:spcAft>
            </a:pPr>
            <a:r>
              <a:rPr lang="fr-FR" sz="4500" b="1" smtClean="0">
                <a:solidFill>
                  <a:srgbClr val="C00000"/>
                </a:solidFill>
                <a:latin typeface="Arial" panose="020B0604020202020204" pitchFamily="34" charset="0"/>
                <a:ea typeface="Calibri" panose="020F0502020204030204" pitchFamily="34" charset="0"/>
                <a:cs typeface="Arial" panose="020B0604020202020204" pitchFamily="34" charset="0"/>
              </a:rPr>
              <a:t>a. </a:t>
            </a:r>
            <a:r>
              <a:rPr lang="fr-FR" sz="4500" b="1">
                <a:solidFill>
                  <a:srgbClr val="C00000"/>
                </a:solidFill>
                <a:latin typeface="Arial" panose="020B0604020202020204" pitchFamily="34" charset="0"/>
                <a:ea typeface="Calibri" panose="020F0502020204030204" pitchFamily="34" charset="0"/>
                <a:cs typeface="Arial" panose="020B0604020202020204" pitchFamily="34" charset="0"/>
              </a:rPr>
              <a:t>Đặc điểm của tín dụng ngân hàng</a:t>
            </a:r>
            <a:endParaRPr lang="en-US" sz="45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939800" y="3170848"/>
            <a:ext cx="7772400" cy="4708981"/>
          </a:xfrm>
          <a:prstGeom prst="rect">
            <a:avLst/>
          </a:prstGeom>
        </p:spPr>
        <p:txBody>
          <a:bodyPr wrap="square">
            <a:spAutoFit/>
          </a:bodyPr>
          <a:lstStyle/>
          <a:p>
            <a:pPr algn="just">
              <a:lnSpc>
                <a:spcPct val="150000"/>
              </a:lnSpc>
            </a:pPr>
            <a:r>
              <a:rPr lang="en-US" sz="4000" b="1" smtClean="0">
                <a:latin typeface="Arial" panose="020B0604020202020204" pitchFamily="34" charset="0"/>
                <a:cs typeface="Arial" panose="020B0604020202020204" pitchFamily="34" charset="0"/>
              </a:rPr>
              <a:t>ĐẶC ĐIỂM:</a:t>
            </a:r>
          </a:p>
          <a:p>
            <a:pPr marL="571500" indent="-571500" algn="just">
              <a:lnSpc>
                <a:spcPct val="150000"/>
              </a:lnSpc>
              <a:buFont typeface="Wingdings" panose="05000000000000000000" pitchFamily="2" charset="2"/>
              <a:buChar char="Ø"/>
            </a:pPr>
            <a:r>
              <a:rPr lang="vi-VN" sz="4000" smtClean="0"/>
              <a:t>Dựa </a:t>
            </a:r>
            <a:r>
              <a:rPr lang="vi-VN" sz="4000"/>
              <a:t>trên cơ sở lòng tin.</a:t>
            </a:r>
          </a:p>
          <a:p>
            <a:pPr marL="571500" indent="-571500" algn="just">
              <a:lnSpc>
                <a:spcPct val="150000"/>
              </a:lnSpc>
              <a:buFont typeface="Wingdings" panose="05000000000000000000" pitchFamily="2" charset="2"/>
              <a:buChar char="Ø"/>
            </a:pPr>
            <a:r>
              <a:rPr lang="vi-VN" sz="4000" smtClean="0"/>
              <a:t>Có </a:t>
            </a:r>
            <a:r>
              <a:rPr lang="vi-VN" sz="4000"/>
              <a:t>tính thời hạn.</a:t>
            </a:r>
          </a:p>
          <a:p>
            <a:pPr marL="571500" indent="-571500" algn="just">
              <a:lnSpc>
                <a:spcPct val="150000"/>
              </a:lnSpc>
              <a:buFont typeface="Wingdings" panose="05000000000000000000" pitchFamily="2" charset="2"/>
              <a:buChar char="Ø"/>
            </a:pPr>
            <a:r>
              <a:rPr lang="vi-VN" sz="4000" smtClean="0"/>
              <a:t>Phải </a:t>
            </a:r>
            <a:r>
              <a:rPr lang="vi-VN" sz="4000"/>
              <a:t>hoàn trả cả gốc lẫn lãi vô điều kiện và tiềm ẩn rủi ro</a:t>
            </a:r>
            <a:r>
              <a:rPr lang="vi-VN" sz="4000" smtClean="0"/>
              <a:t>.</a:t>
            </a:r>
            <a:endParaRPr lang="vi-VN" sz="4000"/>
          </a:p>
        </p:txBody>
      </p:sp>
      <p:pic>
        <p:nvPicPr>
          <p:cNvPr id="5" name="Picture 4"/>
          <p:cNvPicPr>
            <a:picLocks noChangeAspect="1"/>
          </p:cNvPicPr>
          <p:nvPr/>
        </p:nvPicPr>
        <p:blipFill>
          <a:blip r:embed="rId2"/>
          <a:stretch>
            <a:fillRect/>
          </a:stretch>
        </p:blipFill>
        <p:spPr>
          <a:xfrm>
            <a:off x="8915400" y="3169380"/>
            <a:ext cx="9153317" cy="5391010"/>
          </a:xfrm>
          <a:prstGeom prst="rect">
            <a:avLst/>
          </a:prstGeom>
        </p:spPr>
      </p:pic>
    </p:spTree>
    <p:extLst>
      <p:ext uri="{BB962C8B-B14F-4D97-AF65-F5344CB8AC3E}">
        <p14:creationId xmlns:p14="http://schemas.microsoft.com/office/powerpoint/2010/main" val="165832186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43000" y="1574463"/>
            <a:ext cx="11086689" cy="1002710"/>
          </a:xfrm>
          <a:prstGeom prst="rect">
            <a:avLst/>
          </a:prstGeom>
        </p:spPr>
        <p:txBody>
          <a:bodyPr wrap="none">
            <a:spAutoFit/>
          </a:bodyPr>
          <a:lstStyle/>
          <a:p>
            <a:pPr algn="just">
              <a:lnSpc>
                <a:spcPct val="150000"/>
              </a:lnSpc>
              <a:spcBef>
                <a:spcPts val="100"/>
              </a:spcBef>
              <a:spcAft>
                <a:spcPts val="100"/>
              </a:spcAft>
            </a:pPr>
            <a:r>
              <a:rPr lang="fr-FR" sz="4500" b="1" smtClean="0">
                <a:solidFill>
                  <a:srgbClr val="C00000"/>
                </a:solidFill>
                <a:latin typeface="Arial" panose="020B0604020202020204" pitchFamily="34" charset="0"/>
                <a:ea typeface="Calibri" panose="020F0502020204030204" pitchFamily="34" charset="0"/>
                <a:cs typeface="Arial" panose="020B0604020202020204" pitchFamily="34" charset="0"/>
              </a:rPr>
              <a:t>b. </a:t>
            </a:r>
            <a:r>
              <a:rPr lang="fr-FR" sz="4500" b="1">
                <a:solidFill>
                  <a:srgbClr val="C00000"/>
                </a:solidFill>
                <a:latin typeface="Arial" panose="020B0604020202020204" pitchFamily="34" charset="0"/>
                <a:ea typeface="Calibri" panose="020F0502020204030204" pitchFamily="34" charset="0"/>
                <a:cs typeface="Arial" panose="020B0604020202020204" pitchFamily="34" charset="0"/>
              </a:rPr>
              <a:t>Một số hình thức tín dụng ngân hàng</a:t>
            </a:r>
            <a:endParaRPr lang="en-US" sz="45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TextBox 3"/>
          <p:cNvSpPr txBox="1"/>
          <p:nvPr/>
        </p:nvSpPr>
        <p:spPr>
          <a:xfrm>
            <a:off x="2971800" y="2817274"/>
            <a:ext cx="15011400" cy="707886"/>
          </a:xfrm>
          <a:prstGeom prst="rect">
            <a:avLst/>
          </a:prstGeom>
          <a:noFill/>
        </p:spPr>
        <p:txBody>
          <a:bodyPr wrap="square" rtlCol="0">
            <a:spAutoFit/>
          </a:bodyPr>
          <a:lstStyle/>
          <a:p>
            <a:pPr marL="571500" indent="-571500">
              <a:buFont typeface="Wingdings" panose="05000000000000000000" pitchFamily="2" charset="2"/>
              <a:buChar char="Ø"/>
            </a:pPr>
            <a:r>
              <a:rPr lang="vi-VN" sz="4000" i="1">
                <a:cs typeface="Arial" panose="020B0604020202020204" pitchFamily="34" charset="0"/>
              </a:rPr>
              <a:t>Đọc trường hợp của anh S SGK tr.53 và trả lời câu hỏi:</a:t>
            </a:r>
            <a:endParaRPr lang="en-US" sz="4000" i="1">
              <a:latin typeface="Arial" panose="020B0604020202020204" pitchFamily="34" charset="0"/>
              <a:cs typeface="Arial" panose="020B0604020202020204" pitchFamily="34" charset="0"/>
            </a:endParaRPr>
          </a:p>
        </p:txBody>
      </p:sp>
      <p:sp>
        <p:nvSpPr>
          <p:cNvPr id="6" name="Pentagon 5"/>
          <p:cNvSpPr/>
          <p:nvPr/>
        </p:nvSpPr>
        <p:spPr>
          <a:xfrm>
            <a:off x="0" y="2704711"/>
            <a:ext cx="2667000" cy="820449"/>
          </a:xfrm>
          <a:prstGeom prst="homePlate">
            <a:avLst/>
          </a:prstGeom>
          <a:solidFill>
            <a:srgbClr val="B6D78E"/>
          </a:solidFill>
          <a:ln>
            <a:solidFill>
              <a:srgbClr val="B6D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Nhóm 1</a:t>
            </a:r>
            <a:endParaRPr lang="en-US" sz="4500" b="1">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228600" y="4524830"/>
            <a:ext cx="8915400" cy="4038600"/>
          </a:xfrm>
          <a:prstGeom prst="roundRect">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50000"/>
              </a:lnSpc>
              <a:buFont typeface="+mj-lt"/>
              <a:buAutoNum type="arabicPeriod"/>
            </a:pPr>
            <a:r>
              <a:rPr lang="en-US" sz="3500" smtClean="0">
                <a:solidFill>
                  <a:schemeClr val="tx1"/>
                </a:solidFill>
                <a:latin typeface="Arial" panose="020B0604020202020204" pitchFamily="34" charset="0"/>
                <a:cs typeface="Arial" panose="020B0604020202020204" pitchFamily="34" charset="0"/>
              </a:rPr>
              <a:t>Vì </a:t>
            </a:r>
            <a:r>
              <a:rPr lang="en-US" sz="3500">
                <a:solidFill>
                  <a:schemeClr val="tx1"/>
                </a:solidFill>
                <a:latin typeface="Arial" panose="020B0604020202020204" pitchFamily="34" charset="0"/>
                <a:cs typeface="Arial" panose="020B0604020202020204" pitchFamily="34" charset="0"/>
              </a:rPr>
              <a:t>sao ngân hàng chấp nhận cho anh S vay tiền không cần tài sản bảo đảm?</a:t>
            </a:r>
          </a:p>
          <a:p>
            <a:pPr marL="514350" indent="-514350" algn="just">
              <a:lnSpc>
                <a:spcPct val="150000"/>
              </a:lnSpc>
              <a:buFont typeface="+mj-lt"/>
              <a:buAutoNum type="arabicPeriod"/>
            </a:pPr>
            <a:r>
              <a:rPr lang="en-US" sz="3500" smtClean="0">
                <a:solidFill>
                  <a:schemeClr val="tx1"/>
                </a:solidFill>
                <a:latin typeface="Arial" panose="020B0604020202020204" pitchFamily="34" charset="0"/>
                <a:cs typeface="Arial" panose="020B0604020202020204" pitchFamily="34" charset="0"/>
              </a:rPr>
              <a:t>Anh </a:t>
            </a:r>
            <a:r>
              <a:rPr lang="en-US" sz="3500">
                <a:solidFill>
                  <a:schemeClr val="tx1"/>
                </a:solidFill>
                <a:latin typeface="Arial" panose="020B0604020202020204" pitchFamily="34" charset="0"/>
                <a:cs typeface="Arial" panose="020B0604020202020204" pitchFamily="34" charset="0"/>
              </a:rPr>
              <a:t>S có trách nhiệm gì khi vay tín chấp ở ngân hàng?</a:t>
            </a:r>
          </a:p>
        </p:txBody>
      </p:sp>
      <p:sp>
        <p:nvSpPr>
          <p:cNvPr id="8" name="Right Arrow 7"/>
          <p:cNvSpPr/>
          <p:nvPr/>
        </p:nvSpPr>
        <p:spPr>
          <a:xfrm>
            <a:off x="9391650" y="6201121"/>
            <a:ext cx="647700" cy="762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172700" y="4939123"/>
            <a:ext cx="7810500" cy="3323987"/>
          </a:xfrm>
          <a:prstGeom prst="rect">
            <a:avLst/>
          </a:prstGeom>
        </p:spPr>
        <p:txBody>
          <a:bodyPr wrap="square">
            <a:spAutoFit/>
          </a:bodyPr>
          <a:lstStyle/>
          <a:p>
            <a:pPr marL="457200" indent="-457200">
              <a:lnSpc>
                <a:spcPct val="150000"/>
              </a:lnSpc>
              <a:buFont typeface="Wingdings" panose="05000000000000000000" pitchFamily="2" charset="2"/>
              <a:buChar char="Ø"/>
            </a:pPr>
            <a:r>
              <a:rPr lang="vi-VN" sz="3500" smtClean="0"/>
              <a:t>Cho </a:t>
            </a:r>
            <a:r>
              <a:rPr lang="vi-VN" sz="3500"/>
              <a:t>vay tín chấp là gì? </a:t>
            </a:r>
          </a:p>
          <a:p>
            <a:pPr marL="457200" indent="-457200">
              <a:lnSpc>
                <a:spcPct val="150000"/>
              </a:lnSpc>
              <a:buFont typeface="Wingdings" panose="05000000000000000000" pitchFamily="2" charset="2"/>
              <a:buChar char="Ø"/>
            </a:pPr>
            <a:r>
              <a:rPr lang="vi-VN" sz="3500" smtClean="0"/>
              <a:t>Nêu </a:t>
            </a:r>
            <a:r>
              <a:rPr lang="vi-VN" sz="3500"/>
              <a:t>đặc điểm của cho vay tín chấp.</a:t>
            </a:r>
          </a:p>
          <a:p>
            <a:pPr marL="457200" indent="-457200">
              <a:lnSpc>
                <a:spcPct val="150000"/>
              </a:lnSpc>
              <a:buFont typeface="Wingdings" panose="05000000000000000000" pitchFamily="2" charset="2"/>
              <a:buChar char="Ø"/>
            </a:pPr>
            <a:r>
              <a:rPr lang="vi-VN" sz="3500" smtClean="0"/>
              <a:t>Khi </a:t>
            </a:r>
            <a:r>
              <a:rPr lang="vi-VN" sz="3500"/>
              <a:t>vay tín chấp, người vay có trách nhiệm gì?</a:t>
            </a:r>
          </a:p>
        </p:txBody>
      </p:sp>
    </p:spTree>
    <p:extLst>
      <p:ext uri="{BB962C8B-B14F-4D97-AF65-F5344CB8AC3E}">
        <p14:creationId xmlns:p14="http://schemas.microsoft.com/office/powerpoint/2010/main" val="28922530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8"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43000" y="1574463"/>
            <a:ext cx="11086689" cy="1002710"/>
          </a:xfrm>
          <a:prstGeom prst="rect">
            <a:avLst/>
          </a:prstGeom>
        </p:spPr>
        <p:txBody>
          <a:bodyPr wrap="none">
            <a:spAutoFit/>
          </a:bodyPr>
          <a:lstStyle/>
          <a:p>
            <a:pPr algn="just">
              <a:lnSpc>
                <a:spcPct val="150000"/>
              </a:lnSpc>
              <a:spcBef>
                <a:spcPts val="100"/>
              </a:spcBef>
              <a:spcAft>
                <a:spcPts val="100"/>
              </a:spcAft>
            </a:pPr>
            <a:r>
              <a:rPr lang="fr-FR" sz="4500" b="1" smtClean="0">
                <a:solidFill>
                  <a:srgbClr val="C00000"/>
                </a:solidFill>
                <a:latin typeface="Arial" panose="020B0604020202020204" pitchFamily="34" charset="0"/>
                <a:ea typeface="Calibri" panose="020F0502020204030204" pitchFamily="34" charset="0"/>
                <a:cs typeface="Arial" panose="020B0604020202020204" pitchFamily="34" charset="0"/>
              </a:rPr>
              <a:t>b. </a:t>
            </a:r>
            <a:r>
              <a:rPr lang="fr-FR" sz="4500" b="1">
                <a:solidFill>
                  <a:srgbClr val="C00000"/>
                </a:solidFill>
                <a:latin typeface="Arial" panose="020B0604020202020204" pitchFamily="34" charset="0"/>
                <a:ea typeface="Calibri" panose="020F0502020204030204" pitchFamily="34" charset="0"/>
                <a:cs typeface="Arial" panose="020B0604020202020204" pitchFamily="34" charset="0"/>
              </a:rPr>
              <a:t>Một số hình thức tín dụng ngân hàng</a:t>
            </a:r>
            <a:endParaRPr lang="en-US" sz="45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TextBox 3"/>
          <p:cNvSpPr txBox="1"/>
          <p:nvPr/>
        </p:nvSpPr>
        <p:spPr>
          <a:xfrm>
            <a:off x="2971800" y="2817274"/>
            <a:ext cx="11353800" cy="707886"/>
          </a:xfrm>
          <a:prstGeom prst="rect">
            <a:avLst/>
          </a:prstGeom>
          <a:noFill/>
        </p:spPr>
        <p:txBody>
          <a:bodyPr wrap="square" rtlCol="0">
            <a:spAutoFit/>
          </a:bodyPr>
          <a:lstStyle/>
          <a:p>
            <a:pPr marL="571500" indent="-571500">
              <a:buFont typeface="Wingdings" panose="05000000000000000000" pitchFamily="2" charset="2"/>
              <a:buChar char="Ø"/>
            </a:pPr>
            <a:r>
              <a:rPr lang="vi-VN" sz="4000" i="1" smtClean="0">
                <a:cs typeface="Arial" panose="020B0604020202020204" pitchFamily="34" charset="0"/>
              </a:rPr>
              <a:t>Đọc </a:t>
            </a:r>
            <a:r>
              <a:rPr lang="vi-VN" sz="4000" i="1">
                <a:cs typeface="Arial" panose="020B0604020202020204" pitchFamily="34" charset="0"/>
              </a:rPr>
              <a:t>trường hợp của chị N và trả lời câu hỏi:</a:t>
            </a:r>
            <a:endParaRPr lang="en-US" sz="4000" i="1">
              <a:latin typeface="Arial" panose="020B0604020202020204" pitchFamily="34" charset="0"/>
              <a:cs typeface="Arial" panose="020B0604020202020204" pitchFamily="34" charset="0"/>
            </a:endParaRPr>
          </a:p>
        </p:txBody>
      </p:sp>
      <p:sp>
        <p:nvSpPr>
          <p:cNvPr id="6" name="Pentagon 5"/>
          <p:cNvSpPr/>
          <p:nvPr/>
        </p:nvSpPr>
        <p:spPr>
          <a:xfrm>
            <a:off x="0" y="2704711"/>
            <a:ext cx="2667000" cy="820449"/>
          </a:xfrm>
          <a:prstGeom prst="homePlate">
            <a:avLst/>
          </a:prstGeom>
          <a:solidFill>
            <a:srgbClr val="B6D78E"/>
          </a:solidFill>
          <a:ln>
            <a:solidFill>
              <a:srgbClr val="B6D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Nhóm 2</a:t>
            </a:r>
            <a:endParaRPr lang="en-US" sz="4500" b="1">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657225" y="4196281"/>
            <a:ext cx="8153400" cy="4809670"/>
          </a:xfrm>
          <a:prstGeom prst="roundRect">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50000"/>
              </a:lnSpc>
              <a:buFont typeface="+mj-lt"/>
              <a:buAutoNum type="arabicPeriod"/>
            </a:pPr>
            <a:r>
              <a:rPr lang="vi-VN" sz="3500" smtClean="0">
                <a:solidFill>
                  <a:schemeClr val="tx1"/>
                </a:solidFill>
                <a:cs typeface="Arial" panose="020B0604020202020204" pitchFamily="34" charset="0"/>
              </a:rPr>
              <a:t>Ngân </a:t>
            </a:r>
            <a:r>
              <a:rPr lang="vi-VN" sz="3500">
                <a:solidFill>
                  <a:schemeClr val="tx1"/>
                </a:solidFill>
                <a:cs typeface="Arial" panose="020B0604020202020204" pitchFamily="34" charset="0"/>
              </a:rPr>
              <a:t>hàng yêu cầu chị N phải đáp ứng những điều kiện gì để được vay thế chấp?</a:t>
            </a:r>
          </a:p>
          <a:p>
            <a:pPr marL="514350" indent="-514350" algn="just">
              <a:lnSpc>
                <a:spcPct val="150000"/>
              </a:lnSpc>
              <a:buFont typeface="+mj-lt"/>
              <a:buAutoNum type="arabicPeriod"/>
            </a:pPr>
            <a:r>
              <a:rPr lang="vi-VN" sz="3500" smtClean="0">
                <a:solidFill>
                  <a:schemeClr val="tx1"/>
                </a:solidFill>
                <a:cs typeface="Arial" panose="020B0604020202020204" pitchFamily="34" charset="0"/>
              </a:rPr>
              <a:t>Theo </a:t>
            </a:r>
            <a:r>
              <a:rPr lang="vi-VN" sz="3500">
                <a:solidFill>
                  <a:schemeClr val="tx1"/>
                </a:solidFill>
                <a:cs typeface="Arial" panose="020B0604020202020204" pitchFamily="34" charset="0"/>
              </a:rPr>
              <a:t>em, chị N có trách nhiệm gì khi thực hiện vay thế chấp của ngân hàng?</a:t>
            </a:r>
          </a:p>
        </p:txBody>
      </p:sp>
      <p:sp>
        <p:nvSpPr>
          <p:cNvPr id="8" name="Right Arrow 7"/>
          <p:cNvSpPr/>
          <p:nvPr/>
        </p:nvSpPr>
        <p:spPr>
          <a:xfrm>
            <a:off x="9189402" y="6220116"/>
            <a:ext cx="647700" cy="762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287000" y="4535166"/>
            <a:ext cx="6515100" cy="4131900"/>
          </a:xfrm>
          <a:prstGeom prst="rect">
            <a:avLst/>
          </a:prstGeom>
        </p:spPr>
        <p:txBody>
          <a:bodyPr wrap="square">
            <a:spAutoFit/>
          </a:bodyPr>
          <a:lstStyle/>
          <a:p>
            <a:pPr marL="457200" indent="-457200" algn="just">
              <a:lnSpc>
                <a:spcPct val="150000"/>
              </a:lnSpc>
              <a:buFont typeface="Wingdings" panose="05000000000000000000" pitchFamily="2" charset="2"/>
              <a:buChar char="Ø"/>
            </a:pPr>
            <a:r>
              <a:rPr lang="vi-VN" sz="3500" smtClean="0"/>
              <a:t>Cho </a:t>
            </a:r>
            <a:r>
              <a:rPr lang="vi-VN" sz="3500"/>
              <a:t>vay thế chấp là gì?</a:t>
            </a:r>
          </a:p>
          <a:p>
            <a:pPr marL="457200" indent="-457200" algn="just">
              <a:lnSpc>
                <a:spcPct val="150000"/>
              </a:lnSpc>
              <a:buFont typeface="Wingdings" panose="05000000000000000000" pitchFamily="2" charset="2"/>
              <a:buChar char="Ø"/>
            </a:pPr>
            <a:r>
              <a:rPr lang="vi-VN" sz="3500" smtClean="0"/>
              <a:t>Nêu </a:t>
            </a:r>
            <a:r>
              <a:rPr lang="vi-VN" sz="3500"/>
              <a:t>đặc điểm của cho vay thế chấp.</a:t>
            </a:r>
          </a:p>
          <a:p>
            <a:pPr marL="457200" indent="-457200" algn="just">
              <a:lnSpc>
                <a:spcPct val="150000"/>
              </a:lnSpc>
              <a:buFont typeface="Wingdings" panose="05000000000000000000" pitchFamily="2" charset="2"/>
              <a:buChar char="Ø"/>
            </a:pPr>
            <a:r>
              <a:rPr lang="vi-VN" sz="3500" smtClean="0"/>
              <a:t>Người </a:t>
            </a:r>
            <a:r>
              <a:rPr lang="vi-VN" sz="3500"/>
              <a:t>vay có trách nhiệm gì khi vay thế chấp?</a:t>
            </a:r>
          </a:p>
        </p:txBody>
      </p:sp>
    </p:spTree>
    <p:extLst>
      <p:ext uri="{BB962C8B-B14F-4D97-AF65-F5344CB8AC3E}">
        <p14:creationId xmlns:p14="http://schemas.microsoft.com/office/powerpoint/2010/main" val="42501154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43000" y="1574463"/>
            <a:ext cx="11086689" cy="1002710"/>
          </a:xfrm>
          <a:prstGeom prst="rect">
            <a:avLst/>
          </a:prstGeom>
        </p:spPr>
        <p:txBody>
          <a:bodyPr wrap="none">
            <a:spAutoFit/>
          </a:bodyPr>
          <a:lstStyle/>
          <a:p>
            <a:pPr algn="just">
              <a:lnSpc>
                <a:spcPct val="150000"/>
              </a:lnSpc>
              <a:spcBef>
                <a:spcPts val="100"/>
              </a:spcBef>
              <a:spcAft>
                <a:spcPts val="100"/>
              </a:spcAft>
            </a:pPr>
            <a:r>
              <a:rPr lang="fr-FR" sz="4500" b="1" smtClean="0">
                <a:solidFill>
                  <a:srgbClr val="C00000"/>
                </a:solidFill>
                <a:latin typeface="Arial" panose="020B0604020202020204" pitchFamily="34" charset="0"/>
                <a:ea typeface="Calibri" panose="020F0502020204030204" pitchFamily="34" charset="0"/>
                <a:cs typeface="Arial" panose="020B0604020202020204" pitchFamily="34" charset="0"/>
              </a:rPr>
              <a:t>b. </a:t>
            </a:r>
            <a:r>
              <a:rPr lang="fr-FR" sz="4500" b="1">
                <a:solidFill>
                  <a:srgbClr val="C00000"/>
                </a:solidFill>
                <a:latin typeface="Arial" panose="020B0604020202020204" pitchFamily="34" charset="0"/>
                <a:ea typeface="Calibri" panose="020F0502020204030204" pitchFamily="34" charset="0"/>
                <a:cs typeface="Arial" panose="020B0604020202020204" pitchFamily="34" charset="0"/>
              </a:rPr>
              <a:t>Một số hình thức tín dụng ngân hàng</a:t>
            </a:r>
            <a:endParaRPr lang="en-US" sz="45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TextBox 3"/>
          <p:cNvSpPr txBox="1"/>
          <p:nvPr/>
        </p:nvSpPr>
        <p:spPr>
          <a:xfrm>
            <a:off x="2971800" y="2817274"/>
            <a:ext cx="11658600" cy="707886"/>
          </a:xfrm>
          <a:prstGeom prst="rect">
            <a:avLst/>
          </a:prstGeom>
          <a:noFill/>
        </p:spPr>
        <p:txBody>
          <a:bodyPr wrap="square" rtlCol="0">
            <a:spAutoFit/>
          </a:bodyPr>
          <a:lstStyle/>
          <a:p>
            <a:pPr marL="571500" indent="-571500">
              <a:buFont typeface="Wingdings" panose="05000000000000000000" pitchFamily="2" charset="2"/>
              <a:buChar char="Ø"/>
            </a:pPr>
            <a:r>
              <a:rPr lang="vi-VN" sz="4000" i="1" smtClean="0">
                <a:cs typeface="Arial" panose="020B0604020202020204" pitchFamily="34" charset="0"/>
              </a:rPr>
              <a:t>Đọc </a:t>
            </a:r>
            <a:r>
              <a:rPr lang="vi-VN" sz="4000" i="1">
                <a:cs typeface="Arial" panose="020B0604020202020204" pitchFamily="34" charset="0"/>
              </a:rPr>
              <a:t>trường hợp của anh H và trả lời câu hỏi:</a:t>
            </a:r>
            <a:endParaRPr lang="en-US" sz="4000" i="1">
              <a:latin typeface="Arial" panose="020B0604020202020204" pitchFamily="34" charset="0"/>
              <a:cs typeface="Arial" panose="020B0604020202020204" pitchFamily="34" charset="0"/>
            </a:endParaRPr>
          </a:p>
        </p:txBody>
      </p:sp>
      <p:sp>
        <p:nvSpPr>
          <p:cNvPr id="6" name="Pentagon 5"/>
          <p:cNvSpPr/>
          <p:nvPr/>
        </p:nvSpPr>
        <p:spPr>
          <a:xfrm>
            <a:off x="0" y="2704711"/>
            <a:ext cx="2667000" cy="820449"/>
          </a:xfrm>
          <a:prstGeom prst="homePlate">
            <a:avLst/>
          </a:prstGeom>
          <a:solidFill>
            <a:srgbClr val="B6D78E"/>
          </a:solidFill>
          <a:ln>
            <a:solidFill>
              <a:srgbClr val="B6D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Nhóm 3</a:t>
            </a:r>
            <a:endParaRPr lang="en-US" sz="4500" b="1">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669288" y="4096706"/>
            <a:ext cx="8153400" cy="4809670"/>
          </a:xfrm>
          <a:prstGeom prst="roundRect">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50000"/>
              </a:lnSpc>
              <a:buFont typeface="+mj-lt"/>
              <a:buAutoNum type="arabicPeriod"/>
            </a:pPr>
            <a:r>
              <a:rPr lang="vi-VN" sz="3500" smtClean="0">
                <a:solidFill>
                  <a:schemeClr val="tx1"/>
                </a:solidFill>
                <a:cs typeface="Arial" panose="020B0604020202020204" pitchFamily="34" charset="0"/>
              </a:rPr>
              <a:t>Ngân </a:t>
            </a:r>
            <a:r>
              <a:rPr lang="vi-VN" sz="3500">
                <a:solidFill>
                  <a:schemeClr val="tx1"/>
                </a:solidFill>
                <a:cs typeface="Arial" panose="020B0604020202020204" pitchFamily="34" charset="0"/>
              </a:rPr>
              <a:t>hàng đã tiến hành cho anh H vay trả góp như thế nào?</a:t>
            </a:r>
          </a:p>
          <a:p>
            <a:pPr marL="514350" indent="-514350" algn="just">
              <a:lnSpc>
                <a:spcPct val="150000"/>
              </a:lnSpc>
              <a:buFont typeface="+mj-lt"/>
              <a:buAutoNum type="arabicPeriod"/>
            </a:pPr>
            <a:r>
              <a:rPr lang="vi-VN" sz="3500" smtClean="0">
                <a:solidFill>
                  <a:schemeClr val="tx1"/>
                </a:solidFill>
                <a:cs typeface="Arial" panose="020B0604020202020204" pitchFamily="34" charset="0"/>
              </a:rPr>
              <a:t>Theo </a:t>
            </a:r>
            <a:r>
              <a:rPr lang="vi-VN" sz="3500">
                <a:solidFill>
                  <a:schemeClr val="tx1"/>
                </a:solidFill>
                <a:cs typeface="Arial" panose="020B0604020202020204" pitchFamily="34" charset="0"/>
              </a:rPr>
              <a:t>em, anh H có trách nhiệm gì khi vay trả góp của ngân hàng?</a:t>
            </a:r>
          </a:p>
          <a:p>
            <a:pPr marL="514350" indent="-514350" algn="just">
              <a:lnSpc>
                <a:spcPct val="150000"/>
              </a:lnSpc>
              <a:buFont typeface="+mj-lt"/>
              <a:buAutoNum type="arabicPeriod"/>
            </a:pPr>
            <a:r>
              <a:rPr lang="vi-VN" sz="3500" smtClean="0">
                <a:solidFill>
                  <a:schemeClr val="tx1"/>
                </a:solidFill>
                <a:cs typeface="Arial" panose="020B0604020202020204" pitchFamily="34" charset="0"/>
              </a:rPr>
              <a:t>Hãy </a:t>
            </a:r>
            <a:r>
              <a:rPr lang="vi-VN" sz="3500">
                <a:solidFill>
                  <a:schemeClr val="tx1"/>
                </a:solidFill>
                <a:cs typeface="Arial" panose="020B0604020202020204" pitchFamily="34" charset="0"/>
              </a:rPr>
              <a:t>so sánh sự chênh lệch giữa thanh toán một lần và mua trả góp. </a:t>
            </a:r>
          </a:p>
        </p:txBody>
      </p:sp>
      <p:sp>
        <p:nvSpPr>
          <p:cNvPr id="8" name="Right Arrow 7"/>
          <p:cNvSpPr/>
          <p:nvPr/>
        </p:nvSpPr>
        <p:spPr>
          <a:xfrm>
            <a:off x="9315132" y="6220116"/>
            <a:ext cx="647700" cy="762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467340" y="4196281"/>
            <a:ext cx="6515100" cy="4839979"/>
          </a:xfrm>
          <a:prstGeom prst="rect">
            <a:avLst/>
          </a:prstGeom>
        </p:spPr>
        <p:txBody>
          <a:bodyPr wrap="square">
            <a:spAutoFit/>
          </a:bodyPr>
          <a:lstStyle/>
          <a:p>
            <a:pPr marL="457200" indent="-457200" algn="just">
              <a:lnSpc>
                <a:spcPct val="150000"/>
              </a:lnSpc>
              <a:buFont typeface="Wingdings" panose="05000000000000000000" pitchFamily="2" charset="2"/>
              <a:buChar char="Ø"/>
            </a:pPr>
            <a:r>
              <a:rPr lang="vi-VN" sz="3500" smtClean="0"/>
              <a:t>Cho </a:t>
            </a:r>
            <a:r>
              <a:rPr lang="vi-VN" sz="3500"/>
              <a:t>vay trả góp của ngân hàng là gì?</a:t>
            </a:r>
          </a:p>
          <a:p>
            <a:pPr marL="457200" indent="-457200" algn="just">
              <a:lnSpc>
                <a:spcPct val="150000"/>
              </a:lnSpc>
              <a:buFont typeface="Wingdings" panose="05000000000000000000" pitchFamily="2" charset="2"/>
              <a:buChar char="Ø"/>
            </a:pPr>
            <a:r>
              <a:rPr lang="vi-VN" sz="3500" smtClean="0"/>
              <a:t>Nêu </a:t>
            </a:r>
            <a:r>
              <a:rPr lang="vi-VN" sz="3500"/>
              <a:t>đặc điểm của cho vay trả góp.</a:t>
            </a:r>
          </a:p>
          <a:p>
            <a:pPr marL="457200" indent="-457200" algn="just">
              <a:lnSpc>
                <a:spcPct val="150000"/>
              </a:lnSpc>
              <a:buFont typeface="Wingdings" panose="05000000000000000000" pitchFamily="2" charset="2"/>
              <a:buChar char="Ø"/>
            </a:pPr>
            <a:r>
              <a:rPr lang="vi-VN" sz="3500" smtClean="0"/>
              <a:t>Người </a:t>
            </a:r>
            <a:r>
              <a:rPr lang="vi-VN" sz="3500"/>
              <a:t>vay có trách nhiệm gì khi cho vay trả góp?</a:t>
            </a:r>
          </a:p>
        </p:txBody>
      </p:sp>
    </p:spTree>
    <p:extLst>
      <p:ext uri="{BB962C8B-B14F-4D97-AF65-F5344CB8AC3E}">
        <p14:creationId xmlns:p14="http://schemas.microsoft.com/office/powerpoint/2010/main" val="127817569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43000" y="1574463"/>
            <a:ext cx="11086689" cy="1002710"/>
          </a:xfrm>
          <a:prstGeom prst="rect">
            <a:avLst/>
          </a:prstGeom>
        </p:spPr>
        <p:txBody>
          <a:bodyPr wrap="none">
            <a:spAutoFit/>
          </a:bodyPr>
          <a:lstStyle/>
          <a:p>
            <a:pPr algn="just">
              <a:lnSpc>
                <a:spcPct val="150000"/>
              </a:lnSpc>
              <a:spcBef>
                <a:spcPts val="100"/>
              </a:spcBef>
              <a:spcAft>
                <a:spcPts val="100"/>
              </a:spcAft>
            </a:pPr>
            <a:r>
              <a:rPr lang="fr-FR" sz="4500" b="1" smtClean="0">
                <a:solidFill>
                  <a:srgbClr val="C00000"/>
                </a:solidFill>
                <a:latin typeface="Arial" panose="020B0604020202020204" pitchFamily="34" charset="0"/>
                <a:ea typeface="Calibri" panose="020F0502020204030204" pitchFamily="34" charset="0"/>
                <a:cs typeface="Arial" panose="020B0604020202020204" pitchFamily="34" charset="0"/>
              </a:rPr>
              <a:t>b. </a:t>
            </a:r>
            <a:r>
              <a:rPr lang="fr-FR" sz="4500" b="1">
                <a:solidFill>
                  <a:srgbClr val="C00000"/>
                </a:solidFill>
                <a:latin typeface="Arial" panose="020B0604020202020204" pitchFamily="34" charset="0"/>
                <a:ea typeface="Calibri" panose="020F0502020204030204" pitchFamily="34" charset="0"/>
                <a:cs typeface="Arial" panose="020B0604020202020204" pitchFamily="34" charset="0"/>
              </a:rPr>
              <a:t>Một số hình thức tín dụng ngân hàng</a:t>
            </a:r>
            <a:endParaRPr lang="en-US" sz="45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1409700" y="2841730"/>
            <a:ext cx="15468600" cy="6441572"/>
          </a:xfrm>
          <a:prstGeom prst="rect">
            <a:avLst/>
          </a:prstGeom>
          <a:noFill/>
        </p:spPr>
        <p:txBody>
          <a:bodyPr wrap="square" rtlCol="0">
            <a:spAutoFit/>
          </a:bodyPr>
          <a:lstStyle/>
          <a:p>
            <a:pPr algn="just">
              <a:lnSpc>
                <a:spcPct val="150000"/>
              </a:lnSpc>
            </a:pPr>
            <a:r>
              <a:rPr lang="en-US" sz="4000" b="1" smtClean="0">
                <a:latin typeface="Arial" panose="020B0604020202020204" pitchFamily="34" charset="0"/>
                <a:cs typeface="Arial" panose="020B0604020202020204" pitchFamily="34" charset="0"/>
              </a:rPr>
              <a:t>Trường hợp của anh S:</a:t>
            </a:r>
          </a:p>
          <a:p>
            <a:pPr marL="571500" indent="-571500" algn="just">
              <a:lnSpc>
                <a:spcPct val="150000"/>
              </a:lnSpc>
              <a:buFont typeface="Wingdings" panose="05000000000000000000" pitchFamily="2" charset="2"/>
              <a:buChar char="§"/>
            </a:pPr>
            <a:r>
              <a:rPr lang="fr-FR" sz="4000">
                <a:latin typeface="Arial" panose="020B0604020202020204" pitchFamily="34" charset="0"/>
                <a:cs typeface="Arial" panose="020B0604020202020204" pitchFamily="34" charset="0"/>
              </a:rPr>
              <a:t>Ngân hàng cho anh S vay tiền không cần tài sản thế chấp vì anh là công chức nhà nước có thu nhập ổn định, có lịch sử tín dụng tốt, nhu cầu vốn vay nhỏ</a:t>
            </a:r>
            <a:r>
              <a:rPr lang="fr-FR" sz="4000" smtClean="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Anh </a:t>
            </a:r>
            <a:r>
              <a:rPr lang="en-US" sz="4000">
                <a:latin typeface="Arial" panose="020B0604020202020204" pitchFamily="34" charset="0"/>
                <a:cs typeface="Arial" panose="020B0604020202020204" pitchFamily="34" charset="0"/>
              </a:rPr>
              <a:t>S có trách nhiệm cung cấp trung thực, chính xác các thông tin cá nhân, giấy </a:t>
            </a:r>
            <a:r>
              <a:rPr lang="en-US" sz="4000" smtClean="0">
                <a:latin typeface="Arial" panose="020B0604020202020204" pitchFamily="34" charset="0"/>
                <a:cs typeface="Arial" panose="020B0604020202020204" pitchFamily="34" charset="0"/>
              </a:rPr>
              <a:t>tờ.</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Trả đủ vốn vay và lãi đúng thời hạn.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43161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09700" y="2859487"/>
            <a:ext cx="15468600" cy="6555641"/>
          </a:xfrm>
          <a:prstGeom prst="rect">
            <a:avLst/>
          </a:prstGeom>
          <a:noFill/>
        </p:spPr>
        <p:txBody>
          <a:bodyPr wrap="square" rtlCol="0">
            <a:spAutoFit/>
          </a:bodyPr>
          <a:lstStyle/>
          <a:p>
            <a:pPr algn="just">
              <a:lnSpc>
                <a:spcPct val="150000"/>
              </a:lnSpc>
            </a:pPr>
            <a:r>
              <a:rPr lang="en-US" sz="4000" b="1" smtClean="0">
                <a:solidFill>
                  <a:srgbClr val="C00000"/>
                </a:solidFill>
                <a:latin typeface="Arial" panose="020B0604020202020204" pitchFamily="34" charset="0"/>
                <a:cs typeface="Arial" panose="020B0604020202020204" pitchFamily="34" charset="0"/>
              </a:rPr>
              <a:t>KHÁI NIỆM:</a:t>
            </a:r>
          </a:p>
          <a:p>
            <a:pPr algn="just">
              <a:lnSpc>
                <a:spcPct val="150000"/>
              </a:lnSpc>
            </a:pPr>
            <a:r>
              <a:rPr lang="vi-VN" sz="4000" smtClean="0">
                <a:cs typeface="Arial" panose="020B0604020202020204" pitchFamily="34" charset="0"/>
              </a:rPr>
              <a:t>Cho </a:t>
            </a:r>
            <a:r>
              <a:rPr lang="vi-VN" sz="4000">
                <a:cs typeface="Arial" panose="020B0604020202020204" pitchFamily="34" charset="0"/>
              </a:rPr>
              <a:t>vay tín chấp là hình thức cho vay dựa vào uy tín của người vay, không cần tài sản bảo đảm</a:t>
            </a:r>
            <a:r>
              <a:rPr lang="vi-VN" sz="4000" smtClean="0">
                <a:cs typeface="Arial" panose="020B0604020202020204" pitchFamily="34" charset="0"/>
              </a:rPr>
              <a:t>.</a:t>
            </a:r>
            <a:endParaRPr lang="en-US" sz="4000" smtClean="0">
              <a:cs typeface="Arial" panose="020B0604020202020204" pitchFamily="34" charset="0"/>
            </a:endParaRPr>
          </a:p>
          <a:p>
            <a:pPr algn="just">
              <a:lnSpc>
                <a:spcPct val="150000"/>
              </a:lnSpc>
            </a:pPr>
            <a:r>
              <a:rPr lang="en-US" sz="4000" b="1" smtClean="0">
                <a:solidFill>
                  <a:srgbClr val="C00000"/>
                </a:solidFill>
                <a:latin typeface="Arial" panose="020B0604020202020204" pitchFamily="34" charset="0"/>
                <a:cs typeface="Arial" panose="020B0604020202020204" pitchFamily="34" charset="0"/>
              </a:rPr>
              <a:t>ĐẶC ĐIỂM:</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Dựa hoàn toàn vào uy tín của người vay</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Thủ tục dễ dàng</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Số tiền vay ít, lãi suất cao, cho vay ngắn hạn. </a:t>
            </a:r>
            <a:endParaRPr lang="en-US" sz="4000">
              <a:latin typeface="Arial" panose="020B0604020202020204" pitchFamily="34" charset="0"/>
              <a:cs typeface="Arial" panose="020B0604020202020204" pitchFamily="34" charset="0"/>
            </a:endParaRPr>
          </a:p>
        </p:txBody>
      </p:sp>
      <p:sp>
        <p:nvSpPr>
          <p:cNvPr id="4" name="Pentagon 3"/>
          <p:cNvSpPr/>
          <p:nvPr/>
        </p:nvSpPr>
        <p:spPr>
          <a:xfrm>
            <a:off x="0" y="1687427"/>
            <a:ext cx="4800600" cy="998689"/>
          </a:xfrm>
          <a:prstGeom prst="homePlate">
            <a:avLst/>
          </a:prstGeom>
          <a:solidFill>
            <a:srgbClr val="F9C987"/>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Vay tín chấp </a:t>
            </a:r>
            <a:endParaRPr lang="en-US" sz="4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56414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down)">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90600" y="3467100"/>
            <a:ext cx="9867900" cy="4708981"/>
          </a:xfrm>
          <a:prstGeom prst="rect">
            <a:avLst/>
          </a:prstGeom>
          <a:noFill/>
        </p:spPr>
        <p:txBody>
          <a:bodyPr wrap="square" rtlCol="0">
            <a:spAutoFit/>
          </a:bodyPr>
          <a:lstStyle/>
          <a:p>
            <a:pPr algn="just">
              <a:lnSpc>
                <a:spcPct val="150000"/>
              </a:lnSpc>
            </a:pPr>
            <a:r>
              <a:rPr lang="en-US" sz="4000" b="1" smtClean="0">
                <a:solidFill>
                  <a:srgbClr val="C00000"/>
                </a:solidFill>
                <a:latin typeface="Arial" panose="020B0604020202020204" pitchFamily="34" charset="0"/>
                <a:cs typeface="Arial" panose="020B0604020202020204" pitchFamily="34" charset="0"/>
              </a:rPr>
              <a:t>Trách nhiệm của người vay tín chấp:</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Cung </a:t>
            </a:r>
            <a:r>
              <a:rPr lang="en-US" sz="4000">
                <a:latin typeface="Arial" panose="020B0604020202020204" pitchFamily="34" charset="0"/>
                <a:cs typeface="Arial" panose="020B0604020202020204" pitchFamily="34" charset="0"/>
              </a:rPr>
              <a:t>cấp trung thực, chính xác các thông tin cá nhân, giấy tờ cần thiết theo yêu cầu của ngân hàng.</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Phải </a:t>
            </a:r>
            <a:r>
              <a:rPr lang="en-US" sz="4000">
                <a:latin typeface="Arial" panose="020B0604020202020204" pitchFamily="34" charset="0"/>
                <a:cs typeface="Arial" panose="020B0604020202020204" pitchFamily="34" charset="0"/>
              </a:rPr>
              <a:t>trả đủ vốn vay và lãi đúng hạn</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4" name="Pentagon 3"/>
          <p:cNvSpPr/>
          <p:nvPr/>
        </p:nvSpPr>
        <p:spPr>
          <a:xfrm>
            <a:off x="0" y="1687427"/>
            <a:ext cx="4800600" cy="998689"/>
          </a:xfrm>
          <a:prstGeom prst="homePlate">
            <a:avLst/>
          </a:prstGeom>
          <a:solidFill>
            <a:srgbClr val="F9C987"/>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Vay tín chấp </a:t>
            </a:r>
            <a:endParaRPr lang="en-US" sz="4000" b="1">
              <a:solidFill>
                <a:schemeClr val="tx1"/>
              </a:solidFill>
              <a:latin typeface="Arial" panose="020B0604020202020204" pitchFamily="34" charset="0"/>
              <a:cs typeface="Arial" panose="020B0604020202020204" pitchFamily="34" charset="0"/>
            </a:endParaRPr>
          </a:p>
        </p:txBody>
      </p:sp>
      <p:pic>
        <p:nvPicPr>
          <p:cNvPr id="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30000" y="2621844"/>
            <a:ext cx="3810000" cy="7055556"/>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782800" y="6460042"/>
            <a:ext cx="3048000" cy="3230058"/>
          </a:xfrm>
          <a:prstGeom prst="rect">
            <a:avLst/>
          </a:prstGeom>
        </p:spPr>
      </p:pic>
    </p:spTree>
    <p:extLst>
      <p:ext uri="{BB962C8B-B14F-4D97-AF65-F5344CB8AC3E}">
        <p14:creationId xmlns:p14="http://schemas.microsoft.com/office/powerpoint/2010/main" val="15427767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28700" y="1817866"/>
            <a:ext cx="16230600" cy="7478970"/>
          </a:xfrm>
          <a:prstGeom prst="rect">
            <a:avLst/>
          </a:prstGeom>
          <a:noFill/>
        </p:spPr>
        <p:txBody>
          <a:bodyPr wrap="square" rtlCol="0">
            <a:spAutoFit/>
          </a:bodyPr>
          <a:lstStyle/>
          <a:p>
            <a:pPr>
              <a:lnSpc>
                <a:spcPct val="150000"/>
              </a:lnSpc>
            </a:pPr>
            <a:r>
              <a:rPr lang="en-US" sz="4000" b="1" smtClean="0">
                <a:latin typeface="Arial" panose="020B0604020202020204" pitchFamily="34" charset="0"/>
                <a:cs typeface="Arial" panose="020B0604020202020204" pitchFamily="34" charset="0"/>
              </a:rPr>
              <a:t>Trường hợp của chị N:</a:t>
            </a:r>
          </a:p>
          <a:p>
            <a:pPr marL="571500" indent="-571500">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Chị N phải có tài sản thế chấp tương đương với lượng tiền cần vay.</a:t>
            </a:r>
          </a:p>
          <a:p>
            <a:pPr marL="571500" indent="-571500">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Nếu không trả đủ vốn và lãi thì ngân hàng sẽ tịch thu tài sản thế chấp để thanh lí thu hồi vốn. </a:t>
            </a:r>
          </a:p>
          <a:p>
            <a:pPr marL="571500" indent="-571500">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Khi vay thế chấp, chị N cần phải trung thực về khai báo thông tin cá nhân và giấy tờ hợp pháp về tài sản.</a:t>
            </a:r>
          </a:p>
          <a:p>
            <a:pPr marL="571500" indent="-571500">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Nếu chị N không trả được vốn và lãi thì tài sản sẽ bị ngân hàng xử lí và thu hồi vốn.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0641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28700" y="2846787"/>
            <a:ext cx="16230600" cy="6555641"/>
          </a:xfrm>
          <a:prstGeom prst="rect">
            <a:avLst/>
          </a:prstGeom>
          <a:noFill/>
        </p:spPr>
        <p:txBody>
          <a:bodyPr wrap="square" rtlCol="0">
            <a:spAutoFit/>
          </a:bodyPr>
          <a:lstStyle/>
          <a:p>
            <a:pPr>
              <a:lnSpc>
                <a:spcPct val="150000"/>
              </a:lnSpc>
            </a:pPr>
            <a:r>
              <a:rPr lang="en-US" sz="4000" b="1" smtClean="0">
                <a:solidFill>
                  <a:srgbClr val="C00000"/>
                </a:solidFill>
                <a:latin typeface="Arial" panose="020B0604020202020204" pitchFamily="34" charset="0"/>
                <a:cs typeface="Arial" panose="020B0604020202020204" pitchFamily="34" charset="0"/>
              </a:rPr>
              <a:t>KHÁI NIỆM:</a:t>
            </a:r>
          </a:p>
          <a:p>
            <a:pPr>
              <a:lnSpc>
                <a:spcPct val="150000"/>
              </a:lnSpc>
            </a:pPr>
            <a:r>
              <a:rPr lang="vi-VN" sz="4000" smtClean="0">
                <a:cs typeface="Arial" panose="020B0604020202020204" pitchFamily="34" charset="0"/>
              </a:rPr>
              <a:t>Là </a:t>
            </a:r>
            <a:r>
              <a:rPr lang="vi-VN" sz="4000">
                <a:cs typeface="Arial" panose="020B0604020202020204" pitchFamily="34" charset="0"/>
              </a:rPr>
              <a:t>hình thức cho vay đòi hỏi người vay phải có tài sản thế chấp có giá trị tương đương với lượng vốn cho vay</a:t>
            </a:r>
            <a:r>
              <a:rPr lang="vi-VN" sz="4000" smtClean="0">
                <a:cs typeface="Arial" panose="020B0604020202020204" pitchFamily="34" charset="0"/>
              </a:rPr>
              <a:t>.</a:t>
            </a:r>
            <a:endParaRPr lang="en-US" sz="4000" smtClean="0">
              <a:cs typeface="Arial" panose="020B0604020202020204" pitchFamily="34" charset="0"/>
            </a:endParaRPr>
          </a:p>
          <a:p>
            <a:pPr>
              <a:lnSpc>
                <a:spcPct val="150000"/>
              </a:lnSpc>
            </a:pPr>
            <a:r>
              <a:rPr lang="en-US" sz="4000" b="1" smtClean="0">
                <a:solidFill>
                  <a:srgbClr val="C00000"/>
                </a:solidFill>
                <a:latin typeface="Arial" panose="020B0604020202020204" pitchFamily="34" charset="0"/>
                <a:cs typeface="Arial" panose="020B0604020202020204" pitchFamily="34" charset="0"/>
              </a:rPr>
              <a:t>ĐẶC ĐIỂM:</a:t>
            </a:r>
          </a:p>
          <a:p>
            <a:pPr marL="571500" indent="-571500">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Người vay phải có tài sản đảm bảo.</a:t>
            </a:r>
          </a:p>
          <a:p>
            <a:pPr marL="571500" indent="-571500">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Thủ tục vay phức tạp.</a:t>
            </a:r>
          </a:p>
          <a:p>
            <a:pPr marL="571500" indent="-571500">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Số tiền vay lớn, lãi suất phù hợp, thời gian vay dài hạn. </a:t>
            </a:r>
            <a:endParaRPr lang="en-US" sz="4000">
              <a:latin typeface="Arial" panose="020B0604020202020204" pitchFamily="34" charset="0"/>
              <a:cs typeface="Arial" panose="020B0604020202020204" pitchFamily="34" charset="0"/>
            </a:endParaRPr>
          </a:p>
        </p:txBody>
      </p:sp>
      <p:sp>
        <p:nvSpPr>
          <p:cNvPr id="5" name="Pentagon 4"/>
          <p:cNvSpPr/>
          <p:nvPr/>
        </p:nvSpPr>
        <p:spPr>
          <a:xfrm>
            <a:off x="0" y="1687427"/>
            <a:ext cx="4800600" cy="998689"/>
          </a:xfrm>
          <a:prstGeom prst="homePlate">
            <a:avLst/>
          </a:prstGeom>
          <a:solidFill>
            <a:srgbClr val="F9C987"/>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Vay thế chấp </a:t>
            </a:r>
            <a:endParaRPr lang="en-US" sz="4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62743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barn(inVertic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barn(inVertical)">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barn(inVertical)">
                                      <p:cBhvr>
                                        <p:cTn id="3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09600" y="2854407"/>
            <a:ext cx="9753600" cy="6555641"/>
          </a:xfrm>
          <a:prstGeom prst="rect">
            <a:avLst/>
          </a:prstGeom>
          <a:noFill/>
        </p:spPr>
        <p:txBody>
          <a:bodyPr wrap="square" rtlCol="0">
            <a:spAutoFit/>
          </a:bodyPr>
          <a:lstStyle/>
          <a:p>
            <a:pPr algn="just">
              <a:lnSpc>
                <a:spcPct val="150000"/>
              </a:lnSpc>
            </a:pPr>
            <a:r>
              <a:rPr lang="en-US" sz="4000" b="1" smtClean="0">
                <a:solidFill>
                  <a:srgbClr val="C00000"/>
                </a:solidFill>
                <a:latin typeface="Arial" panose="020B0604020202020204" pitchFamily="34" charset="0"/>
                <a:cs typeface="Arial" panose="020B0604020202020204" pitchFamily="34" charset="0"/>
              </a:rPr>
              <a:t>Trách nhiệm của người vay thế chấp: </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Cung cấp trung thực thông tin cá nhân và giấy tờ thế chấp.</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Phải trả đủ vốn và lãi đúng hạn.</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Trường hợp không trả đủ vốn thì tài sản thế chấp sẽ bị thanh lí để hồi vốn cho ngân hàng. </a:t>
            </a:r>
            <a:endParaRPr lang="en-US" sz="4000">
              <a:latin typeface="Arial" panose="020B0604020202020204" pitchFamily="34" charset="0"/>
              <a:cs typeface="Arial" panose="020B0604020202020204" pitchFamily="34" charset="0"/>
            </a:endParaRPr>
          </a:p>
        </p:txBody>
      </p:sp>
      <p:sp>
        <p:nvSpPr>
          <p:cNvPr id="5" name="Pentagon 4"/>
          <p:cNvSpPr/>
          <p:nvPr/>
        </p:nvSpPr>
        <p:spPr>
          <a:xfrm>
            <a:off x="0" y="1687427"/>
            <a:ext cx="4800600" cy="998689"/>
          </a:xfrm>
          <a:prstGeom prst="homePlate">
            <a:avLst/>
          </a:prstGeom>
          <a:solidFill>
            <a:srgbClr val="F9C987"/>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Vay thế chấp </a:t>
            </a:r>
            <a:endParaRPr lang="en-US" sz="4000" b="1">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820400" y="3619500"/>
            <a:ext cx="6931002" cy="4616047"/>
          </a:xfrm>
          <a:prstGeom prst="roundRect">
            <a:avLst/>
          </a:prstGeom>
        </p:spPr>
      </p:pic>
    </p:spTree>
    <p:extLst>
      <p:ext uri="{BB962C8B-B14F-4D97-AF65-F5344CB8AC3E}">
        <p14:creationId xmlns:p14="http://schemas.microsoft.com/office/powerpoint/2010/main" val="42635180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914400" y="571500"/>
            <a:ext cx="4800600" cy="1015663"/>
          </a:xfrm>
          <a:prstGeom prst="rect">
            <a:avLst/>
          </a:prstGeom>
          <a:noFill/>
        </p:spPr>
        <p:txBody>
          <a:bodyPr wrap="square" rtlCol="0">
            <a:spAutoFit/>
          </a:bodyPr>
          <a:lstStyle/>
          <a:p>
            <a:r>
              <a:rPr lang="en-US" sz="6000" b="1" smtClean="0">
                <a:latin typeface="Arial" panose="020B0604020202020204" pitchFamily="34" charset="0"/>
                <a:cs typeface="Arial" panose="020B0604020202020204" pitchFamily="34" charset="0"/>
              </a:rPr>
              <a:t>KHỞI ĐỘNG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1049000" y="3694026"/>
            <a:ext cx="6392060" cy="5869074"/>
          </a:xfrm>
          <a:prstGeom prst="rect">
            <a:avLst/>
          </a:prstGeom>
        </p:spPr>
      </p:pic>
      <p:grpSp>
        <p:nvGrpSpPr>
          <p:cNvPr id="13" name="Group 12"/>
          <p:cNvGrpSpPr/>
          <p:nvPr/>
        </p:nvGrpSpPr>
        <p:grpSpPr>
          <a:xfrm>
            <a:off x="228600" y="1506664"/>
            <a:ext cx="12573000" cy="2925467"/>
            <a:chOff x="228600" y="1506664"/>
            <a:chExt cx="12573000" cy="2925467"/>
          </a:xfrm>
        </p:grpSpPr>
        <p:sp>
          <p:nvSpPr>
            <p:cNvPr id="12" name="Rounded Rectangle 11"/>
            <p:cNvSpPr/>
            <p:nvPr/>
          </p:nvSpPr>
          <p:spPr>
            <a:xfrm>
              <a:off x="228600" y="2146131"/>
              <a:ext cx="11963400" cy="2286000"/>
            </a:xfrm>
            <a:prstGeom prst="roundRect">
              <a:avLst/>
            </a:prstGeom>
            <a:solidFill>
              <a:schemeClr val="accent1">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tx1"/>
                  </a:solidFill>
                  <a:latin typeface="Arial" panose="020B0604020202020204" pitchFamily="34" charset="0"/>
                  <a:cs typeface="Arial" panose="020B0604020202020204" pitchFamily="34" charset="0"/>
                </a:rPr>
                <a:t>Chia sẻ suy nghĩ về việc phải có trách nhiệm khi vay tiền.</a:t>
              </a:r>
            </a:p>
          </p:txBody>
        </p:sp>
        <p:pic>
          <p:nvPicPr>
            <p:cNvPr id="1026" name="Picture 2" descr="Puzzle "/>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582400" y="1506664"/>
              <a:ext cx="1219200" cy="121920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Right arrow"/>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0820" y="5803728"/>
            <a:ext cx="2362200" cy="236220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1981200" y="5803727"/>
            <a:ext cx="8839200" cy="2362203"/>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Hãy trả tiền đúng  hạn khi vay mượn tiền của người khác, tổ chức khác. </a:t>
            </a:r>
            <a:endParaRPr lang="en-US" sz="400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2019300"/>
            <a:ext cx="16459200" cy="6555641"/>
          </a:xfrm>
          <a:prstGeom prst="rect">
            <a:avLst/>
          </a:prstGeom>
          <a:noFill/>
        </p:spPr>
        <p:txBody>
          <a:bodyPr wrap="square" rtlCol="0">
            <a:spAutoFit/>
          </a:bodyPr>
          <a:lstStyle/>
          <a:p>
            <a:pPr algn="just">
              <a:lnSpc>
                <a:spcPct val="150000"/>
              </a:lnSpc>
            </a:pPr>
            <a:r>
              <a:rPr lang="en-US" sz="4000" b="1" smtClean="0">
                <a:latin typeface="Arial" panose="020B0604020202020204" pitchFamily="34" charset="0"/>
                <a:cs typeface="Arial" panose="020B0604020202020204" pitchFamily="34" charset="0"/>
              </a:rPr>
              <a:t>Trường hợp của anh H:</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Ngân hàng yêu cầu anh H phải trả dần tiền lãi và tiền gốc theo các kì.</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Khi vay anh H có trách nhiệm cung cấp trung thực, chính xác các thông tin cá nhân, giấy tờ cần thiết theo yêu cầu của ngân </a:t>
            </a:r>
            <a:r>
              <a:rPr lang="en-US" sz="4000" smtClean="0">
                <a:latin typeface="Arial" panose="020B0604020202020204" pitchFamily="34" charset="0"/>
                <a:cs typeface="Arial" panose="020B0604020202020204" pitchFamily="34" charset="0"/>
              </a:rPr>
              <a:t>hàng và phải trả đủ vốn vay theo yêu cầu.</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Khi thanh toán theo hình thức trả góp người mua cần phải mất thêm một khoản chi phí cho tiền lãi.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2525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19200" y="2745388"/>
            <a:ext cx="15849600" cy="6740307"/>
          </a:xfrm>
          <a:prstGeom prst="rect">
            <a:avLst/>
          </a:prstGeom>
          <a:noFill/>
        </p:spPr>
        <p:txBody>
          <a:bodyPr wrap="square" rtlCol="0">
            <a:spAutoFit/>
          </a:bodyPr>
          <a:lstStyle/>
          <a:p>
            <a:pPr algn="just">
              <a:lnSpc>
                <a:spcPct val="150000"/>
              </a:lnSpc>
            </a:pPr>
            <a:r>
              <a:rPr lang="en-US" sz="3600" b="1" smtClean="0">
                <a:solidFill>
                  <a:srgbClr val="FF0000"/>
                </a:solidFill>
                <a:latin typeface="Arial" panose="020B0604020202020204" pitchFamily="34" charset="0"/>
                <a:cs typeface="Arial" panose="020B0604020202020204" pitchFamily="34" charset="0"/>
              </a:rPr>
              <a:t>KHÁI NIỆM:</a:t>
            </a:r>
          </a:p>
          <a:p>
            <a:pPr marL="571500" indent="-571500" algn="just">
              <a:lnSpc>
                <a:spcPct val="150000"/>
              </a:lnSpc>
              <a:buFont typeface="Wingdings" panose="05000000000000000000" pitchFamily="2" charset="2"/>
              <a:buChar char="§"/>
            </a:pPr>
            <a:r>
              <a:rPr lang="vi-VN" sz="3600" smtClean="0">
                <a:cs typeface="Arial" panose="020B0604020202020204" pitchFamily="34" charset="0"/>
              </a:rPr>
              <a:t>Là</a:t>
            </a:r>
            <a:r>
              <a:rPr lang="en-US" sz="3600" smtClean="0">
                <a:cs typeface="Arial" panose="020B0604020202020204" pitchFamily="34" charset="0"/>
              </a:rPr>
              <a:t> </a:t>
            </a:r>
            <a:r>
              <a:rPr lang="vi-VN" sz="3600" smtClean="0">
                <a:cs typeface="Arial" panose="020B0604020202020204" pitchFamily="34" charset="0"/>
              </a:rPr>
              <a:t>ngân </a:t>
            </a:r>
            <a:r>
              <a:rPr lang="vi-VN" sz="3600">
                <a:cs typeface="Arial" panose="020B0604020202020204" pitchFamily="34" charset="0"/>
              </a:rPr>
              <a:t>hàng cùng người vay xác định và thỏa thuận số lãi vốn vay phải trả cộng với số nợ gốc được chia ra để trả nợ theo nhiều kì hạn trong thời hạn cho vay</a:t>
            </a:r>
            <a:r>
              <a:rPr lang="vi-VN" sz="3600" smtClean="0">
                <a:cs typeface="Arial" panose="020B0604020202020204" pitchFamily="34" charset="0"/>
              </a:rPr>
              <a:t>.</a:t>
            </a:r>
            <a:endParaRPr lang="en-US" sz="3600" smtClean="0">
              <a:cs typeface="Arial" panose="020B0604020202020204" pitchFamily="34" charset="0"/>
            </a:endParaRPr>
          </a:p>
          <a:p>
            <a:pPr algn="just">
              <a:lnSpc>
                <a:spcPct val="150000"/>
              </a:lnSpc>
            </a:pPr>
            <a:r>
              <a:rPr lang="en-US" sz="3600" b="1" smtClean="0">
                <a:solidFill>
                  <a:srgbClr val="FF0000"/>
                </a:solidFill>
                <a:latin typeface="Arial" panose="020B0604020202020204" pitchFamily="34" charset="0"/>
                <a:cs typeface="Arial" panose="020B0604020202020204" pitchFamily="34" charset="0"/>
              </a:rPr>
              <a:t>ĐẶC ĐIỂM:</a:t>
            </a:r>
          </a:p>
          <a:p>
            <a:pPr marL="571500" indent="-571500" algn="just">
              <a:lnSpc>
                <a:spcPct val="150000"/>
              </a:lnSpc>
              <a:buFont typeface="Wingdings" panose="05000000000000000000" pitchFamily="2" charset="2"/>
              <a:buChar char="§"/>
            </a:pPr>
            <a:r>
              <a:rPr lang="vi-VN" sz="3600" smtClean="0">
                <a:cs typeface="Arial" panose="020B0604020202020204" pitchFamily="34" charset="0"/>
              </a:rPr>
              <a:t>Hằng </a:t>
            </a:r>
            <a:r>
              <a:rPr lang="vi-VN" sz="3600">
                <a:cs typeface="Arial" panose="020B0604020202020204" pitchFamily="34" charset="0"/>
              </a:rPr>
              <a:t>tháng người vay phải trả lãi và một phần số nợ gốc</a:t>
            </a:r>
            <a:r>
              <a:rPr lang="vi-VN" sz="3600" smtClean="0">
                <a:cs typeface="Arial" panose="020B0604020202020204" pitchFamily="34" charset="0"/>
              </a:rPr>
              <a:t>.</a:t>
            </a:r>
            <a:endParaRPr lang="en-US" sz="3600" smtClean="0">
              <a:cs typeface="Arial" panose="020B0604020202020204" pitchFamily="34" charset="0"/>
            </a:endParaRPr>
          </a:p>
          <a:p>
            <a:pPr marL="571500" indent="-571500" algn="just">
              <a:lnSpc>
                <a:spcPct val="150000"/>
              </a:lnSpc>
              <a:buFont typeface="Wingdings" panose="05000000000000000000" pitchFamily="2" charset="2"/>
              <a:buChar char="§"/>
            </a:pPr>
            <a:r>
              <a:rPr lang="en-US" sz="3600" smtClean="0">
                <a:latin typeface="Arial" panose="020B0604020202020204" pitchFamily="34" charset="0"/>
                <a:cs typeface="Arial" panose="020B0604020202020204" pitchFamily="34" charset="0"/>
              </a:rPr>
              <a:t>Ngân hàng sẽ cân nhắc cho người vay trả theo hình thức tín chấp hoặc thế chấp.</a:t>
            </a:r>
            <a:endParaRPr lang="vi-VN" sz="3600" smtClean="0">
              <a:latin typeface="Arial" panose="020B0604020202020204" pitchFamily="34" charset="0"/>
              <a:cs typeface="Arial" panose="020B0604020202020204" pitchFamily="34" charset="0"/>
            </a:endParaRPr>
          </a:p>
        </p:txBody>
      </p:sp>
      <p:sp>
        <p:nvSpPr>
          <p:cNvPr id="5" name="Pentagon 4"/>
          <p:cNvSpPr/>
          <p:nvPr/>
        </p:nvSpPr>
        <p:spPr>
          <a:xfrm>
            <a:off x="0" y="1687427"/>
            <a:ext cx="4800600" cy="998689"/>
          </a:xfrm>
          <a:prstGeom prst="homePlate">
            <a:avLst/>
          </a:prstGeom>
          <a:solidFill>
            <a:srgbClr val="F9C987"/>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Vay trả góp</a:t>
            </a:r>
            <a:endParaRPr lang="en-US" sz="4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6721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09600" y="3211467"/>
            <a:ext cx="9448800" cy="5632311"/>
          </a:xfrm>
          <a:prstGeom prst="rect">
            <a:avLst/>
          </a:prstGeom>
          <a:noFill/>
        </p:spPr>
        <p:txBody>
          <a:bodyPr wrap="square" rtlCol="0">
            <a:spAutoFit/>
          </a:bodyPr>
          <a:lstStyle/>
          <a:p>
            <a:pPr algn="just">
              <a:lnSpc>
                <a:spcPct val="150000"/>
              </a:lnSpc>
            </a:pPr>
            <a:r>
              <a:rPr lang="en-US" sz="4000" b="1" smtClean="0">
                <a:solidFill>
                  <a:srgbClr val="FF0000"/>
                </a:solidFill>
                <a:latin typeface="Arial" panose="020B0604020202020204" pitchFamily="34" charset="0"/>
                <a:cs typeface="Arial" panose="020B0604020202020204" pitchFamily="34" charset="0"/>
              </a:rPr>
              <a:t>Trách nhiệm của người vay trả góp:</a:t>
            </a:r>
          </a:p>
          <a:p>
            <a:pPr marL="571500" indent="-571500" algn="just">
              <a:lnSpc>
                <a:spcPct val="150000"/>
              </a:lnSpc>
              <a:buFont typeface="Wingdings" panose="05000000000000000000" pitchFamily="2" charset="2"/>
              <a:buChar char="§"/>
            </a:pPr>
            <a:r>
              <a:rPr lang="vi-VN" sz="4000" smtClean="0">
                <a:cs typeface="Arial" panose="020B0604020202020204" pitchFamily="34" charset="0"/>
              </a:rPr>
              <a:t>Cung </a:t>
            </a:r>
            <a:r>
              <a:rPr lang="vi-VN" sz="4000">
                <a:cs typeface="Arial" panose="020B0604020202020204" pitchFamily="34" charset="0"/>
              </a:rPr>
              <a:t>cấp trung thực, chính xác các thông tin cá nhân, giấy tờ cần thiết theo yêu cầu của ngân hàng.</a:t>
            </a:r>
          </a:p>
          <a:p>
            <a:pPr marL="571500" indent="-571500" algn="just">
              <a:lnSpc>
                <a:spcPct val="150000"/>
              </a:lnSpc>
              <a:buFont typeface="Wingdings" panose="05000000000000000000" pitchFamily="2" charset="2"/>
              <a:buChar char="§"/>
            </a:pPr>
            <a:r>
              <a:rPr lang="vi-VN" sz="4000" smtClean="0">
                <a:cs typeface="Arial" panose="020B0604020202020204" pitchFamily="34" charset="0"/>
              </a:rPr>
              <a:t>Phải </a:t>
            </a:r>
            <a:r>
              <a:rPr lang="vi-VN" sz="4000">
                <a:cs typeface="Arial" panose="020B0604020202020204" pitchFamily="34" charset="0"/>
              </a:rPr>
              <a:t>trả đủ vốn vay và lãi đúng hạn như đã thoả thuận</a:t>
            </a:r>
            <a:r>
              <a:rPr lang="vi-VN" sz="4000" smtClean="0">
                <a:cs typeface="Arial" panose="020B0604020202020204" pitchFamily="34" charset="0"/>
              </a:rPr>
              <a:t>.</a:t>
            </a:r>
            <a:endParaRPr lang="vi-VN" sz="4000">
              <a:cs typeface="Arial" panose="020B0604020202020204" pitchFamily="34" charset="0"/>
            </a:endParaRPr>
          </a:p>
        </p:txBody>
      </p:sp>
      <p:sp>
        <p:nvSpPr>
          <p:cNvPr id="5" name="Pentagon 4"/>
          <p:cNvSpPr/>
          <p:nvPr/>
        </p:nvSpPr>
        <p:spPr>
          <a:xfrm>
            <a:off x="0" y="1687427"/>
            <a:ext cx="4800600" cy="998689"/>
          </a:xfrm>
          <a:prstGeom prst="homePlate">
            <a:avLst/>
          </a:prstGeom>
          <a:solidFill>
            <a:srgbClr val="F9C987"/>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Vay trả góp</a:t>
            </a:r>
            <a:endParaRPr lang="en-US" sz="4000" b="1">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0439400" y="3284422"/>
            <a:ext cx="7315200" cy="5486400"/>
          </a:xfrm>
          <a:prstGeom prst="roundRect">
            <a:avLst/>
          </a:prstGeom>
        </p:spPr>
      </p:pic>
    </p:spTree>
    <p:extLst>
      <p:ext uri="{BB962C8B-B14F-4D97-AF65-F5344CB8AC3E}">
        <p14:creationId xmlns:p14="http://schemas.microsoft.com/office/powerpoint/2010/main" val="1977327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TÍN DỤNG THƯƠNG MẠI</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5400" y="4903381"/>
            <a:ext cx="18257520" cy="3943553"/>
            <a:chOff x="25400" y="4903381"/>
            <a:chExt cx="18257520" cy="3943553"/>
          </a:xfrm>
        </p:grpSpPr>
        <p:pic>
          <p:nvPicPr>
            <p:cNvPr id="4" name="Picture 3"/>
            <p:cNvPicPr>
              <a:picLocks noChangeAspect="1"/>
            </p:cNvPicPr>
            <p:nvPr/>
          </p:nvPicPr>
          <p:blipFill>
            <a:blip r:embed="rId2"/>
            <a:stretch>
              <a:fillRect/>
            </a:stretch>
          </p:blipFill>
          <p:spPr>
            <a:xfrm>
              <a:off x="25400" y="4903382"/>
              <a:ext cx="5913164" cy="3943552"/>
            </a:xfrm>
            <a:prstGeom prst="rect">
              <a:avLst/>
            </a:prstGeom>
          </p:spPr>
        </p:pic>
        <p:pic>
          <p:nvPicPr>
            <p:cNvPr id="6" name="Picture 5"/>
            <p:cNvPicPr>
              <a:picLocks noChangeAspect="1"/>
            </p:cNvPicPr>
            <p:nvPr/>
          </p:nvPicPr>
          <p:blipFill>
            <a:blip r:embed="rId3"/>
            <a:stretch>
              <a:fillRect/>
            </a:stretch>
          </p:blipFill>
          <p:spPr>
            <a:xfrm>
              <a:off x="6172200" y="4903381"/>
              <a:ext cx="6038850" cy="3943552"/>
            </a:xfrm>
            <a:prstGeom prst="rect">
              <a:avLst/>
            </a:prstGeom>
          </p:spPr>
        </p:pic>
        <p:pic>
          <p:nvPicPr>
            <p:cNvPr id="7" name="Picture 6"/>
            <p:cNvPicPr>
              <a:picLocks noChangeAspect="1"/>
            </p:cNvPicPr>
            <p:nvPr/>
          </p:nvPicPr>
          <p:blipFill>
            <a:blip r:embed="rId4"/>
            <a:stretch>
              <a:fillRect/>
            </a:stretch>
          </p:blipFill>
          <p:spPr>
            <a:xfrm>
              <a:off x="12390639" y="4903381"/>
              <a:ext cx="5892281" cy="3928187"/>
            </a:xfrm>
            <a:prstGeom prst="rect">
              <a:avLst/>
            </a:prstGeom>
          </p:spPr>
        </p:pic>
      </p:grpSp>
      <p:sp>
        <p:nvSpPr>
          <p:cNvPr id="11" name="TextBox 10"/>
          <p:cNvSpPr txBox="1"/>
          <p:nvPr/>
        </p:nvSpPr>
        <p:spPr>
          <a:xfrm>
            <a:off x="30480" y="1367517"/>
            <a:ext cx="1371600" cy="3170099"/>
          </a:xfrm>
          <a:prstGeom prst="rect">
            <a:avLst/>
          </a:prstGeom>
          <a:noFill/>
        </p:spPr>
        <p:txBody>
          <a:bodyPr wrap="square" rtlCol="0">
            <a:spAutoFit/>
          </a:bodyPr>
          <a:lstStyle/>
          <a:p>
            <a:r>
              <a:rPr lang="en-US" sz="20000" smtClean="0">
                <a:latin typeface="Arial" panose="020B0604020202020204" pitchFamily="34" charset="0"/>
                <a:cs typeface="Arial" panose="020B0604020202020204" pitchFamily="34" charset="0"/>
              </a:rPr>
              <a:t>“</a:t>
            </a:r>
            <a:endParaRPr lang="en-US" sz="20000">
              <a:latin typeface="Arial" panose="020B0604020202020204" pitchFamily="34" charset="0"/>
              <a:cs typeface="Arial" panose="020B0604020202020204" pitchFamily="34" charset="0"/>
            </a:endParaRPr>
          </a:p>
        </p:txBody>
      </p:sp>
      <p:sp>
        <p:nvSpPr>
          <p:cNvPr id="12" name="TextBox 11"/>
          <p:cNvSpPr txBox="1"/>
          <p:nvPr/>
        </p:nvSpPr>
        <p:spPr>
          <a:xfrm>
            <a:off x="1066165" y="2113149"/>
            <a:ext cx="17211675" cy="1938992"/>
          </a:xfrm>
          <a:prstGeom prst="rect">
            <a:avLst/>
          </a:prstGeom>
          <a:noFill/>
        </p:spPr>
        <p:txBody>
          <a:bodyPr wrap="square" rtlCol="0">
            <a:spAutoFit/>
          </a:bodyPr>
          <a:lstStyle/>
          <a:p>
            <a:pPr algn="just">
              <a:lnSpc>
                <a:spcPct val="150000"/>
              </a:lnSpc>
            </a:pPr>
            <a:r>
              <a:rPr lang="fr-FR" sz="4000">
                <a:latin typeface="Arial" panose="020B0604020202020204" pitchFamily="34" charset="0"/>
                <a:cs typeface="Arial" panose="020B0604020202020204" pitchFamily="34" charset="0"/>
              </a:rPr>
              <a:t>Tín dụng thương mại là thuật ngữ không hề xa lạ trong giới doanh nghiệp. </a:t>
            </a:r>
            <a:endParaRPr lang="fr-FR" sz="4000" smtClean="0">
              <a:latin typeface="Arial" panose="020B0604020202020204" pitchFamily="34" charset="0"/>
              <a:cs typeface="Arial" panose="020B0604020202020204" pitchFamily="34" charset="0"/>
            </a:endParaRPr>
          </a:p>
          <a:p>
            <a:pPr algn="just">
              <a:lnSpc>
                <a:spcPct val="150000"/>
              </a:lnSpc>
            </a:pPr>
            <a:r>
              <a:rPr lang="fr-FR" sz="4000" b="1" i="1" smtClean="0">
                <a:latin typeface="Arial" panose="020B0604020202020204" pitchFamily="34" charset="0"/>
                <a:cs typeface="Arial" panose="020B0604020202020204" pitchFamily="34" charset="0"/>
                <a:sym typeface="Wingdings" panose="05000000000000000000" pitchFamily="2" charset="2"/>
              </a:rPr>
              <a:t> </a:t>
            </a:r>
            <a:r>
              <a:rPr lang="fr-FR" sz="4000" b="1" i="1" smtClean="0">
                <a:latin typeface="Arial" panose="020B0604020202020204" pitchFamily="34" charset="0"/>
                <a:cs typeface="Arial" panose="020B0604020202020204" pitchFamily="34" charset="0"/>
              </a:rPr>
              <a:t>Về </a:t>
            </a:r>
            <a:r>
              <a:rPr lang="fr-FR" sz="4000" b="1" i="1">
                <a:latin typeface="Arial" panose="020B0604020202020204" pitchFamily="34" charset="0"/>
                <a:cs typeface="Arial" panose="020B0604020202020204" pitchFamily="34" charset="0"/>
              </a:rPr>
              <a:t>bản chất, tín dụng phải được hiểu như thế nào? </a:t>
            </a:r>
            <a:endParaRPr lang="en-US" sz="40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27671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TÍN DỤNG THƯƠNG MẠI</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66800" y="1599863"/>
            <a:ext cx="16154400" cy="1839606"/>
          </a:xfrm>
          <a:prstGeom prst="rect">
            <a:avLst/>
          </a:prstGeom>
        </p:spPr>
        <p:txBody>
          <a:bodyPr wrap="square">
            <a:spAutoFit/>
          </a:bodyPr>
          <a:lstStyle/>
          <a:p>
            <a:pPr marL="571500" indent="-571500">
              <a:lnSpc>
                <a:spcPct val="150000"/>
              </a:lnSpc>
              <a:buFont typeface="Wingdings" panose="05000000000000000000" pitchFamily="2" charset="2"/>
              <a:buChar char="Ø"/>
            </a:pPr>
            <a:r>
              <a:rPr lang="vi-VN" sz="4000" i="1" smtClean="0"/>
              <a:t>Đọc </a:t>
            </a:r>
            <a:r>
              <a:rPr lang="vi-VN" sz="4000" i="1"/>
              <a:t>trường hợp của Công ty cổ phần Thương mại dịch vụ A SGK tr.55 và trả lời câu hỏi:</a:t>
            </a:r>
            <a:endParaRPr lang="en-US" sz="4000" i="1"/>
          </a:p>
        </p:txBody>
      </p:sp>
      <p:pic>
        <p:nvPicPr>
          <p:cNvPr id="13"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1963400" y="3586142"/>
            <a:ext cx="5257800" cy="6205558"/>
          </a:xfrm>
          <a:prstGeom prst="rect">
            <a:avLst/>
          </a:prstGeom>
        </p:spPr>
      </p:pic>
      <p:sp>
        <p:nvSpPr>
          <p:cNvPr id="3" name="Rounded Rectangular Callout 2"/>
          <p:cNvSpPr/>
          <p:nvPr/>
        </p:nvSpPr>
        <p:spPr>
          <a:xfrm>
            <a:off x="1198880" y="3952659"/>
            <a:ext cx="8915400" cy="2459821"/>
          </a:xfrm>
          <a:prstGeom prst="wedgeRoundRectCallout">
            <a:avLst>
              <a:gd name="adj1" fmla="val 63839"/>
              <a:gd name="adj2" fmla="val 5800"/>
              <a:gd name="adj3" fmla="val 16667"/>
            </a:avLst>
          </a:prstGeom>
          <a:solidFill>
            <a:srgbClr val="F9C987"/>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rPr>
              <a:t>Chủ thể tham gia dịch vụ tín dụng thương mại này là ai? Đối tượng giao dịch là gì? Cách sử dụng dịch vụ như thế nào?</a:t>
            </a:r>
            <a:endParaRPr lang="en-US" sz="3500">
              <a:solidFill>
                <a:schemeClr val="tx1"/>
              </a:solidFill>
            </a:endParaRPr>
          </a:p>
        </p:txBody>
      </p:sp>
      <p:sp>
        <p:nvSpPr>
          <p:cNvPr id="14" name="Rounded Rectangular Callout 13"/>
          <p:cNvSpPr/>
          <p:nvPr/>
        </p:nvSpPr>
        <p:spPr>
          <a:xfrm>
            <a:off x="1219200" y="7163072"/>
            <a:ext cx="8915400" cy="1912238"/>
          </a:xfrm>
          <a:prstGeom prst="wedgeRoundRectCallout">
            <a:avLst>
              <a:gd name="adj1" fmla="val 62699"/>
              <a:gd name="adj2" fmla="val 38742"/>
              <a:gd name="adj3" fmla="val 16667"/>
            </a:avLst>
          </a:prstGeom>
          <a:solidFill>
            <a:srgbClr val="FFC558"/>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rPr>
              <a:t>Tiện ích tín dụng thương mại mang lại cho người sử dụng là gì?</a:t>
            </a:r>
            <a:endParaRPr lang="en-US" sz="3500">
              <a:solidFill>
                <a:schemeClr val="tx1"/>
              </a:solidFill>
            </a:endParaRPr>
          </a:p>
        </p:txBody>
      </p:sp>
    </p:spTree>
    <p:extLst>
      <p:ext uri="{BB962C8B-B14F-4D97-AF65-F5344CB8AC3E}">
        <p14:creationId xmlns:p14="http://schemas.microsoft.com/office/powerpoint/2010/main" val="13840410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TÍN DỤNG THƯƠNG MẠI</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09600" y="1814751"/>
            <a:ext cx="17068800" cy="7755969"/>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b="1" smtClean="0">
                <a:latin typeface="Arial" panose="020B0604020202020204" pitchFamily="34" charset="0"/>
                <a:cs typeface="Arial" panose="020B0604020202020204" pitchFamily="34" charset="0"/>
              </a:rPr>
              <a:t>Chủ thể tham gia</a:t>
            </a:r>
            <a:r>
              <a:rPr lang="en-US" sz="4000" smtClean="0">
                <a:latin typeface="Arial" panose="020B0604020202020204" pitchFamily="34" charset="0"/>
                <a:cs typeface="Arial" panose="020B0604020202020204" pitchFamily="34" charset="0"/>
              </a:rPr>
              <a:t>: các doanh nghiệp có hiểu biết lẫn nhau.</a:t>
            </a:r>
          </a:p>
          <a:p>
            <a:pPr marL="571500" indent="-571500" algn="just">
              <a:lnSpc>
                <a:spcPct val="150000"/>
              </a:lnSpc>
              <a:buFont typeface="Wingdings" panose="05000000000000000000" pitchFamily="2" charset="2"/>
              <a:buChar char="§"/>
            </a:pPr>
            <a:r>
              <a:rPr lang="en-US" sz="4000" b="1" smtClean="0">
                <a:latin typeface="Arial" panose="020B0604020202020204" pitchFamily="34" charset="0"/>
                <a:cs typeface="Arial" panose="020B0604020202020204" pitchFamily="34" charset="0"/>
              </a:rPr>
              <a:t>Đối tượng giao dịch</a:t>
            </a:r>
            <a:r>
              <a:rPr lang="en-US" sz="4000" smtClean="0">
                <a:latin typeface="Arial" panose="020B0604020202020204" pitchFamily="34" charset="0"/>
                <a:cs typeface="Arial" panose="020B0604020202020204" pitchFamily="34" charset="0"/>
              </a:rPr>
              <a:t>: hàng hoá, dịch vụ.</a:t>
            </a: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Là </a:t>
            </a:r>
            <a:r>
              <a:rPr lang="vi-VN" sz="4000">
                <a:latin typeface="Arial" panose="020B0604020202020204" pitchFamily="34" charset="0"/>
                <a:cs typeface="Arial" panose="020B0604020202020204" pitchFamily="34" charset="0"/>
              </a:rPr>
              <a:t>quan hệ tín dụng giữa các doanh nghiệp được thực hiện dưới hình thức mua bán chịu, mua bán trả chậm hay trả góp hàng </a:t>
            </a:r>
            <a:r>
              <a:rPr lang="vi-VN" sz="4000" smtClean="0">
                <a:latin typeface="Arial" panose="020B0604020202020204" pitchFamily="34" charset="0"/>
                <a:cs typeface="Arial" panose="020B0604020202020204" pitchFamily="34" charset="0"/>
              </a:rPr>
              <a:t>hoá</a:t>
            </a:r>
            <a:r>
              <a:rPr lang="en-US" sz="4000" smtClean="0">
                <a:latin typeface="Arial" panose="020B0604020202020204" pitchFamily="34" charset="0"/>
                <a:cs typeface="Arial" panose="020B0604020202020204" pitchFamily="34" charset="0"/>
              </a:rPr>
              <a:t>.</a:t>
            </a:r>
          </a:p>
          <a:p>
            <a:pPr algn="just">
              <a:lnSpc>
                <a:spcPct val="150000"/>
              </a:lnSpc>
            </a:pPr>
            <a:r>
              <a:rPr lang="en-US" sz="4000" smtClean="0">
                <a:latin typeface="Arial" panose="020B0604020202020204" pitchFamily="34" charset="0"/>
                <a:cs typeface="Arial" panose="020B0604020202020204" pitchFamily="34" charset="0"/>
                <a:sym typeface="Wingdings" panose="05000000000000000000" pitchFamily="2" charset="2"/>
              </a:rPr>
              <a:t> </a:t>
            </a:r>
            <a:r>
              <a:rPr lang="fr-FR" sz="4000" i="1">
                <a:solidFill>
                  <a:srgbClr val="C00000"/>
                </a:solidFill>
                <a:latin typeface="Arial" panose="020B0604020202020204" pitchFamily="34" charset="0"/>
                <a:cs typeface="Arial" panose="020B0604020202020204" pitchFamily="34" charset="0"/>
              </a:rPr>
              <a:t>Tín dụng thương mại là quan hệ tín dụng giữa các doanh nghiệp, được thực hiện dưới hình thức mua bán chịu, mua bán trả chậm hay trả góp hàng hoá. Đến thời hạn đã thoả thuận, doanh nghiệp mua phải hoàn trả cả vốn gốc và lãi cho doanh nghiệp bán dưới hình thức tiền tệ.</a:t>
            </a:r>
            <a:endParaRPr lang="en-US" sz="4000" i="1">
              <a:solidFill>
                <a:srgbClr val="C00000"/>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8498961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TÍN DỤNG THƯƠNG MẠI</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09600" y="1906065"/>
            <a:ext cx="17068800" cy="86113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800" b="1" smtClean="0">
                <a:latin typeface="Arial" panose="020B0604020202020204" pitchFamily="34" charset="0"/>
                <a:cs typeface="Arial" panose="020B0604020202020204" pitchFamily="34" charset="0"/>
              </a:rPr>
              <a:t>Một số khái niệm khác về tín dụng thương mại:</a:t>
            </a:r>
          </a:p>
        </p:txBody>
      </p:sp>
      <p:grpSp>
        <p:nvGrpSpPr>
          <p:cNvPr id="7" name="Group 6"/>
          <p:cNvGrpSpPr/>
          <p:nvPr/>
        </p:nvGrpSpPr>
        <p:grpSpPr>
          <a:xfrm>
            <a:off x="114300" y="2614798"/>
            <a:ext cx="8801100" cy="6338702"/>
            <a:chOff x="114300" y="2614798"/>
            <a:chExt cx="8801100" cy="6338702"/>
          </a:xfrm>
        </p:grpSpPr>
        <p:sp>
          <p:nvSpPr>
            <p:cNvPr id="2" name="Rounded Rectangle 1"/>
            <p:cNvSpPr/>
            <p:nvPr/>
          </p:nvSpPr>
          <p:spPr>
            <a:xfrm>
              <a:off x="457200" y="3086100"/>
              <a:ext cx="8458200" cy="5867400"/>
            </a:xfrm>
            <a:prstGeom prst="roundRect">
              <a:avLst/>
            </a:prstGeom>
            <a:solidFill>
              <a:schemeClr val="accent5">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000">
                  <a:solidFill>
                    <a:schemeClr val="tx1"/>
                  </a:solidFill>
                </a:rPr>
                <a:t>Là một hình thức nợ ngắn hạn. Phát sinh từ doanh thu tín dụng và được coi là một khoản phải thu của người bán và khoản phải trả của người mua. Thực chất nó là một nguồn tài trợ ngắn hạn không cho vay mượn. Là nguồn ngân quỹ phát sinh trong quá trình hoạt động kinh doanh của doanh nghiệp.</a:t>
              </a:r>
            </a:p>
          </p:txBody>
        </p:sp>
        <p:pic>
          <p:nvPicPr>
            <p:cNvPr id="3" name="Picture 2"/>
            <p:cNvPicPr>
              <a:picLocks noChangeAspect="1"/>
            </p:cNvPicPr>
            <p:nvPr/>
          </p:nvPicPr>
          <p:blipFill>
            <a:blip r:embed="rId2"/>
            <a:stretch>
              <a:fillRect/>
            </a:stretch>
          </p:blipFill>
          <p:spPr>
            <a:xfrm rot="16200000">
              <a:off x="114300" y="2614798"/>
              <a:ext cx="990600" cy="990600"/>
            </a:xfrm>
            <a:prstGeom prst="rect">
              <a:avLst/>
            </a:prstGeom>
          </p:spPr>
        </p:pic>
      </p:grpSp>
      <p:grpSp>
        <p:nvGrpSpPr>
          <p:cNvPr id="5" name="Group 4"/>
          <p:cNvGrpSpPr/>
          <p:nvPr/>
        </p:nvGrpSpPr>
        <p:grpSpPr>
          <a:xfrm>
            <a:off x="9372600" y="2687072"/>
            <a:ext cx="8690725" cy="6266428"/>
            <a:chOff x="9372600" y="2687072"/>
            <a:chExt cx="8690725" cy="6266428"/>
          </a:xfrm>
        </p:grpSpPr>
        <p:sp>
          <p:nvSpPr>
            <p:cNvPr id="6" name="Rounded Rectangle 5"/>
            <p:cNvSpPr/>
            <p:nvPr/>
          </p:nvSpPr>
          <p:spPr>
            <a:xfrm>
              <a:off x="9372600" y="3086100"/>
              <a:ext cx="8458200" cy="5867400"/>
            </a:xfrm>
            <a:prstGeom prst="roundRect">
              <a:avLst/>
            </a:prstGeom>
            <a:solidFill>
              <a:schemeClr val="accent5">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000">
                  <a:solidFill>
                    <a:schemeClr val="tx1"/>
                  </a:solidFill>
                </a:rPr>
                <a:t>Là do một nhà sản xuất cấp cho một hãng buôn, hãng phân phối hay bán lẻ. Hoặc do hãng bán buôn cấp cho người bán lẻ hoặc do nhà sản xuất hay hãng phân phối cấp cho một hãng tiêu dùng công nghiệp.</a:t>
              </a:r>
            </a:p>
          </p:txBody>
        </p:sp>
        <p:pic>
          <p:nvPicPr>
            <p:cNvPr id="8" name="Picture 7"/>
            <p:cNvPicPr>
              <a:picLocks noChangeAspect="1"/>
            </p:cNvPicPr>
            <p:nvPr/>
          </p:nvPicPr>
          <p:blipFill>
            <a:blip r:embed="rId2"/>
            <a:stretch>
              <a:fillRect/>
            </a:stretch>
          </p:blipFill>
          <p:spPr>
            <a:xfrm rot="547444">
              <a:off x="17072725" y="2687072"/>
              <a:ext cx="990600" cy="990600"/>
            </a:xfrm>
            <a:prstGeom prst="rect">
              <a:avLst/>
            </a:prstGeom>
          </p:spPr>
        </p:pic>
      </p:grpSp>
    </p:spTree>
    <p:extLst>
      <p:ext uri="{BB962C8B-B14F-4D97-AF65-F5344CB8AC3E}">
        <p14:creationId xmlns:p14="http://schemas.microsoft.com/office/powerpoint/2010/main" val="17093319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81913285"/>
              </p:ext>
            </p:extLst>
          </p:nvPr>
        </p:nvGraphicFramePr>
        <p:xfrm>
          <a:off x="762000" y="266700"/>
          <a:ext cx="16687800" cy="9784080"/>
        </p:xfrm>
        <a:graphic>
          <a:graphicData uri="http://schemas.openxmlformats.org/drawingml/2006/table">
            <a:tbl>
              <a:tblPr firstRow="1" bandRow="1">
                <a:tableStyleId>{5C22544A-7EE6-4342-B048-85BDC9FD1C3A}</a:tableStyleId>
              </a:tblPr>
              <a:tblGrid>
                <a:gridCol w="8343900">
                  <a:extLst>
                    <a:ext uri="{9D8B030D-6E8A-4147-A177-3AD203B41FA5}">
                      <a16:colId xmlns:a16="http://schemas.microsoft.com/office/drawing/2014/main" val="4192922722"/>
                    </a:ext>
                  </a:extLst>
                </a:gridCol>
                <a:gridCol w="8343900">
                  <a:extLst>
                    <a:ext uri="{9D8B030D-6E8A-4147-A177-3AD203B41FA5}">
                      <a16:colId xmlns:a16="http://schemas.microsoft.com/office/drawing/2014/main" val="2088167083"/>
                    </a:ext>
                  </a:extLst>
                </a:gridCol>
              </a:tblGrid>
              <a:tr h="370840">
                <a:tc>
                  <a:txBody>
                    <a:bodyPr/>
                    <a:lstStyle/>
                    <a:p>
                      <a:pPr algn="ctr">
                        <a:lnSpc>
                          <a:spcPct val="150000"/>
                        </a:lnSpc>
                      </a:pPr>
                      <a:r>
                        <a:rPr lang="vi-VN" sz="3000" smtClean="0">
                          <a:solidFill>
                            <a:schemeClr val="tx1"/>
                          </a:solidFill>
                        </a:rPr>
                        <a:t>Ư</a:t>
                      </a:r>
                      <a:r>
                        <a:rPr lang="en-US" sz="3000" smtClean="0">
                          <a:solidFill>
                            <a:schemeClr val="tx1"/>
                          </a:solidFill>
                          <a:latin typeface="Arial" panose="020B0604020202020204" pitchFamily="34" charset="0"/>
                          <a:cs typeface="Arial" panose="020B0604020202020204" pitchFamily="34" charset="0"/>
                        </a:rPr>
                        <a:t>U</a:t>
                      </a:r>
                      <a:r>
                        <a:rPr lang="en-US" sz="3000" baseline="0" smtClean="0">
                          <a:solidFill>
                            <a:schemeClr val="tx1"/>
                          </a:solidFill>
                        </a:rPr>
                        <a:t> </a:t>
                      </a:r>
                      <a:r>
                        <a:rPr lang="en-US" sz="3000" baseline="0" smtClean="0">
                          <a:solidFill>
                            <a:schemeClr val="tx1"/>
                          </a:solidFill>
                          <a:latin typeface="Arial" panose="020B0604020202020204" pitchFamily="34" charset="0"/>
                          <a:cs typeface="Arial" panose="020B0604020202020204" pitchFamily="34" charset="0"/>
                        </a:rPr>
                        <a:t>ĐIỂM </a:t>
                      </a:r>
                      <a:endParaRPr lang="en-US" sz="300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558"/>
                    </a:solidFill>
                  </a:tcPr>
                </a:tc>
                <a:tc>
                  <a:txBody>
                    <a:bodyPr/>
                    <a:lstStyle/>
                    <a:p>
                      <a:pPr algn="ctr">
                        <a:lnSpc>
                          <a:spcPct val="150000"/>
                        </a:lnSpc>
                      </a:pPr>
                      <a:r>
                        <a:rPr lang="en-US" sz="3000" smtClean="0">
                          <a:solidFill>
                            <a:schemeClr val="tx1"/>
                          </a:solidFill>
                          <a:latin typeface="Arial" panose="020B0604020202020204" pitchFamily="34" charset="0"/>
                          <a:cs typeface="Arial" panose="020B0604020202020204" pitchFamily="34" charset="0"/>
                        </a:rPr>
                        <a:t>NHƯỢC</a:t>
                      </a:r>
                      <a:r>
                        <a:rPr lang="en-US" sz="3000" baseline="0" smtClean="0">
                          <a:solidFill>
                            <a:schemeClr val="tx1"/>
                          </a:solidFill>
                          <a:latin typeface="Arial" panose="020B0604020202020204" pitchFamily="34" charset="0"/>
                          <a:cs typeface="Arial" panose="020B0604020202020204" pitchFamily="34" charset="0"/>
                        </a:rPr>
                        <a:t> ĐIỂM</a:t>
                      </a:r>
                      <a:endParaRPr lang="en-US" sz="300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558"/>
                    </a:solidFill>
                  </a:tcPr>
                </a:tc>
                <a:extLst>
                  <a:ext uri="{0D108BD9-81ED-4DB2-BD59-A6C34878D82A}">
                    <a16:rowId xmlns:a16="http://schemas.microsoft.com/office/drawing/2014/main" val="1860331697"/>
                  </a:ext>
                </a:extLst>
              </a:tr>
              <a:tr h="370840">
                <a:tc>
                  <a:txBody>
                    <a:bodyPr/>
                    <a:lstStyle/>
                    <a:p>
                      <a:pPr>
                        <a:lnSpc>
                          <a:spcPct val="150000"/>
                        </a:lnSpc>
                      </a:pPr>
                      <a:r>
                        <a:rPr lang="vi-VN" sz="3000" smtClean="0"/>
                        <a:t>- Góp phần đẩy nhanh lưu thông hàng hóa và sản xuất.</a:t>
                      </a:r>
                    </a:p>
                    <a:p>
                      <a:pPr>
                        <a:lnSpc>
                          <a:spcPct val="150000"/>
                        </a:lnSpc>
                      </a:pPr>
                      <a:r>
                        <a:rPr lang="vi-VN" sz="3000" smtClean="0"/>
                        <a:t>- Tham gia vào quá trình điều tiết vốn giữa các doanh nghiệp một cách trực tiếp.</a:t>
                      </a:r>
                    </a:p>
                    <a:p>
                      <a:pPr>
                        <a:lnSpc>
                          <a:spcPct val="150000"/>
                        </a:lnSpc>
                      </a:pPr>
                      <a:r>
                        <a:rPr lang="vi-VN" sz="3000" smtClean="0"/>
                        <a:t>- Góp phần làm giảm khối lượng tiền mặt trong lưu thông, làm giảm chi phí lưu thông xã hội.</a:t>
                      </a:r>
                    </a:p>
                    <a:p>
                      <a:pPr>
                        <a:lnSpc>
                          <a:spcPct val="150000"/>
                        </a:lnSpc>
                      </a:pPr>
                      <a:endParaRPr lang="en-US" sz="300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tc>
                  <a:txBody>
                    <a:bodyPr/>
                    <a:lstStyle/>
                    <a:p>
                      <a:pPr>
                        <a:lnSpc>
                          <a:spcPct val="150000"/>
                        </a:lnSpc>
                      </a:pPr>
                      <a:r>
                        <a:rPr lang="vi-VN" sz="3000" smtClean="0"/>
                        <a:t>- Về quy mô: lượng giá trị cho vay bị hạn chế, chỉ giới hạn trong khả năng vốn hàng hoá mà họ có.</a:t>
                      </a:r>
                    </a:p>
                    <a:p>
                      <a:pPr>
                        <a:lnSpc>
                          <a:spcPct val="150000"/>
                        </a:lnSpc>
                      </a:pPr>
                      <a:r>
                        <a:rPr lang="vi-VN" sz="3000" smtClean="0"/>
                        <a:t>- Về thời gian: ngắn thường là dưới 1 năm.</a:t>
                      </a:r>
                    </a:p>
                    <a:p>
                      <a:pPr>
                        <a:lnSpc>
                          <a:spcPct val="150000"/>
                        </a:lnSpc>
                      </a:pPr>
                      <a:r>
                        <a:rPr lang="vi-VN" sz="3000" smtClean="0"/>
                        <a:t>- Về điều kiện kinh doanh, chu kỳ sản xuất: Thời gian doanh nghiệp muốn bán chịu không phù hợp với nhu cầu của doanh nghiệp cần mua chịu thì tín dụng thương mại cũng không xảy ra.</a:t>
                      </a:r>
                    </a:p>
                    <a:p>
                      <a:pPr>
                        <a:lnSpc>
                          <a:spcPct val="150000"/>
                        </a:lnSpc>
                      </a:pPr>
                      <a:r>
                        <a:rPr lang="vi-VN" sz="3000" smtClean="0"/>
                        <a:t>- Về phạm vi: bị hạn chế chỉ xảy ra giữa các doanh nghiệp với nhau, và phải quen biết và tin tưởng nhau.</a:t>
                      </a:r>
                    </a:p>
                    <a:p>
                      <a:pPr>
                        <a:lnSpc>
                          <a:spcPct val="150000"/>
                        </a:lnSpc>
                      </a:pPr>
                      <a:r>
                        <a:rPr lang="vi-VN" sz="3000" smtClean="0"/>
                        <a:t>- Về sự phù hợp: Được cấp dưới hình thức hàng hoá.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24019293"/>
                  </a:ext>
                </a:extLst>
              </a:tr>
            </a:tbl>
          </a:graphicData>
        </a:graphic>
      </p:graphicFrame>
    </p:spTree>
    <p:extLst>
      <p:ext uri="{BB962C8B-B14F-4D97-AF65-F5344CB8AC3E}">
        <p14:creationId xmlns:p14="http://schemas.microsoft.com/office/powerpoint/2010/main" val="34158619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3</a:t>
            </a:r>
            <a:r>
              <a:rPr lang="en-US" sz="6000" b="1" smtClean="0">
                <a:latin typeface="Arial" panose="020B0604020202020204" pitchFamily="34" charset="0"/>
                <a:cs typeface="Arial" panose="020B0604020202020204" pitchFamily="34" charset="0"/>
              </a:rPr>
              <a:t>. TÍN DỤNG TIÊU DÙNG </a:t>
            </a:r>
            <a:endParaRPr lang="en-US" sz="6000" b="1">
              <a:latin typeface="Arial" panose="020B0604020202020204" pitchFamily="34" charset="0"/>
              <a:cs typeface="Arial" panose="020B0604020202020204" pitchFamily="34" charset="0"/>
            </a:endParaRPr>
          </a:p>
        </p:txBody>
      </p:sp>
      <p:sp>
        <p:nvSpPr>
          <p:cNvPr id="2" name="Pentagon 1"/>
          <p:cNvSpPr/>
          <p:nvPr/>
        </p:nvSpPr>
        <p:spPr>
          <a:xfrm>
            <a:off x="20320" y="1714500"/>
            <a:ext cx="5257800" cy="990600"/>
          </a:xfrm>
          <a:prstGeom prst="homePlate">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Làm việc nhóm </a:t>
            </a:r>
            <a:endParaRPr lang="en-US" sz="4500" b="1">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838200" y="2723832"/>
            <a:ext cx="16611600" cy="1938992"/>
          </a:xfrm>
          <a:prstGeom prst="rect">
            <a:avLst/>
          </a:prstGeom>
        </p:spPr>
        <p:txBody>
          <a:bodyPr wrap="square">
            <a:spAutoFit/>
          </a:bodyPr>
          <a:lstStyle/>
          <a:p>
            <a:pPr marL="571500" indent="-571500">
              <a:lnSpc>
                <a:spcPct val="150000"/>
              </a:lnSpc>
              <a:buFont typeface="Wingdings" panose="05000000000000000000" pitchFamily="2" charset="2"/>
              <a:buChar char="Ø"/>
            </a:pPr>
            <a:r>
              <a:rPr lang="vi-VN" sz="4000" i="1" smtClean="0"/>
              <a:t>Đọc </a:t>
            </a:r>
            <a:r>
              <a:rPr lang="vi-VN" sz="4000" i="1"/>
              <a:t>trường hợp của anh K SGK tr.55 và trả lời câu hỏi; rút ra kết luận khái niệm và đặc điểm của tín dụng tiêu dùng.</a:t>
            </a:r>
            <a:endParaRPr lang="en-US" sz="4000" i="1"/>
          </a:p>
        </p:txBody>
      </p:sp>
      <p:sp>
        <p:nvSpPr>
          <p:cNvPr id="7" name="Rounded Rectangle 6"/>
          <p:cNvSpPr/>
          <p:nvPr/>
        </p:nvSpPr>
        <p:spPr>
          <a:xfrm>
            <a:off x="1600200" y="4681556"/>
            <a:ext cx="6324600" cy="4595476"/>
          </a:xfrm>
          <a:prstGeom prst="roundRect">
            <a:avLst/>
          </a:prstGeom>
          <a:solidFill>
            <a:srgbClr val="B6D7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002060"/>
                </a:solidFill>
                <a:latin typeface="Arial" panose="020B0604020202020204" pitchFamily="34" charset="0"/>
                <a:cs typeface="Arial" panose="020B0604020202020204" pitchFamily="34" charset="0"/>
              </a:rPr>
              <a:t>Nhóm 1: </a:t>
            </a:r>
            <a:endParaRPr lang="en-US" sz="4000" b="1" smtClean="0">
              <a:solidFill>
                <a:srgbClr val="002060"/>
              </a:solidFill>
              <a:latin typeface="Arial" panose="020B0604020202020204" pitchFamily="34" charset="0"/>
              <a:cs typeface="Arial" panose="020B0604020202020204" pitchFamily="34" charset="0"/>
            </a:endParaRPr>
          </a:p>
          <a:p>
            <a:pPr algn="just">
              <a:lnSpc>
                <a:spcPct val="150000"/>
              </a:lnSpc>
            </a:pPr>
            <a:r>
              <a:rPr lang="en-US" sz="4000" smtClean="0">
                <a:solidFill>
                  <a:srgbClr val="002060"/>
                </a:solidFill>
                <a:latin typeface="Arial" panose="020B0604020202020204" pitchFamily="34" charset="0"/>
                <a:cs typeface="Arial" panose="020B0604020202020204" pitchFamily="34" charset="0"/>
              </a:rPr>
              <a:t>Tìm </a:t>
            </a:r>
            <a:r>
              <a:rPr lang="en-US" sz="4000">
                <a:solidFill>
                  <a:srgbClr val="002060"/>
                </a:solidFill>
                <a:latin typeface="Arial" panose="020B0604020202020204" pitchFamily="34" charset="0"/>
                <a:cs typeface="Arial" panose="020B0604020202020204" pitchFamily="34" charset="0"/>
              </a:rPr>
              <a:t>hiểu về dịch vụ tín dụng tiêu dùng – Cho vay trả góp của công ty tài chính.</a:t>
            </a:r>
          </a:p>
        </p:txBody>
      </p:sp>
      <p:sp>
        <p:nvSpPr>
          <p:cNvPr id="8" name="Rounded Rectangle 7"/>
          <p:cNvSpPr/>
          <p:nvPr/>
        </p:nvSpPr>
        <p:spPr>
          <a:xfrm>
            <a:off x="9525000" y="4681556"/>
            <a:ext cx="7315200" cy="4595476"/>
          </a:xfrm>
          <a:prstGeom prst="roundRect">
            <a:avLst/>
          </a:prstGeom>
          <a:solidFill>
            <a:srgbClr val="B6D7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002060"/>
                </a:solidFill>
                <a:latin typeface="Arial" panose="020B0604020202020204" pitchFamily="34" charset="0"/>
                <a:cs typeface="Arial" panose="020B0604020202020204" pitchFamily="34" charset="0"/>
              </a:rPr>
              <a:t>Nhóm </a:t>
            </a:r>
            <a:r>
              <a:rPr lang="en-US" sz="4000" b="1" smtClean="0">
                <a:solidFill>
                  <a:srgbClr val="002060"/>
                </a:solidFill>
                <a:latin typeface="Arial" panose="020B0604020202020204" pitchFamily="34" charset="0"/>
                <a:cs typeface="Arial" panose="020B0604020202020204" pitchFamily="34" charset="0"/>
              </a:rPr>
              <a:t>2: </a:t>
            </a:r>
          </a:p>
          <a:p>
            <a:pPr algn="just">
              <a:lnSpc>
                <a:spcPct val="150000"/>
              </a:lnSpc>
            </a:pPr>
            <a:r>
              <a:rPr lang="en-US" sz="4000">
                <a:solidFill>
                  <a:srgbClr val="002060"/>
                </a:solidFill>
                <a:latin typeface="Arial" panose="020B0604020202020204" pitchFamily="34" charset="0"/>
                <a:cs typeface="Arial" panose="020B0604020202020204" pitchFamily="34" charset="0"/>
              </a:rPr>
              <a:t>Tìm hiểu về dịch vụ tín dụng tiêu dùng – Cho vay tiêu dùng qua việc phát hành và sử dụng thẻ tín dụng. </a:t>
            </a:r>
          </a:p>
        </p:txBody>
      </p:sp>
    </p:spTree>
    <p:extLst>
      <p:ext uri="{BB962C8B-B14F-4D97-AF65-F5344CB8AC3E}">
        <p14:creationId xmlns:p14="http://schemas.microsoft.com/office/powerpoint/2010/main" val="3798232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6" grpId="0"/>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3</a:t>
            </a:r>
            <a:r>
              <a:rPr lang="en-US" sz="6000" b="1" smtClean="0">
                <a:latin typeface="Arial" panose="020B0604020202020204" pitchFamily="34" charset="0"/>
                <a:cs typeface="Arial" panose="020B0604020202020204" pitchFamily="34" charset="0"/>
              </a:rPr>
              <a:t>. TÍN DỤNG TIÊU DÙNG </a:t>
            </a:r>
            <a:endParaRPr lang="en-US" sz="6000" b="1">
              <a:latin typeface="Arial" panose="020B0604020202020204" pitchFamily="34" charset="0"/>
              <a:cs typeface="Arial" panose="020B0604020202020204" pitchFamily="34" charset="0"/>
            </a:endParaRPr>
          </a:p>
        </p:txBody>
      </p:sp>
      <p:sp>
        <p:nvSpPr>
          <p:cNvPr id="3" name="Rectangle 2"/>
          <p:cNvSpPr/>
          <p:nvPr/>
        </p:nvSpPr>
        <p:spPr>
          <a:xfrm>
            <a:off x="990600" y="1688931"/>
            <a:ext cx="9770623" cy="784830"/>
          </a:xfrm>
          <a:prstGeom prst="rect">
            <a:avLst/>
          </a:prstGeom>
        </p:spPr>
        <p:txBody>
          <a:bodyPr wrap="none">
            <a:spAutoFit/>
          </a:bodyPr>
          <a:lstStyle/>
          <a:p>
            <a:r>
              <a:rPr lang="en-US" sz="4500" b="1" smtClean="0">
                <a:solidFill>
                  <a:srgbClr val="C00000"/>
                </a:solidFill>
                <a:latin typeface="Arial" panose="020B0604020202020204" pitchFamily="34" charset="0"/>
                <a:cs typeface="Arial" panose="020B0604020202020204" pitchFamily="34" charset="0"/>
              </a:rPr>
              <a:t>a. </a:t>
            </a:r>
            <a:r>
              <a:rPr lang="en-US" sz="4500" b="1">
                <a:solidFill>
                  <a:srgbClr val="C00000"/>
                </a:solidFill>
                <a:latin typeface="Arial" panose="020B0604020202020204" pitchFamily="34" charset="0"/>
                <a:cs typeface="Arial" panose="020B0604020202020204" pitchFamily="34" charset="0"/>
              </a:rPr>
              <a:t>Đặc điểm của tín dụng tiêu dùng</a:t>
            </a:r>
          </a:p>
        </p:txBody>
      </p:sp>
      <p:sp>
        <p:nvSpPr>
          <p:cNvPr id="9" name="TextBox 8"/>
          <p:cNvSpPr txBox="1"/>
          <p:nvPr/>
        </p:nvSpPr>
        <p:spPr>
          <a:xfrm>
            <a:off x="876300" y="3603136"/>
            <a:ext cx="16535400" cy="5747727"/>
          </a:xfrm>
          <a:prstGeom prst="rect">
            <a:avLst/>
          </a:prstGeom>
          <a:noFill/>
        </p:spPr>
        <p:txBody>
          <a:bodyPr wrap="square" rtlCol="0">
            <a:spAutoFit/>
          </a:bodyPr>
          <a:lstStyle/>
          <a:p>
            <a:pPr>
              <a:lnSpc>
                <a:spcPct val="150000"/>
              </a:lnSpc>
            </a:pPr>
            <a:r>
              <a:rPr lang="en-US" sz="3500" b="1" smtClean="0">
                <a:latin typeface="Arial" panose="020B0604020202020204" pitchFamily="34" charset="0"/>
                <a:cs typeface="Arial" panose="020B0604020202020204" pitchFamily="34" charset="0"/>
              </a:rPr>
              <a:t>Hoạt động tín dụng được thể hiện qua việc: </a:t>
            </a:r>
          </a:p>
          <a:p>
            <a:pPr marL="457200" indent="-457200">
              <a:lnSpc>
                <a:spcPct val="150000"/>
              </a:lnSpc>
              <a:buFont typeface="Wingdings" panose="05000000000000000000" pitchFamily="2" charset="2"/>
              <a:buChar char="§"/>
            </a:pPr>
            <a:r>
              <a:rPr lang="vi-VN" sz="3500">
                <a:latin typeface="Arial" panose="020B0604020202020204" pitchFamily="34" charset="0"/>
                <a:cs typeface="Arial" panose="020B0604020202020204" pitchFamily="34" charset="0"/>
              </a:rPr>
              <a:t>Anh K có thể sử dụng dịch vụ tín dụng cho vay tiêu dùng của các tổ chức tín dụng như ngân hàng thương mại hay công ty tài chính</a:t>
            </a:r>
            <a:r>
              <a:rPr lang="vi-VN" sz="3500" smtClean="0">
                <a:latin typeface="Arial" panose="020B0604020202020204" pitchFamily="34" charset="0"/>
                <a:cs typeface="Arial" panose="020B0604020202020204" pitchFamily="34" charset="0"/>
              </a:rPr>
              <a:t>.</a:t>
            </a:r>
            <a:endParaRPr lang="en-US" sz="3500" smtClean="0">
              <a:latin typeface="Arial" panose="020B0604020202020204" pitchFamily="34" charset="0"/>
              <a:cs typeface="Arial" panose="020B0604020202020204" pitchFamily="34" charset="0"/>
            </a:endParaRPr>
          </a:p>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Anh K có thể minh chứng khoản thu nhập hằng tháng của mình để thực hiện hơp đồng vay.</a:t>
            </a:r>
          </a:p>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Dùng số tiền vay được mua tài sản sau đó thì phải thế chấp chính tài sản đó để đảm bảo khoản vay. </a:t>
            </a:r>
            <a:endParaRPr lang="en-US" sz="3500">
              <a:latin typeface="Arial" panose="020B0604020202020204" pitchFamily="34" charset="0"/>
              <a:cs typeface="Arial" panose="020B0604020202020204" pitchFamily="34" charset="0"/>
            </a:endParaRPr>
          </a:p>
        </p:txBody>
      </p:sp>
      <p:sp>
        <p:nvSpPr>
          <p:cNvPr id="10" name="Pentagon 9"/>
          <p:cNvSpPr/>
          <p:nvPr/>
        </p:nvSpPr>
        <p:spPr>
          <a:xfrm>
            <a:off x="0" y="2575530"/>
            <a:ext cx="6324600" cy="815370"/>
          </a:xfrm>
          <a:prstGeom prst="homePlate">
            <a:avLst/>
          </a:prstGeom>
          <a:solidFill>
            <a:srgbClr val="FCAF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Trường hợp của anh K </a:t>
            </a:r>
            <a:endParaRPr lang="en-US" sz="4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6293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barn(inVertic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barn(inVertic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barn(inVertical)">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558"/>
        </a:solidFill>
        <a:effectLst/>
      </p:bgPr>
    </p:bg>
    <p:spTree>
      <p:nvGrpSpPr>
        <p:cNvPr id="1" name=""/>
        <p:cNvGrpSpPr/>
        <p:nvPr/>
      </p:nvGrpSpPr>
      <p:grpSpPr>
        <a:xfrm>
          <a:off x="0" y="0"/>
          <a:ext cx="0" cy="0"/>
          <a:chOff x="0" y="0"/>
          <a:chExt cx="0" cy="0"/>
        </a:xfrm>
      </p:grpSpPr>
      <p:pic>
        <p:nvPicPr>
          <p:cNvPr id="9" name="Picture 6"/>
          <p:cNvPicPr>
            <a:picLocks noChangeAspect="1"/>
          </p:cNvPicPr>
          <p:nvPr/>
        </p:nvPicPr>
        <p:blipFill>
          <a:blip r:embed="rId2"/>
          <a:srcRect/>
          <a:stretch>
            <a:fillRect/>
          </a:stretch>
        </p:blipFill>
        <p:spPr>
          <a:xfrm>
            <a:off x="0" y="-1713780"/>
            <a:ext cx="18288000" cy="9246204"/>
          </a:xfrm>
          <a:prstGeom prst="rect">
            <a:avLst/>
          </a:prstGeom>
        </p:spPr>
      </p:pic>
      <p:sp>
        <p:nvSpPr>
          <p:cNvPr id="3" name="AutoShape 3"/>
          <p:cNvSpPr/>
          <p:nvPr/>
        </p:nvSpPr>
        <p:spPr>
          <a:xfrm>
            <a:off x="0" y="3746013"/>
            <a:ext cx="12534767" cy="6540987"/>
          </a:xfrm>
          <a:prstGeom prst="rect">
            <a:avLst/>
          </a:prstGeom>
          <a:solidFill>
            <a:srgbClr val="F3F4F0"/>
          </a:solidFill>
        </p:spPr>
        <p:txBody>
          <a:bodyPr/>
          <a:lstStyle/>
          <a:p>
            <a:endParaRPr lang="en-US"/>
          </a:p>
        </p:txBody>
      </p:sp>
      <p:sp>
        <p:nvSpPr>
          <p:cNvPr id="4" name="AutoShape 4"/>
          <p:cNvSpPr/>
          <p:nvPr/>
        </p:nvSpPr>
        <p:spPr>
          <a:xfrm>
            <a:off x="1028700" y="3746013"/>
            <a:ext cx="9525" cy="6540987"/>
          </a:xfrm>
          <a:prstGeom prst="rect">
            <a:avLst/>
          </a:prstGeom>
          <a:solidFill>
            <a:srgbClr val="000000"/>
          </a:solidFill>
        </p:spPr>
      </p:sp>
      <p:sp>
        <p:nvSpPr>
          <p:cNvPr id="6" name="TextBox 6"/>
          <p:cNvSpPr txBox="1"/>
          <p:nvPr/>
        </p:nvSpPr>
        <p:spPr>
          <a:xfrm>
            <a:off x="1520855" y="5283916"/>
            <a:ext cx="9493056" cy="3465179"/>
          </a:xfrm>
          <a:prstGeom prst="rect">
            <a:avLst/>
          </a:prstGeom>
        </p:spPr>
        <p:txBody>
          <a:bodyPr lIns="0" tIns="0" rIns="0" bIns="0" rtlCol="0" anchor="t">
            <a:spAutoFit/>
          </a:bodyPr>
          <a:lstStyle/>
          <a:p>
            <a:pPr lvl="0" algn="ctr">
              <a:lnSpc>
                <a:spcPct val="150000"/>
              </a:lnSpc>
            </a:pPr>
            <a:r>
              <a:rPr lang="en-US" sz="8000" b="1" smtClean="0">
                <a:latin typeface="Arial" panose="020B0604020202020204" pitchFamily="34" charset="0"/>
                <a:cs typeface="Arial" panose="020B0604020202020204" pitchFamily="34" charset="0"/>
              </a:rPr>
              <a:t>BÀI 9: </a:t>
            </a:r>
          </a:p>
          <a:p>
            <a:pPr lvl="0" algn="ctr">
              <a:lnSpc>
                <a:spcPct val="150000"/>
              </a:lnSpc>
            </a:pPr>
            <a:r>
              <a:rPr lang="en-US" sz="8000" b="1" smtClean="0">
                <a:latin typeface="Arial" panose="020B0604020202020204" pitchFamily="34" charset="0"/>
                <a:cs typeface="Arial" panose="020B0604020202020204" pitchFamily="34" charset="0"/>
              </a:rPr>
              <a:t>DỊCH VỤ TÍN DỤNG</a:t>
            </a:r>
            <a:endParaRPr lang="en-US" sz="8000" b="1" u="none">
              <a:latin typeface="Arial" panose="020B0604020202020204" pitchFamily="34" charset="0"/>
              <a:cs typeface="Arial" panose="020B0604020202020204" pitchFamily="34" charset="0"/>
            </a:endParaRPr>
          </a:p>
        </p:txBody>
      </p:sp>
      <p:cxnSp>
        <p:nvCxnSpPr>
          <p:cNvPr id="11" name="Straight Connector 10"/>
          <p:cNvCxnSpPr/>
          <p:nvPr/>
        </p:nvCxnSpPr>
        <p:spPr>
          <a:xfrm>
            <a:off x="0" y="4305300"/>
            <a:ext cx="1253476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 y="4533900"/>
            <a:ext cx="1253476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82400" y="3746013"/>
            <a:ext cx="0" cy="654098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887200" y="3746011"/>
            <a:ext cx="0" cy="6540987"/>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909636" y="6995442"/>
            <a:ext cx="3235489" cy="3507306"/>
          </a:xfrm>
          <a:prstGeom prst="rect">
            <a:avLst/>
          </a:prstGeom>
        </p:spPr>
      </p:pic>
    </p:spTree>
    <p:extLst>
      <p:ext uri="{BB962C8B-B14F-4D97-AF65-F5344CB8AC3E}">
        <p14:creationId xmlns:p14="http://schemas.microsoft.com/office/powerpoint/2010/main" val="3243050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3</a:t>
            </a:r>
            <a:r>
              <a:rPr lang="en-US" sz="6000" b="1" smtClean="0">
                <a:latin typeface="Arial" panose="020B0604020202020204" pitchFamily="34" charset="0"/>
                <a:cs typeface="Arial" panose="020B0604020202020204" pitchFamily="34" charset="0"/>
              </a:rPr>
              <a:t>. TÍN DỤNG TIÊU DÙNG </a:t>
            </a:r>
            <a:endParaRPr lang="en-US" sz="6000" b="1">
              <a:latin typeface="Arial" panose="020B0604020202020204" pitchFamily="34" charset="0"/>
              <a:cs typeface="Arial" panose="020B0604020202020204" pitchFamily="34" charset="0"/>
            </a:endParaRPr>
          </a:p>
        </p:txBody>
      </p:sp>
      <p:sp>
        <p:nvSpPr>
          <p:cNvPr id="3" name="Rectangle 2"/>
          <p:cNvSpPr/>
          <p:nvPr/>
        </p:nvSpPr>
        <p:spPr>
          <a:xfrm>
            <a:off x="990600" y="1688931"/>
            <a:ext cx="9770623" cy="784830"/>
          </a:xfrm>
          <a:prstGeom prst="rect">
            <a:avLst/>
          </a:prstGeom>
        </p:spPr>
        <p:txBody>
          <a:bodyPr wrap="none">
            <a:spAutoFit/>
          </a:bodyPr>
          <a:lstStyle/>
          <a:p>
            <a:r>
              <a:rPr lang="en-US" sz="4500" b="1" smtClean="0">
                <a:solidFill>
                  <a:srgbClr val="C00000"/>
                </a:solidFill>
                <a:latin typeface="Arial" panose="020B0604020202020204" pitchFamily="34" charset="0"/>
                <a:cs typeface="Arial" panose="020B0604020202020204" pitchFamily="34" charset="0"/>
              </a:rPr>
              <a:t>a. </a:t>
            </a:r>
            <a:r>
              <a:rPr lang="en-US" sz="4500" b="1">
                <a:solidFill>
                  <a:srgbClr val="C00000"/>
                </a:solidFill>
                <a:latin typeface="Arial" panose="020B0604020202020204" pitchFamily="34" charset="0"/>
                <a:cs typeface="Arial" panose="020B0604020202020204" pitchFamily="34" charset="0"/>
              </a:rPr>
              <a:t>Đặc điểm của tín dụng tiêu dùng</a:t>
            </a:r>
          </a:p>
        </p:txBody>
      </p:sp>
      <p:sp>
        <p:nvSpPr>
          <p:cNvPr id="2" name="TextBox 1"/>
          <p:cNvSpPr txBox="1"/>
          <p:nvPr/>
        </p:nvSpPr>
        <p:spPr>
          <a:xfrm>
            <a:off x="843280" y="2544215"/>
            <a:ext cx="16601440" cy="3785652"/>
          </a:xfrm>
          <a:prstGeom prst="rect">
            <a:avLst/>
          </a:prstGeom>
          <a:noFill/>
        </p:spPr>
        <p:txBody>
          <a:bodyPr wrap="square" rtlCol="0">
            <a:spAutoFit/>
          </a:bodyPr>
          <a:lstStyle/>
          <a:p>
            <a:pPr algn="just">
              <a:lnSpc>
                <a:spcPct val="150000"/>
              </a:lnSpc>
            </a:pPr>
            <a:r>
              <a:rPr lang="en-US" sz="4000" b="1" smtClean="0">
                <a:latin typeface="Arial" panose="020B0604020202020204" pitchFamily="34" charset="0"/>
                <a:cs typeface="Arial" panose="020B0604020202020204" pitchFamily="34" charset="0"/>
              </a:rPr>
              <a:t>KHÁI NIỆM: </a:t>
            </a:r>
          </a:p>
          <a:p>
            <a:pPr algn="just">
              <a:lnSpc>
                <a:spcPct val="150000"/>
              </a:lnSpc>
            </a:pPr>
            <a:r>
              <a:rPr lang="vi-VN" sz="4000" smtClean="0">
                <a:latin typeface="Arial" panose="020B0604020202020204" pitchFamily="34" charset="0"/>
                <a:cs typeface="Arial" panose="020B0604020202020204" pitchFamily="34" charset="0"/>
              </a:rPr>
              <a:t>Tín </a:t>
            </a:r>
            <a:r>
              <a:rPr lang="vi-VN" sz="4000">
                <a:latin typeface="Arial" panose="020B0604020202020204" pitchFamily="34" charset="0"/>
                <a:cs typeface="Arial" panose="020B0604020202020204" pitchFamily="34" charset="0"/>
              </a:rPr>
              <a:t>dụng tiêu dùng là khái niệm chỉ quan hệ kinh tế giữa người cho vay là các tổ chức tín dụng và người vay là người tiêu dùng nhằm tạo điều kiện thoả mãn nhu cầu tiêu dùng (mua sắm hàng hoá/dịch vụ</a:t>
            </a:r>
            <a:r>
              <a:rPr lang="vi-VN" sz="4000" smtClean="0">
                <a:latin typeface="Arial" panose="020B0604020202020204" pitchFamily="34" charset="0"/>
                <a:cs typeface="Arial" panose="020B0604020202020204" pitchFamily="34" charset="0"/>
              </a:rPr>
              <a:t>).</a:t>
            </a:r>
            <a:endParaRPr lang="en-US" sz="400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287911" y="6451519"/>
            <a:ext cx="5638800" cy="3766718"/>
          </a:xfrm>
          <a:prstGeom prst="rect">
            <a:avLst/>
          </a:prstGeom>
        </p:spPr>
      </p:pic>
      <p:pic>
        <p:nvPicPr>
          <p:cNvPr id="7" name="Picture 6"/>
          <p:cNvPicPr>
            <a:picLocks noChangeAspect="1"/>
          </p:cNvPicPr>
          <p:nvPr/>
        </p:nvPicPr>
        <p:blipFill>
          <a:blip r:embed="rId3"/>
          <a:stretch>
            <a:fillRect/>
          </a:stretch>
        </p:blipFill>
        <p:spPr>
          <a:xfrm>
            <a:off x="6329670" y="6451519"/>
            <a:ext cx="5236657" cy="3766718"/>
          </a:xfrm>
          <a:prstGeom prst="rect">
            <a:avLst/>
          </a:prstGeom>
        </p:spPr>
      </p:pic>
      <p:pic>
        <p:nvPicPr>
          <p:cNvPr id="8" name="Picture 7"/>
          <p:cNvPicPr>
            <a:picLocks noChangeAspect="1"/>
          </p:cNvPicPr>
          <p:nvPr/>
        </p:nvPicPr>
        <p:blipFill>
          <a:blip r:embed="rId4"/>
          <a:stretch>
            <a:fillRect/>
          </a:stretch>
        </p:blipFill>
        <p:spPr>
          <a:xfrm>
            <a:off x="11933726" y="6407069"/>
            <a:ext cx="6088894" cy="3848181"/>
          </a:xfrm>
          <a:prstGeom prst="rect">
            <a:avLst/>
          </a:prstGeom>
        </p:spPr>
      </p:pic>
    </p:spTree>
    <p:extLst>
      <p:ext uri="{BB962C8B-B14F-4D97-AF65-F5344CB8AC3E}">
        <p14:creationId xmlns:p14="http://schemas.microsoft.com/office/powerpoint/2010/main" val="17480878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3</a:t>
            </a:r>
            <a:r>
              <a:rPr lang="en-US" sz="6000" b="1" smtClean="0">
                <a:latin typeface="Arial" panose="020B0604020202020204" pitchFamily="34" charset="0"/>
                <a:cs typeface="Arial" panose="020B0604020202020204" pitchFamily="34" charset="0"/>
              </a:rPr>
              <a:t>. TÍN DỤNG TIÊU DÙNG </a:t>
            </a:r>
            <a:endParaRPr lang="en-US" sz="6000" b="1">
              <a:latin typeface="Arial" panose="020B0604020202020204" pitchFamily="34" charset="0"/>
              <a:cs typeface="Arial" panose="020B0604020202020204" pitchFamily="34" charset="0"/>
            </a:endParaRPr>
          </a:p>
        </p:txBody>
      </p:sp>
      <p:sp>
        <p:nvSpPr>
          <p:cNvPr id="3" name="Rectangle 2"/>
          <p:cNvSpPr/>
          <p:nvPr/>
        </p:nvSpPr>
        <p:spPr>
          <a:xfrm>
            <a:off x="990600" y="1688931"/>
            <a:ext cx="9770623" cy="784830"/>
          </a:xfrm>
          <a:prstGeom prst="rect">
            <a:avLst/>
          </a:prstGeom>
        </p:spPr>
        <p:txBody>
          <a:bodyPr wrap="none">
            <a:spAutoFit/>
          </a:bodyPr>
          <a:lstStyle/>
          <a:p>
            <a:r>
              <a:rPr lang="en-US" sz="4500" b="1" smtClean="0">
                <a:solidFill>
                  <a:srgbClr val="C00000"/>
                </a:solidFill>
                <a:latin typeface="Arial" panose="020B0604020202020204" pitchFamily="34" charset="0"/>
                <a:cs typeface="Arial" panose="020B0604020202020204" pitchFamily="34" charset="0"/>
              </a:rPr>
              <a:t>a. </a:t>
            </a:r>
            <a:r>
              <a:rPr lang="en-US" sz="4500" b="1">
                <a:solidFill>
                  <a:srgbClr val="C00000"/>
                </a:solidFill>
                <a:latin typeface="Arial" panose="020B0604020202020204" pitchFamily="34" charset="0"/>
                <a:cs typeface="Arial" panose="020B0604020202020204" pitchFamily="34" charset="0"/>
              </a:rPr>
              <a:t>Đặc điểm của tín dụng tiêu dùng</a:t>
            </a:r>
          </a:p>
        </p:txBody>
      </p:sp>
      <p:sp>
        <p:nvSpPr>
          <p:cNvPr id="2" name="TextBox 1"/>
          <p:cNvSpPr txBox="1"/>
          <p:nvPr/>
        </p:nvSpPr>
        <p:spPr>
          <a:xfrm>
            <a:off x="843280" y="2852124"/>
            <a:ext cx="16601440" cy="4708981"/>
          </a:xfrm>
          <a:prstGeom prst="rect">
            <a:avLst/>
          </a:prstGeom>
          <a:noFill/>
        </p:spPr>
        <p:txBody>
          <a:bodyPr wrap="square" rtlCol="0">
            <a:spAutoFit/>
          </a:bodyPr>
          <a:lstStyle/>
          <a:p>
            <a:pPr algn="just">
              <a:lnSpc>
                <a:spcPct val="150000"/>
              </a:lnSpc>
            </a:pPr>
            <a:r>
              <a:rPr lang="en-US" sz="4000" b="1" smtClean="0">
                <a:latin typeface="Arial" panose="020B0604020202020204" pitchFamily="34" charset="0"/>
                <a:cs typeface="Arial" panose="020B0604020202020204" pitchFamily="34" charset="0"/>
              </a:rPr>
              <a:t>ĐẶC ĐIỂM:</a:t>
            </a:r>
          </a:p>
          <a:p>
            <a:pPr marL="571500" indent="-571500" algn="just">
              <a:lnSpc>
                <a:spcPct val="150000"/>
              </a:lnSpc>
              <a:buFont typeface="Wingdings" panose="05000000000000000000" pitchFamily="2" charset="2"/>
              <a:buChar char="§"/>
            </a:pPr>
            <a:r>
              <a:rPr lang="vi-VN" sz="4000" smtClean="0">
                <a:cs typeface="Arial" panose="020B0604020202020204" pitchFamily="34" charset="0"/>
              </a:rPr>
              <a:t>Mục </a:t>
            </a:r>
            <a:r>
              <a:rPr lang="vi-VN" sz="4000">
                <a:cs typeface="Arial" panose="020B0604020202020204" pitchFamily="34" charset="0"/>
              </a:rPr>
              <a:t>đích vay để tiêu dùng, nguồn trả nợ là thu nhập của người vay, người vay là cá nhân, hộ gia đình.</a:t>
            </a:r>
          </a:p>
          <a:p>
            <a:pPr marL="571500" indent="-571500" algn="just">
              <a:lnSpc>
                <a:spcPct val="150000"/>
              </a:lnSpc>
              <a:buFont typeface="Wingdings" panose="05000000000000000000" pitchFamily="2" charset="2"/>
              <a:buChar char="§"/>
            </a:pPr>
            <a:r>
              <a:rPr lang="vi-VN" sz="4000" smtClean="0">
                <a:cs typeface="Arial" panose="020B0604020202020204" pitchFamily="34" charset="0"/>
              </a:rPr>
              <a:t>Người </a:t>
            </a:r>
            <a:r>
              <a:rPr lang="vi-VN" sz="4000">
                <a:cs typeface="Arial" panose="020B0604020202020204" pitchFamily="34" charset="0"/>
              </a:rPr>
              <a:t>cho vay là ngân hàng, công ty tài chính,... </a:t>
            </a:r>
          </a:p>
          <a:p>
            <a:pPr marL="571500" indent="-571500" algn="just">
              <a:lnSpc>
                <a:spcPct val="150000"/>
              </a:lnSpc>
              <a:buFont typeface="Wingdings" panose="05000000000000000000" pitchFamily="2" charset="2"/>
              <a:buChar char="§"/>
            </a:pPr>
            <a:r>
              <a:rPr lang="vi-VN" sz="4000" smtClean="0">
                <a:cs typeface="Arial" panose="020B0604020202020204" pitchFamily="34" charset="0"/>
              </a:rPr>
              <a:t>Lượng </a:t>
            </a:r>
            <a:r>
              <a:rPr lang="vi-VN" sz="4000">
                <a:cs typeface="Arial" panose="020B0604020202020204" pitchFamily="34" charset="0"/>
              </a:rPr>
              <a:t>tiền cho vay thường nhỏ, lãi suất thường cao</a:t>
            </a:r>
            <a:r>
              <a:rPr lang="vi-VN" sz="4000" smtClean="0">
                <a:cs typeface="Arial" panose="020B0604020202020204" pitchFamily="34" charset="0"/>
              </a:rPr>
              <a:t>.</a:t>
            </a:r>
            <a:endParaRPr lang="vi-VN" sz="4000">
              <a:cs typeface="Arial" panose="020B0604020202020204" pitchFamily="34" charset="0"/>
            </a:endParaRPr>
          </a:p>
        </p:txBody>
      </p:sp>
    </p:spTree>
    <p:extLst>
      <p:ext uri="{BB962C8B-B14F-4D97-AF65-F5344CB8AC3E}">
        <p14:creationId xmlns:p14="http://schemas.microsoft.com/office/powerpoint/2010/main" val="380098624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3</a:t>
            </a:r>
            <a:r>
              <a:rPr lang="en-US" sz="6000" b="1" smtClean="0">
                <a:latin typeface="Arial" panose="020B0604020202020204" pitchFamily="34" charset="0"/>
                <a:cs typeface="Arial" panose="020B0604020202020204" pitchFamily="34" charset="0"/>
              </a:rPr>
              <a:t>. TÍN DỤNG TIÊU DÙNG </a:t>
            </a:r>
            <a:endParaRPr lang="en-US" sz="6000" b="1">
              <a:latin typeface="Arial" panose="020B0604020202020204" pitchFamily="34" charset="0"/>
              <a:cs typeface="Arial" panose="020B0604020202020204" pitchFamily="34" charset="0"/>
            </a:endParaRPr>
          </a:p>
        </p:txBody>
      </p:sp>
      <p:sp>
        <p:nvSpPr>
          <p:cNvPr id="3" name="Rectangle 2"/>
          <p:cNvSpPr/>
          <p:nvPr/>
        </p:nvSpPr>
        <p:spPr>
          <a:xfrm>
            <a:off x="914400" y="1714500"/>
            <a:ext cx="10123284" cy="784830"/>
          </a:xfrm>
          <a:prstGeom prst="rect">
            <a:avLst/>
          </a:prstGeom>
        </p:spPr>
        <p:txBody>
          <a:bodyPr wrap="none">
            <a:spAutoFit/>
          </a:bodyPr>
          <a:lstStyle/>
          <a:p>
            <a:r>
              <a:rPr lang="en-US" sz="4500" b="1" smtClean="0">
                <a:solidFill>
                  <a:srgbClr val="C00000"/>
                </a:solidFill>
                <a:latin typeface="Arial" panose="020B0604020202020204" pitchFamily="34" charset="0"/>
                <a:cs typeface="Arial" panose="020B0604020202020204" pitchFamily="34" charset="0"/>
              </a:rPr>
              <a:t>b. </a:t>
            </a:r>
            <a:r>
              <a:rPr lang="en-US" sz="4500" b="1">
                <a:solidFill>
                  <a:srgbClr val="C00000"/>
                </a:solidFill>
                <a:latin typeface="Arial" panose="020B0604020202020204" pitchFamily="34" charset="0"/>
                <a:cs typeface="Arial" panose="020B0604020202020204" pitchFamily="34" charset="0"/>
              </a:rPr>
              <a:t>Một số dịch vụ tín dụng tiêu dùng</a:t>
            </a:r>
          </a:p>
        </p:txBody>
      </p:sp>
      <p:sp>
        <p:nvSpPr>
          <p:cNvPr id="7" name="Rectangle 6"/>
          <p:cNvSpPr/>
          <p:nvPr/>
        </p:nvSpPr>
        <p:spPr>
          <a:xfrm>
            <a:off x="909320" y="2857500"/>
            <a:ext cx="16350182" cy="707886"/>
          </a:xfrm>
          <a:prstGeom prst="rect">
            <a:avLst/>
          </a:prstGeom>
        </p:spPr>
        <p:txBody>
          <a:bodyPr wrap="none">
            <a:spAutoFit/>
          </a:bodyPr>
          <a:lstStyle/>
          <a:p>
            <a:pPr marL="571500" indent="-571500">
              <a:buFont typeface="Wingdings" panose="05000000000000000000" pitchFamily="2" charset="2"/>
              <a:buChar char="v"/>
            </a:pPr>
            <a:r>
              <a:rPr lang="en-US" sz="4000" b="1" i="1" smtClean="0">
                <a:latin typeface="Arial" panose="020B0604020202020204" pitchFamily="34" charset="0"/>
                <a:cs typeface="Arial" panose="020B0604020202020204" pitchFamily="34" charset="0"/>
              </a:rPr>
              <a:t>Nhóm 1 và 2: </a:t>
            </a:r>
            <a:r>
              <a:rPr lang="vi-VN" sz="4000" i="1" smtClean="0">
                <a:latin typeface="Arial" panose="020B0604020202020204" pitchFamily="34" charset="0"/>
                <a:cs typeface="Arial" panose="020B0604020202020204" pitchFamily="34" charset="0"/>
              </a:rPr>
              <a:t>Đọc </a:t>
            </a:r>
            <a:r>
              <a:rPr lang="vi-VN" sz="4000" i="1">
                <a:latin typeface="Arial" panose="020B0604020202020204" pitchFamily="34" charset="0"/>
                <a:cs typeface="Arial" panose="020B0604020202020204" pitchFamily="34" charset="0"/>
              </a:rPr>
              <a:t>trường hợp của chị Y SGK tr.56 và trả lời câu hỏi:</a:t>
            </a:r>
            <a:endParaRPr lang="en-US" sz="4000" i="1">
              <a:latin typeface="Arial" panose="020B0604020202020204" pitchFamily="34" charset="0"/>
              <a:cs typeface="Arial" panose="020B0604020202020204" pitchFamily="34" charset="0"/>
            </a:endParaRPr>
          </a:p>
        </p:txBody>
      </p:sp>
      <p:sp>
        <p:nvSpPr>
          <p:cNvPr id="8" name="Rounded Rectangle 7"/>
          <p:cNvSpPr/>
          <p:nvPr/>
        </p:nvSpPr>
        <p:spPr>
          <a:xfrm>
            <a:off x="228600" y="3864392"/>
            <a:ext cx="10109200" cy="5410200"/>
          </a:xfrm>
          <a:prstGeom prst="roundRect">
            <a:avLst/>
          </a:prstGeom>
          <a:solidFill>
            <a:schemeClr val="tx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Wingdings" panose="05000000000000000000" pitchFamily="2" charset="2"/>
              <a:buChar char="§"/>
            </a:pPr>
            <a:r>
              <a:rPr lang="vi-VN" sz="3000" smtClean="0">
                <a:solidFill>
                  <a:schemeClr val="tx1"/>
                </a:solidFill>
              </a:rPr>
              <a:t>Chị </a:t>
            </a:r>
            <a:r>
              <a:rPr lang="vi-VN" sz="3000">
                <a:solidFill>
                  <a:schemeClr val="tx1"/>
                </a:solidFill>
              </a:rPr>
              <a:t>Y đã sử dụng dịch vụ tín dụng cho vay trả góp của công ty tài chính để mua xe máy như thế nào?</a:t>
            </a:r>
          </a:p>
          <a:p>
            <a:pPr marL="457200" indent="-457200" algn="just">
              <a:lnSpc>
                <a:spcPct val="150000"/>
              </a:lnSpc>
              <a:buFont typeface="Wingdings" panose="05000000000000000000" pitchFamily="2" charset="2"/>
              <a:buChar char="§"/>
            </a:pPr>
            <a:r>
              <a:rPr lang="vi-VN" sz="3000" smtClean="0">
                <a:solidFill>
                  <a:schemeClr val="tx1"/>
                </a:solidFill>
              </a:rPr>
              <a:t>Theo </a:t>
            </a:r>
            <a:r>
              <a:rPr lang="vi-VN" sz="3000">
                <a:solidFill>
                  <a:schemeClr val="tx1"/>
                </a:solidFill>
              </a:rPr>
              <a:t>em, chị Y có trách nhiệm gì trong việc vay trả góp của công ty tài chính để mua xe?</a:t>
            </a:r>
          </a:p>
          <a:p>
            <a:pPr marL="457200" indent="-457200" algn="just">
              <a:lnSpc>
                <a:spcPct val="150000"/>
              </a:lnSpc>
              <a:buFont typeface="Wingdings" panose="05000000000000000000" pitchFamily="2" charset="2"/>
              <a:buChar char="§"/>
            </a:pPr>
            <a:r>
              <a:rPr lang="vi-VN" sz="3000" smtClean="0">
                <a:solidFill>
                  <a:schemeClr val="tx1"/>
                </a:solidFill>
              </a:rPr>
              <a:t>Hãy </a:t>
            </a:r>
            <a:r>
              <a:rPr lang="vi-VN" sz="3000">
                <a:solidFill>
                  <a:schemeClr val="tx1"/>
                </a:solidFill>
              </a:rPr>
              <a:t>so sánh sự chênh lệch giữa việc mua xe máy thanh toán hết một lần với việc mua xe trả góp qua sử dụng dịch vụ tín dụng của công ty tài chính.</a:t>
            </a:r>
          </a:p>
        </p:txBody>
      </p:sp>
      <p:sp>
        <p:nvSpPr>
          <p:cNvPr id="9" name="Right Arrow 8"/>
          <p:cNvSpPr/>
          <p:nvPr/>
        </p:nvSpPr>
        <p:spPr>
          <a:xfrm>
            <a:off x="10458564" y="6145143"/>
            <a:ext cx="762000" cy="8382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220564" y="4671417"/>
            <a:ext cx="6781800" cy="3785652"/>
          </a:xfrm>
          <a:prstGeom prst="rect">
            <a:avLst/>
          </a:prstGeom>
        </p:spPr>
        <p:txBody>
          <a:bodyPr wrap="square">
            <a:spAutoFit/>
          </a:bodyPr>
          <a:lstStyle/>
          <a:p>
            <a:pPr marL="571500" indent="-571500">
              <a:lnSpc>
                <a:spcPct val="150000"/>
              </a:lnSpc>
              <a:buFont typeface="Wingdings" panose="05000000000000000000" pitchFamily="2" charset="2"/>
              <a:buChar char="Ø"/>
            </a:pPr>
            <a:r>
              <a:rPr lang="vi-VN" sz="4000" smtClean="0"/>
              <a:t>Cho </a:t>
            </a:r>
            <a:r>
              <a:rPr lang="vi-VN" sz="4000"/>
              <a:t>vay trả góp là gì?</a:t>
            </a:r>
          </a:p>
          <a:p>
            <a:pPr marL="571500" indent="-571500">
              <a:lnSpc>
                <a:spcPct val="150000"/>
              </a:lnSpc>
              <a:buFont typeface="Wingdings" panose="05000000000000000000" pitchFamily="2" charset="2"/>
              <a:buChar char="Ø"/>
            </a:pPr>
            <a:r>
              <a:rPr lang="vi-VN" sz="4000" smtClean="0"/>
              <a:t>Nêu </a:t>
            </a:r>
            <a:r>
              <a:rPr lang="vi-VN" sz="4000"/>
              <a:t>đặc điểm của dịch </a:t>
            </a:r>
          </a:p>
          <a:p>
            <a:pPr marL="571500" indent="-571500">
              <a:lnSpc>
                <a:spcPct val="150000"/>
              </a:lnSpc>
              <a:buFont typeface="Wingdings" panose="05000000000000000000" pitchFamily="2" charset="2"/>
              <a:buChar char="Ø"/>
            </a:pPr>
            <a:r>
              <a:rPr lang="vi-VN" sz="4000" smtClean="0"/>
              <a:t>Người </a:t>
            </a:r>
            <a:r>
              <a:rPr lang="vi-VN" sz="4000"/>
              <a:t>vay có trách nhiệm gì khi cho vay trả góp?</a:t>
            </a:r>
          </a:p>
        </p:txBody>
      </p:sp>
    </p:spTree>
    <p:extLst>
      <p:ext uri="{BB962C8B-B14F-4D97-AF65-F5344CB8AC3E}">
        <p14:creationId xmlns:p14="http://schemas.microsoft.com/office/powerpoint/2010/main" val="35451034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down)">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wipe(down)">
                                      <p:cBhvr>
                                        <p:cTn id="33" dur="500"/>
                                        <p:tgtEl>
                                          <p:spTgt spid="1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wipe(down)">
                                      <p:cBhvr>
                                        <p:cTn id="3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3</a:t>
            </a:r>
            <a:r>
              <a:rPr lang="en-US" sz="6000" b="1" smtClean="0">
                <a:latin typeface="Arial" panose="020B0604020202020204" pitchFamily="34" charset="0"/>
                <a:cs typeface="Arial" panose="020B0604020202020204" pitchFamily="34" charset="0"/>
              </a:rPr>
              <a:t>. TÍN DỤNG TIÊU DÙNG </a:t>
            </a:r>
            <a:endParaRPr lang="en-US" sz="6000" b="1">
              <a:latin typeface="Arial" panose="020B0604020202020204" pitchFamily="34" charset="0"/>
              <a:cs typeface="Arial" panose="020B0604020202020204" pitchFamily="34" charset="0"/>
            </a:endParaRPr>
          </a:p>
        </p:txBody>
      </p:sp>
      <p:sp>
        <p:nvSpPr>
          <p:cNvPr id="3" name="Rectangle 2"/>
          <p:cNvSpPr/>
          <p:nvPr/>
        </p:nvSpPr>
        <p:spPr>
          <a:xfrm>
            <a:off x="914400" y="1714500"/>
            <a:ext cx="10123284" cy="784830"/>
          </a:xfrm>
          <a:prstGeom prst="rect">
            <a:avLst/>
          </a:prstGeom>
        </p:spPr>
        <p:txBody>
          <a:bodyPr wrap="none">
            <a:spAutoFit/>
          </a:bodyPr>
          <a:lstStyle/>
          <a:p>
            <a:r>
              <a:rPr lang="en-US" sz="4500" b="1" smtClean="0">
                <a:solidFill>
                  <a:srgbClr val="C00000"/>
                </a:solidFill>
                <a:latin typeface="Arial" panose="020B0604020202020204" pitchFamily="34" charset="0"/>
                <a:cs typeface="Arial" panose="020B0604020202020204" pitchFamily="34" charset="0"/>
              </a:rPr>
              <a:t>b. </a:t>
            </a:r>
            <a:r>
              <a:rPr lang="en-US" sz="4500" b="1">
                <a:solidFill>
                  <a:srgbClr val="C00000"/>
                </a:solidFill>
                <a:latin typeface="Arial" panose="020B0604020202020204" pitchFamily="34" charset="0"/>
                <a:cs typeface="Arial" panose="020B0604020202020204" pitchFamily="34" charset="0"/>
              </a:rPr>
              <a:t>Một số dịch vụ tín dụng tiêu dùng</a:t>
            </a:r>
          </a:p>
        </p:txBody>
      </p:sp>
      <p:sp>
        <p:nvSpPr>
          <p:cNvPr id="7" name="Rectangle 6"/>
          <p:cNvSpPr/>
          <p:nvPr/>
        </p:nvSpPr>
        <p:spPr>
          <a:xfrm>
            <a:off x="909320" y="2857500"/>
            <a:ext cx="16350182" cy="707886"/>
          </a:xfrm>
          <a:prstGeom prst="rect">
            <a:avLst/>
          </a:prstGeom>
        </p:spPr>
        <p:txBody>
          <a:bodyPr wrap="none">
            <a:spAutoFit/>
          </a:bodyPr>
          <a:lstStyle/>
          <a:p>
            <a:pPr marL="571500" indent="-571500">
              <a:buFont typeface="Wingdings" panose="05000000000000000000" pitchFamily="2" charset="2"/>
              <a:buChar char="v"/>
            </a:pPr>
            <a:r>
              <a:rPr lang="en-US" sz="4000" b="1" i="1" smtClean="0">
                <a:latin typeface="Arial" panose="020B0604020202020204" pitchFamily="34" charset="0"/>
                <a:cs typeface="Arial" panose="020B0604020202020204" pitchFamily="34" charset="0"/>
              </a:rPr>
              <a:t>Nhóm 3 và 4: </a:t>
            </a:r>
            <a:r>
              <a:rPr lang="vi-VN" sz="4000" i="1">
                <a:cs typeface="Arial" panose="020B0604020202020204" pitchFamily="34" charset="0"/>
              </a:rPr>
              <a:t>Đọc trường hợp của chị C SGK tr.57 và trả lời câu hỏi:</a:t>
            </a:r>
            <a:endParaRPr lang="en-US" sz="4000" i="1">
              <a:latin typeface="Arial" panose="020B0604020202020204" pitchFamily="34" charset="0"/>
              <a:cs typeface="Arial" panose="020B0604020202020204" pitchFamily="34" charset="0"/>
            </a:endParaRPr>
          </a:p>
        </p:txBody>
      </p:sp>
      <p:sp>
        <p:nvSpPr>
          <p:cNvPr id="8" name="Rounded Rectangle 7"/>
          <p:cNvSpPr/>
          <p:nvPr/>
        </p:nvSpPr>
        <p:spPr>
          <a:xfrm>
            <a:off x="1094155" y="3826123"/>
            <a:ext cx="16099689" cy="5410200"/>
          </a:xfrm>
          <a:prstGeom prst="roundRect">
            <a:avLst/>
          </a:prstGeom>
          <a:solidFill>
            <a:schemeClr val="tx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Wingdings" panose="05000000000000000000" pitchFamily="2" charset="2"/>
              <a:buChar char="§"/>
            </a:pPr>
            <a:r>
              <a:rPr lang="vi-VN" sz="3500" smtClean="0">
                <a:solidFill>
                  <a:schemeClr val="tx1"/>
                </a:solidFill>
              </a:rPr>
              <a:t>Thẻ </a:t>
            </a:r>
            <a:r>
              <a:rPr lang="vi-VN" sz="3500">
                <a:solidFill>
                  <a:schemeClr val="tx1"/>
                </a:solidFill>
              </a:rPr>
              <a:t>tín dụng ngân hàng là gì?</a:t>
            </a:r>
          </a:p>
          <a:p>
            <a:pPr marL="457200" indent="-457200" algn="just">
              <a:lnSpc>
                <a:spcPct val="150000"/>
              </a:lnSpc>
              <a:buFont typeface="Wingdings" panose="05000000000000000000" pitchFamily="2" charset="2"/>
              <a:buChar char="§"/>
            </a:pPr>
            <a:r>
              <a:rPr lang="vi-VN" sz="3500" smtClean="0">
                <a:solidFill>
                  <a:schemeClr val="tx1"/>
                </a:solidFill>
              </a:rPr>
              <a:t>Ngân </a:t>
            </a:r>
            <a:r>
              <a:rPr lang="vi-VN" sz="3500">
                <a:solidFill>
                  <a:schemeClr val="tx1"/>
                </a:solidFill>
              </a:rPr>
              <a:t>hàng đã tiến hành cho vay thông qua việc cấp thẻ tín dụng cho chị C như thế nào?</a:t>
            </a:r>
          </a:p>
          <a:p>
            <a:pPr marL="457200" indent="-457200" algn="just">
              <a:lnSpc>
                <a:spcPct val="150000"/>
              </a:lnSpc>
              <a:buFont typeface="Wingdings" panose="05000000000000000000" pitchFamily="2" charset="2"/>
              <a:buChar char="§"/>
            </a:pPr>
            <a:r>
              <a:rPr lang="vi-VN" sz="3500" smtClean="0">
                <a:solidFill>
                  <a:schemeClr val="tx1"/>
                </a:solidFill>
              </a:rPr>
              <a:t>Nhờ </a:t>
            </a:r>
            <a:r>
              <a:rPr lang="vi-VN" sz="3500">
                <a:solidFill>
                  <a:schemeClr val="tx1"/>
                </a:solidFill>
              </a:rPr>
              <a:t>thanh toán qua thẻ tín dụng, chị C được hưởng lợi ích gì so với việc sử dụng tiền mặt?</a:t>
            </a:r>
          </a:p>
          <a:p>
            <a:pPr marL="457200" indent="-457200" algn="just">
              <a:lnSpc>
                <a:spcPct val="150000"/>
              </a:lnSpc>
              <a:buFont typeface="Wingdings" panose="05000000000000000000" pitchFamily="2" charset="2"/>
              <a:buChar char="§"/>
            </a:pPr>
            <a:r>
              <a:rPr lang="vi-VN" sz="3500" smtClean="0">
                <a:solidFill>
                  <a:schemeClr val="tx1"/>
                </a:solidFill>
              </a:rPr>
              <a:t>Chị </a:t>
            </a:r>
            <a:r>
              <a:rPr lang="vi-VN" sz="3500">
                <a:solidFill>
                  <a:schemeClr val="tx1"/>
                </a:solidFill>
              </a:rPr>
              <a:t>C có trách nhiệm gì khi sử dụng thẻ ngân hàng?</a:t>
            </a:r>
          </a:p>
        </p:txBody>
      </p:sp>
    </p:spTree>
    <p:extLst>
      <p:ext uri="{BB962C8B-B14F-4D97-AF65-F5344CB8AC3E}">
        <p14:creationId xmlns:p14="http://schemas.microsoft.com/office/powerpoint/2010/main" val="3698177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3</a:t>
            </a:r>
            <a:r>
              <a:rPr lang="en-US" sz="6000" b="1" smtClean="0">
                <a:latin typeface="Arial" panose="020B0604020202020204" pitchFamily="34" charset="0"/>
                <a:cs typeface="Arial" panose="020B0604020202020204" pitchFamily="34" charset="0"/>
              </a:rPr>
              <a:t>. TÍN DỤNG TIÊU DÙNG </a:t>
            </a:r>
            <a:endParaRPr lang="en-US" sz="6000" b="1">
              <a:latin typeface="Arial" panose="020B0604020202020204" pitchFamily="34" charset="0"/>
              <a:cs typeface="Arial" panose="020B0604020202020204" pitchFamily="34" charset="0"/>
            </a:endParaRPr>
          </a:p>
        </p:txBody>
      </p:sp>
      <p:sp>
        <p:nvSpPr>
          <p:cNvPr id="2" name="Pentagon 1"/>
          <p:cNvSpPr/>
          <p:nvPr/>
        </p:nvSpPr>
        <p:spPr>
          <a:xfrm>
            <a:off x="0" y="1790700"/>
            <a:ext cx="5943600" cy="1041737"/>
          </a:xfrm>
          <a:prstGeom prst="homePlate">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Trường hợp của chị Y  </a:t>
            </a:r>
            <a:endParaRPr lang="en-US" sz="400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873760" y="3081531"/>
            <a:ext cx="16540480" cy="623247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800" smtClean="0">
                <a:latin typeface="Arial" panose="020B0604020202020204" pitchFamily="34" charset="0"/>
                <a:cs typeface="Arial" panose="020B0604020202020204" pitchFamily="34" charset="0"/>
              </a:rPr>
              <a:t>Chị Y đã thương lượng với nhân viên tư vấn trả trước 40% số tiền mua xe, phần còn lại thông qua công ty tài chính để trả góp số tiền còn lại. </a:t>
            </a:r>
          </a:p>
          <a:p>
            <a:pPr marL="571500" indent="-571500" algn="just">
              <a:lnSpc>
                <a:spcPct val="150000"/>
              </a:lnSpc>
              <a:buFont typeface="Wingdings" panose="05000000000000000000" pitchFamily="2" charset="2"/>
              <a:buChar char="§"/>
            </a:pPr>
            <a:r>
              <a:rPr lang="en-US" sz="3800" smtClean="0">
                <a:latin typeface="Arial" panose="020B0604020202020204" pitchFamily="34" charset="0"/>
                <a:cs typeface="Arial" panose="020B0604020202020204" pitchFamily="34" charset="0"/>
              </a:rPr>
              <a:t>Khi vay, chị Y có trách nhiệm cung cấp trung thực các thông tin cá nhân, giấy tờ cần thiết theo yêu cầu và trả đúng hạn khoản vay và lãi theo như đã thoả thuận. </a:t>
            </a:r>
          </a:p>
          <a:p>
            <a:pPr marL="571500" indent="-571500" algn="just">
              <a:lnSpc>
                <a:spcPct val="150000"/>
              </a:lnSpc>
              <a:buFont typeface="Wingdings" panose="05000000000000000000" pitchFamily="2" charset="2"/>
              <a:buChar char="§"/>
            </a:pPr>
            <a:r>
              <a:rPr lang="en-US" sz="3800" smtClean="0">
                <a:latin typeface="Arial" panose="020B0604020202020204" pitchFamily="34" charset="0"/>
                <a:cs typeface="Arial" panose="020B0604020202020204" pitchFamily="34" charset="0"/>
              </a:rPr>
              <a:t>So với hình thức thanh toán một lần thì hình thức mua trả góp người mua phải trả thêm một khoản chi phí cho lãi hằng tháng. </a:t>
            </a:r>
            <a:endParaRPr lang="en-US" sz="3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55108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arn(inVertical)">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3</a:t>
            </a:r>
            <a:r>
              <a:rPr lang="en-US" sz="6000" b="1" smtClean="0">
                <a:latin typeface="Arial" panose="020B0604020202020204" pitchFamily="34" charset="0"/>
                <a:cs typeface="Arial" panose="020B0604020202020204" pitchFamily="34" charset="0"/>
              </a:rPr>
              <a:t>. TÍN DỤNG TIÊU DÙNG </a:t>
            </a:r>
            <a:endParaRPr lang="en-US" sz="6000" b="1">
              <a:latin typeface="Arial" panose="020B0604020202020204" pitchFamily="34" charset="0"/>
              <a:cs typeface="Arial" panose="020B0604020202020204" pitchFamily="34" charset="0"/>
            </a:endParaRPr>
          </a:p>
        </p:txBody>
      </p:sp>
      <p:sp>
        <p:nvSpPr>
          <p:cNvPr id="6" name="TextBox 5"/>
          <p:cNvSpPr txBox="1"/>
          <p:nvPr/>
        </p:nvSpPr>
        <p:spPr>
          <a:xfrm>
            <a:off x="609600" y="3083932"/>
            <a:ext cx="8041640" cy="5355312"/>
          </a:xfrm>
          <a:prstGeom prst="rect">
            <a:avLst/>
          </a:prstGeom>
          <a:noFill/>
        </p:spPr>
        <p:txBody>
          <a:bodyPr wrap="square" rtlCol="0">
            <a:spAutoFit/>
          </a:bodyPr>
          <a:lstStyle/>
          <a:p>
            <a:pPr algn="just">
              <a:lnSpc>
                <a:spcPct val="150000"/>
              </a:lnSpc>
            </a:pPr>
            <a:r>
              <a:rPr lang="en-US" sz="3800" b="1" smtClean="0">
                <a:solidFill>
                  <a:srgbClr val="C00000"/>
                </a:solidFill>
                <a:latin typeface="Arial" panose="020B0604020202020204" pitchFamily="34" charset="0"/>
                <a:cs typeface="Arial" panose="020B0604020202020204" pitchFamily="34" charset="0"/>
              </a:rPr>
              <a:t>KHÁI NIỆM:</a:t>
            </a:r>
          </a:p>
          <a:p>
            <a:pPr algn="just">
              <a:lnSpc>
                <a:spcPct val="150000"/>
              </a:lnSpc>
            </a:pPr>
            <a:r>
              <a:rPr lang="en-US" sz="3800" smtClean="0">
                <a:latin typeface="Arial" panose="020B0604020202020204" pitchFamily="34" charset="0"/>
                <a:cs typeface="Arial" panose="020B0604020202020204" pitchFamily="34" charset="0"/>
              </a:rPr>
              <a:t>Là </a:t>
            </a:r>
            <a:r>
              <a:rPr lang="fr-FR" sz="3800">
                <a:latin typeface="Arial" panose="020B0604020202020204" pitchFamily="34" charset="0"/>
                <a:cs typeface="Arial" panose="020B0604020202020204" pitchFamily="34" charset="0"/>
              </a:rPr>
              <a:t>tổ chức tín dụng cùng người vay xác định và thoả thuận số lãi vốn vay phải trả cộng với số nợ gốc được chia ra để trả nợ theo nhiều kì hạn trong thời hạn cho </a:t>
            </a:r>
            <a:r>
              <a:rPr lang="fr-FR" sz="3800" smtClean="0">
                <a:latin typeface="Arial" panose="020B0604020202020204" pitchFamily="34" charset="0"/>
                <a:cs typeface="Arial" panose="020B0604020202020204" pitchFamily="34" charset="0"/>
              </a:rPr>
              <a:t>vay.</a:t>
            </a:r>
            <a:endParaRPr lang="en-US" sz="3800">
              <a:latin typeface="Arial" panose="020B0604020202020204" pitchFamily="34" charset="0"/>
              <a:cs typeface="Arial" panose="020B0604020202020204" pitchFamily="34" charset="0"/>
            </a:endParaRPr>
          </a:p>
        </p:txBody>
      </p:sp>
      <p:sp>
        <p:nvSpPr>
          <p:cNvPr id="3" name="TextBox 2"/>
          <p:cNvSpPr txBox="1"/>
          <p:nvPr/>
        </p:nvSpPr>
        <p:spPr>
          <a:xfrm>
            <a:off x="609600" y="1737747"/>
            <a:ext cx="6670040"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b="1" smtClean="0">
                <a:latin typeface="Arial" panose="020B0604020202020204" pitchFamily="34" charset="0"/>
                <a:cs typeface="Arial" panose="020B0604020202020204" pitchFamily="34" charset="0"/>
              </a:rPr>
              <a:t>Cho vay trả góp: </a:t>
            </a:r>
            <a:endParaRPr lang="en-US" sz="4500" b="1">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9296400" y="3456352"/>
            <a:ext cx="8338075" cy="5544820"/>
          </a:xfrm>
          <a:prstGeom prst="roundRect">
            <a:avLst/>
          </a:prstGeom>
          <a:ln w="38100">
            <a:solidFill>
              <a:srgbClr val="002060"/>
            </a:solidFill>
          </a:ln>
        </p:spPr>
      </p:pic>
    </p:spTree>
    <p:extLst>
      <p:ext uri="{BB962C8B-B14F-4D97-AF65-F5344CB8AC3E}">
        <p14:creationId xmlns:p14="http://schemas.microsoft.com/office/powerpoint/2010/main" val="100895938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3</a:t>
            </a:r>
            <a:r>
              <a:rPr lang="en-US" sz="6000" b="1" smtClean="0">
                <a:latin typeface="Arial" panose="020B0604020202020204" pitchFamily="34" charset="0"/>
                <a:cs typeface="Arial" panose="020B0604020202020204" pitchFamily="34" charset="0"/>
              </a:rPr>
              <a:t>. TÍN DỤNG TIÊU DÙNG </a:t>
            </a:r>
            <a:endParaRPr lang="en-US" sz="6000" b="1">
              <a:latin typeface="Arial" panose="020B0604020202020204" pitchFamily="34" charset="0"/>
              <a:cs typeface="Arial" panose="020B0604020202020204" pitchFamily="34" charset="0"/>
            </a:endParaRPr>
          </a:p>
        </p:txBody>
      </p:sp>
      <p:sp>
        <p:nvSpPr>
          <p:cNvPr id="6" name="TextBox 5"/>
          <p:cNvSpPr txBox="1"/>
          <p:nvPr/>
        </p:nvSpPr>
        <p:spPr>
          <a:xfrm>
            <a:off x="990600" y="2412727"/>
            <a:ext cx="16306800" cy="7109639"/>
          </a:xfrm>
          <a:prstGeom prst="rect">
            <a:avLst/>
          </a:prstGeom>
          <a:noFill/>
        </p:spPr>
        <p:txBody>
          <a:bodyPr wrap="square" rtlCol="0">
            <a:spAutoFit/>
          </a:bodyPr>
          <a:lstStyle/>
          <a:p>
            <a:pPr algn="just">
              <a:lnSpc>
                <a:spcPct val="150000"/>
              </a:lnSpc>
            </a:pPr>
            <a:r>
              <a:rPr lang="en-US" sz="3800" b="1" smtClean="0">
                <a:solidFill>
                  <a:srgbClr val="C00000"/>
                </a:solidFill>
                <a:latin typeface="Arial" panose="020B0604020202020204" pitchFamily="34" charset="0"/>
                <a:cs typeface="Arial" panose="020B0604020202020204" pitchFamily="34" charset="0"/>
              </a:rPr>
              <a:t>ĐẶC ĐIỂM:</a:t>
            </a:r>
          </a:p>
          <a:p>
            <a:pPr marL="571500" indent="-571500" algn="just">
              <a:lnSpc>
                <a:spcPct val="150000"/>
              </a:lnSpc>
              <a:buFont typeface="Wingdings" panose="05000000000000000000" pitchFamily="2" charset="2"/>
              <a:buChar char="§"/>
            </a:pPr>
            <a:r>
              <a:rPr lang="vi-VN" sz="3800">
                <a:cs typeface="Arial" panose="020B0604020202020204" pitchFamily="34" charset="0"/>
              </a:rPr>
              <a:t>Hằng tháng người vay phải trả lãi và một phần số nợ gốc</a:t>
            </a:r>
            <a:r>
              <a:rPr lang="vi-VN" sz="3800" smtClean="0">
                <a:cs typeface="Arial" panose="020B0604020202020204" pitchFamily="34" charset="0"/>
              </a:rPr>
              <a:t>.</a:t>
            </a:r>
            <a:endParaRPr lang="en-US" sz="3800" smtClean="0">
              <a:cs typeface="Arial" panose="020B0604020202020204" pitchFamily="34" charset="0"/>
            </a:endParaRPr>
          </a:p>
          <a:p>
            <a:pPr marL="571500" indent="-571500" algn="just">
              <a:lnSpc>
                <a:spcPct val="150000"/>
              </a:lnSpc>
              <a:buFont typeface="Wingdings" panose="05000000000000000000" pitchFamily="2" charset="2"/>
              <a:buChar char="§"/>
            </a:pPr>
            <a:r>
              <a:rPr lang="vi-VN" sz="3800">
                <a:cs typeface="Arial" panose="020B0604020202020204" pitchFamily="34" charset="0"/>
              </a:rPr>
              <a:t>Quy định về thời gian trả hằng tháng và mức phạt cao nếu không trả đúng hạn nên người vay cần cân nhắc</a:t>
            </a:r>
            <a:r>
              <a:rPr lang="vi-VN" sz="3800" smtClean="0">
                <a:cs typeface="Arial" panose="020B0604020202020204" pitchFamily="34" charset="0"/>
              </a:rPr>
              <a:t>.</a:t>
            </a:r>
            <a:endParaRPr lang="en-US" sz="3800" smtClean="0">
              <a:cs typeface="Arial" panose="020B0604020202020204" pitchFamily="34" charset="0"/>
            </a:endParaRPr>
          </a:p>
          <a:p>
            <a:pPr marL="571500" indent="-571500" algn="just">
              <a:lnSpc>
                <a:spcPct val="150000"/>
              </a:lnSpc>
              <a:buFont typeface="Wingdings" panose="05000000000000000000" pitchFamily="2" charset="2"/>
              <a:buChar char="§"/>
            </a:pPr>
            <a:r>
              <a:rPr lang="vi-VN" sz="3800">
                <a:cs typeface="Arial" panose="020B0604020202020204" pitchFamily="34" charset="0"/>
              </a:rPr>
              <a:t>Tuỳ trường hợp cụ thể, công ty tài chính sẽ cho vay dưới hình thức tín chấp hoặc thế chấp</a:t>
            </a:r>
            <a:r>
              <a:rPr lang="vi-VN" sz="3800" smtClean="0">
                <a:cs typeface="Arial" panose="020B0604020202020204" pitchFamily="34" charset="0"/>
              </a:rPr>
              <a:t>.</a:t>
            </a:r>
            <a:endParaRPr lang="en-US" sz="3800" smtClean="0">
              <a:cs typeface="Arial" panose="020B0604020202020204" pitchFamily="34" charset="0"/>
            </a:endParaRPr>
          </a:p>
          <a:p>
            <a:pPr marL="571500" indent="-571500" algn="just">
              <a:lnSpc>
                <a:spcPct val="150000"/>
              </a:lnSpc>
              <a:buFont typeface="Wingdings" panose="05000000000000000000" pitchFamily="2" charset="2"/>
              <a:buChar char="§"/>
            </a:pPr>
            <a:r>
              <a:rPr lang="en-US" sz="3800" smtClean="0">
                <a:latin typeface="Arial" panose="020B0604020202020204" pitchFamily="34" charset="0"/>
                <a:cs typeface="Arial" panose="020B0604020202020204" pitchFamily="34" charset="0"/>
              </a:rPr>
              <a:t>Người vay cần cung cấp trung thực các giấy tờ cần thiết và trả đủ vốn và lãi đúng thời hạn. </a:t>
            </a:r>
            <a:endParaRPr lang="en-US" sz="3800">
              <a:latin typeface="Arial" panose="020B0604020202020204" pitchFamily="34" charset="0"/>
              <a:cs typeface="Arial" panose="020B0604020202020204" pitchFamily="34" charset="0"/>
            </a:endParaRPr>
          </a:p>
        </p:txBody>
      </p:sp>
      <p:sp>
        <p:nvSpPr>
          <p:cNvPr id="3" name="TextBox 2"/>
          <p:cNvSpPr txBox="1"/>
          <p:nvPr/>
        </p:nvSpPr>
        <p:spPr>
          <a:xfrm>
            <a:off x="609600" y="1587163"/>
            <a:ext cx="6670040"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b="1" smtClean="0">
                <a:latin typeface="Arial" panose="020B0604020202020204" pitchFamily="34" charset="0"/>
                <a:cs typeface="Arial" panose="020B0604020202020204" pitchFamily="34" charset="0"/>
              </a:rPr>
              <a:t>Cho vay trả góp: </a:t>
            </a:r>
            <a:endParaRPr lang="en-US" sz="45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84263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3</a:t>
            </a:r>
            <a:r>
              <a:rPr lang="en-US" sz="6000" b="1" smtClean="0">
                <a:latin typeface="Arial" panose="020B0604020202020204" pitchFamily="34" charset="0"/>
                <a:cs typeface="Arial" panose="020B0604020202020204" pitchFamily="34" charset="0"/>
              </a:rPr>
              <a:t>. TÍN DỤNG TIÊU DÙNG </a:t>
            </a:r>
            <a:endParaRPr lang="en-US" sz="6000" b="1">
              <a:latin typeface="Arial" panose="020B0604020202020204" pitchFamily="34" charset="0"/>
              <a:cs typeface="Arial" panose="020B0604020202020204" pitchFamily="34" charset="0"/>
            </a:endParaRPr>
          </a:p>
        </p:txBody>
      </p:sp>
      <p:sp>
        <p:nvSpPr>
          <p:cNvPr id="2" name="Pentagon 1"/>
          <p:cNvSpPr/>
          <p:nvPr/>
        </p:nvSpPr>
        <p:spPr>
          <a:xfrm>
            <a:off x="0" y="1790700"/>
            <a:ext cx="5943600" cy="1041737"/>
          </a:xfrm>
          <a:prstGeom prst="homePlate">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Trường hợp của chị C  </a:t>
            </a:r>
            <a:endParaRPr lang="en-US" sz="400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350520" y="3238500"/>
            <a:ext cx="10708640" cy="535531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3800">
                <a:cs typeface="Arial" panose="020B0604020202020204" pitchFamily="34" charset="0"/>
              </a:rPr>
              <a:t>Thẻ tín dụng ngân hàng (credit card) là thẻ chỉ tiêu trước, trả tiền sau do ngân hàng phát </a:t>
            </a:r>
            <a:r>
              <a:rPr lang="vi-VN" sz="3800" smtClean="0">
                <a:cs typeface="Arial" panose="020B0604020202020204" pitchFamily="34" charset="0"/>
              </a:rPr>
              <a:t>hành</a:t>
            </a:r>
            <a:r>
              <a:rPr lang="en-US" sz="3800" smtClean="0">
                <a:cs typeface="Arial" panose="020B0604020202020204" pitchFamily="34" charset="0"/>
              </a:rPr>
              <a:t>.</a:t>
            </a:r>
          </a:p>
          <a:p>
            <a:pPr marL="571500" indent="-571500" algn="just">
              <a:lnSpc>
                <a:spcPct val="150000"/>
              </a:lnSpc>
              <a:buFont typeface="Wingdings" panose="05000000000000000000" pitchFamily="2" charset="2"/>
              <a:buChar char="§"/>
            </a:pPr>
            <a:r>
              <a:rPr lang="vi-VN" sz="3800" smtClean="0">
                <a:cs typeface="Arial" panose="020B0604020202020204" pitchFamily="34" charset="0"/>
              </a:rPr>
              <a:t>Ngân </a:t>
            </a:r>
            <a:r>
              <a:rPr lang="vi-VN" sz="3800">
                <a:cs typeface="Arial" panose="020B0604020202020204" pitchFamily="34" charset="0"/>
              </a:rPr>
              <a:t>hàng đã cung cấp thẻ tín dụng chỉ tiêu trước, trả sau cho chị C căn cứ vào mức lương hằng tháng của chị</a:t>
            </a:r>
            <a:r>
              <a:rPr lang="vi-VN" sz="3800" smtClean="0">
                <a:cs typeface="Arial" panose="020B0604020202020204" pitchFamily="34" charset="0"/>
              </a:rPr>
              <a:t>.</a:t>
            </a:r>
            <a:endParaRPr lang="vi-VN" sz="3800">
              <a:cs typeface="Arial" panose="020B0604020202020204" pitchFamily="34" charset="0"/>
            </a:endParaRPr>
          </a:p>
        </p:txBody>
      </p:sp>
      <p:grpSp>
        <p:nvGrpSpPr>
          <p:cNvPr id="11" name="Group 10"/>
          <p:cNvGrpSpPr/>
          <p:nvPr/>
        </p:nvGrpSpPr>
        <p:grpSpPr>
          <a:xfrm>
            <a:off x="11658600" y="1842923"/>
            <a:ext cx="6079383" cy="7534757"/>
            <a:chOff x="11658600" y="1842923"/>
            <a:chExt cx="6079383" cy="7534757"/>
          </a:xfrm>
        </p:grpSpPr>
        <p:pic>
          <p:nvPicPr>
            <p:cNvPr id="8" name="Picture 7"/>
            <p:cNvPicPr>
              <a:picLocks noChangeAspect="1"/>
            </p:cNvPicPr>
            <p:nvPr/>
          </p:nvPicPr>
          <p:blipFill>
            <a:blip r:embed="rId2"/>
            <a:stretch>
              <a:fillRect/>
            </a:stretch>
          </p:blipFill>
          <p:spPr>
            <a:xfrm>
              <a:off x="11658600" y="1842923"/>
              <a:ext cx="5935223" cy="3451801"/>
            </a:xfrm>
            <a:prstGeom prst="rect">
              <a:avLst/>
            </a:prstGeom>
          </p:spPr>
        </p:pic>
        <p:pic>
          <p:nvPicPr>
            <p:cNvPr id="9" name="Picture 8"/>
            <p:cNvPicPr>
              <a:picLocks noChangeAspect="1"/>
            </p:cNvPicPr>
            <p:nvPr/>
          </p:nvPicPr>
          <p:blipFill rotWithShape="1">
            <a:blip r:embed="rId3"/>
            <a:srcRect t="21112"/>
            <a:stretch/>
          </p:blipFill>
          <p:spPr>
            <a:xfrm>
              <a:off x="11658600" y="6057900"/>
              <a:ext cx="6079383" cy="3319780"/>
            </a:xfrm>
            <a:prstGeom prst="rect">
              <a:avLst/>
            </a:prstGeom>
          </p:spPr>
        </p:pic>
        <p:sp>
          <p:nvSpPr>
            <p:cNvPr id="10" name="TextBox 9"/>
            <p:cNvSpPr txBox="1"/>
            <p:nvPr/>
          </p:nvSpPr>
          <p:spPr>
            <a:xfrm>
              <a:off x="11734799" y="5399623"/>
              <a:ext cx="5926983" cy="630942"/>
            </a:xfrm>
            <a:prstGeom prst="rect">
              <a:avLst/>
            </a:prstGeom>
            <a:noFill/>
          </p:spPr>
          <p:txBody>
            <a:bodyPr wrap="square" rtlCol="0">
              <a:spAutoFit/>
            </a:bodyPr>
            <a:lstStyle/>
            <a:p>
              <a:pPr algn="ctr"/>
              <a:r>
                <a:rPr lang="en-US" sz="3500" i="1" smtClean="0">
                  <a:solidFill>
                    <a:srgbClr val="002060"/>
                  </a:solidFill>
                  <a:latin typeface="Arial" panose="020B0604020202020204" pitchFamily="34" charset="0"/>
                  <a:cs typeface="Arial" panose="020B0604020202020204" pitchFamily="34" charset="0"/>
                </a:rPr>
                <a:t>Thẻ tín dụng ngân hàng </a:t>
              </a:r>
              <a:endParaRPr lang="en-US" sz="3500" i="1">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391841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3</a:t>
            </a:r>
            <a:r>
              <a:rPr lang="en-US" sz="6000" b="1" smtClean="0">
                <a:latin typeface="Arial" panose="020B0604020202020204" pitchFamily="34" charset="0"/>
                <a:cs typeface="Arial" panose="020B0604020202020204" pitchFamily="34" charset="0"/>
              </a:rPr>
              <a:t>. TÍN DỤNG TIÊU DÙNG </a:t>
            </a:r>
            <a:endParaRPr lang="en-US" sz="6000" b="1">
              <a:latin typeface="Arial" panose="020B0604020202020204" pitchFamily="34" charset="0"/>
              <a:cs typeface="Arial" panose="020B0604020202020204" pitchFamily="34" charset="0"/>
            </a:endParaRPr>
          </a:p>
        </p:txBody>
      </p:sp>
      <p:sp>
        <p:nvSpPr>
          <p:cNvPr id="6" name="TextBox 5"/>
          <p:cNvSpPr txBox="1"/>
          <p:nvPr/>
        </p:nvSpPr>
        <p:spPr>
          <a:xfrm>
            <a:off x="7924800" y="3401566"/>
            <a:ext cx="9448800" cy="5355312"/>
          </a:xfrm>
          <a:prstGeom prst="rect">
            <a:avLst/>
          </a:prstGeom>
          <a:noFill/>
        </p:spPr>
        <p:txBody>
          <a:bodyPr wrap="square" rtlCol="0">
            <a:spAutoFit/>
          </a:bodyPr>
          <a:lstStyle/>
          <a:p>
            <a:pPr algn="just">
              <a:lnSpc>
                <a:spcPct val="150000"/>
              </a:lnSpc>
            </a:pPr>
            <a:r>
              <a:rPr lang="en-US" sz="3800" b="1" smtClean="0">
                <a:solidFill>
                  <a:srgbClr val="C00000"/>
                </a:solidFill>
                <a:latin typeface="Arial" panose="020B0604020202020204" pitchFamily="34" charset="0"/>
                <a:cs typeface="Arial" panose="020B0604020202020204" pitchFamily="34" charset="0"/>
              </a:rPr>
              <a:t>Lợi ích thẻ tín dụng: </a:t>
            </a:r>
          </a:p>
          <a:p>
            <a:pPr marL="571500" indent="-571500" algn="just">
              <a:lnSpc>
                <a:spcPct val="150000"/>
              </a:lnSpc>
              <a:buFont typeface="Wingdings" panose="05000000000000000000" pitchFamily="2" charset="2"/>
              <a:buChar char="§"/>
            </a:pPr>
            <a:r>
              <a:rPr lang="en-US" sz="3800" smtClean="0">
                <a:latin typeface="Arial" panose="020B0604020202020204" pitchFamily="34" charset="0"/>
                <a:cs typeface="Arial" panose="020B0604020202020204" pitchFamily="34" charset="0"/>
              </a:rPr>
              <a:t>Cá nhân chị C: </a:t>
            </a:r>
            <a:r>
              <a:rPr lang="vi-VN" sz="3800">
                <a:cs typeface="Arial" panose="020B0604020202020204" pitchFamily="34" charset="0"/>
              </a:rPr>
              <a:t>có cơ hội được ưu đãi về lãi suất khi vay tiền ngân hàng </a:t>
            </a:r>
            <a:endParaRPr lang="en-US" sz="3800" smtClean="0">
              <a:cs typeface="Arial" panose="020B0604020202020204" pitchFamily="34" charset="0"/>
            </a:endParaRPr>
          </a:p>
          <a:p>
            <a:pPr marL="571500" indent="-571500" algn="just">
              <a:lnSpc>
                <a:spcPct val="150000"/>
              </a:lnSpc>
              <a:buFont typeface="Wingdings" panose="05000000000000000000" pitchFamily="2" charset="2"/>
              <a:buChar char="§"/>
            </a:pPr>
            <a:r>
              <a:rPr lang="en-US" sz="3800" smtClean="0">
                <a:latin typeface="Arial" panose="020B0604020202020204" pitchFamily="34" charset="0"/>
                <a:cs typeface="Arial" panose="020B0604020202020204" pitchFamily="34" charset="0"/>
              </a:rPr>
              <a:t>Với xã hội: tiết kiệm được lượng tiền mặt cần lưu thông, tạo điều kiện phát triển nghành thương mại điện tử,…</a:t>
            </a:r>
            <a:endParaRPr lang="en-US" sz="3800">
              <a:latin typeface="Arial" panose="020B0604020202020204" pitchFamily="34" charset="0"/>
              <a:cs typeface="Arial" panose="020B0604020202020204" pitchFamily="34" charset="0"/>
            </a:endParaRPr>
          </a:p>
        </p:txBody>
      </p:sp>
      <p:sp>
        <p:nvSpPr>
          <p:cNvPr id="7" name="Pentagon 6"/>
          <p:cNvSpPr/>
          <p:nvPr/>
        </p:nvSpPr>
        <p:spPr>
          <a:xfrm>
            <a:off x="0" y="1790700"/>
            <a:ext cx="5943600" cy="1041737"/>
          </a:xfrm>
          <a:prstGeom prst="homePlate">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Trường hợp của chị C  </a:t>
            </a:r>
            <a:endParaRPr lang="en-US" sz="400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5400" y="3552150"/>
            <a:ext cx="7576911" cy="5054144"/>
          </a:xfrm>
          <a:prstGeom prst="rect">
            <a:avLst/>
          </a:prstGeom>
        </p:spPr>
      </p:pic>
    </p:spTree>
    <p:extLst>
      <p:ext uri="{BB962C8B-B14F-4D97-AF65-F5344CB8AC3E}">
        <p14:creationId xmlns:p14="http://schemas.microsoft.com/office/powerpoint/2010/main" val="33013284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3</a:t>
            </a:r>
            <a:r>
              <a:rPr lang="en-US" sz="6000" b="1" smtClean="0">
                <a:latin typeface="Arial" panose="020B0604020202020204" pitchFamily="34" charset="0"/>
                <a:cs typeface="Arial" panose="020B0604020202020204" pitchFamily="34" charset="0"/>
              </a:rPr>
              <a:t>. TÍN DỤNG TIÊU DÙNG </a:t>
            </a:r>
            <a:endParaRPr lang="en-US" sz="6000" b="1">
              <a:latin typeface="Arial" panose="020B0604020202020204" pitchFamily="34" charset="0"/>
              <a:cs typeface="Arial" panose="020B0604020202020204" pitchFamily="34" charset="0"/>
            </a:endParaRPr>
          </a:p>
        </p:txBody>
      </p:sp>
      <p:sp>
        <p:nvSpPr>
          <p:cNvPr id="6" name="TextBox 5"/>
          <p:cNvSpPr txBox="1"/>
          <p:nvPr/>
        </p:nvSpPr>
        <p:spPr>
          <a:xfrm>
            <a:off x="914400" y="3585985"/>
            <a:ext cx="9601200" cy="4708981"/>
          </a:xfrm>
          <a:prstGeom prst="rect">
            <a:avLst/>
          </a:prstGeom>
          <a:noFill/>
        </p:spPr>
        <p:txBody>
          <a:bodyPr wrap="square" rtlCol="0">
            <a:spAutoFit/>
          </a:bodyPr>
          <a:lstStyle/>
          <a:p>
            <a:pPr algn="just">
              <a:lnSpc>
                <a:spcPct val="150000"/>
              </a:lnSpc>
            </a:pPr>
            <a:r>
              <a:rPr lang="en-US" sz="4000" b="1" smtClean="0">
                <a:solidFill>
                  <a:srgbClr val="C00000"/>
                </a:solidFill>
                <a:latin typeface="Arial" panose="020B0604020202020204" pitchFamily="34" charset="0"/>
                <a:cs typeface="Arial" panose="020B0604020202020204" pitchFamily="34" charset="0"/>
              </a:rPr>
              <a:t>Trách nhiệm của chị C:</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Cung </a:t>
            </a:r>
            <a:r>
              <a:rPr lang="en-US" sz="4000">
                <a:latin typeface="Arial" panose="020B0604020202020204" pitchFamily="34" charset="0"/>
                <a:cs typeface="Arial" panose="020B0604020202020204" pitchFamily="34" charset="0"/>
              </a:rPr>
              <a:t>cấp thông tin chính xác khi đề nghị cấp hạn mức vay tín dụng.</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Thực </a:t>
            </a:r>
            <a:r>
              <a:rPr lang="en-US" sz="4000">
                <a:latin typeface="Arial" panose="020B0604020202020204" pitchFamily="34" charset="0"/>
                <a:cs typeface="Arial" panose="020B0604020202020204" pitchFamily="34" charset="0"/>
              </a:rPr>
              <a:t>hiện thanh toán khoản tiền đã chi qua thẻ đúng kì hạn. </a:t>
            </a:r>
          </a:p>
        </p:txBody>
      </p:sp>
      <p:sp>
        <p:nvSpPr>
          <p:cNvPr id="8" name="Pentagon 7"/>
          <p:cNvSpPr/>
          <p:nvPr/>
        </p:nvSpPr>
        <p:spPr>
          <a:xfrm>
            <a:off x="0" y="1790700"/>
            <a:ext cx="5943600" cy="1041737"/>
          </a:xfrm>
          <a:prstGeom prst="homePlate">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Trường hợp của chị C  </a:t>
            </a:r>
            <a:endParaRPr lang="en-US" sz="4000">
              <a:solidFill>
                <a:schemeClr val="tx1"/>
              </a:solidFill>
              <a:latin typeface="Arial" panose="020B0604020202020204" pitchFamily="34" charset="0"/>
              <a:cs typeface="Arial" panose="020B0604020202020204" pitchFamily="34" charset="0"/>
            </a:endParaRPr>
          </a:p>
        </p:txBody>
      </p:sp>
      <p:pic>
        <p:nvPicPr>
          <p:cNvPr id="9"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1201400" y="2905462"/>
            <a:ext cx="6410028" cy="6528733"/>
          </a:xfrm>
          <a:prstGeom prst="rect">
            <a:avLst/>
          </a:prstGeom>
        </p:spPr>
      </p:pic>
    </p:spTree>
    <p:extLst>
      <p:ext uri="{BB962C8B-B14F-4D97-AF65-F5344CB8AC3E}">
        <p14:creationId xmlns:p14="http://schemas.microsoft.com/office/powerpoint/2010/main" val="14072442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pic>
        <p:nvPicPr>
          <p:cNvPr id="9" name="Picture 5"/>
          <p:cNvPicPr>
            <a:picLocks noChangeAspect="1"/>
          </p:cNvPicPr>
          <p:nvPr/>
        </p:nvPicPr>
        <p:blipFill>
          <a:blip r:embed="rId2"/>
          <a:srcRect/>
          <a:stretch>
            <a:fillRect/>
          </a:stretch>
        </p:blipFill>
        <p:spPr>
          <a:xfrm>
            <a:off x="10896600" y="-22151"/>
            <a:ext cx="19782692" cy="10287000"/>
          </a:xfrm>
          <a:prstGeom prst="rect">
            <a:avLst/>
          </a:prstGeom>
        </p:spPr>
      </p:pic>
      <p:sp>
        <p:nvSpPr>
          <p:cNvPr id="10" name="TextBox 9"/>
          <p:cNvSpPr txBox="1"/>
          <p:nvPr/>
        </p:nvSpPr>
        <p:spPr>
          <a:xfrm>
            <a:off x="0" y="723900"/>
            <a:ext cx="10896600" cy="1015663"/>
          </a:xfrm>
          <a:prstGeom prst="rect">
            <a:avLst/>
          </a:prstGeom>
          <a:noFill/>
        </p:spPr>
        <p:txBody>
          <a:bodyPr wrap="square" rtlCol="0">
            <a:spAutoFit/>
          </a:bodyPr>
          <a:lstStyle/>
          <a:p>
            <a:pPr algn="ctr"/>
            <a:r>
              <a:rPr lang="en-US" sz="6000" b="1" smtClean="0">
                <a:solidFill>
                  <a:srgbClr val="C00000"/>
                </a:solidFill>
                <a:latin typeface="Arial" panose="020B0604020202020204" pitchFamily="34" charset="0"/>
                <a:cs typeface="Arial" panose="020B0604020202020204" pitchFamily="34" charset="0"/>
              </a:rPr>
              <a:t>NỘI DUNG BÀI HỌC </a:t>
            </a:r>
            <a:endParaRPr lang="en-US" sz="6000" b="1">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1749079" y="8116311"/>
            <a:ext cx="7391400" cy="1103892"/>
          </a:xfrm>
          <a:prstGeom prst="rect">
            <a:avLst/>
          </a:prstGeom>
          <a:noFill/>
        </p:spPr>
        <p:txBody>
          <a:bodyPr wrap="square" rtlCol="0">
            <a:spAutoFit/>
          </a:bodyPr>
          <a:lstStyle/>
          <a:p>
            <a:pPr>
              <a:lnSpc>
                <a:spcPct val="150000"/>
              </a:lnSpc>
            </a:pPr>
            <a:r>
              <a:rPr lang="en-US" sz="5000" b="1" smtClean="0">
                <a:latin typeface="Arial" panose="020B0604020202020204" pitchFamily="34" charset="0"/>
                <a:cs typeface="Arial" panose="020B0604020202020204" pitchFamily="34" charset="0"/>
              </a:rPr>
              <a:t>TÍN DỤNG NHÀ NƯỚC </a:t>
            </a:r>
          </a:p>
        </p:txBody>
      </p:sp>
      <p:sp>
        <p:nvSpPr>
          <p:cNvPr id="12" name="Pentagon 11"/>
          <p:cNvSpPr/>
          <p:nvPr/>
        </p:nvSpPr>
        <p:spPr>
          <a:xfrm>
            <a:off x="0" y="2476500"/>
            <a:ext cx="1143000" cy="1143000"/>
          </a:xfrm>
          <a:prstGeom prst="homePlate">
            <a:avLst/>
          </a:prstGeom>
          <a:solidFill>
            <a:srgbClr val="FCAF9D"/>
          </a:solidFill>
          <a:ln>
            <a:solidFill>
              <a:srgbClr val="FCAF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solidFill>
                  <a:schemeClr val="tx1"/>
                </a:solidFill>
                <a:latin typeface="Arial" panose="020B0604020202020204" pitchFamily="34" charset="0"/>
                <a:cs typeface="Arial" panose="020B0604020202020204" pitchFamily="34" charset="0"/>
              </a:rPr>
              <a:t>1</a:t>
            </a:r>
            <a:endParaRPr lang="en-US" sz="5000" b="1">
              <a:solidFill>
                <a:schemeClr val="tx1"/>
              </a:solidFill>
              <a:latin typeface="Arial" panose="020B0604020202020204" pitchFamily="34" charset="0"/>
              <a:cs typeface="Arial" panose="020B0604020202020204" pitchFamily="34" charset="0"/>
            </a:endParaRPr>
          </a:p>
        </p:txBody>
      </p:sp>
      <p:sp>
        <p:nvSpPr>
          <p:cNvPr id="13" name="Pentagon 12"/>
          <p:cNvSpPr/>
          <p:nvPr/>
        </p:nvSpPr>
        <p:spPr>
          <a:xfrm>
            <a:off x="0" y="4356437"/>
            <a:ext cx="1143000" cy="1143000"/>
          </a:xfrm>
          <a:prstGeom prst="homePlate">
            <a:avLst/>
          </a:prstGeom>
          <a:solidFill>
            <a:srgbClr val="F9C987"/>
          </a:solidFill>
          <a:ln>
            <a:solidFill>
              <a:srgbClr val="F9C9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2</a:t>
            </a:r>
          </a:p>
        </p:txBody>
      </p:sp>
      <p:sp>
        <p:nvSpPr>
          <p:cNvPr id="14" name="Pentagon 13"/>
          <p:cNvSpPr/>
          <p:nvPr/>
        </p:nvSpPr>
        <p:spPr>
          <a:xfrm>
            <a:off x="0" y="6236374"/>
            <a:ext cx="1143000" cy="1143000"/>
          </a:xfrm>
          <a:prstGeom prst="homePlate">
            <a:avLst/>
          </a:prstGeom>
          <a:solidFill>
            <a:srgbClr val="B8D7D2"/>
          </a:solidFill>
          <a:ln>
            <a:solidFill>
              <a:srgbClr val="B8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solidFill>
                  <a:schemeClr val="tx1"/>
                </a:solidFill>
                <a:latin typeface="Arial" panose="020B0604020202020204" pitchFamily="34" charset="0"/>
                <a:cs typeface="Arial" panose="020B0604020202020204" pitchFamily="34" charset="0"/>
              </a:rPr>
              <a:t>3</a:t>
            </a:r>
            <a:endParaRPr lang="en-US" sz="5000" b="1">
              <a:solidFill>
                <a:schemeClr val="tx1"/>
              </a:solidFill>
              <a:latin typeface="Arial" panose="020B0604020202020204" pitchFamily="34" charset="0"/>
              <a:cs typeface="Arial" panose="020B0604020202020204" pitchFamily="34" charset="0"/>
            </a:endParaRPr>
          </a:p>
        </p:txBody>
      </p:sp>
      <p:sp>
        <p:nvSpPr>
          <p:cNvPr id="15" name="Pentagon 14"/>
          <p:cNvSpPr/>
          <p:nvPr/>
        </p:nvSpPr>
        <p:spPr>
          <a:xfrm>
            <a:off x="0" y="8116311"/>
            <a:ext cx="1143000" cy="1143000"/>
          </a:xfrm>
          <a:prstGeom prst="homePlate">
            <a:avLst/>
          </a:prstGeom>
          <a:solidFill>
            <a:srgbClr val="B6D78E"/>
          </a:solidFill>
          <a:ln>
            <a:solidFill>
              <a:srgbClr val="B6D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4</a:t>
            </a:r>
          </a:p>
        </p:txBody>
      </p:sp>
      <p:sp>
        <p:nvSpPr>
          <p:cNvPr id="17" name="Rectangle 16"/>
          <p:cNvSpPr/>
          <p:nvPr/>
        </p:nvSpPr>
        <p:spPr>
          <a:xfrm>
            <a:off x="1749079" y="2476500"/>
            <a:ext cx="7345281" cy="1103892"/>
          </a:xfrm>
          <a:prstGeom prst="rect">
            <a:avLst/>
          </a:prstGeom>
        </p:spPr>
        <p:txBody>
          <a:bodyPr wrap="none">
            <a:spAutoFit/>
          </a:bodyPr>
          <a:lstStyle/>
          <a:p>
            <a:pPr lvl="0">
              <a:lnSpc>
                <a:spcPct val="150000"/>
              </a:lnSpc>
            </a:pPr>
            <a:r>
              <a:rPr lang="en-US" sz="5000" b="1" smtClean="0">
                <a:solidFill>
                  <a:prstClr val="black"/>
                </a:solidFill>
                <a:latin typeface="Arial" panose="020B0604020202020204" pitchFamily="34" charset="0"/>
                <a:cs typeface="Arial" panose="020B0604020202020204" pitchFamily="34" charset="0"/>
              </a:rPr>
              <a:t>TÍN DỤNG NGÂN HÀNG</a:t>
            </a:r>
            <a:endParaRPr lang="en-US" sz="5000" b="1">
              <a:solidFill>
                <a:prstClr val="black"/>
              </a:solidFill>
              <a:latin typeface="Arial" panose="020B0604020202020204" pitchFamily="34" charset="0"/>
              <a:cs typeface="Arial" panose="020B0604020202020204" pitchFamily="34" charset="0"/>
            </a:endParaRPr>
          </a:p>
        </p:txBody>
      </p:sp>
      <p:sp>
        <p:nvSpPr>
          <p:cNvPr id="18" name="Rectangle 17"/>
          <p:cNvSpPr/>
          <p:nvPr/>
        </p:nvSpPr>
        <p:spPr>
          <a:xfrm>
            <a:off x="1607537" y="4356437"/>
            <a:ext cx="7681526" cy="1246495"/>
          </a:xfrm>
          <a:prstGeom prst="rect">
            <a:avLst/>
          </a:prstGeom>
        </p:spPr>
        <p:txBody>
          <a:bodyPr wrap="none">
            <a:spAutoFit/>
          </a:bodyPr>
          <a:lstStyle/>
          <a:p>
            <a:pPr lvl="0">
              <a:lnSpc>
                <a:spcPct val="150000"/>
              </a:lnSpc>
            </a:pPr>
            <a:r>
              <a:rPr lang="en-US" sz="5000" b="1" smtClean="0">
                <a:solidFill>
                  <a:prstClr val="black"/>
                </a:solidFill>
                <a:latin typeface="Arial" panose="020B0604020202020204" pitchFamily="34" charset="0"/>
                <a:cs typeface="Arial" panose="020B0604020202020204" pitchFamily="34" charset="0"/>
              </a:rPr>
              <a:t>TÍN DỤNG THƯƠNG MẠI</a:t>
            </a:r>
            <a:endParaRPr lang="en-US" sz="5000" b="1">
              <a:solidFill>
                <a:prstClr val="black"/>
              </a:solidFill>
              <a:latin typeface="Arial" panose="020B0604020202020204" pitchFamily="34" charset="0"/>
              <a:cs typeface="Arial" panose="020B0604020202020204" pitchFamily="34" charset="0"/>
            </a:endParaRPr>
          </a:p>
        </p:txBody>
      </p:sp>
      <p:sp>
        <p:nvSpPr>
          <p:cNvPr id="19" name="Rectangle 18"/>
          <p:cNvSpPr/>
          <p:nvPr/>
        </p:nvSpPr>
        <p:spPr>
          <a:xfrm>
            <a:off x="1749079" y="6034525"/>
            <a:ext cx="6798271" cy="1103892"/>
          </a:xfrm>
          <a:prstGeom prst="rect">
            <a:avLst/>
          </a:prstGeom>
        </p:spPr>
        <p:txBody>
          <a:bodyPr wrap="none">
            <a:spAutoFit/>
          </a:bodyPr>
          <a:lstStyle/>
          <a:p>
            <a:pPr lvl="0">
              <a:lnSpc>
                <a:spcPct val="150000"/>
              </a:lnSpc>
            </a:pPr>
            <a:r>
              <a:rPr lang="en-US" sz="5000" b="1" smtClean="0">
                <a:solidFill>
                  <a:prstClr val="black"/>
                </a:solidFill>
                <a:latin typeface="Arial" panose="020B0604020202020204" pitchFamily="34" charset="0"/>
                <a:cs typeface="Arial" panose="020B0604020202020204" pitchFamily="34" charset="0"/>
              </a:rPr>
              <a:t>TÍN DỤNG TÊU DÙNG</a:t>
            </a:r>
            <a:endParaRPr lang="en-US" sz="5000"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7939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P spid="15" grpId="0" animBg="1"/>
      <p:bldP spid="17" grpId="0"/>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4. TÍN DỤNG NHÀ NƯỚC </a:t>
            </a:r>
            <a:endParaRPr lang="en-US" sz="6000" b="1">
              <a:latin typeface="Arial" panose="020B0604020202020204" pitchFamily="34" charset="0"/>
              <a:cs typeface="Arial" panose="020B0604020202020204" pitchFamily="34" charset="0"/>
            </a:endParaRPr>
          </a:p>
        </p:txBody>
      </p:sp>
      <p:sp>
        <p:nvSpPr>
          <p:cNvPr id="2" name="TextBox 1"/>
          <p:cNvSpPr txBox="1"/>
          <p:nvPr/>
        </p:nvSpPr>
        <p:spPr>
          <a:xfrm>
            <a:off x="685800" y="1790700"/>
            <a:ext cx="16916400" cy="1938992"/>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vi-VN" sz="4000" i="1" smtClean="0"/>
              <a:t>Đọc </a:t>
            </a:r>
            <a:r>
              <a:rPr lang="vi-VN" sz="4000" i="1"/>
              <a:t>thông tin mục 4a SGK tr.58 đưa ra và trả lời câu hỏi; rút ra kết luận khái niệm và đặc điểm của tín dụng nhà nước. </a:t>
            </a:r>
            <a:endParaRPr lang="en-US" sz="4000" i="1"/>
          </a:p>
        </p:txBody>
      </p:sp>
      <p:grpSp>
        <p:nvGrpSpPr>
          <p:cNvPr id="11" name="Group 10"/>
          <p:cNvGrpSpPr/>
          <p:nvPr/>
        </p:nvGrpSpPr>
        <p:grpSpPr>
          <a:xfrm>
            <a:off x="914400" y="3786970"/>
            <a:ext cx="8382000" cy="4480730"/>
            <a:chOff x="914400" y="3786970"/>
            <a:chExt cx="8382000" cy="4480730"/>
          </a:xfrm>
        </p:grpSpPr>
        <p:sp>
          <p:nvSpPr>
            <p:cNvPr id="3" name="Rounded Rectangle 2"/>
            <p:cNvSpPr/>
            <p:nvPr/>
          </p:nvSpPr>
          <p:spPr>
            <a:xfrm>
              <a:off x="914400" y="4305300"/>
              <a:ext cx="7772400" cy="3962400"/>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rPr>
                <a:t>Nhóm 1 + 2: </a:t>
              </a:r>
              <a:endParaRPr lang="en-US" sz="4000" b="1" smtClean="0">
                <a:solidFill>
                  <a:schemeClr val="tx1"/>
                </a:solidFill>
              </a:endParaRPr>
            </a:p>
            <a:p>
              <a:pPr algn="just">
                <a:lnSpc>
                  <a:spcPct val="150000"/>
                </a:lnSpc>
              </a:pPr>
              <a:r>
                <a:rPr lang="vi-VN" sz="4000" smtClean="0">
                  <a:solidFill>
                    <a:schemeClr val="tx1"/>
                  </a:solidFill>
                </a:rPr>
                <a:t>Tìm </a:t>
              </a:r>
              <a:r>
                <a:rPr lang="vi-VN" sz="4000">
                  <a:solidFill>
                    <a:schemeClr val="tx1"/>
                  </a:solidFill>
                </a:rPr>
                <a:t>hiểu hình thức tín dụng nhà nước Trái phiếu chính phủ.</a:t>
              </a:r>
              <a:endParaRPr lang="en-US" sz="4000">
                <a:solidFill>
                  <a:schemeClr val="tx1"/>
                </a:solidFill>
              </a:endParaRPr>
            </a:p>
          </p:txBody>
        </p:sp>
        <p:pic>
          <p:nvPicPr>
            <p:cNvPr id="1026" name="Picture 2" descr="Push p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3786970"/>
              <a:ext cx="1219200" cy="12192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9525000" y="3767791"/>
            <a:ext cx="8382000" cy="4499909"/>
            <a:chOff x="9525000" y="3767791"/>
            <a:chExt cx="8382000" cy="4499909"/>
          </a:xfrm>
        </p:grpSpPr>
        <p:sp>
          <p:nvSpPr>
            <p:cNvPr id="10" name="Rounded Rectangle 9"/>
            <p:cNvSpPr/>
            <p:nvPr/>
          </p:nvSpPr>
          <p:spPr>
            <a:xfrm>
              <a:off x="9525000" y="4305300"/>
              <a:ext cx="7772400" cy="3962400"/>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rPr>
                <a:t>Nhóm </a:t>
              </a:r>
              <a:r>
                <a:rPr lang="en-US" sz="4000" b="1" smtClean="0">
                  <a:solidFill>
                    <a:schemeClr val="tx1"/>
                  </a:solidFill>
                  <a:latin typeface="Arial" panose="020B0604020202020204" pitchFamily="34" charset="0"/>
                  <a:cs typeface="Arial" panose="020B0604020202020204" pitchFamily="34" charset="0"/>
                </a:rPr>
                <a:t>3</a:t>
              </a:r>
              <a:r>
                <a:rPr lang="vi-VN" sz="4000" b="1" smtClean="0">
                  <a:solidFill>
                    <a:schemeClr val="tx1"/>
                  </a:solidFill>
                </a:rPr>
                <a:t> </a:t>
              </a:r>
              <a:r>
                <a:rPr lang="vi-VN" sz="4000" b="1">
                  <a:solidFill>
                    <a:schemeClr val="tx1"/>
                  </a:solidFill>
                </a:rPr>
                <a:t>+ </a:t>
              </a:r>
              <a:r>
                <a:rPr lang="en-US" sz="4000" b="1" smtClean="0">
                  <a:solidFill>
                    <a:schemeClr val="tx1"/>
                  </a:solidFill>
                  <a:latin typeface="Arial" panose="020B0604020202020204" pitchFamily="34" charset="0"/>
                  <a:cs typeface="Arial" panose="020B0604020202020204" pitchFamily="34" charset="0"/>
                </a:rPr>
                <a:t>4</a:t>
              </a:r>
              <a:r>
                <a:rPr lang="vi-VN" sz="4000" b="1" smtClean="0">
                  <a:solidFill>
                    <a:schemeClr val="tx1"/>
                  </a:solidFill>
                </a:rPr>
                <a:t>: </a:t>
              </a:r>
              <a:endParaRPr lang="en-US" sz="4000" b="1" smtClean="0">
                <a:solidFill>
                  <a:schemeClr val="tx1"/>
                </a:solidFill>
              </a:endParaRPr>
            </a:p>
            <a:p>
              <a:pPr algn="just">
                <a:lnSpc>
                  <a:spcPct val="150000"/>
                </a:lnSpc>
              </a:pPr>
              <a:r>
                <a:rPr lang="vi-VN" sz="4000">
                  <a:solidFill>
                    <a:schemeClr val="tx1"/>
                  </a:solidFill>
                </a:rPr>
                <a:t>Tìm hiểu hình thức tín dụng nhà nước Cho vay từ ngân hàng chính sách xã hội. </a:t>
              </a:r>
              <a:endParaRPr lang="en-US" sz="4000">
                <a:solidFill>
                  <a:schemeClr val="tx1"/>
                </a:solidFill>
              </a:endParaRPr>
            </a:p>
          </p:txBody>
        </p:sp>
        <p:pic>
          <p:nvPicPr>
            <p:cNvPr id="1028" name="Picture 4" descr="Push p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7800" y="3767791"/>
              <a:ext cx="1219200" cy="12192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58251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4. TÍN DỤNG NHÀ NƯỚC </a:t>
            </a:r>
            <a:endParaRPr lang="en-US" sz="6000" b="1">
              <a:latin typeface="Arial" panose="020B0604020202020204" pitchFamily="34" charset="0"/>
              <a:cs typeface="Arial" panose="020B0604020202020204" pitchFamily="34" charset="0"/>
            </a:endParaRPr>
          </a:p>
        </p:txBody>
      </p:sp>
      <p:sp>
        <p:nvSpPr>
          <p:cNvPr id="6" name="TextBox 5"/>
          <p:cNvSpPr txBox="1"/>
          <p:nvPr/>
        </p:nvSpPr>
        <p:spPr>
          <a:xfrm>
            <a:off x="914400" y="1587163"/>
            <a:ext cx="1051560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a. Đặc điểm của tín dụng nhà nước</a:t>
            </a:r>
            <a:endParaRPr lang="en-US" sz="4500" b="1">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1143000" y="3248581"/>
            <a:ext cx="8686800" cy="4708981"/>
          </a:xfrm>
          <a:prstGeom prst="rect">
            <a:avLst/>
          </a:prstGeom>
          <a:noFill/>
        </p:spPr>
        <p:txBody>
          <a:bodyPr wrap="square" rtlCol="0">
            <a:spAutoFit/>
          </a:bodyPr>
          <a:lstStyle/>
          <a:p>
            <a:pPr algn="just">
              <a:lnSpc>
                <a:spcPct val="150000"/>
              </a:lnSpc>
            </a:pPr>
            <a:r>
              <a:rPr lang="en-US" sz="4000" b="1" smtClean="0">
                <a:latin typeface="Arial" panose="020B0604020202020204" pitchFamily="34" charset="0"/>
                <a:cs typeface="Arial" panose="020B0604020202020204" pitchFamily="34" charset="0"/>
              </a:rPr>
              <a:t>Làm việc cặp đôi: </a:t>
            </a:r>
          </a:p>
          <a:p>
            <a:pPr algn="just">
              <a:lnSpc>
                <a:spcPct val="150000"/>
              </a:lnSpc>
            </a:pPr>
            <a:r>
              <a:rPr lang="vi-VN" sz="4000" smtClean="0">
                <a:latin typeface="Arial" panose="020B0604020202020204" pitchFamily="34" charset="0"/>
                <a:cs typeface="Arial" panose="020B0604020202020204" pitchFamily="34" charset="0"/>
              </a:rPr>
              <a:t>Đọc </a:t>
            </a:r>
            <a:r>
              <a:rPr lang="vi-VN" sz="4000">
                <a:latin typeface="Arial" panose="020B0604020202020204" pitchFamily="34" charset="0"/>
                <a:cs typeface="Arial" panose="020B0604020202020204" pitchFamily="34" charset="0"/>
              </a:rPr>
              <a:t>thông tin SGK tr.58 và trả lời câu hỏi: </a:t>
            </a:r>
            <a:r>
              <a:rPr lang="vi-VN" sz="4000" b="1" i="1">
                <a:latin typeface="Arial" panose="020B0604020202020204" pitchFamily="34" charset="0"/>
                <a:cs typeface="Arial" panose="020B0604020202020204" pitchFamily="34" charset="0"/>
              </a:rPr>
              <a:t>Em hãy nêu mục đích và đặc điểm của tín dụng nhà nước được thể hiện trong thông tin trên.</a:t>
            </a:r>
            <a:endParaRPr lang="en-US" sz="4000" b="1" i="1">
              <a:latin typeface="Arial" panose="020B0604020202020204" pitchFamily="34" charset="0"/>
              <a:cs typeface="Arial" panose="020B0604020202020204" pitchFamily="34" charset="0"/>
            </a:endParaRPr>
          </a:p>
        </p:txBody>
      </p:sp>
      <p:pic>
        <p:nvPicPr>
          <p:cNvPr id="13"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1125200" y="2763108"/>
            <a:ext cx="6186058" cy="5679926"/>
          </a:xfrm>
          <a:prstGeom prst="rect">
            <a:avLst/>
          </a:prstGeom>
        </p:spPr>
      </p:pic>
    </p:spTree>
    <p:extLst>
      <p:ext uri="{BB962C8B-B14F-4D97-AF65-F5344CB8AC3E}">
        <p14:creationId xmlns:p14="http://schemas.microsoft.com/office/powerpoint/2010/main" val="37009527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4. TÍN DỤNG NHÀ NƯỚC </a:t>
            </a:r>
            <a:endParaRPr lang="en-US" sz="6000" b="1">
              <a:latin typeface="Arial" panose="020B0604020202020204" pitchFamily="34" charset="0"/>
              <a:cs typeface="Arial" panose="020B0604020202020204" pitchFamily="34" charset="0"/>
            </a:endParaRPr>
          </a:p>
        </p:txBody>
      </p:sp>
      <p:sp>
        <p:nvSpPr>
          <p:cNvPr id="6" name="TextBox 5"/>
          <p:cNvSpPr txBox="1"/>
          <p:nvPr/>
        </p:nvSpPr>
        <p:spPr>
          <a:xfrm>
            <a:off x="914400" y="1587163"/>
            <a:ext cx="1051560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a. Đặc điểm của tín dụng nhà nước</a:t>
            </a:r>
            <a:endParaRPr lang="en-US" sz="4500" b="1">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181100" y="2475459"/>
            <a:ext cx="15925800" cy="6555641"/>
          </a:xfrm>
          <a:prstGeom prst="rect">
            <a:avLst/>
          </a:prstGeom>
        </p:spPr>
        <p:txBody>
          <a:bodyPr wrap="square">
            <a:spAutoFit/>
          </a:bodyPr>
          <a:lstStyle/>
          <a:p>
            <a:pPr algn="just">
              <a:lnSpc>
                <a:spcPct val="150000"/>
              </a:lnSpc>
            </a:pPr>
            <a:r>
              <a:rPr lang="vi-VN" sz="4000" b="1" smtClean="0"/>
              <a:t>Mục </a:t>
            </a:r>
            <a:r>
              <a:rPr lang="vi-VN" sz="4000" b="1"/>
              <a:t>đích:</a:t>
            </a:r>
          </a:p>
          <a:p>
            <a:pPr marL="571500" indent="-571500" algn="just">
              <a:lnSpc>
                <a:spcPct val="150000"/>
              </a:lnSpc>
              <a:buFont typeface="Wingdings" panose="05000000000000000000" pitchFamily="2" charset="2"/>
              <a:buChar char="§"/>
            </a:pPr>
            <a:r>
              <a:rPr lang="vi-VN" sz="4000" smtClean="0"/>
              <a:t>Huy </a:t>
            </a:r>
            <a:r>
              <a:rPr lang="vi-VN" sz="4000"/>
              <a:t>động vốn bù đắp thiếu hụt ngân sách nhà nước.</a:t>
            </a:r>
          </a:p>
          <a:p>
            <a:pPr marL="571500" indent="-571500" algn="just">
              <a:lnSpc>
                <a:spcPct val="150000"/>
              </a:lnSpc>
              <a:buFont typeface="Wingdings" panose="05000000000000000000" pitchFamily="2" charset="2"/>
              <a:buChar char="§"/>
            </a:pPr>
            <a:r>
              <a:rPr lang="vi-VN" sz="4000" smtClean="0"/>
              <a:t>Mở </a:t>
            </a:r>
            <a:r>
              <a:rPr lang="vi-VN" sz="4000"/>
              <a:t>rộng quy mô đầu tư của Nhà nước</a:t>
            </a:r>
          </a:p>
          <a:p>
            <a:pPr marL="571500" indent="-571500" algn="just">
              <a:lnSpc>
                <a:spcPct val="150000"/>
              </a:lnSpc>
              <a:buFont typeface="Wingdings" panose="05000000000000000000" pitchFamily="2" charset="2"/>
              <a:buChar char="§"/>
            </a:pPr>
            <a:r>
              <a:rPr lang="vi-VN" sz="4000"/>
              <a:t>để xây dựng Tổ quốc và Nhà nước cho vay thực hiện những mục tiêu kinh tế quan trọng.</a:t>
            </a:r>
          </a:p>
          <a:p>
            <a:pPr marL="571500" indent="-571500" algn="just">
              <a:lnSpc>
                <a:spcPct val="150000"/>
              </a:lnSpc>
              <a:buFont typeface="Wingdings" panose="05000000000000000000" pitchFamily="2" charset="2"/>
              <a:buChar char="§"/>
            </a:pPr>
            <a:r>
              <a:rPr lang="vi-VN" sz="4000" smtClean="0"/>
              <a:t>Hỗ </a:t>
            </a:r>
            <a:r>
              <a:rPr lang="vi-VN" sz="4000"/>
              <a:t>trợ những đối tượng khó khăn trong xã hội để xây dựng và phát triển xã hội bền vững.</a:t>
            </a:r>
          </a:p>
        </p:txBody>
      </p:sp>
    </p:spTree>
    <p:extLst>
      <p:ext uri="{BB962C8B-B14F-4D97-AF65-F5344CB8AC3E}">
        <p14:creationId xmlns:p14="http://schemas.microsoft.com/office/powerpoint/2010/main" val="314133900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4. TÍN DỤNG NHÀ NƯỚC </a:t>
            </a:r>
            <a:endParaRPr lang="en-US" sz="6000" b="1">
              <a:latin typeface="Arial" panose="020B0604020202020204" pitchFamily="34" charset="0"/>
              <a:cs typeface="Arial" panose="020B0604020202020204" pitchFamily="34" charset="0"/>
            </a:endParaRPr>
          </a:p>
        </p:txBody>
      </p:sp>
      <p:sp>
        <p:nvSpPr>
          <p:cNvPr id="6" name="TextBox 5"/>
          <p:cNvSpPr txBox="1"/>
          <p:nvPr/>
        </p:nvSpPr>
        <p:spPr>
          <a:xfrm>
            <a:off x="914400" y="1587163"/>
            <a:ext cx="1051560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a. Đặc điểm của tín dụng nhà nước</a:t>
            </a:r>
            <a:endParaRPr lang="en-US" sz="4500" b="1">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914400" y="2602826"/>
            <a:ext cx="9563100" cy="6555641"/>
          </a:xfrm>
          <a:prstGeom prst="rect">
            <a:avLst/>
          </a:prstGeom>
        </p:spPr>
        <p:txBody>
          <a:bodyPr wrap="square">
            <a:spAutoFit/>
          </a:bodyPr>
          <a:lstStyle/>
          <a:p>
            <a:pPr algn="just">
              <a:lnSpc>
                <a:spcPct val="150000"/>
              </a:lnSpc>
            </a:pPr>
            <a:r>
              <a:rPr lang="en-US" sz="4000" b="1" smtClean="0">
                <a:latin typeface="Arial" panose="020B0604020202020204" pitchFamily="34" charset="0"/>
                <a:cs typeface="Arial" panose="020B0604020202020204" pitchFamily="34" charset="0"/>
              </a:rPr>
              <a:t>Đặc điểm</a:t>
            </a:r>
            <a:r>
              <a:rPr lang="vi-VN" sz="4000" b="1" smtClean="0"/>
              <a:t>:</a:t>
            </a:r>
            <a:endParaRPr lang="vi-VN" sz="4000" b="1"/>
          </a:p>
          <a:p>
            <a:pPr marL="571500" indent="-571500" algn="just">
              <a:lnSpc>
                <a:spcPct val="150000"/>
              </a:lnSpc>
              <a:buFont typeface="Wingdings" panose="05000000000000000000" pitchFamily="2" charset="2"/>
              <a:buChar char="§"/>
            </a:pPr>
            <a:r>
              <a:rPr lang="vi-VN" sz="4000" smtClean="0"/>
              <a:t>Cho </a:t>
            </a:r>
            <a:r>
              <a:rPr lang="vi-VN" sz="4000"/>
              <a:t>vay với lãi suất ưu đãi, theo kế hoạch, chủ trương của Nhà nước để thực hiện mục tiêu, định hướng của Nhà nước.</a:t>
            </a:r>
          </a:p>
          <a:p>
            <a:pPr marL="571500" indent="-571500" algn="just">
              <a:lnSpc>
                <a:spcPct val="150000"/>
              </a:lnSpc>
              <a:buFont typeface="Wingdings" panose="05000000000000000000" pitchFamily="2" charset="2"/>
              <a:buChar char="§"/>
            </a:pPr>
            <a:r>
              <a:rPr lang="vi-VN" sz="4000" smtClean="0"/>
              <a:t>Lãi </a:t>
            </a:r>
            <a:r>
              <a:rPr lang="vi-VN" sz="4000"/>
              <a:t>suất vay hấp dẫn và ổn định hơn so với ngân hàng thương mại.</a:t>
            </a:r>
          </a:p>
        </p:txBody>
      </p:sp>
      <p:pic>
        <p:nvPicPr>
          <p:cNvPr id="8"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430000" y="3106772"/>
            <a:ext cx="5867400" cy="6254011"/>
          </a:xfrm>
          <a:prstGeom prst="rect">
            <a:avLst/>
          </a:prstGeom>
        </p:spPr>
      </p:pic>
    </p:spTree>
    <p:extLst>
      <p:ext uri="{BB962C8B-B14F-4D97-AF65-F5344CB8AC3E}">
        <p14:creationId xmlns:p14="http://schemas.microsoft.com/office/powerpoint/2010/main" val="24682630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4. TÍN DỤNG NHÀ NƯỚC </a:t>
            </a:r>
            <a:endParaRPr lang="en-US" sz="6000" b="1">
              <a:latin typeface="Arial" panose="020B0604020202020204" pitchFamily="34" charset="0"/>
              <a:cs typeface="Arial" panose="020B0604020202020204" pitchFamily="34" charset="0"/>
            </a:endParaRPr>
          </a:p>
        </p:txBody>
      </p:sp>
      <p:sp>
        <p:nvSpPr>
          <p:cNvPr id="6" name="TextBox 5"/>
          <p:cNvSpPr txBox="1"/>
          <p:nvPr/>
        </p:nvSpPr>
        <p:spPr>
          <a:xfrm>
            <a:off x="914400" y="1587163"/>
            <a:ext cx="1051560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a. Đặc điểm của tín dụng nhà nước</a:t>
            </a:r>
            <a:endParaRPr lang="en-US" sz="4500" b="1">
              <a:solidFill>
                <a:srgbClr val="C00000"/>
              </a:solidFill>
              <a:latin typeface="Arial" panose="020B0604020202020204" pitchFamily="34" charset="0"/>
              <a:cs typeface="Arial" panose="020B0604020202020204" pitchFamily="34" charset="0"/>
            </a:endParaRPr>
          </a:p>
        </p:txBody>
      </p:sp>
      <p:grpSp>
        <p:nvGrpSpPr>
          <p:cNvPr id="14" name="Group 13"/>
          <p:cNvGrpSpPr/>
          <p:nvPr/>
        </p:nvGrpSpPr>
        <p:grpSpPr>
          <a:xfrm>
            <a:off x="1485900" y="2586014"/>
            <a:ext cx="15316200" cy="6192256"/>
            <a:chOff x="1600200" y="2738414"/>
            <a:chExt cx="15316200" cy="6192256"/>
          </a:xfrm>
        </p:grpSpPr>
        <p:grpSp>
          <p:nvGrpSpPr>
            <p:cNvPr id="12" name="Group 11"/>
            <p:cNvGrpSpPr/>
            <p:nvPr/>
          </p:nvGrpSpPr>
          <p:grpSpPr>
            <a:xfrm>
              <a:off x="1600200" y="3332052"/>
              <a:ext cx="14706600" cy="5598618"/>
              <a:chOff x="1600200" y="3332052"/>
              <a:chExt cx="14706600" cy="5598618"/>
            </a:xfrm>
          </p:grpSpPr>
          <p:grpSp>
            <p:nvGrpSpPr>
              <p:cNvPr id="10" name="Group 9"/>
              <p:cNvGrpSpPr/>
              <p:nvPr/>
            </p:nvGrpSpPr>
            <p:grpSpPr>
              <a:xfrm>
                <a:off x="1600200" y="3332052"/>
                <a:ext cx="14706600" cy="5598618"/>
                <a:chOff x="1600200" y="3332052"/>
                <a:chExt cx="14706600" cy="5598618"/>
              </a:xfrm>
            </p:grpSpPr>
            <p:sp>
              <p:nvSpPr>
                <p:cNvPr id="7" name="Rounded Rectangle 6"/>
                <p:cNvSpPr/>
                <p:nvPr/>
              </p:nvSpPr>
              <p:spPr>
                <a:xfrm>
                  <a:off x="1600200" y="3332052"/>
                  <a:ext cx="14554200" cy="5446217"/>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752600" y="3543300"/>
                  <a:ext cx="14554200" cy="5387370"/>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2209800" y="4140172"/>
                <a:ext cx="13639800" cy="3865995"/>
              </a:xfrm>
              <a:prstGeom prst="rect">
                <a:avLst/>
              </a:prstGeom>
            </p:spPr>
            <p:txBody>
              <a:bodyPr wrap="square">
                <a:spAutoFit/>
              </a:bodyPr>
              <a:lstStyle/>
              <a:p>
                <a:pPr algn="just">
                  <a:lnSpc>
                    <a:spcPct val="150000"/>
                  </a:lnSpc>
                </a:pPr>
                <a:r>
                  <a:rPr lang="vi-VN" sz="4200"/>
                  <a:t>Tín dụng nhà nước cũng hoạt động theo nguyên tắc vay trả và có sinh lợi tức như các loại hình tín dụng khác nhưng tín dụng nhà nước có những đặc điểm riêng, phân biệt nó với các hình thức tín dụng khác.</a:t>
                </a:r>
                <a:endParaRPr lang="en-US" sz="4200"/>
              </a:p>
            </p:txBody>
          </p:sp>
        </p:grpSp>
        <p:pic>
          <p:nvPicPr>
            <p:cNvPr id="13" name="Picture 12"/>
            <p:cNvPicPr>
              <a:picLocks noChangeAspect="1"/>
            </p:cNvPicPr>
            <p:nvPr/>
          </p:nvPicPr>
          <p:blipFill>
            <a:blip r:embed="rId2"/>
            <a:stretch>
              <a:fillRect/>
            </a:stretch>
          </p:blipFill>
          <p:spPr>
            <a:xfrm>
              <a:off x="15697200" y="2738414"/>
              <a:ext cx="1219200" cy="1219200"/>
            </a:xfrm>
            <a:prstGeom prst="rect">
              <a:avLst/>
            </a:prstGeom>
          </p:spPr>
        </p:pic>
      </p:grpSp>
    </p:spTree>
    <p:extLst>
      <p:ext uri="{BB962C8B-B14F-4D97-AF65-F5344CB8AC3E}">
        <p14:creationId xmlns:p14="http://schemas.microsoft.com/office/powerpoint/2010/main" val="39590232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679875109"/>
              </p:ext>
            </p:extLst>
          </p:nvPr>
        </p:nvGraphicFramePr>
        <p:xfrm>
          <a:off x="533400" y="571500"/>
          <a:ext cx="17221200" cy="6433948"/>
        </p:xfrm>
        <a:graphic>
          <a:graphicData uri="http://schemas.openxmlformats.org/drawingml/2006/table">
            <a:tbl>
              <a:tblPr bandRow="1"/>
              <a:tblGrid>
                <a:gridCol w="10591800">
                  <a:extLst>
                    <a:ext uri="{9D8B030D-6E8A-4147-A177-3AD203B41FA5}">
                      <a16:colId xmlns:a16="http://schemas.microsoft.com/office/drawing/2014/main" val="197274334"/>
                    </a:ext>
                  </a:extLst>
                </a:gridCol>
                <a:gridCol w="6629400">
                  <a:extLst>
                    <a:ext uri="{9D8B030D-6E8A-4147-A177-3AD203B41FA5}">
                      <a16:colId xmlns:a16="http://schemas.microsoft.com/office/drawing/2014/main" val="931696624"/>
                    </a:ext>
                  </a:extLst>
                </a:gridCol>
              </a:tblGrid>
              <a:tr h="1145668">
                <a:tc>
                  <a:txBody>
                    <a:bodyPr/>
                    <a:lstStyle/>
                    <a:p>
                      <a:pPr algn="ctr">
                        <a:lnSpc>
                          <a:spcPct val="150000"/>
                        </a:lnSpc>
                        <a:spcBef>
                          <a:spcPts val="100"/>
                        </a:spcBef>
                        <a:spcAft>
                          <a:spcPts val="100"/>
                        </a:spcAft>
                      </a:pPr>
                      <a:r>
                        <a:rPr lang="fr-FR" sz="3800" b="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ƯU ĐIỂM</a:t>
                      </a:r>
                      <a:endParaRPr lang="en-US" sz="3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558"/>
                    </a:solidFill>
                  </a:tcPr>
                </a:tc>
                <a:tc>
                  <a:txBody>
                    <a:bodyPr/>
                    <a:lstStyle/>
                    <a:p>
                      <a:pPr algn="ctr">
                        <a:lnSpc>
                          <a:spcPct val="150000"/>
                        </a:lnSpc>
                        <a:spcBef>
                          <a:spcPts val="100"/>
                        </a:spcBef>
                        <a:spcAft>
                          <a:spcPts val="100"/>
                        </a:spcAft>
                      </a:pPr>
                      <a:r>
                        <a:rPr lang="fr-FR" sz="3800" b="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NHƯỢC ĐIỂM</a:t>
                      </a:r>
                      <a:endParaRPr lang="en-US" sz="3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558"/>
                    </a:solidFill>
                  </a:tcPr>
                </a:tc>
                <a:extLst>
                  <a:ext uri="{0D108BD9-81ED-4DB2-BD59-A6C34878D82A}">
                    <a16:rowId xmlns:a16="http://schemas.microsoft.com/office/drawing/2014/main" val="2905289014"/>
                  </a:ext>
                </a:extLst>
              </a:tr>
              <a:tr h="0">
                <a:tc>
                  <a:txBody>
                    <a:bodyPr/>
                    <a:lstStyle/>
                    <a:p>
                      <a:pPr algn="just">
                        <a:lnSpc>
                          <a:spcPct val="150000"/>
                        </a:lnSpc>
                        <a:spcBef>
                          <a:spcPts val="100"/>
                        </a:spcBef>
                        <a:spcAft>
                          <a:spcPts val="100"/>
                        </a:spcAft>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Duy trì hoạt động thường ngày của nhà nước.</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Góp phần xây dựng cơ sở vật chất hiện đại.</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Góp phần vào nghĩa vụ quốc tế, vì quan hệ ngày càng phát triển, đôi khi nhà nước không thể từ chối nghĩa vụ cho vay đối với nước ngoài.</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Tạo điều kiện phát triển tín dụng ngân hàng.</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Bef>
                          <a:spcPts val="100"/>
                        </a:spcBef>
                        <a:spcAft>
                          <a:spcPts val="100"/>
                        </a:spcAft>
                      </a:pPr>
                      <a:r>
                        <a:rPr lang="fr-FR" sz="38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Rủi </a:t>
                      </a: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ro là vỡ nợ của nhà nước, do tính toán kỹ nhu cầu vay và sử dụng vốn vay không hiệu quả.</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49318529"/>
                  </a:ext>
                </a:extLst>
              </a:tr>
            </a:tbl>
          </a:graphicData>
        </a:graphic>
      </p:graphicFrame>
      <p:pic>
        <p:nvPicPr>
          <p:cNvPr id="15"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772343" y="7005448"/>
            <a:ext cx="8743314" cy="2524632"/>
          </a:xfrm>
          <a:prstGeom prst="rect">
            <a:avLst/>
          </a:prstGeom>
        </p:spPr>
      </p:pic>
    </p:spTree>
    <p:extLst>
      <p:ext uri="{BB962C8B-B14F-4D97-AF65-F5344CB8AC3E}">
        <p14:creationId xmlns:p14="http://schemas.microsoft.com/office/powerpoint/2010/main" val="42432109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6160" y="2018362"/>
            <a:ext cx="17068800" cy="916276"/>
          </a:xfrm>
          <a:prstGeom prst="rect">
            <a:avLst/>
          </a:prstGeom>
        </p:spPr>
        <p:txBody>
          <a:bodyPr wrap="square">
            <a:spAutoFit/>
          </a:bodyPr>
          <a:lstStyle/>
          <a:p>
            <a:pPr marL="571500" indent="-571500">
              <a:lnSpc>
                <a:spcPct val="150000"/>
              </a:lnSpc>
              <a:buFont typeface="Wingdings" panose="05000000000000000000" pitchFamily="2" charset="2"/>
              <a:buChar char="Ø"/>
            </a:pPr>
            <a:r>
              <a:rPr lang="vi-VN" sz="4000" i="1"/>
              <a:t>Đọc thông tin SGK tr.58 và cho biết</a:t>
            </a:r>
            <a:r>
              <a:rPr lang="vi-VN" sz="4000" i="1" smtClean="0"/>
              <a:t>:</a:t>
            </a:r>
            <a:endParaRPr lang="en-US" sz="4000" i="1"/>
          </a:p>
        </p:txBody>
      </p:sp>
      <p:sp>
        <p:nvSpPr>
          <p:cNvPr id="10" name="Pentagon 9"/>
          <p:cNvSpPr/>
          <p:nvPr/>
        </p:nvSpPr>
        <p:spPr>
          <a:xfrm>
            <a:off x="0" y="571500"/>
            <a:ext cx="4572000" cy="990600"/>
          </a:xfrm>
          <a:prstGeom prst="homePlate">
            <a:avLst/>
          </a:prstGeom>
          <a:solidFill>
            <a:srgbClr val="F9C987"/>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Nhóm 1 + 2 </a:t>
            </a:r>
            <a:endParaRPr lang="en-US" sz="4500" b="1">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995680" y="3848100"/>
            <a:ext cx="10210800" cy="4800600"/>
          </a:xfrm>
          <a:prstGeom prst="roundRect">
            <a:avLst/>
          </a:prstGeom>
          <a:solidFill>
            <a:srgbClr val="FFFF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Trong hoạt động tín dụng phát hành trái phiếu chính phủ, chủ thể vay và chủ thể cho vay là ai? Mục đích vay là gì? Quyền lợi của người mua trái phiếu chính phủ như thế nào?</a:t>
            </a:r>
          </a:p>
        </p:txBody>
      </p:sp>
      <p:pic>
        <p:nvPicPr>
          <p:cNvPr id="12"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1734801" y="2705100"/>
            <a:ext cx="5795980" cy="6855460"/>
          </a:xfrm>
          <a:prstGeom prst="rect">
            <a:avLst/>
          </a:prstGeom>
        </p:spPr>
      </p:pic>
    </p:spTree>
    <p:extLst>
      <p:ext uri="{BB962C8B-B14F-4D97-AF65-F5344CB8AC3E}">
        <p14:creationId xmlns:p14="http://schemas.microsoft.com/office/powerpoint/2010/main" val="40987188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5800" y="2170457"/>
            <a:ext cx="10744200" cy="1015663"/>
          </a:xfrm>
          <a:prstGeom prst="rect">
            <a:avLst/>
          </a:prstGeom>
        </p:spPr>
        <p:txBody>
          <a:bodyPr wrap="square">
            <a:spAutoFit/>
          </a:bodyPr>
          <a:lstStyle/>
          <a:p>
            <a:pPr marL="571500" indent="-571500">
              <a:lnSpc>
                <a:spcPct val="150000"/>
              </a:lnSpc>
              <a:buFont typeface="Wingdings" panose="05000000000000000000" pitchFamily="2" charset="2"/>
              <a:buChar char="Ø"/>
            </a:pPr>
            <a:r>
              <a:rPr lang="vi-VN" sz="4000" i="1"/>
              <a:t>Đọc trường hợp của A và trả lời câu </a:t>
            </a:r>
            <a:r>
              <a:rPr lang="vi-VN" sz="4000" i="1" smtClean="0"/>
              <a:t>hỏi</a:t>
            </a:r>
            <a:r>
              <a:rPr lang="en-US" sz="4000" i="1" smtClean="0"/>
              <a:t>: </a:t>
            </a:r>
            <a:endParaRPr lang="en-US" sz="4000" i="1"/>
          </a:p>
        </p:txBody>
      </p:sp>
      <p:sp>
        <p:nvSpPr>
          <p:cNvPr id="10" name="Pentagon 9"/>
          <p:cNvSpPr/>
          <p:nvPr/>
        </p:nvSpPr>
        <p:spPr>
          <a:xfrm>
            <a:off x="0" y="571500"/>
            <a:ext cx="4572000" cy="990600"/>
          </a:xfrm>
          <a:prstGeom prst="homePlate">
            <a:avLst/>
          </a:prstGeom>
          <a:solidFill>
            <a:srgbClr val="F9C987"/>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Nhóm 3 + 4</a:t>
            </a:r>
            <a:endParaRPr lang="en-US" sz="4500" b="1">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457200" y="3465573"/>
            <a:ext cx="17373600" cy="2492023"/>
          </a:xfrm>
          <a:prstGeom prst="roundRect">
            <a:avLst/>
          </a:prstGeom>
          <a:solidFill>
            <a:srgbClr val="FFFF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vi-VN" sz="3900" smtClean="0">
                <a:solidFill>
                  <a:schemeClr val="tx1"/>
                </a:solidFill>
              </a:rPr>
              <a:t>Vì </a:t>
            </a:r>
            <a:r>
              <a:rPr lang="vi-VN" sz="3900">
                <a:solidFill>
                  <a:schemeClr val="tx1"/>
                </a:solidFill>
              </a:rPr>
              <a:t>sao A có thể vay tiền ở ngân hàng chính sách xã hội?</a:t>
            </a:r>
          </a:p>
          <a:p>
            <a:pPr marL="571500" indent="-571500" algn="just">
              <a:lnSpc>
                <a:spcPct val="150000"/>
              </a:lnSpc>
              <a:buFont typeface="Wingdings" panose="05000000000000000000" pitchFamily="2" charset="2"/>
              <a:buChar char="§"/>
            </a:pPr>
            <a:r>
              <a:rPr lang="vi-VN" sz="3900" smtClean="0">
                <a:solidFill>
                  <a:schemeClr val="tx1"/>
                </a:solidFill>
              </a:rPr>
              <a:t>Để </a:t>
            </a:r>
            <a:r>
              <a:rPr lang="vi-VN" sz="3900">
                <a:solidFill>
                  <a:schemeClr val="tx1"/>
                </a:solidFill>
              </a:rPr>
              <a:t>được ngân hàng cho vay tiền, A cần phải đáp ứng những điều kiện gì? </a:t>
            </a:r>
          </a:p>
        </p:txBody>
      </p:sp>
      <p:sp>
        <p:nvSpPr>
          <p:cNvPr id="2" name="Right Arrow 1"/>
          <p:cNvSpPr/>
          <p:nvPr/>
        </p:nvSpPr>
        <p:spPr>
          <a:xfrm>
            <a:off x="457200" y="7124700"/>
            <a:ext cx="1066800" cy="9846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790700" y="6732081"/>
            <a:ext cx="14706600" cy="1938992"/>
          </a:xfrm>
          <a:prstGeom prst="rect">
            <a:avLst/>
          </a:prstGeom>
        </p:spPr>
        <p:txBody>
          <a:bodyPr wrap="square">
            <a:spAutoFit/>
          </a:bodyPr>
          <a:lstStyle/>
          <a:p>
            <a:pPr marL="571500" indent="-571500">
              <a:lnSpc>
                <a:spcPct val="150000"/>
              </a:lnSpc>
              <a:buFont typeface="Wingdings" panose="05000000000000000000" pitchFamily="2" charset="2"/>
              <a:buChar char="§"/>
            </a:pPr>
            <a:r>
              <a:rPr lang="vi-VN" sz="4000" smtClean="0"/>
              <a:t>Ngân </a:t>
            </a:r>
            <a:r>
              <a:rPr lang="vi-VN" sz="4000"/>
              <a:t>hàng chính sách xã hội là gì?</a:t>
            </a:r>
          </a:p>
          <a:p>
            <a:pPr marL="571500" indent="-571500">
              <a:lnSpc>
                <a:spcPct val="150000"/>
              </a:lnSpc>
              <a:buFont typeface="Wingdings" panose="05000000000000000000" pitchFamily="2" charset="2"/>
              <a:buChar char="§"/>
            </a:pPr>
            <a:r>
              <a:rPr lang="vi-VN" sz="4000" smtClean="0"/>
              <a:t>Nêu </a:t>
            </a:r>
            <a:r>
              <a:rPr lang="vi-VN" sz="4000"/>
              <a:t>các phương thức cho vay của ngân hàng chính xã hội. </a:t>
            </a:r>
          </a:p>
        </p:txBody>
      </p:sp>
    </p:spTree>
    <p:extLst>
      <p:ext uri="{BB962C8B-B14F-4D97-AF65-F5344CB8AC3E}">
        <p14:creationId xmlns:p14="http://schemas.microsoft.com/office/powerpoint/2010/main" val="10340144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2"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40080" y="2077206"/>
            <a:ext cx="15621000"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b="1" smtClean="0">
                <a:latin typeface="Arial" panose="020B0604020202020204" pitchFamily="34" charset="0"/>
                <a:cs typeface="Arial" panose="020B0604020202020204" pitchFamily="34" charset="0"/>
              </a:rPr>
              <a:t>Trái phiếu chính phủ</a:t>
            </a:r>
            <a:endParaRPr lang="en-US" sz="4500" b="1">
              <a:latin typeface="Arial" panose="020B0604020202020204" pitchFamily="34" charset="0"/>
              <a:cs typeface="Arial" panose="020B0604020202020204" pitchFamily="34" charset="0"/>
            </a:endParaRPr>
          </a:p>
        </p:txBody>
      </p:sp>
      <p:sp>
        <p:nvSpPr>
          <p:cNvPr id="5" name="TextBox 4"/>
          <p:cNvSpPr txBox="1"/>
          <p:nvPr/>
        </p:nvSpPr>
        <p:spPr>
          <a:xfrm>
            <a:off x="629920" y="3037621"/>
            <a:ext cx="10668000" cy="5632311"/>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en-US" sz="4000" b="1" smtClean="0">
                <a:latin typeface="Arial" panose="020B0604020202020204" pitchFamily="34" charset="0"/>
                <a:cs typeface="Arial" panose="020B0604020202020204" pitchFamily="34" charset="0"/>
              </a:rPr>
              <a:t>Vai trò của nhà nước</a:t>
            </a:r>
            <a:r>
              <a:rPr lang="en-US" sz="4000" smtClean="0">
                <a:latin typeface="Arial" panose="020B0604020202020204" pitchFamily="34" charset="0"/>
                <a:cs typeface="Arial" panose="020B0604020202020204" pitchFamily="34" charset="0"/>
              </a:rPr>
              <a:t>: là người vay tiền có nghĩa vụ trả nợ.</a:t>
            </a:r>
          </a:p>
          <a:p>
            <a:pPr marL="571500" indent="-571500" algn="just">
              <a:lnSpc>
                <a:spcPct val="150000"/>
              </a:lnSpc>
              <a:buFont typeface="Wingdings" panose="05000000000000000000" pitchFamily="2" charset="2"/>
              <a:buChar char="§"/>
            </a:pPr>
            <a:r>
              <a:rPr lang="en-US" sz="4000" b="1" smtClean="0">
                <a:latin typeface="Arial" panose="020B0604020202020204" pitchFamily="34" charset="0"/>
                <a:cs typeface="Arial" panose="020B0604020202020204" pitchFamily="34" charset="0"/>
              </a:rPr>
              <a:t>Thời hạn</a:t>
            </a:r>
            <a:r>
              <a:rPr lang="en-US" sz="4000" smtClean="0">
                <a:latin typeface="Arial" panose="020B0604020202020204" pitchFamily="34" charset="0"/>
                <a:cs typeface="Arial" panose="020B0604020202020204" pitchFamily="34" charset="0"/>
              </a:rPr>
              <a:t>: từ 1 năm trở nên, công trái xây dựng Tổ quốc còn có thời gian dài hơn thường là 5 năm. </a:t>
            </a:r>
          </a:p>
          <a:p>
            <a:pPr marL="571500" indent="-571500">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Trái phiếu chính phủ có thể mua, bán được.</a:t>
            </a:r>
          </a:p>
        </p:txBody>
      </p:sp>
      <p:pic>
        <p:nvPicPr>
          <p:cNvPr id="7" name="Picture 6"/>
          <p:cNvPicPr>
            <a:picLocks noChangeAspect="1"/>
          </p:cNvPicPr>
          <p:nvPr/>
        </p:nvPicPr>
        <p:blipFill rotWithShape="1">
          <a:blip r:embed="rId2"/>
          <a:srcRect l="15402" r="13024"/>
          <a:stretch/>
        </p:blipFill>
        <p:spPr>
          <a:xfrm>
            <a:off x="11582400" y="2747922"/>
            <a:ext cx="6430590" cy="6211707"/>
          </a:xfrm>
          <a:prstGeom prst="ellipse">
            <a:avLst/>
          </a:prstGeom>
          <a:ln w="38100">
            <a:solidFill>
              <a:srgbClr val="002060"/>
            </a:solidFill>
          </a:ln>
        </p:spPr>
      </p:pic>
      <p:sp>
        <p:nvSpPr>
          <p:cNvPr id="9" name="TextBox 8"/>
          <p:cNvSpPr txBox="1"/>
          <p:nvPr/>
        </p:nvSpPr>
        <p:spPr>
          <a:xfrm>
            <a:off x="640080" y="771002"/>
            <a:ext cx="1196340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b. Một số hình thức tín dụng nhà nước </a:t>
            </a:r>
            <a:endParaRPr lang="en-US" sz="45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8459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barn(inVertical)">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barn(inVertical)">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5800" y="800100"/>
            <a:ext cx="16687800" cy="784830"/>
          </a:xfrm>
          <a:prstGeom prst="rect">
            <a:avLst/>
          </a:prstGeom>
          <a:noFill/>
        </p:spPr>
        <p:txBody>
          <a:bodyPr wrap="square" rtlCol="0">
            <a:spAutoFit/>
          </a:bodyPr>
          <a:lstStyle/>
          <a:p>
            <a:pPr marL="685800" indent="-685800">
              <a:buFont typeface="Wingdings" panose="05000000000000000000" pitchFamily="2" charset="2"/>
              <a:buChar char="v"/>
            </a:pPr>
            <a:r>
              <a:rPr lang="en-US" sz="4500" b="1" smtClean="0">
                <a:latin typeface="Arial" panose="020B0604020202020204" pitchFamily="34" charset="0"/>
                <a:cs typeface="Arial" panose="020B0604020202020204" pitchFamily="34" charset="0"/>
              </a:rPr>
              <a:t>Trường hợp của A</a:t>
            </a:r>
            <a:endParaRPr lang="en-US" sz="4500" b="1">
              <a:latin typeface="Arial" panose="020B0604020202020204" pitchFamily="34" charset="0"/>
              <a:cs typeface="Arial" panose="020B0604020202020204" pitchFamily="34" charset="0"/>
            </a:endParaRPr>
          </a:p>
        </p:txBody>
      </p:sp>
      <p:sp>
        <p:nvSpPr>
          <p:cNvPr id="5" name="TextBox 4"/>
          <p:cNvSpPr txBox="1"/>
          <p:nvPr/>
        </p:nvSpPr>
        <p:spPr>
          <a:xfrm>
            <a:off x="847725" y="1832908"/>
            <a:ext cx="16592550" cy="1938992"/>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4000">
                <a:cs typeface="Arial" panose="020B0604020202020204" pitchFamily="34" charset="0"/>
              </a:rPr>
              <a:t>A là đối tượng được vay theo quy định của các chương trình ưu đãi của Nhà nước</a:t>
            </a:r>
            <a:r>
              <a:rPr lang="vi-VN" sz="4000" smtClean="0">
                <a:cs typeface="Arial" panose="020B0604020202020204" pitchFamily="34" charset="0"/>
              </a:rPr>
              <a:t>.</a:t>
            </a:r>
            <a:endParaRPr lang="en-US" sz="4000" smtClean="0">
              <a:cs typeface="Arial" panose="020B0604020202020204" pitchFamily="34" charset="0"/>
            </a:endParaRPr>
          </a:p>
        </p:txBody>
      </p:sp>
      <p:grpSp>
        <p:nvGrpSpPr>
          <p:cNvPr id="11" name="Group 10"/>
          <p:cNvGrpSpPr/>
          <p:nvPr/>
        </p:nvGrpSpPr>
        <p:grpSpPr>
          <a:xfrm>
            <a:off x="7048500" y="3211815"/>
            <a:ext cx="4191000" cy="2537430"/>
            <a:chOff x="7353300" y="3467100"/>
            <a:chExt cx="4191000" cy="2537430"/>
          </a:xfrm>
        </p:grpSpPr>
        <p:pic>
          <p:nvPicPr>
            <p:cNvPr id="9" name="Picture 8"/>
            <p:cNvPicPr>
              <a:picLocks noChangeAspect="1"/>
            </p:cNvPicPr>
            <p:nvPr/>
          </p:nvPicPr>
          <p:blipFill>
            <a:blip r:embed="rId2"/>
            <a:stretch>
              <a:fillRect/>
            </a:stretch>
          </p:blipFill>
          <p:spPr>
            <a:xfrm>
              <a:off x="8610600" y="3467100"/>
              <a:ext cx="1676400" cy="1676400"/>
            </a:xfrm>
            <a:prstGeom prst="rect">
              <a:avLst/>
            </a:prstGeom>
          </p:spPr>
        </p:pic>
        <p:sp>
          <p:nvSpPr>
            <p:cNvPr id="10" name="Rounded Rectangle 9"/>
            <p:cNvSpPr/>
            <p:nvPr/>
          </p:nvSpPr>
          <p:spPr>
            <a:xfrm>
              <a:off x="7353300" y="5242530"/>
              <a:ext cx="4191000" cy="762000"/>
            </a:xfrm>
            <a:prstGeom prst="roundRect">
              <a:avLst/>
            </a:prstGeom>
            <a:solidFill>
              <a:srgbClr val="F9C987"/>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Để A được vay vốn </a:t>
              </a:r>
              <a:endParaRPr lang="en-US" sz="3500">
                <a:solidFill>
                  <a:schemeClr val="tx1"/>
                </a:solidFill>
                <a:latin typeface="Arial" panose="020B0604020202020204" pitchFamily="34" charset="0"/>
                <a:cs typeface="Arial" panose="020B0604020202020204" pitchFamily="34" charset="0"/>
              </a:endParaRPr>
            </a:p>
          </p:txBody>
        </p:sp>
      </p:grpSp>
      <p:sp>
        <p:nvSpPr>
          <p:cNvPr id="12" name="Rounded Rectangle 11"/>
          <p:cNvSpPr/>
          <p:nvPr/>
        </p:nvSpPr>
        <p:spPr>
          <a:xfrm>
            <a:off x="711200" y="6456680"/>
            <a:ext cx="4084320" cy="2811780"/>
          </a:xfrm>
          <a:prstGeom prst="roundRect">
            <a:avLst/>
          </a:prstGeom>
          <a:solidFill>
            <a:schemeClr val="accent5">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Có người đại diện đứng ra cam kết trả nợ</a:t>
            </a:r>
            <a:endParaRPr lang="en-US" sz="350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5054600" y="6456680"/>
            <a:ext cx="4084320" cy="2811780"/>
          </a:xfrm>
          <a:prstGeom prst="roundRect">
            <a:avLst/>
          </a:prstGeom>
          <a:solidFill>
            <a:schemeClr val="accent5">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Có nơi cư trú </a:t>
            </a:r>
          </a:p>
          <a:p>
            <a:pPr algn="ctr">
              <a:lnSpc>
                <a:spcPct val="150000"/>
              </a:lnSpc>
            </a:pPr>
            <a:r>
              <a:rPr lang="en-US" sz="3500" smtClean="0">
                <a:solidFill>
                  <a:schemeClr val="tx1"/>
                </a:solidFill>
                <a:latin typeface="Arial" panose="020B0604020202020204" pitchFamily="34" charset="0"/>
                <a:cs typeface="Arial" panose="020B0604020202020204" pitchFamily="34" charset="0"/>
              </a:rPr>
              <a:t>rõ ràng</a:t>
            </a:r>
            <a:endParaRPr lang="en-US" sz="350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9359900" y="6456680"/>
            <a:ext cx="4084320" cy="2811780"/>
          </a:xfrm>
          <a:prstGeom prst="roundRect">
            <a:avLst/>
          </a:prstGeom>
          <a:solidFill>
            <a:schemeClr val="accent5">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Là thành viên của tổ tiết kiệm </a:t>
            </a:r>
            <a:endParaRPr lang="en-US" sz="3500">
              <a:solidFill>
                <a:schemeClr val="tx1"/>
              </a:solidFill>
              <a:latin typeface="Arial" panose="020B0604020202020204" pitchFamily="34" charset="0"/>
              <a:cs typeface="Arial" panose="020B0604020202020204" pitchFamily="34" charset="0"/>
            </a:endParaRPr>
          </a:p>
        </p:txBody>
      </p:sp>
      <p:sp>
        <p:nvSpPr>
          <p:cNvPr id="17" name="Rounded Rectangle 16"/>
          <p:cNvSpPr/>
          <p:nvPr/>
        </p:nvSpPr>
        <p:spPr>
          <a:xfrm>
            <a:off x="13665200" y="6456680"/>
            <a:ext cx="4084320" cy="2811780"/>
          </a:xfrm>
          <a:prstGeom prst="roundRect">
            <a:avLst/>
          </a:prstGeom>
          <a:solidFill>
            <a:schemeClr val="accent5">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Có giấy báo nhập học của trường</a:t>
            </a:r>
            <a:endParaRPr lang="en-US" sz="3500">
              <a:solidFill>
                <a:schemeClr val="tx1"/>
              </a:solidFill>
              <a:latin typeface="Arial" panose="020B0604020202020204" pitchFamily="34" charset="0"/>
              <a:cs typeface="Arial" panose="020B0604020202020204" pitchFamily="34" charset="0"/>
            </a:endParaRPr>
          </a:p>
        </p:txBody>
      </p:sp>
      <p:cxnSp>
        <p:nvCxnSpPr>
          <p:cNvPr id="19" name="Straight Connector 18"/>
          <p:cNvCxnSpPr>
            <a:stCxn id="10" idx="2"/>
            <a:endCxn id="12" idx="0"/>
          </p:cNvCxnSpPr>
          <p:nvPr/>
        </p:nvCxnSpPr>
        <p:spPr>
          <a:xfrm flipH="1">
            <a:off x="2753360" y="5749245"/>
            <a:ext cx="6390640" cy="70743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0" idx="2"/>
            <a:endCxn id="15" idx="0"/>
          </p:cNvCxnSpPr>
          <p:nvPr/>
        </p:nvCxnSpPr>
        <p:spPr>
          <a:xfrm flipH="1">
            <a:off x="7096760" y="5749245"/>
            <a:ext cx="2047240" cy="70743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0" idx="2"/>
            <a:endCxn id="16" idx="0"/>
          </p:cNvCxnSpPr>
          <p:nvPr/>
        </p:nvCxnSpPr>
        <p:spPr>
          <a:xfrm>
            <a:off x="9144000" y="5749245"/>
            <a:ext cx="2258060" cy="70743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0" idx="2"/>
            <a:endCxn id="17" idx="0"/>
          </p:cNvCxnSpPr>
          <p:nvPr/>
        </p:nvCxnSpPr>
        <p:spPr>
          <a:xfrm>
            <a:off x="9144000" y="5749245"/>
            <a:ext cx="6563360" cy="70743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94494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5080" y="4981786"/>
            <a:ext cx="5100320" cy="3400213"/>
          </a:xfrm>
          <a:prstGeom prst="rect">
            <a:avLst/>
          </a:prstGeom>
        </p:spPr>
      </p:pic>
      <p:pic>
        <p:nvPicPr>
          <p:cNvPr id="2050" name="Picture 2" descr="6 Dấu hiệu chứng tỏ bạn là người giàu c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959412"/>
            <a:ext cx="4191000" cy="34449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8 cách tiết kiệm tiền hiệu quả, thông minh 2022 - AdFl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4959412"/>
            <a:ext cx="5410200" cy="34449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ách tiết kiệm tiền hiệu quả để mua nhà, sắm xe năm 2020"/>
          <p:cNvPicPr>
            <a:picLocks noChangeAspect="1" noChangeArrowheads="1"/>
          </p:cNvPicPr>
          <p:nvPr/>
        </p:nvPicPr>
        <p:blipFill rotWithShape="1">
          <a:blip r:embed="rId5">
            <a:extLst>
              <a:ext uri="{28A0092B-C50C-407E-A947-70E740481C1C}">
                <a14:useLocalDpi xmlns:a14="http://schemas.microsoft.com/office/drawing/2010/main" val="0"/>
              </a:ext>
            </a:extLst>
          </a:blip>
          <a:srcRect l="51223"/>
          <a:stretch/>
        </p:blipFill>
        <p:spPr bwMode="auto">
          <a:xfrm>
            <a:off x="15239999" y="4918985"/>
            <a:ext cx="3038475" cy="35258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3400" y="1899546"/>
            <a:ext cx="17221200" cy="2762936"/>
          </a:xfrm>
          <a:prstGeom prst="rect">
            <a:avLst/>
          </a:prstGeom>
        </p:spPr>
        <p:txBody>
          <a:bodyPr wrap="square">
            <a:spAutoFit/>
          </a:bodyPr>
          <a:lstStyle/>
          <a:p>
            <a:pPr algn="just">
              <a:lnSpc>
                <a:spcPct val="150000"/>
              </a:lnSpc>
            </a:pPr>
            <a:r>
              <a:rPr lang="vi-VN" sz="4000"/>
              <a:t>Có nhiều loại dịch vụ tín dụng khác nhau được cung cấp bởi các tổ chức tín dụng </a:t>
            </a:r>
            <a:r>
              <a:rPr lang="vi-VN" sz="4000" smtClean="0"/>
              <a:t>như</a:t>
            </a:r>
            <a:r>
              <a:rPr lang="vi-VN" sz="4000"/>
              <a:t>: tín dụng ngân hàng, công ty tài chính, tín dụng nhà nước,….đáp ứng nhu cầu lưu thông về vốn trong xã hội.</a:t>
            </a:r>
            <a:endParaRPr lang="en-US" sz="4000"/>
          </a:p>
        </p:txBody>
      </p:sp>
    </p:spTree>
    <p:extLst>
      <p:ext uri="{BB962C8B-B14F-4D97-AF65-F5344CB8AC3E}">
        <p14:creationId xmlns:p14="http://schemas.microsoft.com/office/powerpoint/2010/main" val="56276029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500"/>
                                        <p:tgtEl>
                                          <p:spTgt spid="2050"/>
                                        </p:tgtEl>
                                      </p:cBhvr>
                                    </p:animEffect>
                                  </p:childTnLst>
                                </p:cTn>
                              </p:par>
                              <p:par>
                                <p:cTn id="17" presetID="16" presetClass="entr" presetSubtype="21"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barn(inVertical)">
                                      <p:cBhvr>
                                        <p:cTn id="19" dur="500"/>
                                        <p:tgtEl>
                                          <p:spTgt spid="2052"/>
                                        </p:tgtEl>
                                      </p:cBhvr>
                                    </p:animEffect>
                                  </p:childTnLst>
                                </p:cTn>
                              </p:par>
                              <p:par>
                                <p:cTn id="20" presetID="16" presetClass="entr" presetSubtype="21"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barn(inVertical)">
                                      <p:cBhvr>
                                        <p:cTn id="22" dur="500"/>
                                        <p:tgtEl>
                                          <p:spTgt spid="205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75920" y="1494627"/>
            <a:ext cx="12877800"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b="1" smtClean="0">
                <a:latin typeface="Arial" panose="020B0604020202020204" pitchFamily="34" charset="0"/>
                <a:cs typeface="Arial" panose="020B0604020202020204" pitchFamily="34" charset="0"/>
              </a:rPr>
              <a:t>Vay từ ngân hàng chính sách xã hội</a:t>
            </a:r>
            <a:endParaRPr lang="en-US" sz="4500" b="1">
              <a:latin typeface="Arial" panose="020B0604020202020204" pitchFamily="34" charset="0"/>
              <a:cs typeface="Arial" panose="020B0604020202020204" pitchFamily="34" charset="0"/>
            </a:endParaRPr>
          </a:p>
        </p:txBody>
      </p:sp>
      <p:sp>
        <p:nvSpPr>
          <p:cNvPr id="5" name="TextBox 4"/>
          <p:cNvSpPr txBox="1"/>
          <p:nvPr/>
        </p:nvSpPr>
        <p:spPr>
          <a:xfrm>
            <a:off x="414020" y="2876765"/>
            <a:ext cx="12039600" cy="4708981"/>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4000">
                <a:cs typeface="Arial" panose="020B0604020202020204" pitchFamily="34" charset="0"/>
              </a:rPr>
              <a:t>Ngân hàng chính sách xã hội là tổ chức tín dụng nhà nước được thành lập để cho vay hộ nghèo và các đối tượng chính sách khác. </a:t>
            </a:r>
            <a:endParaRPr lang="en-US" sz="4000" smtClean="0">
              <a:cs typeface="Arial" panose="020B0604020202020204" pitchFamily="34" charset="0"/>
            </a:endParaRPr>
          </a:p>
          <a:p>
            <a:pPr marL="571500" indent="-571500">
              <a:lnSpc>
                <a:spcPct val="150000"/>
              </a:lnSpc>
              <a:buFont typeface="Wingdings" panose="05000000000000000000" pitchFamily="2" charset="2"/>
              <a:buChar char="§"/>
            </a:pPr>
            <a:r>
              <a:rPr lang="vi-VN" sz="4000">
                <a:cs typeface="Arial" panose="020B0604020202020204" pitchFamily="34" charset="0"/>
              </a:rPr>
              <a:t>Phương thức cho vay của ngân hàng chính sách xã hội: cho vay trực tiếp và cho vay uỷ thác.</a:t>
            </a:r>
            <a:endParaRPr lang="en-US" sz="4000" smtClean="0">
              <a:latin typeface="Arial" panose="020B0604020202020204" pitchFamily="34" charset="0"/>
              <a:cs typeface="Arial" panose="020B0604020202020204" pitchFamily="34" charset="0"/>
            </a:endParaRPr>
          </a:p>
        </p:txBody>
      </p:sp>
      <p:grpSp>
        <p:nvGrpSpPr>
          <p:cNvPr id="8" name="Group 7"/>
          <p:cNvGrpSpPr/>
          <p:nvPr/>
        </p:nvGrpSpPr>
        <p:grpSpPr>
          <a:xfrm>
            <a:off x="12415520" y="1494627"/>
            <a:ext cx="5181600" cy="6830260"/>
            <a:chOff x="12534900" y="1346039"/>
            <a:chExt cx="5181600" cy="6830260"/>
          </a:xfrm>
        </p:grpSpPr>
        <p:pic>
          <p:nvPicPr>
            <p:cNvPr id="2" name="Picture 1"/>
            <p:cNvPicPr>
              <a:picLocks noChangeAspect="1"/>
            </p:cNvPicPr>
            <p:nvPr/>
          </p:nvPicPr>
          <p:blipFill>
            <a:blip r:embed="rId2"/>
            <a:stretch>
              <a:fillRect/>
            </a:stretch>
          </p:blipFill>
          <p:spPr>
            <a:xfrm>
              <a:off x="12573000" y="1346039"/>
              <a:ext cx="5105400" cy="5105400"/>
            </a:xfrm>
            <a:prstGeom prst="rect">
              <a:avLst/>
            </a:prstGeom>
          </p:spPr>
        </p:pic>
        <p:sp>
          <p:nvSpPr>
            <p:cNvPr id="6" name="Rounded Rectangle 5"/>
            <p:cNvSpPr/>
            <p:nvPr/>
          </p:nvSpPr>
          <p:spPr>
            <a:xfrm>
              <a:off x="12534900" y="6652298"/>
              <a:ext cx="5181600" cy="1524001"/>
            </a:xfrm>
            <a:prstGeom prst="roundRect">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Logo của ngân hàng chính sách xã hội</a:t>
              </a:r>
              <a:endParaRPr lang="en-US" sz="350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08087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arn(inVertical)">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arn(inVertical)">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8001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9" name="Rounded Rectangle 8"/>
          <p:cNvSpPr/>
          <p:nvPr/>
        </p:nvSpPr>
        <p:spPr>
          <a:xfrm>
            <a:off x="685800" y="2019300"/>
            <a:ext cx="16916400" cy="134653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solidFill>
                  <a:schemeClr val="tx1"/>
                </a:solidFill>
              </a:rPr>
              <a:t>Câu 1</a:t>
            </a:r>
            <a:r>
              <a:rPr lang="vi-VN" sz="4000">
                <a:solidFill>
                  <a:schemeClr val="tx1"/>
                </a:solidFill>
              </a:rPr>
              <a:t>. Ý nào dưới đây </a:t>
            </a:r>
            <a:r>
              <a:rPr lang="vi-VN" sz="4000" b="1">
                <a:solidFill>
                  <a:schemeClr val="tx1"/>
                </a:solidFill>
              </a:rPr>
              <a:t>không</a:t>
            </a:r>
            <a:r>
              <a:rPr lang="vi-VN" sz="4000">
                <a:solidFill>
                  <a:schemeClr val="tx1"/>
                </a:solidFill>
              </a:rPr>
              <a:t> phải là đặc điểm của tín dụng ngân hàng?</a:t>
            </a:r>
            <a:endParaRPr lang="en-US" sz="4000">
              <a:solidFill>
                <a:schemeClr val="tx1"/>
              </a:solidFill>
            </a:endParaRPr>
          </a:p>
        </p:txBody>
      </p:sp>
      <p:sp>
        <p:nvSpPr>
          <p:cNvPr id="10" name="Flowchart: Terminator 9"/>
          <p:cNvSpPr/>
          <p:nvPr/>
        </p:nvSpPr>
        <p:spPr>
          <a:xfrm>
            <a:off x="1772920" y="4355930"/>
            <a:ext cx="6781800" cy="1550075"/>
          </a:xfrm>
          <a:prstGeom prst="flowChartTerminator">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A. Có tính rủi </a:t>
            </a:r>
            <a:r>
              <a:rPr lang="en-US" sz="3500" smtClean="0">
                <a:solidFill>
                  <a:schemeClr val="tx1"/>
                </a:solidFill>
                <a:latin typeface="Arial" panose="020B0604020202020204" pitchFamily="34" charset="0"/>
                <a:cs typeface="Arial" panose="020B0604020202020204" pitchFamily="34" charset="0"/>
              </a:rPr>
              <a:t>ro</a:t>
            </a:r>
            <a:endParaRPr lang="en-US" sz="3500">
              <a:solidFill>
                <a:schemeClr val="tx1"/>
              </a:solidFill>
              <a:latin typeface="Arial" panose="020B0604020202020204" pitchFamily="34" charset="0"/>
              <a:cs typeface="Arial" panose="020B0604020202020204" pitchFamily="34" charset="0"/>
            </a:endParaRPr>
          </a:p>
        </p:txBody>
      </p:sp>
      <p:sp>
        <p:nvSpPr>
          <p:cNvPr id="11" name="Flowchart: Terminator 10"/>
          <p:cNvSpPr/>
          <p:nvPr/>
        </p:nvSpPr>
        <p:spPr>
          <a:xfrm>
            <a:off x="1742440" y="6868159"/>
            <a:ext cx="6781800" cy="1550075"/>
          </a:xfrm>
          <a:prstGeom prst="flowChartTerminator">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C. Phải hoàn trả cả gốc lẫn lãi vô điều </a:t>
            </a:r>
            <a:r>
              <a:rPr lang="en-US" sz="3500" smtClean="0">
                <a:solidFill>
                  <a:schemeClr val="tx1"/>
                </a:solidFill>
                <a:latin typeface="Arial" panose="020B0604020202020204" pitchFamily="34" charset="0"/>
                <a:cs typeface="Arial" panose="020B0604020202020204" pitchFamily="34" charset="0"/>
              </a:rPr>
              <a:t>kiện</a:t>
            </a:r>
            <a:endParaRPr lang="en-US" sz="3500">
              <a:solidFill>
                <a:schemeClr val="tx1"/>
              </a:solidFill>
              <a:latin typeface="Arial" panose="020B0604020202020204" pitchFamily="34" charset="0"/>
              <a:cs typeface="Arial" panose="020B0604020202020204" pitchFamily="34" charset="0"/>
            </a:endParaRPr>
          </a:p>
        </p:txBody>
      </p:sp>
      <p:sp>
        <p:nvSpPr>
          <p:cNvPr id="12" name="Flowchart: Terminator 11"/>
          <p:cNvSpPr/>
          <p:nvPr/>
        </p:nvSpPr>
        <p:spPr>
          <a:xfrm>
            <a:off x="9697720" y="4355931"/>
            <a:ext cx="6781800" cy="1550074"/>
          </a:xfrm>
          <a:prstGeom prst="flowChartTerminator">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B. Có tính thời </a:t>
            </a:r>
            <a:r>
              <a:rPr lang="en-US" sz="3500" smtClean="0">
                <a:solidFill>
                  <a:schemeClr val="tx1"/>
                </a:solidFill>
                <a:latin typeface="Arial" panose="020B0604020202020204" pitchFamily="34" charset="0"/>
                <a:cs typeface="Arial" panose="020B0604020202020204" pitchFamily="34" charset="0"/>
              </a:rPr>
              <a:t>hạn</a:t>
            </a:r>
            <a:endParaRPr lang="en-US" sz="3500">
              <a:solidFill>
                <a:schemeClr val="tx1"/>
              </a:solidFill>
              <a:latin typeface="Arial" panose="020B0604020202020204" pitchFamily="34" charset="0"/>
              <a:cs typeface="Arial" panose="020B0604020202020204" pitchFamily="34" charset="0"/>
            </a:endParaRPr>
          </a:p>
        </p:txBody>
      </p:sp>
      <p:sp>
        <p:nvSpPr>
          <p:cNvPr id="13" name="Flowchart: Terminator 12"/>
          <p:cNvSpPr/>
          <p:nvPr/>
        </p:nvSpPr>
        <p:spPr>
          <a:xfrm>
            <a:off x="9677400" y="6896100"/>
            <a:ext cx="6781800" cy="1522134"/>
          </a:xfrm>
          <a:prstGeom prst="flowChartTerminator">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D. Cấp vốn cho bất kì ai </a:t>
            </a:r>
            <a:endParaRPr lang="en-US" sz="3500" smtClean="0">
              <a:solidFill>
                <a:schemeClr val="tx1"/>
              </a:solidFill>
              <a:latin typeface="Arial" panose="020B0604020202020204" pitchFamily="34" charset="0"/>
              <a:cs typeface="Arial" panose="020B0604020202020204" pitchFamily="34" charset="0"/>
            </a:endParaRPr>
          </a:p>
          <a:p>
            <a:pPr algn="ctr">
              <a:lnSpc>
                <a:spcPct val="150000"/>
              </a:lnSpc>
            </a:pPr>
            <a:r>
              <a:rPr lang="en-US" sz="3500" smtClean="0">
                <a:solidFill>
                  <a:schemeClr val="tx1"/>
                </a:solidFill>
                <a:latin typeface="Arial" panose="020B0604020202020204" pitchFamily="34" charset="0"/>
                <a:cs typeface="Arial" panose="020B0604020202020204" pitchFamily="34" charset="0"/>
              </a:rPr>
              <a:t>có </a:t>
            </a:r>
            <a:r>
              <a:rPr lang="en-US" sz="3500">
                <a:solidFill>
                  <a:schemeClr val="tx1"/>
                </a:solidFill>
                <a:latin typeface="Arial" panose="020B0604020202020204" pitchFamily="34" charset="0"/>
                <a:cs typeface="Arial" panose="020B0604020202020204" pitchFamily="34" charset="0"/>
              </a:rPr>
              <a:t>nhu </a:t>
            </a:r>
            <a:r>
              <a:rPr lang="en-US" sz="3500" smtClean="0">
                <a:solidFill>
                  <a:schemeClr val="tx1"/>
                </a:solidFill>
                <a:latin typeface="Arial" panose="020B0604020202020204" pitchFamily="34" charset="0"/>
                <a:cs typeface="Arial" panose="020B0604020202020204" pitchFamily="34" charset="0"/>
              </a:rPr>
              <a:t>cầu</a:t>
            </a:r>
            <a:endParaRPr lang="en-US" sz="3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48120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3"/>
                                        </p:tgtEl>
                                        <p:attrNameLst>
                                          <p:attrName>fillcolor</p:attrName>
                                        </p:attrNameLst>
                                      </p:cBhvr>
                                      <p:to>
                                        <a:srgbClr val="92D050"/>
                                      </p:to>
                                    </p:animClr>
                                    <p:set>
                                      <p:cBhvr>
                                        <p:cTn id="32" dur="2000" fill="hold"/>
                                        <p:tgtEl>
                                          <p:spTgt spid="13"/>
                                        </p:tgtEl>
                                        <p:attrNameLst>
                                          <p:attrName>fill.type</p:attrName>
                                        </p:attrNameLst>
                                      </p:cBhvr>
                                      <p:to>
                                        <p:strVal val="solid"/>
                                      </p:to>
                                    </p:set>
                                    <p:set>
                                      <p:cBhvr>
                                        <p:cTn id="33"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 y="1349241"/>
            <a:ext cx="17068800" cy="134653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solidFill>
                  <a:schemeClr val="tx1"/>
                </a:solidFill>
              </a:rPr>
              <a:t>Câu 2. </a:t>
            </a:r>
            <a:r>
              <a:rPr lang="vi-VN" sz="4000">
                <a:solidFill>
                  <a:schemeClr val="tx1"/>
                </a:solidFill>
              </a:rPr>
              <a:t>Ý nào dưới đây </a:t>
            </a:r>
            <a:r>
              <a:rPr lang="vi-VN" sz="4000" b="1">
                <a:solidFill>
                  <a:schemeClr val="tx1"/>
                </a:solidFill>
              </a:rPr>
              <a:t>không</a:t>
            </a:r>
            <a:r>
              <a:rPr lang="vi-VN" sz="4000">
                <a:solidFill>
                  <a:schemeClr val="tx1"/>
                </a:solidFill>
              </a:rPr>
              <a:t> phải là đặc điểm của tín dụng thương mại?</a:t>
            </a:r>
            <a:endParaRPr lang="en-US" sz="4000">
              <a:solidFill>
                <a:schemeClr val="tx1"/>
              </a:solidFill>
            </a:endParaRPr>
          </a:p>
        </p:txBody>
      </p:sp>
      <p:sp>
        <p:nvSpPr>
          <p:cNvPr id="10" name="Flowchart: Terminator 9"/>
          <p:cNvSpPr/>
          <p:nvPr/>
        </p:nvSpPr>
        <p:spPr>
          <a:xfrm>
            <a:off x="1008380" y="3886538"/>
            <a:ext cx="7752080" cy="1550075"/>
          </a:xfrm>
          <a:prstGeom prst="flowChartTerminator">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a:solidFill>
                  <a:schemeClr val="tx1"/>
                </a:solidFill>
                <a:cs typeface="Arial" panose="020B0604020202020204" pitchFamily="34" charset="0"/>
              </a:rPr>
              <a:t>A. Đối tượng cho vay là hàng </a:t>
            </a:r>
            <a:r>
              <a:rPr lang="vi-VN" sz="3500" smtClean="0">
                <a:solidFill>
                  <a:schemeClr val="tx1"/>
                </a:solidFill>
                <a:cs typeface="Arial" panose="020B0604020202020204" pitchFamily="34" charset="0"/>
              </a:rPr>
              <a:t>hoá</a:t>
            </a:r>
            <a:endParaRPr lang="en-US" sz="3500">
              <a:solidFill>
                <a:schemeClr val="tx1"/>
              </a:solidFill>
              <a:latin typeface="Arial" panose="020B0604020202020204" pitchFamily="34" charset="0"/>
              <a:cs typeface="Arial" panose="020B0604020202020204" pitchFamily="34" charset="0"/>
            </a:endParaRPr>
          </a:p>
        </p:txBody>
      </p:sp>
      <p:sp>
        <p:nvSpPr>
          <p:cNvPr id="14" name="Flowchart: Terminator 13"/>
          <p:cNvSpPr/>
          <p:nvPr/>
        </p:nvSpPr>
        <p:spPr>
          <a:xfrm>
            <a:off x="1008380" y="6286501"/>
            <a:ext cx="7752080" cy="1550075"/>
          </a:xfrm>
          <a:prstGeom prst="flowChartTerminator">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cs typeface="Arial" panose="020B0604020202020204" pitchFamily="34" charset="0"/>
              </a:rPr>
              <a:t>C. Thanh toán khoản vay cũng bằng hàng </a:t>
            </a:r>
            <a:r>
              <a:rPr lang="vi-VN" sz="3500" smtClean="0">
                <a:solidFill>
                  <a:schemeClr val="tx1"/>
                </a:solidFill>
                <a:cs typeface="Arial" panose="020B0604020202020204" pitchFamily="34" charset="0"/>
              </a:rPr>
              <a:t>hoá</a:t>
            </a:r>
            <a:endParaRPr lang="en-US" sz="3500">
              <a:solidFill>
                <a:schemeClr val="tx1"/>
              </a:solidFill>
              <a:latin typeface="Arial" panose="020B0604020202020204" pitchFamily="34" charset="0"/>
              <a:cs typeface="Arial" panose="020B0604020202020204" pitchFamily="34" charset="0"/>
            </a:endParaRPr>
          </a:p>
        </p:txBody>
      </p:sp>
      <p:sp>
        <p:nvSpPr>
          <p:cNvPr id="15" name="Flowchart: Terminator 14"/>
          <p:cNvSpPr/>
          <p:nvPr/>
        </p:nvSpPr>
        <p:spPr>
          <a:xfrm>
            <a:off x="9677400" y="3886537"/>
            <a:ext cx="7752080" cy="1550075"/>
          </a:xfrm>
          <a:prstGeom prst="flowChartTerminator">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a:solidFill>
                  <a:schemeClr val="tx1"/>
                </a:solidFill>
                <a:cs typeface="Arial" panose="020B0604020202020204" pitchFamily="34" charset="0"/>
              </a:rPr>
              <a:t>B. Chủ thể đi vay là doanh </a:t>
            </a:r>
            <a:r>
              <a:rPr lang="vi-VN" sz="3500" smtClean="0">
                <a:solidFill>
                  <a:schemeClr val="tx1"/>
                </a:solidFill>
                <a:cs typeface="Arial" panose="020B0604020202020204" pitchFamily="34" charset="0"/>
              </a:rPr>
              <a:t>nghiệp</a:t>
            </a:r>
            <a:endParaRPr lang="en-US" sz="3500">
              <a:solidFill>
                <a:schemeClr val="tx1"/>
              </a:solidFill>
              <a:latin typeface="Arial" panose="020B0604020202020204" pitchFamily="34" charset="0"/>
              <a:cs typeface="Arial" panose="020B0604020202020204" pitchFamily="34" charset="0"/>
            </a:endParaRPr>
          </a:p>
        </p:txBody>
      </p:sp>
      <p:sp>
        <p:nvSpPr>
          <p:cNvPr id="16" name="Flowchart: Terminator 15"/>
          <p:cNvSpPr/>
          <p:nvPr/>
        </p:nvSpPr>
        <p:spPr>
          <a:xfrm>
            <a:off x="9677400" y="6286500"/>
            <a:ext cx="7752080" cy="1550075"/>
          </a:xfrm>
          <a:prstGeom prst="flowChartTerminator">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cs typeface="Arial" panose="020B0604020202020204" pitchFamily="34" charset="0"/>
              </a:rPr>
              <a:t>D. Chủ thể cho vay là </a:t>
            </a:r>
            <a:endParaRPr lang="en-US" sz="3500" smtClean="0">
              <a:solidFill>
                <a:schemeClr val="tx1"/>
              </a:solidFill>
              <a:cs typeface="Arial" panose="020B0604020202020204" pitchFamily="34" charset="0"/>
            </a:endParaRPr>
          </a:p>
          <a:p>
            <a:pPr algn="ctr">
              <a:lnSpc>
                <a:spcPct val="150000"/>
              </a:lnSpc>
            </a:pPr>
            <a:r>
              <a:rPr lang="vi-VN" sz="3500" smtClean="0">
                <a:solidFill>
                  <a:schemeClr val="tx1"/>
                </a:solidFill>
                <a:cs typeface="Arial" panose="020B0604020202020204" pitchFamily="34" charset="0"/>
              </a:rPr>
              <a:t>doanh nghiệp</a:t>
            </a:r>
            <a:endParaRPr lang="en-US" sz="3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256208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4"/>
                                        </p:tgtEl>
                                        <p:attrNameLst>
                                          <p:attrName>fillcolor</p:attrName>
                                        </p:attrNameLst>
                                      </p:cBhvr>
                                      <p:to>
                                        <a:srgbClr val="92D050"/>
                                      </p:to>
                                    </p:animClr>
                                    <p:set>
                                      <p:cBhvr>
                                        <p:cTn id="26" dur="2000" fill="hold"/>
                                        <p:tgtEl>
                                          <p:spTgt spid="14"/>
                                        </p:tgtEl>
                                        <p:attrNameLst>
                                          <p:attrName>fill.type</p:attrName>
                                        </p:attrNameLst>
                                      </p:cBhvr>
                                      <p:to>
                                        <p:strVal val="solid"/>
                                      </p:to>
                                    </p:set>
                                    <p:set>
                                      <p:cBhvr>
                                        <p:cTn id="27"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5"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89280" y="1783551"/>
            <a:ext cx="17068800" cy="134653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solidFill>
                  <a:schemeClr val="tx1"/>
                </a:solidFill>
              </a:rPr>
              <a:t>Câu 3. </a:t>
            </a:r>
            <a:r>
              <a:rPr lang="vi-VN" sz="4000">
                <a:solidFill>
                  <a:schemeClr val="tx1"/>
                </a:solidFill>
              </a:rPr>
              <a:t>Ý nào dưới đây </a:t>
            </a:r>
            <a:r>
              <a:rPr lang="vi-VN" sz="4000" b="1">
                <a:solidFill>
                  <a:schemeClr val="tx1"/>
                </a:solidFill>
              </a:rPr>
              <a:t>không</a:t>
            </a:r>
            <a:r>
              <a:rPr lang="vi-VN" sz="4000">
                <a:solidFill>
                  <a:schemeClr val="tx1"/>
                </a:solidFill>
              </a:rPr>
              <a:t> phải là đặc điểm của tín dụng tiêu dùng?</a:t>
            </a:r>
            <a:endParaRPr lang="en-US" sz="4000">
              <a:solidFill>
                <a:schemeClr val="tx1"/>
              </a:solidFill>
            </a:endParaRPr>
          </a:p>
        </p:txBody>
      </p:sp>
      <p:sp>
        <p:nvSpPr>
          <p:cNvPr id="8" name="Flowchart: Terminator 7"/>
          <p:cNvSpPr/>
          <p:nvPr/>
        </p:nvSpPr>
        <p:spPr>
          <a:xfrm>
            <a:off x="10124440" y="4171780"/>
            <a:ext cx="7162800" cy="1657519"/>
          </a:xfrm>
          <a:prstGeom prst="flowChartTerminator">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B. Bao gồm cả tiêu dùng của doanh </a:t>
            </a:r>
            <a:r>
              <a:rPr lang="en-US" sz="3500" smtClean="0">
                <a:solidFill>
                  <a:schemeClr val="tx1"/>
                </a:solidFill>
                <a:latin typeface="Arial" panose="020B0604020202020204" pitchFamily="34" charset="0"/>
                <a:cs typeface="Arial" panose="020B0604020202020204" pitchFamily="34" charset="0"/>
              </a:rPr>
              <a:t>nghiệp</a:t>
            </a:r>
            <a:endParaRPr lang="en-US" sz="3500">
              <a:solidFill>
                <a:schemeClr val="tx1"/>
              </a:solidFill>
              <a:latin typeface="Arial" panose="020B0604020202020204" pitchFamily="34" charset="0"/>
              <a:cs typeface="Arial" panose="020B0604020202020204" pitchFamily="34" charset="0"/>
            </a:endParaRPr>
          </a:p>
        </p:txBody>
      </p:sp>
      <p:sp>
        <p:nvSpPr>
          <p:cNvPr id="13" name="Flowchart: Terminator 12"/>
          <p:cNvSpPr/>
          <p:nvPr/>
        </p:nvSpPr>
        <p:spPr>
          <a:xfrm>
            <a:off x="1076960" y="4171780"/>
            <a:ext cx="7086600" cy="1657519"/>
          </a:xfrm>
          <a:prstGeom prst="flowChartTerminator">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cs typeface="Arial" panose="020B0604020202020204" pitchFamily="34" charset="0"/>
              </a:rPr>
              <a:t>A. Người vay là cá nhân, hộ gia </a:t>
            </a:r>
            <a:r>
              <a:rPr lang="vi-VN" sz="3500" smtClean="0">
                <a:solidFill>
                  <a:schemeClr val="tx1"/>
                </a:solidFill>
                <a:cs typeface="Arial" panose="020B0604020202020204" pitchFamily="34" charset="0"/>
              </a:rPr>
              <a:t>đ</a:t>
            </a:r>
            <a:r>
              <a:rPr lang="en-US" sz="3500">
                <a:solidFill>
                  <a:schemeClr val="tx1"/>
                </a:solidFill>
                <a:latin typeface="Arial" panose="020B0604020202020204" pitchFamily="34" charset="0"/>
                <a:cs typeface="Arial" panose="020B0604020202020204" pitchFamily="34" charset="0"/>
              </a:rPr>
              <a:t>ì</a:t>
            </a:r>
            <a:r>
              <a:rPr lang="vi-VN" sz="3500" smtClean="0">
                <a:solidFill>
                  <a:schemeClr val="tx1"/>
                </a:solidFill>
                <a:cs typeface="Arial" panose="020B0604020202020204" pitchFamily="34" charset="0"/>
              </a:rPr>
              <a:t>nh</a:t>
            </a:r>
            <a:endParaRPr lang="en-US" sz="3500">
              <a:solidFill>
                <a:schemeClr val="tx1"/>
              </a:solidFill>
              <a:latin typeface="Arial" panose="020B0604020202020204" pitchFamily="34" charset="0"/>
              <a:cs typeface="Arial" panose="020B0604020202020204" pitchFamily="34" charset="0"/>
            </a:endParaRPr>
          </a:p>
        </p:txBody>
      </p:sp>
      <p:sp>
        <p:nvSpPr>
          <p:cNvPr id="17" name="Flowchart: Terminator 16"/>
          <p:cNvSpPr/>
          <p:nvPr/>
        </p:nvSpPr>
        <p:spPr>
          <a:xfrm>
            <a:off x="1076960" y="6800388"/>
            <a:ext cx="7086600" cy="1657519"/>
          </a:xfrm>
          <a:prstGeom prst="flowChartTerminator">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C. Mục đích vay để tiêu </a:t>
            </a:r>
            <a:r>
              <a:rPr lang="en-US" sz="3500" smtClean="0">
                <a:solidFill>
                  <a:schemeClr val="tx1"/>
                </a:solidFill>
                <a:latin typeface="Arial" panose="020B0604020202020204" pitchFamily="34" charset="0"/>
                <a:cs typeface="Arial" panose="020B0604020202020204" pitchFamily="34" charset="0"/>
              </a:rPr>
              <a:t>dùng</a:t>
            </a:r>
            <a:endParaRPr lang="en-US" sz="3500">
              <a:solidFill>
                <a:schemeClr val="tx1"/>
              </a:solidFill>
              <a:latin typeface="Arial" panose="020B0604020202020204" pitchFamily="34" charset="0"/>
              <a:cs typeface="Arial" panose="020B0604020202020204" pitchFamily="34" charset="0"/>
            </a:endParaRPr>
          </a:p>
        </p:txBody>
      </p:sp>
      <p:sp>
        <p:nvSpPr>
          <p:cNvPr id="18" name="Flowchart: Terminator 17"/>
          <p:cNvSpPr/>
          <p:nvPr/>
        </p:nvSpPr>
        <p:spPr>
          <a:xfrm>
            <a:off x="10124440" y="6800387"/>
            <a:ext cx="7162800" cy="1657519"/>
          </a:xfrm>
          <a:prstGeom prst="flowChartTerminator">
            <a:avLst/>
          </a:prstGeom>
          <a:solidFill>
            <a:srgbClr val="FFC55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cs typeface="Arial" panose="020B0604020202020204" pitchFamily="34" charset="0"/>
              </a:rPr>
              <a:t>D. Số tiền được vay thường không </a:t>
            </a:r>
            <a:r>
              <a:rPr lang="vi-VN" sz="3500" smtClean="0">
                <a:solidFill>
                  <a:schemeClr val="tx1"/>
                </a:solidFill>
                <a:cs typeface="Arial" panose="020B0604020202020204" pitchFamily="34" charset="0"/>
              </a:rPr>
              <a:t>lớn</a:t>
            </a:r>
            <a:endParaRPr lang="en-US" sz="3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20539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8"/>
                                        </p:tgtEl>
                                        <p:attrNameLst>
                                          <p:attrName>fillcolor</p:attrName>
                                        </p:attrNameLst>
                                      </p:cBhvr>
                                      <p:to>
                                        <a:srgbClr val="92D050"/>
                                      </p:to>
                                    </p:animClr>
                                    <p:set>
                                      <p:cBhvr>
                                        <p:cTn id="26" dur="2000" fill="hold"/>
                                        <p:tgtEl>
                                          <p:spTgt spid="8"/>
                                        </p:tgtEl>
                                        <p:attrNameLst>
                                          <p:attrName>fill.type</p:attrName>
                                        </p:attrNameLst>
                                      </p:cBhvr>
                                      <p:to>
                                        <p:strVal val="solid"/>
                                      </p:to>
                                    </p:set>
                                    <p:set>
                                      <p:cBhvr>
                                        <p:cTn id="27"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3"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89280" y="1783551"/>
            <a:ext cx="17068800" cy="134653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solidFill>
                  <a:schemeClr val="tx1"/>
                </a:solidFill>
              </a:rPr>
              <a:t>Câu 4. </a:t>
            </a:r>
            <a:r>
              <a:rPr lang="vi-VN" sz="4000">
                <a:solidFill>
                  <a:schemeClr val="tx1"/>
                </a:solidFill>
              </a:rPr>
              <a:t>Ý nào dưới đây </a:t>
            </a:r>
            <a:r>
              <a:rPr lang="vi-VN" sz="4000" b="1">
                <a:solidFill>
                  <a:schemeClr val="tx1"/>
                </a:solidFill>
              </a:rPr>
              <a:t>không</a:t>
            </a:r>
            <a:r>
              <a:rPr lang="vi-VN" sz="4000">
                <a:solidFill>
                  <a:schemeClr val="tx1"/>
                </a:solidFill>
              </a:rPr>
              <a:t> phải là đặc điểm của tín dụng nhà nước?</a:t>
            </a:r>
            <a:endParaRPr lang="en-US" sz="4000">
              <a:solidFill>
                <a:schemeClr val="tx1"/>
              </a:solidFill>
            </a:endParaRPr>
          </a:p>
        </p:txBody>
      </p:sp>
      <p:sp>
        <p:nvSpPr>
          <p:cNvPr id="3" name="Rectangle 2"/>
          <p:cNvSpPr/>
          <p:nvPr/>
        </p:nvSpPr>
        <p:spPr>
          <a:xfrm>
            <a:off x="1904999" y="3619500"/>
            <a:ext cx="12559849" cy="707886"/>
          </a:xfrm>
          <a:prstGeom prst="rect">
            <a:avLst/>
          </a:prstGeom>
        </p:spPr>
        <p:txBody>
          <a:bodyPr wrap="none">
            <a:spAutoFit/>
          </a:bodyPr>
          <a:lstStyle/>
          <a:p>
            <a:r>
              <a:rPr lang="vi-VN" sz="4000"/>
              <a:t>A. Chủ thể cung ứng vốn để cấp tín dụng là Nhà </a:t>
            </a:r>
            <a:r>
              <a:rPr lang="vi-VN" sz="4000" smtClean="0"/>
              <a:t>nước</a:t>
            </a:r>
            <a:endParaRPr lang="en-US" sz="4000"/>
          </a:p>
        </p:txBody>
      </p:sp>
      <p:sp>
        <p:nvSpPr>
          <p:cNvPr id="10" name="Rectangle 9"/>
          <p:cNvSpPr/>
          <p:nvPr/>
        </p:nvSpPr>
        <p:spPr>
          <a:xfrm>
            <a:off x="1894839" y="5040059"/>
            <a:ext cx="7051930" cy="707886"/>
          </a:xfrm>
          <a:prstGeom prst="rect">
            <a:avLst/>
          </a:prstGeom>
        </p:spPr>
        <p:txBody>
          <a:bodyPr wrap="none">
            <a:spAutoFit/>
          </a:bodyPr>
          <a:lstStyle/>
          <a:p>
            <a:r>
              <a:rPr lang="vi-VN" sz="4000"/>
              <a:t>B. Cho vay với lãi suất ưu </a:t>
            </a:r>
            <a:r>
              <a:rPr lang="vi-VN" sz="4000" smtClean="0"/>
              <a:t>đãi</a:t>
            </a:r>
            <a:endParaRPr lang="en-US" sz="4000"/>
          </a:p>
        </p:txBody>
      </p:sp>
      <p:sp>
        <p:nvSpPr>
          <p:cNvPr id="11" name="Rectangle 10"/>
          <p:cNvSpPr/>
          <p:nvPr/>
        </p:nvSpPr>
        <p:spPr>
          <a:xfrm>
            <a:off x="1904999" y="6237357"/>
            <a:ext cx="14775199" cy="707886"/>
          </a:xfrm>
          <a:prstGeom prst="rect">
            <a:avLst/>
          </a:prstGeom>
        </p:spPr>
        <p:txBody>
          <a:bodyPr wrap="none">
            <a:spAutoFit/>
          </a:bodyPr>
          <a:lstStyle/>
          <a:p>
            <a:r>
              <a:rPr lang="vi-VN" sz="4000"/>
              <a:t>C. Người được cấp vốn tín dụng nhà nước không phải hoàn </a:t>
            </a:r>
            <a:r>
              <a:rPr lang="vi-VN" sz="4000" smtClean="0"/>
              <a:t>trả</a:t>
            </a:r>
            <a:endParaRPr lang="en-US" sz="4000"/>
          </a:p>
        </p:txBody>
      </p:sp>
      <p:sp>
        <p:nvSpPr>
          <p:cNvPr id="12" name="Rectangle 11"/>
          <p:cNvSpPr/>
          <p:nvPr/>
        </p:nvSpPr>
        <p:spPr>
          <a:xfrm>
            <a:off x="1894839" y="7367388"/>
            <a:ext cx="15753081" cy="1938992"/>
          </a:xfrm>
          <a:prstGeom prst="rect">
            <a:avLst/>
          </a:prstGeom>
        </p:spPr>
        <p:txBody>
          <a:bodyPr wrap="square">
            <a:spAutoFit/>
          </a:bodyPr>
          <a:lstStyle/>
          <a:p>
            <a:pPr>
              <a:lnSpc>
                <a:spcPct val="150000"/>
              </a:lnSpc>
            </a:pPr>
            <a:r>
              <a:rPr lang="vi-VN" sz="4000"/>
              <a:t>D. Theo kế hoạch, chủ trương của Nhà nước để thực hiện mục tiêu, định </a:t>
            </a:r>
            <a:r>
              <a:rPr lang="vi-VN" sz="4000" smtClean="0"/>
              <a:t>hướng</a:t>
            </a:r>
            <a:r>
              <a:rPr lang="en-US" sz="4000" smtClean="0"/>
              <a:t> </a:t>
            </a:r>
            <a:r>
              <a:rPr lang="vi-VN" sz="4000" smtClean="0"/>
              <a:t>của </a:t>
            </a:r>
            <a:r>
              <a:rPr lang="vi-VN" sz="4000"/>
              <a:t>Nhà </a:t>
            </a:r>
            <a:r>
              <a:rPr lang="vi-VN" sz="4000" smtClean="0"/>
              <a:t>nước</a:t>
            </a:r>
            <a:endParaRPr lang="vi-VN" sz="4000"/>
          </a:p>
        </p:txBody>
      </p:sp>
      <p:pic>
        <p:nvPicPr>
          <p:cNvPr id="14"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33996" y="5687588"/>
            <a:ext cx="1340523" cy="1257655"/>
          </a:xfrm>
          <a:prstGeom prst="rect">
            <a:avLst/>
          </a:prstGeom>
        </p:spPr>
      </p:pic>
    </p:spTree>
    <p:extLst>
      <p:ext uri="{BB962C8B-B14F-4D97-AF65-F5344CB8AC3E}">
        <p14:creationId xmlns:p14="http://schemas.microsoft.com/office/powerpoint/2010/main" val="19555291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80">
                                          <p:stCondLst>
                                            <p:cond delay="0"/>
                                          </p:stCondLst>
                                        </p:cTn>
                                        <p:tgtEl>
                                          <p:spTgt spid="14"/>
                                        </p:tgtEl>
                                      </p:cBhvr>
                                    </p:animEffect>
                                    <p:anim calcmode="lin" valueType="num">
                                      <p:cBhvr>
                                        <p:cTn id="2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2" dur="26">
                                          <p:stCondLst>
                                            <p:cond delay="650"/>
                                          </p:stCondLst>
                                        </p:cTn>
                                        <p:tgtEl>
                                          <p:spTgt spid="14"/>
                                        </p:tgtEl>
                                      </p:cBhvr>
                                      <p:to x="100000" y="60000"/>
                                    </p:animScale>
                                    <p:animScale>
                                      <p:cBhvr>
                                        <p:cTn id="33" dur="166" decel="50000">
                                          <p:stCondLst>
                                            <p:cond delay="676"/>
                                          </p:stCondLst>
                                        </p:cTn>
                                        <p:tgtEl>
                                          <p:spTgt spid="14"/>
                                        </p:tgtEl>
                                      </p:cBhvr>
                                      <p:to x="100000" y="100000"/>
                                    </p:animScale>
                                    <p:animScale>
                                      <p:cBhvr>
                                        <p:cTn id="34" dur="26">
                                          <p:stCondLst>
                                            <p:cond delay="1312"/>
                                          </p:stCondLst>
                                        </p:cTn>
                                        <p:tgtEl>
                                          <p:spTgt spid="14"/>
                                        </p:tgtEl>
                                      </p:cBhvr>
                                      <p:to x="100000" y="80000"/>
                                    </p:animScale>
                                    <p:animScale>
                                      <p:cBhvr>
                                        <p:cTn id="35" dur="166" decel="50000">
                                          <p:stCondLst>
                                            <p:cond delay="1338"/>
                                          </p:stCondLst>
                                        </p:cTn>
                                        <p:tgtEl>
                                          <p:spTgt spid="14"/>
                                        </p:tgtEl>
                                      </p:cBhvr>
                                      <p:to x="100000" y="100000"/>
                                    </p:animScale>
                                    <p:animScale>
                                      <p:cBhvr>
                                        <p:cTn id="36" dur="26">
                                          <p:stCondLst>
                                            <p:cond delay="1642"/>
                                          </p:stCondLst>
                                        </p:cTn>
                                        <p:tgtEl>
                                          <p:spTgt spid="14"/>
                                        </p:tgtEl>
                                      </p:cBhvr>
                                      <p:to x="100000" y="90000"/>
                                    </p:animScale>
                                    <p:animScale>
                                      <p:cBhvr>
                                        <p:cTn id="37" dur="166" decel="50000">
                                          <p:stCondLst>
                                            <p:cond delay="1668"/>
                                          </p:stCondLst>
                                        </p:cTn>
                                        <p:tgtEl>
                                          <p:spTgt spid="14"/>
                                        </p:tgtEl>
                                      </p:cBhvr>
                                      <p:to x="100000" y="100000"/>
                                    </p:animScale>
                                    <p:animScale>
                                      <p:cBhvr>
                                        <p:cTn id="38" dur="26">
                                          <p:stCondLst>
                                            <p:cond delay="1808"/>
                                          </p:stCondLst>
                                        </p:cTn>
                                        <p:tgtEl>
                                          <p:spTgt spid="14"/>
                                        </p:tgtEl>
                                      </p:cBhvr>
                                      <p:to x="100000" y="95000"/>
                                    </p:animScale>
                                    <p:animScale>
                                      <p:cBhvr>
                                        <p:cTn id="39"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0" grpId="0"/>
      <p:bldP spid="11"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90600" y="876300"/>
            <a:ext cx="16306800" cy="707886"/>
          </a:xfrm>
          <a:prstGeom prst="rect">
            <a:avLst/>
          </a:prstGeom>
          <a:noFill/>
        </p:spPr>
        <p:txBody>
          <a:bodyPr wrap="square" rtlCol="0">
            <a:spAutoFit/>
          </a:bodyPr>
          <a:lstStyle/>
          <a:p>
            <a:r>
              <a:rPr lang="en-US" sz="4000" i="1" smtClean="0">
                <a:solidFill>
                  <a:srgbClr val="C00000"/>
                </a:solidFill>
                <a:latin typeface="Arial" panose="020B0604020202020204" pitchFamily="34" charset="0"/>
                <a:cs typeface="Arial" panose="020B0604020202020204" pitchFamily="34" charset="0"/>
              </a:rPr>
              <a:t>Nhiệm vụ 2: Em hãy đưa ra các lời khuyên cho các nhân vật sau đây: </a:t>
            </a:r>
            <a:endParaRPr lang="en-US" sz="4000" i="1">
              <a:solidFill>
                <a:srgbClr val="C00000"/>
              </a:solidFill>
              <a:latin typeface="Arial" panose="020B0604020202020204" pitchFamily="34" charset="0"/>
              <a:cs typeface="Arial" panose="020B0604020202020204" pitchFamily="34" charset="0"/>
            </a:endParaRPr>
          </a:p>
        </p:txBody>
      </p:sp>
      <p:sp>
        <p:nvSpPr>
          <p:cNvPr id="5" name="Rounded Rectangle 4"/>
          <p:cNvSpPr/>
          <p:nvPr/>
        </p:nvSpPr>
        <p:spPr>
          <a:xfrm>
            <a:off x="533400" y="2274183"/>
            <a:ext cx="6629400" cy="6553200"/>
          </a:xfrm>
          <a:prstGeom prst="roundRect">
            <a:avLst/>
          </a:prstGeom>
          <a:solidFill>
            <a:srgbClr val="B8D7D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smtClean="0">
                <a:solidFill>
                  <a:schemeClr val="tx1"/>
                </a:solidFill>
                <a:latin typeface="Arial" panose="020B0604020202020204" pitchFamily="34" charset="0"/>
                <a:cs typeface="Arial" panose="020B0604020202020204" pitchFamily="34" charset="0"/>
              </a:rPr>
              <a:t>NHÓM 1.</a:t>
            </a:r>
          </a:p>
          <a:p>
            <a:pPr algn="just">
              <a:lnSpc>
                <a:spcPct val="150000"/>
              </a:lnSpc>
            </a:pPr>
            <a:r>
              <a:rPr lang="vi-VN" sz="3000" smtClean="0">
                <a:solidFill>
                  <a:schemeClr val="tx1"/>
                </a:solidFill>
                <a:latin typeface="Arial" panose="020B0604020202020204" pitchFamily="34" charset="0"/>
                <a:cs typeface="Arial" panose="020B0604020202020204" pitchFamily="34" charset="0"/>
              </a:rPr>
              <a:t>a</a:t>
            </a:r>
            <a:r>
              <a:rPr lang="vi-VN" sz="3000">
                <a:solidFill>
                  <a:schemeClr val="tx1"/>
                </a:solidFill>
                <a:latin typeface="Arial" panose="020B0604020202020204" pitchFamily="34" charset="0"/>
                <a:cs typeface="Arial" panose="020B0604020202020204" pitchFamily="34" charset="0"/>
              </a:rPr>
              <a:t>. Trên đường đến trường, N nhận thấy biển thông báo mức lãi suất tiền gửi ở các ngân hàng không giống nhau. N nghĩ: “Ai gửi tiền chẳng muốn thu được lãi cao. Nếu có tiền gửi tiết kiệm, mình sẽ tìm ngân hàng nào có lãi suất cao nhất để gửi”.</a:t>
            </a:r>
            <a:endParaRPr lang="en-US" sz="300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7772400" y="1969383"/>
            <a:ext cx="9525000" cy="3581400"/>
          </a:xfrm>
          <a:prstGeom prst="roundRect">
            <a:avLst/>
          </a:prstGeom>
          <a:solidFill>
            <a:srgbClr val="B8D7D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smtClean="0">
                <a:solidFill>
                  <a:schemeClr val="tx1"/>
                </a:solidFill>
                <a:latin typeface="Arial" panose="020B0604020202020204" pitchFamily="34" charset="0"/>
                <a:cs typeface="Arial" panose="020B0604020202020204" pitchFamily="34" charset="0"/>
              </a:rPr>
              <a:t>NHÓM 2.</a:t>
            </a:r>
          </a:p>
          <a:p>
            <a:pPr algn="just">
              <a:lnSpc>
                <a:spcPct val="150000"/>
              </a:lnSpc>
            </a:pPr>
            <a:r>
              <a:rPr lang="vi-VN" sz="3000" smtClean="0">
                <a:solidFill>
                  <a:schemeClr val="tx1"/>
                </a:solidFill>
                <a:cs typeface="Arial" panose="020B0604020202020204" pitchFamily="34" charset="0"/>
              </a:rPr>
              <a:t>b</a:t>
            </a:r>
            <a:r>
              <a:rPr lang="vi-VN" sz="3000">
                <a:solidFill>
                  <a:schemeClr val="tx1"/>
                </a:solidFill>
                <a:cs typeface="Arial" panose="020B0604020202020204" pitchFamily="34" charset="0"/>
              </a:rPr>
              <a:t>. Khi thoả thuận với ngân hàng vay trả góp để mua nhà, vợ chồng chị Y muốn kéo dài thời gian trả góp để không có sức ép phải lo khoản tiền lớn để trả nợ hằng tháng</a:t>
            </a:r>
            <a:r>
              <a:rPr lang="vi-VN" sz="3000" smtClean="0">
                <a:solidFill>
                  <a:schemeClr val="tx1"/>
                </a:solidFill>
                <a:cs typeface="Arial" panose="020B0604020202020204" pitchFamily="34" charset="0"/>
              </a:rPr>
              <a:t>.</a:t>
            </a:r>
            <a:endParaRPr lang="en-US" sz="3000">
              <a:solidFill>
                <a:schemeClr val="tx1"/>
              </a:solidFill>
              <a:cs typeface="Arial" panose="020B0604020202020204" pitchFamily="34" charset="0"/>
            </a:endParaRPr>
          </a:p>
        </p:txBody>
      </p:sp>
      <p:sp>
        <p:nvSpPr>
          <p:cNvPr id="15" name="Rounded Rectangle 14"/>
          <p:cNvSpPr/>
          <p:nvPr/>
        </p:nvSpPr>
        <p:spPr>
          <a:xfrm>
            <a:off x="7772400" y="5766241"/>
            <a:ext cx="9525000" cy="3581400"/>
          </a:xfrm>
          <a:prstGeom prst="roundRect">
            <a:avLst/>
          </a:prstGeom>
          <a:solidFill>
            <a:srgbClr val="B8D7D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smtClean="0">
                <a:solidFill>
                  <a:schemeClr val="tx1"/>
                </a:solidFill>
                <a:latin typeface="Arial" panose="020B0604020202020204" pitchFamily="34" charset="0"/>
                <a:cs typeface="Arial" panose="020B0604020202020204" pitchFamily="34" charset="0"/>
              </a:rPr>
              <a:t>NHÓM 3.</a:t>
            </a:r>
          </a:p>
          <a:p>
            <a:pPr algn="just">
              <a:lnSpc>
                <a:spcPct val="150000"/>
              </a:lnSpc>
            </a:pPr>
            <a:r>
              <a:rPr lang="vi-VN" sz="3000">
                <a:solidFill>
                  <a:schemeClr val="tx1"/>
                </a:solidFill>
                <a:cs typeface="Arial" panose="020B0604020202020204" pitchFamily="34" charset="0"/>
              </a:rPr>
              <a:t>c. Mặc dù có đủ tiền để mua nhà nhưng vợ chồng chị Y vẫn chọn hình thức mua trả góp với mục đích dành ra một khoản tiền để kinh doanh.</a:t>
            </a:r>
            <a:endParaRPr lang="en-US" sz="3000">
              <a:solidFill>
                <a:schemeClr val="tx1"/>
              </a:solidFill>
              <a:cs typeface="Arial" panose="020B0604020202020204" pitchFamily="34" charset="0"/>
            </a:endParaRPr>
          </a:p>
        </p:txBody>
      </p:sp>
    </p:spTree>
    <p:extLst>
      <p:ext uri="{BB962C8B-B14F-4D97-AF65-F5344CB8AC3E}">
        <p14:creationId xmlns:p14="http://schemas.microsoft.com/office/powerpoint/2010/main" val="36223481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3"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4" name="Rectangle 3"/>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8001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VẬN DỤNG </a:t>
            </a:r>
            <a:endParaRPr lang="en-US" sz="6000" b="1">
              <a:latin typeface="Arial" panose="020B0604020202020204" pitchFamily="34" charset="0"/>
              <a:cs typeface="Arial" panose="020B0604020202020204" pitchFamily="34" charset="0"/>
            </a:endParaRPr>
          </a:p>
        </p:txBody>
      </p:sp>
      <p:sp>
        <p:nvSpPr>
          <p:cNvPr id="3" name="TextBox 2"/>
          <p:cNvSpPr txBox="1"/>
          <p:nvPr/>
        </p:nvSpPr>
        <p:spPr>
          <a:xfrm>
            <a:off x="457200" y="2095500"/>
            <a:ext cx="173736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smtClean="0">
                <a:solidFill>
                  <a:srgbClr val="C00000"/>
                </a:solidFill>
                <a:latin typeface="Arial" panose="020B0604020202020204" pitchFamily="34" charset="0"/>
                <a:cs typeface="Arial" panose="020B0604020202020204" pitchFamily="34" charset="0"/>
              </a:rPr>
              <a:t>Em cùng các bạn hãy trải nghiệm những việc làm sau vào sau giờ học: </a:t>
            </a:r>
            <a:endParaRPr lang="en-US" sz="4000" i="1">
              <a:solidFill>
                <a:srgbClr val="C00000"/>
              </a:solidFill>
              <a:latin typeface="Arial" panose="020B0604020202020204" pitchFamily="34" charset="0"/>
              <a:cs typeface="Arial" panose="020B0604020202020204" pitchFamily="34" charset="0"/>
            </a:endParaRPr>
          </a:p>
        </p:txBody>
      </p:sp>
      <p:sp>
        <p:nvSpPr>
          <p:cNvPr id="6" name="Rounded Rectangle 5"/>
          <p:cNvSpPr/>
          <p:nvPr/>
        </p:nvSpPr>
        <p:spPr>
          <a:xfrm>
            <a:off x="1104900" y="3098631"/>
            <a:ext cx="16078200" cy="2590800"/>
          </a:xfrm>
          <a:prstGeom prst="roundRect">
            <a:avLst/>
          </a:prstGeom>
          <a:solidFill>
            <a:schemeClr val="accent3">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Em hãy cùng các bạn tham gia trải nghiệm tìm hiểu thủ tục mua trả góp một mặt hàng nào đó (ví dụ: điện thoại, xe máy, máy vi tính,...) và cho biết các thủ tục cần có đề thực hiện mua trả góp mặt hàng đó.</a:t>
            </a:r>
          </a:p>
        </p:txBody>
      </p:sp>
      <p:sp>
        <p:nvSpPr>
          <p:cNvPr id="10" name="Rounded Rectangle 9"/>
          <p:cNvSpPr/>
          <p:nvPr/>
        </p:nvSpPr>
        <p:spPr>
          <a:xfrm>
            <a:off x="1109980" y="6249416"/>
            <a:ext cx="16078200" cy="2590800"/>
          </a:xfrm>
          <a:prstGeom prst="roundRect">
            <a:avLst/>
          </a:prstGeom>
          <a:solidFill>
            <a:schemeClr val="accent3">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Em hãy tìm hiểu, viết bài giới thiệu ý nghĩa của một loại công trái hoặc trái phiếu chính phủ mà em biết trong đời sống xã hội.</a:t>
            </a:r>
          </a:p>
        </p:txBody>
      </p:sp>
    </p:spTree>
    <p:extLst>
      <p:ext uri="{BB962C8B-B14F-4D97-AF65-F5344CB8AC3E}">
        <p14:creationId xmlns:p14="http://schemas.microsoft.com/office/powerpoint/2010/main" val="33445024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6"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13" name="AutoShape 13"/>
          <p:cNvSpPr/>
          <p:nvPr/>
        </p:nvSpPr>
        <p:spPr>
          <a:xfrm>
            <a:off x="1028700" y="-327919"/>
            <a:ext cx="9550" cy="10614919"/>
          </a:xfrm>
          <a:prstGeom prst="rect">
            <a:avLst/>
          </a:prstGeom>
          <a:solidFill>
            <a:srgbClr val="000000"/>
          </a:solidFill>
        </p:spPr>
      </p:sp>
      <p:pic>
        <p:nvPicPr>
          <p:cNvPr id="16" name="Picture 6"/>
          <p:cNvPicPr>
            <a:picLocks noChangeAspect="1"/>
          </p:cNvPicPr>
          <p:nvPr/>
        </p:nvPicPr>
        <p:blipFill rotWithShape="1">
          <a:blip r:embed="rId2"/>
          <a:srcRect l="69778"/>
          <a:stretch/>
        </p:blipFill>
        <p:spPr>
          <a:xfrm>
            <a:off x="12087463" y="0"/>
            <a:ext cx="6248400" cy="10363234"/>
          </a:xfrm>
          <a:prstGeom prst="rect">
            <a:avLst/>
          </a:prstGeom>
        </p:spPr>
      </p:pic>
      <p:sp>
        <p:nvSpPr>
          <p:cNvPr id="17" name="TextBox 6"/>
          <p:cNvSpPr txBox="1"/>
          <p:nvPr/>
        </p:nvSpPr>
        <p:spPr>
          <a:xfrm>
            <a:off x="0" y="980170"/>
            <a:ext cx="12087463" cy="1256754"/>
          </a:xfrm>
          <a:prstGeom prst="rect">
            <a:avLst/>
          </a:prstGeom>
        </p:spPr>
        <p:txBody>
          <a:bodyPr wrap="square" lIns="0" tIns="0" rIns="0" bIns="0" rtlCol="0" anchor="t">
            <a:spAutoFit/>
          </a:bodyPr>
          <a:lstStyle/>
          <a:p>
            <a:pPr marL="0" lvl="0" indent="0" algn="ctr">
              <a:lnSpc>
                <a:spcPts val="9776"/>
              </a:lnSpc>
              <a:spcBef>
                <a:spcPct val="0"/>
              </a:spcBef>
            </a:pPr>
            <a:r>
              <a:rPr lang="en-US" sz="6000" b="1" u="none" smtClean="0">
                <a:solidFill>
                  <a:srgbClr val="000000"/>
                </a:solidFill>
                <a:latin typeface="Arial" panose="020B0604020202020204" pitchFamily="34" charset="0"/>
                <a:cs typeface="Arial" panose="020B0604020202020204" pitchFamily="34" charset="0"/>
              </a:rPr>
              <a:t>HƯỚNG DẪN VỀ NHÀ </a:t>
            </a:r>
            <a:endParaRPr lang="en-US" sz="6000" b="1" u="none">
              <a:solidFill>
                <a:srgbClr val="000000"/>
              </a:solidFill>
              <a:latin typeface="Arial" panose="020B0604020202020204" pitchFamily="34" charset="0"/>
              <a:cs typeface="Arial" panose="020B0604020202020204" pitchFamily="34" charset="0"/>
            </a:endParaRPr>
          </a:p>
        </p:txBody>
      </p:sp>
      <p:cxnSp>
        <p:nvCxnSpPr>
          <p:cNvPr id="19" name="Straight Connector 18"/>
          <p:cNvCxnSpPr/>
          <p:nvPr/>
        </p:nvCxnSpPr>
        <p:spPr>
          <a:xfrm>
            <a:off x="1028700" y="0"/>
            <a:ext cx="0" cy="10287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890831" y="2857500"/>
            <a:ext cx="8305800" cy="5286062"/>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Ø"/>
            </a:pPr>
            <a:r>
              <a:rPr lang="en-US" sz="4500" smtClean="0">
                <a:latin typeface="Arial" panose="020B0604020202020204" pitchFamily="34" charset="0"/>
                <a:cs typeface="Arial" panose="020B0604020202020204" pitchFamily="34" charset="0"/>
              </a:rPr>
              <a:t>Ôn tập lại nội dung của bài học ngày hôm nay</a:t>
            </a:r>
          </a:p>
          <a:p>
            <a:pPr marL="685800" indent="-685800" algn="just">
              <a:lnSpc>
                <a:spcPct val="150000"/>
              </a:lnSpc>
              <a:buFont typeface="Wingdings" panose="05000000000000000000" pitchFamily="2" charset="2"/>
              <a:buChar char="Ø"/>
            </a:pPr>
            <a:r>
              <a:rPr lang="en-US" sz="4500" smtClean="0">
                <a:latin typeface="Arial" panose="020B0604020202020204" pitchFamily="34" charset="0"/>
                <a:cs typeface="Arial" panose="020B0604020202020204" pitchFamily="34" charset="0"/>
              </a:rPr>
              <a:t>Làm đầy đủ bài tập về nhà</a:t>
            </a:r>
          </a:p>
          <a:p>
            <a:pPr marL="685800" indent="-685800" algn="just">
              <a:lnSpc>
                <a:spcPct val="150000"/>
              </a:lnSpc>
              <a:buFont typeface="Wingdings" panose="05000000000000000000" pitchFamily="2" charset="2"/>
              <a:buChar char="Ø"/>
            </a:pPr>
            <a:r>
              <a:rPr lang="en-US" sz="4500" smtClean="0">
                <a:latin typeface="Arial" panose="020B0604020202020204" pitchFamily="34" charset="0"/>
                <a:cs typeface="Arial" panose="020B0604020202020204" pitchFamily="34" charset="0"/>
              </a:rPr>
              <a:t>Soạn </a:t>
            </a:r>
            <a:r>
              <a:rPr lang="en-US" sz="4500" b="1" i="1" smtClean="0">
                <a:latin typeface="Arial" panose="020B0604020202020204" pitchFamily="34" charset="0"/>
                <a:cs typeface="Arial" panose="020B0604020202020204" pitchFamily="34" charset="0"/>
              </a:rPr>
              <a:t>Bài </a:t>
            </a:r>
            <a:r>
              <a:rPr lang="en-US" sz="4500" b="1" i="1">
                <a:latin typeface="Arial" panose="020B0604020202020204" pitchFamily="34" charset="0"/>
                <a:cs typeface="Arial" panose="020B0604020202020204" pitchFamily="34" charset="0"/>
              </a:rPr>
              <a:t>10. </a:t>
            </a:r>
            <a:r>
              <a:rPr lang="en-US" sz="4500" b="1" i="1" smtClean="0">
                <a:latin typeface="Arial" panose="020B0604020202020204" pitchFamily="34" charset="0"/>
                <a:cs typeface="Arial" panose="020B0604020202020204" pitchFamily="34" charset="0"/>
              </a:rPr>
              <a:t>Lập kế hoạch tài chính cá nhân</a:t>
            </a:r>
            <a:endParaRPr lang="en-US" sz="4500" b="1" i="1">
              <a:latin typeface="Arial" panose="020B0604020202020204" pitchFamily="34" charset="0"/>
              <a:cs typeface="Arial" panose="020B0604020202020204" pitchFamily="34" charset="0"/>
            </a:endParaRPr>
          </a:p>
        </p:txBody>
      </p:sp>
      <p:cxnSp>
        <p:nvCxnSpPr>
          <p:cNvPr id="7" name="Straight Connector 6"/>
          <p:cNvCxnSpPr/>
          <p:nvPr/>
        </p:nvCxnSpPr>
        <p:spPr>
          <a:xfrm flipH="1">
            <a:off x="0" y="9182100"/>
            <a:ext cx="12087463" cy="67687"/>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70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6" name="TextBox 6"/>
          <p:cNvSpPr txBox="1"/>
          <p:nvPr/>
        </p:nvSpPr>
        <p:spPr>
          <a:xfrm>
            <a:off x="-20320" y="980170"/>
            <a:ext cx="18308320" cy="1176091"/>
          </a:xfrm>
          <a:prstGeom prst="rect">
            <a:avLst/>
          </a:prstGeom>
        </p:spPr>
        <p:txBody>
          <a:bodyPr wrap="square" lIns="0" tIns="0" rIns="0" bIns="0" rtlCol="0" anchor="t">
            <a:spAutoFit/>
          </a:bodyPr>
          <a:lstStyle/>
          <a:p>
            <a:pPr marL="0" lvl="0" indent="0" algn="ctr">
              <a:lnSpc>
                <a:spcPts val="9776"/>
              </a:lnSpc>
              <a:spcBef>
                <a:spcPct val="0"/>
              </a:spcBef>
            </a:pPr>
            <a:r>
              <a:rPr lang="en-US" sz="8000" b="1" u="none" smtClean="0">
                <a:latin typeface="Arial" panose="020B0604020202020204" pitchFamily="34" charset="0"/>
                <a:cs typeface="Arial" panose="020B0604020202020204" pitchFamily="34" charset="0"/>
              </a:rPr>
              <a:t>CHÀO TẠM BIỆT CÁC EM!</a:t>
            </a:r>
            <a:endParaRPr lang="en-US" sz="8000" b="1" u="none">
              <a:latin typeface="Arial" panose="020B0604020202020204" pitchFamily="34" charset="0"/>
              <a:cs typeface="Arial" panose="020B0604020202020204" pitchFamily="34" charset="0"/>
            </a:endParaRPr>
          </a:p>
        </p:txBody>
      </p:sp>
      <p:grpSp>
        <p:nvGrpSpPr>
          <p:cNvPr id="19" name="Group 18"/>
          <p:cNvGrpSpPr/>
          <p:nvPr/>
        </p:nvGrpSpPr>
        <p:grpSpPr>
          <a:xfrm>
            <a:off x="-20321" y="3086100"/>
            <a:ext cx="18308321" cy="2987189"/>
            <a:chOff x="-20321" y="3086100"/>
            <a:chExt cx="18308321" cy="2987189"/>
          </a:xfrm>
        </p:grpSpPr>
        <p:pic>
          <p:nvPicPr>
            <p:cNvPr id="16" name="Picture 5"/>
            <p:cNvPicPr>
              <a:picLocks noChangeAspect="1"/>
            </p:cNvPicPr>
            <p:nvPr/>
          </p:nvPicPr>
          <p:blipFill>
            <a:blip r:embed="rId2"/>
            <a:srcRect/>
            <a:stretch>
              <a:fillRect/>
            </a:stretch>
          </p:blipFill>
          <p:spPr>
            <a:xfrm>
              <a:off x="-20321" y="3086100"/>
              <a:ext cx="5717937" cy="2973327"/>
            </a:xfrm>
            <a:prstGeom prst="rect">
              <a:avLst/>
            </a:prstGeom>
          </p:spPr>
        </p:pic>
        <p:pic>
          <p:nvPicPr>
            <p:cNvPr id="17" name="Picture 16"/>
            <p:cNvPicPr>
              <a:picLocks noChangeAspect="1"/>
            </p:cNvPicPr>
            <p:nvPr/>
          </p:nvPicPr>
          <p:blipFill>
            <a:blip r:embed="rId3"/>
            <a:stretch>
              <a:fillRect/>
            </a:stretch>
          </p:blipFill>
          <p:spPr>
            <a:xfrm>
              <a:off x="5765220" y="3086100"/>
              <a:ext cx="5474690" cy="2987189"/>
            </a:xfrm>
            <a:prstGeom prst="rect">
              <a:avLst/>
            </a:prstGeom>
          </p:spPr>
        </p:pic>
        <p:pic>
          <p:nvPicPr>
            <p:cNvPr id="18" name="Picture 2"/>
            <p:cNvPicPr>
              <a:picLocks noChangeAspect="1"/>
            </p:cNvPicPr>
            <p:nvPr/>
          </p:nvPicPr>
          <p:blipFill rotWithShape="1">
            <a:blip r:embed="rId4"/>
            <a:srcRect r="2277"/>
            <a:stretch/>
          </p:blipFill>
          <p:spPr>
            <a:xfrm>
              <a:off x="11307514" y="3099962"/>
              <a:ext cx="6980486" cy="2973327"/>
            </a:xfrm>
            <a:prstGeom prst="rect">
              <a:avLst/>
            </a:prstGeom>
          </p:spPr>
        </p:pic>
      </p:grpSp>
      <p:sp>
        <p:nvSpPr>
          <p:cNvPr id="20" name="TextBox 6"/>
          <p:cNvSpPr txBox="1"/>
          <p:nvPr/>
        </p:nvSpPr>
        <p:spPr>
          <a:xfrm>
            <a:off x="-20321" y="6890823"/>
            <a:ext cx="18308321" cy="3465179"/>
          </a:xfrm>
          <a:prstGeom prst="rect">
            <a:avLst/>
          </a:prstGeom>
        </p:spPr>
        <p:txBody>
          <a:bodyPr wrap="square" lIns="0" tIns="0" rIns="0" bIns="0" rtlCol="0" anchor="t">
            <a:spAutoFit/>
          </a:bodyPr>
          <a:lstStyle/>
          <a:p>
            <a:pPr marL="0" lvl="0" indent="0" algn="ctr">
              <a:lnSpc>
                <a:spcPct val="150000"/>
              </a:lnSpc>
              <a:spcBef>
                <a:spcPct val="0"/>
              </a:spcBef>
            </a:pPr>
            <a:r>
              <a:rPr lang="en-US" sz="8000" b="1" u="none" smtClean="0">
                <a:latin typeface="Arial" panose="020B0604020202020204" pitchFamily="34" charset="0"/>
                <a:cs typeface="Arial" panose="020B0604020202020204" pitchFamily="34" charset="0"/>
              </a:rPr>
              <a:t>CẢM ƠN CÁC EM ĐÃ CHÚ Ý </a:t>
            </a:r>
          </a:p>
          <a:p>
            <a:pPr marL="0" lvl="0" indent="0" algn="ctr">
              <a:lnSpc>
                <a:spcPct val="150000"/>
              </a:lnSpc>
              <a:spcBef>
                <a:spcPct val="0"/>
              </a:spcBef>
            </a:pPr>
            <a:r>
              <a:rPr lang="en-US" sz="8000" b="1" u="none" smtClean="0">
                <a:latin typeface="Arial" panose="020B0604020202020204" pitchFamily="34" charset="0"/>
                <a:cs typeface="Arial" panose="020B0604020202020204" pitchFamily="34" charset="0"/>
              </a:rPr>
              <a:t>LẮNG NGHE BÀI GIẢNG!</a:t>
            </a:r>
            <a:endParaRPr lang="en-US" sz="8000" b="1" u="non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25148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0" y="1587163"/>
            <a:ext cx="4800600" cy="889337"/>
          </a:xfrm>
          <a:prstGeom prst="homePlate">
            <a:avLst/>
          </a:prstGeom>
          <a:solidFill>
            <a:srgbClr val="F9C987"/>
          </a:solidFill>
          <a:ln>
            <a:solidFill>
              <a:srgbClr val="F9C9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Hoạt động nhóm </a:t>
            </a:r>
            <a:endParaRPr lang="en-US" sz="4000" b="1">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990600" y="2681229"/>
            <a:ext cx="15163800" cy="707886"/>
          </a:xfrm>
          <a:prstGeom prst="rect">
            <a:avLst/>
          </a:prstGeom>
          <a:noFill/>
        </p:spPr>
        <p:txBody>
          <a:bodyPr wrap="square" rtlCol="0">
            <a:spAutoFit/>
          </a:bodyPr>
          <a:lstStyle/>
          <a:p>
            <a:pPr marL="571500" indent="-571500">
              <a:buFont typeface="Wingdings" panose="05000000000000000000" pitchFamily="2" charset="2"/>
              <a:buChar char="Ø"/>
            </a:pPr>
            <a:r>
              <a:rPr lang="fr-FR" sz="4000" i="1" smtClean="0">
                <a:solidFill>
                  <a:srgbClr val="C00000"/>
                </a:solidFill>
                <a:latin typeface="Arial" panose="020B0604020202020204" pitchFamily="34" charset="0"/>
                <a:cs typeface="Arial" panose="020B0604020202020204" pitchFamily="34" charset="0"/>
              </a:rPr>
              <a:t>Đọc trường hợp </a:t>
            </a:r>
            <a:r>
              <a:rPr lang="fr-FR" sz="4000" i="1">
                <a:solidFill>
                  <a:srgbClr val="C00000"/>
                </a:solidFill>
                <a:latin typeface="Arial" panose="020B0604020202020204" pitchFamily="34" charset="0"/>
                <a:cs typeface="Arial" panose="020B0604020202020204" pitchFamily="34" charset="0"/>
              </a:rPr>
              <a:t>của ngân hàng D SGK tr.52 và trả lời câu hỏi</a:t>
            </a:r>
            <a:r>
              <a:rPr lang="fr-FR" sz="4000" i="1" smtClean="0">
                <a:solidFill>
                  <a:srgbClr val="C00000"/>
                </a:solidFill>
                <a:latin typeface="Arial" panose="020B0604020202020204" pitchFamily="34" charset="0"/>
                <a:cs typeface="Arial" panose="020B0604020202020204" pitchFamily="34" charset="0"/>
              </a:rPr>
              <a:t>:</a:t>
            </a:r>
            <a:endParaRPr lang="en-US" sz="4000" i="1">
              <a:solidFill>
                <a:srgbClr val="C00000"/>
              </a:solidFill>
              <a:latin typeface="Arial" panose="020B0604020202020204" pitchFamily="34" charset="0"/>
              <a:cs typeface="Arial" panose="020B0604020202020204" pitchFamily="34" charset="0"/>
            </a:endParaRPr>
          </a:p>
        </p:txBody>
      </p:sp>
      <p:pic>
        <p:nvPicPr>
          <p:cNvPr id="11"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801600" y="4076700"/>
            <a:ext cx="4795335" cy="5181600"/>
          </a:xfrm>
          <a:prstGeom prst="rect">
            <a:avLst/>
          </a:prstGeom>
        </p:spPr>
      </p:pic>
      <p:sp>
        <p:nvSpPr>
          <p:cNvPr id="6" name="Rounded Rectangle 5"/>
          <p:cNvSpPr/>
          <p:nvPr/>
        </p:nvSpPr>
        <p:spPr>
          <a:xfrm>
            <a:off x="990600" y="3816727"/>
            <a:ext cx="11506200" cy="5181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514350" indent="-514350" algn="just">
              <a:lnSpc>
                <a:spcPct val="150000"/>
              </a:lnSpc>
              <a:buFont typeface="+mj-lt"/>
              <a:buAutoNum type="arabicPeriod"/>
            </a:pPr>
            <a:r>
              <a:rPr lang="vi-VN" sz="3500" smtClean="0">
                <a:solidFill>
                  <a:schemeClr val="tx1"/>
                </a:solidFill>
              </a:rPr>
              <a:t>Em </a:t>
            </a:r>
            <a:r>
              <a:rPr lang="vi-VN" sz="3500">
                <a:solidFill>
                  <a:schemeClr val="tx1"/>
                </a:solidFill>
              </a:rPr>
              <a:t>hãy cho biết hoạt động tín dụng của ngân hàng D thể hiện như thế nào.</a:t>
            </a:r>
          </a:p>
          <a:p>
            <a:pPr marL="514350" indent="-514350" algn="just">
              <a:lnSpc>
                <a:spcPct val="150000"/>
              </a:lnSpc>
              <a:buFont typeface="+mj-lt"/>
              <a:buAutoNum type="arabicPeriod"/>
            </a:pPr>
            <a:r>
              <a:rPr lang="vi-VN" sz="3500" smtClean="0">
                <a:solidFill>
                  <a:schemeClr val="tx1"/>
                </a:solidFill>
              </a:rPr>
              <a:t>Trong </a:t>
            </a:r>
            <a:r>
              <a:rPr lang="vi-VN" sz="3500">
                <a:solidFill>
                  <a:schemeClr val="tx1"/>
                </a:solidFill>
              </a:rPr>
              <a:t>trường hợp trên, dịch vụ tín dụng của ngân hàng D đang gặp khó khăn gì? Nếu nhiều người vay vốn nhưng không trả nợ như đã cam kết thì điểu gì sẽ xảy ra với ngân hàng D?</a:t>
            </a:r>
          </a:p>
        </p:txBody>
      </p:sp>
    </p:spTree>
    <p:extLst>
      <p:ext uri="{BB962C8B-B14F-4D97-AF65-F5344CB8AC3E}">
        <p14:creationId xmlns:p14="http://schemas.microsoft.com/office/powerpoint/2010/main" val="15900392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14400" y="1587163"/>
            <a:ext cx="10059164" cy="1002710"/>
          </a:xfrm>
          <a:prstGeom prst="rect">
            <a:avLst/>
          </a:prstGeom>
        </p:spPr>
        <p:txBody>
          <a:bodyPr wrap="none">
            <a:spAutoFit/>
          </a:bodyPr>
          <a:lstStyle/>
          <a:p>
            <a:pPr algn="just">
              <a:lnSpc>
                <a:spcPct val="150000"/>
              </a:lnSpc>
              <a:spcBef>
                <a:spcPts val="100"/>
              </a:spcBef>
              <a:spcAft>
                <a:spcPts val="100"/>
              </a:spcAft>
            </a:pPr>
            <a:r>
              <a:rPr lang="fr-FR" sz="4500" b="1" smtClean="0">
                <a:solidFill>
                  <a:srgbClr val="C00000"/>
                </a:solidFill>
                <a:latin typeface="Arial" panose="020B0604020202020204" pitchFamily="34" charset="0"/>
                <a:ea typeface="Calibri" panose="020F0502020204030204" pitchFamily="34" charset="0"/>
                <a:cs typeface="Arial" panose="020B0604020202020204" pitchFamily="34" charset="0"/>
              </a:rPr>
              <a:t>a. </a:t>
            </a:r>
            <a:r>
              <a:rPr lang="fr-FR" sz="4500" b="1">
                <a:solidFill>
                  <a:srgbClr val="C00000"/>
                </a:solidFill>
                <a:latin typeface="Arial" panose="020B0604020202020204" pitchFamily="34" charset="0"/>
                <a:ea typeface="Calibri" panose="020F0502020204030204" pitchFamily="34" charset="0"/>
                <a:cs typeface="Arial" panose="020B0604020202020204" pitchFamily="34" charset="0"/>
              </a:rPr>
              <a:t>Đặc điểm của tín dụng ngân hàng</a:t>
            </a:r>
            <a:endParaRPr lang="en-US" sz="45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894080" y="3127003"/>
            <a:ext cx="4800600" cy="2145268"/>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50000"/>
              </a:lnSpc>
            </a:pPr>
            <a:r>
              <a:rPr lang="en-US" sz="4000" smtClean="0">
                <a:latin typeface="Arial" panose="020B0604020202020204" pitchFamily="34" charset="0"/>
                <a:cs typeface="Arial" panose="020B0604020202020204" pitchFamily="34" charset="0"/>
              </a:rPr>
              <a:t>Cơ chế hoạt động của ngân hàng D</a:t>
            </a:r>
            <a:endParaRPr lang="en-US" sz="4000">
              <a:latin typeface="Arial" panose="020B0604020202020204" pitchFamily="34" charset="0"/>
              <a:cs typeface="Arial" panose="020B0604020202020204" pitchFamily="34" charset="0"/>
            </a:endParaRPr>
          </a:p>
        </p:txBody>
      </p:sp>
      <p:pic>
        <p:nvPicPr>
          <p:cNvPr id="3074" name="Picture 2" descr="Equa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280" y="3590036"/>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133080" y="3233173"/>
            <a:ext cx="3733800" cy="1860204"/>
          </a:xfrm>
          <a:prstGeom prst="cloud">
            <a:avLst/>
          </a:prstGeom>
          <a:solidFill>
            <a:srgbClr val="B6D7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ĐI VAY </a:t>
            </a:r>
            <a:endParaRPr lang="en-US" sz="4000" b="1">
              <a:solidFill>
                <a:schemeClr val="tx1"/>
              </a:solidFill>
              <a:latin typeface="Arial" panose="020B0604020202020204" pitchFamily="34" charset="0"/>
              <a:cs typeface="Arial" panose="020B0604020202020204" pitchFamily="34" charset="0"/>
            </a:endParaRPr>
          </a:p>
        </p:txBody>
      </p:sp>
      <p:pic>
        <p:nvPicPr>
          <p:cNvPr id="3076" name="Picture 4" descr="Ad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7880" y="3602736"/>
            <a:ext cx="889000" cy="889001"/>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12"/>
          <p:cNvSpPr/>
          <p:nvPr/>
        </p:nvSpPr>
        <p:spPr>
          <a:xfrm>
            <a:off x="13517880" y="3015078"/>
            <a:ext cx="3733800" cy="1860204"/>
          </a:xfrm>
          <a:prstGeom prst="cloud">
            <a:avLst/>
          </a:prstGeom>
          <a:solidFill>
            <a:srgbClr val="FFC5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CHO VAY </a:t>
            </a:r>
            <a:endParaRPr lang="en-US" sz="4000" b="1">
              <a:solidFill>
                <a:schemeClr val="tx1"/>
              </a:solidFill>
              <a:latin typeface="Arial" panose="020B0604020202020204" pitchFamily="34" charset="0"/>
              <a:cs typeface="Arial" panose="020B0604020202020204" pitchFamily="34" charset="0"/>
            </a:endParaRPr>
          </a:p>
        </p:txBody>
      </p:sp>
      <p:sp>
        <p:nvSpPr>
          <p:cNvPr id="8" name="TextBox 7"/>
          <p:cNvSpPr txBox="1"/>
          <p:nvPr/>
        </p:nvSpPr>
        <p:spPr>
          <a:xfrm>
            <a:off x="889000" y="5736232"/>
            <a:ext cx="16230600" cy="3785652"/>
          </a:xfrm>
          <a:prstGeom prst="rect">
            <a:avLst/>
          </a:prstGeom>
          <a:noFill/>
        </p:spPr>
        <p:txBody>
          <a:bodyPr wrap="square" rtlCol="0">
            <a:spAutoFit/>
          </a:bodyPr>
          <a:lstStyle/>
          <a:p>
            <a:pPr algn="just">
              <a:lnSpc>
                <a:spcPct val="150000"/>
              </a:lnSpc>
            </a:pPr>
            <a:r>
              <a:rPr lang="en-US" sz="4000" smtClean="0">
                <a:sym typeface="Wingdings" panose="05000000000000000000" pitchFamily="2" charset="2"/>
              </a:rPr>
              <a:t> </a:t>
            </a:r>
            <a:r>
              <a:rPr lang="vi-VN" sz="4000" smtClean="0"/>
              <a:t>Nhiều </a:t>
            </a:r>
            <a:r>
              <a:rPr lang="vi-VN" sz="4000"/>
              <a:t>doanh nghiệp là đối tác sử dụng vốn vay </a:t>
            </a:r>
            <a:r>
              <a:rPr lang="vi-VN" sz="4000">
                <a:solidFill>
                  <a:srgbClr val="C00000"/>
                </a:solidFill>
              </a:rPr>
              <a:t>không thực hiện được nghĩa vụ hoàn trả vốn vay và lãi</a:t>
            </a:r>
            <a:r>
              <a:rPr lang="vi-VN" sz="4000"/>
              <a:t> cho ngân hàng khi đến hạn nên ngân hàng D đã gia hạn trả nợ thêm 6 tháng. Nếu nhiều người vay không trả nợ, ngân hàng sẽ </a:t>
            </a:r>
            <a:r>
              <a:rPr lang="vi-VN" sz="4000">
                <a:solidFill>
                  <a:srgbClr val="C00000"/>
                </a:solidFill>
              </a:rPr>
              <a:t>bị thua lỗ và phá sản</a:t>
            </a:r>
            <a:r>
              <a:rPr lang="vi-VN" sz="4000"/>
              <a:t>.</a:t>
            </a:r>
            <a:endParaRPr lang="en-US" sz="4000"/>
          </a:p>
        </p:txBody>
      </p:sp>
    </p:spTree>
    <p:extLst>
      <p:ext uri="{BB962C8B-B14F-4D97-AF65-F5344CB8AC3E}">
        <p14:creationId xmlns:p14="http://schemas.microsoft.com/office/powerpoint/2010/main" val="34163653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barn(inVertical)">
                                      <p:cBhvr>
                                        <p:cTn id="26" dur="500"/>
                                        <p:tgtEl>
                                          <p:spTgt spid="307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13"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14400" y="1587163"/>
            <a:ext cx="10059164" cy="1002710"/>
          </a:xfrm>
          <a:prstGeom prst="rect">
            <a:avLst/>
          </a:prstGeom>
        </p:spPr>
        <p:txBody>
          <a:bodyPr wrap="none">
            <a:spAutoFit/>
          </a:bodyPr>
          <a:lstStyle/>
          <a:p>
            <a:pPr algn="just">
              <a:lnSpc>
                <a:spcPct val="150000"/>
              </a:lnSpc>
              <a:spcBef>
                <a:spcPts val="100"/>
              </a:spcBef>
              <a:spcAft>
                <a:spcPts val="100"/>
              </a:spcAft>
            </a:pPr>
            <a:r>
              <a:rPr lang="fr-FR" sz="4500" b="1" smtClean="0">
                <a:solidFill>
                  <a:srgbClr val="C00000"/>
                </a:solidFill>
                <a:latin typeface="Arial" panose="020B0604020202020204" pitchFamily="34" charset="0"/>
                <a:ea typeface="Calibri" panose="020F0502020204030204" pitchFamily="34" charset="0"/>
                <a:cs typeface="Arial" panose="020B0604020202020204" pitchFamily="34" charset="0"/>
              </a:rPr>
              <a:t>a. </a:t>
            </a:r>
            <a:r>
              <a:rPr lang="fr-FR" sz="4500" b="1">
                <a:solidFill>
                  <a:srgbClr val="C00000"/>
                </a:solidFill>
                <a:latin typeface="Arial" panose="020B0604020202020204" pitchFamily="34" charset="0"/>
                <a:ea typeface="Calibri" panose="020F0502020204030204" pitchFamily="34" charset="0"/>
                <a:cs typeface="Arial" panose="020B0604020202020204" pitchFamily="34" charset="0"/>
              </a:rPr>
              <a:t>Đặc điểm của tín dụng ngân hàng</a:t>
            </a:r>
            <a:endParaRPr lang="en-US" sz="45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6" name="Group 5"/>
          <p:cNvGrpSpPr/>
          <p:nvPr/>
        </p:nvGrpSpPr>
        <p:grpSpPr>
          <a:xfrm>
            <a:off x="579120" y="3223494"/>
            <a:ext cx="11308080" cy="1788731"/>
            <a:chOff x="777622" y="3126169"/>
            <a:chExt cx="11109578" cy="1788731"/>
          </a:xfrm>
        </p:grpSpPr>
        <p:sp>
          <p:nvSpPr>
            <p:cNvPr id="4" name="Rounded Rectangle 3"/>
            <p:cNvSpPr/>
            <p:nvPr/>
          </p:nvSpPr>
          <p:spPr>
            <a:xfrm>
              <a:off x="1234822" y="3126169"/>
              <a:ext cx="10652378" cy="178873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smtClean="0">
                  <a:latin typeface="Arial" panose="020B0604020202020204" pitchFamily="34" charset="0"/>
                  <a:cs typeface="Arial" panose="020B0604020202020204" pitchFamily="34" charset="0"/>
                </a:rPr>
                <a:t>Tín dụng ngân hàng là gì? </a:t>
              </a:r>
              <a:endParaRPr lang="en-US" sz="4500">
                <a:latin typeface="Arial" panose="020B0604020202020204" pitchFamily="34" charset="0"/>
                <a:cs typeface="Arial" panose="020B0604020202020204" pitchFamily="34" charset="0"/>
              </a:endParaRPr>
            </a:p>
          </p:txBody>
        </p:sp>
        <p:sp>
          <p:nvSpPr>
            <p:cNvPr id="5" name="Oval 4"/>
            <p:cNvSpPr/>
            <p:nvPr/>
          </p:nvSpPr>
          <p:spPr>
            <a:xfrm>
              <a:off x="777622" y="3540077"/>
              <a:ext cx="914400" cy="938873"/>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000" b="1" smtClean="0">
                  <a:latin typeface="Arial" panose="020B0604020202020204" pitchFamily="34" charset="0"/>
                  <a:cs typeface="Arial" panose="020B0604020202020204" pitchFamily="34" charset="0"/>
                </a:rPr>
                <a:t>1</a:t>
              </a:r>
              <a:endParaRPr lang="en-US" sz="5000" b="1">
                <a:latin typeface="Arial" panose="020B0604020202020204" pitchFamily="34" charset="0"/>
                <a:cs typeface="Arial" panose="020B0604020202020204" pitchFamily="34" charset="0"/>
              </a:endParaRPr>
            </a:p>
          </p:txBody>
        </p:sp>
      </p:grpSp>
      <p:grpSp>
        <p:nvGrpSpPr>
          <p:cNvPr id="17" name="Group 16"/>
          <p:cNvGrpSpPr/>
          <p:nvPr/>
        </p:nvGrpSpPr>
        <p:grpSpPr>
          <a:xfrm>
            <a:off x="543560" y="5997795"/>
            <a:ext cx="11308080" cy="1788731"/>
            <a:chOff x="883920" y="3126169"/>
            <a:chExt cx="11308080" cy="1788731"/>
          </a:xfrm>
        </p:grpSpPr>
        <p:sp>
          <p:nvSpPr>
            <p:cNvPr id="18" name="Rounded Rectangle 17"/>
            <p:cNvSpPr/>
            <p:nvPr/>
          </p:nvSpPr>
          <p:spPr>
            <a:xfrm>
              <a:off x="1524000" y="3126169"/>
              <a:ext cx="10668000" cy="178873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a:latin typeface="Arial" panose="020B0604020202020204" pitchFamily="34" charset="0"/>
                  <a:cs typeface="Arial" panose="020B0604020202020204" pitchFamily="34" charset="0"/>
                </a:rPr>
                <a:t>Nêu đặc điểm của tín dụng ngân hàng. </a:t>
              </a:r>
            </a:p>
          </p:txBody>
        </p:sp>
        <p:sp>
          <p:nvSpPr>
            <p:cNvPr id="19" name="Oval 18"/>
            <p:cNvSpPr/>
            <p:nvPr/>
          </p:nvSpPr>
          <p:spPr>
            <a:xfrm>
              <a:off x="883920" y="3551097"/>
              <a:ext cx="914400" cy="938873"/>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000" b="1">
                  <a:latin typeface="Arial" panose="020B0604020202020204" pitchFamily="34" charset="0"/>
                  <a:cs typeface="Arial" panose="020B0604020202020204" pitchFamily="34" charset="0"/>
                </a:rPr>
                <a:t>2</a:t>
              </a:r>
            </a:p>
          </p:txBody>
        </p:sp>
      </p:grpSp>
      <p:pic>
        <p:nvPicPr>
          <p:cNvPr id="20" name="Picture 5"/>
          <p:cNvPicPr>
            <a:picLocks noChangeAspect="1"/>
          </p:cNvPicPr>
          <p:nvPr/>
        </p:nvPicPr>
        <p:blipFill>
          <a:blip r:embed="rId2"/>
          <a:srcRect/>
          <a:stretch>
            <a:fillRect/>
          </a:stretch>
        </p:blipFill>
        <p:spPr>
          <a:xfrm>
            <a:off x="12725400" y="2952881"/>
            <a:ext cx="5062295" cy="7336659"/>
          </a:xfrm>
          <a:prstGeom prst="rect">
            <a:avLst/>
          </a:prstGeom>
        </p:spPr>
      </p:pic>
    </p:spTree>
    <p:extLst>
      <p:ext uri="{BB962C8B-B14F-4D97-AF65-F5344CB8AC3E}">
        <p14:creationId xmlns:p14="http://schemas.microsoft.com/office/powerpoint/2010/main" val="28692710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9" name="TextBox 8"/>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TÍN DỤNG NGÂN HÀNG </a:t>
            </a:r>
            <a:endParaRPr lang="en-US" sz="6000" b="1">
              <a:latin typeface="Arial" panose="020B0604020202020204" pitchFamily="34" charset="0"/>
              <a:cs typeface="Arial" panose="020B0604020202020204" pitchFamily="34" charset="0"/>
            </a:endParaRPr>
          </a:p>
        </p:txBody>
      </p:sp>
      <p:sp>
        <p:nvSpPr>
          <p:cNvPr id="10" name="Rectangle 9"/>
          <p:cNvSpPr/>
          <p:nvPr/>
        </p:nvSpPr>
        <p:spPr>
          <a:xfrm>
            <a:off x="0" y="9563100"/>
            <a:ext cx="18288000" cy="228600"/>
          </a:xfrm>
          <a:prstGeom prst="rect">
            <a:avLst/>
          </a:prstGeom>
          <a:solidFill>
            <a:srgbClr val="FFC558"/>
          </a:solidFill>
          <a:ln>
            <a:solidFill>
              <a:srgbClr val="FFC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14400" y="1587163"/>
            <a:ext cx="10059164" cy="1002710"/>
          </a:xfrm>
          <a:prstGeom prst="rect">
            <a:avLst/>
          </a:prstGeom>
        </p:spPr>
        <p:txBody>
          <a:bodyPr wrap="none">
            <a:spAutoFit/>
          </a:bodyPr>
          <a:lstStyle/>
          <a:p>
            <a:pPr algn="just">
              <a:lnSpc>
                <a:spcPct val="150000"/>
              </a:lnSpc>
              <a:spcBef>
                <a:spcPts val="100"/>
              </a:spcBef>
              <a:spcAft>
                <a:spcPts val="100"/>
              </a:spcAft>
            </a:pPr>
            <a:r>
              <a:rPr lang="fr-FR" sz="4500" b="1" smtClean="0">
                <a:solidFill>
                  <a:srgbClr val="C00000"/>
                </a:solidFill>
                <a:latin typeface="Arial" panose="020B0604020202020204" pitchFamily="34" charset="0"/>
                <a:ea typeface="Calibri" panose="020F0502020204030204" pitchFamily="34" charset="0"/>
                <a:cs typeface="Arial" panose="020B0604020202020204" pitchFamily="34" charset="0"/>
              </a:rPr>
              <a:t>a. </a:t>
            </a:r>
            <a:r>
              <a:rPr lang="fr-FR" sz="4500" b="1">
                <a:solidFill>
                  <a:srgbClr val="C00000"/>
                </a:solidFill>
                <a:latin typeface="Arial" panose="020B0604020202020204" pitchFamily="34" charset="0"/>
                <a:ea typeface="Calibri" panose="020F0502020204030204" pitchFamily="34" charset="0"/>
                <a:cs typeface="Arial" panose="020B0604020202020204" pitchFamily="34" charset="0"/>
              </a:rPr>
              <a:t>Đặc điểm của tín dụng ngân hàng</a:t>
            </a:r>
            <a:endParaRPr lang="en-US" sz="45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219200" y="2781300"/>
            <a:ext cx="15849600" cy="3686266"/>
          </a:xfrm>
          <a:prstGeom prst="rect">
            <a:avLst/>
          </a:prstGeom>
        </p:spPr>
        <p:txBody>
          <a:bodyPr wrap="square">
            <a:spAutoFit/>
          </a:bodyPr>
          <a:lstStyle/>
          <a:p>
            <a:pPr algn="just">
              <a:lnSpc>
                <a:spcPct val="150000"/>
              </a:lnSpc>
            </a:pPr>
            <a:r>
              <a:rPr lang="en-US" sz="4000" b="1" smtClean="0">
                <a:latin typeface="Arial" panose="020B0604020202020204" pitchFamily="34" charset="0"/>
                <a:cs typeface="Arial" panose="020B0604020202020204" pitchFamily="34" charset="0"/>
              </a:rPr>
              <a:t>KHÁI NIỆM:</a:t>
            </a:r>
          </a:p>
          <a:p>
            <a:pPr algn="just">
              <a:lnSpc>
                <a:spcPct val="150000"/>
              </a:lnSpc>
            </a:pPr>
            <a:r>
              <a:rPr lang="vi-VN" sz="4000" smtClean="0"/>
              <a:t>Tín </a:t>
            </a:r>
            <a:r>
              <a:rPr lang="vi-VN" sz="4000"/>
              <a:t>dụng ngân hàng là việc ngân hàng chấp nhận để khách hàng sử dụng một lượng tiền vốn trong một thời gian nhất định trên cơ sở lòng tin khách hàng có khả năng hoàn trả gốc và lãi khi đến hạn.</a:t>
            </a:r>
            <a:endParaRPr lang="en-US" sz="4000"/>
          </a:p>
        </p:txBody>
      </p:sp>
      <p:pic>
        <p:nvPicPr>
          <p:cNvPr id="1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800600" y="7478268"/>
            <a:ext cx="7315200" cy="2084832"/>
          </a:xfrm>
          <a:prstGeom prst="rect">
            <a:avLst/>
          </a:prstGeom>
        </p:spPr>
      </p:pic>
    </p:spTree>
    <p:extLst>
      <p:ext uri="{BB962C8B-B14F-4D97-AF65-F5344CB8AC3E}">
        <p14:creationId xmlns:p14="http://schemas.microsoft.com/office/powerpoint/2010/main" val="31203742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TotalTime>
  <Words>4274</Words>
  <Application>Microsoft Office PowerPoint</Application>
  <PresentationFormat>Custom</PresentationFormat>
  <Paragraphs>326</Paragraphs>
  <Slides>58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Gardening Workshop Presentation</dc:title>
  <cp:lastModifiedBy>Admin</cp:lastModifiedBy>
  <cp:revision>54</cp:revision>
  <dcterms:created xsi:type="dcterms:W3CDTF">2006-08-16T00:00:00Z</dcterms:created>
  <dcterms:modified xsi:type="dcterms:W3CDTF">2022-10-23T08:21:23Z</dcterms:modified>
  <dc:identifier>DAFPp-9kyRg</dc:identifier>
</cp:coreProperties>
</file>