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940" r:id="rId1"/>
  </p:sldMasterIdLst>
  <p:notesMasterIdLst>
    <p:notesMasterId r:id="rId24"/>
  </p:notesMasterIdLst>
  <p:handoutMasterIdLst>
    <p:handoutMasterId r:id="rId25"/>
  </p:handoutMasterIdLst>
  <p:sldIdLst>
    <p:sldId id="3288" r:id="rId2"/>
    <p:sldId id="3318" r:id="rId3"/>
    <p:sldId id="3388" r:id="rId4"/>
    <p:sldId id="3389" r:id="rId5"/>
    <p:sldId id="3382" r:id="rId6"/>
    <p:sldId id="3390" r:id="rId7"/>
    <p:sldId id="3394" r:id="rId8"/>
    <p:sldId id="3392" r:id="rId9"/>
    <p:sldId id="3395" r:id="rId10"/>
    <p:sldId id="3391" r:id="rId11"/>
    <p:sldId id="3396" r:id="rId12"/>
    <p:sldId id="3393" r:id="rId13"/>
    <p:sldId id="3371" r:id="rId14"/>
    <p:sldId id="3367" r:id="rId15"/>
    <p:sldId id="3397" r:id="rId16"/>
    <p:sldId id="3398" r:id="rId17"/>
    <p:sldId id="3399" r:id="rId18"/>
    <p:sldId id="3370" r:id="rId19"/>
    <p:sldId id="3401" r:id="rId20"/>
    <p:sldId id="3402" r:id="rId21"/>
    <p:sldId id="3400" r:id="rId22"/>
    <p:sldId id="3366" r:id="rId23"/>
  </p:sldIdLst>
  <p:sldSz cx="9145588" cy="5145088"/>
  <p:notesSz cx="6858000" cy="9144000"/>
  <p:custDataLst>
    <p:tags r:id="rId26"/>
  </p:custDataLst>
  <p:defaultTextStyle>
    <a:defPPr>
      <a:defRPr lang="zh-CN"/>
    </a:defPPr>
    <a:lvl1pPr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4999" indent="-129839"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2256" indent="-261935"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69514" indent="-394032"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6771" indent="-526128"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1625803" algn="l" defTabSz="650321"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1950964" algn="l" defTabSz="650321"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2276124" algn="l" defTabSz="650321"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2601285" algn="l" defTabSz="650321" rtl="0" eaLnBrk="1" latinLnBrk="0" hangingPunct="1">
      <a:defRPr kern="1200">
        <a:solidFill>
          <a:schemeClr val="tx1"/>
        </a:solidFill>
        <a:latin typeface="Calibri" panose="020F050202020403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350" userDrawn="1">
          <p15:clr>
            <a:srgbClr val="A4A3A4"/>
          </p15:clr>
        </p15:guide>
        <p15:guide id="2" pos="4050" userDrawn="1">
          <p15:clr>
            <a:srgbClr val="A4A3A4"/>
          </p15:clr>
        </p15:guide>
        <p15:guide id="5" orient="horz" pos="4183" userDrawn="1">
          <p15:clr>
            <a:srgbClr val="A4A3A4"/>
          </p15:clr>
        </p15:guide>
        <p15:guide id="6" pos="7588" userDrawn="1">
          <p15:clr>
            <a:srgbClr val="A4A3A4"/>
          </p15:clr>
        </p15:guide>
        <p15:guide id="7" pos="376" userDrawn="1">
          <p15:clr>
            <a:srgbClr val="A4A3A4"/>
          </p15:clr>
        </p15:guide>
        <p15:guide id="8" pos="1350" userDrawn="1">
          <p15:clr>
            <a:srgbClr val="A4A3A4"/>
          </p15:clr>
        </p15:guide>
        <p15:guide id="9" orient="horz" pos="214" userDrawn="1">
          <p15:clr>
            <a:srgbClr val="A4A3A4"/>
          </p15:clr>
        </p15:guide>
        <p15:guide id="10" orient="horz" pos="2976">
          <p15:clr>
            <a:srgbClr val="A4A3A4"/>
          </p15:clr>
        </p15:guide>
        <p15:guide id="11" pos="2881">
          <p15:clr>
            <a:srgbClr val="A4A3A4"/>
          </p15:clr>
        </p15:guide>
        <p15:guide id="12" pos="5397">
          <p15:clr>
            <a:srgbClr val="A4A3A4"/>
          </p15:clr>
        </p15:guide>
        <p15:guide id="13" pos="267">
          <p15:clr>
            <a:srgbClr val="A4A3A4"/>
          </p15:clr>
        </p15:guide>
        <p15:guide id="14" pos="9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236"/>
    <a:srgbClr val="E08095"/>
    <a:srgbClr val="DD758B"/>
    <a:srgbClr val="AE1233"/>
    <a:srgbClr val="9F7B63"/>
    <a:srgbClr val="F48E77"/>
    <a:srgbClr val="A1BD70"/>
    <a:srgbClr val="889EB6"/>
    <a:srgbClr val="169274"/>
    <a:srgbClr val="60AEA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05" autoAdjust="0"/>
    <p:restoredTop sz="95680" autoAdjust="0"/>
  </p:normalViewPr>
  <p:slideViewPr>
    <p:cSldViewPr>
      <p:cViewPr varScale="1">
        <p:scale>
          <a:sx n="131" d="100"/>
          <a:sy n="131" d="100"/>
        </p:scale>
        <p:origin x="992" y="184"/>
      </p:cViewPr>
      <p:guideLst>
        <p:guide orient="horz" pos="350"/>
        <p:guide pos="4050"/>
        <p:guide orient="horz" pos="4183"/>
        <p:guide pos="7588"/>
        <p:guide pos="376"/>
        <p:guide pos="1350"/>
        <p:guide orient="horz" pos="214"/>
        <p:guide orient="horz" pos="2976"/>
        <p:guide pos="2881"/>
        <p:guide pos="5397"/>
        <p:guide pos="267"/>
        <p:guide pos="960"/>
      </p:guideLst>
    </p:cSldViewPr>
  </p:slideViewPr>
  <p:outlineViewPr>
    <p:cViewPr>
      <p:scale>
        <a:sx n="100" d="100"/>
        <a:sy n="100" d="100"/>
      </p:scale>
      <p:origin x="0" y="-14412"/>
    </p:cViewPr>
  </p:outlineViewPr>
  <p:notesTextViewPr>
    <p:cViewPr>
      <p:scale>
        <a:sx n="1" d="1"/>
        <a:sy n="1" d="1"/>
      </p:scale>
      <p:origin x="0" y="0"/>
    </p:cViewPr>
  </p:notesTextViewPr>
  <p:sorterViewPr>
    <p:cViewPr>
      <p:scale>
        <a:sx n="75" d="100"/>
        <a:sy n="75" d="100"/>
      </p:scale>
      <p:origin x="0" y="0"/>
    </p:cViewPr>
  </p:sorterViewPr>
  <p:notesViewPr>
    <p:cSldViewPr showGuides="1">
      <p:cViewPr varScale="1">
        <p:scale>
          <a:sx n="85" d="100"/>
          <a:sy n="85" d="100"/>
        </p:scale>
        <p:origin x="380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17742FC-62BB-4B81-9CA5-3B750A4B4580}" type="datetimeFigureOut">
              <a:rPr lang="zh-CN" altLang="en-US" smtClean="0"/>
              <a:pPr/>
              <a:t>2021/8/13</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67E82F1-5B17-4D95-A6D6-EB96F2D72B61}" type="slidenum">
              <a:rPr lang="zh-CN" altLang="en-US" smtClean="0"/>
              <a:pPr/>
              <a:t>‹#›</a:t>
            </a:fld>
            <a:endParaRPr lang="zh-CN" altLang="en-US"/>
          </a:p>
        </p:txBody>
      </p:sp>
    </p:spTree>
    <p:extLst>
      <p:ext uri="{BB962C8B-B14F-4D97-AF65-F5344CB8AC3E}">
        <p14:creationId xmlns:p14="http://schemas.microsoft.com/office/powerpoint/2010/main" val="42425143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06024D97-E667-405D-B634-E583E2108D71}" type="datetimeFigureOut">
              <a:rPr lang="zh-CN" altLang="en-US"/>
              <a:pPr>
                <a:defRPr/>
              </a:pPr>
              <a:t>2021/8/13</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18F03C3-53C1-4F10-8DAF-D1F318E96C6E}" type="slidenum">
              <a:rPr lang="zh-CN" altLang="en-US"/>
              <a:pPr/>
              <a:t>‹#›</a:t>
            </a:fld>
            <a:endParaRPr lang="zh-CN" altLang="en-US"/>
          </a:p>
        </p:txBody>
      </p:sp>
    </p:spTree>
    <p:extLst>
      <p:ext uri="{BB962C8B-B14F-4D97-AF65-F5344CB8AC3E}">
        <p14:creationId xmlns:p14="http://schemas.microsoft.com/office/powerpoint/2010/main" val="20605404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900" kern="1200">
        <a:solidFill>
          <a:schemeClr val="tx1"/>
        </a:solidFill>
        <a:latin typeface="+mn-lt"/>
        <a:ea typeface="+mn-ea"/>
        <a:cs typeface="+mn-cs"/>
      </a:defRPr>
    </a:lvl1pPr>
    <a:lvl2pPr marL="324032" algn="l" rtl="0" eaLnBrk="0" fontAlgn="base" hangingPunct="0">
      <a:spcBef>
        <a:spcPct val="30000"/>
      </a:spcBef>
      <a:spcAft>
        <a:spcPct val="0"/>
      </a:spcAft>
      <a:defRPr sz="900" kern="1200">
        <a:solidFill>
          <a:schemeClr val="tx1"/>
        </a:solidFill>
        <a:latin typeface="+mn-lt"/>
        <a:ea typeface="+mn-ea"/>
        <a:cs typeface="+mn-cs"/>
      </a:defRPr>
    </a:lvl2pPr>
    <a:lvl3pPr marL="649193" algn="l" rtl="0" eaLnBrk="0" fontAlgn="base" hangingPunct="0">
      <a:spcBef>
        <a:spcPct val="30000"/>
      </a:spcBef>
      <a:spcAft>
        <a:spcPct val="0"/>
      </a:spcAft>
      <a:defRPr sz="900" kern="1200">
        <a:solidFill>
          <a:schemeClr val="tx1"/>
        </a:solidFill>
        <a:latin typeface="+mn-lt"/>
        <a:ea typeface="+mn-ea"/>
        <a:cs typeface="+mn-cs"/>
      </a:defRPr>
    </a:lvl3pPr>
    <a:lvl4pPr marL="974353" algn="l" rtl="0" eaLnBrk="0" fontAlgn="base" hangingPunct="0">
      <a:spcBef>
        <a:spcPct val="30000"/>
      </a:spcBef>
      <a:spcAft>
        <a:spcPct val="0"/>
      </a:spcAft>
      <a:defRPr sz="900" kern="1200">
        <a:solidFill>
          <a:schemeClr val="tx1"/>
        </a:solidFill>
        <a:latin typeface="+mn-lt"/>
        <a:ea typeface="+mn-ea"/>
        <a:cs typeface="+mn-cs"/>
      </a:defRPr>
    </a:lvl4pPr>
    <a:lvl5pPr marL="1299514" algn="l" rtl="0" eaLnBrk="0" fontAlgn="base" hangingPunct="0">
      <a:spcBef>
        <a:spcPct val="30000"/>
      </a:spcBef>
      <a:spcAft>
        <a:spcPct val="0"/>
      </a:spcAft>
      <a:defRPr sz="900" kern="1200">
        <a:solidFill>
          <a:schemeClr val="tx1"/>
        </a:solidFill>
        <a:latin typeface="+mn-lt"/>
        <a:ea typeface="+mn-ea"/>
        <a:cs typeface="+mn-cs"/>
      </a:defRPr>
    </a:lvl5pPr>
    <a:lvl6pPr marL="1625443" algn="l" defTabSz="650177" rtl="0" eaLnBrk="1" latinLnBrk="0" hangingPunct="1">
      <a:defRPr sz="900" kern="1200">
        <a:solidFill>
          <a:schemeClr val="tx1"/>
        </a:solidFill>
        <a:latin typeface="+mn-lt"/>
        <a:ea typeface="+mn-ea"/>
        <a:cs typeface="+mn-cs"/>
      </a:defRPr>
    </a:lvl6pPr>
    <a:lvl7pPr marL="1950531" algn="l" defTabSz="650177" rtl="0" eaLnBrk="1" latinLnBrk="0" hangingPunct="1">
      <a:defRPr sz="900" kern="1200">
        <a:solidFill>
          <a:schemeClr val="tx1"/>
        </a:solidFill>
        <a:latin typeface="+mn-lt"/>
        <a:ea typeface="+mn-ea"/>
        <a:cs typeface="+mn-cs"/>
      </a:defRPr>
    </a:lvl7pPr>
    <a:lvl8pPr marL="2275621" algn="l" defTabSz="650177" rtl="0" eaLnBrk="1" latinLnBrk="0" hangingPunct="1">
      <a:defRPr sz="900" kern="1200">
        <a:solidFill>
          <a:schemeClr val="tx1"/>
        </a:solidFill>
        <a:latin typeface="+mn-lt"/>
        <a:ea typeface="+mn-ea"/>
        <a:cs typeface="+mn-cs"/>
      </a:defRPr>
    </a:lvl8pPr>
    <a:lvl9pPr marL="2600708" algn="l" defTabSz="650177"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pPr/>
              <a:t>1</a:t>
            </a:fld>
            <a:endParaRPr lang="zh-CN" altLang="en-US"/>
          </a:p>
        </p:txBody>
      </p:sp>
    </p:spTree>
    <p:extLst>
      <p:ext uri="{BB962C8B-B14F-4D97-AF65-F5344CB8AC3E}">
        <p14:creationId xmlns:p14="http://schemas.microsoft.com/office/powerpoint/2010/main" val="32119817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3EF2083-0386-4B43-BE3F-5071C6BB4FA7}" type="slidenum">
              <a:rPr lang="zh-CN" altLang="en-US" smtClean="0"/>
              <a:pPr/>
              <a:t>2</a:t>
            </a:fld>
            <a:endParaRPr lang="zh-CN" altLang="en-US"/>
          </a:p>
        </p:txBody>
      </p:sp>
    </p:spTree>
    <p:extLst>
      <p:ext uri="{BB962C8B-B14F-4D97-AF65-F5344CB8AC3E}">
        <p14:creationId xmlns:p14="http://schemas.microsoft.com/office/powerpoint/2010/main" val="20889374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E1066DFD-D77D-44AB-A44B-39D08D789409}" type="slidenum">
              <a:rPr lang="zh-CN" altLang="en-US" smtClean="0"/>
              <a:pPr/>
              <a:t>3</a:t>
            </a:fld>
            <a:endParaRPr lang="zh-CN" altLang="en-US"/>
          </a:p>
        </p:txBody>
      </p:sp>
    </p:spTree>
    <p:extLst>
      <p:ext uri="{BB962C8B-B14F-4D97-AF65-F5344CB8AC3E}">
        <p14:creationId xmlns:p14="http://schemas.microsoft.com/office/powerpoint/2010/main" val="1348011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CF7384D0-E8C0-4FB2-93D8-B1A58490B2C5}" type="slidenum">
              <a:rPr lang="zh-CN" altLang="en-US" smtClean="0"/>
              <a:pPr/>
              <a:t>5</a:t>
            </a:fld>
            <a:endParaRPr lang="zh-CN" altLang="en-US"/>
          </a:p>
        </p:txBody>
      </p:sp>
    </p:spTree>
    <p:extLst>
      <p:ext uri="{BB962C8B-B14F-4D97-AF65-F5344CB8AC3E}">
        <p14:creationId xmlns:p14="http://schemas.microsoft.com/office/powerpoint/2010/main" val="10536826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pPr/>
              <a:t>13</a:t>
            </a:fld>
            <a:endParaRPr lang="zh-CN" altLang="en-US"/>
          </a:p>
        </p:txBody>
      </p:sp>
    </p:spTree>
    <p:extLst>
      <p:ext uri="{BB962C8B-B14F-4D97-AF65-F5344CB8AC3E}">
        <p14:creationId xmlns:p14="http://schemas.microsoft.com/office/powerpoint/2010/main" val="23676978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3EF2083-0386-4B43-BE3F-5071C6BB4FA7}" type="slidenum">
              <a:rPr lang="zh-CN" altLang="en-US" smtClean="0"/>
              <a:pPr/>
              <a:t>14</a:t>
            </a:fld>
            <a:endParaRPr lang="zh-CN" altLang="en-US"/>
          </a:p>
        </p:txBody>
      </p:sp>
    </p:spTree>
    <p:extLst>
      <p:ext uri="{BB962C8B-B14F-4D97-AF65-F5344CB8AC3E}">
        <p14:creationId xmlns:p14="http://schemas.microsoft.com/office/powerpoint/2010/main" val="25910530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pPr/>
              <a:t>18</a:t>
            </a:fld>
            <a:endParaRPr lang="zh-CN" altLang="en-US"/>
          </a:p>
        </p:txBody>
      </p:sp>
    </p:spTree>
    <p:extLst>
      <p:ext uri="{BB962C8B-B14F-4D97-AF65-F5344CB8AC3E}">
        <p14:creationId xmlns:p14="http://schemas.microsoft.com/office/powerpoint/2010/main" val="17270921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pPr/>
              <a:t>21</a:t>
            </a:fld>
            <a:endParaRPr lang="zh-CN" altLang="en-US"/>
          </a:p>
        </p:txBody>
      </p:sp>
    </p:spTree>
    <p:extLst>
      <p:ext uri="{BB962C8B-B14F-4D97-AF65-F5344CB8AC3E}">
        <p14:creationId xmlns:p14="http://schemas.microsoft.com/office/powerpoint/2010/main" val="19941482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418F03C3-53C1-4F10-8DAF-D1F318E96C6E}" type="slidenum">
              <a:rPr lang="zh-CN" altLang="en-US" smtClean="0"/>
              <a:pPr/>
              <a:t>22</a:t>
            </a:fld>
            <a:endParaRPr lang="zh-CN" altLang="en-US"/>
          </a:p>
        </p:txBody>
      </p:sp>
    </p:spTree>
    <p:extLst>
      <p:ext uri="{BB962C8B-B14F-4D97-AF65-F5344CB8AC3E}">
        <p14:creationId xmlns:p14="http://schemas.microsoft.com/office/powerpoint/2010/main" val="25527187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pic>
        <p:nvPicPr>
          <p:cNvPr id="4" name="图片 3">
            <a:extLst>
              <a:ext uri="{FF2B5EF4-FFF2-40B4-BE49-F238E27FC236}">
                <a16:creationId xmlns:a16="http://schemas.microsoft.com/office/drawing/2014/main" id="{BD5F6264-6436-4F62-BBD6-102663E971B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44" y="0"/>
            <a:ext cx="9138700" cy="5145088"/>
          </a:xfrm>
          <a:prstGeom prst="rect">
            <a:avLst/>
          </a:prstGeom>
        </p:spPr>
      </p:pic>
      <p:sp>
        <p:nvSpPr>
          <p:cNvPr id="6" name="日期占位符 2"/>
          <p:cNvSpPr>
            <a:spLocks noGrp="1"/>
          </p:cNvSpPr>
          <p:nvPr>
            <p:ph type="dt" sz="half" idx="10"/>
          </p:nvPr>
        </p:nvSpPr>
        <p:spPr/>
        <p:txBody>
          <a:bodyPr/>
          <a:lstStyle>
            <a:lvl1pPr>
              <a:defRPr/>
            </a:lvl1pPr>
          </a:lstStyle>
          <a:p>
            <a:pPr>
              <a:defRPr/>
            </a:pPr>
            <a:fld id="{2062C1E6-100B-44D2-A1C7-A34E3BD9A12C}" type="datetimeFigureOut">
              <a:rPr lang="zh-CN" altLang="en-US"/>
              <a:pPr>
                <a:defRPr/>
              </a:pPr>
              <a:t>2021/8/13</a:t>
            </a:fld>
            <a:endParaRPr lang="zh-CN" altLang="en-US"/>
          </a:p>
        </p:txBody>
      </p:sp>
      <p:sp>
        <p:nvSpPr>
          <p:cNvPr id="7" name="页脚占位符 3"/>
          <p:cNvSpPr>
            <a:spLocks noGrp="1"/>
          </p:cNvSpPr>
          <p:nvPr>
            <p:ph type="ftr" sz="quarter" idx="11"/>
          </p:nvPr>
        </p:nvSpPr>
        <p:spPr/>
        <p:txBody>
          <a:bodyPr/>
          <a:lstStyle>
            <a:lvl1pPr>
              <a:defRPr/>
            </a:lvl1pPr>
          </a:lstStyle>
          <a:p>
            <a:pPr>
              <a:defRPr/>
            </a:pPr>
            <a:endParaRPr lang="zh-CN" altLang="en-US"/>
          </a:p>
        </p:txBody>
      </p:sp>
      <p:sp>
        <p:nvSpPr>
          <p:cNvPr id="8" name="灯片编号占位符 4"/>
          <p:cNvSpPr>
            <a:spLocks noGrp="1"/>
          </p:cNvSpPr>
          <p:nvPr>
            <p:ph type="sldNum" sz="quarter" idx="12"/>
          </p:nvPr>
        </p:nvSpPr>
        <p:spPr/>
        <p:txBody>
          <a:bodyPr/>
          <a:lstStyle>
            <a:lvl1pPr>
              <a:defRPr/>
            </a:lvl1pPr>
          </a:lstStyle>
          <a:p>
            <a:pPr>
              <a:defRPr/>
            </a:pPr>
            <a:fld id="{C14A6F88-39AC-442E-B372-2FEBDC340D1D}" type="slidenum">
              <a:rPr lang="zh-CN" altLang="en-US"/>
              <a:pPr>
                <a:defRPr/>
              </a:pPr>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500" advClick="0" advTm="0">
        <p:wipe/>
      </p:transition>
    </mc:Choice>
    <mc:Fallback xmlns="">
      <p:transition spd="slow" advClick="0" advTm="0">
        <p:wip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仅标题">
    <p:spTree>
      <p:nvGrpSpPr>
        <p:cNvPr id="1" name=""/>
        <p:cNvGrpSpPr/>
        <p:nvPr/>
      </p:nvGrpSpPr>
      <p:grpSpPr>
        <a:xfrm>
          <a:off x="0" y="0"/>
          <a:ext cx="0" cy="0"/>
          <a:chOff x="0" y="0"/>
          <a:chExt cx="0" cy="0"/>
        </a:xfrm>
      </p:grpSpPr>
      <p:pic>
        <p:nvPicPr>
          <p:cNvPr id="11" name="图片 10">
            <a:extLst>
              <a:ext uri="{FF2B5EF4-FFF2-40B4-BE49-F238E27FC236}">
                <a16:creationId xmlns:a16="http://schemas.microsoft.com/office/drawing/2014/main" id="{D4E6DEAE-00B4-4C07-BC10-E63E1F340C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44" y="0"/>
            <a:ext cx="9138700" cy="5145088"/>
          </a:xfrm>
          <a:prstGeom prst="rect">
            <a:avLst/>
          </a:prstGeom>
        </p:spPr>
      </p:pic>
      <p:sp>
        <p:nvSpPr>
          <p:cNvPr id="6" name="日期占位符 2"/>
          <p:cNvSpPr>
            <a:spLocks noGrp="1"/>
          </p:cNvSpPr>
          <p:nvPr>
            <p:ph type="dt" sz="half" idx="10"/>
          </p:nvPr>
        </p:nvSpPr>
        <p:spPr/>
        <p:txBody>
          <a:bodyPr/>
          <a:lstStyle>
            <a:lvl1pPr>
              <a:defRPr/>
            </a:lvl1pPr>
          </a:lstStyle>
          <a:p>
            <a:pPr>
              <a:defRPr/>
            </a:pPr>
            <a:fld id="{2062C1E6-100B-44D2-A1C7-A34E3BD9A12C}" type="datetimeFigureOut">
              <a:rPr lang="zh-CN" altLang="en-US"/>
              <a:pPr>
                <a:defRPr/>
              </a:pPr>
              <a:t>2021/8/13</a:t>
            </a:fld>
            <a:endParaRPr lang="zh-CN" altLang="en-US"/>
          </a:p>
        </p:txBody>
      </p:sp>
      <p:sp>
        <p:nvSpPr>
          <p:cNvPr id="7" name="页脚占位符 3"/>
          <p:cNvSpPr>
            <a:spLocks noGrp="1"/>
          </p:cNvSpPr>
          <p:nvPr>
            <p:ph type="ftr" sz="quarter" idx="11"/>
          </p:nvPr>
        </p:nvSpPr>
        <p:spPr/>
        <p:txBody>
          <a:bodyPr/>
          <a:lstStyle>
            <a:lvl1pPr>
              <a:defRPr/>
            </a:lvl1pPr>
          </a:lstStyle>
          <a:p>
            <a:pPr>
              <a:defRPr/>
            </a:pPr>
            <a:endParaRPr lang="zh-CN" altLang="en-US"/>
          </a:p>
        </p:txBody>
      </p:sp>
      <p:sp>
        <p:nvSpPr>
          <p:cNvPr id="8" name="灯片编号占位符 4"/>
          <p:cNvSpPr>
            <a:spLocks noGrp="1"/>
          </p:cNvSpPr>
          <p:nvPr>
            <p:ph type="sldNum" sz="quarter" idx="12"/>
          </p:nvPr>
        </p:nvSpPr>
        <p:spPr/>
        <p:txBody>
          <a:bodyPr/>
          <a:lstStyle>
            <a:lvl1pPr>
              <a:defRPr/>
            </a:lvl1pPr>
          </a:lstStyle>
          <a:p>
            <a:pPr>
              <a:defRPr/>
            </a:pPr>
            <a:fld id="{C14A6F88-39AC-442E-B372-2FEBDC340D1D}" type="slidenum">
              <a:rPr lang="zh-CN" altLang="en-US"/>
              <a:pPr>
                <a:defRPr/>
              </a:pPr>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500" advClick="0" advTm="0">
        <p:wipe/>
      </p:transition>
    </mc:Choice>
    <mc:Fallback xmlns="">
      <p:transition spd="slow" advClick="0" advTm="0">
        <p:wip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仅标题">
    <p:spTree>
      <p:nvGrpSpPr>
        <p:cNvPr id="1" name=""/>
        <p:cNvGrpSpPr/>
        <p:nvPr/>
      </p:nvGrpSpPr>
      <p:grpSpPr>
        <a:xfrm>
          <a:off x="0" y="0"/>
          <a:ext cx="0" cy="0"/>
          <a:chOff x="0" y="0"/>
          <a:chExt cx="0" cy="0"/>
        </a:xfrm>
      </p:grpSpPr>
      <p:pic>
        <p:nvPicPr>
          <p:cNvPr id="11" name="图片 10">
            <a:extLst>
              <a:ext uri="{FF2B5EF4-FFF2-40B4-BE49-F238E27FC236}">
                <a16:creationId xmlns:a16="http://schemas.microsoft.com/office/drawing/2014/main" id="{D4538554-67FA-4D2B-BCE8-54D06CAA91E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44" y="0"/>
            <a:ext cx="9138700" cy="5145088"/>
          </a:xfrm>
          <a:prstGeom prst="rect">
            <a:avLst/>
          </a:prstGeom>
        </p:spPr>
      </p:pic>
      <p:sp>
        <p:nvSpPr>
          <p:cNvPr id="6" name="日期占位符 2"/>
          <p:cNvSpPr>
            <a:spLocks noGrp="1"/>
          </p:cNvSpPr>
          <p:nvPr>
            <p:ph type="dt" sz="half" idx="10"/>
          </p:nvPr>
        </p:nvSpPr>
        <p:spPr/>
        <p:txBody>
          <a:bodyPr/>
          <a:lstStyle>
            <a:lvl1pPr>
              <a:defRPr/>
            </a:lvl1pPr>
          </a:lstStyle>
          <a:p>
            <a:pPr>
              <a:defRPr/>
            </a:pPr>
            <a:fld id="{2062C1E6-100B-44D2-A1C7-A34E3BD9A12C}" type="datetimeFigureOut">
              <a:rPr lang="zh-CN" altLang="en-US"/>
              <a:pPr>
                <a:defRPr/>
              </a:pPr>
              <a:t>2021/8/13</a:t>
            </a:fld>
            <a:endParaRPr lang="zh-CN" altLang="en-US"/>
          </a:p>
        </p:txBody>
      </p:sp>
      <p:sp>
        <p:nvSpPr>
          <p:cNvPr id="7" name="页脚占位符 3"/>
          <p:cNvSpPr>
            <a:spLocks noGrp="1"/>
          </p:cNvSpPr>
          <p:nvPr>
            <p:ph type="ftr" sz="quarter" idx="11"/>
          </p:nvPr>
        </p:nvSpPr>
        <p:spPr/>
        <p:txBody>
          <a:bodyPr/>
          <a:lstStyle>
            <a:lvl1pPr>
              <a:defRPr/>
            </a:lvl1pPr>
          </a:lstStyle>
          <a:p>
            <a:pPr>
              <a:defRPr/>
            </a:pPr>
            <a:endParaRPr lang="zh-CN" altLang="en-US"/>
          </a:p>
        </p:txBody>
      </p:sp>
      <p:sp>
        <p:nvSpPr>
          <p:cNvPr id="8" name="灯片编号占位符 4"/>
          <p:cNvSpPr>
            <a:spLocks noGrp="1"/>
          </p:cNvSpPr>
          <p:nvPr>
            <p:ph type="sldNum" sz="quarter" idx="12"/>
          </p:nvPr>
        </p:nvSpPr>
        <p:spPr/>
        <p:txBody>
          <a:bodyPr/>
          <a:lstStyle>
            <a:lvl1pPr>
              <a:defRPr/>
            </a:lvl1pPr>
          </a:lstStyle>
          <a:p>
            <a:pPr>
              <a:defRPr/>
            </a:pPr>
            <a:fld id="{C14A6F88-39AC-442E-B372-2FEBDC340D1D}" type="slidenum">
              <a:rPr lang="zh-CN" altLang="en-US"/>
              <a:pPr>
                <a:defRPr/>
              </a:pPr>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500" advClick="0" advTm="0">
        <p:wipe/>
      </p:transition>
    </mc:Choice>
    <mc:Fallback xmlns="">
      <p:transition spd="slow" advClick="0" advTm="0">
        <p:wip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仅标题">
    <p:spTree>
      <p:nvGrpSpPr>
        <p:cNvPr id="1" name=""/>
        <p:cNvGrpSpPr/>
        <p:nvPr/>
      </p:nvGrpSpPr>
      <p:grpSpPr>
        <a:xfrm>
          <a:off x="0" y="0"/>
          <a:ext cx="0" cy="0"/>
          <a:chOff x="0" y="0"/>
          <a:chExt cx="0" cy="0"/>
        </a:xfrm>
      </p:grpSpPr>
      <p:pic>
        <p:nvPicPr>
          <p:cNvPr id="11" name="图片 10">
            <a:extLst>
              <a:ext uri="{FF2B5EF4-FFF2-40B4-BE49-F238E27FC236}">
                <a16:creationId xmlns:a16="http://schemas.microsoft.com/office/drawing/2014/main" id="{34C44189-7F30-47C1-8C11-A62F9F94825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44" y="0"/>
            <a:ext cx="9138700" cy="5145088"/>
          </a:xfrm>
          <a:prstGeom prst="rect">
            <a:avLst/>
          </a:prstGeom>
        </p:spPr>
      </p:pic>
      <p:sp>
        <p:nvSpPr>
          <p:cNvPr id="6" name="日期占位符 2"/>
          <p:cNvSpPr>
            <a:spLocks noGrp="1"/>
          </p:cNvSpPr>
          <p:nvPr>
            <p:ph type="dt" sz="half" idx="10"/>
          </p:nvPr>
        </p:nvSpPr>
        <p:spPr/>
        <p:txBody>
          <a:bodyPr/>
          <a:lstStyle>
            <a:lvl1pPr>
              <a:defRPr/>
            </a:lvl1pPr>
          </a:lstStyle>
          <a:p>
            <a:pPr>
              <a:defRPr/>
            </a:pPr>
            <a:fld id="{2062C1E6-100B-44D2-A1C7-A34E3BD9A12C}" type="datetimeFigureOut">
              <a:rPr lang="zh-CN" altLang="en-US"/>
              <a:pPr>
                <a:defRPr/>
              </a:pPr>
              <a:t>2021/8/13</a:t>
            </a:fld>
            <a:endParaRPr lang="zh-CN" altLang="en-US"/>
          </a:p>
        </p:txBody>
      </p:sp>
      <p:sp>
        <p:nvSpPr>
          <p:cNvPr id="7" name="页脚占位符 3"/>
          <p:cNvSpPr>
            <a:spLocks noGrp="1"/>
          </p:cNvSpPr>
          <p:nvPr>
            <p:ph type="ftr" sz="quarter" idx="11"/>
          </p:nvPr>
        </p:nvSpPr>
        <p:spPr/>
        <p:txBody>
          <a:bodyPr/>
          <a:lstStyle>
            <a:lvl1pPr>
              <a:defRPr/>
            </a:lvl1pPr>
          </a:lstStyle>
          <a:p>
            <a:pPr>
              <a:defRPr/>
            </a:pPr>
            <a:endParaRPr lang="zh-CN" altLang="en-US"/>
          </a:p>
        </p:txBody>
      </p:sp>
      <p:sp>
        <p:nvSpPr>
          <p:cNvPr id="8" name="灯片编号占位符 4"/>
          <p:cNvSpPr>
            <a:spLocks noGrp="1"/>
          </p:cNvSpPr>
          <p:nvPr>
            <p:ph type="sldNum" sz="quarter" idx="12"/>
          </p:nvPr>
        </p:nvSpPr>
        <p:spPr/>
        <p:txBody>
          <a:bodyPr/>
          <a:lstStyle>
            <a:lvl1pPr>
              <a:defRPr/>
            </a:lvl1pPr>
          </a:lstStyle>
          <a:p>
            <a:pPr>
              <a:defRPr/>
            </a:pPr>
            <a:fld id="{C14A6F88-39AC-442E-B372-2FEBDC340D1D}" type="slidenum">
              <a:rPr lang="zh-CN" altLang="en-US"/>
              <a:pPr>
                <a:defRPr/>
              </a:pPr>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slow" p14:dur="1500" advClick="0" advTm="0">
        <p:wipe/>
      </p:transition>
    </mc:Choice>
    <mc:Fallback xmlns="">
      <p:transition spd="slow" advClick="0" advTm="0">
        <p:wip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2BF82D2-7A68-459D-A996-9BDDA2518FA4}" type="datetimeFigureOut">
              <a:rPr lang="zh-CN" altLang="en-US" smtClean="0"/>
              <a:pPr/>
              <a:t>2021/8/13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3E01EE5D-26FB-46D5-A381-ECFB35BF1D34}" type="slidenum">
              <a:rPr lang="zh-CN" altLang="en-US" smtClean="0"/>
              <a:pPr/>
              <a:t>‹#›</a:t>
            </a:fld>
            <a:endParaRPr lang="zh-CN" altLang="en-US"/>
          </a:p>
        </p:txBody>
      </p:sp>
    </p:spTree>
    <p:extLst>
      <p:ext uri="{BB962C8B-B14F-4D97-AF65-F5344CB8AC3E}">
        <p14:creationId xmlns:p14="http://schemas.microsoft.com/office/powerpoint/2010/main" val="1933288649"/>
      </p:ext>
    </p:extLst>
  </p:cSld>
  <p:clrMapOvr>
    <a:masterClrMapping/>
  </p:clrMapOvr>
  <mc:AlternateContent xmlns:mc="http://schemas.openxmlformats.org/markup-compatibility/2006" xmlns:p14="http://schemas.microsoft.com/office/powerpoint/2010/main">
    <mc:Choice Requires="p14">
      <p:transition spd="slow" p14:dur="1500" advClick="0" advTm="0">
        <p:wipe/>
      </p:transition>
    </mc:Choice>
    <mc:Fallback xmlns="">
      <p:transition spd="slow" advClick="0" advTm="0">
        <p:wip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仅标题">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7C25B2B0-692A-46A2-956F-D87A1A3CFB5B}" type="datetimeFigureOut">
              <a:rPr lang="zh-CN" altLang="en-US"/>
              <a:pPr>
                <a:defRPr/>
              </a:pPr>
              <a:t>2021/8/13</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CCE584FB-8213-408C-973A-0BFE315A5B2C}" type="slidenum">
              <a:rPr lang="zh-CN" altLang="en-US"/>
              <a:pPr>
                <a:defRPr/>
              </a:pPr>
              <a:t>‹#›</a:t>
            </a:fld>
            <a:endParaRPr lang="zh-CN" altLang="en-US"/>
          </a:p>
        </p:txBody>
      </p:sp>
      <p:pic>
        <p:nvPicPr>
          <p:cNvPr id="5" name="图片 4">
            <a:extLst>
              <a:ext uri="{FF2B5EF4-FFF2-40B4-BE49-F238E27FC236}">
                <a16:creationId xmlns:a16="http://schemas.microsoft.com/office/drawing/2014/main" id="{A655CAEC-A6FC-440C-A6AA-A0EE1153F15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44" y="0"/>
            <a:ext cx="9138700" cy="5145088"/>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advClick="0" advTm="0">
        <p:wipe/>
      </p:transition>
    </mc:Choice>
    <mc:Fallback xmlns="">
      <p:transition spd="slow" advClick="0" advTm="0">
        <p:wip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901" y="274420"/>
            <a:ext cx="7887787" cy="993783"/>
          </a:xfrm>
          <a:prstGeom prst="rect">
            <a:avLst/>
          </a:prstGeom>
        </p:spPr>
        <p:txBody>
          <a:bodyPr vert="horz" lIns="65032" tIns="32516" rIns="65032" bIns="32516" rtlCol="0" anchor="ctr">
            <a:normAutofit/>
          </a:bodyPr>
          <a:lstStyle/>
          <a:p>
            <a:r>
              <a:rPr lang="zh-CN" altLang="en-US"/>
              <a:t>单击此处编辑母版标题样式</a:t>
            </a:r>
          </a:p>
        </p:txBody>
      </p:sp>
      <p:sp>
        <p:nvSpPr>
          <p:cNvPr id="3" name="文本占位符 2"/>
          <p:cNvSpPr>
            <a:spLocks noGrp="1"/>
          </p:cNvSpPr>
          <p:nvPr>
            <p:ph type="body" idx="1"/>
          </p:nvPr>
        </p:nvSpPr>
        <p:spPr>
          <a:xfrm>
            <a:off x="628901" y="1369841"/>
            <a:ext cx="7887787" cy="3264804"/>
          </a:xfrm>
          <a:prstGeom prst="rect">
            <a:avLst/>
          </a:prstGeom>
        </p:spPr>
        <p:txBody>
          <a:bodyPr vert="horz" lIns="65032" tIns="32516" rIns="65032" bIns="32516"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28901" y="4769032"/>
            <a:ext cx="2057193" cy="273290"/>
          </a:xfrm>
          <a:prstGeom prst="rect">
            <a:avLst/>
          </a:prstGeom>
        </p:spPr>
        <p:txBody>
          <a:bodyPr vert="horz" lIns="65032" tIns="32516" rIns="65032" bIns="32516" rtlCol="0" anchor="ctr"/>
          <a:lstStyle>
            <a:lvl1pPr algn="l">
              <a:defRPr sz="900">
                <a:solidFill>
                  <a:schemeClr val="tx1">
                    <a:tint val="75000"/>
                  </a:schemeClr>
                </a:solidFill>
              </a:defRPr>
            </a:lvl1pPr>
          </a:lstStyle>
          <a:p>
            <a:fld id="{43A93E93-166D-47F5-9EF1-ACEABE24AEEA}" type="datetimeFigureOut">
              <a:rPr lang="zh-CN" altLang="en-US" smtClean="0"/>
              <a:pPr/>
              <a:t>2021/8/13</a:t>
            </a:fld>
            <a:endParaRPr lang="zh-CN" altLang="en-US"/>
          </a:p>
        </p:txBody>
      </p:sp>
      <p:sp>
        <p:nvSpPr>
          <p:cNvPr id="5" name="页脚占位符 4"/>
          <p:cNvSpPr>
            <a:spLocks noGrp="1"/>
          </p:cNvSpPr>
          <p:nvPr>
            <p:ph type="ftr" sz="quarter" idx="3"/>
          </p:nvPr>
        </p:nvSpPr>
        <p:spPr>
          <a:xfrm>
            <a:off x="3029336" y="4769032"/>
            <a:ext cx="3086918" cy="273290"/>
          </a:xfrm>
          <a:prstGeom prst="rect">
            <a:avLst/>
          </a:prstGeom>
        </p:spPr>
        <p:txBody>
          <a:bodyPr vert="horz" lIns="65032" tIns="32516" rIns="65032" bIns="32516" rtlCol="0" anchor="ctr"/>
          <a:lstStyle>
            <a:lvl1pPr algn="ctr">
              <a:defRPr sz="9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9496" y="4769032"/>
            <a:ext cx="2057193" cy="273290"/>
          </a:xfrm>
          <a:prstGeom prst="rect">
            <a:avLst/>
          </a:prstGeom>
        </p:spPr>
        <p:txBody>
          <a:bodyPr vert="horz" lIns="65032" tIns="32516" rIns="65032" bIns="32516" rtlCol="0" anchor="ctr"/>
          <a:lstStyle>
            <a:lvl1pPr algn="r">
              <a:defRPr sz="900">
                <a:solidFill>
                  <a:schemeClr val="tx1">
                    <a:tint val="75000"/>
                  </a:schemeClr>
                </a:solidFill>
              </a:defRPr>
            </a:lvl1pPr>
          </a:lstStyle>
          <a:p>
            <a:fld id="{118D5ACA-62CA-46DB-AD6B-12EDD6D51A23}" type="slidenum">
              <a:rPr lang="zh-CN" altLang="en-US" smtClean="0"/>
              <a:pPr/>
              <a:t>‹#›</a:t>
            </a:fld>
            <a:endParaRPr lang="zh-CN" altLang="en-US"/>
          </a:p>
        </p:txBody>
      </p:sp>
    </p:spTree>
    <p:extLst>
      <p:ext uri="{BB962C8B-B14F-4D97-AF65-F5344CB8AC3E}">
        <p14:creationId xmlns:p14="http://schemas.microsoft.com/office/powerpoint/2010/main" val="278975340"/>
      </p:ext>
    </p:extLst>
  </p:cSld>
  <p:clrMap bg1="lt1" tx1="dk1" bg2="lt2" tx2="dk2" accent1="accent1" accent2="accent2" accent3="accent3" accent4="accent4" accent5="accent5" accent6="accent6" hlink="hlink" folHlink="folHlink"/>
  <p:sldLayoutIdLst>
    <p:sldLayoutId id="2147483983" r:id="rId1"/>
    <p:sldLayoutId id="2147483984" r:id="rId2"/>
    <p:sldLayoutId id="2147483985" r:id="rId3"/>
    <p:sldLayoutId id="2147483986" r:id="rId4"/>
    <p:sldLayoutId id="2147483981" r:id="rId5"/>
    <p:sldLayoutId id="2147483982" r:id="rId6"/>
  </p:sldLayoutIdLst>
  <mc:AlternateContent xmlns:mc="http://schemas.openxmlformats.org/markup-compatibility/2006" xmlns:p14="http://schemas.microsoft.com/office/powerpoint/2010/main">
    <mc:Choice Requires="p14">
      <p:transition spd="slow" p14:dur="1500" advClick="0" advTm="0">
        <p:wipe/>
      </p:transition>
    </mc:Choice>
    <mc:Fallback xmlns="">
      <p:transition spd="slow" advClick="0" advTm="0">
        <p:wipe/>
      </p:transition>
    </mc:Fallback>
  </mc:AlternateContent>
  <p:txStyles>
    <p:titleStyle>
      <a:lvl1pPr algn="l" defTabSz="650321" rtl="0" eaLnBrk="1" latinLnBrk="0" hangingPunct="1">
        <a:lnSpc>
          <a:spcPct val="90000"/>
        </a:lnSpc>
        <a:spcBef>
          <a:spcPct val="0"/>
        </a:spcBef>
        <a:buNone/>
        <a:defRPr sz="3100" kern="1200">
          <a:solidFill>
            <a:schemeClr val="tx1"/>
          </a:solidFill>
          <a:latin typeface="+mj-lt"/>
          <a:ea typeface="+mj-ea"/>
          <a:cs typeface="+mj-cs"/>
        </a:defRPr>
      </a:lvl1pPr>
    </p:titleStyle>
    <p:bodyStyle>
      <a:lvl1pPr marL="162580" indent="-162580" algn="l" defTabSz="650321" rtl="0" eaLnBrk="1" latinLnBrk="0" hangingPunct="1">
        <a:lnSpc>
          <a:spcPct val="90000"/>
        </a:lnSpc>
        <a:spcBef>
          <a:spcPts val="711"/>
        </a:spcBef>
        <a:buFont typeface="Arial" panose="020B0604020202020204" pitchFamily="34" charset="0"/>
        <a:buChar char="•"/>
        <a:defRPr sz="2000" kern="1200">
          <a:solidFill>
            <a:schemeClr val="tx1"/>
          </a:solidFill>
          <a:latin typeface="+mn-lt"/>
          <a:ea typeface="+mn-ea"/>
          <a:cs typeface="+mn-cs"/>
        </a:defRPr>
      </a:lvl1pPr>
      <a:lvl2pPr marL="487741" indent="-162580" algn="l" defTabSz="650321" rtl="0" eaLnBrk="1" latinLnBrk="0" hangingPunct="1">
        <a:lnSpc>
          <a:spcPct val="90000"/>
        </a:lnSpc>
        <a:spcBef>
          <a:spcPts val="356"/>
        </a:spcBef>
        <a:buFont typeface="Arial" panose="020B0604020202020204" pitchFamily="34" charset="0"/>
        <a:buChar char="•"/>
        <a:defRPr sz="1700" kern="1200">
          <a:solidFill>
            <a:schemeClr val="tx1"/>
          </a:solidFill>
          <a:latin typeface="+mn-lt"/>
          <a:ea typeface="+mn-ea"/>
          <a:cs typeface="+mn-cs"/>
        </a:defRPr>
      </a:lvl2pPr>
      <a:lvl3pPr marL="812902" indent="-162580" algn="l" defTabSz="650321" rtl="0" eaLnBrk="1" latinLnBrk="0" hangingPunct="1">
        <a:lnSpc>
          <a:spcPct val="90000"/>
        </a:lnSpc>
        <a:spcBef>
          <a:spcPts val="356"/>
        </a:spcBef>
        <a:buFont typeface="Arial" panose="020B0604020202020204" pitchFamily="34" charset="0"/>
        <a:buChar char="•"/>
        <a:defRPr sz="1400" kern="1200">
          <a:solidFill>
            <a:schemeClr val="tx1"/>
          </a:solidFill>
          <a:latin typeface="+mn-lt"/>
          <a:ea typeface="+mn-ea"/>
          <a:cs typeface="+mn-cs"/>
        </a:defRPr>
      </a:lvl3pPr>
      <a:lvl4pPr marL="1138062" indent="-162580" algn="l" defTabSz="650321" rtl="0" eaLnBrk="1" latinLnBrk="0" hangingPunct="1">
        <a:lnSpc>
          <a:spcPct val="90000"/>
        </a:lnSpc>
        <a:spcBef>
          <a:spcPts val="356"/>
        </a:spcBef>
        <a:buFont typeface="Arial" panose="020B0604020202020204" pitchFamily="34" charset="0"/>
        <a:buChar char="•"/>
        <a:defRPr sz="1300" kern="1200">
          <a:solidFill>
            <a:schemeClr val="tx1"/>
          </a:solidFill>
          <a:latin typeface="+mn-lt"/>
          <a:ea typeface="+mn-ea"/>
          <a:cs typeface="+mn-cs"/>
        </a:defRPr>
      </a:lvl4pPr>
      <a:lvl5pPr marL="1463223" indent="-162580" algn="l" defTabSz="650321" rtl="0" eaLnBrk="1" latinLnBrk="0" hangingPunct="1">
        <a:lnSpc>
          <a:spcPct val="90000"/>
        </a:lnSpc>
        <a:spcBef>
          <a:spcPts val="356"/>
        </a:spcBef>
        <a:buFont typeface="Arial" panose="020B0604020202020204" pitchFamily="34" charset="0"/>
        <a:buChar char="•"/>
        <a:defRPr sz="1300" kern="1200">
          <a:solidFill>
            <a:schemeClr val="tx1"/>
          </a:solidFill>
          <a:latin typeface="+mn-lt"/>
          <a:ea typeface="+mn-ea"/>
          <a:cs typeface="+mn-cs"/>
        </a:defRPr>
      </a:lvl5pPr>
      <a:lvl6pPr marL="1788384" indent="-162580" algn="l" defTabSz="650321" rtl="0" eaLnBrk="1" latinLnBrk="0" hangingPunct="1">
        <a:lnSpc>
          <a:spcPct val="90000"/>
        </a:lnSpc>
        <a:spcBef>
          <a:spcPts val="356"/>
        </a:spcBef>
        <a:buFont typeface="Arial" panose="020B0604020202020204" pitchFamily="34" charset="0"/>
        <a:buChar char="•"/>
        <a:defRPr sz="1300" kern="1200">
          <a:solidFill>
            <a:schemeClr val="tx1"/>
          </a:solidFill>
          <a:latin typeface="+mn-lt"/>
          <a:ea typeface="+mn-ea"/>
          <a:cs typeface="+mn-cs"/>
        </a:defRPr>
      </a:lvl6pPr>
      <a:lvl7pPr marL="2113544" indent="-162580" algn="l" defTabSz="650321" rtl="0" eaLnBrk="1" latinLnBrk="0" hangingPunct="1">
        <a:lnSpc>
          <a:spcPct val="90000"/>
        </a:lnSpc>
        <a:spcBef>
          <a:spcPts val="356"/>
        </a:spcBef>
        <a:buFont typeface="Arial" panose="020B0604020202020204" pitchFamily="34" charset="0"/>
        <a:buChar char="•"/>
        <a:defRPr sz="1300" kern="1200">
          <a:solidFill>
            <a:schemeClr val="tx1"/>
          </a:solidFill>
          <a:latin typeface="+mn-lt"/>
          <a:ea typeface="+mn-ea"/>
          <a:cs typeface="+mn-cs"/>
        </a:defRPr>
      </a:lvl7pPr>
      <a:lvl8pPr marL="2438705" indent="-162580" algn="l" defTabSz="650321" rtl="0" eaLnBrk="1" latinLnBrk="0" hangingPunct="1">
        <a:lnSpc>
          <a:spcPct val="90000"/>
        </a:lnSpc>
        <a:spcBef>
          <a:spcPts val="356"/>
        </a:spcBef>
        <a:buFont typeface="Arial" panose="020B0604020202020204" pitchFamily="34" charset="0"/>
        <a:buChar char="•"/>
        <a:defRPr sz="1300" kern="1200">
          <a:solidFill>
            <a:schemeClr val="tx1"/>
          </a:solidFill>
          <a:latin typeface="+mn-lt"/>
          <a:ea typeface="+mn-ea"/>
          <a:cs typeface="+mn-cs"/>
        </a:defRPr>
      </a:lvl8pPr>
      <a:lvl9pPr marL="2763865" indent="-162580" algn="l" defTabSz="650321" rtl="0" eaLnBrk="1" latinLnBrk="0" hangingPunct="1">
        <a:lnSpc>
          <a:spcPct val="90000"/>
        </a:lnSpc>
        <a:spcBef>
          <a:spcPts val="356"/>
        </a:spcBef>
        <a:buFont typeface="Arial" panose="020B0604020202020204" pitchFamily="34" charset="0"/>
        <a:buChar char="•"/>
        <a:defRPr sz="1300" kern="1200">
          <a:solidFill>
            <a:schemeClr val="tx1"/>
          </a:solidFill>
          <a:latin typeface="+mn-lt"/>
          <a:ea typeface="+mn-ea"/>
          <a:cs typeface="+mn-cs"/>
        </a:defRPr>
      </a:lvl9pPr>
    </p:bodyStyle>
    <p:otherStyle>
      <a:defPPr>
        <a:defRPr lang="zh-CN"/>
      </a:defPPr>
      <a:lvl1pPr marL="0" algn="l" defTabSz="650321" rtl="0" eaLnBrk="1" latinLnBrk="0" hangingPunct="1">
        <a:defRPr sz="1300" kern="1200">
          <a:solidFill>
            <a:schemeClr val="tx1"/>
          </a:solidFill>
          <a:latin typeface="+mn-lt"/>
          <a:ea typeface="+mn-ea"/>
          <a:cs typeface="+mn-cs"/>
        </a:defRPr>
      </a:lvl1pPr>
      <a:lvl2pPr marL="325161" algn="l" defTabSz="650321" rtl="0" eaLnBrk="1" latinLnBrk="0" hangingPunct="1">
        <a:defRPr sz="1300" kern="1200">
          <a:solidFill>
            <a:schemeClr val="tx1"/>
          </a:solidFill>
          <a:latin typeface="+mn-lt"/>
          <a:ea typeface="+mn-ea"/>
          <a:cs typeface="+mn-cs"/>
        </a:defRPr>
      </a:lvl2pPr>
      <a:lvl3pPr marL="650321" algn="l" defTabSz="650321" rtl="0" eaLnBrk="1" latinLnBrk="0" hangingPunct="1">
        <a:defRPr sz="1300" kern="1200">
          <a:solidFill>
            <a:schemeClr val="tx1"/>
          </a:solidFill>
          <a:latin typeface="+mn-lt"/>
          <a:ea typeface="+mn-ea"/>
          <a:cs typeface="+mn-cs"/>
        </a:defRPr>
      </a:lvl3pPr>
      <a:lvl4pPr marL="975482" algn="l" defTabSz="650321" rtl="0" eaLnBrk="1" latinLnBrk="0" hangingPunct="1">
        <a:defRPr sz="1300" kern="1200">
          <a:solidFill>
            <a:schemeClr val="tx1"/>
          </a:solidFill>
          <a:latin typeface="+mn-lt"/>
          <a:ea typeface="+mn-ea"/>
          <a:cs typeface="+mn-cs"/>
        </a:defRPr>
      </a:lvl4pPr>
      <a:lvl5pPr marL="1300643" algn="l" defTabSz="650321" rtl="0" eaLnBrk="1" latinLnBrk="0" hangingPunct="1">
        <a:defRPr sz="1300" kern="1200">
          <a:solidFill>
            <a:schemeClr val="tx1"/>
          </a:solidFill>
          <a:latin typeface="+mn-lt"/>
          <a:ea typeface="+mn-ea"/>
          <a:cs typeface="+mn-cs"/>
        </a:defRPr>
      </a:lvl5pPr>
      <a:lvl6pPr marL="1625803" algn="l" defTabSz="650321" rtl="0" eaLnBrk="1" latinLnBrk="0" hangingPunct="1">
        <a:defRPr sz="1300" kern="1200">
          <a:solidFill>
            <a:schemeClr val="tx1"/>
          </a:solidFill>
          <a:latin typeface="+mn-lt"/>
          <a:ea typeface="+mn-ea"/>
          <a:cs typeface="+mn-cs"/>
        </a:defRPr>
      </a:lvl6pPr>
      <a:lvl7pPr marL="1950964" algn="l" defTabSz="650321" rtl="0" eaLnBrk="1" latinLnBrk="0" hangingPunct="1">
        <a:defRPr sz="1300" kern="1200">
          <a:solidFill>
            <a:schemeClr val="tx1"/>
          </a:solidFill>
          <a:latin typeface="+mn-lt"/>
          <a:ea typeface="+mn-ea"/>
          <a:cs typeface="+mn-cs"/>
        </a:defRPr>
      </a:lvl7pPr>
      <a:lvl8pPr marL="2276124" algn="l" defTabSz="650321" rtl="0" eaLnBrk="1" latinLnBrk="0" hangingPunct="1">
        <a:defRPr sz="1300" kern="1200">
          <a:solidFill>
            <a:schemeClr val="tx1"/>
          </a:solidFill>
          <a:latin typeface="+mn-lt"/>
          <a:ea typeface="+mn-ea"/>
          <a:cs typeface="+mn-cs"/>
        </a:defRPr>
      </a:lvl8pPr>
      <a:lvl9pPr marL="2601285" algn="l" defTabSz="650321"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5.xml"/><Relationship Id="rId1" Type="http://schemas.openxmlformats.org/officeDocument/2006/relationships/tags" Target="../tags/tag4.xml"/><Relationship Id="rId5" Type="http://schemas.openxmlformats.org/officeDocument/2006/relationships/image" Target="../media/image2.jpg"/><Relationship Id="rId4" Type="http://schemas.openxmlformats.org/officeDocument/2006/relationships/notesSlide" Target="../notesSlides/notesSlide6.xml"/></Relationships>
</file>

<file path=ppt/slides/_rels/slide1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image" Target="../media/image2.jpg"/><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a:extLst>
              <a:ext uri="{FF2B5EF4-FFF2-40B4-BE49-F238E27FC236}">
                <a16:creationId xmlns:a16="http://schemas.microsoft.com/office/drawing/2014/main" id="{9F00DFA4-385D-40AA-8681-BA6070F1A3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7494"/>
            <a:ext cx="9138700" cy="5145088"/>
          </a:xfrm>
          <a:prstGeom prst="rect">
            <a:avLst/>
          </a:prstGeom>
        </p:spPr>
      </p:pic>
      <p:sp>
        <p:nvSpPr>
          <p:cNvPr id="24" name="矩形 23"/>
          <p:cNvSpPr/>
          <p:nvPr/>
        </p:nvSpPr>
        <p:spPr>
          <a:xfrm>
            <a:off x="1764482" y="1115771"/>
            <a:ext cx="5760639" cy="1939011"/>
          </a:xfrm>
          <a:prstGeom prst="rect">
            <a:avLst/>
          </a:prstGeom>
        </p:spPr>
        <p:txBody>
          <a:bodyPr wrap="square" lIns="91458" tIns="45729" rIns="91458" bIns="45729">
            <a:spAutoFit/>
          </a:bodyPr>
          <a:lstStyle/>
          <a:p>
            <a:pPr algn="ctr" fontAlgn="auto">
              <a:spcBef>
                <a:spcPts val="0"/>
              </a:spcBef>
              <a:spcAft>
                <a:spcPts val="0"/>
              </a:spcAft>
              <a:defRPr/>
            </a:pPr>
            <a:r>
              <a:rPr lang="en-US" altLang="zh-CN" sz="4000" b="1" spc="300">
                <a:solidFill>
                  <a:schemeClr val="tx1">
                    <a:lumMod val="75000"/>
                    <a:lumOff val="25000"/>
                  </a:schemeClr>
                </a:solidFill>
                <a:latin typeface="+mj-lt"/>
                <a:ea typeface="微软雅黑" pitchFamily="34" charset="-122"/>
                <a:cs typeface="+mn-ea"/>
                <a:sym typeface="+mn-lt"/>
              </a:rPr>
              <a:t>QUYỀN BÌNH </a:t>
            </a:r>
          </a:p>
          <a:p>
            <a:pPr algn="ctr" fontAlgn="auto">
              <a:spcBef>
                <a:spcPts val="0"/>
              </a:spcBef>
              <a:spcAft>
                <a:spcPts val="0"/>
              </a:spcAft>
              <a:defRPr/>
            </a:pPr>
            <a:r>
              <a:rPr lang="en-US" altLang="zh-CN" sz="4000" b="1" spc="300">
                <a:solidFill>
                  <a:schemeClr val="tx1">
                    <a:lumMod val="75000"/>
                    <a:lumOff val="25000"/>
                  </a:schemeClr>
                </a:solidFill>
                <a:latin typeface="+mj-lt"/>
                <a:ea typeface="微软雅黑" pitchFamily="34" charset="-122"/>
                <a:cs typeface="+mn-ea"/>
                <a:sym typeface="+mn-lt"/>
              </a:rPr>
              <a:t>ĐẲNG GIỮA CÁC </a:t>
            </a:r>
          </a:p>
          <a:p>
            <a:pPr algn="ctr" fontAlgn="auto">
              <a:spcBef>
                <a:spcPts val="0"/>
              </a:spcBef>
              <a:spcAft>
                <a:spcPts val="0"/>
              </a:spcAft>
              <a:defRPr/>
            </a:pPr>
            <a:r>
              <a:rPr lang="en-US" altLang="zh-CN" sz="4000" b="1" spc="300">
                <a:solidFill>
                  <a:schemeClr val="tx1">
                    <a:lumMod val="75000"/>
                    <a:lumOff val="25000"/>
                  </a:schemeClr>
                </a:solidFill>
                <a:latin typeface="+mj-lt"/>
                <a:ea typeface="微软雅黑" pitchFamily="34" charset="-122"/>
                <a:cs typeface="+mn-ea"/>
                <a:sym typeface="+mn-lt"/>
              </a:rPr>
              <a:t>DÂN TỘC, TÔN GIÁO</a:t>
            </a:r>
            <a:endParaRPr lang="zh-CN" altLang="en-US" sz="4000" b="1" spc="300" dirty="0">
              <a:solidFill>
                <a:schemeClr val="tx1">
                  <a:lumMod val="75000"/>
                  <a:lumOff val="25000"/>
                </a:schemeClr>
              </a:solidFill>
              <a:latin typeface="+mj-lt"/>
              <a:ea typeface="微软雅黑" pitchFamily="34" charset="-122"/>
              <a:cs typeface="+mn-ea"/>
              <a:sym typeface="+mn-lt"/>
            </a:endParaRPr>
          </a:p>
        </p:txBody>
      </p:sp>
      <p:cxnSp>
        <p:nvCxnSpPr>
          <p:cNvPr id="26" name="直接连接符 25">
            <a:extLst>
              <a:ext uri="{FF2B5EF4-FFF2-40B4-BE49-F238E27FC236}">
                <a16:creationId xmlns:a16="http://schemas.microsoft.com/office/drawing/2014/main" id="{F599728D-24B5-4FA0-8D0B-6D961CE162D1}"/>
              </a:ext>
            </a:extLst>
          </p:cNvPr>
          <p:cNvCxnSpPr/>
          <p:nvPr/>
        </p:nvCxnSpPr>
        <p:spPr>
          <a:xfrm>
            <a:off x="2700586" y="3152966"/>
            <a:ext cx="4141284" cy="0"/>
          </a:xfrm>
          <a:prstGeom prst="line">
            <a:avLst/>
          </a:prstGeom>
          <a:ln w="381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8" name="TextBox 33">
            <a:extLst>
              <a:ext uri="{FF2B5EF4-FFF2-40B4-BE49-F238E27FC236}">
                <a16:creationId xmlns:a16="http://schemas.microsoft.com/office/drawing/2014/main" id="{AB1F61E1-408D-4142-9C0F-126EAD3B89E8}"/>
              </a:ext>
            </a:extLst>
          </p:cNvPr>
          <p:cNvSpPr txBox="1"/>
          <p:nvPr/>
        </p:nvSpPr>
        <p:spPr>
          <a:xfrm>
            <a:off x="3420666" y="3173237"/>
            <a:ext cx="2520280" cy="369332"/>
          </a:xfrm>
          <a:prstGeom prst="rect">
            <a:avLst/>
          </a:prstGeom>
          <a:noFill/>
        </p:spPr>
        <p:txBody>
          <a:bodyPr wrap="square" rtlCol="0">
            <a:spAutoFit/>
          </a:bodyPr>
          <a:lstStyle/>
          <a:p>
            <a:pPr algn="ctr"/>
            <a:r>
              <a:rPr lang="en-US" altLang="zh-CN" b="1">
                <a:solidFill>
                  <a:schemeClr val="tx1">
                    <a:lumMod val="65000"/>
                    <a:lumOff val="35000"/>
                  </a:schemeClr>
                </a:solidFill>
                <a:latin typeface="+mj-lt"/>
                <a:ea typeface="微软雅黑" panose="020B0503020204020204" pitchFamily="34" charset="-122"/>
              </a:rPr>
              <a:t>GVTH: TRẦN THỊ MỸ LỆ</a:t>
            </a:r>
            <a:endParaRPr lang="zh-CN" altLang="en-US" b="1" dirty="0">
              <a:solidFill>
                <a:schemeClr val="tx1">
                  <a:lumMod val="65000"/>
                  <a:lumOff val="35000"/>
                </a:schemeClr>
              </a:solidFill>
              <a:latin typeface="+mj-lt"/>
              <a:ea typeface="微软雅黑" panose="020B0503020204020204" pitchFamily="34" charset="-122"/>
            </a:endParaRPr>
          </a:p>
        </p:txBody>
      </p:sp>
    </p:spTree>
    <p:extLst>
      <p:ext uri="{BB962C8B-B14F-4D97-AF65-F5344CB8AC3E}">
        <p14:creationId xmlns:p14="http://schemas.microsoft.com/office/powerpoint/2010/main" val="1266612953"/>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strVal val="#ppt_w+.3"/>
                                          </p:val>
                                        </p:tav>
                                        <p:tav tm="100000">
                                          <p:val>
                                            <p:strVal val="#ppt_w"/>
                                          </p:val>
                                        </p:tav>
                                      </p:tavLst>
                                    </p:anim>
                                    <p:anim calcmode="lin" valueType="num">
                                      <p:cBhvr>
                                        <p:cTn id="8" dur="1000" fill="hold"/>
                                        <p:tgtEl>
                                          <p:spTgt spid="7"/>
                                        </p:tgtEl>
                                        <p:attrNameLst>
                                          <p:attrName>ppt_h</p:attrName>
                                        </p:attrNameLst>
                                      </p:cBhvr>
                                      <p:tavLst>
                                        <p:tav tm="0">
                                          <p:val>
                                            <p:strVal val="#ppt_h"/>
                                          </p:val>
                                        </p:tav>
                                        <p:tav tm="100000">
                                          <p:val>
                                            <p:strVal val="#ppt_h"/>
                                          </p:val>
                                        </p:tav>
                                      </p:tavLst>
                                    </p:anim>
                                    <p:animEffect transition="in" filter="fade">
                                      <p:cBhvr>
                                        <p:cTn id="9" dur="1000"/>
                                        <p:tgtEl>
                                          <p:spTgt spid="7"/>
                                        </p:tgtEl>
                                      </p:cBhvr>
                                    </p:animEffect>
                                  </p:childTnLst>
                                </p:cTn>
                              </p:par>
                            </p:childTnLst>
                          </p:cTn>
                        </p:par>
                        <p:par>
                          <p:cTn id="10" fill="hold">
                            <p:stCondLst>
                              <p:cond delay="1000"/>
                            </p:stCondLst>
                            <p:childTnLst>
                              <p:par>
                                <p:cTn id="11" presetID="5" presetClass="entr" presetSubtype="10" fill="hold" grpId="0" nodeType="afterEffect">
                                  <p:stCondLst>
                                    <p:cond delay="0"/>
                                  </p:stCondLst>
                                  <p:childTnLst>
                                    <p:set>
                                      <p:cBhvr>
                                        <p:cTn id="12" dur="1" fill="hold">
                                          <p:stCondLst>
                                            <p:cond delay="0"/>
                                          </p:stCondLst>
                                        </p:cTn>
                                        <p:tgtEl>
                                          <p:spTgt spid="24"/>
                                        </p:tgtEl>
                                        <p:attrNameLst>
                                          <p:attrName>style.visibility</p:attrName>
                                        </p:attrNameLst>
                                      </p:cBhvr>
                                      <p:to>
                                        <p:strVal val="visible"/>
                                      </p:to>
                                    </p:set>
                                    <p:animEffect transition="in" filter="checkerboard(across)">
                                      <p:cBhvr>
                                        <p:cTn id="13" dur="500"/>
                                        <p:tgtEl>
                                          <p:spTgt spid="24"/>
                                        </p:tgtEl>
                                      </p:cBhvr>
                                    </p:animEffect>
                                  </p:childTnLst>
                                </p:cTn>
                              </p:par>
                            </p:childTnLst>
                          </p:cTn>
                        </p:par>
                        <p:par>
                          <p:cTn id="14" fill="hold">
                            <p:stCondLst>
                              <p:cond delay="1500"/>
                            </p:stCondLst>
                            <p:childTnLst>
                              <p:par>
                                <p:cTn id="15" presetID="16" presetClass="entr" presetSubtype="21" fill="hold" nodeType="afterEffect">
                                  <p:stCondLst>
                                    <p:cond delay="0"/>
                                  </p:stCondLst>
                                  <p:childTnLst>
                                    <p:set>
                                      <p:cBhvr>
                                        <p:cTn id="16" dur="1" fill="hold">
                                          <p:stCondLst>
                                            <p:cond delay="0"/>
                                          </p:stCondLst>
                                        </p:cTn>
                                        <p:tgtEl>
                                          <p:spTgt spid="26"/>
                                        </p:tgtEl>
                                        <p:attrNameLst>
                                          <p:attrName>style.visibility</p:attrName>
                                        </p:attrNameLst>
                                      </p:cBhvr>
                                      <p:to>
                                        <p:strVal val="visible"/>
                                      </p:to>
                                    </p:set>
                                    <p:animEffect transition="in" filter="barn(inVertical)">
                                      <p:cBhvr>
                                        <p:cTn id="17" dur="500"/>
                                        <p:tgtEl>
                                          <p:spTgt spid="26"/>
                                        </p:tgtEl>
                                      </p:cBhvr>
                                    </p:animEffect>
                                  </p:childTnLst>
                                </p:cTn>
                              </p:par>
                            </p:childTnLst>
                          </p:cTn>
                        </p:par>
                        <p:par>
                          <p:cTn id="18" fill="hold">
                            <p:stCondLst>
                              <p:cond delay="2000"/>
                            </p:stCondLst>
                            <p:childTnLst>
                              <p:par>
                                <p:cTn id="19" presetID="42" presetClass="entr" presetSubtype="0" fill="hold" grpId="0" nodeType="after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32">
            <a:extLst>
              <a:ext uri="{FF2B5EF4-FFF2-40B4-BE49-F238E27FC236}">
                <a16:creationId xmlns:a16="http://schemas.microsoft.com/office/drawing/2014/main" id="{02BCFBA8-9716-4E10-BDF2-87AEDF74943F}"/>
              </a:ext>
            </a:extLst>
          </p:cNvPr>
          <p:cNvSpPr txBox="1"/>
          <p:nvPr/>
        </p:nvSpPr>
        <p:spPr>
          <a:xfrm>
            <a:off x="161893" y="247298"/>
            <a:ext cx="6323859" cy="315475"/>
          </a:xfrm>
          <a:prstGeom prst="rect">
            <a:avLst/>
          </a:prstGeom>
          <a:noFill/>
        </p:spPr>
        <p:txBody>
          <a:bodyPr wrap="square" lIns="68584" tIns="34292" rIns="68584" bIns="34292">
            <a:spAutoFit/>
          </a:bodyPr>
          <a:lstStyle/>
          <a:p>
            <a:r>
              <a:rPr lang="en-US" altLang="zh-CN" sz="1600">
                <a:solidFill>
                  <a:srgbClr val="004236"/>
                </a:solidFill>
                <a:latin typeface="Arial" panose="020B0604020202020204" pitchFamily="34" charset="0"/>
                <a:ea typeface="微软雅黑" panose="020B0503020204020204" pitchFamily="34" charset="-122"/>
                <a:sym typeface="Arial" panose="020B0604020202020204" pitchFamily="34" charset="0"/>
              </a:rPr>
              <a:t>b. NỘI DUNG QUYỀN BÌNH ĐẲNG GIỮA CÁC DÂN TỘC</a:t>
            </a:r>
            <a:endParaRPr lang="en-US" altLang="zh-CN" sz="1600" dirty="0">
              <a:solidFill>
                <a:srgbClr val="004236"/>
              </a:solidFill>
              <a:latin typeface="Arial" panose="020B0604020202020204" pitchFamily="34" charset="0"/>
              <a:ea typeface="微软雅黑" panose="020B0503020204020204" pitchFamily="34" charset="-122"/>
              <a:sym typeface="Arial" panose="020B0604020202020204" pitchFamily="34" charset="0"/>
            </a:endParaRPr>
          </a:p>
        </p:txBody>
      </p:sp>
      <p:sp>
        <p:nvSpPr>
          <p:cNvPr id="3" name="矩形 34">
            <a:extLst>
              <a:ext uri="{FF2B5EF4-FFF2-40B4-BE49-F238E27FC236}">
                <a16:creationId xmlns:a16="http://schemas.microsoft.com/office/drawing/2014/main" id="{293E172D-6C2F-475F-9943-F4183A18BB63}"/>
              </a:ext>
            </a:extLst>
          </p:cNvPr>
          <p:cNvSpPr/>
          <p:nvPr/>
        </p:nvSpPr>
        <p:spPr>
          <a:xfrm>
            <a:off x="0" y="196280"/>
            <a:ext cx="160366" cy="4175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4" tIns="34292" rIns="68584" bIns="34292" anchor="ctr"/>
          <a:lstStyle/>
          <a:p>
            <a:pPr algn="ctr" defTabSz="685795">
              <a:defRPr/>
            </a:pPr>
            <a:endParaRPr lang="zh-CN" altLang="en-US" sz="1400" dirty="0">
              <a:solidFill>
                <a:srgbClr val="E7E6E6">
                  <a:lumMod val="50000"/>
                </a:srgbClr>
              </a:solidFill>
              <a:cs typeface="+mn-ea"/>
              <a:sym typeface="+mn-lt"/>
            </a:endParaRPr>
          </a:p>
        </p:txBody>
      </p:sp>
      <p:sp>
        <p:nvSpPr>
          <p:cNvPr id="4" name="TextBox 3"/>
          <p:cNvSpPr txBox="1"/>
          <p:nvPr/>
        </p:nvSpPr>
        <p:spPr>
          <a:xfrm>
            <a:off x="828378" y="1276400"/>
            <a:ext cx="3096344" cy="3139321"/>
          </a:xfrm>
          <a:prstGeom prst="rect">
            <a:avLst/>
          </a:prstGeom>
          <a:noFill/>
        </p:spPr>
        <p:txBody>
          <a:bodyPr wrap="square" rtlCol="0">
            <a:spAutoFit/>
          </a:bodyPr>
          <a:lstStyle/>
          <a:p>
            <a:pPr algn="just"/>
            <a:r>
              <a:rPr lang="vi-VN"/>
              <a:t>- ĐỀ ÁN Chương trình </a:t>
            </a:r>
            <a:r>
              <a:rPr lang="vi-VN" b="1"/>
              <a:t>135</a:t>
            </a:r>
            <a:r>
              <a:rPr lang="vi-VN"/>
              <a:t> </a:t>
            </a:r>
          </a:p>
          <a:p>
            <a:pPr algn="just"/>
            <a:r>
              <a:rPr lang="vi-VN"/>
              <a:t>- Bắt nguồn từ số quyết định </a:t>
            </a:r>
            <a:r>
              <a:rPr lang="vi-VN" b="1"/>
              <a:t>135</a:t>
            </a:r>
            <a:r>
              <a:rPr lang="vi-VN"/>
              <a:t>/1998/QĐ-TTg ngày 31 tháng 7 năm 1998 của Thủ tướng Việt Nam. </a:t>
            </a:r>
          </a:p>
          <a:p>
            <a:pPr algn="just"/>
            <a:r>
              <a:rPr lang="vi-VN"/>
              <a:t>- Tên gọi của chương trình theo quyết định này </a:t>
            </a:r>
            <a:r>
              <a:rPr lang="vi-VN" b="1"/>
              <a:t>là</a:t>
            </a:r>
            <a:r>
              <a:rPr lang="vi-VN"/>
              <a:t> "Chương trình phát triển </a:t>
            </a:r>
            <a:r>
              <a:rPr lang="vi-VN" b="1"/>
              <a:t>kinh tế</a:t>
            </a:r>
            <a:r>
              <a:rPr lang="vi-VN"/>
              <a:t> xã hội các xã đặc biệt khó khăn vùng dân tộc thiểu số và miền núi".</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56770" y="1512312"/>
            <a:ext cx="3757037" cy="2667496"/>
          </a:xfrm>
          <a:prstGeom prst="rect">
            <a:avLst/>
          </a:prstGeom>
        </p:spPr>
      </p:pic>
      <p:sp>
        <p:nvSpPr>
          <p:cNvPr id="6" name="文本框 18">
            <a:extLst>
              <a:ext uri="{FF2B5EF4-FFF2-40B4-BE49-F238E27FC236}">
                <a16:creationId xmlns:a16="http://schemas.microsoft.com/office/drawing/2014/main" id="{172E8AA3-619C-A642-BA79-4E8A65C7F46D}"/>
              </a:ext>
            </a:extLst>
          </p:cNvPr>
          <p:cNvSpPr txBox="1"/>
          <p:nvPr/>
        </p:nvSpPr>
        <p:spPr>
          <a:xfrm>
            <a:off x="160366" y="783524"/>
            <a:ext cx="2820165" cy="496749"/>
          </a:xfrm>
          <a:prstGeom prst="rect">
            <a:avLst/>
          </a:prstGeom>
          <a:noFill/>
        </p:spPr>
        <p:txBody>
          <a:bodyPr wrap="square" lIns="0" tIns="34295" rIns="0" bIns="34295" rtlCol="0">
            <a:spAutoFit/>
          </a:bodyPr>
          <a:lstStyle/>
          <a:p>
            <a:pPr algn="r">
              <a:lnSpc>
                <a:spcPct val="125000"/>
              </a:lnSpc>
            </a:pPr>
            <a:r>
              <a:rPr lang="en-US" altLang="zh-CN" sz="2400" b="1">
                <a:solidFill>
                  <a:srgbClr val="004236"/>
                </a:solidFill>
                <a:latin typeface="+mj-lt"/>
                <a:ea typeface="微软雅黑" panose="020B0503020204020204" pitchFamily="34" charset="-122"/>
              </a:rPr>
              <a:t>B2. LĨNH VỰC KINH TẾ</a:t>
            </a:r>
            <a:endParaRPr lang="zh-CN" altLang="en-US" sz="2400" b="1" dirty="0">
              <a:solidFill>
                <a:srgbClr val="004236"/>
              </a:solidFill>
              <a:latin typeface="+mj-lt"/>
              <a:ea typeface="微软雅黑" panose="020B0503020204020204" pitchFamily="34" charset="-122"/>
            </a:endParaRPr>
          </a:p>
        </p:txBody>
      </p:sp>
    </p:spTree>
    <p:extLst>
      <p:ext uri="{BB962C8B-B14F-4D97-AF65-F5344CB8AC3E}">
        <p14:creationId xmlns:p14="http://schemas.microsoft.com/office/powerpoint/2010/main" val="3776348905"/>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75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32">
            <a:extLst>
              <a:ext uri="{FF2B5EF4-FFF2-40B4-BE49-F238E27FC236}">
                <a16:creationId xmlns:a16="http://schemas.microsoft.com/office/drawing/2014/main" id="{02BCFBA8-9716-4E10-BDF2-87AEDF74943F}"/>
              </a:ext>
            </a:extLst>
          </p:cNvPr>
          <p:cNvSpPr txBox="1"/>
          <p:nvPr/>
        </p:nvSpPr>
        <p:spPr>
          <a:xfrm>
            <a:off x="158095" y="225051"/>
            <a:ext cx="6323859" cy="315475"/>
          </a:xfrm>
          <a:prstGeom prst="rect">
            <a:avLst/>
          </a:prstGeom>
          <a:noFill/>
        </p:spPr>
        <p:txBody>
          <a:bodyPr wrap="square" lIns="68584" tIns="34292" rIns="68584" bIns="34292">
            <a:spAutoFit/>
          </a:bodyPr>
          <a:lstStyle/>
          <a:p>
            <a:r>
              <a:rPr lang="en-US" altLang="zh-CN" sz="1600">
                <a:solidFill>
                  <a:srgbClr val="004236"/>
                </a:solidFill>
                <a:latin typeface="Arial" panose="020B0604020202020204" pitchFamily="34" charset="0"/>
                <a:ea typeface="微软雅黑" panose="020B0503020204020204" pitchFamily="34" charset="-122"/>
                <a:sym typeface="Arial" panose="020B0604020202020204" pitchFamily="34" charset="0"/>
              </a:rPr>
              <a:t>b. NỘI DUNG QUYỀN BÌNH ĐẲNG GIỮA CÁC DÂN TỘC</a:t>
            </a:r>
            <a:endParaRPr lang="en-US" altLang="zh-CN" sz="1600" dirty="0">
              <a:solidFill>
                <a:srgbClr val="004236"/>
              </a:solidFill>
              <a:latin typeface="Arial" panose="020B0604020202020204" pitchFamily="34" charset="0"/>
              <a:ea typeface="微软雅黑" panose="020B0503020204020204" pitchFamily="34" charset="-122"/>
              <a:sym typeface="Arial" panose="020B0604020202020204" pitchFamily="34" charset="0"/>
            </a:endParaRPr>
          </a:p>
        </p:txBody>
      </p:sp>
      <p:sp>
        <p:nvSpPr>
          <p:cNvPr id="3" name="矩形 34">
            <a:extLst>
              <a:ext uri="{FF2B5EF4-FFF2-40B4-BE49-F238E27FC236}">
                <a16:creationId xmlns:a16="http://schemas.microsoft.com/office/drawing/2014/main" id="{293E172D-6C2F-475F-9943-F4183A18BB63}"/>
              </a:ext>
            </a:extLst>
          </p:cNvPr>
          <p:cNvSpPr/>
          <p:nvPr/>
        </p:nvSpPr>
        <p:spPr>
          <a:xfrm>
            <a:off x="0" y="196280"/>
            <a:ext cx="160366" cy="4175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4" tIns="34292" rIns="68584" bIns="34292" anchor="ctr"/>
          <a:lstStyle/>
          <a:p>
            <a:pPr algn="ctr" defTabSz="685795">
              <a:defRPr/>
            </a:pPr>
            <a:endParaRPr lang="zh-CN" altLang="en-US" sz="1400" dirty="0">
              <a:solidFill>
                <a:srgbClr val="E7E6E6">
                  <a:lumMod val="50000"/>
                </a:srgbClr>
              </a:solidFill>
              <a:cs typeface="+mn-ea"/>
              <a:sym typeface="+mn-lt"/>
            </a:endParaRPr>
          </a:p>
        </p:txBody>
      </p:sp>
      <p:sp>
        <p:nvSpPr>
          <p:cNvPr id="10" name="Rounded Rectangle 9"/>
          <p:cNvSpPr/>
          <p:nvPr/>
        </p:nvSpPr>
        <p:spPr>
          <a:xfrm>
            <a:off x="3096630" y="1276400"/>
            <a:ext cx="4932548" cy="1224136"/>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a:solidFill>
                  <a:srgbClr val="004236"/>
                </a:solidFill>
              </a:rPr>
              <a:t>Có quyền dùng tiếng nói, chữ viết riêng của mình. Những phong tục, tập quán, truyền thống tốt đẹp, được giữ gìn, khôi phục và phát huy.</a:t>
            </a:r>
            <a:endParaRPr lang="vi-VN" sz="2000">
              <a:solidFill>
                <a:srgbClr val="004236"/>
              </a:solidFill>
            </a:endParaRPr>
          </a:p>
        </p:txBody>
      </p:sp>
      <p:sp>
        <p:nvSpPr>
          <p:cNvPr id="11" name="Rounded Rectangle 10"/>
          <p:cNvSpPr/>
          <p:nvPr/>
        </p:nvSpPr>
        <p:spPr>
          <a:xfrm>
            <a:off x="3096630" y="2716560"/>
            <a:ext cx="4932548" cy="108012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a:solidFill>
                  <a:srgbClr val="004236"/>
                </a:solidFill>
              </a:rPr>
              <a:t>Bình đẳng về cơ hội học tập.</a:t>
            </a:r>
            <a:endParaRPr lang="vi-VN" sz="2000">
              <a:solidFill>
                <a:srgbClr val="004236"/>
              </a:solidFill>
            </a:endParaRPr>
          </a:p>
        </p:txBody>
      </p:sp>
      <p:cxnSp>
        <p:nvCxnSpPr>
          <p:cNvPr id="14" name="Straight Arrow Connector 13"/>
          <p:cNvCxnSpPr>
            <a:endCxn id="10" idx="1"/>
          </p:cNvCxnSpPr>
          <p:nvPr/>
        </p:nvCxnSpPr>
        <p:spPr>
          <a:xfrm flipV="1">
            <a:off x="2376550" y="1924472"/>
            <a:ext cx="720080" cy="576064"/>
          </a:xfrm>
          <a:prstGeom prst="straightConnector1">
            <a:avLst/>
          </a:prstGeom>
          <a:ln w="19050">
            <a:solidFill>
              <a:srgbClr val="004236"/>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endCxn id="11" idx="1"/>
          </p:cNvCxnSpPr>
          <p:nvPr/>
        </p:nvCxnSpPr>
        <p:spPr>
          <a:xfrm>
            <a:off x="2376550" y="2500536"/>
            <a:ext cx="720080" cy="576064"/>
          </a:xfrm>
          <a:prstGeom prst="straightConnector1">
            <a:avLst/>
          </a:prstGeom>
          <a:ln w="19050">
            <a:solidFill>
              <a:srgbClr val="004236"/>
            </a:solidFill>
            <a:tailEnd type="triangle"/>
          </a:ln>
        </p:spPr>
        <p:style>
          <a:lnRef idx="1">
            <a:schemeClr val="accent1"/>
          </a:lnRef>
          <a:fillRef idx="0">
            <a:schemeClr val="accent1"/>
          </a:fillRef>
          <a:effectRef idx="0">
            <a:schemeClr val="accent1"/>
          </a:effectRef>
          <a:fontRef idx="minor">
            <a:schemeClr val="tx1"/>
          </a:fontRef>
        </p:style>
      </p:cxnSp>
      <p:sp>
        <p:nvSpPr>
          <p:cNvPr id="25" name="Rounded Rectangle 24"/>
          <p:cNvSpPr/>
          <p:nvPr/>
        </p:nvSpPr>
        <p:spPr>
          <a:xfrm>
            <a:off x="769215" y="1924999"/>
            <a:ext cx="1607335" cy="100811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a:solidFill>
                  <a:srgbClr val="004236"/>
                </a:solidFill>
                <a:ea typeface="微软雅黑" panose="020B0503020204020204" pitchFamily="34" charset="-122"/>
              </a:rPr>
              <a:t>LĨNH VỰC </a:t>
            </a:r>
          </a:p>
          <a:p>
            <a:pPr algn="ctr"/>
            <a:r>
              <a:rPr lang="en-US" altLang="zh-CN" b="1">
                <a:solidFill>
                  <a:srgbClr val="004236"/>
                </a:solidFill>
                <a:ea typeface="微软雅黑" panose="020B0503020204020204" pitchFamily="34" charset="-122"/>
              </a:rPr>
              <a:t>VĂN HÓA, GIÁO DỤC</a:t>
            </a:r>
            <a:endParaRPr lang="zh-CN" altLang="en-US" b="1" dirty="0">
              <a:solidFill>
                <a:srgbClr val="004236"/>
              </a:solidFill>
              <a:ea typeface="微软雅黑" panose="020B0503020204020204" pitchFamily="34" charset="-122"/>
            </a:endParaRPr>
          </a:p>
        </p:txBody>
      </p:sp>
      <p:sp>
        <p:nvSpPr>
          <p:cNvPr id="12" name="文本框 22">
            <a:extLst>
              <a:ext uri="{FF2B5EF4-FFF2-40B4-BE49-F238E27FC236}">
                <a16:creationId xmlns:a16="http://schemas.microsoft.com/office/drawing/2014/main" id="{B9D6BD33-915F-F640-95AA-548F7A051647}"/>
              </a:ext>
            </a:extLst>
          </p:cNvPr>
          <p:cNvSpPr txBox="1"/>
          <p:nvPr/>
        </p:nvSpPr>
        <p:spPr>
          <a:xfrm>
            <a:off x="197417" y="486588"/>
            <a:ext cx="4375377" cy="496749"/>
          </a:xfrm>
          <a:prstGeom prst="rect">
            <a:avLst/>
          </a:prstGeom>
          <a:noFill/>
        </p:spPr>
        <p:txBody>
          <a:bodyPr wrap="square" lIns="0" tIns="34295" rIns="0" bIns="34295" rtlCol="0">
            <a:spAutoFit/>
          </a:bodyPr>
          <a:lstStyle/>
          <a:p>
            <a:pPr algn="ctr">
              <a:lnSpc>
                <a:spcPct val="125000"/>
              </a:lnSpc>
            </a:pPr>
            <a:r>
              <a:rPr lang="en-US" altLang="zh-CN" sz="2400" b="1">
                <a:solidFill>
                  <a:srgbClr val="004236"/>
                </a:solidFill>
                <a:latin typeface="+mj-lt"/>
                <a:ea typeface="微软雅黑" panose="020B0503020204020204" pitchFamily="34" charset="-122"/>
              </a:rPr>
              <a:t>B3. LĨNH VỰC VĂN HÓA, GIÁO DỤC</a:t>
            </a:r>
            <a:endParaRPr lang="zh-CN" altLang="en-US" sz="2400" b="1" dirty="0">
              <a:solidFill>
                <a:srgbClr val="004236"/>
              </a:solidFill>
              <a:latin typeface="+mj-lt"/>
              <a:ea typeface="微软雅黑" panose="020B0503020204020204" pitchFamily="34" charset="-122"/>
            </a:endParaRPr>
          </a:p>
        </p:txBody>
      </p:sp>
    </p:spTree>
    <p:extLst>
      <p:ext uri="{BB962C8B-B14F-4D97-AF65-F5344CB8AC3E}">
        <p14:creationId xmlns:p14="http://schemas.microsoft.com/office/powerpoint/2010/main" val="3834048780"/>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75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32">
            <a:extLst>
              <a:ext uri="{FF2B5EF4-FFF2-40B4-BE49-F238E27FC236}">
                <a16:creationId xmlns:a16="http://schemas.microsoft.com/office/drawing/2014/main" id="{02BCFBA8-9716-4E10-BDF2-87AEDF74943F}"/>
              </a:ext>
            </a:extLst>
          </p:cNvPr>
          <p:cNvSpPr txBox="1"/>
          <p:nvPr/>
        </p:nvSpPr>
        <p:spPr>
          <a:xfrm>
            <a:off x="160366" y="247298"/>
            <a:ext cx="6323859" cy="315475"/>
          </a:xfrm>
          <a:prstGeom prst="rect">
            <a:avLst/>
          </a:prstGeom>
          <a:noFill/>
        </p:spPr>
        <p:txBody>
          <a:bodyPr wrap="square" lIns="68584" tIns="34292" rIns="68584" bIns="34292">
            <a:spAutoFit/>
          </a:bodyPr>
          <a:lstStyle/>
          <a:p>
            <a:r>
              <a:rPr lang="en-US" altLang="zh-CN" sz="1600">
                <a:solidFill>
                  <a:srgbClr val="004236"/>
                </a:solidFill>
                <a:latin typeface="Arial" panose="020B0604020202020204" pitchFamily="34" charset="0"/>
                <a:ea typeface="微软雅黑" panose="020B0503020204020204" pitchFamily="34" charset="-122"/>
                <a:sym typeface="Arial" panose="020B0604020202020204" pitchFamily="34" charset="0"/>
              </a:rPr>
              <a:t>b. NỘI DUNG QUYỀN BÌNH ĐẲNG GIỮA CÁC DÂN TỘC</a:t>
            </a:r>
            <a:endParaRPr lang="en-US" altLang="zh-CN" sz="1600" dirty="0">
              <a:solidFill>
                <a:srgbClr val="004236"/>
              </a:solidFill>
              <a:latin typeface="Arial" panose="020B0604020202020204" pitchFamily="34" charset="0"/>
              <a:ea typeface="微软雅黑" panose="020B0503020204020204" pitchFamily="34" charset="-122"/>
              <a:sym typeface="Arial" panose="020B0604020202020204" pitchFamily="34" charset="0"/>
            </a:endParaRPr>
          </a:p>
        </p:txBody>
      </p:sp>
      <p:sp>
        <p:nvSpPr>
          <p:cNvPr id="3" name="矩形 34">
            <a:extLst>
              <a:ext uri="{FF2B5EF4-FFF2-40B4-BE49-F238E27FC236}">
                <a16:creationId xmlns:a16="http://schemas.microsoft.com/office/drawing/2014/main" id="{293E172D-6C2F-475F-9943-F4183A18BB63}"/>
              </a:ext>
            </a:extLst>
          </p:cNvPr>
          <p:cNvSpPr/>
          <p:nvPr/>
        </p:nvSpPr>
        <p:spPr>
          <a:xfrm>
            <a:off x="0" y="196280"/>
            <a:ext cx="160366" cy="4175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4" tIns="34292" rIns="68584" bIns="34292" anchor="ctr"/>
          <a:lstStyle/>
          <a:p>
            <a:pPr algn="ctr" defTabSz="685795">
              <a:defRPr/>
            </a:pPr>
            <a:endParaRPr lang="zh-CN" altLang="en-US" sz="1400" dirty="0">
              <a:solidFill>
                <a:srgbClr val="E7E6E6">
                  <a:lumMod val="50000"/>
                </a:srgbClr>
              </a:solidFill>
              <a:cs typeface="+mn-ea"/>
              <a:sym typeface="+mn-lt"/>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3191" y="1132384"/>
            <a:ext cx="4634880" cy="3089920"/>
          </a:xfrm>
          <a:prstGeom prst="rect">
            <a:avLst/>
          </a:prstGeom>
        </p:spPr>
      </p:pic>
      <p:sp>
        <p:nvSpPr>
          <p:cNvPr id="5" name="TextBox 4"/>
          <p:cNvSpPr txBox="1"/>
          <p:nvPr/>
        </p:nvSpPr>
        <p:spPr>
          <a:xfrm>
            <a:off x="5508898" y="1564432"/>
            <a:ext cx="3096344" cy="1938992"/>
          </a:xfrm>
          <a:prstGeom prst="rect">
            <a:avLst/>
          </a:prstGeom>
          <a:noFill/>
        </p:spPr>
        <p:txBody>
          <a:bodyPr wrap="square" rtlCol="0">
            <a:spAutoFit/>
          </a:bodyPr>
          <a:lstStyle/>
          <a:p>
            <a:pPr algn="just"/>
            <a:r>
              <a:rPr lang="en-US" sz="2400"/>
              <a:t>- Chính sách miễn giảm học phí cho đồng bào dân tộc thiểu số;</a:t>
            </a:r>
          </a:p>
          <a:p>
            <a:pPr algn="just"/>
            <a:r>
              <a:rPr lang="en-US" sz="2400"/>
              <a:t>- Cộng điểm vùng miền, dân tộc thiểu số. </a:t>
            </a:r>
            <a:endParaRPr lang="vi-VN" sz="2400"/>
          </a:p>
        </p:txBody>
      </p:sp>
      <p:sp>
        <p:nvSpPr>
          <p:cNvPr id="6" name="文本框 22">
            <a:extLst>
              <a:ext uri="{FF2B5EF4-FFF2-40B4-BE49-F238E27FC236}">
                <a16:creationId xmlns:a16="http://schemas.microsoft.com/office/drawing/2014/main" id="{C7A43066-4850-BE4A-985F-2F85FE8FAF65}"/>
              </a:ext>
            </a:extLst>
          </p:cNvPr>
          <p:cNvSpPr txBox="1"/>
          <p:nvPr/>
        </p:nvSpPr>
        <p:spPr>
          <a:xfrm>
            <a:off x="197417" y="486588"/>
            <a:ext cx="4375377" cy="496749"/>
          </a:xfrm>
          <a:prstGeom prst="rect">
            <a:avLst/>
          </a:prstGeom>
          <a:noFill/>
        </p:spPr>
        <p:txBody>
          <a:bodyPr wrap="square" lIns="0" tIns="34295" rIns="0" bIns="34295" rtlCol="0">
            <a:spAutoFit/>
          </a:bodyPr>
          <a:lstStyle/>
          <a:p>
            <a:pPr algn="ctr">
              <a:lnSpc>
                <a:spcPct val="125000"/>
              </a:lnSpc>
            </a:pPr>
            <a:r>
              <a:rPr lang="en-US" altLang="zh-CN" sz="2400" b="1">
                <a:solidFill>
                  <a:srgbClr val="004236"/>
                </a:solidFill>
                <a:latin typeface="+mj-lt"/>
                <a:ea typeface="微软雅黑" panose="020B0503020204020204" pitchFamily="34" charset="-122"/>
              </a:rPr>
              <a:t>B3. LĨNH VỰC VĂN HÓA, GIÁO DỤC</a:t>
            </a:r>
            <a:endParaRPr lang="zh-CN" altLang="en-US" sz="2400" b="1" dirty="0">
              <a:solidFill>
                <a:srgbClr val="004236"/>
              </a:solidFill>
              <a:latin typeface="+mj-lt"/>
              <a:ea typeface="微软雅黑" panose="020B0503020204020204" pitchFamily="34" charset="-122"/>
            </a:endParaRPr>
          </a:p>
        </p:txBody>
      </p:sp>
    </p:spTree>
    <p:extLst>
      <p:ext uri="{BB962C8B-B14F-4D97-AF65-F5344CB8AC3E}">
        <p14:creationId xmlns:p14="http://schemas.microsoft.com/office/powerpoint/2010/main" val="3389408940"/>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75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Line 7"/>
          <p:cNvSpPr>
            <a:spLocks noChangeShapeType="1"/>
          </p:cNvSpPr>
          <p:nvPr/>
        </p:nvSpPr>
        <p:spPr bwMode="auto">
          <a:xfrm>
            <a:off x="4575953" y="1793075"/>
            <a:ext cx="0" cy="866927"/>
          </a:xfrm>
          <a:prstGeom prst="line">
            <a:avLst/>
          </a:prstGeom>
          <a:noFill/>
          <a:ln w="38100" cap="flat">
            <a:solidFill>
              <a:srgbClr val="004236"/>
            </a:solidFill>
            <a:prstDash val="solid"/>
            <a:miter lim="800000"/>
            <a:headEnd/>
            <a:tailEnd/>
          </a:ln>
          <a:extLst>
            <a:ext uri="{909E8E84-426E-40DD-AFC4-6F175D3DCCD1}">
              <a14:hiddenFill xmlns:a14="http://schemas.microsoft.com/office/drawing/2010/main">
                <a:noFill/>
              </a14:hiddenFill>
            </a:ext>
          </a:extLst>
        </p:spPr>
        <p:txBody>
          <a:bodyPr vert="horz" wrap="square" lIns="68594" tIns="34297" rIns="68594" bIns="34297" numCol="1" anchor="t" anchorCtr="0" compatLnSpc="1">
            <a:prstTxWarp prst="textNoShape">
              <a:avLst/>
            </a:prstTxWarp>
          </a:bodyPr>
          <a:lstStyle/>
          <a:p>
            <a:endParaRPr lang="zh-CN" altLang="en-US" sz="1000" dirty="0"/>
          </a:p>
        </p:txBody>
      </p:sp>
      <p:sp>
        <p:nvSpPr>
          <p:cNvPr id="20" name="Oval 8"/>
          <p:cNvSpPr>
            <a:spLocks noChangeArrowheads="1"/>
          </p:cNvSpPr>
          <p:nvPr/>
        </p:nvSpPr>
        <p:spPr bwMode="auto">
          <a:xfrm>
            <a:off x="4467132" y="2653303"/>
            <a:ext cx="213694" cy="213723"/>
          </a:xfrm>
          <a:prstGeom prst="ellipse">
            <a:avLst/>
          </a:prstGeom>
          <a:solidFill>
            <a:srgbClr val="004236"/>
          </a:solidFill>
          <a:ln>
            <a:solidFill>
              <a:srgbClr val="004236"/>
            </a:solidFill>
          </a:ln>
        </p:spPr>
        <p:txBody>
          <a:bodyPr vert="horz" wrap="square" lIns="68594" tIns="34297" rIns="68594" bIns="34297" numCol="1" anchor="t" anchorCtr="0" compatLnSpc="1">
            <a:prstTxWarp prst="textNoShape">
              <a:avLst/>
            </a:prstTxWarp>
          </a:bodyPr>
          <a:lstStyle/>
          <a:p>
            <a:endParaRPr lang="zh-CN" altLang="en-US" sz="1000" dirty="0"/>
          </a:p>
        </p:txBody>
      </p:sp>
      <p:sp>
        <p:nvSpPr>
          <p:cNvPr id="22" name="Oval 10"/>
          <p:cNvSpPr>
            <a:spLocks noChangeArrowheads="1"/>
          </p:cNvSpPr>
          <p:nvPr/>
        </p:nvSpPr>
        <p:spPr bwMode="auto">
          <a:xfrm>
            <a:off x="7357230" y="2653303"/>
            <a:ext cx="212692" cy="213723"/>
          </a:xfrm>
          <a:prstGeom prst="ellipse">
            <a:avLst/>
          </a:prstGeom>
          <a:solidFill>
            <a:schemeClr val="accent2"/>
          </a:solidFill>
          <a:ln>
            <a:noFill/>
          </a:ln>
        </p:spPr>
        <p:txBody>
          <a:bodyPr vert="horz" wrap="square" lIns="68594" tIns="34297" rIns="68594" bIns="34297" numCol="1" anchor="t" anchorCtr="0" compatLnSpc="1">
            <a:prstTxWarp prst="textNoShape">
              <a:avLst/>
            </a:prstTxWarp>
          </a:bodyPr>
          <a:lstStyle/>
          <a:p>
            <a:endParaRPr lang="zh-CN" altLang="en-US" sz="1000" dirty="0"/>
          </a:p>
        </p:txBody>
      </p:sp>
      <p:sp>
        <p:nvSpPr>
          <p:cNvPr id="24" name="Oval 12"/>
          <p:cNvSpPr>
            <a:spLocks noChangeArrowheads="1"/>
          </p:cNvSpPr>
          <p:nvPr/>
        </p:nvSpPr>
        <p:spPr bwMode="auto">
          <a:xfrm>
            <a:off x="1577034" y="2660000"/>
            <a:ext cx="213694" cy="213723"/>
          </a:xfrm>
          <a:prstGeom prst="ellipse">
            <a:avLst/>
          </a:prstGeom>
          <a:solidFill>
            <a:schemeClr val="accent2"/>
          </a:solidFill>
          <a:ln>
            <a:noFill/>
          </a:ln>
        </p:spPr>
        <p:txBody>
          <a:bodyPr vert="horz" wrap="square" lIns="68594" tIns="34297" rIns="68594" bIns="34297" numCol="1" anchor="t" anchorCtr="0" compatLnSpc="1">
            <a:prstTxWarp prst="textNoShape">
              <a:avLst/>
            </a:prstTxWarp>
          </a:bodyPr>
          <a:lstStyle/>
          <a:p>
            <a:endParaRPr lang="zh-CN" altLang="en-US" sz="1000" dirty="0"/>
          </a:p>
        </p:txBody>
      </p:sp>
      <p:sp>
        <p:nvSpPr>
          <p:cNvPr id="25" name="Freeform 13"/>
          <p:cNvSpPr>
            <a:spLocks/>
          </p:cNvSpPr>
          <p:nvPr/>
        </p:nvSpPr>
        <p:spPr bwMode="auto">
          <a:xfrm>
            <a:off x="1678588" y="1999785"/>
            <a:ext cx="2880745" cy="662432"/>
          </a:xfrm>
          <a:custGeom>
            <a:avLst/>
            <a:gdLst>
              <a:gd name="T0" fmla="*/ 0 w 1895"/>
              <a:gd name="T1" fmla="*/ 355 h 355"/>
              <a:gd name="T2" fmla="*/ 0 w 1895"/>
              <a:gd name="T3" fmla="*/ 119 h 355"/>
              <a:gd name="T4" fmla="*/ 67 w 1895"/>
              <a:gd name="T5" fmla="*/ 54 h 355"/>
              <a:gd name="T6" fmla="*/ 1826 w 1895"/>
              <a:gd name="T7" fmla="*/ 54 h 355"/>
              <a:gd name="T8" fmla="*/ 1895 w 1895"/>
              <a:gd name="T9" fmla="*/ 0 h 355"/>
            </a:gdLst>
            <a:ahLst/>
            <a:cxnLst>
              <a:cxn ang="0">
                <a:pos x="T0" y="T1"/>
              </a:cxn>
              <a:cxn ang="0">
                <a:pos x="T2" y="T3"/>
              </a:cxn>
              <a:cxn ang="0">
                <a:pos x="T4" y="T5"/>
              </a:cxn>
              <a:cxn ang="0">
                <a:pos x="T6" y="T7"/>
              </a:cxn>
              <a:cxn ang="0">
                <a:pos x="T8" y="T9"/>
              </a:cxn>
            </a:cxnLst>
            <a:rect l="0" t="0" r="r" b="b"/>
            <a:pathLst>
              <a:path w="1895" h="355">
                <a:moveTo>
                  <a:pt x="0" y="355"/>
                </a:moveTo>
                <a:cubicBezTo>
                  <a:pt x="0" y="119"/>
                  <a:pt x="0" y="119"/>
                  <a:pt x="0" y="119"/>
                </a:cubicBezTo>
                <a:cubicBezTo>
                  <a:pt x="0" y="119"/>
                  <a:pt x="1" y="55"/>
                  <a:pt x="67" y="54"/>
                </a:cubicBezTo>
                <a:cubicBezTo>
                  <a:pt x="1826" y="54"/>
                  <a:pt x="1826" y="54"/>
                  <a:pt x="1826" y="54"/>
                </a:cubicBezTo>
                <a:cubicBezTo>
                  <a:pt x="1856" y="54"/>
                  <a:pt x="1884" y="26"/>
                  <a:pt x="1895" y="0"/>
                </a:cubicBezTo>
              </a:path>
            </a:pathLst>
          </a:custGeom>
          <a:noFill/>
          <a:ln w="38100" cap="flat">
            <a:solidFill>
              <a:schemeClr val="accent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68594" tIns="34297" rIns="68594" bIns="34297" numCol="1" anchor="t" anchorCtr="0" compatLnSpc="1">
            <a:prstTxWarp prst="textNoShape">
              <a:avLst/>
            </a:prstTxWarp>
          </a:bodyPr>
          <a:lstStyle/>
          <a:p>
            <a:endParaRPr lang="zh-CN" altLang="en-US" sz="1000" dirty="0"/>
          </a:p>
        </p:txBody>
      </p:sp>
      <p:sp>
        <p:nvSpPr>
          <p:cNvPr id="27" name="Freeform 15"/>
          <p:cNvSpPr>
            <a:spLocks/>
          </p:cNvSpPr>
          <p:nvPr/>
        </p:nvSpPr>
        <p:spPr bwMode="auto">
          <a:xfrm>
            <a:off x="4575954" y="1997568"/>
            <a:ext cx="2878814" cy="662432"/>
          </a:xfrm>
          <a:custGeom>
            <a:avLst/>
            <a:gdLst>
              <a:gd name="T0" fmla="*/ 1894 w 1894"/>
              <a:gd name="T1" fmla="*/ 355 h 355"/>
              <a:gd name="T2" fmla="*/ 1894 w 1894"/>
              <a:gd name="T3" fmla="*/ 119 h 355"/>
              <a:gd name="T4" fmla="*/ 1828 w 1894"/>
              <a:gd name="T5" fmla="*/ 54 h 355"/>
              <a:gd name="T6" fmla="*/ 68 w 1894"/>
              <a:gd name="T7" fmla="*/ 54 h 355"/>
              <a:gd name="T8" fmla="*/ 0 w 1894"/>
              <a:gd name="T9" fmla="*/ 0 h 355"/>
            </a:gdLst>
            <a:ahLst/>
            <a:cxnLst>
              <a:cxn ang="0">
                <a:pos x="T0" y="T1"/>
              </a:cxn>
              <a:cxn ang="0">
                <a:pos x="T2" y="T3"/>
              </a:cxn>
              <a:cxn ang="0">
                <a:pos x="T4" y="T5"/>
              </a:cxn>
              <a:cxn ang="0">
                <a:pos x="T6" y="T7"/>
              </a:cxn>
              <a:cxn ang="0">
                <a:pos x="T8" y="T9"/>
              </a:cxn>
            </a:cxnLst>
            <a:rect l="0" t="0" r="r" b="b"/>
            <a:pathLst>
              <a:path w="1894" h="355">
                <a:moveTo>
                  <a:pt x="1894" y="355"/>
                </a:moveTo>
                <a:cubicBezTo>
                  <a:pt x="1894" y="119"/>
                  <a:pt x="1894" y="119"/>
                  <a:pt x="1894" y="119"/>
                </a:cubicBezTo>
                <a:cubicBezTo>
                  <a:pt x="1894" y="119"/>
                  <a:pt x="1893" y="55"/>
                  <a:pt x="1828" y="54"/>
                </a:cubicBezTo>
                <a:cubicBezTo>
                  <a:pt x="68" y="54"/>
                  <a:pt x="68" y="54"/>
                  <a:pt x="68" y="54"/>
                </a:cubicBezTo>
                <a:cubicBezTo>
                  <a:pt x="38" y="54"/>
                  <a:pt x="10" y="26"/>
                  <a:pt x="0" y="0"/>
                </a:cubicBezTo>
              </a:path>
            </a:pathLst>
          </a:custGeom>
          <a:noFill/>
          <a:ln w="38100" cap="flat">
            <a:solidFill>
              <a:schemeClr val="accent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68594" tIns="34297" rIns="68594" bIns="34297" numCol="1" anchor="t" anchorCtr="0" compatLnSpc="1">
            <a:prstTxWarp prst="textNoShape">
              <a:avLst/>
            </a:prstTxWarp>
          </a:bodyPr>
          <a:lstStyle/>
          <a:p>
            <a:endParaRPr lang="zh-CN" altLang="en-US" sz="1000" dirty="0"/>
          </a:p>
        </p:txBody>
      </p:sp>
      <p:sp>
        <p:nvSpPr>
          <p:cNvPr id="4" name="Freeform 6"/>
          <p:cNvSpPr>
            <a:spLocks/>
          </p:cNvSpPr>
          <p:nvPr/>
        </p:nvSpPr>
        <p:spPr bwMode="auto">
          <a:xfrm>
            <a:off x="4079644" y="606229"/>
            <a:ext cx="986301" cy="1254305"/>
          </a:xfrm>
          <a:custGeom>
            <a:avLst/>
            <a:gdLst>
              <a:gd name="T0" fmla="*/ 214 w 427"/>
              <a:gd name="T1" fmla="*/ 0 h 543"/>
              <a:gd name="T2" fmla="*/ 427 w 427"/>
              <a:gd name="T3" fmla="*/ 213 h 543"/>
              <a:gd name="T4" fmla="*/ 326 w 427"/>
              <a:gd name="T5" fmla="*/ 394 h 543"/>
              <a:gd name="T6" fmla="*/ 268 w 427"/>
              <a:gd name="T7" fmla="*/ 444 h 543"/>
              <a:gd name="T8" fmla="*/ 214 w 427"/>
              <a:gd name="T9" fmla="*/ 543 h 543"/>
              <a:gd name="T10" fmla="*/ 159 w 427"/>
              <a:gd name="T11" fmla="*/ 444 h 543"/>
              <a:gd name="T12" fmla="*/ 100 w 427"/>
              <a:gd name="T13" fmla="*/ 393 h 543"/>
              <a:gd name="T14" fmla="*/ 88 w 427"/>
              <a:gd name="T15" fmla="*/ 385 h 543"/>
              <a:gd name="T16" fmla="*/ 88 w 427"/>
              <a:gd name="T17" fmla="*/ 385 h 543"/>
              <a:gd name="T18" fmla="*/ 88 w 427"/>
              <a:gd name="T19" fmla="*/ 385 h 543"/>
              <a:gd name="T20" fmla="*/ 0 w 427"/>
              <a:gd name="T21" fmla="*/ 213 h 543"/>
              <a:gd name="T22" fmla="*/ 214 w 427"/>
              <a:gd name="T23" fmla="*/ 0 h 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27" h="543">
                <a:moveTo>
                  <a:pt x="214" y="0"/>
                </a:moveTo>
                <a:cubicBezTo>
                  <a:pt x="331" y="0"/>
                  <a:pt x="427" y="95"/>
                  <a:pt x="427" y="213"/>
                </a:cubicBezTo>
                <a:cubicBezTo>
                  <a:pt x="427" y="290"/>
                  <a:pt x="386" y="357"/>
                  <a:pt x="326" y="394"/>
                </a:cubicBezTo>
                <a:cubicBezTo>
                  <a:pt x="312" y="404"/>
                  <a:pt x="289" y="422"/>
                  <a:pt x="268" y="444"/>
                </a:cubicBezTo>
                <a:cubicBezTo>
                  <a:pt x="234" y="479"/>
                  <a:pt x="214" y="543"/>
                  <a:pt x="214" y="543"/>
                </a:cubicBezTo>
                <a:cubicBezTo>
                  <a:pt x="214" y="543"/>
                  <a:pt x="193" y="479"/>
                  <a:pt x="159" y="444"/>
                </a:cubicBezTo>
                <a:cubicBezTo>
                  <a:pt x="137" y="421"/>
                  <a:pt x="114" y="403"/>
                  <a:pt x="100" y="393"/>
                </a:cubicBezTo>
                <a:cubicBezTo>
                  <a:pt x="96" y="391"/>
                  <a:pt x="92" y="388"/>
                  <a:pt x="88" y="385"/>
                </a:cubicBezTo>
                <a:cubicBezTo>
                  <a:pt x="88" y="385"/>
                  <a:pt x="88" y="385"/>
                  <a:pt x="88" y="385"/>
                </a:cubicBezTo>
                <a:cubicBezTo>
                  <a:pt x="88" y="385"/>
                  <a:pt x="88" y="385"/>
                  <a:pt x="88" y="385"/>
                </a:cubicBezTo>
                <a:cubicBezTo>
                  <a:pt x="35" y="346"/>
                  <a:pt x="0" y="284"/>
                  <a:pt x="0" y="213"/>
                </a:cubicBezTo>
                <a:cubicBezTo>
                  <a:pt x="0" y="95"/>
                  <a:pt x="96" y="0"/>
                  <a:pt x="214" y="0"/>
                </a:cubicBezTo>
                <a:close/>
              </a:path>
            </a:pathLst>
          </a:custGeom>
          <a:solidFill>
            <a:srgbClr val="004236"/>
          </a:solidFill>
          <a:ln w="5" cap="flat">
            <a:noFill/>
            <a:prstDash val="solid"/>
            <a:miter lim="800000"/>
            <a:headEnd/>
            <a:tailEnd/>
          </a:ln>
        </p:spPr>
        <p:txBody>
          <a:bodyPr vert="horz" wrap="square" lIns="68594" tIns="216043" rIns="68594" bIns="34297" numCol="1" anchor="t" anchorCtr="0" compatLnSpc="1">
            <a:prstTxWarp prst="textNoShape">
              <a:avLst/>
            </a:prstTxWarp>
          </a:bodyPr>
          <a:lstStyle/>
          <a:p>
            <a:pPr lvl="0" algn="ctr"/>
            <a:r>
              <a:rPr lang="en-US" altLang="zh-CN" kern="0">
                <a:solidFill>
                  <a:prstClr val="white"/>
                </a:solidFill>
                <a:latin typeface="AvantGarde Md BT" pitchFamily="34" charset="0"/>
                <a:ea typeface="微软雅黑" pitchFamily="34" charset="-122"/>
              </a:rPr>
              <a:t>Ý NGHĨA</a:t>
            </a:r>
            <a:endParaRPr lang="zh-CN" altLang="en-US" kern="0" dirty="0">
              <a:solidFill>
                <a:prstClr val="white"/>
              </a:solidFill>
              <a:latin typeface="AvantGarde Md BT" pitchFamily="34" charset="0"/>
              <a:ea typeface="微软雅黑" pitchFamily="34" charset="-122"/>
            </a:endParaRPr>
          </a:p>
        </p:txBody>
      </p:sp>
      <p:sp>
        <p:nvSpPr>
          <p:cNvPr id="33" name="矩形 32"/>
          <p:cNvSpPr/>
          <p:nvPr/>
        </p:nvSpPr>
        <p:spPr>
          <a:xfrm>
            <a:off x="1064910" y="2969675"/>
            <a:ext cx="1227356" cy="1754345"/>
          </a:xfrm>
          <a:prstGeom prst="rect">
            <a:avLst/>
          </a:prstGeom>
          <a:noFill/>
          <a:ln w="38100">
            <a:solidFill>
              <a:srgbClr val="004236"/>
            </a:solidFill>
          </a:ln>
        </p:spPr>
        <p:txBody>
          <a:bodyPr wrap="square" lIns="91458" tIns="45729" rIns="91458" bIns="45729">
            <a:spAutoFit/>
          </a:bodyPr>
          <a:lstStyle/>
          <a:p>
            <a:pPr algn="just"/>
            <a:r>
              <a:rPr lang="en-US" altLang="zh-CN" b="1">
                <a:solidFill>
                  <a:srgbClr val="004236"/>
                </a:solidFill>
                <a:latin typeface="+mj-lt"/>
                <a:ea typeface="微软雅黑" pitchFamily="34" charset="-122"/>
                <a:cs typeface="华文黑体" pitchFamily="2" charset="-122"/>
              </a:rPr>
              <a:t>Là cơ sở đoàn kết các dân tộc và đại đoàn kết toàn dân tộc</a:t>
            </a:r>
            <a:endParaRPr lang="zh-CN" altLang="en-US" b="1" dirty="0">
              <a:solidFill>
                <a:srgbClr val="004236"/>
              </a:solidFill>
              <a:latin typeface="+mj-lt"/>
              <a:ea typeface="微软雅黑" pitchFamily="34" charset="-122"/>
            </a:endParaRPr>
          </a:p>
        </p:txBody>
      </p:sp>
      <p:sp>
        <p:nvSpPr>
          <p:cNvPr id="39" name="矩形 38"/>
          <p:cNvSpPr/>
          <p:nvPr/>
        </p:nvSpPr>
        <p:spPr>
          <a:xfrm>
            <a:off x="3923585" y="2969675"/>
            <a:ext cx="1227356" cy="1200347"/>
          </a:xfrm>
          <a:prstGeom prst="rect">
            <a:avLst/>
          </a:prstGeom>
          <a:noFill/>
          <a:ln w="38100">
            <a:solidFill>
              <a:srgbClr val="004236"/>
            </a:solidFill>
          </a:ln>
        </p:spPr>
        <p:txBody>
          <a:bodyPr wrap="square" lIns="91458" tIns="45729" rIns="91458" bIns="45729">
            <a:spAutoFit/>
          </a:bodyPr>
          <a:lstStyle/>
          <a:p>
            <a:pPr algn="just"/>
            <a:r>
              <a:rPr lang="en-US" altLang="zh-CN" b="1">
                <a:solidFill>
                  <a:srgbClr val="004236"/>
                </a:solidFill>
                <a:latin typeface="+mj-lt"/>
                <a:ea typeface="微软雅黑" pitchFamily="34" charset="-122"/>
                <a:cs typeface="华文黑体" pitchFamily="2" charset="-122"/>
              </a:rPr>
              <a:t>Xây dựng đất nước văn minh, giàu đẹp</a:t>
            </a:r>
            <a:endParaRPr lang="zh-CN" altLang="en-US" b="1" dirty="0">
              <a:solidFill>
                <a:srgbClr val="004236"/>
              </a:solidFill>
              <a:latin typeface="+mj-lt"/>
              <a:ea typeface="微软雅黑" pitchFamily="34" charset="-122"/>
            </a:endParaRPr>
          </a:p>
        </p:txBody>
      </p:sp>
      <p:sp>
        <p:nvSpPr>
          <p:cNvPr id="43" name="矩形 42"/>
          <p:cNvSpPr/>
          <p:nvPr/>
        </p:nvSpPr>
        <p:spPr>
          <a:xfrm>
            <a:off x="6849898" y="2978439"/>
            <a:ext cx="1227356" cy="1754345"/>
          </a:xfrm>
          <a:prstGeom prst="rect">
            <a:avLst/>
          </a:prstGeom>
          <a:noFill/>
          <a:ln w="38100">
            <a:solidFill>
              <a:srgbClr val="004236"/>
            </a:solidFill>
          </a:ln>
        </p:spPr>
        <p:txBody>
          <a:bodyPr wrap="square" lIns="91458" tIns="45729" rIns="91458" bIns="45729">
            <a:spAutoFit/>
          </a:bodyPr>
          <a:lstStyle/>
          <a:p>
            <a:pPr algn="just"/>
            <a:r>
              <a:rPr lang="en-US" altLang="zh-CN" b="1">
                <a:solidFill>
                  <a:srgbClr val="004236"/>
                </a:solidFill>
                <a:latin typeface="+mj-lt"/>
                <a:ea typeface="微软雅黑" pitchFamily="34" charset="-122"/>
                <a:cs typeface="华文黑体" pitchFamily="2" charset="-122"/>
              </a:rPr>
              <a:t>Không có bình đẳng thì không thể có đoàn kết thật sự</a:t>
            </a:r>
            <a:endParaRPr lang="zh-CN" altLang="en-US" b="1" dirty="0">
              <a:solidFill>
                <a:srgbClr val="004236"/>
              </a:solidFill>
              <a:latin typeface="+mj-lt"/>
              <a:ea typeface="微软雅黑" pitchFamily="34" charset="-122"/>
            </a:endParaRPr>
          </a:p>
        </p:txBody>
      </p:sp>
      <p:sp>
        <p:nvSpPr>
          <p:cNvPr id="30" name="矩形 29">
            <a:extLst>
              <a:ext uri="{FF2B5EF4-FFF2-40B4-BE49-F238E27FC236}">
                <a16:creationId xmlns:a16="http://schemas.microsoft.com/office/drawing/2014/main" id="{CCF2D2CD-475B-47A4-8A4D-FDF7CA7E314F}"/>
              </a:ext>
            </a:extLst>
          </p:cNvPr>
          <p:cNvSpPr/>
          <p:nvPr/>
        </p:nvSpPr>
        <p:spPr>
          <a:xfrm>
            <a:off x="0" y="196280"/>
            <a:ext cx="160366" cy="4175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4" tIns="34292" rIns="68584" bIns="34292" anchor="ctr"/>
          <a:lstStyle/>
          <a:p>
            <a:pPr algn="ctr" defTabSz="685795">
              <a:defRPr/>
            </a:pPr>
            <a:endParaRPr lang="zh-CN" altLang="en-US" sz="1400" dirty="0">
              <a:solidFill>
                <a:srgbClr val="E7E6E6">
                  <a:lumMod val="50000"/>
                </a:srgbClr>
              </a:solidFill>
              <a:cs typeface="+mn-ea"/>
              <a:sym typeface="+mn-lt"/>
            </a:endParaRPr>
          </a:p>
        </p:txBody>
      </p:sp>
      <p:sp>
        <p:nvSpPr>
          <p:cNvPr id="31" name="文本框 32">
            <a:extLst>
              <a:ext uri="{FF2B5EF4-FFF2-40B4-BE49-F238E27FC236}">
                <a16:creationId xmlns:a16="http://schemas.microsoft.com/office/drawing/2014/main" id="{02BCFBA8-9716-4E10-BDF2-87AEDF74943F}"/>
              </a:ext>
            </a:extLst>
          </p:cNvPr>
          <p:cNvSpPr txBox="1"/>
          <p:nvPr/>
        </p:nvSpPr>
        <p:spPr>
          <a:xfrm>
            <a:off x="160366" y="236985"/>
            <a:ext cx="6323859" cy="315475"/>
          </a:xfrm>
          <a:prstGeom prst="rect">
            <a:avLst/>
          </a:prstGeom>
          <a:noFill/>
        </p:spPr>
        <p:txBody>
          <a:bodyPr wrap="square" lIns="68584" tIns="34292" rIns="68584" bIns="34292">
            <a:spAutoFit/>
          </a:bodyPr>
          <a:lstStyle/>
          <a:p>
            <a:r>
              <a:rPr lang="en-US" altLang="zh-CN" sz="1600">
                <a:solidFill>
                  <a:srgbClr val="004236"/>
                </a:solidFill>
                <a:latin typeface="Arial" panose="020B0604020202020204" pitchFamily="34" charset="0"/>
                <a:ea typeface="微软雅黑" panose="020B0503020204020204" pitchFamily="34" charset="-122"/>
                <a:sym typeface="Arial" panose="020B0604020202020204" pitchFamily="34" charset="0"/>
              </a:rPr>
              <a:t>c. Ý NGHĨA QUYỀN BÌNH ĐẲNG GIỮA CÁC DÂN TỘC</a:t>
            </a:r>
            <a:endParaRPr lang="en-US" altLang="zh-CN" sz="1600" dirty="0">
              <a:solidFill>
                <a:srgbClr val="004236"/>
              </a:solidFill>
              <a:latin typeface="Arial" panose="020B0604020202020204" pitchFamily="34" charset="0"/>
              <a:ea typeface="微软雅黑" panose="020B0503020204020204" pitchFamily="34" charset="-122"/>
              <a:sym typeface="Arial" panose="020B0604020202020204" pitchFamily="34" charset="0"/>
            </a:endParaRPr>
          </a:p>
        </p:txBody>
      </p:sp>
    </p:spTree>
    <p:extLst>
      <p:ext uri="{BB962C8B-B14F-4D97-AF65-F5344CB8AC3E}">
        <p14:creationId xmlns:p14="http://schemas.microsoft.com/office/powerpoint/2010/main" val="1485002965"/>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1"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up)">
                                      <p:cBhvr>
                                        <p:cTn id="13" dur="500"/>
                                        <p:tgtEl>
                                          <p:spTgt spid="5"/>
                                        </p:tgtEl>
                                      </p:cBhvr>
                                    </p:animEffect>
                                  </p:childTnLst>
                                </p:cTn>
                              </p:par>
                              <p:par>
                                <p:cTn id="14" presetID="22" presetClass="entr" presetSubtype="2" fill="hold" grpId="0" nodeType="withEffect">
                                  <p:stCondLst>
                                    <p:cond delay="0"/>
                                  </p:stCondLst>
                                  <p:childTnLst>
                                    <p:set>
                                      <p:cBhvr>
                                        <p:cTn id="15" dur="1" fill="hold">
                                          <p:stCondLst>
                                            <p:cond delay="0"/>
                                          </p:stCondLst>
                                        </p:cTn>
                                        <p:tgtEl>
                                          <p:spTgt spid="25"/>
                                        </p:tgtEl>
                                        <p:attrNameLst>
                                          <p:attrName>style.visibility</p:attrName>
                                        </p:attrNameLst>
                                      </p:cBhvr>
                                      <p:to>
                                        <p:strVal val="visible"/>
                                      </p:to>
                                    </p:set>
                                    <p:animEffect transition="in" filter="wipe(right)">
                                      <p:cBhvr>
                                        <p:cTn id="16" dur="500"/>
                                        <p:tgtEl>
                                          <p:spTgt spid="25"/>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27"/>
                                        </p:tgtEl>
                                        <p:attrNameLst>
                                          <p:attrName>style.visibility</p:attrName>
                                        </p:attrNameLst>
                                      </p:cBhvr>
                                      <p:to>
                                        <p:strVal val="visible"/>
                                      </p:to>
                                    </p:set>
                                    <p:animEffect transition="in" filter="wipe(left)">
                                      <p:cBhvr>
                                        <p:cTn id="19" dur="500"/>
                                        <p:tgtEl>
                                          <p:spTgt spid="27"/>
                                        </p:tgtEl>
                                      </p:cBhvr>
                                    </p:animEffect>
                                  </p:childTnLst>
                                </p:cTn>
                              </p:par>
                            </p:childTnLst>
                          </p:cTn>
                        </p:par>
                        <p:par>
                          <p:cTn id="20" fill="hold">
                            <p:stCondLst>
                              <p:cond delay="1500"/>
                            </p:stCondLst>
                            <p:childTnLst>
                              <p:par>
                                <p:cTn id="21" presetID="23" presetClass="entr" presetSubtype="288" fill="hold" grpId="0" nodeType="afterEffect">
                                  <p:stCondLst>
                                    <p:cond delay="0"/>
                                  </p:stCondLst>
                                  <p:childTnLst>
                                    <p:set>
                                      <p:cBhvr>
                                        <p:cTn id="22" dur="1" fill="hold">
                                          <p:stCondLst>
                                            <p:cond delay="0"/>
                                          </p:stCondLst>
                                        </p:cTn>
                                        <p:tgtEl>
                                          <p:spTgt spid="20"/>
                                        </p:tgtEl>
                                        <p:attrNameLst>
                                          <p:attrName>style.visibility</p:attrName>
                                        </p:attrNameLst>
                                      </p:cBhvr>
                                      <p:to>
                                        <p:strVal val="visible"/>
                                      </p:to>
                                    </p:set>
                                    <p:anim calcmode="lin" valueType="num">
                                      <p:cBhvr>
                                        <p:cTn id="23" dur="500" fill="hold"/>
                                        <p:tgtEl>
                                          <p:spTgt spid="20"/>
                                        </p:tgtEl>
                                        <p:attrNameLst>
                                          <p:attrName>ppt_w</p:attrName>
                                        </p:attrNameLst>
                                      </p:cBhvr>
                                      <p:tavLst>
                                        <p:tav tm="0">
                                          <p:val>
                                            <p:strVal val="4/3*#ppt_w"/>
                                          </p:val>
                                        </p:tav>
                                        <p:tav tm="100000">
                                          <p:val>
                                            <p:strVal val="#ppt_w"/>
                                          </p:val>
                                        </p:tav>
                                      </p:tavLst>
                                    </p:anim>
                                    <p:anim calcmode="lin" valueType="num">
                                      <p:cBhvr>
                                        <p:cTn id="24" dur="500" fill="hold"/>
                                        <p:tgtEl>
                                          <p:spTgt spid="20"/>
                                        </p:tgtEl>
                                        <p:attrNameLst>
                                          <p:attrName>ppt_h</p:attrName>
                                        </p:attrNameLst>
                                      </p:cBhvr>
                                      <p:tavLst>
                                        <p:tav tm="0">
                                          <p:val>
                                            <p:strVal val="4/3*#ppt_h"/>
                                          </p:val>
                                        </p:tav>
                                        <p:tav tm="100000">
                                          <p:val>
                                            <p:strVal val="#ppt_h"/>
                                          </p:val>
                                        </p:tav>
                                      </p:tavLst>
                                    </p:anim>
                                  </p:childTnLst>
                                </p:cTn>
                              </p:par>
                              <p:par>
                                <p:cTn id="25" presetID="23" presetClass="entr" presetSubtype="288" fill="hold" grpId="0" nodeType="withEffect">
                                  <p:stCondLst>
                                    <p:cond delay="400"/>
                                  </p:stCondLst>
                                  <p:childTnLst>
                                    <p:set>
                                      <p:cBhvr>
                                        <p:cTn id="26" dur="1" fill="hold">
                                          <p:stCondLst>
                                            <p:cond delay="0"/>
                                          </p:stCondLst>
                                        </p:cTn>
                                        <p:tgtEl>
                                          <p:spTgt spid="24"/>
                                        </p:tgtEl>
                                        <p:attrNameLst>
                                          <p:attrName>style.visibility</p:attrName>
                                        </p:attrNameLst>
                                      </p:cBhvr>
                                      <p:to>
                                        <p:strVal val="visible"/>
                                      </p:to>
                                    </p:set>
                                    <p:anim calcmode="lin" valueType="num">
                                      <p:cBhvr>
                                        <p:cTn id="27" dur="500" fill="hold"/>
                                        <p:tgtEl>
                                          <p:spTgt spid="24"/>
                                        </p:tgtEl>
                                        <p:attrNameLst>
                                          <p:attrName>ppt_w</p:attrName>
                                        </p:attrNameLst>
                                      </p:cBhvr>
                                      <p:tavLst>
                                        <p:tav tm="0">
                                          <p:val>
                                            <p:strVal val="4/3*#ppt_w"/>
                                          </p:val>
                                        </p:tav>
                                        <p:tav tm="100000">
                                          <p:val>
                                            <p:strVal val="#ppt_w"/>
                                          </p:val>
                                        </p:tav>
                                      </p:tavLst>
                                    </p:anim>
                                    <p:anim calcmode="lin" valueType="num">
                                      <p:cBhvr>
                                        <p:cTn id="28" dur="500" fill="hold"/>
                                        <p:tgtEl>
                                          <p:spTgt spid="24"/>
                                        </p:tgtEl>
                                        <p:attrNameLst>
                                          <p:attrName>ppt_h</p:attrName>
                                        </p:attrNameLst>
                                      </p:cBhvr>
                                      <p:tavLst>
                                        <p:tav tm="0">
                                          <p:val>
                                            <p:strVal val="4/3*#ppt_h"/>
                                          </p:val>
                                        </p:tav>
                                        <p:tav tm="100000">
                                          <p:val>
                                            <p:strVal val="#ppt_h"/>
                                          </p:val>
                                        </p:tav>
                                      </p:tavLst>
                                    </p:anim>
                                  </p:childTnLst>
                                </p:cTn>
                              </p:par>
                              <p:par>
                                <p:cTn id="29" presetID="23" presetClass="entr" presetSubtype="288" fill="hold" grpId="0" nodeType="withEffect">
                                  <p:stCondLst>
                                    <p:cond delay="400"/>
                                  </p:stCondLst>
                                  <p:childTnLst>
                                    <p:set>
                                      <p:cBhvr>
                                        <p:cTn id="30" dur="1" fill="hold">
                                          <p:stCondLst>
                                            <p:cond delay="0"/>
                                          </p:stCondLst>
                                        </p:cTn>
                                        <p:tgtEl>
                                          <p:spTgt spid="22"/>
                                        </p:tgtEl>
                                        <p:attrNameLst>
                                          <p:attrName>style.visibility</p:attrName>
                                        </p:attrNameLst>
                                      </p:cBhvr>
                                      <p:to>
                                        <p:strVal val="visible"/>
                                      </p:to>
                                    </p:set>
                                    <p:anim calcmode="lin" valueType="num">
                                      <p:cBhvr>
                                        <p:cTn id="31" dur="500" fill="hold"/>
                                        <p:tgtEl>
                                          <p:spTgt spid="22"/>
                                        </p:tgtEl>
                                        <p:attrNameLst>
                                          <p:attrName>ppt_w</p:attrName>
                                        </p:attrNameLst>
                                      </p:cBhvr>
                                      <p:tavLst>
                                        <p:tav tm="0">
                                          <p:val>
                                            <p:strVal val="4/3*#ppt_w"/>
                                          </p:val>
                                        </p:tav>
                                        <p:tav tm="100000">
                                          <p:val>
                                            <p:strVal val="#ppt_w"/>
                                          </p:val>
                                        </p:tav>
                                      </p:tavLst>
                                    </p:anim>
                                    <p:anim calcmode="lin" valueType="num">
                                      <p:cBhvr>
                                        <p:cTn id="32" dur="500" fill="hold"/>
                                        <p:tgtEl>
                                          <p:spTgt spid="22"/>
                                        </p:tgtEl>
                                        <p:attrNameLst>
                                          <p:attrName>ppt_h</p:attrName>
                                        </p:attrNameLst>
                                      </p:cBhvr>
                                      <p:tavLst>
                                        <p:tav tm="0">
                                          <p:val>
                                            <p:strVal val="4/3*#ppt_h"/>
                                          </p:val>
                                        </p:tav>
                                        <p:tav tm="100000">
                                          <p:val>
                                            <p:strVal val="#ppt_h"/>
                                          </p:val>
                                        </p:tav>
                                      </p:tavLst>
                                    </p:anim>
                                  </p:childTnLst>
                                </p:cTn>
                              </p:par>
                              <p:par>
                                <p:cTn id="33" presetID="10" presetClass="entr" presetSubtype="0" fill="hold" grpId="0" nodeType="withEffect">
                                  <p:stCondLst>
                                    <p:cond delay="0"/>
                                  </p:stCondLst>
                                  <p:childTnLst>
                                    <p:set>
                                      <p:cBhvr>
                                        <p:cTn id="34" dur="1" fill="hold">
                                          <p:stCondLst>
                                            <p:cond delay="0"/>
                                          </p:stCondLst>
                                        </p:cTn>
                                        <p:tgtEl>
                                          <p:spTgt spid="33"/>
                                        </p:tgtEl>
                                        <p:attrNameLst>
                                          <p:attrName>style.visibility</p:attrName>
                                        </p:attrNameLst>
                                      </p:cBhvr>
                                      <p:to>
                                        <p:strVal val="visible"/>
                                      </p:to>
                                    </p:set>
                                    <p:animEffect transition="in" filter="fade">
                                      <p:cBhvr>
                                        <p:cTn id="35" dur="500"/>
                                        <p:tgtEl>
                                          <p:spTgt spid="33"/>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9"/>
                                        </p:tgtEl>
                                        <p:attrNameLst>
                                          <p:attrName>style.visibility</p:attrName>
                                        </p:attrNameLst>
                                      </p:cBhvr>
                                      <p:to>
                                        <p:strVal val="visible"/>
                                      </p:to>
                                    </p:set>
                                    <p:animEffect transition="in" filter="fade">
                                      <p:cBhvr>
                                        <p:cTn id="38" dur="500"/>
                                        <p:tgtEl>
                                          <p:spTgt spid="39"/>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43"/>
                                        </p:tgtEl>
                                        <p:attrNameLst>
                                          <p:attrName>style.visibility</p:attrName>
                                        </p:attrNameLst>
                                      </p:cBhvr>
                                      <p:to>
                                        <p:strVal val="visible"/>
                                      </p:to>
                                    </p:set>
                                    <p:animEffect transition="in" filter="fade">
                                      <p:cBhvr>
                                        <p:cTn id="41"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0" grpId="0" animBg="1"/>
      <p:bldP spid="22" grpId="0" animBg="1"/>
      <p:bldP spid="24" grpId="0" animBg="1"/>
      <p:bldP spid="25" grpId="0" animBg="1"/>
      <p:bldP spid="27" grpId="0" animBg="1"/>
      <p:bldP spid="4" grpId="0" animBg="1"/>
      <p:bldP spid="33" grpId="0" animBg="1"/>
      <p:bldP spid="39" grpId="0" animBg="1"/>
      <p:bldP spid="4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图片 8">
            <a:extLst>
              <a:ext uri="{FF2B5EF4-FFF2-40B4-BE49-F238E27FC236}">
                <a16:creationId xmlns:a16="http://schemas.microsoft.com/office/drawing/2014/main" id="{22763416-743E-417A-BB3C-F332778290E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444" y="0"/>
            <a:ext cx="9138700" cy="5145088"/>
          </a:xfrm>
          <a:prstGeom prst="rect">
            <a:avLst/>
          </a:prstGeom>
        </p:spPr>
      </p:pic>
      <p:sp>
        <p:nvSpPr>
          <p:cNvPr id="6" name="标题 5"/>
          <p:cNvSpPr txBox="1">
            <a:spLocks/>
          </p:cNvSpPr>
          <p:nvPr>
            <p:custDataLst>
              <p:tags r:id="rId2"/>
            </p:custDataLst>
          </p:nvPr>
        </p:nvSpPr>
        <p:spPr>
          <a:xfrm>
            <a:off x="1476450" y="2544342"/>
            <a:ext cx="6192688" cy="498598"/>
          </a:xfrm>
          <a:prstGeom prst="rect">
            <a:avLst/>
          </a:prstGeom>
          <a:noFill/>
        </p:spPr>
        <p:txBody>
          <a:bodyPr wrap="square" lIns="0" tIns="0" rIns="0" bIns="0" anchor="t" anchorCtr="0">
            <a:spAutoFit/>
          </a:bodyPr>
          <a:lstStyle>
            <a:lvl1pPr algn="ctr">
              <a:lnSpc>
                <a:spcPct val="90000"/>
              </a:lnSpc>
              <a:spcBef>
                <a:spcPct val="0"/>
              </a:spcBef>
              <a:buNone/>
              <a:defRPr sz="4000">
                <a:latin typeface="+mj-lt"/>
                <a:ea typeface="+mj-ea"/>
                <a:cs typeface="+mj-cs"/>
              </a:defRPr>
            </a:lvl1pPr>
          </a:lstStyle>
          <a:p>
            <a:r>
              <a:rPr lang="en-US" altLang="zh-CN" sz="3600">
                <a:solidFill>
                  <a:schemeClr val="tx1">
                    <a:lumMod val="65000"/>
                    <a:lumOff val="35000"/>
                  </a:schemeClr>
                </a:solidFill>
                <a:latin typeface="Calibri" panose="020F0502020204030204" pitchFamily="34" charset="0"/>
                <a:ea typeface="微软雅黑" panose="020B0503020204020204" pitchFamily="34" charset="-122"/>
                <a:cs typeface="Calibri" panose="020F0502020204030204" pitchFamily="34" charset="0"/>
                <a:sym typeface="Arial" panose="020B0604020202020204" pitchFamily="34" charset="0"/>
              </a:rPr>
              <a:t>BÌNH ĐẲNG GIỮA CÁC TÔN GIÁO</a:t>
            </a:r>
            <a:endParaRPr lang="en-US" altLang="zh-CN" sz="3600" dirty="0">
              <a:solidFill>
                <a:schemeClr val="tx1">
                  <a:lumMod val="65000"/>
                  <a:lumOff val="35000"/>
                </a:schemeClr>
              </a:solidFill>
              <a:latin typeface="Calibri" panose="020F0502020204030204" pitchFamily="34" charset="0"/>
              <a:ea typeface="微软雅黑" panose="020B0503020204020204" pitchFamily="34" charset="-122"/>
              <a:cs typeface="Calibri" panose="020F0502020204030204" pitchFamily="34" charset="0"/>
              <a:sym typeface="Arial" panose="020B0604020202020204" pitchFamily="34" charset="0"/>
            </a:endParaRPr>
          </a:p>
        </p:txBody>
      </p:sp>
      <p:sp>
        <p:nvSpPr>
          <p:cNvPr id="2" name="椭圆 1">
            <a:extLst>
              <a:ext uri="{FF2B5EF4-FFF2-40B4-BE49-F238E27FC236}">
                <a16:creationId xmlns:a16="http://schemas.microsoft.com/office/drawing/2014/main" id="{6DA949B9-1864-4241-8946-7DEF4D9912BC}"/>
              </a:ext>
            </a:extLst>
          </p:cNvPr>
          <p:cNvSpPr/>
          <p:nvPr/>
        </p:nvSpPr>
        <p:spPr>
          <a:xfrm>
            <a:off x="4085931" y="1348408"/>
            <a:ext cx="1080120" cy="108012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400" dirty="0"/>
              <a:t>02</a:t>
            </a:r>
            <a:endParaRPr lang="zh-CN" altLang="en-US" sz="4400" dirty="0"/>
          </a:p>
        </p:txBody>
      </p:sp>
    </p:spTree>
    <p:custDataLst>
      <p:tags r:id="rId1"/>
    </p:custDataLst>
    <p:extLst>
      <p:ext uri="{BB962C8B-B14F-4D97-AF65-F5344CB8AC3E}">
        <p14:creationId xmlns:p14="http://schemas.microsoft.com/office/powerpoint/2010/main" val="2272393643"/>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strVal val="#ppt_w+.3"/>
                                          </p:val>
                                        </p:tav>
                                        <p:tav tm="100000">
                                          <p:val>
                                            <p:strVal val="#ppt_w"/>
                                          </p:val>
                                        </p:tav>
                                      </p:tavLst>
                                    </p:anim>
                                    <p:anim calcmode="lin" valueType="num">
                                      <p:cBhvr>
                                        <p:cTn id="8" dur="1000" fill="hold"/>
                                        <p:tgtEl>
                                          <p:spTgt spid="9"/>
                                        </p:tgtEl>
                                        <p:attrNameLst>
                                          <p:attrName>ppt_h</p:attrName>
                                        </p:attrNameLst>
                                      </p:cBhvr>
                                      <p:tavLst>
                                        <p:tav tm="0">
                                          <p:val>
                                            <p:strVal val="#ppt_h"/>
                                          </p:val>
                                        </p:tav>
                                        <p:tav tm="100000">
                                          <p:val>
                                            <p:strVal val="#ppt_h"/>
                                          </p:val>
                                        </p:tav>
                                      </p:tavLst>
                                    </p:anim>
                                    <p:animEffect transition="in" filter="fade">
                                      <p:cBhvr>
                                        <p:cTn id="9" dur="10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additive="base">
                                        <p:cTn id="14" dur="500" fill="hold"/>
                                        <p:tgtEl>
                                          <p:spTgt spid="2"/>
                                        </p:tgtEl>
                                        <p:attrNameLst>
                                          <p:attrName>ppt_x</p:attrName>
                                        </p:attrNameLst>
                                      </p:cBhvr>
                                      <p:tavLst>
                                        <p:tav tm="0">
                                          <p:val>
                                            <p:strVal val="0-#ppt_w/2"/>
                                          </p:val>
                                        </p:tav>
                                        <p:tav tm="100000">
                                          <p:val>
                                            <p:strVal val="#ppt_x"/>
                                          </p:val>
                                        </p:tav>
                                      </p:tavLst>
                                    </p:anim>
                                    <p:anim calcmode="lin" valueType="num">
                                      <p:cBhvr additive="base">
                                        <p:cTn id="15"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2"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additive="base">
                                        <p:cTn id="20" dur="500" fill="hold"/>
                                        <p:tgtEl>
                                          <p:spTgt spid="6"/>
                                        </p:tgtEl>
                                        <p:attrNameLst>
                                          <p:attrName>ppt_x</p:attrName>
                                        </p:attrNameLst>
                                      </p:cBhvr>
                                      <p:tavLst>
                                        <p:tav tm="0">
                                          <p:val>
                                            <p:strVal val="1+#ppt_w/2"/>
                                          </p:val>
                                        </p:tav>
                                        <p:tav tm="100000">
                                          <p:val>
                                            <p:strVal val="#ppt_x"/>
                                          </p:val>
                                        </p:tav>
                                      </p:tavLst>
                                    </p:anim>
                                    <p:anim calcmode="lin" valueType="num">
                                      <p:cBhvr additive="base">
                                        <p:cTn id="21"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32">
            <a:extLst>
              <a:ext uri="{FF2B5EF4-FFF2-40B4-BE49-F238E27FC236}">
                <a16:creationId xmlns:a16="http://schemas.microsoft.com/office/drawing/2014/main" id="{02BCFBA8-9716-4E10-BDF2-87AEDF74943F}"/>
              </a:ext>
            </a:extLst>
          </p:cNvPr>
          <p:cNvSpPr txBox="1"/>
          <p:nvPr/>
        </p:nvSpPr>
        <p:spPr>
          <a:xfrm>
            <a:off x="160366" y="231951"/>
            <a:ext cx="6323859" cy="315475"/>
          </a:xfrm>
          <a:prstGeom prst="rect">
            <a:avLst/>
          </a:prstGeom>
          <a:noFill/>
        </p:spPr>
        <p:txBody>
          <a:bodyPr wrap="square" lIns="68584" tIns="34292" rIns="68584" bIns="34292">
            <a:spAutoFit/>
          </a:bodyPr>
          <a:lstStyle/>
          <a:p>
            <a:r>
              <a:rPr lang="en-US" altLang="zh-CN" sz="1600">
                <a:solidFill>
                  <a:srgbClr val="004236"/>
                </a:solidFill>
                <a:latin typeface="Arial" panose="020B0604020202020204" pitchFamily="34" charset="0"/>
                <a:ea typeface="微软雅黑" panose="020B0503020204020204" pitchFamily="34" charset="-122"/>
                <a:sym typeface="Arial" panose="020B0604020202020204" pitchFamily="34" charset="0"/>
              </a:rPr>
              <a:t>a. KHÁI NIỆM QUYỀN BÌNH ĐẲNG GIỮA CÁC TÔN GIÁO</a:t>
            </a:r>
            <a:endParaRPr lang="en-US" altLang="zh-CN" sz="1600" dirty="0">
              <a:solidFill>
                <a:srgbClr val="004236"/>
              </a:solidFill>
              <a:latin typeface="Arial" panose="020B0604020202020204" pitchFamily="34" charset="0"/>
              <a:ea typeface="微软雅黑" panose="020B0503020204020204" pitchFamily="34" charset="-122"/>
              <a:sym typeface="Arial" panose="020B0604020202020204" pitchFamily="34" charset="0"/>
            </a:endParaRPr>
          </a:p>
        </p:txBody>
      </p:sp>
      <p:sp>
        <p:nvSpPr>
          <p:cNvPr id="3" name="矩形 34">
            <a:extLst>
              <a:ext uri="{FF2B5EF4-FFF2-40B4-BE49-F238E27FC236}">
                <a16:creationId xmlns:a16="http://schemas.microsoft.com/office/drawing/2014/main" id="{293E172D-6C2F-475F-9943-F4183A18BB63}"/>
              </a:ext>
            </a:extLst>
          </p:cNvPr>
          <p:cNvSpPr/>
          <p:nvPr/>
        </p:nvSpPr>
        <p:spPr>
          <a:xfrm>
            <a:off x="0" y="196280"/>
            <a:ext cx="160366" cy="4175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4" tIns="34292" rIns="68584" bIns="34292" anchor="ctr"/>
          <a:lstStyle/>
          <a:p>
            <a:pPr algn="ctr" defTabSz="685795">
              <a:defRPr/>
            </a:pPr>
            <a:endParaRPr lang="zh-CN" altLang="en-US" sz="1400" dirty="0">
              <a:solidFill>
                <a:srgbClr val="E7E6E6">
                  <a:lumMod val="50000"/>
                </a:srgbClr>
              </a:solidFill>
              <a:cs typeface="+mn-ea"/>
              <a:sym typeface="+mn-lt"/>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4403" y="772344"/>
            <a:ext cx="2466975" cy="184785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1399" y="2839553"/>
            <a:ext cx="2509227" cy="1814322"/>
          </a:xfrm>
          <a:prstGeom prst="rect">
            <a:avLst/>
          </a:prstGeom>
        </p:spPr>
      </p:pic>
      <p:sp>
        <p:nvSpPr>
          <p:cNvPr id="8" name="TextBox 7"/>
          <p:cNvSpPr txBox="1"/>
          <p:nvPr/>
        </p:nvSpPr>
        <p:spPr>
          <a:xfrm>
            <a:off x="3492674" y="808228"/>
            <a:ext cx="4968552" cy="1754326"/>
          </a:xfrm>
          <a:prstGeom prst="rect">
            <a:avLst/>
          </a:prstGeom>
          <a:noFill/>
          <a:ln w="28575">
            <a:solidFill>
              <a:srgbClr val="004236"/>
            </a:solidFill>
            <a:prstDash val="dashDot"/>
          </a:ln>
        </p:spPr>
        <p:txBody>
          <a:bodyPr wrap="square" rtlCol="0">
            <a:spAutoFit/>
          </a:bodyPr>
          <a:lstStyle/>
          <a:p>
            <a:pPr algn="just"/>
            <a:r>
              <a:rPr lang="en-US">
                <a:solidFill>
                  <a:srgbClr val="004236"/>
                </a:solidFill>
              </a:rPr>
              <a:t>- Tôn giáo là một hình thức tín ngưỡng có tổ chức, với nhưng quan niệm giáo lí thể hiện sự tín ngưỡng và những hình thức lễ nghi thể hiện sự sùng bái tín ngưỡng ấy.</a:t>
            </a:r>
          </a:p>
          <a:p>
            <a:pPr algn="just"/>
            <a:r>
              <a:rPr lang="en-US">
                <a:solidFill>
                  <a:srgbClr val="004236"/>
                </a:solidFill>
              </a:rPr>
              <a:t>- Tín ngưỡng trở thành tôn giáo phải có giáo lí, giáo lễ, giáo luật, giáo đường và phải có giáo dân. </a:t>
            </a:r>
          </a:p>
        </p:txBody>
      </p:sp>
      <p:sp>
        <p:nvSpPr>
          <p:cNvPr id="10" name="Rounded Rectangle 9"/>
          <p:cNvSpPr/>
          <p:nvPr/>
        </p:nvSpPr>
        <p:spPr>
          <a:xfrm>
            <a:off x="3492674" y="3178200"/>
            <a:ext cx="4968552" cy="1137027"/>
          </a:xfrm>
          <a:prstGeom prst="roundRect">
            <a:avLst/>
          </a:prstGeom>
          <a:solidFill>
            <a:srgbClr val="0042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a:t>Tôn giáo được hình thành, phát triển từ tín ngưỡng, tức tin vào một lực lượng siêu nhiên nào đó.</a:t>
            </a:r>
            <a:endParaRPr lang="vi-VN"/>
          </a:p>
        </p:txBody>
      </p:sp>
    </p:spTree>
    <p:extLst>
      <p:ext uri="{BB962C8B-B14F-4D97-AF65-F5344CB8AC3E}">
        <p14:creationId xmlns:p14="http://schemas.microsoft.com/office/powerpoint/2010/main" val="1470111827"/>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34">
            <a:extLst>
              <a:ext uri="{FF2B5EF4-FFF2-40B4-BE49-F238E27FC236}">
                <a16:creationId xmlns:a16="http://schemas.microsoft.com/office/drawing/2014/main" id="{293E172D-6C2F-475F-9943-F4183A18BB63}"/>
              </a:ext>
            </a:extLst>
          </p:cNvPr>
          <p:cNvSpPr/>
          <p:nvPr/>
        </p:nvSpPr>
        <p:spPr>
          <a:xfrm>
            <a:off x="0" y="196280"/>
            <a:ext cx="160366" cy="4175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4" tIns="34292" rIns="68584" bIns="34292" anchor="ctr"/>
          <a:lstStyle/>
          <a:p>
            <a:pPr algn="ctr" defTabSz="685795">
              <a:defRPr/>
            </a:pPr>
            <a:endParaRPr lang="zh-CN" altLang="en-US" sz="1400" dirty="0">
              <a:solidFill>
                <a:srgbClr val="E7E6E6">
                  <a:lumMod val="50000"/>
                </a:srgbClr>
              </a:solidFill>
              <a:cs typeface="+mn-ea"/>
              <a:sym typeface="+mn-lt"/>
            </a:endParaRPr>
          </a:p>
        </p:txBody>
      </p:sp>
      <p:sp>
        <p:nvSpPr>
          <p:cNvPr id="5" name="文本框 32">
            <a:extLst>
              <a:ext uri="{FF2B5EF4-FFF2-40B4-BE49-F238E27FC236}">
                <a16:creationId xmlns:a16="http://schemas.microsoft.com/office/drawing/2014/main" id="{02BCFBA8-9716-4E10-BDF2-87AEDF74943F}"/>
              </a:ext>
            </a:extLst>
          </p:cNvPr>
          <p:cNvSpPr txBox="1"/>
          <p:nvPr/>
        </p:nvSpPr>
        <p:spPr>
          <a:xfrm>
            <a:off x="134725" y="247298"/>
            <a:ext cx="6323859" cy="315475"/>
          </a:xfrm>
          <a:prstGeom prst="rect">
            <a:avLst/>
          </a:prstGeom>
          <a:noFill/>
        </p:spPr>
        <p:txBody>
          <a:bodyPr wrap="square" lIns="68584" tIns="34292" rIns="68584" bIns="34292">
            <a:spAutoFit/>
          </a:bodyPr>
          <a:lstStyle/>
          <a:p>
            <a:r>
              <a:rPr lang="en-US" altLang="zh-CN" sz="1600">
                <a:solidFill>
                  <a:srgbClr val="004236"/>
                </a:solidFill>
                <a:latin typeface="Arial" panose="020B0604020202020204" pitchFamily="34" charset="0"/>
                <a:ea typeface="微软雅黑" panose="020B0503020204020204" pitchFamily="34" charset="-122"/>
                <a:sym typeface="Arial" panose="020B0604020202020204" pitchFamily="34" charset="0"/>
              </a:rPr>
              <a:t>a. KHÁI NIỆM QUYỀN BÌNH ĐẲNG GIỮA CÁC TÔN GIÁO</a:t>
            </a:r>
            <a:endParaRPr lang="en-US" altLang="zh-CN" sz="1600" dirty="0">
              <a:solidFill>
                <a:srgbClr val="004236"/>
              </a:solidFill>
              <a:latin typeface="Arial" panose="020B0604020202020204" pitchFamily="34" charset="0"/>
              <a:ea typeface="微软雅黑" panose="020B0503020204020204" pitchFamily="34" charset="-122"/>
              <a:sym typeface="Arial" panose="020B0604020202020204" pitchFamily="34" charset="0"/>
            </a:endParaRP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2834" y="784417"/>
            <a:ext cx="3478938" cy="3454890"/>
          </a:xfrm>
          <a:prstGeom prst="rect">
            <a:avLst/>
          </a:prstGeom>
        </p:spPr>
      </p:pic>
      <p:sp>
        <p:nvSpPr>
          <p:cNvPr id="10" name="TextBox 9"/>
          <p:cNvSpPr txBox="1"/>
          <p:nvPr/>
        </p:nvSpPr>
        <p:spPr>
          <a:xfrm>
            <a:off x="612354" y="988368"/>
            <a:ext cx="3816424" cy="3046988"/>
          </a:xfrm>
          <a:prstGeom prst="rect">
            <a:avLst/>
          </a:prstGeom>
          <a:noFill/>
        </p:spPr>
        <p:txBody>
          <a:bodyPr wrap="square" rtlCol="0">
            <a:spAutoFit/>
          </a:bodyPr>
          <a:lstStyle/>
          <a:p>
            <a:pPr algn="just" defTabSz="539750"/>
            <a:r>
              <a:rPr lang="vi-VN" sz="2400"/>
              <a:t>	Quyền bình đẳng giữa các tôn giáo: các tôn giáo ở Việt Nam đều có quyền hoạt động tôn giáo trong khuôn khổ của pháp luật, đều bình đẳng trước pháp luật, những nơi thờ tự tín ngưỡng, tôn giáo được pháp luật bảo hộ.</a:t>
            </a:r>
          </a:p>
        </p:txBody>
      </p:sp>
    </p:spTree>
    <p:extLst>
      <p:ext uri="{BB962C8B-B14F-4D97-AF65-F5344CB8AC3E}">
        <p14:creationId xmlns:p14="http://schemas.microsoft.com/office/powerpoint/2010/main" val="2248914756"/>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2394" y="844352"/>
            <a:ext cx="3600400" cy="3672408"/>
          </a:xfrm>
          <a:prstGeom prst="rect">
            <a:avLst/>
          </a:prstGeom>
          <a:solidFill>
            <a:schemeClr val="accent1">
              <a:lumMod val="20000"/>
              <a:lumOff val="80000"/>
            </a:schemeClr>
          </a:solidFill>
          <a:ln w="38100">
            <a:solidFill>
              <a:srgbClr val="00423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39750"/>
            <a:r>
              <a:rPr lang="vi-VN" sz="1600">
                <a:solidFill>
                  <a:srgbClr val="004236"/>
                </a:solidFill>
                <a:latin typeface="Calibri" panose="020F0502020204030204" pitchFamily="34" charset="0"/>
              </a:rPr>
              <a:t>   ĐIỀU 24 – HP 2013</a:t>
            </a:r>
          </a:p>
          <a:p>
            <a:pPr algn="just"/>
            <a:r>
              <a:rPr lang="vi-VN" sz="1600">
                <a:solidFill>
                  <a:srgbClr val="004236"/>
                </a:solidFill>
              </a:rPr>
              <a:t>1. Mọi người có quyền tự do tín ngưỡng, tôn giáo, theo hoặc không theo một tôn giáo nào. Các tôn giáo bình đẳng trước pháp luật.</a:t>
            </a:r>
          </a:p>
          <a:p>
            <a:pPr algn="just"/>
            <a:r>
              <a:rPr lang="vi-VN" sz="1600">
                <a:solidFill>
                  <a:srgbClr val="004236"/>
                </a:solidFill>
              </a:rPr>
              <a:t>2. Nhà nước tôn trọng và bảo hộ quyền tự do tín ngưỡng, tôn giáo. </a:t>
            </a:r>
          </a:p>
          <a:p>
            <a:pPr algn="just"/>
            <a:r>
              <a:rPr lang="vi-VN" sz="1600">
                <a:solidFill>
                  <a:srgbClr val="004236"/>
                </a:solidFill>
              </a:rPr>
              <a:t>3. Không ai được xâm phạm tự do tín ngưỡng, tôn giáo hoặc lợi dụng tín ngưỡng, tôn giáo để vi phạm pháp luật.</a:t>
            </a:r>
          </a:p>
        </p:txBody>
      </p:sp>
      <p:pic>
        <p:nvPicPr>
          <p:cNvPr id="3" name="Picture 2"/>
          <p:cNvPicPr>
            <a:picLocks noChangeAspect="1"/>
          </p:cNvPicPr>
          <p:nvPr/>
        </p:nvPicPr>
        <p:blipFill rotWithShape="1">
          <a:blip r:embed="rId2">
            <a:extLst>
              <a:ext uri="{28A0092B-C50C-407E-A947-70E740481C1C}">
                <a14:useLocalDpi xmlns:a14="http://schemas.microsoft.com/office/drawing/2010/main" val="0"/>
              </a:ext>
            </a:extLst>
          </a:blip>
          <a:srcRect l="27216" t="5113" r="27425" b="5113"/>
          <a:stretch/>
        </p:blipFill>
        <p:spPr>
          <a:xfrm>
            <a:off x="5004842" y="700336"/>
            <a:ext cx="3240360" cy="4104456"/>
          </a:xfrm>
          <a:prstGeom prst="rect">
            <a:avLst/>
          </a:prstGeom>
        </p:spPr>
      </p:pic>
      <p:sp>
        <p:nvSpPr>
          <p:cNvPr id="4" name="文本框 32">
            <a:extLst>
              <a:ext uri="{FF2B5EF4-FFF2-40B4-BE49-F238E27FC236}">
                <a16:creationId xmlns:a16="http://schemas.microsoft.com/office/drawing/2014/main" id="{02BCFBA8-9716-4E10-BDF2-87AEDF74943F}"/>
              </a:ext>
            </a:extLst>
          </p:cNvPr>
          <p:cNvSpPr txBox="1"/>
          <p:nvPr/>
        </p:nvSpPr>
        <p:spPr>
          <a:xfrm>
            <a:off x="160366" y="201921"/>
            <a:ext cx="6323859" cy="315475"/>
          </a:xfrm>
          <a:prstGeom prst="rect">
            <a:avLst/>
          </a:prstGeom>
          <a:noFill/>
        </p:spPr>
        <p:txBody>
          <a:bodyPr wrap="square" lIns="68584" tIns="34292" rIns="68584" bIns="34292">
            <a:spAutoFit/>
          </a:bodyPr>
          <a:lstStyle/>
          <a:p>
            <a:r>
              <a:rPr lang="en-US" altLang="zh-CN" sz="1600">
                <a:solidFill>
                  <a:srgbClr val="004236"/>
                </a:solidFill>
                <a:latin typeface="Arial" panose="020B0604020202020204" pitchFamily="34" charset="0"/>
                <a:ea typeface="微软雅黑" panose="020B0503020204020204" pitchFamily="34" charset="-122"/>
                <a:sym typeface="Arial" panose="020B0604020202020204" pitchFamily="34" charset="0"/>
              </a:rPr>
              <a:t>a. KHÁI NIỆM QUYỀN BÌNH ĐẲNG GIỮA CÁC TÔN GIÁO</a:t>
            </a:r>
            <a:endParaRPr lang="en-US" altLang="zh-CN" sz="1600" dirty="0">
              <a:solidFill>
                <a:srgbClr val="004236"/>
              </a:solidFill>
              <a:latin typeface="Arial" panose="020B0604020202020204" pitchFamily="34" charset="0"/>
              <a:ea typeface="微软雅黑" panose="020B0503020204020204" pitchFamily="34" charset="-122"/>
              <a:sym typeface="Arial" panose="020B0604020202020204" pitchFamily="34" charset="0"/>
            </a:endParaRPr>
          </a:p>
        </p:txBody>
      </p:sp>
      <p:sp>
        <p:nvSpPr>
          <p:cNvPr id="5" name="矩形 21">
            <a:extLst>
              <a:ext uri="{FF2B5EF4-FFF2-40B4-BE49-F238E27FC236}">
                <a16:creationId xmlns:a16="http://schemas.microsoft.com/office/drawing/2014/main" id="{971E3DBB-2451-1745-B0CA-D9430C9310A4}"/>
              </a:ext>
            </a:extLst>
          </p:cNvPr>
          <p:cNvSpPr/>
          <p:nvPr/>
        </p:nvSpPr>
        <p:spPr>
          <a:xfrm>
            <a:off x="0" y="196280"/>
            <a:ext cx="160366" cy="4175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4" tIns="34292" rIns="68584" bIns="34292" anchor="ctr"/>
          <a:lstStyle/>
          <a:p>
            <a:pPr algn="ctr" defTabSz="685795">
              <a:defRPr/>
            </a:pPr>
            <a:endParaRPr lang="zh-CN" altLang="en-US" sz="1400" dirty="0">
              <a:solidFill>
                <a:srgbClr val="E7E6E6">
                  <a:lumMod val="50000"/>
                </a:srgbClr>
              </a:solidFill>
              <a:cs typeface="+mn-ea"/>
              <a:sym typeface="+mn-lt"/>
            </a:endParaRPr>
          </a:p>
        </p:txBody>
      </p:sp>
    </p:spTree>
    <p:extLst>
      <p:ext uri="{BB962C8B-B14F-4D97-AF65-F5344CB8AC3E}">
        <p14:creationId xmlns:p14="http://schemas.microsoft.com/office/powerpoint/2010/main" val="2840800152"/>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Freeform 10"/>
          <p:cNvSpPr>
            <a:spLocks/>
          </p:cNvSpPr>
          <p:nvPr/>
        </p:nvSpPr>
        <p:spPr bwMode="gray">
          <a:xfrm>
            <a:off x="3053659" y="916360"/>
            <a:ext cx="3295031" cy="238199"/>
          </a:xfrm>
          <a:custGeom>
            <a:avLst/>
            <a:gdLst>
              <a:gd name="T0" fmla="*/ 0 w 2347"/>
              <a:gd name="T1" fmla="*/ 188 h 336"/>
              <a:gd name="T2" fmla="*/ 0 w 2347"/>
              <a:gd name="T3" fmla="*/ 336 h 336"/>
              <a:gd name="T4" fmla="*/ 2347 w 2347"/>
              <a:gd name="T5" fmla="*/ 336 h 336"/>
              <a:gd name="T6" fmla="*/ 2005 w 2347"/>
              <a:gd name="T7" fmla="*/ 0 h 336"/>
              <a:gd name="T8" fmla="*/ 2005 w 2347"/>
              <a:gd name="T9" fmla="*/ 189 h 336"/>
              <a:gd name="T10" fmla="*/ 0 w 2347"/>
              <a:gd name="T11" fmla="*/ 188 h 336"/>
              <a:gd name="T12" fmla="*/ 0 60000 65536"/>
              <a:gd name="T13" fmla="*/ 0 60000 65536"/>
              <a:gd name="T14" fmla="*/ 0 60000 65536"/>
              <a:gd name="T15" fmla="*/ 0 60000 65536"/>
              <a:gd name="T16" fmla="*/ 0 60000 65536"/>
              <a:gd name="T17" fmla="*/ 0 60000 65536"/>
              <a:gd name="T18" fmla="*/ 0 w 2347"/>
              <a:gd name="T19" fmla="*/ 0 h 336"/>
              <a:gd name="T20" fmla="*/ 2347 w 2347"/>
              <a:gd name="T21" fmla="*/ 336 h 336"/>
            </a:gdLst>
            <a:ahLst/>
            <a:cxnLst>
              <a:cxn ang="T12">
                <a:pos x="T0" y="T1"/>
              </a:cxn>
              <a:cxn ang="T13">
                <a:pos x="T2" y="T3"/>
              </a:cxn>
              <a:cxn ang="T14">
                <a:pos x="T4" y="T5"/>
              </a:cxn>
              <a:cxn ang="T15">
                <a:pos x="T6" y="T7"/>
              </a:cxn>
              <a:cxn ang="T16">
                <a:pos x="T8" y="T9"/>
              </a:cxn>
              <a:cxn ang="T17">
                <a:pos x="T10" y="T11"/>
              </a:cxn>
            </a:cxnLst>
            <a:rect l="T18" t="T19" r="T20" b="T21"/>
            <a:pathLst>
              <a:path w="2347" h="336">
                <a:moveTo>
                  <a:pt x="0" y="188"/>
                </a:moveTo>
                <a:lnTo>
                  <a:pt x="0" y="336"/>
                </a:lnTo>
                <a:lnTo>
                  <a:pt x="2347" y="336"/>
                </a:lnTo>
                <a:lnTo>
                  <a:pt x="2005" y="0"/>
                </a:lnTo>
                <a:lnTo>
                  <a:pt x="2005" y="189"/>
                </a:lnTo>
                <a:lnTo>
                  <a:pt x="0" y="188"/>
                </a:lnTo>
                <a:close/>
              </a:path>
            </a:pathLst>
          </a:custGeom>
          <a:solidFill>
            <a:schemeClr val="accent1"/>
          </a:solidFill>
          <a:ln>
            <a:noFill/>
          </a:ln>
        </p:spPr>
        <p:txBody>
          <a:bodyPr wrap="none" lIns="91458" tIns="45729" rIns="91458" bIns="45729" anchor="ctr"/>
          <a:lstStyle/>
          <a:p>
            <a:pPr>
              <a:defRPr/>
            </a:pPr>
            <a:endParaRPr lang="zh-CN" altLang="en-US" sz="1000" dirty="0">
              <a:solidFill>
                <a:srgbClr val="0070C0"/>
              </a:solidFill>
            </a:endParaRPr>
          </a:p>
        </p:txBody>
      </p:sp>
      <p:sp>
        <p:nvSpPr>
          <p:cNvPr id="19" name="Text Box 18"/>
          <p:cNvSpPr txBox="1">
            <a:spLocks noChangeArrowheads="1"/>
          </p:cNvSpPr>
          <p:nvPr/>
        </p:nvSpPr>
        <p:spPr bwMode="auto">
          <a:xfrm>
            <a:off x="468338" y="3652064"/>
            <a:ext cx="3845335" cy="1323457"/>
          </a:xfrm>
          <a:prstGeom prst="rect">
            <a:avLst/>
          </a:prstGeom>
          <a:solidFill>
            <a:schemeClr val="accent2">
              <a:lumMod val="20000"/>
              <a:lumOff val="80000"/>
            </a:schemeClr>
          </a:solidFill>
          <a:ln w="38100">
            <a:solidFill>
              <a:srgbClr val="004236"/>
            </a:solidFill>
          </a:ln>
          <a:effectLst/>
        </p:spPr>
        <p:txBody>
          <a:bodyPr wrap="square" lIns="91458" tIns="45729" rIns="91458" bIns="45729" anchor="b">
            <a:spAutoFit/>
          </a:bodyPr>
          <a:lstStyle/>
          <a:p>
            <a:pPr algn="just">
              <a:defRPr/>
            </a:pPr>
            <a:r>
              <a:rPr lang="en-US" altLang="zh-CN" sz="2000" b="1">
                <a:solidFill>
                  <a:srgbClr val="004236"/>
                </a:solidFill>
                <a:latin typeface="+mj-lt"/>
                <a:ea typeface="微软雅黑" pitchFamily="34" charset="-122"/>
              </a:rPr>
              <a:t>CD thuộc các tôn giáo khác nhau, </a:t>
            </a:r>
          </a:p>
          <a:p>
            <a:pPr algn="just">
              <a:defRPr/>
            </a:pPr>
            <a:r>
              <a:rPr lang="en-US" altLang="zh-CN" sz="2000" b="1">
                <a:solidFill>
                  <a:srgbClr val="004236"/>
                </a:solidFill>
                <a:latin typeface="+mj-lt"/>
                <a:ea typeface="微软雅黑" pitchFamily="34" charset="-122"/>
              </a:rPr>
              <a:t>người có TG hoặc không có TG đều bình đẳng về quyền và nghĩa vụ CD, không phân biệt đối xử vì lí do TG.</a:t>
            </a:r>
            <a:endParaRPr lang="zh-CN" altLang="en-US" sz="2000" b="1" dirty="0">
              <a:solidFill>
                <a:srgbClr val="004236"/>
              </a:solidFill>
              <a:latin typeface="+mj-lt"/>
              <a:ea typeface="微软雅黑" pitchFamily="34" charset="-122"/>
            </a:endParaRPr>
          </a:p>
        </p:txBody>
      </p:sp>
      <p:sp>
        <p:nvSpPr>
          <p:cNvPr id="20" name="Text Box 19"/>
          <p:cNvSpPr txBox="1">
            <a:spLocks noChangeArrowheads="1"/>
          </p:cNvSpPr>
          <p:nvPr/>
        </p:nvSpPr>
        <p:spPr bwMode="auto">
          <a:xfrm>
            <a:off x="2687348" y="1258413"/>
            <a:ext cx="4104456" cy="584794"/>
          </a:xfrm>
          <a:prstGeom prst="rect">
            <a:avLst/>
          </a:prstGeom>
          <a:noFill/>
          <a:ln w="9525">
            <a:noFill/>
            <a:miter lim="800000"/>
            <a:headEnd/>
            <a:tailEnd/>
          </a:ln>
        </p:spPr>
        <p:txBody>
          <a:bodyPr wrap="square" lIns="91458" tIns="45729" rIns="91458" bIns="45729">
            <a:spAutoFit/>
          </a:bodyPr>
          <a:lstStyle/>
          <a:p>
            <a:pPr algn="ctr">
              <a:spcBef>
                <a:spcPts val="0"/>
              </a:spcBef>
            </a:pPr>
            <a:r>
              <a:rPr lang="en-US" altLang="zh-CN" sz="1600" b="1">
                <a:solidFill>
                  <a:srgbClr val="004236"/>
                </a:solidFill>
                <a:latin typeface="微软雅黑" pitchFamily="34" charset="-122"/>
                <a:ea typeface="微软雅黑" pitchFamily="34" charset="-122"/>
              </a:rPr>
              <a:t>NỘI DUNG QUYỀN </a:t>
            </a:r>
          </a:p>
          <a:p>
            <a:pPr algn="ctr">
              <a:spcBef>
                <a:spcPts val="0"/>
              </a:spcBef>
            </a:pPr>
            <a:r>
              <a:rPr lang="en-US" altLang="zh-CN" sz="1600" b="1">
                <a:solidFill>
                  <a:srgbClr val="004236"/>
                </a:solidFill>
                <a:latin typeface="微软雅黑" pitchFamily="34" charset="-122"/>
                <a:ea typeface="微软雅黑" pitchFamily="34" charset="-122"/>
              </a:rPr>
              <a:t>BÌNH ĐẲNG TÔN GIÁO</a:t>
            </a:r>
            <a:endParaRPr lang="zh-CN" altLang="en-US" sz="1600" b="1" dirty="0">
              <a:solidFill>
                <a:srgbClr val="004236"/>
              </a:solidFill>
              <a:latin typeface="微软雅黑" pitchFamily="34" charset="-122"/>
              <a:ea typeface="微软雅黑" pitchFamily="34" charset="-122"/>
            </a:endParaRPr>
          </a:p>
        </p:txBody>
      </p:sp>
      <p:cxnSp>
        <p:nvCxnSpPr>
          <p:cNvPr id="23" name="直接连接符 22"/>
          <p:cNvCxnSpPr/>
          <p:nvPr/>
        </p:nvCxnSpPr>
        <p:spPr>
          <a:xfrm>
            <a:off x="4541269" y="2076621"/>
            <a:ext cx="0" cy="1216003"/>
          </a:xfrm>
          <a:prstGeom prst="line">
            <a:avLst/>
          </a:prstGeom>
          <a:ln w="28575">
            <a:solidFill>
              <a:schemeClr val="accent3">
                <a:lumMod val="60000"/>
                <a:lumOff val="4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32" name="Freeform 10"/>
          <p:cNvSpPr>
            <a:spLocks/>
          </p:cNvSpPr>
          <p:nvPr/>
        </p:nvSpPr>
        <p:spPr bwMode="gray">
          <a:xfrm flipH="1" flipV="1">
            <a:off x="3053660" y="1873781"/>
            <a:ext cx="3295031" cy="238199"/>
          </a:xfrm>
          <a:custGeom>
            <a:avLst/>
            <a:gdLst>
              <a:gd name="T0" fmla="*/ 0 w 2347"/>
              <a:gd name="T1" fmla="*/ 188 h 336"/>
              <a:gd name="T2" fmla="*/ 0 w 2347"/>
              <a:gd name="T3" fmla="*/ 336 h 336"/>
              <a:gd name="T4" fmla="*/ 2347 w 2347"/>
              <a:gd name="T5" fmla="*/ 336 h 336"/>
              <a:gd name="T6" fmla="*/ 2005 w 2347"/>
              <a:gd name="T7" fmla="*/ 0 h 336"/>
              <a:gd name="T8" fmla="*/ 2005 w 2347"/>
              <a:gd name="T9" fmla="*/ 189 h 336"/>
              <a:gd name="T10" fmla="*/ 0 w 2347"/>
              <a:gd name="T11" fmla="*/ 188 h 336"/>
              <a:gd name="T12" fmla="*/ 0 60000 65536"/>
              <a:gd name="T13" fmla="*/ 0 60000 65536"/>
              <a:gd name="T14" fmla="*/ 0 60000 65536"/>
              <a:gd name="T15" fmla="*/ 0 60000 65536"/>
              <a:gd name="T16" fmla="*/ 0 60000 65536"/>
              <a:gd name="T17" fmla="*/ 0 60000 65536"/>
              <a:gd name="T18" fmla="*/ 0 w 2347"/>
              <a:gd name="T19" fmla="*/ 0 h 336"/>
              <a:gd name="T20" fmla="*/ 2347 w 2347"/>
              <a:gd name="T21" fmla="*/ 336 h 336"/>
            </a:gdLst>
            <a:ahLst/>
            <a:cxnLst>
              <a:cxn ang="T12">
                <a:pos x="T0" y="T1"/>
              </a:cxn>
              <a:cxn ang="T13">
                <a:pos x="T2" y="T3"/>
              </a:cxn>
              <a:cxn ang="T14">
                <a:pos x="T4" y="T5"/>
              </a:cxn>
              <a:cxn ang="T15">
                <a:pos x="T6" y="T7"/>
              </a:cxn>
              <a:cxn ang="T16">
                <a:pos x="T8" y="T9"/>
              </a:cxn>
              <a:cxn ang="T17">
                <a:pos x="T10" y="T11"/>
              </a:cxn>
            </a:cxnLst>
            <a:rect l="T18" t="T19" r="T20" b="T21"/>
            <a:pathLst>
              <a:path w="2347" h="336">
                <a:moveTo>
                  <a:pt x="0" y="188"/>
                </a:moveTo>
                <a:lnTo>
                  <a:pt x="0" y="336"/>
                </a:lnTo>
                <a:lnTo>
                  <a:pt x="2347" y="336"/>
                </a:lnTo>
                <a:lnTo>
                  <a:pt x="2005" y="0"/>
                </a:lnTo>
                <a:lnTo>
                  <a:pt x="2005" y="189"/>
                </a:lnTo>
                <a:lnTo>
                  <a:pt x="0" y="188"/>
                </a:lnTo>
                <a:close/>
              </a:path>
            </a:pathLst>
          </a:custGeom>
          <a:solidFill>
            <a:schemeClr val="accent2"/>
          </a:solidFill>
          <a:ln>
            <a:noFill/>
          </a:ln>
        </p:spPr>
        <p:txBody>
          <a:bodyPr wrap="none" lIns="91458" tIns="45729" rIns="91458" bIns="45729" anchor="ctr"/>
          <a:lstStyle/>
          <a:p>
            <a:pPr>
              <a:defRPr/>
            </a:pPr>
            <a:endParaRPr lang="zh-CN" altLang="en-US" sz="1000" dirty="0">
              <a:solidFill>
                <a:srgbClr val="0070C0"/>
              </a:solidFill>
            </a:endParaRPr>
          </a:p>
        </p:txBody>
      </p:sp>
      <p:sp>
        <p:nvSpPr>
          <p:cNvPr id="22" name="矩形 21">
            <a:extLst>
              <a:ext uri="{FF2B5EF4-FFF2-40B4-BE49-F238E27FC236}">
                <a16:creationId xmlns:a16="http://schemas.microsoft.com/office/drawing/2014/main" id="{CCF2D2CD-475B-47A4-8A4D-FDF7CA7E314F}"/>
              </a:ext>
            </a:extLst>
          </p:cNvPr>
          <p:cNvSpPr/>
          <p:nvPr/>
        </p:nvSpPr>
        <p:spPr>
          <a:xfrm>
            <a:off x="0" y="196280"/>
            <a:ext cx="160366" cy="4175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4" tIns="34292" rIns="68584" bIns="34292" anchor="ctr"/>
          <a:lstStyle/>
          <a:p>
            <a:pPr algn="ctr" defTabSz="685795">
              <a:defRPr/>
            </a:pPr>
            <a:endParaRPr lang="zh-CN" altLang="en-US" sz="1400" dirty="0">
              <a:solidFill>
                <a:srgbClr val="E7E6E6">
                  <a:lumMod val="50000"/>
                </a:srgbClr>
              </a:solidFill>
              <a:cs typeface="+mn-ea"/>
              <a:sym typeface="+mn-lt"/>
            </a:endParaRPr>
          </a:p>
        </p:txBody>
      </p:sp>
      <p:sp>
        <p:nvSpPr>
          <p:cNvPr id="2" name="Rounded Rectangle 1"/>
          <p:cNvSpPr/>
          <p:nvPr/>
        </p:nvSpPr>
        <p:spPr>
          <a:xfrm>
            <a:off x="468338" y="792448"/>
            <a:ext cx="2459686" cy="2476547"/>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vi-VN">
                <a:solidFill>
                  <a:srgbClr val="004236"/>
                </a:solidFill>
                <a:latin typeface="Calibri" panose="020F0502020204030204" pitchFamily="34" charset="0"/>
              </a:rPr>
              <a:t>- Các tôn giáo được nhà nước công nhận đều bình đẳng trước PL, có quyền hoạt động tôn giáo theo quy định của PL.</a:t>
            </a:r>
          </a:p>
        </p:txBody>
      </p:sp>
      <p:sp>
        <p:nvSpPr>
          <p:cNvPr id="3" name="Rounded Rectangle 2"/>
          <p:cNvSpPr/>
          <p:nvPr/>
        </p:nvSpPr>
        <p:spPr>
          <a:xfrm>
            <a:off x="6528437" y="792447"/>
            <a:ext cx="2459684" cy="2476547"/>
          </a:xfrm>
          <a:prstGeom prst="roundRect">
            <a:avLst/>
          </a:prstGeom>
          <a:solidFill>
            <a:srgbClr val="E080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525" algn="just"/>
            <a:r>
              <a:rPr lang="vi-VN">
                <a:solidFill>
                  <a:srgbClr val="004236"/>
                </a:solidFill>
                <a:latin typeface="Calibri" panose="020F0502020204030204" pitchFamily="34" charset="0"/>
              </a:rPr>
              <a:t>- Hoạt động tín ngưỡng tôn giáo theo quy định của PL được Nhà nước bảo đảm, các cơ sở tôn giáo hợp pháp được PL bảo hộ.</a:t>
            </a:r>
          </a:p>
        </p:txBody>
      </p:sp>
      <p:sp>
        <p:nvSpPr>
          <p:cNvPr id="25" name="文本框 32">
            <a:extLst>
              <a:ext uri="{FF2B5EF4-FFF2-40B4-BE49-F238E27FC236}">
                <a16:creationId xmlns:a16="http://schemas.microsoft.com/office/drawing/2014/main" id="{02BCFBA8-9716-4E10-BDF2-87AEDF74943F}"/>
              </a:ext>
            </a:extLst>
          </p:cNvPr>
          <p:cNvSpPr txBox="1"/>
          <p:nvPr/>
        </p:nvSpPr>
        <p:spPr>
          <a:xfrm>
            <a:off x="160366" y="217816"/>
            <a:ext cx="6323859" cy="315475"/>
          </a:xfrm>
          <a:prstGeom prst="rect">
            <a:avLst/>
          </a:prstGeom>
          <a:noFill/>
        </p:spPr>
        <p:txBody>
          <a:bodyPr wrap="square" lIns="68584" tIns="34292" rIns="68584" bIns="34292">
            <a:spAutoFit/>
          </a:bodyPr>
          <a:lstStyle/>
          <a:p>
            <a:r>
              <a:rPr lang="en-US" altLang="zh-CN" sz="1600">
                <a:solidFill>
                  <a:srgbClr val="004236"/>
                </a:solidFill>
                <a:latin typeface="Arial" panose="020B0604020202020204" pitchFamily="34" charset="0"/>
                <a:ea typeface="微软雅黑" panose="020B0503020204020204" pitchFamily="34" charset="-122"/>
                <a:sym typeface="Arial" panose="020B0604020202020204" pitchFamily="34" charset="0"/>
              </a:rPr>
              <a:t>a. NỘI DUNG QUYỀN BÌNH ĐẲNG GIỮA CÁC TÔN GIÁO</a:t>
            </a:r>
            <a:endParaRPr lang="en-US" altLang="zh-CN" sz="1600" dirty="0">
              <a:solidFill>
                <a:srgbClr val="004236"/>
              </a:solidFill>
              <a:latin typeface="Arial" panose="020B0604020202020204" pitchFamily="34" charset="0"/>
              <a:ea typeface="微软雅黑" panose="020B0503020204020204" pitchFamily="34" charset="-122"/>
              <a:sym typeface="Arial" panose="020B0604020202020204" pitchFamily="34" charset="0"/>
            </a:endParaRPr>
          </a:p>
        </p:txBody>
      </p:sp>
      <p:sp>
        <p:nvSpPr>
          <p:cNvPr id="27" name="Text Box 18"/>
          <p:cNvSpPr txBox="1">
            <a:spLocks noChangeArrowheads="1"/>
          </p:cNvSpPr>
          <p:nvPr/>
        </p:nvSpPr>
        <p:spPr bwMode="auto">
          <a:xfrm>
            <a:off x="4749015" y="3652063"/>
            <a:ext cx="4095099" cy="1323457"/>
          </a:xfrm>
          <a:prstGeom prst="rect">
            <a:avLst/>
          </a:prstGeom>
          <a:solidFill>
            <a:schemeClr val="accent2">
              <a:lumMod val="20000"/>
              <a:lumOff val="80000"/>
            </a:schemeClr>
          </a:solidFill>
          <a:ln w="38100">
            <a:solidFill>
              <a:srgbClr val="004236"/>
            </a:solidFill>
          </a:ln>
          <a:effectLst/>
        </p:spPr>
        <p:txBody>
          <a:bodyPr wrap="square" lIns="91458" tIns="45729" rIns="91458" bIns="45729" anchor="b">
            <a:spAutoFit/>
          </a:bodyPr>
          <a:lstStyle/>
          <a:p>
            <a:pPr algn="just">
              <a:defRPr/>
            </a:pPr>
            <a:r>
              <a:rPr lang="en-US" altLang="zh-CN" sz="2000" b="1">
                <a:solidFill>
                  <a:srgbClr val="004236"/>
                </a:solidFill>
                <a:latin typeface="+mj-lt"/>
                <a:ea typeface="微软雅黑" pitchFamily="34" charset="-122"/>
              </a:rPr>
              <a:t>Các tôn giáo ở VN dù lớn hay nhỏ đều được NN đối xử bình đẳng như nhau và được tự do hoạt động trong khuôn khổ quy định của PL.</a:t>
            </a:r>
            <a:endParaRPr lang="zh-CN" altLang="en-US" sz="2000" b="1" dirty="0">
              <a:solidFill>
                <a:srgbClr val="004236"/>
              </a:solidFill>
              <a:latin typeface="+mj-lt"/>
              <a:ea typeface="微软雅黑" pitchFamily="34" charset="-122"/>
            </a:endParaRPr>
          </a:p>
        </p:txBody>
      </p:sp>
      <p:sp>
        <p:nvSpPr>
          <p:cNvPr id="28" name="AutoShape 19"/>
          <p:cNvSpPr>
            <a:spLocks noChangeArrowheads="1"/>
          </p:cNvSpPr>
          <p:nvPr/>
        </p:nvSpPr>
        <p:spPr bwMode="gray">
          <a:xfrm>
            <a:off x="3663044" y="3090359"/>
            <a:ext cx="1880606" cy="429950"/>
          </a:xfrm>
          <a:prstGeom prst="roundRect">
            <a:avLst>
              <a:gd name="adj" fmla="val 34483"/>
            </a:avLst>
          </a:prstGeom>
          <a:solidFill>
            <a:schemeClr val="accent3">
              <a:lumMod val="75000"/>
            </a:schemeClr>
          </a:solidFill>
          <a:ln w="9525">
            <a:noFill/>
            <a:round/>
            <a:headEnd/>
            <a:tailEnd/>
          </a:ln>
          <a:effectLst/>
        </p:spPr>
        <p:txBody>
          <a:bodyPr wrap="none" lIns="91458" tIns="45729" rIns="91458" bIns="45729" anchor="ctr"/>
          <a:lstStyle/>
          <a:p>
            <a:pPr algn="ctr">
              <a:defRPr/>
            </a:pPr>
            <a:r>
              <a:rPr lang="en-US" altLang="zh-CN" sz="1600">
                <a:solidFill>
                  <a:schemeClr val="bg1"/>
                </a:solidFill>
                <a:latin typeface="微软雅黑" pitchFamily="34" charset="-122"/>
                <a:ea typeface="微软雅黑" pitchFamily="34" charset="-122"/>
              </a:rPr>
              <a:t>NỘI DUNG</a:t>
            </a:r>
            <a:endParaRPr lang="zh-CN" altLang="en-US" sz="1600" dirty="0">
              <a:solidFill>
                <a:schemeClr val="bg1"/>
              </a:solidFill>
              <a:latin typeface="微软雅黑" pitchFamily="34" charset="-122"/>
              <a:ea typeface="微软雅黑" pitchFamily="34" charset="-122"/>
            </a:endParaRPr>
          </a:p>
        </p:txBody>
      </p:sp>
    </p:spTree>
    <p:extLst>
      <p:ext uri="{BB962C8B-B14F-4D97-AF65-F5344CB8AC3E}">
        <p14:creationId xmlns:p14="http://schemas.microsoft.com/office/powerpoint/2010/main" val="2827419363"/>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p:tgtEl>
                                          <p:spTgt spid="17"/>
                                        </p:tgtEl>
                                        <p:attrNameLst>
                                          <p:attrName>ppt_x</p:attrName>
                                        </p:attrNameLst>
                                      </p:cBhvr>
                                      <p:tavLst>
                                        <p:tav tm="0">
                                          <p:val>
                                            <p:strVal val="#ppt_x-#ppt_w*1.125000"/>
                                          </p:val>
                                        </p:tav>
                                        <p:tav tm="100000">
                                          <p:val>
                                            <p:strVal val="#ppt_x"/>
                                          </p:val>
                                        </p:tav>
                                      </p:tavLst>
                                    </p:anim>
                                    <p:animEffect transition="in" filter="wipe(right)">
                                      <p:cBhvr>
                                        <p:cTn id="8" dur="500"/>
                                        <p:tgtEl>
                                          <p:spTgt spid="17"/>
                                        </p:tgtEl>
                                      </p:cBhvr>
                                    </p:animEffect>
                                  </p:childTnLst>
                                </p:cTn>
                              </p:par>
                              <p:par>
                                <p:cTn id="9" presetID="12" presetClass="entr" presetSubtype="2" fill="hold" grpId="0" nodeType="withEffect">
                                  <p:stCondLst>
                                    <p:cond delay="0"/>
                                  </p:stCondLst>
                                  <p:childTnLst>
                                    <p:set>
                                      <p:cBhvr>
                                        <p:cTn id="10" dur="1" fill="hold">
                                          <p:stCondLst>
                                            <p:cond delay="0"/>
                                          </p:stCondLst>
                                        </p:cTn>
                                        <p:tgtEl>
                                          <p:spTgt spid="32"/>
                                        </p:tgtEl>
                                        <p:attrNameLst>
                                          <p:attrName>style.visibility</p:attrName>
                                        </p:attrNameLst>
                                      </p:cBhvr>
                                      <p:to>
                                        <p:strVal val="visible"/>
                                      </p:to>
                                    </p:set>
                                    <p:anim calcmode="lin" valueType="num">
                                      <p:cBhvr additive="base">
                                        <p:cTn id="11" dur="500"/>
                                        <p:tgtEl>
                                          <p:spTgt spid="32"/>
                                        </p:tgtEl>
                                        <p:attrNameLst>
                                          <p:attrName>ppt_x</p:attrName>
                                        </p:attrNameLst>
                                      </p:cBhvr>
                                      <p:tavLst>
                                        <p:tav tm="0">
                                          <p:val>
                                            <p:strVal val="#ppt_x+#ppt_w*1.125000"/>
                                          </p:val>
                                        </p:tav>
                                        <p:tav tm="100000">
                                          <p:val>
                                            <p:strVal val="#ppt_x"/>
                                          </p:val>
                                        </p:tav>
                                      </p:tavLst>
                                    </p:anim>
                                    <p:animEffect transition="in" filter="wipe(left)">
                                      <p:cBhvr>
                                        <p:cTn id="12" dur="500"/>
                                        <p:tgtEl>
                                          <p:spTgt spid="32"/>
                                        </p:tgtEl>
                                      </p:cBhvr>
                                    </p:animEffect>
                                  </p:childTnLst>
                                </p:cTn>
                              </p:par>
                            </p:childTnLst>
                          </p:cTn>
                        </p:par>
                        <p:par>
                          <p:cTn id="13" fill="hold">
                            <p:stCondLst>
                              <p:cond delay="500"/>
                            </p:stCondLst>
                            <p:childTnLst>
                              <p:par>
                                <p:cTn id="14" presetID="16" presetClass="entr" presetSubtype="37" fill="hold" grpId="0" nodeType="afterEffect">
                                  <p:stCondLst>
                                    <p:cond delay="0"/>
                                  </p:stCondLst>
                                  <p:childTnLst>
                                    <p:set>
                                      <p:cBhvr>
                                        <p:cTn id="15" dur="1" fill="hold">
                                          <p:stCondLst>
                                            <p:cond delay="0"/>
                                          </p:stCondLst>
                                        </p:cTn>
                                        <p:tgtEl>
                                          <p:spTgt spid="20"/>
                                        </p:tgtEl>
                                        <p:attrNameLst>
                                          <p:attrName>style.visibility</p:attrName>
                                        </p:attrNameLst>
                                      </p:cBhvr>
                                      <p:to>
                                        <p:strVal val="visible"/>
                                      </p:to>
                                    </p:set>
                                    <p:animEffect transition="in" filter="barn(outVertical)">
                                      <p:cBhvr>
                                        <p:cTn id="16" dur="500"/>
                                        <p:tgtEl>
                                          <p:spTgt spid="20"/>
                                        </p:tgtEl>
                                      </p:cBhvr>
                                    </p:animEffect>
                                  </p:childTnLst>
                                </p:cTn>
                              </p:par>
                            </p:childTnLst>
                          </p:cTn>
                        </p:par>
                        <p:par>
                          <p:cTn id="17" fill="hold">
                            <p:stCondLst>
                              <p:cond delay="1000"/>
                            </p:stCondLst>
                            <p:childTnLst>
                              <p:par>
                                <p:cTn id="18" presetID="22" presetClass="entr" presetSubtype="1" fill="hold" nodeType="after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wipe(up)">
                                      <p:cBhvr>
                                        <p:cTn id="20" dur="500"/>
                                        <p:tgtEl>
                                          <p:spTgt spid="23"/>
                                        </p:tgtEl>
                                      </p:cBhvr>
                                    </p:animEffect>
                                  </p:childTnLst>
                                </p:cTn>
                              </p:par>
                              <p:par>
                                <p:cTn id="21" presetID="12" presetClass="entr" presetSubtype="2"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p:tgtEl>
                                          <p:spTgt spid="19"/>
                                        </p:tgtEl>
                                        <p:attrNameLst>
                                          <p:attrName>ppt_x</p:attrName>
                                        </p:attrNameLst>
                                      </p:cBhvr>
                                      <p:tavLst>
                                        <p:tav tm="0">
                                          <p:val>
                                            <p:strVal val="#ppt_x+#ppt_w*1.125000"/>
                                          </p:val>
                                        </p:tav>
                                        <p:tav tm="100000">
                                          <p:val>
                                            <p:strVal val="#ppt_x"/>
                                          </p:val>
                                        </p:tav>
                                      </p:tavLst>
                                    </p:anim>
                                    <p:animEffect transition="in" filter="wipe(left)">
                                      <p:cBhvr>
                                        <p:cTn id="24" dur="500"/>
                                        <p:tgtEl>
                                          <p:spTgt spid="19"/>
                                        </p:tgtEl>
                                      </p:cBhvr>
                                    </p:animEffect>
                                  </p:childTnLst>
                                </p:cTn>
                              </p:par>
                              <p:par>
                                <p:cTn id="25" presetID="12" presetClass="entr" presetSubtype="2" fill="hold" grpId="0" nodeType="withEffect">
                                  <p:stCondLst>
                                    <p:cond delay="0"/>
                                  </p:stCondLst>
                                  <p:childTnLst>
                                    <p:set>
                                      <p:cBhvr>
                                        <p:cTn id="26" dur="1" fill="hold">
                                          <p:stCondLst>
                                            <p:cond delay="0"/>
                                          </p:stCondLst>
                                        </p:cTn>
                                        <p:tgtEl>
                                          <p:spTgt spid="27"/>
                                        </p:tgtEl>
                                        <p:attrNameLst>
                                          <p:attrName>style.visibility</p:attrName>
                                        </p:attrNameLst>
                                      </p:cBhvr>
                                      <p:to>
                                        <p:strVal val="visible"/>
                                      </p:to>
                                    </p:set>
                                    <p:anim calcmode="lin" valueType="num">
                                      <p:cBhvr additive="base">
                                        <p:cTn id="27" dur="500"/>
                                        <p:tgtEl>
                                          <p:spTgt spid="27"/>
                                        </p:tgtEl>
                                        <p:attrNameLst>
                                          <p:attrName>ppt_x</p:attrName>
                                        </p:attrNameLst>
                                      </p:cBhvr>
                                      <p:tavLst>
                                        <p:tav tm="0">
                                          <p:val>
                                            <p:strVal val="#ppt_x+#ppt_w*1.125000"/>
                                          </p:val>
                                        </p:tav>
                                        <p:tav tm="100000">
                                          <p:val>
                                            <p:strVal val="#ppt_x"/>
                                          </p:val>
                                        </p:tav>
                                      </p:tavLst>
                                    </p:anim>
                                    <p:animEffect transition="in" filter="wipe(left)">
                                      <p:cBhvr>
                                        <p:cTn id="28" dur="500"/>
                                        <p:tgtEl>
                                          <p:spTgt spid="27"/>
                                        </p:tgtEl>
                                      </p:cBhvr>
                                    </p:animEffect>
                                  </p:childTnLst>
                                </p:cTn>
                              </p:par>
                            </p:childTnLst>
                          </p:cTn>
                        </p:par>
                        <p:par>
                          <p:cTn id="29" fill="hold">
                            <p:stCondLst>
                              <p:cond delay="1500"/>
                            </p:stCondLst>
                            <p:childTnLst>
                              <p:par>
                                <p:cTn id="30" presetID="10" presetClass="entr" presetSubtype="0" fill="hold" grpId="0" nodeType="afterEffect">
                                  <p:stCondLst>
                                    <p:cond delay="0"/>
                                  </p:stCondLst>
                                  <p:childTnLst>
                                    <p:set>
                                      <p:cBhvr>
                                        <p:cTn id="31" dur="1" fill="hold">
                                          <p:stCondLst>
                                            <p:cond delay="0"/>
                                          </p:stCondLst>
                                        </p:cTn>
                                        <p:tgtEl>
                                          <p:spTgt spid="28"/>
                                        </p:tgtEl>
                                        <p:attrNameLst>
                                          <p:attrName>style.visibility</p:attrName>
                                        </p:attrNameLst>
                                      </p:cBhvr>
                                      <p:to>
                                        <p:strVal val="visible"/>
                                      </p:to>
                                    </p:set>
                                    <p:animEffect transition="in" filter="fade">
                                      <p:cBhvr>
                                        <p:cTn id="32"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9" grpId="0" animBg="1"/>
      <p:bldP spid="20" grpId="0"/>
      <p:bldP spid="32" grpId="0" animBg="1"/>
      <p:bldP spid="27" grpId="0" animBg="1"/>
      <p:bldP spid="2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8">
            <a:extLst>
              <a:ext uri="{FF2B5EF4-FFF2-40B4-BE49-F238E27FC236}">
                <a16:creationId xmlns:a16="http://schemas.microsoft.com/office/drawing/2014/main" id="{A57F94ED-EA57-8E47-ABAD-FBB8FF30AD3B}"/>
              </a:ext>
            </a:extLst>
          </p:cNvPr>
          <p:cNvSpPr txBox="1">
            <a:spLocks noChangeArrowheads="1"/>
          </p:cNvSpPr>
          <p:nvPr/>
        </p:nvSpPr>
        <p:spPr bwMode="auto">
          <a:xfrm>
            <a:off x="388782" y="1669026"/>
            <a:ext cx="3845335" cy="1323457"/>
          </a:xfrm>
          <a:prstGeom prst="rect">
            <a:avLst/>
          </a:prstGeom>
          <a:solidFill>
            <a:schemeClr val="accent1">
              <a:lumMod val="20000"/>
              <a:lumOff val="80000"/>
            </a:schemeClr>
          </a:solidFill>
          <a:ln w="28575">
            <a:solidFill>
              <a:srgbClr val="004236"/>
            </a:solidFill>
          </a:ln>
          <a:effectLst/>
        </p:spPr>
        <p:txBody>
          <a:bodyPr wrap="square" lIns="91458" tIns="45729" rIns="91458" bIns="45729" anchor="b">
            <a:spAutoFit/>
          </a:bodyPr>
          <a:lstStyle/>
          <a:p>
            <a:pPr algn="just">
              <a:defRPr/>
            </a:pPr>
            <a:r>
              <a:rPr lang="en-US" altLang="zh-CN" sz="2000" b="1">
                <a:solidFill>
                  <a:srgbClr val="004236"/>
                </a:solidFill>
                <a:latin typeface="+mj-lt"/>
                <a:ea typeface="微软雅黑" pitchFamily="34" charset="-122"/>
              </a:rPr>
              <a:t>CD thuộc các tôn giáo khác nhau, </a:t>
            </a:r>
          </a:p>
          <a:p>
            <a:pPr algn="just">
              <a:defRPr/>
            </a:pPr>
            <a:r>
              <a:rPr lang="en-US" altLang="zh-CN" sz="2000" b="1">
                <a:solidFill>
                  <a:srgbClr val="004236"/>
                </a:solidFill>
                <a:latin typeface="+mj-lt"/>
                <a:ea typeface="微软雅黑" pitchFamily="34" charset="-122"/>
              </a:rPr>
              <a:t>người có TG hoặc không có TG đều bình đẳng về quyền và nghĩa vụ CD, không phân biệt đối xử vì lí do TG.</a:t>
            </a:r>
            <a:endParaRPr lang="zh-CN" altLang="en-US" sz="2000" b="1" dirty="0">
              <a:solidFill>
                <a:srgbClr val="004236"/>
              </a:solidFill>
              <a:latin typeface="+mj-lt"/>
              <a:ea typeface="微软雅黑" pitchFamily="34" charset="-122"/>
            </a:endParaRPr>
          </a:p>
        </p:txBody>
      </p:sp>
      <p:sp>
        <p:nvSpPr>
          <p:cNvPr id="3" name="Rectangle 2">
            <a:extLst>
              <a:ext uri="{FF2B5EF4-FFF2-40B4-BE49-F238E27FC236}">
                <a16:creationId xmlns:a16="http://schemas.microsoft.com/office/drawing/2014/main" id="{D68FBEEC-2102-EF47-B13B-A910B98D8CCC}"/>
              </a:ext>
            </a:extLst>
          </p:cNvPr>
          <p:cNvSpPr/>
          <p:nvPr/>
        </p:nvSpPr>
        <p:spPr>
          <a:xfrm>
            <a:off x="5292874" y="1261808"/>
            <a:ext cx="3096344" cy="2137892"/>
          </a:xfrm>
          <a:prstGeom prst="rect">
            <a:avLst/>
          </a:prstGeom>
          <a:solidFill>
            <a:schemeClr val="accent1">
              <a:lumMod val="20000"/>
              <a:lumOff val="80000"/>
            </a:schemeClr>
          </a:solidFill>
          <a:ln w="28575">
            <a:solidFill>
              <a:srgbClr val="00423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VN" sz="2400">
                <a:solidFill>
                  <a:srgbClr val="004236"/>
                </a:solidFill>
              </a:rPr>
              <a:t>VD: Mọi công dân thuộc các tôn giáo khác nhau đều được bình đẳng về hôn nhân và kết hôn tự nguyện.</a:t>
            </a:r>
          </a:p>
        </p:txBody>
      </p:sp>
      <p:sp>
        <p:nvSpPr>
          <p:cNvPr id="4" name="Chevron 3">
            <a:extLst>
              <a:ext uri="{FF2B5EF4-FFF2-40B4-BE49-F238E27FC236}">
                <a16:creationId xmlns:a16="http://schemas.microsoft.com/office/drawing/2014/main" id="{A10A6810-69F2-694E-8181-494791A306A8}"/>
              </a:ext>
            </a:extLst>
          </p:cNvPr>
          <p:cNvSpPr/>
          <p:nvPr/>
        </p:nvSpPr>
        <p:spPr>
          <a:xfrm>
            <a:off x="4546350" y="2140496"/>
            <a:ext cx="484632" cy="484632"/>
          </a:xfrm>
          <a:prstGeom prst="chevron">
            <a:avLst/>
          </a:prstGeom>
          <a:solidFill>
            <a:schemeClr val="accent1">
              <a:lumMod val="20000"/>
              <a:lumOff val="80000"/>
            </a:schemeClr>
          </a:solidFill>
          <a:ln w="28575">
            <a:solidFill>
              <a:srgbClr val="00423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VN">
              <a:solidFill>
                <a:schemeClr val="tx1"/>
              </a:solidFill>
            </a:endParaRPr>
          </a:p>
        </p:txBody>
      </p:sp>
      <p:sp>
        <p:nvSpPr>
          <p:cNvPr id="5" name="矩形 21">
            <a:extLst>
              <a:ext uri="{FF2B5EF4-FFF2-40B4-BE49-F238E27FC236}">
                <a16:creationId xmlns:a16="http://schemas.microsoft.com/office/drawing/2014/main" id="{D8D86337-DFC2-254A-976F-0F32531D7D41}"/>
              </a:ext>
            </a:extLst>
          </p:cNvPr>
          <p:cNvSpPr/>
          <p:nvPr/>
        </p:nvSpPr>
        <p:spPr>
          <a:xfrm>
            <a:off x="0" y="196280"/>
            <a:ext cx="160366" cy="4175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4" tIns="34292" rIns="68584" bIns="34292" anchor="ctr"/>
          <a:lstStyle/>
          <a:p>
            <a:pPr algn="ctr" defTabSz="685795">
              <a:defRPr/>
            </a:pPr>
            <a:endParaRPr lang="zh-CN" altLang="en-US" sz="1400" dirty="0">
              <a:solidFill>
                <a:srgbClr val="E7E6E6">
                  <a:lumMod val="50000"/>
                </a:srgbClr>
              </a:solidFill>
              <a:cs typeface="+mn-ea"/>
              <a:sym typeface="+mn-lt"/>
            </a:endParaRPr>
          </a:p>
        </p:txBody>
      </p:sp>
      <p:sp>
        <p:nvSpPr>
          <p:cNvPr id="6" name="文本框 32">
            <a:extLst>
              <a:ext uri="{FF2B5EF4-FFF2-40B4-BE49-F238E27FC236}">
                <a16:creationId xmlns:a16="http://schemas.microsoft.com/office/drawing/2014/main" id="{A57EBB55-8757-AC45-96EC-E84B8FE6A6D1}"/>
              </a:ext>
            </a:extLst>
          </p:cNvPr>
          <p:cNvSpPr txBox="1"/>
          <p:nvPr/>
        </p:nvSpPr>
        <p:spPr>
          <a:xfrm>
            <a:off x="160366" y="217816"/>
            <a:ext cx="6323859" cy="315475"/>
          </a:xfrm>
          <a:prstGeom prst="rect">
            <a:avLst/>
          </a:prstGeom>
          <a:noFill/>
        </p:spPr>
        <p:txBody>
          <a:bodyPr wrap="square" lIns="68584" tIns="34292" rIns="68584" bIns="34292">
            <a:spAutoFit/>
          </a:bodyPr>
          <a:lstStyle/>
          <a:p>
            <a:r>
              <a:rPr lang="en-US" altLang="zh-CN" sz="1600">
                <a:solidFill>
                  <a:srgbClr val="004236"/>
                </a:solidFill>
                <a:latin typeface="Arial" panose="020B0604020202020204" pitchFamily="34" charset="0"/>
                <a:ea typeface="微软雅黑" panose="020B0503020204020204" pitchFamily="34" charset="-122"/>
                <a:sym typeface="Arial" panose="020B0604020202020204" pitchFamily="34" charset="0"/>
              </a:rPr>
              <a:t>a. NỘI DUNG QUYỀN BÌNH ĐẲNG GIỮA CÁC TÔN GIÁO</a:t>
            </a:r>
            <a:endParaRPr lang="en-US" altLang="zh-CN" sz="1600" dirty="0">
              <a:solidFill>
                <a:srgbClr val="004236"/>
              </a:solidFill>
              <a:latin typeface="Arial" panose="020B0604020202020204" pitchFamily="34" charset="0"/>
              <a:ea typeface="微软雅黑" panose="020B0503020204020204" pitchFamily="34" charset="-122"/>
              <a:sym typeface="Arial" panose="020B0604020202020204" pitchFamily="34" charset="0"/>
            </a:endParaRPr>
          </a:p>
        </p:txBody>
      </p:sp>
    </p:spTree>
    <p:extLst>
      <p:ext uri="{BB962C8B-B14F-4D97-AF65-F5344CB8AC3E}">
        <p14:creationId xmlns:p14="http://schemas.microsoft.com/office/powerpoint/2010/main" val="2079841582"/>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ppt_x</p:attrName>
                                        </p:attrNameLst>
                                      </p:cBhvr>
                                      <p:tavLst>
                                        <p:tav tm="0">
                                          <p:val>
                                            <p:strVal val="#ppt_x+#ppt_w*1.125000"/>
                                          </p:val>
                                        </p:tav>
                                        <p:tav tm="100000">
                                          <p:val>
                                            <p:strVal val="#ppt_x"/>
                                          </p:val>
                                        </p:tav>
                                      </p:tavLst>
                                    </p:anim>
                                    <p:animEffect transition="in" filter="wipe(left)">
                                      <p:cBhvr>
                                        <p:cTn id="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图片 8">
            <a:extLst>
              <a:ext uri="{FF2B5EF4-FFF2-40B4-BE49-F238E27FC236}">
                <a16:creationId xmlns:a16="http://schemas.microsoft.com/office/drawing/2014/main" id="{22763416-743E-417A-BB3C-F332778290E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444" y="0"/>
            <a:ext cx="9138700" cy="5145088"/>
          </a:xfrm>
          <a:prstGeom prst="rect">
            <a:avLst/>
          </a:prstGeom>
        </p:spPr>
      </p:pic>
      <p:sp>
        <p:nvSpPr>
          <p:cNvPr id="6" name="标题 5"/>
          <p:cNvSpPr txBox="1">
            <a:spLocks/>
          </p:cNvSpPr>
          <p:nvPr>
            <p:custDataLst>
              <p:tags r:id="rId2"/>
            </p:custDataLst>
          </p:nvPr>
        </p:nvSpPr>
        <p:spPr>
          <a:xfrm>
            <a:off x="1260426" y="2544342"/>
            <a:ext cx="6912768" cy="553998"/>
          </a:xfrm>
          <a:prstGeom prst="rect">
            <a:avLst/>
          </a:prstGeom>
          <a:noFill/>
        </p:spPr>
        <p:txBody>
          <a:bodyPr wrap="square" lIns="0" tIns="0" rIns="0" bIns="0" anchor="t" anchorCtr="0">
            <a:spAutoFit/>
          </a:bodyPr>
          <a:lstStyle>
            <a:lvl1pPr algn="ctr">
              <a:lnSpc>
                <a:spcPct val="90000"/>
              </a:lnSpc>
              <a:spcBef>
                <a:spcPct val="0"/>
              </a:spcBef>
              <a:buNone/>
              <a:defRPr sz="4000">
                <a:latin typeface="+mj-lt"/>
                <a:ea typeface="+mj-ea"/>
                <a:cs typeface="+mj-cs"/>
              </a:defRPr>
            </a:lvl1pPr>
          </a:lstStyle>
          <a:p>
            <a:r>
              <a:rPr lang="en-US" altLang="zh-CN" b="1">
                <a:solidFill>
                  <a:schemeClr val="tx1">
                    <a:lumMod val="65000"/>
                    <a:lumOff val="35000"/>
                  </a:schemeClr>
                </a:solidFill>
                <a:ea typeface="微软雅黑" panose="020B0503020204020204" pitchFamily="34" charset="-122"/>
                <a:sym typeface="Arial" panose="020B0604020202020204" pitchFamily="34" charset="0"/>
              </a:rPr>
              <a:t>BÌNH ĐẲNG GIỮA CÁC DÂN TỘC</a:t>
            </a:r>
            <a:endParaRPr lang="en-US" altLang="zh-CN" b="1" dirty="0">
              <a:solidFill>
                <a:schemeClr val="tx1">
                  <a:lumMod val="65000"/>
                  <a:lumOff val="35000"/>
                </a:schemeClr>
              </a:solidFill>
              <a:ea typeface="微软雅黑" panose="020B0503020204020204" pitchFamily="34" charset="-122"/>
              <a:sym typeface="Arial" panose="020B0604020202020204" pitchFamily="34" charset="0"/>
            </a:endParaRPr>
          </a:p>
        </p:txBody>
      </p:sp>
      <p:sp>
        <p:nvSpPr>
          <p:cNvPr id="2" name="椭圆 1">
            <a:extLst>
              <a:ext uri="{FF2B5EF4-FFF2-40B4-BE49-F238E27FC236}">
                <a16:creationId xmlns:a16="http://schemas.microsoft.com/office/drawing/2014/main" id="{6DA949B9-1864-4241-8946-7DEF4D9912BC}"/>
              </a:ext>
            </a:extLst>
          </p:cNvPr>
          <p:cNvSpPr/>
          <p:nvPr/>
        </p:nvSpPr>
        <p:spPr>
          <a:xfrm>
            <a:off x="4085931" y="1348408"/>
            <a:ext cx="1080120" cy="1080120"/>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400" dirty="0"/>
              <a:t>01</a:t>
            </a:r>
            <a:endParaRPr lang="zh-CN" altLang="en-US" sz="4400" dirty="0"/>
          </a:p>
        </p:txBody>
      </p:sp>
    </p:spTree>
    <p:custDataLst>
      <p:tags r:id="rId1"/>
    </p:custDataLst>
    <p:extLst>
      <p:ext uri="{BB962C8B-B14F-4D97-AF65-F5344CB8AC3E}">
        <p14:creationId xmlns:p14="http://schemas.microsoft.com/office/powerpoint/2010/main" val="3776452827"/>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strVal val="#ppt_w+.3"/>
                                          </p:val>
                                        </p:tav>
                                        <p:tav tm="100000">
                                          <p:val>
                                            <p:strVal val="#ppt_w"/>
                                          </p:val>
                                        </p:tav>
                                      </p:tavLst>
                                    </p:anim>
                                    <p:anim calcmode="lin" valueType="num">
                                      <p:cBhvr>
                                        <p:cTn id="8" dur="1000" fill="hold"/>
                                        <p:tgtEl>
                                          <p:spTgt spid="9"/>
                                        </p:tgtEl>
                                        <p:attrNameLst>
                                          <p:attrName>ppt_h</p:attrName>
                                        </p:attrNameLst>
                                      </p:cBhvr>
                                      <p:tavLst>
                                        <p:tav tm="0">
                                          <p:val>
                                            <p:strVal val="#ppt_h"/>
                                          </p:val>
                                        </p:tav>
                                        <p:tav tm="100000">
                                          <p:val>
                                            <p:strVal val="#ppt_h"/>
                                          </p:val>
                                        </p:tav>
                                      </p:tavLst>
                                    </p:anim>
                                    <p:animEffect transition="in" filter="fade">
                                      <p:cBhvr>
                                        <p:cTn id="9" dur="10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additive="base">
                                        <p:cTn id="14" dur="500" fill="hold"/>
                                        <p:tgtEl>
                                          <p:spTgt spid="2"/>
                                        </p:tgtEl>
                                        <p:attrNameLst>
                                          <p:attrName>ppt_x</p:attrName>
                                        </p:attrNameLst>
                                      </p:cBhvr>
                                      <p:tavLst>
                                        <p:tav tm="0">
                                          <p:val>
                                            <p:strVal val="0-#ppt_w/2"/>
                                          </p:val>
                                        </p:tav>
                                        <p:tav tm="100000">
                                          <p:val>
                                            <p:strVal val="#ppt_x"/>
                                          </p:val>
                                        </p:tav>
                                      </p:tavLst>
                                    </p:anim>
                                    <p:anim calcmode="lin" valueType="num">
                                      <p:cBhvr additive="base">
                                        <p:cTn id="15"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2"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additive="base">
                                        <p:cTn id="20" dur="500" fill="hold"/>
                                        <p:tgtEl>
                                          <p:spTgt spid="6"/>
                                        </p:tgtEl>
                                        <p:attrNameLst>
                                          <p:attrName>ppt_x</p:attrName>
                                        </p:attrNameLst>
                                      </p:cBhvr>
                                      <p:tavLst>
                                        <p:tav tm="0">
                                          <p:val>
                                            <p:strVal val="1+#ppt_w/2"/>
                                          </p:val>
                                        </p:tav>
                                        <p:tav tm="100000">
                                          <p:val>
                                            <p:strVal val="#ppt_x"/>
                                          </p:val>
                                        </p:tav>
                                      </p:tavLst>
                                    </p:anim>
                                    <p:anim calcmode="lin" valueType="num">
                                      <p:cBhvr additive="base">
                                        <p:cTn id="21"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18">
            <a:extLst>
              <a:ext uri="{FF2B5EF4-FFF2-40B4-BE49-F238E27FC236}">
                <a16:creationId xmlns:a16="http://schemas.microsoft.com/office/drawing/2014/main" id="{CCE3B685-4CE4-5347-B6A2-EF5F86721CB7}"/>
              </a:ext>
            </a:extLst>
          </p:cNvPr>
          <p:cNvSpPr txBox="1">
            <a:spLocks noChangeArrowheads="1"/>
          </p:cNvSpPr>
          <p:nvPr/>
        </p:nvSpPr>
        <p:spPr bwMode="auto">
          <a:xfrm>
            <a:off x="477695" y="1996480"/>
            <a:ext cx="4095099" cy="1323457"/>
          </a:xfrm>
          <a:prstGeom prst="rect">
            <a:avLst/>
          </a:prstGeom>
          <a:solidFill>
            <a:schemeClr val="accent2">
              <a:lumMod val="20000"/>
              <a:lumOff val="80000"/>
            </a:schemeClr>
          </a:solidFill>
          <a:ln w="38100">
            <a:solidFill>
              <a:srgbClr val="004236"/>
            </a:solidFill>
          </a:ln>
          <a:effectLst/>
        </p:spPr>
        <p:txBody>
          <a:bodyPr wrap="square" lIns="91458" tIns="45729" rIns="91458" bIns="45729" anchor="b">
            <a:spAutoFit/>
          </a:bodyPr>
          <a:lstStyle/>
          <a:p>
            <a:pPr algn="just">
              <a:defRPr/>
            </a:pPr>
            <a:r>
              <a:rPr lang="en-US" altLang="zh-CN" sz="2000" b="1">
                <a:solidFill>
                  <a:srgbClr val="004236"/>
                </a:solidFill>
                <a:latin typeface="+mj-lt"/>
                <a:ea typeface="微软雅黑" pitchFamily="34" charset="-122"/>
              </a:rPr>
              <a:t>Các tôn giáo ở VN dù lớn hay nhỏ đều được NN đối xử bình đẳng như nhau và được tự do hoạt động trong khuôn khổ quy định của PL.</a:t>
            </a:r>
            <a:endParaRPr lang="zh-CN" altLang="en-US" sz="2000" b="1" dirty="0">
              <a:solidFill>
                <a:srgbClr val="004236"/>
              </a:solidFill>
              <a:latin typeface="+mj-lt"/>
              <a:ea typeface="微软雅黑" pitchFamily="34" charset="-122"/>
            </a:endParaRPr>
          </a:p>
        </p:txBody>
      </p:sp>
      <p:sp>
        <p:nvSpPr>
          <p:cNvPr id="3" name="Rectangle 2">
            <a:extLst>
              <a:ext uri="{FF2B5EF4-FFF2-40B4-BE49-F238E27FC236}">
                <a16:creationId xmlns:a16="http://schemas.microsoft.com/office/drawing/2014/main" id="{6AEC80AC-3358-A34F-987A-A2C71A327C88}"/>
              </a:ext>
            </a:extLst>
          </p:cNvPr>
          <p:cNvSpPr/>
          <p:nvPr/>
        </p:nvSpPr>
        <p:spPr>
          <a:xfrm>
            <a:off x="5545758" y="1503598"/>
            <a:ext cx="3096344" cy="2137892"/>
          </a:xfrm>
          <a:prstGeom prst="rect">
            <a:avLst/>
          </a:prstGeom>
          <a:solidFill>
            <a:schemeClr val="accent1">
              <a:lumMod val="20000"/>
              <a:lumOff val="80000"/>
            </a:schemeClr>
          </a:solidFill>
          <a:ln w="28575">
            <a:solidFill>
              <a:srgbClr val="00423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VN" sz="2400">
                <a:solidFill>
                  <a:srgbClr val="004236"/>
                </a:solidFill>
              </a:rPr>
              <a:t>VD: PL nghiêm cấm việc xâm phạm trái phép tới các cơ sở thợ tự tín ngưỡng, tôn giáo: nhà thờ, chùa, thánh đường</a:t>
            </a:r>
          </a:p>
        </p:txBody>
      </p:sp>
      <p:sp>
        <p:nvSpPr>
          <p:cNvPr id="4" name="Chevron 3">
            <a:extLst>
              <a:ext uri="{FF2B5EF4-FFF2-40B4-BE49-F238E27FC236}">
                <a16:creationId xmlns:a16="http://schemas.microsoft.com/office/drawing/2014/main" id="{41C50B3D-889E-8E41-9A2D-41A61E727300}"/>
              </a:ext>
            </a:extLst>
          </p:cNvPr>
          <p:cNvSpPr/>
          <p:nvPr/>
        </p:nvSpPr>
        <p:spPr>
          <a:xfrm>
            <a:off x="4799234" y="2382286"/>
            <a:ext cx="484632" cy="484632"/>
          </a:xfrm>
          <a:prstGeom prst="chevron">
            <a:avLst/>
          </a:prstGeom>
          <a:solidFill>
            <a:schemeClr val="accent1">
              <a:lumMod val="20000"/>
              <a:lumOff val="80000"/>
            </a:schemeClr>
          </a:solidFill>
          <a:ln w="28575">
            <a:solidFill>
              <a:srgbClr val="00423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VN">
              <a:solidFill>
                <a:schemeClr val="tx1"/>
              </a:solidFill>
            </a:endParaRPr>
          </a:p>
        </p:txBody>
      </p:sp>
      <p:sp>
        <p:nvSpPr>
          <p:cNvPr id="5" name="矩形 21">
            <a:extLst>
              <a:ext uri="{FF2B5EF4-FFF2-40B4-BE49-F238E27FC236}">
                <a16:creationId xmlns:a16="http://schemas.microsoft.com/office/drawing/2014/main" id="{FC9C379C-9A16-E840-AE45-6E1EA3219BB4}"/>
              </a:ext>
            </a:extLst>
          </p:cNvPr>
          <p:cNvSpPr/>
          <p:nvPr/>
        </p:nvSpPr>
        <p:spPr>
          <a:xfrm>
            <a:off x="0" y="196280"/>
            <a:ext cx="160366" cy="4175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4" tIns="34292" rIns="68584" bIns="34292" anchor="ctr"/>
          <a:lstStyle/>
          <a:p>
            <a:pPr algn="ctr" defTabSz="685795">
              <a:defRPr/>
            </a:pPr>
            <a:endParaRPr lang="zh-CN" altLang="en-US" sz="1400" dirty="0">
              <a:solidFill>
                <a:srgbClr val="E7E6E6">
                  <a:lumMod val="50000"/>
                </a:srgbClr>
              </a:solidFill>
              <a:cs typeface="+mn-ea"/>
              <a:sym typeface="+mn-lt"/>
            </a:endParaRPr>
          </a:p>
        </p:txBody>
      </p:sp>
      <p:sp>
        <p:nvSpPr>
          <p:cNvPr id="6" name="文本框 32">
            <a:extLst>
              <a:ext uri="{FF2B5EF4-FFF2-40B4-BE49-F238E27FC236}">
                <a16:creationId xmlns:a16="http://schemas.microsoft.com/office/drawing/2014/main" id="{E87EBEB2-46AF-6745-A4A8-A54D1CA4BEEB}"/>
              </a:ext>
            </a:extLst>
          </p:cNvPr>
          <p:cNvSpPr txBox="1"/>
          <p:nvPr/>
        </p:nvSpPr>
        <p:spPr>
          <a:xfrm>
            <a:off x="160366" y="217816"/>
            <a:ext cx="6323859" cy="315475"/>
          </a:xfrm>
          <a:prstGeom prst="rect">
            <a:avLst/>
          </a:prstGeom>
          <a:noFill/>
        </p:spPr>
        <p:txBody>
          <a:bodyPr wrap="square" lIns="68584" tIns="34292" rIns="68584" bIns="34292">
            <a:spAutoFit/>
          </a:bodyPr>
          <a:lstStyle/>
          <a:p>
            <a:r>
              <a:rPr lang="en-US" altLang="zh-CN" sz="1600">
                <a:solidFill>
                  <a:srgbClr val="004236"/>
                </a:solidFill>
                <a:latin typeface="Arial" panose="020B0604020202020204" pitchFamily="34" charset="0"/>
                <a:ea typeface="微软雅黑" panose="020B0503020204020204" pitchFamily="34" charset="-122"/>
                <a:sym typeface="Arial" panose="020B0604020202020204" pitchFamily="34" charset="0"/>
              </a:rPr>
              <a:t>a. NỘI DUNG QUYỀN BÌNH ĐẲNG GIỮA CÁC TÔN GIÁO</a:t>
            </a:r>
            <a:endParaRPr lang="en-US" altLang="zh-CN" sz="1600" dirty="0">
              <a:solidFill>
                <a:srgbClr val="004236"/>
              </a:solidFill>
              <a:latin typeface="Arial" panose="020B0604020202020204" pitchFamily="34" charset="0"/>
              <a:ea typeface="微软雅黑" panose="020B0503020204020204" pitchFamily="34" charset="-122"/>
              <a:sym typeface="Arial" panose="020B0604020202020204" pitchFamily="34" charset="0"/>
            </a:endParaRPr>
          </a:p>
        </p:txBody>
      </p:sp>
    </p:spTree>
    <p:extLst>
      <p:ext uri="{BB962C8B-B14F-4D97-AF65-F5344CB8AC3E}">
        <p14:creationId xmlns:p14="http://schemas.microsoft.com/office/powerpoint/2010/main" val="2293500616"/>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ppt_x</p:attrName>
                                        </p:attrNameLst>
                                      </p:cBhvr>
                                      <p:tavLst>
                                        <p:tav tm="0">
                                          <p:val>
                                            <p:strVal val="#ppt_x+#ppt_w*1.125000"/>
                                          </p:val>
                                        </p:tav>
                                        <p:tav tm="100000">
                                          <p:val>
                                            <p:strVal val="#ppt_x"/>
                                          </p:val>
                                        </p:tav>
                                      </p:tavLst>
                                    </p:anim>
                                    <p:animEffect transition="in" filter="wipe(left)">
                                      <p:cBhvr>
                                        <p:cTn id="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Line 7"/>
          <p:cNvSpPr>
            <a:spLocks noChangeShapeType="1"/>
          </p:cNvSpPr>
          <p:nvPr/>
        </p:nvSpPr>
        <p:spPr bwMode="auto">
          <a:xfrm>
            <a:off x="4575953" y="1793075"/>
            <a:ext cx="0" cy="866927"/>
          </a:xfrm>
          <a:prstGeom prst="line">
            <a:avLst/>
          </a:prstGeom>
          <a:noFill/>
          <a:ln w="38100" cap="flat">
            <a:solidFill>
              <a:srgbClr val="004236"/>
            </a:solidFill>
            <a:prstDash val="solid"/>
            <a:miter lim="800000"/>
            <a:headEnd/>
            <a:tailEnd/>
          </a:ln>
          <a:extLst>
            <a:ext uri="{909E8E84-426E-40DD-AFC4-6F175D3DCCD1}">
              <a14:hiddenFill xmlns:a14="http://schemas.microsoft.com/office/drawing/2010/main">
                <a:noFill/>
              </a14:hiddenFill>
            </a:ext>
          </a:extLst>
        </p:spPr>
        <p:txBody>
          <a:bodyPr vert="horz" wrap="square" lIns="68594" tIns="34297" rIns="68594" bIns="34297" numCol="1" anchor="t" anchorCtr="0" compatLnSpc="1">
            <a:prstTxWarp prst="textNoShape">
              <a:avLst/>
            </a:prstTxWarp>
          </a:bodyPr>
          <a:lstStyle/>
          <a:p>
            <a:endParaRPr lang="zh-CN" altLang="en-US" sz="1000" dirty="0"/>
          </a:p>
        </p:txBody>
      </p:sp>
      <p:sp>
        <p:nvSpPr>
          <p:cNvPr id="20" name="Oval 8"/>
          <p:cNvSpPr>
            <a:spLocks noChangeArrowheads="1"/>
          </p:cNvSpPr>
          <p:nvPr/>
        </p:nvSpPr>
        <p:spPr bwMode="auto">
          <a:xfrm>
            <a:off x="4467132" y="2653303"/>
            <a:ext cx="213694" cy="213723"/>
          </a:xfrm>
          <a:prstGeom prst="ellipse">
            <a:avLst/>
          </a:prstGeom>
          <a:solidFill>
            <a:srgbClr val="004236"/>
          </a:solidFill>
          <a:ln>
            <a:solidFill>
              <a:srgbClr val="004236"/>
            </a:solidFill>
          </a:ln>
        </p:spPr>
        <p:txBody>
          <a:bodyPr vert="horz" wrap="square" lIns="68594" tIns="34297" rIns="68594" bIns="34297" numCol="1" anchor="t" anchorCtr="0" compatLnSpc="1">
            <a:prstTxWarp prst="textNoShape">
              <a:avLst/>
            </a:prstTxWarp>
          </a:bodyPr>
          <a:lstStyle/>
          <a:p>
            <a:endParaRPr lang="zh-CN" altLang="en-US" sz="1000" dirty="0"/>
          </a:p>
        </p:txBody>
      </p:sp>
      <p:sp>
        <p:nvSpPr>
          <p:cNvPr id="22" name="Oval 10"/>
          <p:cNvSpPr>
            <a:spLocks noChangeArrowheads="1"/>
          </p:cNvSpPr>
          <p:nvPr/>
        </p:nvSpPr>
        <p:spPr bwMode="auto">
          <a:xfrm>
            <a:off x="7340416" y="2644551"/>
            <a:ext cx="212692" cy="213723"/>
          </a:xfrm>
          <a:prstGeom prst="ellipse">
            <a:avLst/>
          </a:prstGeom>
          <a:solidFill>
            <a:schemeClr val="accent2"/>
          </a:solidFill>
          <a:ln>
            <a:noFill/>
          </a:ln>
        </p:spPr>
        <p:txBody>
          <a:bodyPr vert="horz" wrap="square" lIns="68594" tIns="34297" rIns="68594" bIns="34297" numCol="1" anchor="t" anchorCtr="0" compatLnSpc="1">
            <a:prstTxWarp prst="textNoShape">
              <a:avLst/>
            </a:prstTxWarp>
          </a:bodyPr>
          <a:lstStyle/>
          <a:p>
            <a:endParaRPr lang="zh-CN" altLang="en-US" sz="1000" dirty="0"/>
          </a:p>
        </p:txBody>
      </p:sp>
      <p:sp>
        <p:nvSpPr>
          <p:cNvPr id="24" name="Oval 12"/>
          <p:cNvSpPr>
            <a:spLocks noChangeArrowheads="1"/>
          </p:cNvSpPr>
          <p:nvPr/>
        </p:nvSpPr>
        <p:spPr bwMode="auto">
          <a:xfrm>
            <a:off x="1591478" y="2644551"/>
            <a:ext cx="213694" cy="213723"/>
          </a:xfrm>
          <a:prstGeom prst="ellipse">
            <a:avLst/>
          </a:prstGeom>
          <a:solidFill>
            <a:schemeClr val="accent2"/>
          </a:solidFill>
          <a:ln>
            <a:noFill/>
          </a:ln>
        </p:spPr>
        <p:txBody>
          <a:bodyPr vert="horz" wrap="square" lIns="68594" tIns="34297" rIns="68594" bIns="34297" numCol="1" anchor="t" anchorCtr="0" compatLnSpc="1">
            <a:prstTxWarp prst="textNoShape">
              <a:avLst/>
            </a:prstTxWarp>
          </a:bodyPr>
          <a:lstStyle/>
          <a:p>
            <a:endParaRPr lang="zh-CN" altLang="en-US" sz="1000" dirty="0"/>
          </a:p>
        </p:txBody>
      </p:sp>
      <p:sp>
        <p:nvSpPr>
          <p:cNvPr id="25" name="Freeform 13"/>
          <p:cNvSpPr>
            <a:spLocks/>
          </p:cNvSpPr>
          <p:nvPr/>
        </p:nvSpPr>
        <p:spPr bwMode="auto">
          <a:xfrm>
            <a:off x="1692049" y="1999785"/>
            <a:ext cx="2880745" cy="662432"/>
          </a:xfrm>
          <a:custGeom>
            <a:avLst/>
            <a:gdLst>
              <a:gd name="T0" fmla="*/ 0 w 1895"/>
              <a:gd name="T1" fmla="*/ 355 h 355"/>
              <a:gd name="T2" fmla="*/ 0 w 1895"/>
              <a:gd name="T3" fmla="*/ 119 h 355"/>
              <a:gd name="T4" fmla="*/ 67 w 1895"/>
              <a:gd name="T5" fmla="*/ 54 h 355"/>
              <a:gd name="T6" fmla="*/ 1826 w 1895"/>
              <a:gd name="T7" fmla="*/ 54 h 355"/>
              <a:gd name="T8" fmla="*/ 1895 w 1895"/>
              <a:gd name="T9" fmla="*/ 0 h 355"/>
            </a:gdLst>
            <a:ahLst/>
            <a:cxnLst>
              <a:cxn ang="0">
                <a:pos x="T0" y="T1"/>
              </a:cxn>
              <a:cxn ang="0">
                <a:pos x="T2" y="T3"/>
              </a:cxn>
              <a:cxn ang="0">
                <a:pos x="T4" y="T5"/>
              </a:cxn>
              <a:cxn ang="0">
                <a:pos x="T6" y="T7"/>
              </a:cxn>
              <a:cxn ang="0">
                <a:pos x="T8" y="T9"/>
              </a:cxn>
            </a:cxnLst>
            <a:rect l="0" t="0" r="r" b="b"/>
            <a:pathLst>
              <a:path w="1895" h="355">
                <a:moveTo>
                  <a:pt x="0" y="355"/>
                </a:moveTo>
                <a:cubicBezTo>
                  <a:pt x="0" y="119"/>
                  <a:pt x="0" y="119"/>
                  <a:pt x="0" y="119"/>
                </a:cubicBezTo>
                <a:cubicBezTo>
                  <a:pt x="0" y="119"/>
                  <a:pt x="1" y="55"/>
                  <a:pt x="67" y="54"/>
                </a:cubicBezTo>
                <a:cubicBezTo>
                  <a:pt x="1826" y="54"/>
                  <a:pt x="1826" y="54"/>
                  <a:pt x="1826" y="54"/>
                </a:cubicBezTo>
                <a:cubicBezTo>
                  <a:pt x="1856" y="54"/>
                  <a:pt x="1884" y="26"/>
                  <a:pt x="1895" y="0"/>
                </a:cubicBezTo>
              </a:path>
            </a:pathLst>
          </a:custGeom>
          <a:noFill/>
          <a:ln w="38100" cap="flat">
            <a:solidFill>
              <a:schemeClr val="accent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68594" tIns="34297" rIns="68594" bIns="34297" numCol="1" anchor="t" anchorCtr="0" compatLnSpc="1">
            <a:prstTxWarp prst="textNoShape">
              <a:avLst/>
            </a:prstTxWarp>
          </a:bodyPr>
          <a:lstStyle/>
          <a:p>
            <a:endParaRPr lang="zh-CN" altLang="en-US" sz="1000" dirty="0"/>
          </a:p>
        </p:txBody>
      </p:sp>
      <p:sp>
        <p:nvSpPr>
          <p:cNvPr id="27" name="Freeform 15"/>
          <p:cNvSpPr>
            <a:spLocks/>
          </p:cNvSpPr>
          <p:nvPr/>
        </p:nvSpPr>
        <p:spPr bwMode="auto">
          <a:xfrm>
            <a:off x="4572794" y="1997568"/>
            <a:ext cx="2878814" cy="662432"/>
          </a:xfrm>
          <a:custGeom>
            <a:avLst/>
            <a:gdLst>
              <a:gd name="T0" fmla="*/ 1894 w 1894"/>
              <a:gd name="T1" fmla="*/ 355 h 355"/>
              <a:gd name="T2" fmla="*/ 1894 w 1894"/>
              <a:gd name="T3" fmla="*/ 119 h 355"/>
              <a:gd name="T4" fmla="*/ 1828 w 1894"/>
              <a:gd name="T5" fmla="*/ 54 h 355"/>
              <a:gd name="T6" fmla="*/ 68 w 1894"/>
              <a:gd name="T7" fmla="*/ 54 h 355"/>
              <a:gd name="T8" fmla="*/ 0 w 1894"/>
              <a:gd name="T9" fmla="*/ 0 h 355"/>
            </a:gdLst>
            <a:ahLst/>
            <a:cxnLst>
              <a:cxn ang="0">
                <a:pos x="T0" y="T1"/>
              </a:cxn>
              <a:cxn ang="0">
                <a:pos x="T2" y="T3"/>
              </a:cxn>
              <a:cxn ang="0">
                <a:pos x="T4" y="T5"/>
              </a:cxn>
              <a:cxn ang="0">
                <a:pos x="T6" y="T7"/>
              </a:cxn>
              <a:cxn ang="0">
                <a:pos x="T8" y="T9"/>
              </a:cxn>
            </a:cxnLst>
            <a:rect l="0" t="0" r="r" b="b"/>
            <a:pathLst>
              <a:path w="1894" h="355">
                <a:moveTo>
                  <a:pt x="1894" y="355"/>
                </a:moveTo>
                <a:cubicBezTo>
                  <a:pt x="1894" y="119"/>
                  <a:pt x="1894" y="119"/>
                  <a:pt x="1894" y="119"/>
                </a:cubicBezTo>
                <a:cubicBezTo>
                  <a:pt x="1894" y="119"/>
                  <a:pt x="1893" y="55"/>
                  <a:pt x="1828" y="54"/>
                </a:cubicBezTo>
                <a:cubicBezTo>
                  <a:pt x="68" y="54"/>
                  <a:pt x="68" y="54"/>
                  <a:pt x="68" y="54"/>
                </a:cubicBezTo>
                <a:cubicBezTo>
                  <a:pt x="38" y="54"/>
                  <a:pt x="10" y="26"/>
                  <a:pt x="0" y="0"/>
                </a:cubicBezTo>
              </a:path>
            </a:pathLst>
          </a:custGeom>
          <a:noFill/>
          <a:ln w="38100" cap="flat">
            <a:solidFill>
              <a:schemeClr val="accent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68594" tIns="34297" rIns="68594" bIns="34297" numCol="1" anchor="t" anchorCtr="0" compatLnSpc="1">
            <a:prstTxWarp prst="textNoShape">
              <a:avLst/>
            </a:prstTxWarp>
          </a:bodyPr>
          <a:lstStyle/>
          <a:p>
            <a:endParaRPr lang="zh-CN" altLang="en-US" sz="1000" dirty="0"/>
          </a:p>
        </p:txBody>
      </p:sp>
      <p:sp>
        <p:nvSpPr>
          <p:cNvPr id="4" name="Freeform 6"/>
          <p:cNvSpPr>
            <a:spLocks/>
          </p:cNvSpPr>
          <p:nvPr/>
        </p:nvSpPr>
        <p:spPr bwMode="auto">
          <a:xfrm>
            <a:off x="4079644" y="606229"/>
            <a:ext cx="986301" cy="1254305"/>
          </a:xfrm>
          <a:custGeom>
            <a:avLst/>
            <a:gdLst>
              <a:gd name="T0" fmla="*/ 214 w 427"/>
              <a:gd name="T1" fmla="*/ 0 h 543"/>
              <a:gd name="T2" fmla="*/ 427 w 427"/>
              <a:gd name="T3" fmla="*/ 213 h 543"/>
              <a:gd name="T4" fmla="*/ 326 w 427"/>
              <a:gd name="T5" fmla="*/ 394 h 543"/>
              <a:gd name="T6" fmla="*/ 268 w 427"/>
              <a:gd name="T7" fmla="*/ 444 h 543"/>
              <a:gd name="T8" fmla="*/ 214 w 427"/>
              <a:gd name="T9" fmla="*/ 543 h 543"/>
              <a:gd name="T10" fmla="*/ 159 w 427"/>
              <a:gd name="T11" fmla="*/ 444 h 543"/>
              <a:gd name="T12" fmla="*/ 100 w 427"/>
              <a:gd name="T13" fmla="*/ 393 h 543"/>
              <a:gd name="T14" fmla="*/ 88 w 427"/>
              <a:gd name="T15" fmla="*/ 385 h 543"/>
              <a:gd name="T16" fmla="*/ 88 w 427"/>
              <a:gd name="T17" fmla="*/ 385 h 543"/>
              <a:gd name="T18" fmla="*/ 88 w 427"/>
              <a:gd name="T19" fmla="*/ 385 h 543"/>
              <a:gd name="T20" fmla="*/ 0 w 427"/>
              <a:gd name="T21" fmla="*/ 213 h 543"/>
              <a:gd name="T22" fmla="*/ 214 w 427"/>
              <a:gd name="T23" fmla="*/ 0 h 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27" h="543">
                <a:moveTo>
                  <a:pt x="214" y="0"/>
                </a:moveTo>
                <a:cubicBezTo>
                  <a:pt x="331" y="0"/>
                  <a:pt x="427" y="95"/>
                  <a:pt x="427" y="213"/>
                </a:cubicBezTo>
                <a:cubicBezTo>
                  <a:pt x="427" y="290"/>
                  <a:pt x="386" y="357"/>
                  <a:pt x="326" y="394"/>
                </a:cubicBezTo>
                <a:cubicBezTo>
                  <a:pt x="312" y="404"/>
                  <a:pt x="289" y="422"/>
                  <a:pt x="268" y="444"/>
                </a:cubicBezTo>
                <a:cubicBezTo>
                  <a:pt x="234" y="479"/>
                  <a:pt x="214" y="543"/>
                  <a:pt x="214" y="543"/>
                </a:cubicBezTo>
                <a:cubicBezTo>
                  <a:pt x="214" y="543"/>
                  <a:pt x="193" y="479"/>
                  <a:pt x="159" y="444"/>
                </a:cubicBezTo>
                <a:cubicBezTo>
                  <a:pt x="137" y="421"/>
                  <a:pt x="114" y="403"/>
                  <a:pt x="100" y="393"/>
                </a:cubicBezTo>
                <a:cubicBezTo>
                  <a:pt x="96" y="391"/>
                  <a:pt x="92" y="388"/>
                  <a:pt x="88" y="385"/>
                </a:cubicBezTo>
                <a:cubicBezTo>
                  <a:pt x="88" y="385"/>
                  <a:pt x="88" y="385"/>
                  <a:pt x="88" y="385"/>
                </a:cubicBezTo>
                <a:cubicBezTo>
                  <a:pt x="88" y="385"/>
                  <a:pt x="88" y="385"/>
                  <a:pt x="88" y="385"/>
                </a:cubicBezTo>
                <a:cubicBezTo>
                  <a:pt x="35" y="346"/>
                  <a:pt x="0" y="284"/>
                  <a:pt x="0" y="213"/>
                </a:cubicBezTo>
                <a:cubicBezTo>
                  <a:pt x="0" y="95"/>
                  <a:pt x="96" y="0"/>
                  <a:pt x="214" y="0"/>
                </a:cubicBezTo>
                <a:close/>
              </a:path>
            </a:pathLst>
          </a:custGeom>
          <a:solidFill>
            <a:srgbClr val="004236"/>
          </a:solidFill>
          <a:ln w="5" cap="flat">
            <a:noFill/>
            <a:prstDash val="solid"/>
            <a:miter lim="800000"/>
            <a:headEnd/>
            <a:tailEnd/>
          </a:ln>
        </p:spPr>
        <p:txBody>
          <a:bodyPr vert="horz" wrap="square" lIns="68594" tIns="216043" rIns="68594" bIns="34297" numCol="1" anchor="t" anchorCtr="0" compatLnSpc="1">
            <a:prstTxWarp prst="textNoShape">
              <a:avLst/>
            </a:prstTxWarp>
          </a:bodyPr>
          <a:lstStyle/>
          <a:p>
            <a:pPr lvl="0" algn="ctr"/>
            <a:r>
              <a:rPr lang="en-US" altLang="zh-CN" kern="0">
                <a:solidFill>
                  <a:prstClr val="white"/>
                </a:solidFill>
                <a:latin typeface="AvantGarde Md BT" pitchFamily="34" charset="0"/>
                <a:ea typeface="微软雅黑" pitchFamily="34" charset="-122"/>
              </a:rPr>
              <a:t>Ý </a:t>
            </a:r>
            <a:br>
              <a:rPr lang="en-US" altLang="zh-CN" kern="0">
                <a:solidFill>
                  <a:prstClr val="white"/>
                </a:solidFill>
                <a:latin typeface="AvantGarde Md BT" pitchFamily="34" charset="0"/>
                <a:ea typeface="微软雅黑" pitchFamily="34" charset="-122"/>
              </a:rPr>
            </a:br>
            <a:r>
              <a:rPr lang="en-US" altLang="zh-CN" kern="0">
                <a:solidFill>
                  <a:prstClr val="white"/>
                </a:solidFill>
                <a:latin typeface="AvantGarde Md BT" pitchFamily="34" charset="0"/>
                <a:ea typeface="微软雅黑" pitchFamily="34" charset="-122"/>
              </a:rPr>
              <a:t>NGHĨA</a:t>
            </a:r>
            <a:endParaRPr lang="zh-CN" altLang="en-US" kern="0" dirty="0">
              <a:solidFill>
                <a:prstClr val="white"/>
              </a:solidFill>
              <a:latin typeface="AvantGarde Md BT" pitchFamily="34" charset="0"/>
              <a:ea typeface="微软雅黑" pitchFamily="34" charset="-122"/>
            </a:endParaRPr>
          </a:p>
        </p:txBody>
      </p:sp>
      <p:sp>
        <p:nvSpPr>
          <p:cNvPr id="33" name="矩形 32"/>
          <p:cNvSpPr/>
          <p:nvPr/>
        </p:nvSpPr>
        <p:spPr>
          <a:xfrm>
            <a:off x="1004766" y="2961074"/>
            <a:ext cx="1347644" cy="1754345"/>
          </a:xfrm>
          <a:prstGeom prst="rect">
            <a:avLst/>
          </a:prstGeom>
          <a:noFill/>
          <a:ln w="38100">
            <a:solidFill>
              <a:srgbClr val="004236"/>
            </a:solidFill>
          </a:ln>
        </p:spPr>
        <p:txBody>
          <a:bodyPr wrap="square" lIns="91458" tIns="45729" rIns="91458" bIns="45729">
            <a:spAutoFit/>
          </a:bodyPr>
          <a:lstStyle/>
          <a:p>
            <a:pPr algn="just"/>
            <a:r>
              <a:rPr lang="en-US" altLang="zh-CN" b="1">
                <a:solidFill>
                  <a:srgbClr val="004236"/>
                </a:solidFill>
                <a:latin typeface="+mj-lt"/>
                <a:ea typeface="微软雅黑" pitchFamily="34" charset="-122"/>
                <a:cs typeface="华文黑体" pitchFamily="2" charset="-122"/>
              </a:rPr>
              <a:t>Là cơ sở tiền đề quan trọng của khối đại đoàn kết dân tộc</a:t>
            </a:r>
            <a:endParaRPr lang="zh-CN" altLang="en-US" b="1" dirty="0">
              <a:solidFill>
                <a:srgbClr val="004236"/>
              </a:solidFill>
              <a:latin typeface="+mj-lt"/>
              <a:ea typeface="微软雅黑" pitchFamily="34" charset="-122"/>
            </a:endParaRPr>
          </a:p>
        </p:txBody>
      </p:sp>
      <p:sp>
        <p:nvSpPr>
          <p:cNvPr id="39" name="矩形 38"/>
          <p:cNvSpPr/>
          <p:nvPr/>
        </p:nvSpPr>
        <p:spPr>
          <a:xfrm>
            <a:off x="3888149" y="2969675"/>
            <a:ext cx="1369289" cy="1754345"/>
          </a:xfrm>
          <a:prstGeom prst="rect">
            <a:avLst/>
          </a:prstGeom>
          <a:noFill/>
          <a:ln w="38100">
            <a:solidFill>
              <a:srgbClr val="004236"/>
            </a:solidFill>
          </a:ln>
        </p:spPr>
        <p:txBody>
          <a:bodyPr wrap="square" lIns="91458" tIns="45729" rIns="91458" bIns="45729">
            <a:spAutoFit/>
          </a:bodyPr>
          <a:lstStyle/>
          <a:p>
            <a:pPr algn="just"/>
            <a:r>
              <a:rPr lang="en-US" altLang="zh-CN" b="1">
                <a:solidFill>
                  <a:srgbClr val="004236"/>
                </a:solidFill>
                <a:latin typeface="+mj-lt"/>
                <a:ea typeface="微软雅黑" pitchFamily="34" charset="-122"/>
                <a:cs typeface="华文黑体" pitchFamily="2" charset="-122"/>
              </a:rPr>
              <a:t>Thúc đẩy tình đoàn kết keo sơn gắn bó nhân dân Việt Nam</a:t>
            </a:r>
            <a:endParaRPr lang="zh-CN" altLang="en-US" b="1" dirty="0">
              <a:solidFill>
                <a:srgbClr val="004236"/>
              </a:solidFill>
              <a:latin typeface="+mj-lt"/>
              <a:ea typeface="微软雅黑" pitchFamily="34" charset="-122"/>
            </a:endParaRPr>
          </a:p>
        </p:txBody>
      </p:sp>
      <p:sp>
        <p:nvSpPr>
          <p:cNvPr id="43" name="矩形 42"/>
          <p:cNvSpPr/>
          <p:nvPr/>
        </p:nvSpPr>
        <p:spPr>
          <a:xfrm>
            <a:off x="6793177" y="2969675"/>
            <a:ext cx="1395304" cy="1754345"/>
          </a:xfrm>
          <a:prstGeom prst="rect">
            <a:avLst/>
          </a:prstGeom>
          <a:noFill/>
          <a:ln w="38100">
            <a:solidFill>
              <a:srgbClr val="004236"/>
            </a:solidFill>
          </a:ln>
        </p:spPr>
        <p:txBody>
          <a:bodyPr wrap="square" lIns="91458" tIns="45729" rIns="91458" bIns="45729">
            <a:spAutoFit/>
          </a:bodyPr>
          <a:lstStyle/>
          <a:p>
            <a:pPr algn="just"/>
            <a:r>
              <a:rPr lang="en-US" altLang="zh-CN" b="1">
                <a:solidFill>
                  <a:srgbClr val="004236"/>
                </a:solidFill>
                <a:latin typeface="+mj-lt"/>
                <a:ea typeface="微软雅黑" pitchFamily="34" charset="-122"/>
                <a:cs typeface="华文黑体" pitchFamily="2" charset="-122"/>
              </a:rPr>
              <a:t>Tạo sức mạnh tổng hộ trong việc xây dựng đất nước phồn thịnh</a:t>
            </a:r>
            <a:endParaRPr lang="zh-CN" altLang="en-US" b="1" dirty="0">
              <a:solidFill>
                <a:srgbClr val="004236"/>
              </a:solidFill>
              <a:latin typeface="+mj-lt"/>
              <a:ea typeface="微软雅黑" pitchFamily="34" charset="-122"/>
            </a:endParaRPr>
          </a:p>
        </p:txBody>
      </p:sp>
      <p:sp>
        <p:nvSpPr>
          <p:cNvPr id="30" name="矩形 29">
            <a:extLst>
              <a:ext uri="{FF2B5EF4-FFF2-40B4-BE49-F238E27FC236}">
                <a16:creationId xmlns:a16="http://schemas.microsoft.com/office/drawing/2014/main" id="{CCF2D2CD-475B-47A4-8A4D-FDF7CA7E314F}"/>
              </a:ext>
            </a:extLst>
          </p:cNvPr>
          <p:cNvSpPr/>
          <p:nvPr/>
        </p:nvSpPr>
        <p:spPr>
          <a:xfrm>
            <a:off x="0" y="196280"/>
            <a:ext cx="160366" cy="4175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4" tIns="34292" rIns="68584" bIns="34292" anchor="ctr"/>
          <a:lstStyle/>
          <a:p>
            <a:pPr algn="ctr" defTabSz="685795">
              <a:defRPr/>
            </a:pPr>
            <a:endParaRPr lang="zh-CN" altLang="en-US" sz="1400" dirty="0">
              <a:solidFill>
                <a:srgbClr val="E7E6E6">
                  <a:lumMod val="50000"/>
                </a:srgbClr>
              </a:solidFill>
              <a:cs typeface="+mn-ea"/>
              <a:sym typeface="+mn-lt"/>
            </a:endParaRPr>
          </a:p>
        </p:txBody>
      </p:sp>
      <p:sp>
        <p:nvSpPr>
          <p:cNvPr id="31" name="文本框 32">
            <a:extLst>
              <a:ext uri="{FF2B5EF4-FFF2-40B4-BE49-F238E27FC236}">
                <a16:creationId xmlns:a16="http://schemas.microsoft.com/office/drawing/2014/main" id="{02BCFBA8-9716-4E10-BDF2-87AEDF74943F}"/>
              </a:ext>
            </a:extLst>
          </p:cNvPr>
          <p:cNvSpPr txBox="1"/>
          <p:nvPr/>
        </p:nvSpPr>
        <p:spPr>
          <a:xfrm>
            <a:off x="160366" y="236985"/>
            <a:ext cx="6323859" cy="315475"/>
          </a:xfrm>
          <a:prstGeom prst="rect">
            <a:avLst/>
          </a:prstGeom>
          <a:noFill/>
        </p:spPr>
        <p:txBody>
          <a:bodyPr wrap="square" lIns="68584" tIns="34292" rIns="68584" bIns="34292">
            <a:spAutoFit/>
          </a:bodyPr>
          <a:lstStyle/>
          <a:p>
            <a:r>
              <a:rPr lang="en-US" altLang="zh-CN" sz="1600">
                <a:solidFill>
                  <a:srgbClr val="004236"/>
                </a:solidFill>
                <a:latin typeface="Arial" panose="020B0604020202020204" pitchFamily="34" charset="0"/>
                <a:ea typeface="微软雅黑" panose="020B0503020204020204" pitchFamily="34" charset="-122"/>
                <a:sym typeface="Arial" panose="020B0604020202020204" pitchFamily="34" charset="0"/>
              </a:rPr>
              <a:t>c. Ý NGHĨA QUYỀN BÌNH ĐẲNG GIỮA CÁC TÔN GIÁO</a:t>
            </a:r>
            <a:endParaRPr lang="en-US" altLang="zh-CN" sz="1600" dirty="0">
              <a:solidFill>
                <a:srgbClr val="004236"/>
              </a:solidFill>
              <a:latin typeface="Arial" panose="020B0604020202020204" pitchFamily="34" charset="0"/>
              <a:ea typeface="微软雅黑" panose="020B0503020204020204" pitchFamily="34" charset="-122"/>
              <a:sym typeface="Arial" panose="020B0604020202020204" pitchFamily="34" charset="0"/>
            </a:endParaRPr>
          </a:p>
        </p:txBody>
      </p:sp>
    </p:spTree>
    <p:extLst>
      <p:ext uri="{BB962C8B-B14F-4D97-AF65-F5344CB8AC3E}">
        <p14:creationId xmlns:p14="http://schemas.microsoft.com/office/powerpoint/2010/main" val="1183083483"/>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1"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up)">
                                      <p:cBhvr>
                                        <p:cTn id="13" dur="500"/>
                                        <p:tgtEl>
                                          <p:spTgt spid="5"/>
                                        </p:tgtEl>
                                      </p:cBhvr>
                                    </p:animEffect>
                                  </p:childTnLst>
                                </p:cTn>
                              </p:par>
                              <p:par>
                                <p:cTn id="14" presetID="22" presetClass="entr" presetSubtype="2" fill="hold" grpId="0" nodeType="withEffect">
                                  <p:stCondLst>
                                    <p:cond delay="0"/>
                                  </p:stCondLst>
                                  <p:childTnLst>
                                    <p:set>
                                      <p:cBhvr>
                                        <p:cTn id="15" dur="1" fill="hold">
                                          <p:stCondLst>
                                            <p:cond delay="0"/>
                                          </p:stCondLst>
                                        </p:cTn>
                                        <p:tgtEl>
                                          <p:spTgt spid="25"/>
                                        </p:tgtEl>
                                        <p:attrNameLst>
                                          <p:attrName>style.visibility</p:attrName>
                                        </p:attrNameLst>
                                      </p:cBhvr>
                                      <p:to>
                                        <p:strVal val="visible"/>
                                      </p:to>
                                    </p:set>
                                    <p:animEffect transition="in" filter="wipe(right)">
                                      <p:cBhvr>
                                        <p:cTn id="16" dur="500"/>
                                        <p:tgtEl>
                                          <p:spTgt spid="25"/>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27"/>
                                        </p:tgtEl>
                                        <p:attrNameLst>
                                          <p:attrName>style.visibility</p:attrName>
                                        </p:attrNameLst>
                                      </p:cBhvr>
                                      <p:to>
                                        <p:strVal val="visible"/>
                                      </p:to>
                                    </p:set>
                                    <p:animEffect transition="in" filter="wipe(left)">
                                      <p:cBhvr>
                                        <p:cTn id="19" dur="500"/>
                                        <p:tgtEl>
                                          <p:spTgt spid="27"/>
                                        </p:tgtEl>
                                      </p:cBhvr>
                                    </p:animEffect>
                                  </p:childTnLst>
                                </p:cTn>
                              </p:par>
                            </p:childTnLst>
                          </p:cTn>
                        </p:par>
                        <p:par>
                          <p:cTn id="20" fill="hold">
                            <p:stCondLst>
                              <p:cond delay="1500"/>
                            </p:stCondLst>
                            <p:childTnLst>
                              <p:par>
                                <p:cTn id="21" presetID="23" presetClass="entr" presetSubtype="288" fill="hold" grpId="0" nodeType="afterEffect">
                                  <p:stCondLst>
                                    <p:cond delay="0"/>
                                  </p:stCondLst>
                                  <p:childTnLst>
                                    <p:set>
                                      <p:cBhvr>
                                        <p:cTn id="22" dur="1" fill="hold">
                                          <p:stCondLst>
                                            <p:cond delay="0"/>
                                          </p:stCondLst>
                                        </p:cTn>
                                        <p:tgtEl>
                                          <p:spTgt spid="20"/>
                                        </p:tgtEl>
                                        <p:attrNameLst>
                                          <p:attrName>style.visibility</p:attrName>
                                        </p:attrNameLst>
                                      </p:cBhvr>
                                      <p:to>
                                        <p:strVal val="visible"/>
                                      </p:to>
                                    </p:set>
                                    <p:anim calcmode="lin" valueType="num">
                                      <p:cBhvr>
                                        <p:cTn id="23" dur="500" fill="hold"/>
                                        <p:tgtEl>
                                          <p:spTgt spid="20"/>
                                        </p:tgtEl>
                                        <p:attrNameLst>
                                          <p:attrName>ppt_w</p:attrName>
                                        </p:attrNameLst>
                                      </p:cBhvr>
                                      <p:tavLst>
                                        <p:tav tm="0">
                                          <p:val>
                                            <p:strVal val="4/3*#ppt_w"/>
                                          </p:val>
                                        </p:tav>
                                        <p:tav tm="100000">
                                          <p:val>
                                            <p:strVal val="#ppt_w"/>
                                          </p:val>
                                        </p:tav>
                                      </p:tavLst>
                                    </p:anim>
                                    <p:anim calcmode="lin" valueType="num">
                                      <p:cBhvr>
                                        <p:cTn id="24" dur="500" fill="hold"/>
                                        <p:tgtEl>
                                          <p:spTgt spid="20"/>
                                        </p:tgtEl>
                                        <p:attrNameLst>
                                          <p:attrName>ppt_h</p:attrName>
                                        </p:attrNameLst>
                                      </p:cBhvr>
                                      <p:tavLst>
                                        <p:tav tm="0">
                                          <p:val>
                                            <p:strVal val="4/3*#ppt_h"/>
                                          </p:val>
                                        </p:tav>
                                        <p:tav tm="100000">
                                          <p:val>
                                            <p:strVal val="#ppt_h"/>
                                          </p:val>
                                        </p:tav>
                                      </p:tavLst>
                                    </p:anim>
                                  </p:childTnLst>
                                </p:cTn>
                              </p:par>
                              <p:par>
                                <p:cTn id="25" presetID="23" presetClass="entr" presetSubtype="288" fill="hold" grpId="0" nodeType="withEffect">
                                  <p:stCondLst>
                                    <p:cond delay="400"/>
                                  </p:stCondLst>
                                  <p:childTnLst>
                                    <p:set>
                                      <p:cBhvr>
                                        <p:cTn id="26" dur="1" fill="hold">
                                          <p:stCondLst>
                                            <p:cond delay="0"/>
                                          </p:stCondLst>
                                        </p:cTn>
                                        <p:tgtEl>
                                          <p:spTgt spid="24"/>
                                        </p:tgtEl>
                                        <p:attrNameLst>
                                          <p:attrName>style.visibility</p:attrName>
                                        </p:attrNameLst>
                                      </p:cBhvr>
                                      <p:to>
                                        <p:strVal val="visible"/>
                                      </p:to>
                                    </p:set>
                                    <p:anim calcmode="lin" valueType="num">
                                      <p:cBhvr>
                                        <p:cTn id="27" dur="500" fill="hold"/>
                                        <p:tgtEl>
                                          <p:spTgt spid="24"/>
                                        </p:tgtEl>
                                        <p:attrNameLst>
                                          <p:attrName>ppt_w</p:attrName>
                                        </p:attrNameLst>
                                      </p:cBhvr>
                                      <p:tavLst>
                                        <p:tav tm="0">
                                          <p:val>
                                            <p:strVal val="4/3*#ppt_w"/>
                                          </p:val>
                                        </p:tav>
                                        <p:tav tm="100000">
                                          <p:val>
                                            <p:strVal val="#ppt_w"/>
                                          </p:val>
                                        </p:tav>
                                      </p:tavLst>
                                    </p:anim>
                                    <p:anim calcmode="lin" valueType="num">
                                      <p:cBhvr>
                                        <p:cTn id="28" dur="500" fill="hold"/>
                                        <p:tgtEl>
                                          <p:spTgt spid="24"/>
                                        </p:tgtEl>
                                        <p:attrNameLst>
                                          <p:attrName>ppt_h</p:attrName>
                                        </p:attrNameLst>
                                      </p:cBhvr>
                                      <p:tavLst>
                                        <p:tav tm="0">
                                          <p:val>
                                            <p:strVal val="4/3*#ppt_h"/>
                                          </p:val>
                                        </p:tav>
                                        <p:tav tm="100000">
                                          <p:val>
                                            <p:strVal val="#ppt_h"/>
                                          </p:val>
                                        </p:tav>
                                      </p:tavLst>
                                    </p:anim>
                                  </p:childTnLst>
                                </p:cTn>
                              </p:par>
                              <p:par>
                                <p:cTn id="29" presetID="23" presetClass="entr" presetSubtype="288" fill="hold" grpId="0" nodeType="withEffect">
                                  <p:stCondLst>
                                    <p:cond delay="400"/>
                                  </p:stCondLst>
                                  <p:childTnLst>
                                    <p:set>
                                      <p:cBhvr>
                                        <p:cTn id="30" dur="1" fill="hold">
                                          <p:stCondLst>
                                            <p:cond delay="0"/>
                                          </p:stCondLst>
                                        </p:cTn>
                                        <p:tgtEl>
                                          <p:spTgt spid="22"/>
                                        </p:tgtEl>
                                        <p:attrNameLst>
                                          <p:attrName>style.visibility</p:attrName>
                                        </p:attrNameLst>
                                      </p:cBhvr>
                                      <p:to>
                                        <p:strVal val="visible"/>
                                      </p:to>
                                    </p:set>
                                    <p:anim calcmode="lin" valueType="num">
                                      <p:cBhvr>
                                        <p:cTn id="31" dur="500" fill="hold"/>
                                        <p:tgtEl>
                                          <p:spTgt spid="22"/>
                                        </p:tgtEl>
                                        <p:attrNameLst>
                                          <p:attrName>ppt_w</p:attrName>
                                        </p:attrNameLst>
                                      </p:cBhvr>
                                      <p:tavLst>
                                        <p:tav tm="0">
                                          <p:val>
                                            <p:strVal val="4/3*#ppt_w"/>
                                          </p:val>
                                        </p:tav>
                                        <p:tav tm="100000">
                                          <p:val>
                                            <p:strVal val="#ppt_w"/>
                                          </p:val>
                                        </p:tav>
                                      </p:tavLst>
                                    </p:anim>
                                    <p:anim calcmode="lin" valueType="num">
                                      <p:cBhvr>
                                        <p:cTn id="32" dur="500" fill="hold"/>
                                        <p:tgtEl>
                                          <p:spTgt spid="22"/>
                                        </p:tgtEl>
                                        <p:attrNameLst>
                                          <p:attrName>ppt_h</p:attrName>
                                        </p:attrNameLst>
                                      </p:cBhvr>
                                      <p:tavLst>
                                        <p:tav tm="0">
                                          <p:val>
                                            <p:strVal val="4/3*#ppt_h"/>
                                          </p:val>
                                        </p:tav>
                                        <p:tav tm="100000">
                                          <p:val>
                                            <p:strVal val="#ppt_h"/>
                                          </p:val>
                                        </p:tav>
                                      </p:tavLst>
                                    </p:anim>
                                  </p:childTnLst>
                                </p:cTn>
                              </p:par>
                              <p:par>
                                <p:cTn id="33" presetID="10" presetClass="entr" presetSubtype="0" fill="hold" grpId="0" nodeType="withEffect">
                                  <p:stCondLst>
                                    <p:cond delay="0"/>
                                  </p:stCondLst>
                                  <p:childTnLst>
                                    <p:set>
                                      <p:cBhvr>
                                        <p:cTn id="34" dur="1" fill="hold">
                                          <p:stCondLst>
                                            <p:cond delay="0"/>
                                          </p:stCondLst>
                                        </p:cTn>
                                        <p:tgtEl>
                                          <p:spTgt spid="33"/>
                                        </p:tgtEl>
                                        <p:attrNameLst>
                                          <p:attrName>style.visibility</p:attrName>
                                        </p:attrNameLst>
                                      </p:cBhvr>
                                      <p:to>
                                        <p:strVal val="visible"/>
                                      </p:to>
                                    </p:set>
                                    <p:animEffect transition="in" filter="fade">
                                      <p:cBhvr>
                                        <p:cTn id="35" dur="500"/>
                                        <p:tgtEl>
                                          <p:spTgt spid="33"/>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9"/>
                                        </p:tgtEl>
                                        <p:attrNameLst>
                                          <p:attrName>style.visibility</p:attrName>
                                        </p:attrNameLst>
                                      </p:cBhvr>
                                      <p:to>
                                        <p:strVal val="visible"/>
                                      </p:to>
                                    </p:set>
                                    <p:animEffect transition="in" filter="fade">
                                      <p:cBhvr>
                                        <p:cTn id="38" dur="500"/>
                                        <p:tgtEl>
                                          <p:spTgt spid="39"/>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43"/>
                                        </p:tgtEl>
                                        <p:attrNameLst>
                                          <p:attrName>style.visibility</p:attrName>
                                        </p:attrNameLst>
                                      </p:cBhvr>
                                      <p:to>
                                        <p:strVal val="visible"/>
                                      </p:to>
                                    </p:set>
                                    <p:animEffect transition="in" filter="fade">
                                      <p:cBhvr>
                                        <p:cTn id="41"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0" grpId="0" animBg="1"/>
      <p:bldP spid="22" grpId="0" animBg="1"/>
      <p:bldP spid="24" grpId="0" animBg="1"/>
      <p:bldP spid="25" grpId="0" animBg="1"/>
      <p:bldP spid="27" grpId="0" animBg="1"/>
      <p:bldP spid="4" grpId="0" animBg="1"/>
      <p:bldP spid="33" grpId="0" animBg="1"/>
      <p:bldP spid="39" grpId="0" animBg="1"/>
      <p:bldP spid="4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a:extLst>
              <a:ext uri="{FF2B5EF4-FFF2-40B4-BE49-F238E27FC236}">
                <a16:creationId xmlns:a16="http://schemas.microsoft.com/office/drawing/2014/main" id="{9F00DFA4-385D-40AA-8681-BA6070F1A3A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44" y="0"/>
            <a:ext cx="9138700" cy="5145088"/>
          </a:xfrm>
          <a:prstGeom prst="rect">
            <a:avLst/>
          </a:prstGeom>
        </p:spPr>
      </p:pic>
      <p:sp>
        <p:nvSpPr>
          <p:cNvPr id="24" name="矩形 23"/>
          <p:cNvSpPr/>
          <p:nvPr/>
        </p:nvSpPr>
        <p:spPr>
          <a:xfrm>
            <a:off x="2106508" y="1911209"/>
            <a:ext cx="5185476" cy="707904"/>
          </a:xfrm>
          <a:prstGeom prst="rect">
            <a:avLst/>
          </a:prstGeom>
        </p:spPr>
        <p:txBody>
          <a:bodyPr wrap="square" lIns="91458" tIns="45729" rIns="91458" bIns="45729">
            <a:spAutoFit/>
          </a:bodyPr>
          <a:lstStyle/>
          <a:p>
            <a:pPr algn="ctr" fontAlgn="auto">
              <a:spcBef>
                <a:spcPts val="0"/>
              </a:spcBef>
              <a:spcAft>
                <a:spcPts val="0"/>
              </a:spcAft>
              <a:defRPr/>
            </a:pPr>
            <a:r>
              <a:rPr lang="en-US" altLang="zh-CN" sz="4000" b="1" spc="300">
                <a:solidFill>
                  <a:schemeClr val="tx1">
                    <a:lumMod val="75000"/>
                    <a:lumOff val="25000"/>
                  </a:schemeClr>
                </a:solidFill>
                <a:latin typeface="微软雅黑" pitchFamily="34" charset="-122"/>
                <a:ea typeface="微软雅黑" pitchFamily="34" charset="-122"/>
                <a:cs typeface="+mn-ea"/>
                <a:sym typeface="+mn-lt"/>
              </a:rPr>
              <a:t>THANKYOU!</a:t>
            </a:r>
            <a:endParaRPr lang="zh-CN" altLang="en-US" sz="4000" b="1" spc="300" dirty="0">
              <a:solidFill>
                <a:schemeClr val="tx1">
                  <a:lumMod val="75000"/>
                  <a:lumOff val="25000"/>
                </a:schemeClr>
              </a:solidFill>
              <a:latin typeface="微软雅黑" pitchFamily="34" charset="-122"/>
              <a:ea typeface="微软雅黑" pitchFamily="34" charset="-122"/>
              <a:cs typeface="+mn-ea"/>
              <a:sym typeface="+mn-lt"/>
            </a:endParaRPr>
          </a:p>
        </p:txBody>
      </p:sp>
      <p:cxnSp>
        <p:nvCxnSpPr>
          <p:cNvPr id="26" name="直接连接符 25">
            <a:extLst>
              <a:ext uri="{FF2B5EF4-FFF2-40B4-BE49-F238E27FC236}">
                <a16:creationId xmlns:a16="http://schemas.microsoft.com/office/drawing/2014/main" id="{F599728D-24B5-4FA0-8D0B-6D961CE162D1}"/>
              </a:ext>
            </a:extLst>
          </p:cNvPr>
          <p:cNvCxnSpPr/>
          <p:nvPr/>
        </p:nvCxnSpPr>
        <p:spPr>
          <a:xfrm>
            <a:off x="2628604" y="2619113"/>
            <a:ext cx="4141284"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437324"/>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strVal val="#ppt_w+.3"/>
                                          </p:val>
                                        </p:tav>
                                        <p:tav tm="100000">
                                          <p:val>
                                            <p:strVal val="#ppt_w"/>
                                          </p:val>
                                        </p:tav>
                                      </p:tavLst>
                                    </p:anim>
                                    <p:anim calcmode="lin" valueType="num">
                                      <p:cBhvr>
                                        <p:cTn id="8" dur="1000" fill="hold"/>
                                        <p:tgtEl>
                                          <p:spTgt spid="7"/>
                                        </p:tgtEl>
                                        <p:attrNameLst>
                                          <p:attrName>ppt_h</p:attrName>
                                        </p:attrNameLst>
                                      </p:cBhvr>
                                      <p:tavLst>
                                        <p:tav tm="0">
                                          <p:val>
                                            <p:strVal val="#ppt_h"/>
                                          </p:val>
                                        </p:tav>
                                        <p:tav tm="100000">
                                          <p:val>
                                            <p:strVal val="#ppt_h"/>
                                          </p:val>
                                        </p:tav>
                                      </p:tavLst>
                                    </p:anim>
                                    <p:animEffect transition="in" filter="fade">
                                      <p:cBhvr>
                                        <p:cTn id="9" dur="1000"/>
                                        <p:tgtEl>
                                          <p:spTgt spid="7"/>
                                        </p:tgtEl>
                                      </p:cBhvr>
                                    </p:animEffect>
                                  </p:childTnLst>
                                </p:cTn>
                              </p:par>
                            </p:childTnLst>
                          </p:cTn>
                        </p:par>
                        <p:par>
                          <p:cTn id="10" fill="hold">
                            <p:stCondLst>
                              <p:cond delay="1000"/>
                            </p:stCondLst>
                            <p:childTnLst>
                              <p:par>
                                <p:cTn id="11" presetID="5" presetClass="entr" presetSubtype="10" fill="hold" grpId="0" nodeType="afterEffect">
                                  <p:stCondLst>
                                    <p:cond delay="0"/>
                                  </p:stCondLst>
                                  <p:childTnLst>
                                    <p:set>
                                      <p:cBhvr>
                                        <p:cTn id="12" dur="1" fill="hold">
                                          <p:stCondLst>
                                            <p:cond delay="0"/>
                                          </p:stCondLst>
                                        </p:cTn>
                                        <p:tgtEl>
                                          <p:spTgt spid="24"/>
                                        </p:tgtEl>
                                        <p:attrNameLst>
                                          <p:attrName>style.visibility</p:attrName>
                                        </p:attrNameLst>
                                      </p:cBhvr>
                                      <p:to>
                                        <p:strVal val="visible"/>
                                      </p:to>
                                    </p:set>
                                    <p:animEffect transition="in" filter="checkerboard(across)">
                                      <p:cBhvr>
                                        <p:cTn id="13" dur="500"/>
                                        <p:tgtEl>
                                          <p:spTgt spid="24"/>
                                        </p:tgtEl>
                                      </p:cBhvr>
                                    </p:animEffect>
                                  </p:childTnLst>
                                </p:cTn>
                              </p:par>
                            </p:childTnLst>
                          </p:cTn>
                        </p:par>
                        <p:par>
                          <p:cTn id="14" fill="hold">
                            <p:stCondLst>
                              <p:cond delay="1500"/>
                            </p:stCondLst>
                            <p:childTnLst>
                              <p:par>
                                <p:cTn id="15" presetID="16" presetClass="entr" presetSubtype="21" fill="hold" nodeType="afterEffect">
                                  <p:stCondLst>
                                    <p:cond delay="0"/>
                                  </p:stCondLst>
                                  <p:childTnLst>
                                    <p:set>
                                      <p:cBhvr>
                                        <p:cTn id="16" dur="1" fill="hold">
                                          <p:stCondLst>
                                            <p:cond delay="0"/>
                                          </p:stCondLst>
                                        </p:cTn>
                                        <p:tgtEl>
                                          <p:spTgt spid="26"/>
                                        </p:tgtEl>
                                        <p:attrNameLst>
                                          <p:attrName>style.visibility</p:attrName>
                                        </p:attrNameLst>
                                      </p:cBhvr>
                                      <p:to>
                                        <p:strVal val="visible"/>
                                      </p:to>
                                    </p:set>
                                    <p:animEffect transition="in" filter="barn(inVertical)">
                                      <p:cBhvr>
                                        <p:cTn id="17"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TextBox 83"/>
          <p:cNvSpPr txBox="1"/>
          <p:nvPr/>
        </p:nvSpPr>
        <p:spPr>
          <a:xfrm>
            <a:off x="459271" y="1789816"/>
            <a:ext cx="1952620" cy="1509650"/>
          </a:xfrm>
          <a:prstGeom prst="rect">
            <a:avLst/>
          </a:prstGeom>
          <a:noFill/>
        </p:spPr>
        <p:txBody>
          <a:bodyPr wrap="square" lIns="68587" tIns="34293" rIns="68587" bIns="34293" rtlCol="0">
            <a:spAutoFit/>
          </a:bodyPr>
          <a:lstStyle/>
          <a:p>
            <a:pPr algn="ctr">
              <a:lnSpc>
                <a:spcPct val="130000"/>
              </a:lnSpc>
            </a:pPr>
            <a:r>
              <a:rPr lang="en-US" altLang="zh-CN" sz="2400">
                <a:solidFill>
                  <a:srgbClr val="004236"/>
                </a:solidFill>
                <a:latin typeface="+mj-lt"/>
                <a:ea typeface="微软雅黑" pitchFamily="34" charset="-122"/>
              </a:rPr>
              <a:t>CÁC DÂN TỘC KHÔNG </a:t>
            </a:r>
          </a:p>
          <a:p>
            <a:pPr algn="ctr">
              <a:lnSpc>
                <a:spcPct val="130000"/>
              </a:lnSpc>
            </a:pPr>
            <a:r>
              <a:rPr lang="en-US" altLang="zh-CN" sz="2400">
                <a:solidFill>
                  <a:srgbClr val="004236"/>
                </a:solidFill>
                <a:latin typeface="+mj-lt"/>
                <a:ea typeface="微软雅黑" pitchFamily="34" charset="-122"/>
              </a:rPr>
              <a:t>PHÂN BIỆT</a:t>
            </a:r>
            <a:endParaRPr lang="zh-CN" altLang="en-US" sz="2400" dirty="0">
              <a:solidFill>
                <a:srgbClr val="004236"/>
              </a:solidFill>
              <a:latin typeface="+mj-lt"/>
              <a:ea typeface="微软雅黑" pitchFamily="34" charset="-122"/>
            </a:endParaRPr>
          </a:p>
        </p:txBody>
      </p:sp>
      <p:sp>
        <p:nvSpPr>
          <p:cNvPr id="2" name="圆角矩形 1"/>
          <p:cNvSpPr/>
          <p:nvPr/>
        </p:nvSpPr>
        <p:spPr>
          <a:xfrm>
            <a:off x="535683" y="1345590"/>
            <a:ext cx="1820140" cy="2312865"/>
          </a:xfrm>
          <a:prstGeom prst="roundRect">
            <a:avLst/>
          </a:prstGeom>
          <a:noFill/>
          <a:ln w="38100">
            <a:solidFill>
              <a:srgbClr val="004236"/>
            </a:solidFill>
          </a:ln>
        </p:spPr>
        <p:style>
          <a:lnRef idx="2">
            <a:schemeClr val="accent1">
              <a:shade val="50000"/>
            </a:schemeClr>
          </a:lnRef>
          <a:fillRef idx="1">
            <a:schemeClr val="accent1"/>
          </a:fillRef>
          <a:effectRef idx="0">
            <a:schemeClr val="accent1"/>
          </a:effectRef>
          <a:fontRef idx="minor">
            <a:schemeClr val="lt1"/>
          </a:fontRef>
        </p:style>
        <p:txBody>
          <a:bodyPr lIns="91458" tIns="45729" rIns="91458" bIns="45729" rtlCol="0" anchor="ctr"/>
          <a:lstStyle/>
          <a:p>
            <a:pPr algn="ctr"/>
            <a:endParaRPr lang="zh-CN" altLang="en-US"/>
          </a:p>
        </p:txBody>
      </p:sp>
      <p:grpSp>
        <p:nvGrpSpPr>
          <p:cNvPr id="7" name="组合 8"/>
          <p:cNvGrpSpPr/>
          <p:nvPr/>
        </p:nvGrpSpPr>
        <p:grpSpPr>
          <a:xfrm>
            <a:off x="2349362" y="1914377"/>
            <a:ext cx="2128544" cy="1305534"/>
            <a:chOff x="4367014" y="2573236"/>
            <a:chExt cx="688142" cy="1740174"/>
          </a:xfrm>
        </p:grpSpPr>
        <p:cxnSp>
          <p:nvCxnSpPr>
            <p:cNvPr id="11" name="直接连接符 10"/>
            <p:cNvCxnSpPr>
              <a:cxnSpLocks/>
            </p:cNvCxnSpPr>
            <p:nvPr/>
          </p:nvCxnSpPr>
          <p:spPr>
            <a:xfrm>
              <a:off x="4373444" y="2573236"/>
              <a:ext cx="681712" cy="1"/>
            </a:xfrm>
            <a:prstGeom prst="line">
              <a:avLst/>
            </a:prstGeom>
            <a:ln w="38100">
              <a:solidFill>
                <a:srgbClr val="004236"/>
              </a:solidFill>
            </a:ln>
          </p:spPr>
          <p:style>
            <a:lnRef idx="1">
              <a:schemeClr val="accent1"/>
            </a:lnRef>
            <a:fillRef idx="0">
              <a:schemeClr val="accent1"/>
            </a:fillRef>
            <a:effectRef idx="0">
              <a:schemeClr val="accent1"/>
            </a:effectRef>
            <a:fontRef idx="minor">
              <a:schemeClr val="tx1"/>
            </a:fontRef>
          </p:style>
        </p:cxnSp>
        <p:cxnSp>
          <p:nvCxnSpPr>
            <p:cNvPr id="177" name="直接连接符 176"/>
            <p:cNvCxnSpPr/>
            <p:nvPr/>
          </p:nvCxnSpPr>
          <p:spPr>
            <a:xfrm>
              <a:off x="4367014" y="3449940"/>
              <a:ext cx="681712" cy="1"/>
            </a:xfrm>
            <a:prstGeom prst="line">
              <a:avLst/>
            </a:prstGeom>
            <a:ln w="38100">
              <a:solidFill>
                <a:srgbClr val="004236"/>
              </a:solidFill>
            </a:ln>
          </p:spPr>
          <p:style>
            <a:lnRef idx="1">
              <a:schemeClr val="accent1"/>
            </a:lnRef>
            <a:fillRef idx="0">
              <a:schemeClr val="accent1"/>
            </a:fillRef>
            <a:effectRef idx="0">
              <a:schemeClr val="accent1"/>
            </a:effectRef>
            <a:fontRef idx="minor">
              <a:schemeClr val="tx1"/>
            </a:fontRef>
          </p:style>
        </p:cxnSp>
        <p:cxnSp>
          <p:nvCxnSpPr>
            <p:cNvPr id="178" name="直接连接符 177"/>
            <p:cNvCxnSpPr/>
            <p:nvPr/>
          </p:nvCxnSpPr>
          <p:spPr>
            <a:xfrm>
              <a:off x="4367014" y="4313409"/>
              <a:ext cx="681712" cy="1"/>
            </a:xfrm>
            <a:prstGeom prst="line">
              <a:avLst/>
            </a:prstGeom>
            <a:ln w="38100">
              <a:solidFill>
                <a:srgbClr val="004236"/>
              </a:solidFill>
            </a:ln>
          </p:spPr>
          <p:style>
            <a:lnRef idx="1">
              <a:schemeClr val="accent1"/>
            </a:lnRef>
            <a:fillRef idx="0">
              <a:schemeClr val="accent1"/>
            </a:fillRef>
            <a:effectRef idx="0">
              <a:schemeClr val="accent1"/>
            </a:effectRef>
            <a:fontRef idx="minor">
              <a:schemeClr val="tx1"/>
            </a:fontRef>
          </p:style>
        </p:cxnSp>
      </p:grpSp>
      <p:grpSp>
        <p:nvGrpSpPr>
          <p:cNvPr id="15" name="组合 14"/>
          <p:cNvGrpSpPr/>
          <p:nvPr/>
        </p:nvGrpSpPr>
        <p:grpSpPr>
          <a:xfrm>
            <a:off x="3308958" y="1566516"/>
            <a:ext cx="1639152" cy="641863"/>
            <a:chOff x="5048726" y="2265039"/>
            <a:chExt cx="1531822" cy="455180"/>
          </a:xfrm>
          <a:solidFill>
            <a:schemeClr val="accent1">
              <a:lumMod val="40000"/>
              <a:lumOff val="60000"/>
            </a:schemeClr>
          </a:solidFill>
        </p:grpSpPr>
        <p:sp>
          <p:nvSpPr>
            <p:cNvPr id="4" name="圆角矩形 3"/>
            <p:cNvSpPr/>
            <p:nvPr/>
          </p:nvSpPr>
          <p:spPr>
            <a:xfrm>
              <a:off x="5048726" y="2265039"/>
              <a:ext cx="1531822" cy="447017"/>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a:solidFill>
                  <a:srgbClr val="002060"/>
                </a:solidFill>
                <a:latin typeface="+mj-lt"/>
              </a:endParaRPr>
            </a:p>
          </p:txBody>
        </p:sp>
        <p:sp>
          <p:nvSpPr>
            <p:cNvPr id="169" name="TextBox 168"/>
            <p:cNvSpPr txBox="1"/>
            <p:nvPr/>
          </p:nvSpPr>
          <p:spPr>
            <a:xfrm>
              <a:off x="5061277" y="2321898"/>
              <a:ext cx="1519271" cy="398321"/>
            </a:xfrm>
            <a:prstGeom prst="rect">
              <a:avLst/>
            </a:prstGeom>
            <a:grpFill/>
          </p:spPr>
          <p:txBody>
            <a:bodyPr wrap="square" lIns="68573" tIns="34286" rIns="68573" bIns="34286" rtlCol="0">
              <a:spAutoFit/>
            </a:bodyPr>
            <a:lstStyle/>
            <a:p>
              <a:pPr algn="ctr"/>
              <a:r>
                <a:rPr lang="en-US" altLang="zh-CN" sz="1600" b="1">
                  <a:solidFill>
                    <a:srgbClr val="002060"/>
                  </a:solidFill>
                  <a:latin typeface="+mj-lt"/>
                  <a:ea typeface="黑体" pitchFamily="49" charset="-122"/>
                </a:rPr>
                <a:t>ĐA SỐ HAY </a:t>
              </a:r>
            </a:p>
            <a:p>
              <a:pPr algn="ctr"/>
              <a:r>
                <a:rPr lang="en-US" altLang="zh-CN" sz="1600" b="1">
                  <a:solidFill>
                    <a:srgbClr val="002060"/>
                  </a:solidFill>
                  <a:latin typeface="+mj-lt"/>
                  <a:ea typeface="黑体" pitchFamily="49" charset="-122"/>
                </a:rPr>
                <a:t>THIỂU SỐ</a:t>
              </a:r>
              <a:endParaRPr lang="zh-CN" altLang="en-US" sz="2000" b="1" dirty="0">
                <a:solidFill>
                  <a:srgbClr val="002060"/>
                </a:solidFill>
                <a:latin typeface="+mj-lt"/>
                <a:ea typeface="黑体" pitchFamily="49" charset="-122"/>
              </a:endParaRPr>
            </a:p>
          </p:txBody>
        </p:sp>
      </p:grpSp>
      <p:grpSp>
        <p:nvGrpSpPr>
          <p:cNvPr id="16" name="组合 13"/>
          <p:cNvGrpSpPr/>
          <p:nvPr/>
        </p:nvGrpSpPr>
        <p:grpSpPr>
          <a:xfrm>
            <a:off x="3308957" y="2300293"/>
            <a:ext cx="1639153" cy="610039"/>
            <a:chOff x="5048726" y="3230247"/>
            <a:chExt cx="1531822" cy="447017"/>
          </a:xfrm>
          <a:solidFill>
            <a:schemeClr val="accent2">
              <a:lumMod val="20000"/>
              <a:lumOff val="80000"/>
            </a:schemeClr>
          </a:solidFill>
        </p:grpSpPr>
        <p:sp>
          <p:nvSpPr>
            <p:cNvPr id="125" name="圆角矩形 124"/>
            <p:cNvSpPr/>
            <p:nvPr/>
          </p:nvSpPr>
          <p:spPr>
            <a:xfrm>
              <a:off x="5048726" y="3230247"/>
              <a:ext cx="1531822" cy="447017"/>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a:solidFill>
                  <a:srgbClr val="002060"/>
                </a:solidFill>
                <a:latin typeface="+mj-lt"/>
              </a:endParaRPr>
            </a:p>
          </p:txBody>
        </p:sp>
        <p:sp>
          <p:nvSpPr>
            <p:cNvPr id="170" name="TextBox 169"/>
            <p:cNvSpPr txBox="1"/>
            <p:nvPr/>
          </p:nvSpPr>
          <p:spPr>
            <a:xfrm>
              <a:off x="5061278" y="3257581"/>
              <a:ext cx="1519270" cy="411584"/>
            </a:xfrm>
            <a:prstGeom prst="rect">
              <a:avLst/>
            </a:prstGeom>
            <a:grpFill/>
          </p:spPr>
          <p:txBody>
            <a:bodyPr wrap="square" lIns="68573" tIns="34286" rIns="68573" bIns="34286" rtlCol="0">
              <a:spAutoFit/>
            </a:bodyPr>
            <a:lstStyle/>
            <a:p>
              <a:pPr algn="ctr"/>
              <a:r>
                <a:rPr lang="en-US" altLang="zh-CN" sz="1600" b="1">
                  <a:solidFill>
                    <a:srgbClr val="002060"/>
                  </a:solidFill>
                  <a:latin typeface="+mj-lt"/>
                  <a:ea typeface="黑体" pitchFamily="49" charset="-122"/>
                </a:rPr>
                <a:t>TRÌNH ĐỘ </a:t>
              </a:r>
            </a:p>
            <a:p>
              <a:pPr algn="ctr"/>
              <a:r>
                <a:rPr lang="en-US" altLang="zh-CN" sz="1600" b="1">
                  <a:solidFill>
                    <a:srgbClr val="002060"/>
                  </a:solidFill>
                  <a:latin typeface="+mj-lt"/>
                  <a:ea typeface="黑体" pitchFamily="49" charset="-122"/>
                </a:rPr>
                <a:t>VĂN HÓA</a:t>
              </a:r>
              <a:endParaRPr lang="zh-CN" altLang="en-US" sz="1600" b="1" dirty="0">
                <a:solidFill>
                  <a:srgbClr val="002060"/>
                </a:solidFill>
                <a:latin typeface="+mj-lt"/>
                <a:ea typeface="黑体" pitchFamily="49" charset="-122"/>
              </a:endParaRPr>
            </a:p>
          </p:txBody>
        </p:sp>
      </p:grpSp>
      <p:grpSp>
        <p:nvGrpSpPr>
          <p:cNvPr id="17" name="组合 12"/>
          <p:cNvGrpSpPr/>
          <p:nvPr/>
        </p:nvGrpSpPr>
        <p:grpSpPr>
          <a:xfrm>
            <a:off x="3301775" y="2978280"/>
            <a:ext cx="1641151" cy="676846"/>
            <a:chOff x="5027859" y="4067885"/>
            <a:chExt cx="1546359" cy="455083"/>
          </a:xfrm>
          <a:solidFill>
            <a:schemeClr val="accent4">
              <a:lumMod val="20000"/>
              <a:lumOff val="80000"/>
            </a:schemeClr>
          </a:solidFill>
        </p:grpSpPr>
        <p:sp>
          <p:nvSpPr>
            <p:cNvPr id="126" name="圆角矩形 125"/>
            <p:cNvSpPr/>
            <p:nvPr/>
          </p:nvSpPr>
          <p:spPr>
            <a:xfrm>
              <a:off x="5027859" y="4067885"/>
              <a:ext cx="1531822" cy="447017"/>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b="1">
                <a:solidFill>
                  <a:srgbClr val="002060"/>
                </a:solidFill>
                <a:latin typeface="+mj-lt"/>
              </a:endParaRPr>
            </a:p>
          </p:txBody>
        </p:sp>
        <p:sp>
          <p:nvSpPr>
            <p:cNvPr id="171" name="TextBox 170"/>
            <p:cNvSpPr txBox="1"/>
            <p:nvPr/>
          </p:nvSpPr>
          <p:spPr>
            <a:xfrm>
              <a:off x="5042395" y="4145315"/>
              <a:ext cx="1531823" cy="377653"/>
            </a:xfrm>
            <a:prstGeom prst="rect">
              <a:avLst/>
            </a:prstGeom>
            <a:grpFill/>
          </p:spPr>
          <p:txBody>
            <a:bodyPr wrap="square" lIns="68573" tIns="34286" rIns="68573" bIns="34286" rtlCol="0">
              <a:spAutoFit/>
            </a:bodyPr>
            <a:lstStyle/>
            <a:p>
              <a:pPr algn="ctr"/>
              <a:r>
                <a:rPr lang="en-US" altLang="zh-CN" sz="1600" b="1">
                  <a:solidFill>
                    <a:srgbClr val="002060"/>
                  </a:solidFill>
                  <a:latin typeface="+mj-lt"/>
                  <a:ea typeface="黑体" pitchFamily="49" charset="-122"/>
                </a:rPr>
                <a:t>CHỦNG TỘC </a:t>
              </a:r>
            </a:p>
            <a:p>
              <a:pPr algn="ctr"/>
              <a:r>
                <a:rPr lang="en-US" altLang="zh-CN" sz="1600" b="1">
                  <a:solidFill>
                    <a:srgbClr val="002060"/>
                  </a:solidFill>
                  <a:latin typeface="+mj-lt"/>
                  <a:ea typeface="黑体" pitchFamily="49" charset="-122"/>
                </a:rPr>
                <a:t>MÀU DA</a:t>
              </a:r>
              <a:endParaRPr lang="zh-CN" altLang="en-US" sz="1600" b="1" dirty="0">
                <a:solidFill>
                  <a:srgbClr val="002060"/>
                </a:solidFill>
                <a:latin typeface="+mj-lt"/>
                <a:ea typeface="黑体" pitchFamily="49" charset="-122"/>
              </a:endParaRPr>
            </a:p>
          </p:txBody>
        </p:sp>
      </p:grpSp>
      <p:sp>
        <p:nvSpPr>
          <p:cNvPr id="8" name="燕尾形 7"/>
          <p:cNvSpPr/>
          <p:nvPr/>
        </p:nvSpPr>
        <p:spPr>
          <a:xfrm>
            <a:off x="3102246" y="1768103"/>
            <a:ext cx="206711" cy="252036"/>
          </a:xfrm>
          <a:prstGeom prst="chevron">
            <a:avLst/>
          </a:prstGeom>
          <a:solidFill>
            <a:srgbClr val="004236"/>
          </a:solidFill>
          <a:ln>
            <a:solidFill>
              <a:srgbClr val="004236"/>
            </a:solidFill>
          </a:ln>
        </p:spPr>
        <p:style>
          <a:lnRef idx="2">
            <a:schemeClr val="accent1">
              <a:shade val="50000"/>
            </a:schemeClr>
          </a:lnRef>
          <a:fillRef idx="1">
            <a:schemeClr val="accent1"/>
          </a:fillRef>
          <a:effectRef idx="0">
            <a:schemeClr val="accent1"/>
          </a:effectRef>
          <a:fontRef idx="minor">
            <a:schemeClr val="lt1"/>
          </a:fontRef>
        </p:style>
        <p:txBody>
          <a:bodyPr lIns="91458" tIns="45729" rIns="91458" bIns="45729" rtlCol="0" anchor="ctr"/>
          <a:lstStyle/>
          <a:p>
            <a:pPr algn="ctr"/>
            <a:endParaRPr lang="zh-CN" altLang="en-US">
              <a:solidFill>
                <a:schemeClr val="tx1"/>
              </a:solidFill>
            </a:endParaRPr>
          </a:p>
        </p:txBody>
      </p:sp>
      <p:sp>
        <p:nvSpPr>
          <p:cNvPr id="34" name="文本框 32">
            <a:extLst>
              <a:ext uri="{FF2B5EF4-FFF2-40B4-BE49-F238E27FC236}">
                <a16:creationId xmlns:a16="http://schemas.microsoft.com/office/drawing/2014/main" id="{02BCFBA8-9716-4E10-BDF2-87AEDF74943F}"/>
              </a:ext>
            </a:extLst>
          </p:cNvPr>
          <p:cNvSpPr txBox="1"/>
          <p:nvPr/>
        </p:nvSpPr>
        <p:spPr>
          <a:xfrm>
            <a:off x="147027" y="217630"/>
            <a:ext cx="6323859" cy="315475"/>
          </a:xfrm>
          <a:prstGeom prst="rect">
            <a:avLst/>
          </a:prstGeom>
          <a:noFill/>
        </p:spPr>
        <p:txBody>
          <a:bodyPr wrap="square" lIns="68584" tIns="34292" rIns="68584" bIns="34292">
            <a:spAutoFit/>
          </a:bodyPr>
          <a:lstStyle/>
          <a:p>
            <a:r>
              <a:rPr lang="en-US" altLang="zh-CN" sz="1600">
                <a:solidFill>
                  <a:srgbClr val="004236"/>
                </a:solidFill>
                <a:latin typeface="Arial" panose="020B0604020202020204" pitchFamily="34" charset="0"/>
                <a:ea typeface="微软雅黑" panose="020B0503020204020204" pitchFamily="34" charset="-122"/>
                <a:sym typeface="Arial" panose="020B0604020202020204" pitchFamily="34" charset="0"/>
              </a:rPr>
              <a:t>a. THẾ  NÀO LÀ BÌNH ĐẲNG GIỮA CÁC DÂN TỘC</a:t>
            </a:r>
            <a:endParaRPr lang="en-US" altLang="zh-CN" sz="1600" dirty="0">
              <a:solidFill>
                <a:srgbClr val="004236"/>
              </a:solidFill>
              <a:latin typeface="Arial" panose="020B0604020202020204" pitchFamily="34" charset="0"/>
              <a:ea typeface="微软雅黑" panose="020B0503020204020204" pitchFamily="34" charset="-122"/>
              <a:sym typeface="Arial" panose="020B0604020202020204" pitchFamily="34" charset="0"/>
            </a:endParaRPr>
          </a:p>
        </p:txBody>
      </p:sp>
      <p:sp>
        <p:nvSpPr>
          <p:cNvPr id="35" name="矩形 34">
            <a:extLst>
              <a:ext uri="{FF2B5EF4-FFF2-40B4-BE49-F238E27FC236}">
                <a16:creationId xmlns:a16="http://schemas.microsoft.com/office/drawing/2014/main" id="{293E172D-6C2F-475F-9943-F4183A18BB63}"/>
              </a:ext>
            </a:extLst>
          </p:cNvPr>
          <p:cNvSpPr/>
          <p:nvPr/>
        </p:nvSpPr>
        <p:spPr>
          <a:xfrm>
            <a:off x="0" y="196280"/>
            <a:ext cx="160366" cy="4175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4" tIns="34292" rIns="68584" bIns="34292" anchor="ctr"/>
          <a:lstStyle/>
          <a:p>
            <a:pPr algn="ctr" defTabSz="685795">
              <a:defRPr/>
            </a:pPr>
            <a:endParaRPr lang="zh-CN" altLang="en-US" sz="1400" dirty="0">
              <a:solidFill>
                <a:srgbClr val="E7E6E6">
                  <a:lumMod val="50000"/>
                </a:srgbClr>
              </a:solidFill>
              <a:cs typeface="+mn-ea"/>
              <a:sym typeface="+mn-lt"/>
            </a:endParaRPr>
          </a:p>
        </p:txBody>
      </p:sp>
      <p:sp>
        <p:nvSpPr>
          <p:cNvPr id="36" name="圆角矩形 1"/>
          <p:cNvSpPr/>
          <p:nvPr/>
        </p:nvSpPr>
        <p:spPr>
          <a:xfrm>
            <a:off x="6713094" y="1462004"/>
            <a:ext cx="1820140" cy="2312865"/>
          </a:xfrm>
          <a:prstGeom prst="roundRect">
            <a:avLst/>
          </a:prstGeom>
          <a:noFill/>
          <a:ln w="38100">
            <a:solidFill>
              <a:srgbClr val="004236"/>
            </a:solidFill>
          </a:ln>
        </p:spPr>
        <p:style>
          <a:lnRef idx="2">
            <a:schemeClr val="accent1">
              <a:shade val="50000"/>
            </a:schemeClr>
          </a:lnRef>
          <a:fillRef idx="1">
            <a:schemeClr val="accent1"/>
          </a:fillRef>
          <a:effectRef idx="0">
            <a:schemeClr val="accent1"/>
          </a:effectRef>
          <a:fontRef idx="minor">
            <a:schemeClr val="lt1"/>
          </a:fontRef>
        </p:style>
        <p:txBody>
          <a:bodyPr lIns="91458" tIns="45729" rIns="91458" bIns="45729" rtlCol="0" anchor="ctr"/>
          <a:lstStyle/>
          <a:p>
            <a:pPr algn="ctr"/>
            <a:endParaRPr lang="zh-CN" altLang="en-US"/>
          </a:p>
        </p:txBody>
      </p:sp>
      <p:sp>
        <p:nvSpPr>
          <p:cNvPr id="12" name="TextBox 11"/>
          <p:cNvSpPr txBox="1"/>
          <p:nvPr/>
        </p:nvSpPr>
        <p:spPr>
          <a:xfrm>
            <a:off x="6769162" y="1729033"/>
            <a:ext cx="1729768" cy="1631216"/>
          </a:xfrm>
          <a:prstGeom prst="rect">
            <a:avLst/>
          </a:prstGeom>
          <a:noFill/>
        </p:spPr>
        <p:txBody>
          <a:bodyPr wrap="square" rtlCol="0">
            <a:spAutoFit/>
          </a:bodyPr>
          <a:lstStyle/>
          <a:p>
            <a:pPr algn="ctr"/>
            <a:r>
              <a:rPr lang="en-US" sz="2000">
                <a:solidFill>
                  <a:srgbClr val="004236"/>
                </a:solidFill>
                <a:latin typeface="+mj-lt"/>
              </a:rPr>
              <a:t>NHÀ NƯỚC </a:t>
            </a:r>
            <a:r>
              <a:rPr lang="en-US" sz="2000">
                <a:solidFill>
                  <a:schemeClr val="accent2">
                    <a:lumMod val="50000"/>
                  </a:schemeClr>
                </a:solidFill>
                <a:latin typeface="+mj-lt"/>
              </a:rPr>
              <a:t>TÔN TRỌNG BẢO VỆ </a:t>
            </a:r>
            <a:r>
              <a:rPr lang="en-US" sz="2000">
                <a:solidFill>
                  <a:srgbClr val="004236"/>
                </a:solidFill>
                <a:latin typeface="+mj-lt"/>
              </a:rPr>
              <a:t>VÀ </a:t>
            </a:r>
            <a:r>
              <a:rPr lang="en-US" sz="2000">
                <a:solidFill>
                  <a:schemeClr val="accent2">
                    <a:lumMod val="50000"/>
                  </a:schemeClr>
                </a:solidFill>
                <a:latin typeface="+mj-lt"/>
              </a:rPr>
              <a:t>TẠO ĐIỀU KIỆN </a:t>
            </a:r>
            <a:r>
              <a:rPr lang="en-US" sz="2000">
                <a:solidFill>
                  <a:srgbClr val="004236"/>
                </a:solidFill>
                <a:latin typeface="+mj-lt"/>
              </a:rPr>
              <a:t>PHÁT TRIỂN</a:t>
            </a:r>
            <a:endParaRPr lang="vi-VN" sz="2000">
              <a:solidFill>
                <a:srgbClr val="004236"/>
              </a:solidFill>
              <a:latin typeface="+mj-lt"/>
            </a:endParaRPr>
          </a:p>
        </p:txBody>
      </p:sp>
      <p:sp>
        <p:nvSpPr>
          <p:cNvPr id="38" name="燕尾形 7"/>
          <p:cNvSpPr/>
          <p:nvPr/>
        </p:nvSpPr>
        <p:spPr>
          <a:xfrm>
            <a:off x="3108961" y="2446088"/>
            <a:ext cx="206711" cy="252036"/>
          </a:xfrm>
          <a:prstGeom prst="chevron">
            <a:avLst/>
          </a:prstGeom>
          <a:solidFill>
            <a:srgbClr val="004236"/>
          </a:solidFill>
          <a:ln>
            <a:solidFill>
              <a:srgbClr val="004236"/>
            </a:solidFill>
          </a:ln>
        </p:spPr>
        <p:style>
          <a:lnRef idx="2">
            <a:schemeClr val="accent1">
              <a:shade val="50000"/>
            </a:schemeClr>
          </a:lnRef>
          <a:fillRef idx="1">
            <a:schemeClr val="accent1"/>
          </a:fillRef>
          <a:effectRef idx="0">
            <a:schemeClr val="accent1"/>
          </a:effectRef>
          <a:fontRef idx="minor">
            <a:schemeClr val="lt1"/>
          </a:fontRef>
        </p:style>
        <p:txBody>
          <a:bodyPr lIns="91458" tIns="45729" rIns="91458" bIns="45729" rtlCol="0" anchor="ctr"/>
          <a:lstStyle/>
          <a:p>
            <a:pPr algn="ctr"/>
            <a:endParaRPr lang="zh-CN" altLang="en-US">
              <a:solidFill>
                <a:schemeClr val="tx1"/>
              </a:solidFill>
            </a:endParaRPr>
          </a:p>
        </p:txBody>
      </p:sp>
      <p:sp>
        <p:nvSpPr>
          <p:cNvPr id="39" name="燕尾形 7"/>
          <p:cNvSpPr/>
          <p:nvPr/>
        </p:nvSpPr>
        <p:spPr>
          <a:xfrm>
            <a:off x="3100191" y="3093442"/>
            <a:ext cx="206711" cy="252036"/>
          </a:xfrm>
          <a:prstGeom prst="chevron">
            <a:avLst/>
          </a:prstGeom>
          <a:solidFill>
            <a:srgbClr val="004236"/>
          </a:solidFill>
          <a:ln>
            <a:solidFill>
              <a:srgbClr val="004236"/>
            </a:solidFill>
          </a:ln>
        </p:spPr>
        <p:style>
          <a:lnRef idx="2">
            <a:schemeClr val="accent1">
              <a:shade val="50000"/>
            </a:schemeClr>
          </a:lnRef>
          <a:fillRef idx="1">
            <a:schemeClr val="accent1"/>
          </a:fillRef>
          <a:effectRef idx="0">
            <a:schemeClr val="accent1"/>
          </a:effectRef>
          <a:fontRef idx="minor">
            <a:schemeClr val="lt1"/>
          </a:fontRef>
        </p:style>
        <p:txBody>
          <a:bodyPr lIns="91458" tIns="45729" rIns="91458" bIns="45729" rtlCol="0" anchor="ctr"/>
          <a:lstStyle/>
          <a:p>
            <a:pPr algn="ctr"/>
            <a:endParaRPr lang="zh-CN" altLang="en-US">
              <a:solidFill>
                <a:schemeClr val="tx1"/>
              </a:solidFill>
            </a:endParaRPr>
          </a:p>
        </p:txBody>
      </p:sp>
      <p:cxnSp>
        <p:nvCxnSpPr>
          <p:cNvPr id="14" name="Straight Arrow Connector 13"/>
          <p:cNvCxnSpPr/>
          <p:nvPr/>
        </p:nvCxnSpPr>
        <p:spPr>
          <a:xfrm>
            <a:off x="4948110" y="1896358"/>
            <a:ext cx="1764984" cy="690900"/>
          </a:xfrm>
          <a:prstGeom prst="straightConnector1">
            <a:avLst/>
          </a:prstGeom>
          <a:ln w="38100">
            <a:solidFill>
              <a:srgbClr val="004236"/>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70" idx="3"/>
            <a:endCxn id="36" idx="1"/>
          </p:cNvCxnSpPr>
          <p:nvPr/>
        </p:nvCxnSpPr>
        <p:spPr>
          <a:xfrm>
            <a:off x="4948110" y="2618437"/>
            <a:ext cx="1764984" cy="0"/>
          </a:xfrm>
          <a:prstGeom prst="straightConnector1">
            <a:avLst/>
          </a:prstGeom>
          <a:ln w="38100">
            <a:solidFill>
              <a:srgbClr val="004236"/>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171" idx="3"/>
            <a:endCxn id="36" idx="1"/>
          </p:cNvCxnSpPr>
          <p:nvPr/>
        </p:nvCxnSpPr>
        <p:spPr>
          <a:xfrm flipV="1">
            <a:off x="4942926" y="2618437"/>
            <a:ext cx="1770168" cy="755847"/>
          </a:xfrm>
          <a:prstGeom prst="straightConnector1">
            <a:avLst/>
          </a:prstGeom>
          <a:ln w="38100">
            <a:solidFill>
              <a:srgbClr val="004236"/>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2503758"/>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84"/>
                                        </p:tgtEl>
                                        <p:attrNameLst>
                                          <p:attrName>style.visibility</p:attrName>
                                        </p:attrNameLst>
                                      </p:cBhvr>
                                      <p:to>
                                        <p:strVal val="visible"/>
                                      </p:to>
                                    </p:set>
                                    <p:animEffect transition="in" filter="randombar(horizontal)">
                                      <p:cBhvr>
                                        <p:cTn id="11" dur="500"/>
                                        <p:tgtEl>
                                          <p:spTgt spid="84"/>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left)">
                                      <p:cBhvr>
                                        <p:cTn id="15" dur="500"/>
                                        <p:tgtEl>
                                          <p:spTgt spid="7"/>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500"/>
                                        <p:tgtEl>
                                          <p:spTgt spid="8"/>
                                        </p:tgtEl>
                                      </p:cBhvr>
                                    </p:animEffect>
                                  </p:childTnLst>
                                </p:cTn>
                              </p:par>
                              <p:par>
                                <p:cTn id="20" presetID="2" presetClass="entr" presetSubtype="4" fill="hold" nodeType="withEffect">
                                  <p:stCondLst>
                                    <p:cond delay="0"/>
                                  </p:stCondLst>
                                  <p:childTnLst>
                                    <p:set>
                                      <p:cBhvr>
                                        <p:cTn id="21" dur="1" fill="hold">
                                          <p:stCondLst>
                                            <p:cond delay="0"/>
                                          </p:stCondLst>
                                        </p:cTn>
                                        <p:tgtEl>
                                          <p:spTgt spid="15"/>
                                        </p:tgtEl>
                                        <p:attrNameLst>
                                          <p:attrName>style.visibility</p:attrName>
                                        </p:attrNameLst>
                                      </p:cBhvr>
                                      <p:to>
                                        <p:strVal val="visible"/>
                                      </p:to>
                                    </p:set>
                                    <p:anim calcmode="lin" valueType="num">
                                      <p:cBhvr additive="base">
                                        <p:cTn id="22" dur="500" fill="hold"/>
                                        <p:tgtEl>
                                          <p:spTgt spid="15"/>
                                        </p:tgtEl>
                                        <p:attrNameLst>
                                          <p:attrName>ppt_x</p:attrName>
                                        </p:attrNameLst>
                                      </p:cBhvr>
                                      <p:tavLst>
                                        <p:tav tm="0">
                                          <p:val>
                                            <p:strVal val="#ppt_x"/>
                                          </p:val>
                                        </p:tav>
                                        <p:tav tm="100000">
                                          <p:val>
                                            <p:strVal val="#ppt_x"/>
                                          </p:val>
                                        </p:tav>
                                      </p:tavLst>
                                    </p:anim>
                                    <p:anim calcmode="lin" valueType="num">
                                      <p:cBhvr additive="base">
                                        <p:cTn id="23" dur="500" fill="hold"/>
                                        <p:tgtEl>
                                          <p:spTgt spid="15"/>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16"/>
                                        </p:tgtEl>
                                        <p:attrNameLst>
                                          <p:attrName>style.visibility</p:attrName>
                                        </p:attrNameLst>
                                      </p:cBhvr>
                                      <p:to>
                                        <p:strVal val="visible"/>
                                      </p:to>
                                    </p:set>
                                    <p:anim calcmode="lin" valueType="num">
                                      <p:cBhvr additive="base">
                                        <p:cTn id="26" dur="500" fill="hold"/>
                                        <p:tgtEl>
                                          <p:spTgt spid="16"/>
                                        </p:tgtEl>
                                        <p:attrNameLst>
                                          <p:attrName>ppt_x</p:attrName>
                                        </p:attrNameLst>
                                      </p:cBhvr>
                                      <p:tavLst>
                                        <p:tav tm="0">
                                          <p:val>
                                            <p:strVal val="#ppt_x"/>
                                          </p:val>
                                        </p:tav>
                                        <p:tav tm="100000">
                                          <p:val>
                                            <p:strVal val="#ppt_x"/>
                                          </p:val>
                                        </p:tav>
                                      </p:tavLst>
                                    </p:anim>
                                    <p:anim calcmode="lin" valueType="num">
                                      <p:cBhvr additive="base">
                                        <p:cTn id="27" dur="500" fill="hold"/>
                                        <p:tgtEl>
                                          <p:spTgt spid="16"/>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17"/>
                                        </p:tgtEl>
                                        <p:attrNameLst>
                                          <p:attrName>style.visibility</p:attrName>
                                        </p:attrNameLst>
                                      </p:cBhvr>
                                      <p:to>
                                        <p:strVal val="visible"/>
                                      </p:to>
                                    </p:set>
                                    <p:anim calcmode="lin" valueType="num">
                                      <p:cBhvr additive="base">
                                        <p:cTn id="30" dur="500" fill="hold"/>
                                        <p:tgtEl>
                                          <p:spTgt spid="17"/>
                                        </p:tgtEl>
                                        <p:attrNameLst>
                                          <p:attrName>ppt_x</p:attrName>
                                        </p:attrNameLst>
                                      </p:cBhvr>
                                      <p:tavLst>
                                        <p:tav tm="0">
                                          <p:val>
                                            <p:strVal val="#ppt_x"/>
                                          </p:val>
                                        </p:tav>
                                        <p:tav tm="100000">
                                          <p:val>
                                            <p:strVal val="#ppt_x"/>
                                          </p:val>
                                        </p:tav>
                                      </p:tavLst>
                                    </p:anim>
                                    <p:anim calcmode="lin" valueType="num">
                                      <p:cBhvr additive="base">
                                        <p:cTn id="31" dur="500" fill="hold"/>
                                        <p:tgtEl>
                                          <p:spTgt spid="17"/>
                                        </p:tgtEl>
                                        <p:attrNameLst>
                                          <p:attrName>ppt_y</p:attrName>
                                        </p:attrNameLst>
                                      </p:cBhvr>
                                      <p:tavLst>
                                        <p:tav tm="0">
                                          <p:val>
                                            <p:strVal val="1+#ppt_h/2"/>
                                          </p:val>
                                        </p:tav>
                                        <p:tav tm="100000">
                                          <p:val>
                                            <p:strVal val="#ppt_y"/>
                                          </p:val>
                                        </p:tav>
                                      </p:tavLst>
                                    </p:anim>
                                  </p:childTnLst>
                                </p:cTn>
                              </p:par>
                            </p:childTnLst>
                          </p:cTn>
                        </p:par>
                        <p:par>
                          <p:cTn id="32" fill="hold">
                            <p:stCondLst>
                              <p:cond delay="2000"/>
                            </p:stCondLst>
                            <p:childTnLst>
                              <p:par>
                                <p:cTn id="33" presetID="10" presetClass="entr" presetSubtype="0" fill="hold" grpId="0" nodeType="afterEffect">
                                  <p:stCondLst>
                                    <p:cond delay="0"/>
                                  </p:stCondLst>
                                  <p:childTnLst>
                                    <p:set>
                                      <p:cBhvr>
                                        <p:cTn id="34" dur="1" fill="hold">
                                          <p:stCondLst>
                                            <p:cond delay="0"/>
                                          </p:stCondLst>
                                        </p:cTn>
                                        <p:tgtEl>
                                          <p:spTgt spid="38"/>
                                        </p:tgtEl>
                                        <p:attrNameLst>
                                          <p:attrName>style.visibility</p:attrName>
                                        </p:attrNameLst>
                                      </p:cBhvr>
                                      <p:to>
                                        <p:strVal val="visible"/>
                                      </p:to>
                                    </p:set>
                                    <p:animEffect transition="in" filter="fade">
                                      <p:cBhvr>
                                        <p:cTn id="35" dur="500"/>
                                        <p:tgtEl>
                                          <p:spTgt spid="38"/>
                                        </p:tgtEl>
                                      </p:cBhvr>
                                    </p:animEffect>
                                  </p:childTnLst>
                                </p:cTn>
                              </p:par>
                            </p:childTnLst>
                          </p:cTn>
                        </p:par>
                        <p:par>
                          <p:cTn id="36" fill="hold">
                            <p:stCondLst>
                              <p:cond delay="2500"/>
                            </p:stCondLst>
                            <p:childTnLst>
                              <p:par>
                                <p:cTn id="37" presetID="10" presetClass="entr" presetSubtype="0" fill="hold" grpId="0" nodeType="afterEffect">
                                  <p:stCondLst>
                                    <p:cond delay="0"/>
                                  </p:stCondLst>
                                  <p:childTnLst>
                                    <p:set>
                                      <p:cBhvr>
                                        <p:cTn id="38" dur="1" fill="hold">
                                          <p:stCondLst>
                                            <p:cond delay="0"/>
                                          </p:stCondLst>
                                        </p:cTn>
                                        <p:tgtEl>
                                          <p:spTgt spid="39"/>
                                        </p:tgtEl>
                                        <p:attrNameLst>
                                          <p:attrName>style.visibility</p:attrName>
                                        </p:attrNameLst>
                                      </p:cBhvr>
                                      <p:to>
                                        <p:strVal val="visible"/>
                                      </p:to>
                                    </p:set>
                                    <p:animEffect transition="in" filter="fade">
                                      <p:cBhvr>
                                        <p:cTn id="39" dur="500"/>
                                        <p:tgtEl>
                                          <p:spTgt spid="39"/>
                                        </p:tgtEl>
                                      </p:cBhvr>
                                    </p:animEffect>
                                  </p:childTnLst>
                                </p:cTn>
                              </p:par>
                            </p:childTnLst>
                          </p:cTn>
                        </p:par>
                      </p:childTnLst>
                    </p:cTn>
                  </p:par>
                  <p:par>
                    <p:cTn id="40" fill="hold">
                      <p:stCondLst>
                        <p:cond delay="indefinite"/>
                      </p:stCondLst>
                      <p:childTnLst>
                        <p:par>
                          <p:cTn id="41" fill="hold">
                            <p:stCondLst>
                              <p:cond delay="0"/>
                            </p:stCondLst>
                            <p:childTnLst>
                              <p:par>
                                <p:cTn id="42" presetID="14" presetClass="entr" presetSubtype="10" fill="hold" nodeType="click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randombar(horizontal)">
                                      <p:cBhvr>
                                        <p:cTn id="44" dur="500"/>
                                        <p:tgtEl>
                                          <p:spTgt spid="14"/>
                                        </p:tgtEl>
                                      </p:cBhvr>
                                    </p:animEffect>
                                  </p:childTnLst>
                                </p:cTn>
                              </p:par>
                              <p:par>
                                <p:cTn id="45" presetID="14" presetClass="entr" presetSubtype="10" fill="hold" nodeType="with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randombar(horizontal)">
                                      <p:cBhvr>
                                        <p:cTn id="47" dur="500"/>
                                        <p:tgtEl>
                                          <p:spTgt spid="21"/>
                                        </p:tgtEl>
                                      </p:cBhvr>
                                    </p:animEffect>
                                  </p:childTnLst>
                                </p:cTn>
                              </p:par>
                              <p:par>
                                <p:cTn id="48" presetID="14" presetClass="entr" presetSubtype="10" fill="hold" nodeType="withEffect">
                                  <p:stCondLst>
                                    <p:cond delay="0"/>
                                  </p:stCondLst>
                                  <p:childTnLst>
                                    <p:set>
                                      <p:cBhvr>
                                        <p:cTn id="49" dur="1" fill="hold">
                                          <p:stCondLst>
                                            <p:cond delay="0"/>
                                          </p:stCondLst>
                                        </p:cTn>
                                        <p:tgtEl>
                                          <p:spTgt spid="24"/>
                                        </p:tgtEl>
                                        <p:attrNameLst>
                                          <p:attrName>style.visibility</p:attrName>
                                        </p:attrNameLst>
                                      </p:cBhvr>
                                      <p:to>
                                        <p:strVal val="visible"/>
                                      </p:to>
                                    </p:set>
                                    <p:animEffect transition="in" filter="randombar(horizontal)">
                                      <p:cBhvr>
                                        <p:cTn id="50" dur="500"/>
                                        <p:tgtEl>
                                          <p:spTgt spid="24"/>
                                        </p:tgtEl>
                                      </p:cBhvr>
                                    </p:animEffect>
                                  </p:childTnLst>
                                </p:cTn>
                              </p:par>
                              <p:par>
                                <p:cTn id="51" presetID="14" presetClass="entr" presetSubtype="10" fill="hold" grpId="0" nodeType="withEffect">
                                  <p:stCondLst>
                                    <p:cond delay="0"/>
                                  </p:stCondLst>
                                  <p:childTnLst>
                                    <p:set>
                                      <p:cBhvr>
                                        <p:cTn id="52" dur="1" fill="hold">
                                          <p:stCondLst>
                                            <p:cond delay="0"/>
                                          </p:stCondLst>
                                        </p:cTn>
                                        <p:tgtEl>
                                          <p:spTgt spid="36"/>
                                        </p:tgtEl>
                                        <p:attrNameLst>
                                          <p:attrName>style.visibility</p:attrName>
                                        </p:attrNameLst>
                                      </p:cBhvr>
                                      <p:to>
                                        <p:strVal val="visible"/>
                                      </p:to>
                                    </p:set>
                                    <p:animEffect transition="in" filter="randombar(horizontal)">
                                      <p:cBhvr>
                                        <p:cTn id="53" dur="500"/>
                                        <p:tgtEl>
                                          <p:spTgt spid="36"/>
                                        </p:tgtEl>
                                      </p:cBhvr>
                                    </p:animEffect>
                                  </p:childTnLst>
                                </p:cTn>
                              </p:par>
                              <p:par>
                                <p:cTn id="54" presetID="14" presetClass="entr" presetSubtype="10" fill="hold" grpId="0" nodeType="withEffect">
                                  <p:stCondLst>
                                    <p:cond delay="0"/>
                                  </p:stCondLst>
                                  <p:childTnLst>
                                    <p:set>
                                      <p:cBhvr>
                                        <p:cTn id="55" dur="1" fill="hold">
                                          <p:stCondLst>
                                            <p:cond delay="0"/>
                                          </p:stCondLst>
                                        </p:cTn>
                                        <p:tgtEl>
                                          <p:spTgt spid="12"/>
                                        </p:tgtEl>
                                        <p:attrNameLst>
                                          <p:attrName>style.visibility</p:attrName>
                                        </p:attrNameLst>
                                      </p:cBhvr>
                                      <p:to>
                                        <p:strVal val="visible"/>
                                      </p:to>
                                    </p:set>
                                    <p:animEffect transition="in" filter="randombar(horizontal)">
                                      <p:cBhvr>
                                        <p:cTn id="5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p:bldP spid="2" grpId="0" animBg="1"/>
      <p:bldP spid="8" grpId="0" animBg="1"/>
      <p:bldP spid="36" grpId="0" animBg="1"/>
      <p:bldP spid="12" grpId="0"/>
      <p:bldP spid="38" grpId="0" animBg="1"/>
      <p:bldP spid="3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8378" y="805623"/>
            <a:ext cx="3240360" cy="4006837"/>
          </a:xfrm>
          <a:prstGeom prst="rect">
            <a:avLst/>
          </a:prstGeom>
          <a:solidFill>
            <a:schemeClr val="accent1">
              <a:lumMod val="20000"/>
              <a:lumOff val="80000"/>
            </a:schemeClr>
          </a:solidFill>
          <a:ln w="38100">
            <a:solidFill>
              <a:srgbClr val="00423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39750"/>
            <a:r>
              <a:rPr lang="vi-VN" sz="2000">
                <a:solidFill>
                  <a:srgbClr val="004236"/>
                </a:solidFill>
                <a:latin typeface="Calibri" panose="020F0502020204030204" pitchFamily="34" charset="0"/>
              </a:rPr>
              <a:t>   ĐIỀU 5 – HP 2013</a:t>
            </a:r>
          </a:p>
          <a:p>
            <a:pPr algn="just" defTabSz="539750"/>
            <a:r>
              <a:rPr lang="vi-VN" sz="2000">
                <a:solidFill>
                  <a:srgbClr val="004236"/>
                </a:solidFill>
                <a:latin typeface="Calibri" panose="020F0502020204030204" pitchFamily="34" charset="0"/>
              </a:rPr>
              <a:t>	1. Nước Cộng hòa xã hội chủ nghĩa Việt Nam là quốc gia thống nhất của các dân tộc cùng sinh sống trên đất nước Việt Nam.</a:t>
            </a:r>
          </a:p>
          <a:p>
            <a:pPr algn="just" defTabSz="539750"/>
            <a:r>
              <a:rPr lang="vi-VN" sz="2000">
                <a:solidFill>
                  <a:srgbClr val="004236"/>
                </a:solidFill>
                <a:latin typeface="Calibri" panose="020F0502020204030204" pitchFamily="34" charset="0"/>
              </a:rPr>
              <a:t>	2. Các dân tộc bình đẳng, đoàn kết, tôn trọng và giúp nhau cùng phát triển; nghiêm cấm mọi hành vi kỳ thị, chia rẽ dân tộc.</a:t>
            </a:r>
          </a:p>
        </p:txBody>
      </p:sp>
      <p:pic>
        <p:nvPicPr>
          <p:cNvPr id="3" name="Picture 2"/>
          <p:cNvPicPr>
            <a:picLocks noChangeAspect="1"/>
          </p:cNvPicPr>
          <p:nvPr/>
        </p:nvPicPr>
        <p:blipFill rotWithShape="1">
          <a:blip r:embed="rId2">
            <a:extLst>
              <a:ext uri="{28A0092B-C50C-407E-A947-70E740481C1C}">
                <a14:useLocalDpi xmlns:a14="http://schemas.microsoft.com/office/drawing/2010/main" val="0"/>
              </a:ext>
            </a:extLst>
          </a:blip>
          <a:srcRect l="27216" t="5113" r="27425" b="5113"/>
          <a:stretch/>
        </p:blipFill>
        <p:spPr>
          <a:xfrm>
            <a:off x="5076850" y="772344"/>
            <a:ext cx="3240360" cy="4104456"/>
          </a:xfrm>
          <a:prstGeom prst="rect">
            <a:avLst/>
          </a:prstGeom>
        </p:spPr>
      </p:pic>
      <p:sp>
        <p:nvSpPr>
          <p:cNvPr id="4" name="文本框 32">
            <a:extLst>
              <a:ext uri="{FF2B5EF4-FFF2-40B4-BE49-F238E27FC236}">
                <a16:creationId xmlns:a16="http://schemas.microsoft.com/office/drawing/2014/main" id="{02BCFBA8-9716-4E10-BDF2-87AEDF74943F}"/>
              </a:ext>
            </a:extLst>
          </p:cNvPr>
          <p:cNvSpPr txBox="1"/>
          <p:nvPr/>
        </p:nvSpPr>
        <p:spPr>
          <a:xfrm>
            <a:off x="160366" y="247298"/>
            <a:ext cx="6323859" cy="315475"/>
          </a:xfrm>
          <a:prstGeom prst="rect">
            <a:avLst/>
          </a:prstGeom>
          <a:noFill/>
        </p:spPr>
        <p:txBody>
          <a:bodyPr wrap="square" lIns="68584" tIns="34292" rIns="68584" bIns="34292">
            <a:spAutoFit/>
          </a:bodyPr>
          <a:lstStyle/>
          <a:p>
            <a:r>
              <a:rPr lang="en-US" altLang="zh-CN" sz="1600">
                <a:solidFill>
                  <a:srgbClr val="004236"/>
                </a:solidFill>
                <a:latin typeface="Arial" panose="020B0604020202020204" pitchFamily="34" charset="0"/>
                <a:ea typeface="微软雅黑" panose="020B0503020204020204" pitchFamily="34" charset="-122"/>
                <a:sym typeface="Arial" panose="020B0604020202020204" pitchFamily="34" charset="0"/>
              </a:rPr>
              <a:t>a. THẾ  NÀO LÀ BÌNH ĐẲNG GIỮA CÁC DÂN TỘC</a:t>
            </a:r>
            <a:endParaRPr lang="en-US" altLang="zh-CN" sz="1600" dirty="0">
              <a:solidFill>
                <a:srgbClr val="004236"/>
              </a:solidFill>
              <a:latin typeface="Arial" panose="020B0604020202020204" pitchFamily="34" charset="0"/>
              <a:ea typeface="微软雅黑" panose="020B0503020204020204" pitchFamily="34" charset="-122"/>
              <a:sym typeface="Arial" panose="020B0604020202020204" pitchFamily="34" charset="0"/>
            </a:endParaRPr>
          </a:p>
        </p:txBody>
      </p:sp>
      <p:sp>
        <p:nvSpPr>
          <p:cNvPr id="5" name="矩形 34">
            <a:extLst>
              <a:ext uri="{FF2B5EF4-FFF2-40B4-BE49-F238E27FC236}">
                <a16:creationId xmlns:a16="http://schemas.microsoft.com/office/drawing/2014/main" id="{293E172D-6C2F-475F-9943-F4183A18BB63}"/>
              </a:ext>
            </a:extLst>
          </p:cNvPr>
          <p:cNvSpPr/>
          <p:nvPr/>
        </p:nvSpPr>
        <p:spPr>
          <a:xfrm>
            <a:off x="0" y="196280"/>
            <a:ext cx="160366" cy="4175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4" tIns="34292" rIns="68584" bIns="34292" anchor="ctr"/>
          <a:lstStyle/>
          <a:p>
            <a:pPr algn="ctr" defTabSz="685795">
              <a:defRPr/>
            </a:pPr>
            <a:endParaRPr lang="zh-CN" altLang="en-US" sz="1400" dirty="0">
              <a:solidFill>
                <a:srgbClr val="E7E6E6">
                  <a:lumMod val="50000"/>
                </a:srgbClr>
              </a:solidFill>
              <a:cs typeface="+mn-ea"/>
              <a:sym typeface="+mn-lt"/>
            </a:endParaRPr>
          </a:p>
        </p:txBody>
      </p:sp>
    </p:spTree>
    <p:extLst>
      <p:ext uri="{BB962C8B-B14F-4D97-AF65-F5344CB8AC3E}">
        <p14:creationId xmlns:p14="http://schemas.microsoft.com/office/powerpoint/2010/main" val="23179216"/>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燕尾形 14"/>
          <p:cNvSpPr/>
          <p:nvPr/>
        </p:nvSpPr>
        <p:spPr>
          <a:xfrm rot="16200000">
            <a:off x="4286035" y="2424474"/>
            <a:ext cx="612123" cy="1297970"/>
          </a:xfrm>
          <a:prstGeom prst="chevron">
            <a:avLst>
              <a:gd name="adj" fmla="val 63197"/>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68589" tIns="34295" rIns="68589" bIns="34295" rtlCol="0" anchor="ctr"/>
          <a:lstStyle/>
          <a:p>
            <a:pPr algn="ctr"/>
            <a:endParaRPr lang="zh-CN" altLang="en-US">
              <a:solidFill>
                <a:schemeClr val="tx1"/>
              </a:solidFill>
            </a:endParaRPr>
          </a:p>
        </p:txBody>
      </p:sp>
      <p:sp>
        <p:nvSpPr>
          <p:cNvPr id="16" name="燕尾形 15"/>
          <p:cNvSpPr/>
          <p:nvPr/>
        </p:nvSpPr>
        <p:spPr>
          <a:xfrm rot="1812939">
            <a:off x="3959575" y="1855728"/>
            <a:ext cx="612040" cy="1298145"/>
          </a:xfrm>
          <a:prstGeom prst="chevron">
            <a:avLst>
              <a:gd name="adj" fmla="val 63197"/>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68589" tIns="34295" rIns="68589" bIns="34295" rtlCol="0" anchor="ctr"/>
          <a:lstStyle/>
          <a:p>
            <a:pPr algn="ctr"/>
            <a:endParaRPr lang="zh-CN" altLang="en-US">
              <a:solidFill>
                <a:schemeClr val="tx1"/>
              </a:solidFill>
            </a:endParaRPr>
          </a:p>
        </p:txBody>
      </p:sp>
      <p:sp>
        <p:nvSpPr>
          <p:cNvPr id="17" name="燕尾形 16"/>
          <p:cNvSpPr/>
          <p:nvPr/>
        </p:nvSpPr>
        <p:spPr>
          <a:xfrm rot="19787061" flipH="1">
            <a:off x="4612578" y="1855728"/>
            <a:ext cx="612040" cy="1298145"/>
          </a:xfrm>
          <a:prstGeom prst="chevron">
            <a:avLst>
              <a:gd name="adj" fmla="val 6319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68589" tIns="34295" rIns="68589" bIns="34295" rtlCol="0" anchor="ctr"/>
          <a:lstStyle/>
          <a:p>
            <a:pPr algn="ctr"/>
            <a:endParaRPr lang="zh-CN" altLang="en-US">
              <a:solidFill>
                <a:schemeClr val="tx1"/>
              </a:solidFill>
            </a:endParaRPr>
          </a:p>
        </p:txBody>
      </p:sp>
      <p:sp>
        <p:nvSpPr>
          <p:cNvPr id="19" name="文本框 18"/>
          <p:cNvSpPr txBox="1"/>
          <p:nvPr/>
        </p:nvSpPr>
        <p:spPr>
          <a:xfrm>
            <a:off x="1260426" y="2068488"/>
            <a:ext cx="2820165" cy="496749"/>
          </a:xfrm>
          <a:prstGeom prst="rect">
            <a:avLst/>
          </a:prstGeom>
          <a:noFill/>
        </p:spPr>
        <p:txBody>
          <a:bodyPr wrap="square" lIns="0" tIns="34295" rIns="0" bIns="34295" rtlCol="0">
            <a:spAutoFit/>
          </a:bodyPr>
          <a:lstStyle/>
          <a:p>
            <a:pPr algn="r">
              <a:lnSpc>
                <a:spcPct val="125000"/>
              </a:lnSpc>
            </a:pPr>
            <a:r>
              <a:rPr lang="en-US" altLang="zh-CN" sz="2400" b="1">
                <a:solidFill>
                  <a:srgbClr val="004236"/>
                </a:solidFill>
                <a:latin typeface="+mj-lt"/>
                <a:ea typeface="微软雅黑" panose="020B0503020204020204" pitchFamily="34" charset="-122"/>
              </a:rPr>
              <a:t>LĨNH VỰC KINH TẾ</a:t>
            </a:r>
            <a:endParaRPr lang="zh-CN" altLang="en-US" sz="2400" b="1" dirty="0">
              <a:solidFill>
                <a:srgbClr val="004236"/>
              </a:solidFill>
              <a:latin typeface="+mj-lt"/>
              <a:ea typeface="微软雅黑" panose="020B0503020204020204" pitchFamily="34" charset="-122"/>
            </a:endParaRPr>
          </a:p>
        </p:txBody>
      </p:sp>
      <p:sp>
        <p:nvSpPr>
          <p:cNvPr id="21" name="文本框 20"/>
          <p:cNvSpPr txBox="1"/>
          <p:nvPr/>
        </p:nvSpPr>
        <p:spPr>
          <a:xfrm>
            <a:off x="4991340" y="2068487"/>
            <a:ext cx="2820165" cy="496749"/>
          </a:xfrm>
          <a:prstGeom prst="rect">
            <a:avLst/>
          </a:prstGeom>
          <a:noFill/>
        </p:spPr>
        <p:txBody>
          <a:bodyPr wrap="square" lIns="0" tIns="34295" rIns="0" bIns="34295" rtlCol="0">
            <a:spAutoFit/>
          </a:bodyPr>
          <a:lstStyle/>
          <a:p>
            <a:pPr>
              <a:lnSpc>
                <a:spcPct val="125000"/>
              </a:lnSpc>
            </a:pPr>
            <a:r>
              <a:rPr lang="en-US" altLang="zh-CN" sz="2400" b="1">
                <a:solidFill>
                  <a:srgbClr val="004236"/>
                </a:solidFill>
                <a:latin typeface="+mj-lt"/>
                <a:ea typeface="微软雅黑" panose="020B0503020204020204" pitchFamily="34" charset="-122"/>
              </a:rPr>
              <a:t>LĨNH VỰC CHÍNH TRỊ</a:t>
            </a:r>
            <a:endParaRPr lang="zh-CN" altLang="en-US" sz="2400" b="1" dirty="0">
              <a:solidFill>
                <a:srgbClr val="004236"/>
              </a:solidFill>
              <a:latin typeface="+mj-lt"/>
              <a:ea typeface="微软雅黑" panose="020B0503020204020204" pitchFamily="34" charset="-122"/>
            </a:endParaRPr>
          </a:p>
        </p:txBody>
      </p:sp>
      <p:sp>
        <p:nvSpPr>
          <p:cNvPr id="23" name="文本框 22"/>
          <p:cNvSpPr txBox="1"/>
          <p:nvPr/>
        </p:nvSpPr>
        <p:spPr>
          <a:xfrm>
            <a:off x="3106809" y="3498276"/>
            <a:ext cx="2820165" cy="958414"/>
          </a:xfrm>
          <a:prstGeom prst="rect">
            <a:avLst/>
          </a:prstGeom>
          <a:noFill/>
        </p:spPr>
        <p:txBody>
          <a:bodyPr wrap="square" lIns="0" tIns="34295" rIns="0" bIns="34295" rtlCol="0">
            <a:spAutoFit/>
          </a:bodyPr>
          <a:lstStyle/>
          <a:p>
            <a:pPr algn="ctr">
              <a:lnSpc>
                <a:spcPct val="125000"/>
              </a:lnSpc>
            </a:pPr>
            <a:r>
              <a:rPr lang="en-US" altLang="zh-CN" sz="2400" b="1">
                <a:solidFill>
                  <a:srgbClr val="004236"/>
                </a:solidFill>
                <a:latin typeface="+mj-lt"/>
                <a:ea typeface="微软雅黑" panose="020B0503020204020204" pitchFamily="34" charset="-122"/>
              </a:rPr>
              <a:t>LĨNH VỰC VĂN HÓA, GIÁO DỤC</a:t>
            </a:r>
            <a:endParaRPr lang="zh-CN" altLang="en-US" sz="2400" b="1" dirty="0">
              <a:solidFill>
                <a:srgbClr val="004236"/>
              </a:solidFill>
              <a:latin typeface="+mj-lt"/>
              <a:ea typeface="微软雅黑" panose="020B0503020204020204" pitchFamily="34" charset="-122"/>
            </a:endParaRPr>
          </a:p>
        </p:txBody>
      </p:sp>
      <p:sp>
        <p:nvSpPr>
          <p:cNvPr id="12" name="矩形 11">
            <a:extLst>
              <a:ext uri="{FF2B5EF4-FFF2-40B4-BE49-F238E27FC236}">
                <a16:creationId xmlns:a16="http://schemas.microsoft.com/office/drawing/2014/main" id="{0D67ABB9-FED6-48E2-80F9-01ECB01363B9}"/>
              </a:ext>
            </a:extLst>
          </p:cNvPr>
          <p:cNvSpPr/>
          <p:nvPr/>
        </p:nvSpPr>
        <p:spPr>
          <a:xfrm>
            <a:off x="0" y="196280"/>
            <a:ext cx="160366" cy="4175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4" tIns="34292" rIns="68584" bIns="34292" anchor="ctr"/>
          <a:lstStyle/>
          <a:p>
            <a:pPr algn="ctr" defTabSz="685795">
              <a:defRPr/>
            </a:pPr>
            <a:endParaRPr lang="zh-CN" altLang="en-US" sz="1400" dirty="0">
              <a:solidFill>
                <a:srgbClr val="E7E6E6">
                  <a:lumMod val="50000"/>
                </a:srgbClr>
              </a:solidFill>
              <a:cs typeface="+mn-ea"/>
              <a:sym typeface="+mn-lt"/>
            </a:endParaRPr>
          </a:p>
        </p:txBody>
      </p:sp>
      <p:sp>
        <p:nvSpPr>
          <p:cNvPr id="13" name="文本框 32">
            <a:extLst>
              <a:ext uri="{FF2B5EF4-FFF2-40B4-BE49-F238E27FC236}">
                <a16:creationId xmlns:a16="http://schemas.microsoft.com/office/drawing/2014/main" id="{02BCFBA8-9716-4E10-BDF2-87AEDF74943F}"/>
              </a:ext>
            </a:extLst>
          </p:cNvPr>
          <p:cNvSpPr txBox="1"/>
          <p:nvPr/>
        </p:nvSpPr>
        <p:spPr>
          <a:xfrm>
            <a:off x="160366" y="251407"/>
            <a:ext cx="6323859" cy="315475"/>
          </a:xfrm>
          <a:prstGeom prst="rect">
            <a:avLst/>
          </a:prstGeom>
          <a:noFill/>
        </p:spPr>
        <p:txBody>
          <a:bodyPr wrap="square" lIns="68584" tIns="34292" rIns="68584" bIns="34292">
            <a:spAutoFit/>
          </a:bodyPr>
          <a:lstStyle/>
          <a:p>
            <a:r>
              <a:rPr lang="en-US" altLang="zh-CN" sz="1600">
                <a:solidFill>
                  <a:srgbClr val="004236"/>
                </a:solidFill>
                <a:latin typeface="Arial" panose="020B0604020202020204" pitchFamily="34" charset="0"/>
                <a:ea typeface="微软雅黑" panose="020B0503020204020204" pitchFamily="34" charset="-122"/>
                <a:sym typeface="Arial" panose="020B0604020202020204" pitchFamily="34" charset="0"/>
              </a:rPr>
              <a:t>b. NỘI DUNG QUYỀN BÌNH ĐẲNG GIỮA CÁC DÂN TỘC</a:t>
            </a:r>
            <a:endParaRPr lang="en-US" altLang="zh-CN" sz="1600" dirty="0">
              <a:solidFill>
                <a:srgbClr val="004236"/>
              </a:solidFill>
              <a:latin typeface="Arial" panose="020B0604020202020204" pitchFamily="34" charset="0"/>
              <a:ea typeface="微软雅黑" panose="020B0503020204020204" pitchFamily="34" charset="-122"/>
              <a:sym typeface="Arial" panose="020B0604020202020204" pitchFamily="34" charset="0"/>
            </a:endParaRPr>
          </a:p>
        </p:txBody>
      </p:sp>
    </p:spTree>
    <p:extLst>
      <p:ext uri="{BB962C8B-B14F-4D97-AF65-F5344CB8AC3E}">
        <p14:creationId xmlns:p14="http://schemas.microsoft.com/office/powerpoint/2010/main" val="371990817"/>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750" fill="hold"/>
                                        <p:tgtEl>
                                          <p:spTgt spid="16"/>
                                        </p:tgtEl>
                                        <p:attrNameLst>
                                          <p:attrName>ppt_x</p:attrName>
                                        </p:attrNameLst>
                                      </p:cBhvr>
                                      <p:tavLst>
                                        <p:tav tm="0">
                                          <p:val>
                                            <p:strVal val="0-#ppt_w/2"/>
                                          </p:val>
                                        </p:tav>
                                        <p:tav tm="100000">
                                          <p:val>
                                            <p:strVal val="#ppt_x"/>
                                          </p:val>
                                        </p:tav>
                                      </p:tavLst>
                                    </p:anim>
                                    <p:anim calcmode="lin" valueType="num">
                                      <p:cBhvr additive="base">
                                        <p:cTn id="8" dur="750" fill="hold"/>
                                        <p:tgtEl>
                                          <p:spTgt spid="16"/>
                                        </p:tgtEl>
                                        <p:attrNameLst>
                                          <p:attrName>ppt_y</p:attrName>
                                        </p:attrNameLst>
                                      </p:cBhvr>
                                      <p:tavLst>
                                        <p:tav tm="0">
                                          <p:val>
                                            <p:strVal val="0-#ppt_h/2"/>
                                          </p:val>
                                        </p:tav>
                                        <p:tav tm="100000">
                                          <p:val>
                                            <p:strVal val="#ppt_y"/>
                                          </p:val>
                                        </p:tav>
                                      </p:tavLst>
                                    </p:anim>
                                  </p:childTnLst>
                                </p:cTn>
                              </p:par>
                            </p:childTnLst>
                          </p:cTn>
                        </p:par>
                        <p:par>
                          <p:cTn id="9" fill="hold">
                            <p:stCondLst>
                              <p:cond delay="750"/>
                            </p:stCondLst>
                            <p:childTnLst>
                              <p:par>
                                <p:cTn id="10" presetID="10" presetClass="entr" presetSubtype="0" fill="hold" grpId="0" nodeType="after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750"/>
                                        <p:tgtEl>
                                          <p:spTgt spid="19"/>
                                        </p:tgtEl>
                                      </p:cBhvr>
                                    </p:animEffect>
                                  </p:childTnLst>
                                </p:cTn>
                              </p:par>
                            </p:childTnLst>
                          </p:cTn>
                        </p:par>
                        <p:par>
                          <p:cTn id="13" fill="hold">
                            <p:stCondLst>
                              <p:cond delay="1500"/>
                            </p:stCondLst>
                            <p:childTnLst>
                              <p:par>
                                <p:cTn id="14" presetID="2" presetClass="entr" presetSubtype="3" fill="hold" grpId="0" nodeType="afterEffect">
                                  <p:stCondLst>
                                    <p:cond delay="0"/>
                                  </p:stCondLst>
                                  <p:childTnLst>
                                    <p:set>
                                      <p:cBhvr>
                                        <p:cTn id="15" dur="1" fill="hold">
                                          <p:stCondLst>
                                            <p:cond delay="0"/>
                                          </p:stCondLst>
                                        </p:cTn>
                                        <p:tgtEl>
                                          <p:spTgt spid="17"/>
                                        </p:tgtEl>
                                        <p:attrNameLst>
                                          <p:attrName>style.visibility</p:attrName>
                                        </p:attrNameLst>
                                      </p:cBhvr>
                                      <p:to>
                                        <p:strVal val="visible"/>
                                      </p:to>
                                    </p:set>
                                    <p:anim calcmode="lin" valueType="num">
                                      <p:cBhvr additive="base">
                                        <p:cTn id="16" dur="750" fill="hold"/>
                                        <p:tgtEl>
                                          <p:spTgt spid="17"/>
                                        </p:tgtEl>
                                        <p:attrNameLst>
                                          <p:attrName>ppt_x</p:attrName>
                                        </p:attrNameLst>
                                      </p:cBhvr>
                                      <p:tavLst>
                                        <p:tav tm="0">
                                          <p:val>
                                            <p:strVal val="1+#ppt_w/2"/>
                                          </p:val>
                                        </p:tav>
                                        <p:tav tm="100000">
                                          <p:val>
                                            <p:strVal val="#ppt_x"/>
                                          </p:val>
                                        </p:tav>
                                      </p:tavLst>
                                    </p:anim>
                                    <p:anim calcmode="lin" valueType="num">
                                      <p:cBhvr additive="base">
                                        <p:cTn id="17" dur="750" fill="hold"/>
                                        <p:tgtEl>
                                          <p:spTgt spid="17"/>
                                        </p:tgtEl>
                                        <p:attrNameLst>
                                          <p:attrName>ppt_y</p:attrName>
                                        </p:attrNameLst>
                                      </p:cBhvr>
                                      <p:tavLst>
                                        <p:tav tm="0">
                                          <p:val>
                                            <p:strVal val="0-#ppt_h/2"/>
                                          </p:val>
                                        </p:tav>
                                        <p:tav tm="100000">
                                          <p:val>
                                            <p:strVal val="#ppt_y"/>
                                          </p:val>
                                        </p:tav>
                                      </p:tavLst>
                                    </p:anim>
                                  </p:childTnLst>
                                </p:cTn>
                              </p:par>
                            </p:childTnLst>
                          </p:cTn>
                        </p:par>
                        <p:par>
                          <p:cTn id="18" fill="hold">
                            <p:stCondLst>
                              <p:cond delay="2250"/>
                            </p:stCondLst>
                            <p:childTnLst>
                              <p:par>
                                <p:cTn id="19" presetID="10" presetClass="entr" presetSubtype="0" fill="hold" grpId="0" nodeType="after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fade">
                                      <p:cBhvr>
                                        <p:cTn id="21" dur="750"/>
                                        <p:tgtEl>
                                          <p:spTgt spid="21"/>
                                        </p:tgtEl>
                                      </p:cBhvr>
                                    </p:animEffect>
                                  </p:childTnLst>
                                </p:cTn>
                              </p:par>
                            </p:childTnLst>
                          </p:cTn>
                        </p:par>
                        <p:par>
                          <p:cTn id="22" fill="hold">
                            <p:stCondLst>
                              <p:cond delay="3000"/>
                            </p:stCondLst>
                            <p:childTnLst>
                              <p:par>
                                <p:cTn id="23" presetID="2" presetClass="entr" presetSubtype="4" fill="hold" grpId="0" nodeType="afterEffect">
                                  <p:stCondLst>
                                    <p:cond delay="0"/>
                                  </p:stCondLst>
                                  <p:childTnLst>
                                    <p:set>
                                      <p:cBhvr>
                                        <p:cTn id="24" dur="1" fill="hold">
                                          <p:stCondLst>
                                            <p:cond delay="0"/>
                                          </p:stCondLst>
                                        </p:cTn>
                                        <p:tgtEl>
                                          <p:spTgt spid="15"/>
                                        </p:tgtEl>
                                        <p:attrNameLst>
                                          <p:attrName>style.visibility</p:attrName>
                                        </p:attrNameLst>
                                      </p:cBhvr>
                                      <p:to>
                                        <p:strVal val="visible"/>
                                      </p:to>
                                    </p:set>
                                    <p:anim calcmode="lin" valueType="num">
                                      <p:cBhvr additive="base">
                                        <p:cTn id="25" dur="750" fill="hold"/>
                                        <p:tgtEl>
                                          <p:spTgt spid="15"/>
                                        </p:tgtEl>
                                        <p:attrNameLst>
                                          <p:attrName>ppt_x</p:attrName>
                                        </p:attrNameLst>
                                      </p:cBhvr>
                                      <p:tavLst>
                                        <p:tav tm="0">
                                          <p:val>
                                            <p:strVal val="#ppt_x"/>
                                          </p:val>
                                        </p:tav>
                                        <p:tav tm="100000">
                                          <p:val>
                                            <p:strVal val="#ppt_x"/>
                                          </p:val>
                                        </p:tav>
                                      </p:tavLst>
                                    </p:anim>
                                    <p:anim calcmode="lin" valueType="num">
                                      <p:cBhvr additive="base">
                                        <p:cTn id="26" dur="750" fill="hold"/>
                                        <p:tgtEl>
                                          <p:spTgt spid="15"/>
                                        </p:tgtEl>
                                        <p:attrNameLst>
                                          <p:attrName>ppt_y</p:attrName>
                                        </p:attrNameLst>
                                      </p:cBhvr>
                                      <p:tavLst>
                                        <p:tav tm="0">
                                          <p:val>
                                            <p:strVal val="1+#ppt_h/2"/>
                                          </p:val>
                                        </p:tav>
                                        <p:tav tm="100000">
                                          <p:val>
                                            <p:strVal val="#ppt_y"/>
                                          </p:val>
                                        </p:tav>
                                      </p:tavLst>
                                    </p:anim>
                                  </p:childTnLst>
                                </p:cTn>
                              </p:par>
                            </p:childTnLst>
                          </p:cTn>
                        </p:par>
                        <p:par>
                          <p:cTn id="27" fill="hold">
                            <p:stCondLst>
                              <p:cond delay="3750"/>
                            </p:stCondLst>
                            <p:childTnLst>
                              <p:par>
                                <p:cTn id="28" presetID="10" presetClass="entr" presetSubtype="0" fill="hold" grpId="0" nodeType="afterEffect">
                                  <p:stCondLst>
                                    <p:cond delay="0"/>
                                  </p:stCondLst>
                                  <p:childTnLst>
                                    <p:set>
                                      <p:cBhvr>
                                        <p:cTn id="29" dur="1" fill="hold">
                                          <p:stCondLst>
                                            <p:cond delay="0"/>
                                          </p:stCondLst>
                                        </p:cTn>
                                        <p:tgtEl>
                                          <p:spTgt spid="23"/>
                                        </p:tgtEl>
                                        <p:attrNameLst>
                                          <p:attrName>style.visibility</p:attrName>
                                        </p:attrNameLst>
                                      </p:cBhvr>
                                      <p:to>
                                        <p:strVal val="visible"/>
                                      </p:to>
                                    </p:set>
                                    <p:animEffect transition="in" filter="fade">
                                      <p:cBhvr>
                                        <p:cTn id="30" dur="75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7" grpId="0" animBg="1"/>
      <p:bldP spid="19" grpId="0"/>
      <p:bldP spid="21" grpId="0"/>
      <p:bldP spid="2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32">
            <a:extLst>
              <a:ext uri="{FF2B5EF4-FFF2-40B4-BE49-F238E27FC236}">
                <a16:creationId xmlns:a16="http://schemas.microsoft.com/office/drawing/2014/main" id="{02BCFBA8-9716-4E10-BDF2-87AEDF74943F}"/>
              </a:ext>
            </a:extLst>
          </p:cNvPr>
          <p:cNvSpPr txBox="1"/>
          <p:nvPr/>
        </p:nvSpPr>
        <p:spPr>
          <a:xfrm>
            <a:off x="160366" y="247298"/>
            <a:ext cx="6323859" cy="315475"/>
          </a:xfrm>
          <a:prstGeom prst="rect">
            <a:avLst/>
          </a:prstGeom>
          <a:noFill/>
        </p:spPr>
        <p:txBody>
          <a:bodyPr wrap="square" lIns="68584" tIns="34292" rIns="68584" bIns="34292">
            <a:spAutoFit/>
          </a:bodyPr>
          <a:lstStyle/>
          <a:p>
            <a:r>
              <a:rPr lang="en-US" altLang="zh-CN" sz="1600">
                <a:solidFill>
                  <a:srgbClr val="004236"/>
                </a:solidFill>
                <a:latin typeface="Arial" panose="020B0604020202020204" pitchFamily="34" charset="0"/>
                <a:ea typeface="微软雅黑" panose="020B0503020204020204" pitchFamily="34" charset="-122"/>
                <a:sym typeface="Arial" panose="020B0604020202020204" pitchFamily="34" charset="0"/>
              </a:rPr>
              <a:t>b. NỘI DUNG QUYỀN BÌNH ĐẲNG GIỮA CÁC DÂN TỘC</a:t>
            </a:r>
            <a:endParaRPr lang="en-US" altLang="zh-CN" sz="1600" dirty="0">
              <a:solidFill>
                <a:srgbClr val="004236"/>
              </a:solidFill>
              <a:latin typeface="Arial" panose="020B0604020202020204" pitchFamily="34" charset="0"/>
              <a:ea typeface="微软雅黑" panose="020B0503020204020204" pitchFamily="34" charset="-122"/>
              <a:sym typeface="Arial" panose="020B0604020202020204" pitchFamily="34" charset="0"/>
            </a:endParaRPr>
          </a:p>
        </p:txBody>
      </p:sp>
      <p:sp>
        <p:nvSpPr>
          <p:cNvPr id="3" name="矩形 34">
            <a:extLst>
              <a:ext uri="{FF2B5EF4-FFF2-40B4-BE49-F238E27FC236}">
                <a16:creationId xmlns:a16="http://schemas.microsoft.com/office/drawing/2014/main" id="{293E172D-6C2F-475F-9943-F4183A18BB63}"/>
              </a:ext>
            </a:extLst>
          </p:cNvPr>
          <p:cNvSpPr/>
          <p:nvPr/>
        </p:nvSpPr>
        <p:spPr>
          <a:xfrm>
            <a:off x="0" y="196280"/>
            <a:ext cx="160366" cy="4175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4" tIns="34292" rIns="68584" bIns="34292" anchor="ctr"/>
          <a:lstStyle/>
          <a:p>
            <a:pPr algn="ctr" defTabSz="685795">
              <a:defRPr/>
            </a:pPr>
            <a:endParaRPr lang="zh-CN" altLang="en-US" sz="1400" dirty="0">
              <a:solidFill>
                <a:srgbClr val="E7E6E6">
                  <a:lumMod val="50000"/>
                </a:srgbClr>
              </a:solidFill>
              <a:cs typeface="+mn-ea"/>
              <a:sym typeface="+mn-lt"/>
            </a:endParaRPr>
          </a:p>
        </p:txBody>
      </p:sp>
      <p:cxnSp>
        <p:nvCxnSpPr>
          <p:cNvPr id="6" name="Straight Arrow Connector 5"/>
          <p:cNvCxnSpPr/>
          <p:nvPr/>
        </p:nvCxnSpPr>
        <p:spPr>
          <a:xfrm flipV="1">
            <a:off x="1326204" y="2536540"/>
            <a:ext cx="1020571" cy="1176"/>
          </a:xfrm>
          <a:prstGeom prst="straightConnector1">
            <a:avLst/>
          </a:prstGeom>
          <a:ln w="19050">
            <a:solidFill>
              <a:srgbClr val="004236"/>
            </a:solidFill>
            <a:tailEnd type="triangle"/>
          </a:ln>
        </p:spPr>
        <p:style>
          <a:lnRef idx="1">
            <a:schemeClr val="accent1"/>
          </a:lnRef>
          <a:fillRef idx="0">
            <a:schemeClr val="accent1"/>
          </a:fillRef>
          <a:effectRef idx="0">
            <a:schemeClr val="accent1"/>
          </a:effectRef>
          <a:fontRef idx="minor">
            <a:schemeClr val="tx1"/>
          </a:fontRef>
        </p:style>
      </p:cxnSp>
      <p:sp>
        <p:nvSpPr>
          <p:cNvPr id="9" name="Rounded Rectangle 8"/>
          <p:cNvSpPr/>
          <p:nvPr/>
        </p:nvSpPr>
        <p:spPr>
          <a:xfrm>
            <a:off x="2418783" y="1600436"/>
            <a:ext cx="929875" cy="187220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000">
                <a:solidFill>
                  <a:srgbClr val="004236"/>
                </a:solidFill>
                <a:ea typeface="微软雅黑" panose="020B0503020204020204" pitchFamily="34" charset="-122"/>
              </a:rPr>
              <a:t>Tham gia quản lí nhà nước và xh</a:t>
            </a:r>
            <a:endParaRPr lang="zh-CN" altLang="en-US" sz="2000" dirty="0">
              <a:solidFill>
                <a:srgbClr val="004236"/>
              </a:solidFill>
              <a:ea typeface="微软雅黑" panose="020B0503020204020204" pitchFamily="34" charset="-122"/>
            </a:endParaRPr>
          </a:p>
        </p:txBody>
      </p:sp>
      <p:sp>
        <p:nvSpPr>
          <p:cNvPr id="10" name="Rounded Rectangle 9"/>
          <p:cNvSpPr/>
          <p:nvPr/>
        </p:nvSpPr>
        <p:spPr>
          <a:xfrm>
            <a:off x="4068738" y="1600436"/>
            <a:ext cx="2160240" cy="72008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a:solidFill>
                  <a:srgbClr val="004236"/>
                </a:solidFill>
              </a:rPr>
              <a:t>Tham gia vào bộ máy nhà nước</a:t>
            </a:r>
            <a:endParaRPr lang="vi-VN" sz="2000">
              <a:solidFill>
                <a:srgbClr val="004236"/>
              </a:solidFill>
            </a:endParaRPr>
          </a:p>
        </p:txBody>
      </p:sp>
      <p:sp>
        <p:nvSpPr>
          <p:cNvPr id="11" name="Rounded Rectangle 10"/>
          <p:cNvSpPr/>
          <p:nvPr/>
        </p:nvSpPr>
        <p:spPr>
          <a:xfrm>
            <a:off x="4068738" y="2752564"/>
            <a:ext cx="2160240" cy="72008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a:solidFill>
                  <a:srgbClr val="004236"/>
                </a:solidFill>
              </a:rPr>
              <a:t>Thảo luận </a:t>
            </a:r>
          </a:p>
          <a:p>
            <a:pPr algn="ctr"/>
            <a:r>
              <a:rPr lang="en-US" sz="2000">
                <a:solidFill>
                  <a:srgbClr val="004236"/>
                </a:solidFill>
              </a:rPr>
              <a:t>đóng góp ý kiến</a:t>
            </a:r>
            <a:endParaRPr lang="vi-VN" sz="2000">
              <a:solidFill>
                <a:srgbClr val="004236"/>
              </a:solidFill>
            </a:endParaRPr>
          </a:p>
        </p:txBody>
      </p:sp>
      <p:sp>
        <p:nvSpPr>
          <p:cNvPr id="12" name="Rounded Rectangle 11"/>
          <p:cNvSpPr/>
          <p:nvPr/>
        </p:nvSpPr>
        <p:spPr>
          <a:xfrm>
            <a:off x="7093074" y="1456420"/>
            <a:ext cx="1152128" cy="2160240"/>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a:solidFill>
                  <a:srgbClr val="004236"/>
                </a:solidFill>
              </a:rPr>
              <a:t>Dân chủ trực tiếp và dân chủ gián tiếp</a:t>
            </a:r>
            <a:endParaRPr lang="vi-VN" sz="2000">
              <a:solidFill>
                <a:srgbClr val="004236"/>
              </a:solidFill>
            </a:endParaRPr>
          </a:p>
        </p:txBody>
      </p:sp>
      <p:cxnSp>
        <p:nvCxnSpPr>
          <p:cNvPr id="14" name="Straight Arrow Connector 13"/>
          <p:cNvCxnSpPr>
            <a:stCxn id="9" idx="3"/>
            <a:endCxn id="10" idx="1"/>
          </p:cNvCxnSpPr>
          <p:nvPr/>
        </p:nvCxnSpPr>
        <p:spPr>
          <a:xfrm flipV="1">
            <a:off x="3348658" y="1960476"/>
            <a:ext cx="720080" cy="576064"/>
          </a:xfrm>
          <a:prstGeom prst="straightConnector1">
            <a:avLst/>
          </a:prstGeom>
          <a:ln w="19050">
            <a:solidFill>
              <a:srgbClr val="004236"/>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9" idx="3"/>
            <a:endCxn id="11" idx="1"/>
          </p:cNvCxnSpPr>
          <p:nvPr/>
        </p:nvCxnSpPr>
        <p:spPr>
          <a:xfrm>
            <a:off x="3348658" y="2536540"/>
            <a:ext cx="720080" cy="576064"/>
          </a:xfrm>
          <a:prstGeom prst="straightConnector1">
            <a:avLst/>
          </a:prstGeom>
          <a:ln w="19050">
            <a:solidFill>
              <a:srgbClr val="004236"/>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10" idx="3"/>
            <a:endCxn id="12" idx="1"/>
          </p:cNvCxnSpPr>
          <p:nvPr/>
        </p:nvCxnSpPr>
        <p:spPr>
          <a:xfrm>
            <a:off x="6228978" y="1960476"/>
            <a:ext cx="864096" cy="576064"/>
          </a:xfrm>
          <a:prstGeom prst="straightConnector1">
            <a:avLst/>
          </a:prstGeom>
          <a:ln w="19050">
            <a:solidFill>
              <a:srgbClr val="004236"/>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11" idx="3"/>
          </p:cNvCxnSpPr>
          <p:nvPr/>
        </p:nvCxnSpPr>
        <p:spPr>
          <a:xfrm flipV="1">
            <a:off x="6228978" y="2536540"/>
            <a:ext cx="864096" cy="576064"/>
          </a:xfrm>
          <a:prstGeom prst="straightConnector1">
            <a:avLst/>
          </a:prstGeom>
          <a:ln w="19050">
            <a:solidFill>
              <a:srgbClr val="004236"/>
            </a:solidFill>
            <a:tailEnd type="triangle"/>
          </a:ln>
        </p:spPr>
        <p:style>
          <a:lnRef idx="1">
            <a:schemeClr val="accent1"/>
          </a:lnRef>
          <a:fillRef idx="0">
            <a:schemeClr val="accent1"/>
          </a:fillRef>
          <a:effectRef idx="0">
            <a:schemeClr val="accent1"/>
          </a:effectRef>
          <a:fontRef idx="minor">
            <a:schemeClr val="tx1"/>
          </a:fontRef>
        </p:style>
      </p:cxnSp>
      <p:sp>
        <p:nvSpPr>
          <p:cNvPr id="25" name="Rounded Rectangle 24"/>
          <p:cNvSpPr/>
          <p:nvPr/>
        </p:nvSpPr>
        <p:spPr>
          <a:xfrm>
            <a:off x="265159" y="2140496"/>
            <a:ext cx="1571331" cy="79208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a:solidFill>
                  <a:srgbClr val="004236"/>
                </a:solidFill>
                <a:ea typeface="微软雅黑" panose="020B0503020204020204" pitchFamily="34" charset="-122"/>
              </a:rPr>
              <a:t>LĨNH VỰC </a:t>
            </a:r>
          </a:p>
          <a:p>
            <a:pPr algn="ctr"/>
            <a:r>
              <a:rPr lang="en-US" altLang="zh-CN" b="1">
                <a:solidFill>
                  <a:srgbClr val="004236"/>
                </a:solidFill>
                <a:ea typeface="微软雅黑" panose="020B0503020204020204" pitchFamily="34" charset="-122"/>
              </a:rPr>
              <a:t>CHÍNH TRỊ</a:t>
            </a:r>
            <a:endParaRPr lang="zh-CN" altLang="en-US" b="1" dirty="0">
              <a:solidFill>
                <a:srgbClr val="004236"/>
              </a:solidFill>
              <a:ea typeface="微软雅黑" panose="020B0503020204020204" pitchFamily="34" charset="-122"/>
            </a:endParaRPr>
          </a:p>
        </p:txBody>
      </p:sp>
      <p:sp>
        <p:nvSpPr>
          <p:cNvPr id="15" name="文本框 20">
            <a:extLst>
              <a:ext uri="{FF2B5EF4-FFF2-40B4-BE49-F238E27FC236}">
                <a16:creationId xmlns:a16="http://schemas.microsoft.com/office/drawing/2014/main" id="{B7550A5F-E61F-B346-B0DD-3EE3F891578F}"/>
              </a:ext>
            </a:extLst>
          </p:cNvPr>
          <p:cNvSpPr txBox="1"/>
          <p:nvPr/>
        </p:nvSpPr>
        <p:spPr>
          <a:xfrm>
            <a:off x="265159" y="562773"/>
            <a:ext cx="3333259" cy="496749"/>
          </a:xfrm>
          <a:prstGeom prst="rect">
            <a:avLst/>
          </a:prstGeom>
          <a:noFill/>
        </p:spPr>
        <p:txBody>
          <a:bodyPr wrap="square" lIns="0" tIns="34295" rIns="0" bIns="34295" rtlCol="0">
            <a:spAutoFit/>
          </a:bodyPr>
          <a:lstStyle/>
          <a:p>
            <a:pPr>
              <a:lnSpc>
                <a:spcPct val="125000"/>
              </a:lnSpc>
            </a:pPr>
            <a:r>
              <a:rPr lang="en-US" altLang="zh-CN" sz="2400" b="1">
                <a:solidFill>
                  <a:srgbClr val="004236"/>
                </a:solidFill>
                <a:latin typeface="+mj-lt"/>
                <a:ea typeface="微软雅黑" panose="020B0503020204020204" pitchFamily="34" charset="-122"/>
              </a:rPr>
              <a:t>b1.LĨNH VỰC CHÍNH TRỊ</a:t>
            </a:r>
            <a:endParaRPr lang="zh-CN" altLang="en-US" sz="2400" b="1" dirty="0">
              <a:solidFill>
                <a:srgbClr val="004236"/>
              </a:solidFill>
              <a:latin typeface="+mj-lt"/>
              <a:ea typeface="微软雅黑" panose="020B0503020204020204" pitchFamily="34" charset="-122"/>
            </a:endParaRPr>
          </a:p>
        </p:txBody>
      </p:sp>
    </p:spTree>
    <p:extLst>
      <p:ext uri="{BB962C8B-B14F-4D97-AF65-F5344CB8AC3E}">
        <p14:creationId xmlns:p14="http://schemas.microsoft.com/office/powerpoint/2010/main" val="407048408"/>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75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4402" y="1005007"/>
            <a:ext cx="3240360" cy="3639129"/>
          </a:xfrm>
          <a:prstGeom prst="rect">
            <a:avLst/>
          </a:prstGeom>
          <a:solidFill>
            <a:schemeClr val="accent1">
              <a:lumMod val="20000"/>
              <a:lumOff val="80000"/>
            </a:schemeClr>
          </a:solidFill>
          <a:ln w="38100">
            <a:solidFill>
              <a:srgbClr val="00423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39750"/>
            <a:r>
              <a:rPr lang="vi-VN" sz="2000">
                <a:solidFill>
                  <a:srgbClr val="004236"/>
                </a:solidFill>
                <a:latin typeface="Calibri" panose="020F0502020204030204" pitchFamily="34" charset="0"/>
              </a:rPr>
              <a:t>   ĐIỀU 27 – HP 2013</a:t>
            </a:r>
          </a:p>
          <a:p>
            <a:pPr algn="just" defTabSz="539750"/>
            <a:r>
              <a:rPr lang="vi-VN" sz="2000">
                <a:solidFill>
                  <a:srgbClr val="004236"/>
                </a:solidFill>
                <a:latin typeface="Calibri" panose="020F0502020204030204" pitchFamily="34" charset="0"/>
              </a:rPr>
              <a:t>	Công dân đủ mười tám tuổi trở lên có quyền bầu cử và đủ hai mươi mốt tuổi trở lên có quyền ứng cử vào Quốc hội, Hội đồng nhân dân. Việc thực hiện các quyền này do luật định.</a:t>
            </a:r>
          </a:p>
        </p:txBody>
      </p:sp>
      <p:pic>
        <p:nvPicPr>
          <p:cNvPr id="3" name="Picture 2"/>
          <p:cNvPicPr>
            <a:picLocks noChangeAspect="1"/>
          </p:cNvPicPr>
          <p:nvPr/>
        </p:nvPicPr>
        <p:blipFill rotWithShape="1">
          <a:blip r:embed="rId2">
            <a:extLst>
              <a:ext uri="{28A0092B-C50C-407E-A947-70E740481C1C}">
                <a14:useLocalDpi xmlns:a14="http://schemas.microsoft.com/office/drawing/2010/main" val="0"/>
              </a:ext>
            </a:extLst>
          </a:blip>
          <a:srcRect l="27216" t="5113" r="27425" b="5113"/>
          <a:stretch/>
        </p:blipFill>
        <p:spPr>
          <a:xfrm>
            <a:off x="5076850" y="772344"/>
            <a:ext cx="3240360" cy="4104456"/>
          </a:xfrm>
          <a:prstGeom prst="rect">
            <a:avLst/>
          </a:prstGeom>
        </p:spPr>
      </p:pic>
      <p:sp>
        <p:nvSpPr>
          <p:cNvPr id="5" name="矩形 34">
            <a:extLst>
              <a:ext uri="{FF2B5EF4-FFF2-40B4-BE49-F238E27FC236}">
                <a16:creationId xmlns:a16="http://schemas.microsoft.com/office/drawing/2014/main" id="{293E172D-6C2F-475F-9943-F4183A18BB63}"/>
              </a:ext>
            </a:extLst>
          </p:cNvPr>
          <p:cNvSpPr/>
          <p:nvPr/>
        </p:nvSpPr>
        <p:spPr>
          <a:xfrm>
            <a:off x="0" y="196280"/>
            <a:ext cx="160366" cy="4175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4" tIns="34292" rIns="68584" bIns="34292" anchor="ctr"/>
          <a:lstStyle/>
          <a:p>
            <a:pPr algn="ctr" defTabSz="685795">
              <a:defRPr/>
            </a:pPr>
            <a:endParaRPr lang="zh-CN" altLang="en-US" sz="1400" dirty="0">
              <a:solidFill>
                <a:srgbClr val="E7E6E6">
                  <a:lumMod val="50000"/>
                </a:srgbClr>
              </a:solidFill>
              <a:cs typeface="+mn-ea"/>
              <a:sym typeface="+mn-lt"/>
            </a:endParaRPr>
          </a:p>
        </p:txBody>
      </p:sp>
      <p:sp>
        <p:nvSpPr>
          <p:cNvPr id="6" name="文本框 20">
            <a:extLst>
              <a:ext uri="{FF2B5EF4-FFF2-40B4-BE49-F238E27FC236}">
                <a16:creationId xmlns:a16="http://schemas.microsoft.com/office/drawing/2014/main" id="{F3996604-20C9-D24D-B5E1-61DAE6155FCB}"/>
              </a:ext>
            </a:extLst>
          </p:cNvPr>
          <p:cNvSpPr txBox="1"/>
          <p:nvPr/>
        </p:nvSpPr>
        <p:spPr>
          <a:xfrm>
            <a:off x="252314" y="498538"/>
            <a:ext cx="3333259" cy="496749"/>
          </a:xfrm>
          <a:prstGeom prst="rect">
            <a:avLst/>
          </a:prstGeom>
          <a:noFill/>
        </p:spPr>
        <p:txBody>
          <a:bodyPr wrap="square" lIns="0" tIns="34295" rIns="0" bIns="34295" rtlCol="0">
            <a:spAutoFit/>
          </a:bodyPr>
          <a:lstStyle/>
          <a:p>
            <a:pPr>
              <a:lnSpc>
                <a:spcPct val="125000"/>
              </a:lnSpc>
            </a:pPr>
            <a:r>
              <a:rPr lang="en-US" altLang="zh-CN" sz="2400" b="1">
                <a:solidFill>
                  <a:srgbClr val="004236"/>
                </a:solidFill>
                <a:latin typeface="+mj-lt"/>
                <a:ea typeface="微软雅黑" panose="020B0503020204020204" pitchFamily="34" charset="-122"/>
              </a:rPr>
              <a:t>b1.LĨNH VỰC CHÍNH TRỊ</a:t>
            </a:r>
            <a:endParaRPr lang="zh-CN" altLang="en-US" sz="2400" b="1" dirty="0">
              <a:solidFill>
                <a:srgbClr val="004236"/>
              </a:solidFill>
              <a:latin typeface="+mj-lt"/>
              <a:ea typeface="微软雅黑" panose="020B0503020204020204" pitchFamily="34" charset="-122"/>
            </a:endParaRPr>
          </a:p>
        </p:txBody>
      </p:sp>
      <p:sp>
        <p:nvSpPr>
          <p:cNvPr id="7" name="文本框 32">
            <a:extLst>
              <a:ext uri="{FF2B5EF4-FFF2-40B4-BE49-F238E27FC236}">
                <a16:creationId xmlns:a16="http://schemas.microsoft.com/office/drawing/2014/main" id="{797ED18D-042A-9944-B3FE-4D6809FC6E96}"/>
              </a:ext>
            </a:extLst>
          </p:cNvPr>
          <p:cNvSpPr txBox="1"/>
          <p:nvPr/>
        </p:nvSpPr>
        <p:spPr>
          <a:xfrm>
            <a:off x="160366" y="247298"/>
            <a:ext cx="6323859" cy="315475"/>
          </a:xfrm>
          <a:prstGeom prst="rect">
            <a:avLst/>
          </a:prstGeom>
          <a:noFill/>
        </p:spPr>
        <p:txBody>
          <a:bodyPr wrap="square" lIns="68584" tIns="34292" rIns="68584" bIns="34292">
            <a:spAutoFit/>
          </a:bodyPr>
          <a:lstStyle/>
          <a:p>
            <a:r>
              <a:rPr lang="en-US" altLang="zh-CN" sz="1600">
                <a:solidFill>
                  <a:srgbClr val="004236"/>
                </a:solidFill>
                <a:latin typeface="Arial" panose="020B0604020202020204" pitchFamily="34" charset="0"/>
                <a:ea typeface="微软雅黑" panose="020B0503020204020204" pitchFamily="34" charset="-122"/>
                <a:sym typeface="Arial" panose="020B0604020202020204" pitchFamily="34" charset="0"/>
              </a:rPr>
              <a:t>b. NỘI DUNG QUYỀN BÌNH ĐẲNG GIỮA CÁC DÂN TỘC</a:t>
            </a:r>
            <a:endParaRPr lang="en-US" altLang="zh-CN" sz="1600" dirty="0">
              <a:solidFill>
                <a:srgbClr val="004236"/>
              </a:solidFill>
              <a:latin typeface="Arial" panose="020B0604020202020204" pitchFamily="34" charset="0"/>
              <a:ea typeface="微软雅黑" panose="020B0503020204020204" pitchFamily="34" charset="-122"/>
              <a:sym typeface="Arial" panose="020B0604020202020204" pitchFamily="34" charset="0"/>
            </a:endParaRPr>
          </a:p>
        </p:txBody>
      </p:sp>
    </p:spTree>
    <p:extLst>
      <p:ext uri="{BB962C8B-B14F-4D97-AF65-F5344CB8AC3E}">
        <p14:creationId xmlns:p14="http://schemas.microsoft.com/office/powerpoint/2010/main" val="669921521"/>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75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32">
            <a:extLst>
              <a:ext uri="{FF2B5EF4-FFF2-40B4-BE49-F238E27FC236}">
                <a16:creationId xmlns:a16="http://schemas.microsoft.com/office/drawing/2014/main" id="{02BCFBA8-9716-4E10-BDF2-87AEDF74943F}"/>
              </a:ext>
            </a:extLst>
          </p:cNvPr>
          <p:cNvSpPr txBox="1"/>
          <p:nvPr/>
        </p:nvSpPr>
        <p:spPr>
          <a:xfrm>
            <a:off x="160366" y="247298"/>
            <a:ext cx="6323859" cy="315475"/>
          </a:xfrm>
          <a:prstGeom prst="rect">
            <a:avLst/>
          </a:prstGeom>
          <a:noFill/>
        </p:spPr>
        <p:txBody>
          <a:bodyPr wrap="square" lIns="68584" tIns="34292" rIns="68584" bIns="34292">
            <a:spAutoFit/>
          </a:bodyPr>
          <a:lstStyle/>
          <a:p>
            <a:r>
              <a:rPr lang="en-US" altLang="zh-CN" sz="1600">
                <a:solidFill>
                  <a:srgbClr val="004236"/>
                </a:solidFill>
                <a:latin typeface="Arial" panose="020B0604020202020204" pitchFamily="34" charset="0"/>
                <a:ea typeface="微软雅黑" panose="020B0503020204020204" pitchFamily="34" charset="-122"/>
                <a:sym typeface="Arial" panose="020B0604020202020204" pitchFamily="34" charset="0"/>
              </a:rPr>
              <a:t>b. NỘI DUNG QUYỀN BÌNH ĐẲNG GIỮA CÁC DÂN TỘC</a:t>
            </a:r>
            <a:endParaRPr lang="en-US" altLang="zh-CN" sz="1600" dirty="0">
              <a:solidFill>
                <a:srgbClr val="004236"/>
              </a:solidFill>
              <a:latin typeface="Arial" panose="020B0604020202020204" pitchFamily="34" charset="0"/>
              <a:ea typeface="微软雅黑" panose="020B0503020204020204" pitchFamily="34" charset="-122"/>
              <a:sym typeface="Arial" panose="020B0604020202020204" pitchFamily="34" charset="0"/>
            </a:endParaRPr>
          </a:p>
        </p:txBody>
      </p:sp>
      <p:sp>
        <p:nvSpPr>
          <p:cNvPr id="3" name="矩形 34">
            <a:extLst>
              <a:ext uri="{FF2B5EF4-FFF2-40B4-BE49-F238E27FC236}">
                <a16:creationId xmlns:a16="http://schemas.microsoft.com/office/drawing/2014/main" id="{293E172D-6C2F-475F-9943-F4183A18BB63}"/>
              </a:ext>
            </a:extLst>
          </p:cNvPr>
          <p:cNvSpPr/>
          <p:nvPr/>
        </p:nvSpPr>
        <p:spPr>
          <a:xfrm>
            <a:off x="0" y="196280"/>
            <a:ext cx="160366" cy="4175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4" tIns="34292" rIns="68584" bIns="34292" anchor="ctr"/>
          <a:lstStyle/>
          <a:p>
            <a:pPr algn="ctr" defTabSz="685795">
              <a:defRPr/>
            </a:pPr>
            <a:endParaRPr lang="zh-CN" altLang="en-US" sz="1400" dirty="0">
              <a:solidFill>
                <a:srgbClr val="E7E6E6">
                  <a:lumMod val="50000"/>
                </a:srgbClr>
              </a:solidFill>
              <a:cs typeface="+mn-ea"/>
              <a:sym typeface="+mn-lt"/>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8338" y="1060376"/>
            <a:ext cx="4286250" cy="2857500"/>
          </a:xfrm>
          <a:prstGeom prst="rect">
            <a:avLst/>
          </a:prstGeom>
        </p:spPr>
      </p:pic>
      <p:sp>
        <p:nvSpPr>
          <p:cNvPr id="5" name="TextBox 4"/>
          <p:cNvSpPr txBox="1"/>
          <p:nvPr/>
        </p:nvSpPr>
        <p:spPr>
          <a:xfrm>
            <a:off x="5148858" y="1780456"/>
            <a:ext cx="3096344" cy="1200329"/>
          </a:xfrm>
          <a:prstGeom prst="rect">
            <a:avLst/>
          </a:prstGeom>
          <a:solidFill>
            <a:schemeClr val="accent6">
              <a:lumMod val="20000"/>
              <a:lumOff val="80000"/>
            </a:schemeClr>
          </a:solidFill>
        </p:spPr>
        <p:txBody>
          <a:bodyPr wrap="square" rtlCol="0">
            <a:spAutoFit/>
          </a:bodyPr>
          <a:lstStyle/>
          <a:p>
            <a:r>
              <a:rPr lang="vi-VN"/>
              <a:t>Nguyên Tổng Bí thư Ban Chấp hành Trung ương Đảng CSVN. (2001)</a:t>
            </a:r>
          </a:p>
          <a:p>
            <a:r>
              <a:rPr lang="vi-VN"/>
              <a:t>Dân tộc: Tày</a:t>
            </a:r>
          </a:p>
        </p:txBody>
      </p:sp>
      <p:sp>
        <p:nvSpPr>
          <p:cNvPr id="6" name="文本框 20">
            <a:extLst>
              <a:ext uri="{FF2B5EF4-FFF2-40B4-BE49-F238E27FC236}">
                <a16:creationId xmlns:a16="http://schemas.microsoft.com/office/drawing/2014/main" id="{D07C4F29-B73F-EF48-8172-F1686793D373}"/>
              </a:ext>
            </a:extLst>
          </p:cNvPr>
          <p:cNvSpPr txBox="1"/>
          <p:nvPr/>
        </p:nvSpPr>
        <p:spPr>
          <a:xfrm>
            <a:off x="252314" y="498538"/>
            <a:ext cx="3333259" cy="496749"/>
          </a:xfrm>
          <a:prstGeom prst="rect">
            <a:avLst/>
          </a:prstGeom>
          <a:noFill/>
        </p:spPr>
        <p:txBody>
          <a:bodyPr wrap="square" lIns="0" tIns="34295" rIns="0" bIns="34295" rtlCol="0">
            <a:spAutoFit/>
          </a:bodyPr>
          <a:lstStyle/>
          <a:p>
            <a:pPr>
              <a:lnSpc>
                <a:spcPct val="125000"/>
              </a:lnSpc>
            </a:pPr>
            <a:r>
              <a:rPr lang="en-US" altLang="zh-CN" sz="2400" b="1">
                <a:solidFill>
                  <a:srgbClr val="004236"/>
                </a:solidFill>
                <a:latin typeface="+mj-lt"/>
                <a:ea typeface="微软雅黑" panose="020B0503020204020204" pitchFamily="34" charset="-122"/>
              </a:rPr>
              <a:t>b1.LĨNH VỰC CHÍNH TRỊ</a:t>
            </a:r>
            <a:endParaRPr lang="zh-CN" altLang="en-US" sz="2400" b="1" dirty="0">
              <a:solidFill>
                <a:srgbClr val="004236"/>
              </a:solidFill>
              <a:latin typeface="+mj-lt"/>
              <a:ea typeface="微软雅黑" panose="020B0503020204020204" pitchFamily="34" charset="-122"/>
            </a:endParaRPr>
          </a:p>
        </p:txBody>
      </p:sp>
    </p:spTree>
    <p:extLst>
      <p:ext uri="{BB962C8B-B14F-4D97-AF65-F5344CB8AC3E}">
        <p14:creationId xmlns:p14="http://schemas.microsoft.com/office/powerpoint/2010/main" val="2653337068"/>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75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32">
            <a:extLst>
              <a:ext uri="{FF2B5EF4-FFF2-40B4-BE49-F238E27FC236}">
                <a16:creationId xmlns:a16="http://schemas.microsoft.com/office/drawing/2014/main" id="{02BCFBA8-9716-4E10-BDF2-87AEDF74943F}"/>
              </a:ext>
            </a:extLst>
          </p:cNvPr>
          <p:cNvSpPr txBox="1"/>
          <p:nvPr/>
        </p:nvSpPr>
        <p:spPr>
          <a:xfrm>
            <a:off x="160366" y="248593"/>
            <a:ext cx="6323859" cy="315475"/>
          </a:xfrm>
          <a:prstGeom prst="rect">
            <a:avLst/>
          </a:prstGeom>
          <a:noFill/>
        </p:spPr>
        <p:txBody>
          <a:bodyPr wrap="square" lIns="68584" tIns="34292" rIns="68584" bIns="34292">
            <a:spAutoFit/>
          </a:bodyPr>
          <a:lstStyle/>
          <a:p>
            <a:r>
              <a:rPr lang="en-US" altLang="zh-CN" sz="1600">
                <a:solidFill>
                  <a:srgbClr val="004236"/>
                </a:solidFill>
                <a:latin typeface="Arial" panose="020B0604020202020204" pitchFamily="34" charset="0"/>
                <a:ea typeface="微软雅黑" panose="020B0503020204020204" pitchFamily="34" charset="-122"/>
                <a:sym typeface="Arial" panose="020B0604020202020204" pitchFamily="34" charset="0"/>
              </a:rPr>
              <a:t>b. NỘI DUNG QUYỀN BÌNH ĐẲNG GIỮA CÁC DÂN TỘC</a:t>
            </a:r>
            <a:endParaRPr lang="en-US" altLang="zh-CN" sz="1600" dirty="0">
              <a:solidFill>
                <a:srgbClr val="004236"/>
              </a:solidFill>
              <a:latin typeface="Arial" panose="020B0604020202020204" pitchFamily="34" charset="0"/>
              <a:ea typeface="微软雅黑" panose="020B0503020204020204" pitchFamily="34" charset="-122"/>
              <a:sym typeface="Arial" panose="020B0604020202020204" pitchFamily="34" charset="0"/>
            </a:endParaRPr>
          </a:p>
        </p:txBody>
      </p:sp>
      <p:sp>
        <p:nvSpPr>
          <p:cNvPr id="3" name="矩形 34">
            <a:extLst>
              <a:ext uri="{FF2B5EF4-FFF2-40B4-BE49-F238E27FC236}">
                <a16:creationId xmlns:a16="http://schemas.microsoft.com/office/drawing/2014/main" id="{293E172D-6C2F-475F-9943-F4183A18BB63}"/>
              </a:ext>
            </a:extLst>
          </p:cNvPr>
          <p:cNvSpPr/>
          <p:nvPr/>
        </p:nvSpPr>
        <p:spPr>
          <a:xfrm>
            <a:off x="0" y="196280"/>
            <a:ext cx="160366" cy="4175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8584" tIns="34292" rIns="68584" bIns="34292" anchor="ctr"/>
          <a:lstStyle/>
          <a:p>
            <a:pPr algn="ctr" defTabSz="685795">
              <a:defRPr/>
            </a:pPr>
            <a:endParaRPr lang="zh-CN" altLang="en-US" sz="1400" dirty="0">
              <a:solidFill>
                <a:srgbClr val="E7E6E6">
                  <a:lumMod val="50000"/>
                </a:srgbClr>
              </a:solidFill>
              <a:cs typeface="+mn-ea"/>
              <a:sym typeface="+mn-lt"/>
            </a:endParaRPr>
          </a:p>
        </p:txBody>
      </p:sp>
      <p:sp>
        <p:nvSpPr>
          <p:cNvPr id="10" name="Rounded Rectangle 9"/>
          <p:cNvSpPr/>
          <p:nvPr/>
        </p:nvSpPr>
        <p:spPr>
          <a:xfrm>
            <a:off x="3168638" y="1348408"/>
            <a:ext cx="4860540" cy="1008112"/>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a:solidFill>
                  <a:srgbClr val="004236"/>
                </a:solidFill>
              </a:rPr>
              <a:t>Chính sách phát triển không có sự phân biệt giữa dân tộc thiểu số hay đa số</a:t>
            </a:r>
            <a:endParaRPr lang="vi-VN" sz="2000">
              <a:solidFill>
                <a:srgbClr val="004236"/>
              </a:solidFill>
            </a:endParaRPr>
          </a:p>
        </p:txBody>
      </p:sp>
      <p:sp>
        <p:nvSpPr>
          <p:cNvPr id="11" name="Rounded Rectangle 10"/>
          <p:cNvSpPr/>
          <p:nvPr/>
        </p:nvSpPr>
        <p:spPr>
          <a:xfrm>
            <a:off x="3168638" y="2788568"/>
            <a:ext cx="4860540" cy="936104"/>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a:solidFill>
                  <a:srgbClr val="004236"/>
                </a:solidFill>
              </a:rPr>
              <a:t>Quan tâm, hỗ trợ, đầu tư để rút ngắn khoảng cách, tạo điều kiện cho các dân tộc thiểu số có điều kiện vươn lên.</a:t>
            </a:r>
            <a:endParaRPr lang="vi-VN" sz="2000">
              <a:solidFill>
                <a:srgbClr val="004236"/>
              </a:solidFill>
            </a:endParaRPr>
          </a:p>
        </p:txBody>
      </p:sp>
      <p:cxnSp>
        <p:nvCxnSpPr>
          <p:cNvPr id="14" name="Straight Arrow Connector 13"/>
          <p:cNvCxnSpPr>
            <a:endCxn id="10" idx="1"/>
          </p:cNvCxnSpPr>
          <p:nvPr/>
        </p:nvCxnSpPr>
        <p:spPr>
          <a:xfrm flipV="1">
            <a:off x="2448558" y="1996480"/>
            <a:ext cx="720080" cy="576064"/>
          </a:xfrm>
          <a:prstGeom prst="straightConnector1">
            <a:avLst/>
          </a:prstGeom>
          <a:ln w="19050">
            <a:solidFill>
              <a:srgbClr val="004236"/>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endCxn id="11" idx="1"/>
          </p:cNvCxnSpPr>
          <p:nvPr/>
        </p:nvCxnSpPr>
        <p:spPr>
          <a:xfrm>
            <a:off x="2448558" y="2572544"/>
            <a:ext cx="720080" cy="576064"/>
          </a:xfrm>
          <a:prstGeom prst="straightConnector1">
            <a:avLst/>
          </a:prstGeom>
          <a:ln w="19050">
            <a:solidFill>
              <a:srgbClr val="004236"/>
            </a:solidFill>
            <a:tailEnd type="triangle"/>
          </a:ln>
        </p:spPr>
        <p:style>
          <a:lnRef idx="1">
            <a:schemeClr val="accent1"/>
          </a:lnRef>
          <a:fillRef idx="0">
            <a:schemeClr val="accent1"/>
          </a:fillRef>
          <a:effectRef idx="0">
            <a:schemeClr val="accent1"/>
          </a:effectRef>
          <a:fontRef idx="minor">
            <a:schemeClr val="tx1"/>
          </a:fontRef>
        </p:style>
      </p:cxnSp>
      <p:sp>
        <p:nvSpPr>
          <p:cNvPr id="25" name="Rounded Rectangle 24"/>
          <p:cNvSpPr/>
          <p:nvPr/>
        </p:nvSpPr>
        <p:spPr>
          <a:xfrm>
            <a:off x="841223" y="2140496"/>
            <a:ext cx="1571331" cy="79208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b="1">
                <a:solidFill>
                  <a:srgbClr val="004236"/>
                </a:solidFill>
                <a:ea typeface="微软雅黑" panose="020B0503020204020204" pitchFamily="34" charset="-122"/>
              </a:rPr>
              <a:t>LĨNH VỰC </a:t>
            </a:r>
          </a:p>
          <a:p>
            <a:pPr algn="ctr"/>
            <a:r>
              <a:rPr lang="en-US" altLang="zh-CN" b="1">
                <a:solidFill>
                  <a:srgbClr val="004236"/>
                </a:solidFill>
                <a:ea typeface="微软雅黑" panose="020B0503020204020204" pitchFamily="34" charset="-122"/>
              </a:rPr>
              <a:t>KINH TẾ</a:t>
            </a:r>
            <a:endParaRPr lang="zh-CN" altLang="en-US" b="1" dirty="0">
              <a:solidFill>
                <a:srgbClr val="004236"/>
              </a:solidFill>
              <a:ea typeface="微软雅黑" panose="020B0503020204020204" pitchFamily="34" charset="-122"/>
            </a:endParaRPr>
          </a:p>
        </p:txBody>
      </p:sp>
      <p:sp>
        <p:nvSpPr>
          <p:cNvPr id="9" name="文本框 18">
            <a:extLst>
              <a:ext uri="{FF2B5EF4-FFF2-40B4-BE49-F238E27FC236}">
                <a16:creationId xmlns:a16="http://schemas.microsoft.com/office/drawing/2014/main" id="{FE44F24A-98FB-E54B-953B-317EE1D14D7B}"/>
              </a:ext>
            </a:extLst>
          </p:cNvPr>
          <p:cNvSpPr txBox="1"/>
          <p:nvPr/>
        </p:nvSpPr>
        <p:spPr>
          <a:xfrm>
            <a:off x="160366" y="783524"/>
            <a:ext cx="2820165" cy="496749"/>
          </a:xfrm>
          <a:prstGeom prst="rect">
            <a:avLst/>
          </a:prstGeom>
          <a:noFill/>
        </p:spPr>
        <p:txBody>
          <a:bodyPr wrap="square" lIns="0" tIns="34295" rIns="0" bIns="34295" rtlCol="0">
            <a:spAutoFit/>
          </a:bodyPr>
          <a:lstStyle/>
          <a:p>
            <a:pPr algn="r">
              <a:lnSpc>
                <a:spcPct val="125000"/>
              </a:lnSpc>
            </a:pPr>
            <a:r>
              <a:rPr lang="en-US" altLang="zh-CN" sz="2400" b="1">
                <a:solidFill>
                  <a:srgbClr val="004236"/>
                </a:solidFill>
                <a:latin typeface="+mj-lt"/>
                <a:ea typeface="微软雅黑" panose="020B0503020204020204" pitchFamily="34" charset="-122"/>
              </a:rPr>
              <a:t>B2. LĨNH VỰC KINH TẾ</a:t>
            </a:r>
            <a:endParaRPr lang="zh-CN" altLang="en-US" sz="2400" b="1" dirty="0">
              <a:solidFill>
                <a:srgbClr val="004236"/>
              </a:solidFill>
              <a:latin typeface="+mj-lt"/>
              <a:ea typeface="微软雅黑" panose="020B0503020204020204" pitchFamily="34" charset="-122"/>
            </a:endParaRPr>
          </a:p>
        </p:txBody>
      </p:sp>
    </p:spTree>
    <p:extLst>
      <p:ext uri="{BB962C8B-B14F-4D97-AF65-F5344CB8AC3E}">
        <p14:creationId xmlns:p14="http://schemas.microsoft.com/office/powerpoint/2010/main" val="2454320090"/>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75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ULTRA_SCORM_COURSE_ID" val="93FDE6F3-C2C1-497D-9AC0-D418F52504A2"/>
  <p:tag name="ISPRING_SCORM_ENDPOINT" val="&lt;endpoint&gt;&lt;enable&gt;0&lt;/enable&gt;&lt;lrs&gt;http://&lt;/lrs&gt;&lt;auth&gt;0&lt;/auth&gt;&lt;login&gt;&lt;/login&gt;&lt;password&gt;&lt;/password&gt;&lt;key&gt;&lt;/key&gt;&lt;name&gt;&lt;/name&gt;&lt;email&gt;&lt;/email&gt;&lt;/endpoint&gt;&#10;"/>
  <p:tag name="ISPRING_SCORM_RATE_SLIDES" val="1"/>
  <p:tag name="ISPRINGONLINEFOLDERID" val="0"/>
  <p:tag name="ISPRINGONLINEFOLDERPATH" val="Content List"/>
  <p:tag name="ISPRINGCLOUDFOLDERID" val="0"/>
  <p:tag name="ISPRINGCLOUDFOLDERPATH" val="Repository"/>
  <p:tag name="ISPRING_PLAYERS_CUSTOMIZATION" val="UEsDBBQAAgAIAEOUV0cNwDEewAEAANoDAAAPAAAAbm9uZS9wbGF5ZXIueG1spZJPb9QwEMXPW6nfIfK9dpYKUa0cekDKiaJKC4jbyptME1PHDp4Ju/vtmfzZpFuQQOKQaPIy72fPs/X9sXHJT4hog8/EWqYiAV+E0voqE18+5zd34v799ZVunTlBTGyZCR88iKQELKJtiX2PhupMvBAkQ0XCL4+bI9pM1ETtRqnD4SAPtzLESr1J07X69vBxW9TQmBvrkYwvmLvs5VYkbbQhWjpl4l0qrq9WA/ICZ5F7fIXBdf3KKIvQqDYCgieIatz2bN3Q3838NMErOrWAgkdfDbPvTfH8EMrOAfbaSo9tWyDqCYO20rSx6zufYCwyMTbsGkA0FaB0vhJq9Ko/mPWTM1hPHLzA9ty22zuLNYsjfejeLerubBmyVxNHXYJ0M0wwnGLeOZeDoS5CKZIIPzrLVd5jv85HkK7FuJzn7h0+Wy/xULDGVW4KCvH0gR18JFOUco5ejtHLwdTbh+ITF49TnNsFMgezhKBratzbf86j7/6fOEp4Mp0jcV7B+hKOueW/BA2PQsAz9pqk1sl+tTOVd9ftmxdX40Iadzdl8R1FQiZWwNewNGTUos8w9Zqm1fg5JTTHotXv91JPRC5/AVBLAQIAABQAAgAIAEOUV0cNwDEewAEAANoDAAAPAAAAAAAAAAEAAAAAAAAAAABub25lL3BsYXllci54bWxQSwUGAAAAAAEAAQA9AAAA7QEAAAAA"/>
  <p:tag name="ISPRING_OUTPUT_FOLDER" val="C:\Users\Administrator\Desktop"/>
  <p:tag name="ISPRING_PRESENTATION_TITLE" val="多彩卡通幼儿园儿童小学生教育PPT课件"/>
</p:tagLst>
</file>

<file path=ppt/tags/tag2.xml><?xml version="1.0" encoding="utf-8"?>
<p:tagLst xmlns:a="http://schemas.openxmlformats.org/drawingml/2006/main" xmlns:r="http://schemas.openxmlformats.org/officeDocument/2006/relationships" xmlns:p="http://schemas.openxmlformats.org/presentationml/2006/main">
  <p:tag name="MH" val="20161022204303"/>
  <p:tag name="MH_LIBRARY" val="GRAPHIC"/>
</p:tagLst>
</file>

<file path=ppt/tags/tag3.xml><?xml version="1.0" encoding="utf-8"?>
<p:tagLst xmlns:a="http://schemas.openxmlformats.org/drawingml/2006/main" xmlns:r="http://schemas.openxmlformats.org/officeDocument/2006/relationships" xmlns:p="http://schemas.openxmlformats.org/presentationml/2006/main">
  <p:tag name="MH" val="20161022204343"/>
  <p:tag name="MH_LIBRARY" val="GRAPHIC"/>
  <p:tag name="MH_ORDER" val="标题 5"/>
</p:tagLst>
</file>

<file path=ppt/tags/tag4.xml><?xml version="1.0" encoding="utf-8"?>
<p:tagLst xmlns:a="http://schemas.openxmlformats.org/drawingml/2006/main" xmlns:r="http://schemas.openxmlformats.org/officeDocument/2006/relationships" xmlns:p="http://schemas.openxmlformats.org/presentationml/2006/main">
  <p:tag name="MH" val="20161022204303"/>
  <p:tag name="MH_LIBRARY" val="GRAPHIC"/>
</p:tagLst>
</file>

<file path=ppt/tags/tag5.xml><?xml version="1.0" encoding="utf-8"?>
<p:tagLst xmlns:a="http://schemas.openxmlformats.org/drawingml/2006/main" xmlns:r="http://schemas.openxmlformats.org/officeDocument/2006/relationships" xmlns:p="http://schemas.openxmlformats.org/presentationml/2006/main">
  <p:tag name="MH" val="20161022204343"/>
  <p:tag name="MH_LIBRARY" val="GRAPHIC"/>
  <p:tag name="MH_ORDER" val="标题 5"/>
</p:tagLst>
</file>

<file path=ppt/theme/theme1.xml><?xml version="1.0" encoding="utf-8"?>
<a:theme xmlns:a="http://schemas.openxmlformats.org/drawingml/2006/main" name="1_自定义设计方案">
  <a:themeElements>
    <a:clrScheme name="自定义 1093">
      <a:dk1>
        <a:sysClr val="windowText" lastClr="000000"/>
      </a:dk1>
      <a:lt1>
        <a:sysClr val="window" lastClr="FFFFFF"/>
      </a:lt1>
      <a:dk2>
        <a:srgbClr val="5A6378"/>
      </a:dk2>
      <a:lt2>
        <a:srgbClr val="D4D4D6"/>
      </a:lt2>
      <a:accent1>
        <a:srgbClr val="60B5CC"/>
      </a:accent1>
      <a:accent2>
        <a:srgbClr val="E66C7D"/>
      </a:accent2>
      <a:accent3>
        <a:srgbClr val="F0AD00"/>
      </a:accent3>
      <a:accent4>
        <a:srgbClr val="6BB76D"/>
      </a:accent4>
      <a:accent5>
        <a:srgbClr val="E88651"/>
      </a:accent5>
      <a:accent6>
        <a:srgbClr val="C64847"/>
      </a:accent6>
      <a:hlink>
        <a:srgbClr val="168BBA"/>
      </a:hlink>
      <a:folHlink>
        <a:srgbClr val="6800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1251</Words>
  <Application>Microsoft Macintosh PowerPoint</Application>
  <PresentationFormat>Custom</PresentationFormat>
  <Paragraphs>111</Paragraphs>
  <Slides>22</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微软雅黑</vt:lpstr>
      <vt:lpstr>Arial</vt:lpstr>
      <vt:lpstr>AvantGarde Md BT</vt:lpstr>
      <vt:lpstr>Calibri</vt:lpstr>
      <vt:lpstr>Calibri Light</vt:lpstr>
      <vt:lpstr>Times New Roman</vt:lpstr>
      <vt:lpstr>1_自定义设计方案</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dc:description>http://www.ypppt.com/</dc:description>
  <cp:lastModifiedBy/>
  <cp:revision>1</cp:revision>
  <dcterms:created xsi:type="dcterms:W3CDTF">2016-10-17T14:00:15Z</dcterms:created>
  <dcterms:modified xsi:type="dcterms:W3CDTF">2021-08-13T08:16:08Z</dcterms:modified>
</cp:coreProperties>
</file>