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70" r:id="rId3"/>
    <p:sldId id="257" r:id="rId4"/>
    <p:sldId id="299" r:id="rId5"/>
    <p:sldId id="277" r:id="rId6"/>
    <p:sldId id="267" r:id="rId7"/>
    <p:sldId id="300" r:id="rId8"/>
    <p:sldId id="268" r:id="rId9"/>
    <p:sldId id="274" r:id="rId10"/>
    <p:sldId id="301" r:id="rId11"/>
    <p:sldId id="271" r:id="rId12"/>
    <p:sldId id="302" r:id="rId13"/>
    <p:sldId id="282" r:id="rId14"/>
    <p:sldId id="259" r:id="rId15"/>
    <p:sldId id="283" r:id="rId16"/>
    <p:sldId id="286" r:id="rId17"/>
    <p:sldId id="287" r:id="rId18"/>
    <p:sldId id="288" r:id="rId19"/>
    <p:sldId id="289" r:id="rId20"/>
    <p:sldId id="291" r:id="rId21"/>
    <p:sldId id="290" r:id="rId22"/>
    <p:sldId id="292" r:id="rId23"/>
    <p:sldId id="293" r:id="rId24"/>
    <p:sldId id="294" r:id="rId25"/>
    <p:sldId id="295" r:id="rId26"/>
    <p:sldId id="296" r:id="rId27"/>
    <p:sldId id="265" r:id="rId28"/>
    <p:sldId id="264" r:id="rId29"/>
  </p:sldIdLst>
  <p:sldSz cx="12192000" cy="6858000"/>
  <p:notesSz cx="7104063" cy="10234613"/>
  <p:embeddedFontLst>
    <p:embeddedFont>
      <p:font typeface="Microsoft YaHei" panose="020B0503020204020204" pitchFamily="34" charset="-122"/>
      <p:regular r:id="rId31"/>
      <p:bold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等线" panose="02010600030101010101" pitchFamily="2" charset="-122"/>
      <p:regular r:id="rId39"/>
    </p:embeddedFont>
    <p:embeddedFont>
      <p:font typeface="Fredoka One" panose="02000000000000000000" pitchFamily="2" charset="0"/>
      <p:regular r:id="rId40"/>
      <p:bold r:id="rId41"/>
      <p:italic r:id="rId42"/>
      <p:boldItalic r:id="rId43"/>
    </p:embeddedFont>
    <p:embeddedFont>
      <p:font typeface="方正姚体" panose="020B060402020202020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D00"/>
    <a:srgbClr val="336601"/>
    <a:srgbClr val="274800"/>
    <a:srgbClr val="E5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5" autoAdjust="0"/>
    <p:restoredTop sz="94660"/>
  </p:normalViewPr>
  <p:slideViewPr>
    <p:cSldViewPr snapToGrid="0">
      <p:cViewPr varScale="1">
        <p:scale>
          <a:sx n="63" d="100"/>
          <a:sy n="63" d="100"/>
        </p:scale>
        <p:origin x="6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B8F6E-E151-6A4E-8D21-57AB9292A797}"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2A6A6B85-D3D4-5F48-BE93-56A3325CC589}">
      <dgm:prSet phldrT="[Text]" custT="1"/>
      <dgm:spPr>
        <a:solidFill>
          <a:schemeClr val="accent6">
            <a:lumMod val="20000"/>
            <a:lumOff val="80000"/>
          </a:schemeClr>
        </a:solidFill>
        <a:ln>
          <a:solidFill>
            <a:srgbClr val="336601"/>
          </a:solidFill>
        </a:ln>
      </dgm:spPr>
      <dgm:t>
        <a:bodyPr/>
        <a:lstStyle/>
        <a:p>
          <a:r>
            <a:rPr lang="en-US" sz="3600">
              <a:solidFill>
                <a:srgbClr val="336601"/>
              </a:solidFill>
            </a:rPr>
            <a:t>ỨNG CỬ</a:t>
          </a:r>
        </a:p>
      </dgm:t>
    </dgm:pt>
    <dgm:pt modelId="{CDC04636-750F-A142-9387-35EA8D8681FE}" type="parTrans" cxnId="{03E03D45-9493-274C-A118-DEB49AFACCCB}">
      <dgm:prSet/>
      <dgm:spPr/>
      <dgm:t>
        <a:bodyPr/>
        <a:lstStyle/>
        <a:p>
          <a:endParaRPr lang="en-US"/>
        </a:p>
      </dgm:t>
    </dgm:pt>
    <dgm:pt modelId="{3A244AD1-9143-C748-B967-A7C44A3C9BED}" type="sibTrans" cxnId="{03E03D45-9493-274C-A118-DEB49AFACCCB}">
      <dgm:prSet/>
      <dgm:spPr/>
      <dgm:t>
        <a:bodyPr/>
        <a:lstStyle/>
        <a:p>
          <a:endParaRPr lang="en-US"/>
        </a:p>
      </dgm:t>
    </dgm:pt>
    <dgm:pt modelId="{30C874C3-72FF-C043-9AA4-CB13F17CEA61}">
      <dgm:prSet phldrT="[Text]" custT="1"/>
      <dgm:spPr>
        <a:solidFill>
          <a:srgbClr val="305D00"/>
        </a:solidFill>
      </dgm:spPr>
      <dgm:t>
        <a:bodyPr/>
        <a:lstStyle/>
        <a:p>
          <a:r>
            <a:rPr lang="en-US" sz="3200"/>
            <a:t>TỰ ỨNG CỬ</a:t>
          </a:r>
        </a:p>
      </dgm:t>
    </dgm:pt>
    <dgm:pt modelId="{94216A2D-9B7E-2347-A42C-ECC0BACF89E1}" type="parTrans" cxnId="{FEF65562-51B8-A145-BDA0-E2AE9CE95B97}">
      <dgm:prSet/>
      <dgm:spPr>
        <a:ln>
          <a:solidFill>
            <a:srgbClr val="336601"/>
          </a:solidFill>
        </a:ln>
      </dgm:spPr>
      <dgm:t>
        <a:bodyPr/>
        <a:lstStyle/>
        <a:p>
          <a:endParaRPr lang="en-US"/>
        </a:p>
      </dgm:t>
    </dgm:pt>
    <dgm:pt modelId="{AEFDEB8F-17BE-894E-A65E-79FCF2EC561A}" type="sibTrans" cxnId="{FEF65562-51B8-A145-BDA0-E2AE9CE95B97}">
      <dgm:prSet/>
      <dgm:spPr/>
      <dgm:t>
        <a:bodyPr/>
        <a:lstStyle/>
        <a:p>
          <a:endParaRPr lang="en-US"/>
        </a:p>
      </dgm:t>
    </dgm:pt>
    <dgm:pt modelId="{C7650272-55E2-714E-8984-9A5B2528BEFF}">
      <dgm:prSet phldrT="[Text]" custT="1"/>
      <dgm:spPr>
        <a:solidFill>
          <a:srgbClr val="305D00"/>
        </a:solidFill>
      </dgm:spPr>
      <dgm:t>
        <a:bodyPr/>
        <a:lstStyle/>
        <a:p>
          <a:pPr>
            <a:lnSpc>
              <a:spcPct val="100000"/>
            </a:lnSpc>
            <a:spcAft>
              <a:spcPts val="0"/>
            </a:spcAft>
          </a:pPr>
          <a:r>
            <a:rPr lang="en-US" sz="3200">
              <a:latin typeface="Open Sans" panose="020B0606030504020204" pitchFamily="34" charset="0"/>
              <a:ea typeface="Open Sans" panose="020B0606030504020204" pitchFamily="34" charset="0"/>
              <a:cs typeface="Open Sans" panose="020B0606030504020204" pitchFamily="34" charset="0"/>
            </a:rPr>
            <a:t>ĐƯỢC </a:t>
          </a:r>
        </a:p>
        <a:p>
          <a:pPr>
            <a:lnSpc>
              <a:spcPct val="100000"/>
            </a:lnSpc>
            <a:spcAft>
              <a:spcPts val="0"/>
            </a:spcAft>
          </a:pPr>
          <a:r>
            <a:rPr lang="en-US" sz="3200">
              <a:latin typeface="Open Sans" panose="020B0606030504020204" pitchFamily="34" charset="0"/>
              <a:ea typeface="Open Sans" panose="020B0606030504020204" pitchFamily="34" charset="0"/>
              <a:cs typeface="Open Sans" panose="020B0606030504020204" pitchFamily="34" charset="0"/>
            </a:rPr>
            <a:t>GIỚI THIỆU</a:t>
          </a:r>
        </a:p>
      </dgm:t>
    </dgm:pt>
    <dgm:pt modelId="{5DF0BCD1-5970-F748-8CB1-2A14571D10CB}" type="parTrans" cxnId="{50F55372-AC80-6F47-9CF4-E7CFFDF29568}">
      <dgm:prSet/>
      <dgm:spPr>
        <a:ln>
          <a:solidFill>
            <a:srgbClr val="336601"/>
          </a:solidFill>
        </a:ln>
      </dgm:spPr>
      <dgm:t>
        <a:bodyPr/>
        <a:lstStyle/>
        <a:p>
          <a:endParaRPr lang="en-US"/>
        </a:p>
      </dgm:t>
    </dgm:pt>
    <dgm:pt modelId="{A70094E9-9F63-164E-92E7-23093B773BFD}" type="sibTrans" cxnId="{50F55372-AC80-6F47-9CF4-E7CFFDF29568}">
      <dgm:prSet/>
      <dgm:spPr/>
      <dgm:t>
        <a:bodyPr/>
        <a:lstStyle/>
        <a:p>
          <a:endParaRPr lang="en-US"/>
        </a:p>
      </dgm:t>
    </dgm:pt>
    <dgm:pt modelId="{FA524ACF-7FCD-2C40-BB94-EF487F07993B}" type="pres">
      <dgm:prSet presAssocID="{8BEB8F6E-E151-6A4E-8D21-57AB9292A797}" presName="hierChild1" presStyleCnt="0">
        <dgm:presLayoutVars>
          <dgm:orgChart val="1"/>
          <dgm:chPref val="1"/>
          <dgm:dir/>
          <dgm:animOne val="branch"/>
          <dgm:animLvl val="lvl"/>
          <dgm:resizeHandles/>
        </dgm:presLayoutVars>
      </dgm:prSet>
      <dgm:spPr/>
    </dgm:pt>
    <dgm:pt modelId="{696C5A75-936F-CC48-AA72-4444402D9765}" type="pres">
      <dgm:prSet presAssocID="{2A6A6B85-D3D4-5F48-BE93-56A3325CC589}" presName="hierRoot1" presStyleCnt="0">
        <dgm:presLayoutVars>
          <dgm:hierBranch val="init"/>
        </dgm:presLayoutVars>
      </dgm:prSet>
      <dgm:spPr/>
    </dgm:pt>
    <dgm:pt modelId="{084EF566-E5EE-3547-BE8A-6172A03FBB28}" type="pres">
      <dgm:prSet presAssocID="{2A6A6B85-D3D4-5F48-BE93-56A3325CC589}" presName="rootComposite1" presStyleCnt="0"/>
      <dgm:spPr/>
    </dgm:pt>
    <dgm:pt modelId="{FDE4EE8F-8378-EF48-ADC1-A36412431B6D}" type="pres">
      <dgm:prSet presAssocID="{2A6A6B85-D3D4-5F48-BE93-56A3325CC589}" presName="rootText1" presStyleLbl="node0" presStyleIdx="0" presStyleCnt="1" custScaleY="51710">
        <dgm:presLayoutVars>
          <dgm:chPref val="3"/>
        </dgm:presLayoutVars>
      </dgm:prSet>
      <dgm:spPr/>
    </dgm:pt>
    <dgm:pt modelId="{8EB4D8BC-CD4F-CD45-8484-1F35FA075309}" type="pres">
      <dgm:prSet presAssocID="{2A6A6B85-D3D4-5F48-BE93-56A3325CC589}" presName="rootConnector1" presStyleLbl="node1" presStyleIdx="0" presStyleCnt="0"/>
      <dgm:spPr/>
    </dgm:pt>
    <dgm:pt modelId="{F3EC32A6-0BC2-CA44-B84C-8EE93FAA4F71}" type="pres">
      <dgm:prSet presAssocID="{2A6A6B85-D3D4-5F48-BE93-56A3325CC589}" presName="hierChild2" presStyleCnt="0"/>
      <dgm:spPr/>
    </dgm:pt>
    <dgm:pt modelId="{5BFA3B94-2D5E-AB42-8AA3-EF31079ED9EA}" type="pres">
      <dgm:prSet presAssocID="{94216A2D-9B7E-2347-A42C-ECC0BACF89E1}" presName="Name37" presStyleLbl="parChTrans1D2" presStyleIdx="0" presStyleCnt="2"/>
      <dgm:spPr/>
    </dgm:pt>
    <dgm:pt modelId="{C02E5DAD-67A8-CF4B-9E26-04E1F6717A54}" type="pres">
      <dgm:prSet presAssocID="{30C874C3-72FF-C043-9AA4-CB13F17CEA61}" presName="hierRoot2" presStyleCnt="0">
        <dgm:presLayoutVars>
          <dgm:hierBranch val="init"/>
        </dgm:presLayoutVars>
      </dgm:prSet>
      <dgm:spPr/>
    </dgm:pt>
    <dgm:pt modelId="{58544386-A911-CA4A-B461-2FC6B7802EB5}" type="pres">
      <dgm:prSet presAssocID="{30C874C3-72FF-C043-9AA4-CB13F17CEA61}" presName="rootComposite" presStyleCnt="0"/>
      <dgm:spPr/>
    </dgm:pt>
    <dgm:pt modelId="{F30D926E-6591-FB4E-8F2A-6A4ED7A95FB6}" type="pres">
      <dgm:prSet presAssocID="{30C874C3-72FF-C043-9AA4-CB13F17CEA61}" presName="rootText" presStyleLbl="node2" presStyleIdx="0" presStyleCnt="2" custScaleY="71576" custLinFactNeighborX="-397" custLinFactNeighborY="23826">
        <dgm:presLayoutVars>
          <dgm:chPref val="3"/>
        </dgm:presLayoutVars>
      </dgm:prSet>
      <dgm:spPr/>
    </dgm:pt>
    <dgm:pt modelId="{7477986C-AF00-E14B-8689-6D844A7FEF4E}" type="pres">
      <dgm:prSet presAssocID="{30C874C3-72FF-C043-9AA4-CB13F17CEA61}" presName="rootConnector" presStyleLbl="node2" presStyleIdx="0" presStyleCnt="2"/>
      <dgm:spPr/>
    </dgm:pt>
    <dgm:pt modelId="{C1D729D6-5F0E-9544-9FFD-86EFC34255A5}" type="pres">
      <dgm:prSet presAssocID="{30C874C3-72FF-C043-9AA4-CB13F17CEA61}" presName="hierChild4" presStyleCnt="0"/>
      <dgm:spPr/>
    </dgm:pt>
    <dgm:pt modelId="{713BF92B-2067-7E44-BCF3-65CC744E1DB2}" type="pres">
      <dgm:prSet presAssocID="{30C874C3-72FF-C043-9AA4-CB13F17CEA61}" presName="hierChild5" presStyleCnt="0"/>
      <dgm:spPr/>
    </dgm:pt>
    <dgm:pt modelId="{C6571E3F-014B-0045-9A3C-356BDD2C5E50}" type="pres">
      <dgm:prSet presAssocID="{5DF0BCD1-5970-F748-8CB1-2A14571D10CB}" presName="Name37" presStyleLbl="parChTrans1D2" presStyleIdx="1" presStyleCnt="2"/>
      <dgm:spPr/>
    </dgm:pt>
    <dgm:pt modelId="{85B38CE6-4E86-FE41-8B86-2443B95B0F00}" type="pres">
      <dgm:prSet presAssocID="{C7650272-55E2-714E-8984-9A5B2528BEFF}" presName="hierRoot2" presStyleCnt="0">
        <dgm:presLayoutVars>
          <dgm:hierBranch val="init"/>
        </dgm:presLayoutVars>
      </dgm:prSet>
      <dgm:spPr/>
    </dgm:pt>
    <dgm:pt modelId="{DA70CC88-799D-3344-B7A7-9276A33FBB97}" type="pres">
      <dgm:prSet presAssocID="{C7650272-55E2-714E-8984-9A5B2528BEFF}" presName="rootComposite" presStyleCnt="0"/>
      <dgm:spPr/>
    </dgm:pt>
    <dgm:pt modelId="{FF9AAC4B-8674-0F4A-8B47-3CF57839A6C8}" type="pres">
      <dgm:prSet presAssocID="{C7650272-55E2-714E-8984-9A5B2528BEFF}" presName="rootText" presStyleLbl="node2" presStyleIdx="1" presStyleCnt="2" custScaleY="76341" custLinFactNeighborX="-836" custLinFactNeighborY="23826">
        <dgm:presLayoutVars>
          <dgm:chPref val="3"/>
        </dgm:presLayoutVars>
      </dgm:prSet>
      <dgm:spPr/>
    </dgm:pt>
    <dgm:pt modelId="{29CCA888-24A9-614B-BB7A-AB06F8F10E56}" type="pres">
      <dgm:prSet presAssocID="{C7650272-55E2-714E-8984-9A5B2528BEFF}" presName="rootConnector" presStyleLbl="node2" presStyleIdx="1" presStyleCnt="2"/>
      <dgm:spPr/>
    </dgm:pt>
    <dgm:pt modelId="{F3828895-AEAE-5E4E-B089-FB9BDD81FCD9}" type="pres">
      <dgm:prSet presAssocID="{C7650272-55E2-714E-8984-9A5B2528BEFF}" presName="hierChild4" presStyleCnt="0"/>
      <dgm:spPr/>
    </dgm:pt>
    <dgm:pt modelId="{671FC90A-BE21-0947-B164-B21EF08BB392}" type="pres">
      <dgm:prSet presAssocID="{C7650272-55E2-714E-8984-9A5B2528BEFF}" presName="hierChild5" presStyleCnt="0"/>
      <dgm:spPr/>
    </dgm:pt>
    <dgm:pt modelId="{89B1AE85-7949-9C47-ADFB-2B6A8466D359}" type="pres">
      <dgm:prSet presAssocID="{2A6A6B85-D3D4-5F48-BE93-56A3325CC589}" presName="hierChild3" presStyleCnt="0"/>
      <dgm:spPr/>
    </dgm:pt>
  </dgm:ptLst>
  <dgm:cxnLst>
    <dgm:cxn modelId="{E8683222-BD40-6A4A-81EB-4BA4A9793DC0}" type="presOf" srcId="{2A6A6B85-D3D4-5F48-BE93-56A3325CC589}" destId="{FDE4EE8F-8378-EF48-ADC1-A36412431B6D}" srcOrd="0" destOrd="0" presId="urn:microsoft.com/office/officeart/2005/8/layout/orgChart1"/>
    <dgm:cxn modelId="{B382B232-8B82-2349-A0AC-162C97342377}" type="presOf" srcId="{30C874C3-72FF-C043-9AA4-CB13F17CEA61}" destId="{7477986C-AF00-E14B-8689-6D844A7FEF4E}" srcOrd="1" destOrd="0" presId="urn:microsoft.com/office/officeart/2005/8/layout/orgChart1"/>
    <dgm:cxn modelId="{FEF65562-51B8-A145-BDA0-E2AE9CE95B97}" srcId="{2A6A6B85-D3D4-5F48-BE93-56A3325CC589}" destId="{30C874C3-72FF-C043-9AA4-CB13F17CEA61}" srcOrd="0" destOrd="0" parTransId="{94216A2D-9B7E-2347-A42C-ECC0BACF89E1}" sibTransId="{AEFDEB8F-17BE-894E-A65E-79FCF2EC561A}"/>
    <dgm:cxn modelId="{03E03D45-9493-274C-A118-DEB49AFACCCB}" srcId="{8BEB8F6E-E151-6A4E-8D21-57AB9292A797}" destId="{2A6A6B85-D3D4-5F48-BE93-56A3325CC589}" srcOrd="0" destOrd="0" parTransId="{CDC04636-750F-A142-9387-35EA8D8681FE}" sibTransId="{3A244AD1-9143-C748-B967-A7C44A3C9BED}"/>
    <dgm:cxn modelId="{50F55372-AC80-6F47-9CF4-E7CFFDF29568}" srcId="{2A6A6B85-D3D4-5F48-BE93-56A3325CC589}" destId="{C7650272-55E2-714E-8984-9A5B2528BEFF}" srcOrd="1" destOrd="0" parTransId="{5DF0BCD1-5970-F748-8CB1-2A14571D10CB}" sibTransId="{A70094E9-9F63-164E-92E7-23093B773BFD}"/>
    <dgm:cxn modelId="{1FD57174-3123-984B-9938-0869AA6F4F2B}" type="presOf" srcId="{30C874C3-72FF-C043-9AA4-CB13F17CEA61}" destId="{F30D926E-6591-FB4E-8F2A-6A4ED7A95FB6}" srcOrd="0" destOrd="0" presId="urn:microsoft.com/office/officeart/2005/8/layout/orgChart1"/>
    <dgm:cxn modelId="{B362B076-38E3-DF49-B5D6-CDC9D02DA1E1}" type="presOf" srcId="{94216A2D-9B7E-2347-A42C-ECC0BACF89E1}" destId="{5BFA3B94-2D5E-AB42-8AA3-EF31079ED9EA}" srcOrd="0" destOrd="0" presId="urn:microsoft.com/office/officeart/2005/8/layout/orgChart1"/>
    <dgm:cxn modelId="{BEA01278-FF73-8149-AA2F-AF5339C43555}" type="presOf" srcId="{8BEB8F6E-E151-6A4E-8D21-57AB9292A797}" destId="{FA524ACF-7FCD-2C40-BB94-EF487F07993B}" srcOrd="0" destOrd="0" presId="urn:microsoft.com/office/officeart/2005/8/layout/orgChart1"/>
    <dgm:cxn modelId="{80858D83-3811-0746-AF87-E6F56C15DBB6}" type="presOf" srcId="{C7650272-55E2-714E-8984-9A5B2528BEFF}" destId="{29CCA888-24A9-614B-BB7A-AB06F8F10E56}" srcOrd="1" destOrd="0" presId="urn:microsoft.com/office/officeart/2005/8/layout/orgChart1"/>
    <dgm:cxn modelId="{26BE21B2-EF7E-5E44-8938-7469C8A41CB6}" type="presOf" srcId="{5DF0BCD1-5970-F748-8CB1-2A14571D10CB}" destId="{C6571E3F-014B-0045-9A3C-356BDD2C5E50}" srcOrd="0" destOrd="0" presId="urn:microsoft.com/office/officeart/2005/8/layout/orgChart1"/>
    <dgm:cxn modelId="{FF6426D8-DF2A-3F4E-98D7-7B92F23D6C78}" type="presOf" srcId="{C7650272-55E2-714E-8984-9A5B2528BEFF}" destId="{FF9AAC4B-8674-0F4A-8B47-3CF57839A6C8}" srcOrd="0" destOrd="0" presId="urn:microsoft.com/office/officeart/2005/8/layout/orgChart1"/>
    <dgm:cxn modelId="{AF6473DF-03DB-344B-ABE3-08610B203D8D}" type="presOf" srcId="{2A6A6B85-D3D4-5F48-BE93-56A3325CC589}" destId="{8EB4D8BC-CD4F-CD45-8484-1F35FA075309}" srcOrd="1" destOrd="0" presId="urn:microsoft.com/office/officeart/2005/8/layout/orgChart1"/>
    <dgm:cxn modelId="{2547B31B-4CA4-1E48-89C2-EB2967F00827}" type="presParOf" srcId="{FA524ACF-7FCD-2C40-BB94-EF487F07993B}" destId="{696C5A75-936F-CC48-AA72-4444402D9765}" srcOrd="0" destOrd="0" presId="urn:microsoft.com/office/officeart/2005/8/layout/orgChart1"/>
    <dgm:cxn modelId="{8349D024-A2A6-6243-BDD1-A92DEDEA6D34}" type="presParOf" srcId="{696C5A75-936F-CC48-AA72-4444402D9765}" destId="{084EF566-E5EE-3547-BE8A-6172A03FBB28}" srcOrd="0" destOrd="0" presId="urn:microsoft.com/office/officeart/2005/8/layout/orgChart1"/>
    <dgm:cxn modelId="{D4A1D27F-F2D4-E144-8DBF-0B6D42EF2CDE}" type="presParOf" srcId="{084EF566-E5EE-3547-BE8A-6172A03FBB28}" destId="{FDE4EE8F-8378-EF48-ADC1-A36412431B6D}" srcOrd="0" destOrd="0" presId="urn:microsoft.com/office/officeart/2005/8/layout/orgChart1"/>
    <dgm:cxn modelId="{F4F61578-4AC6-4043-A63F-BC4D4526521C}" type="presParOf" srcId="{084EF566-E5EE-3547-BE8A-6172A03FBB28}" destId="{8EB4D8BC-CD4F-CD45-8484-1F35FA075309}" srcOrd="1" destOrd="0" presId="urn:microsoft.com/office/officeart/2005/8/layout/orgChart1"/>
    <dgm:cxn modelId="{A9C278D4-812C-8E4C-85A4-88874933AB22}" type="presParOf" srcId="{696C5A75-936F-CC48-AA72-4444402D9765}" destId="{F3EC32A6-0BC2-CA44-B84C-8EE93FAA4F71}" srcOrd="1" destOrd="0" presId="urn:microsoft.com/office/officeart/2005/8/layout/orgChart1"/>
    <dgm:cxn modelId="{AF00118D-F854-ED4E-B6C3-D6CB587E1CC4}" type="presParOf" srcId="{F3EC32A6-0BC2-CA44-B84C-8EE93FAA4F71}" destId="{5BFA3B94-2D5E-AB42-8AA3-EF31079ED9EA}" srcOrd="0" destOrd="0" presId="urn:microsoft.com/office/officeart/2005/8/layout/orgChart1"/>
    <dgm:cxn modelId="{12E37DE3-22CA-984A-81DA-D4F19FBD84D6}" type="presParOf" srcId="{F3EC32A6-0BC2-CA44-B84C-8EE93FAA4F71}" destId="{C02E5DAD-67A8-CF4B-9E26-04E1F6717A54}" srcOrd="1" destOrd="0" presId="urn:microsoft.com/office/officeart/2005/8/layout/orgChart1"/>
    <dgm:cxn modelId="{3CB0D599-A4C9-2B4A-855F-B359D2CB479F}" type="presParOf" srcId="{C02E5DAD-67A8-CF4B-9E26-04E1F6717A54}" destId="{58544386-A911-CA4A-B461-2FC6B7802EB5}" srcOrd="0" destOrd="0" presId="urn:microsoft.com/office/officeart/2005/8/layout/orgChart1"/>
    <dgm:cxn modelId="{AC92251A-6908-5440-A126-D6E0BEF3E506}" type="presParOf" srcId="{58544386-A911-CA4A-B461-2FC6B7802EB5}" destId="{F30D926E-6591-FB4E-8F2A-6A4ED7A95FB6}" srcOrd="0" destOrd="0" presId="urn:microsoft.com/office/officeart/2005/8/layout/orgChart1"/>
    <dgm:cxn modelId="{A93028DE-0994-144D-8A81-3AC55C51C0FB}" type="presParOf" srcId="{58544386-A911-CA4A-B461-2FC6B7802EB5}" destId="{7477986C-AF00-E14B-8689-6D844A7FEF4E}" srcOrd="1" destOrd="0" presId="urn:microsoft.com/office/officeart/2005/8/layout/orgChart1"/>
    <dgm:cxn modelId="{F5363CD5-4731-1545-86B2-498320C96E18}" type="presParOf" srcId="{C02E5DAD-67A8-CF4B-9E26-04E1F6717A54}" destId="{C1D729D6-5F0E-9544-9FFD-86EFC34255A5}" srcOrd="1" destOrd="0" presId="urn:microsoft.com/office/officeart/2005/8/layout/orgChart1"/>
    <dgm:cxn modelId="{ECAE5AFC-A8F5-774B-A4F3-DF79287BF7FF}" type="presParOf" srcId="{C02E5DAD-67A8-CF4B-9E26-04E1F6717A54}" destId="{713BF92B-2067-7E44-BCF3-65CC744E1DB2}" srcOrd="2" destOrd="0" presId="urn:microsoft.com/office/officeart/2005/8/layout/orgChart1"/>
    <dgm:cxn modelId="{087B269B-29DC-6948-8936-2C76EBA6E91E}" type="presParOf" srcId="{F3EC32A6-0BC2-CA44-B84C-8EE93FAA4F71}" destId="{C6571E3F-014B-0045-9A3C-356BDD2C5E50}" srcOrd="2" destOrd="0" presId="urn:microsoft.com/office/officeart/2005/8/layout/orgChart1"/>
    <dgm:cxn modelId="{7413B21B-B411-A74D-8B60-D8E64818561E}" type="presParOf" srcId="{F3EC32A6-0BC2-CA44-B84C-8EE93FAA4F71}" destId="{85B38CE6-4E86-FE41-8B86-2443B95B0F00}" srcOrd="3" destOrd="0" presId="urn:microsoft.com/office/officeart/2005/8/layout/orgChart1"/>
    <dgm:cxn modelId="{3BD27398-77FC-3040-BA47-1084D7C4C355}" type="presParOf" srcId="{85B38CE6-4E86-FE41-8B86-2443B95B0F00}" destId="{DA70CC88-799D-3344-B7A7-9276A33FBB97}" srcOrd="0" destOrd="0" presId="urn:microsoft.com/office/officeart/2005/8/layout/orgChart1"/>
    <dgm:cxn modelId="{59DE1F03-E9B1-354C-B274-0FFBE195ED71}" type="presParOf" srcId="{DA70CC88-799D-3344-B7A7-9276A33FBB97}" destId="{FF9AAC4B-8674-0F4A-8B47-3CF57839A6C8}" srcOrd="0" destOrd="0" presId="urn:microsoft.com/office/officeart/2005/8/layout/orgChart1"/>
    <dgm:cxn modelId="{4D3B7283-AA9A-654A-9348-F134E6FB3704}" type="presParOf" srcId="{DA70CC88-799D-3344-B7A7-9276A33FBB97}" destId="{29CCA888-24A9-614B-BB7A-AB06F8F10E56}" srcOrd="1" destOrd="0" presId="urn:microsoft.com/office/officeart/2005/8/layout/orgChart1"/>
    <dgm:cxn modelId="{6949FD1E-852B-A34F-A553-C6F1F7EA02C5}" type="presParOf" srcId="{85B38CE6-4E86-FE41-8B86-2443B95B0F00}" destId="{F3828895-AEAE-5E4E-B089-FB9BDD81FCD9}" srcOrd="1" destOrd="0" presId="urn:microsoft.com/office/officeart/2005/8/layout/orgChart1"/>
    <dgm:cxn modelId="{06E17378-5810-FC43-A427-A2A016A2F9FF}" type="presParOf" srcId="{85B38CE6-4E86-FE41-8B86-2443B95B0F00}" destId="{671FC90A-BE21-0947-B164-B21EF08BB392}" srcOrd="2" destOrd="0" presId="urn:microsoft.com/office/officeart/2005/8/layout/orgChart1"/>
    <dgm:cxn modelId="{333B0A59-196C-B64F-943E-6597E91418D3}" type="presParOf" srcId="{696C5A75-936F-CC48-AA72-4444402D9765}" destId="{89B1AE85-7949-9C47-ADFB-2B6A8466D3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71E3F-014B-0045-9A3C-356BDD2C5E50}">
      <dsp:nvSpPr>
        <dsp:cNvPr id="0" name=""/>
        <dsp:cNvSpPr/>
      </dsp:nvSpPr>
      <dsp:spPr>
        <a:xfrm>
          <a:off x="3440209" y="1536552"/>
          <a:ext cx="1856630" cy="1024190"/>
        </a:xfrm>
        <a:custGeom>
          <a:avLst/>
          <a:gdLst/>
          <a:ahLst/>
          <a:cxnLst/>
          <a:rect l="0" t="0" r="0" b="0"/>
          <a:pathLst>
            <a:path>
              <a:moveTo>
                <a:pt x="0" y="0"/>
              </a:moveTo>
              <a:lnTo>
                <a:pt x="0" y="697450"/>
              </a:lnTo>
              <a:lnTo>
                <a:pt x="1856630" y="697450"/>
              </a:lnTo>
              <a:lnTo>
                <a:pt x="1856630" y="1024190"/>
              </a:lnTo>
            </a:path>
          </a:pathLst>
        </a:custGeom>
        <a:noFill/>
        <a:ln w="12700" cap="flat" cmpd="sng" algn="ctr">
          <a:solidFill>
            <a:srgbClr val="336601"/>
          </a:solidFill>
          <a:prstDash val="solid"/>
          <a:miter lim="800000"/>
        </a:ln>
        <a:effectLst/>
      </dsp:spPr>
      <dsp:style>
        <a:lnRef idx="2">
          <a:scrgbClr r="0" g="0" b="0"/>
        </a:lnRef>
        <a:fillRef idx="0">
          <a:scrgbClr r="0" g="0" b="0"/>
        </a:fillRef>
        <a:effectRef idx="0">
          <a:scrgbClr r="0" g="0" b="0"/>
        </a:effectRef>
        <a:fontRef idx="minor"/>
      </dsp:style>
    </dsp:sp>
    <dsp:sp modelId="{5BFA3B94-2D5E-AB42-8AA3-EF31079ED9EA}">
      <dsp:nvSpPr>
        <dsp:cNvPr id="0" name=""/>
        <dsp:cNvSpPr/>
      </dsp:nvSpPr>
      <dsp:spPr>
        <a:xfrm>
          <a:off x="1555905" y="1536552"/>
          <a:ext cx="1884304" cy="1024190"/>
        </a:xfrm>
        <a:custGeom>
          <a:avLst/>
          <a:gdLst/>
          <a:ahLst/>
          <a:cxnLst/>
          <a:rect l="0" t="0" r="0" b="0"/>
          <a:pathLst>
            <a:path>
              <a:moveTo>
                <a:pt x="1884304" y="0"/>
              </a:moveTo>
              <a:lnTo>
                <a:pt x="1884304" y="697450"/>
              </a:lnTo>
              <a:lnTo>
                <a:pt x="0" y="697450"/>
              </a:lnTo>
              <a:lnTo>
                <a:pt x="0" y="1024190"/>
              </a:lnTo>
            </a:path>
          </a:pathLst>
        </a:custGeom>
        <a:noFill/>
        <a:ln w="12700" cap="flat" cmpd="sng" algn="ctr">
          <a:solidFill>
            <a:srgbClr val="336601"/>
          </a:solidFill>
          <a:prstDash val="solid"/>
          <a:miter lim="800000"/>
        </a:ln>
        <a:effectLst/>
      </dsp:spPr>
      <dsp:style>
        <a:lnRef idx="2">
          <a:scrgbClr r="0" g="0" b="0"/>
        </a:lnRef>
        <a:fillRef idx="0">
          <a:scrgbClr r="0" g="0" b="0"/>
        </a:fillRef>
        <a:effectRef idx="0">
          <a:scrgbClr r="0" g="0" b="0"/>
        </a:effectRef>
        <a:fontRef idx="minor"/>
      </dsp:style>
    </dsp:sp>
    <dsp:sp modelId="{FDE4EE8F-8378-EF48-ADC1-A36412431B6D}">
      <dsp:nvSpPr>
        <dsp:cNvPr id="0" name=""/>
        <dsp:cNvSpPr/>
      </dsp:nvSpPr>
      <dsp:spPr>
        <a:xfrm>
          <a:off x="1884304" y="731993"/>
          <a:ext cx="3111810" cy="804558"/>
        </a:xfrm>
        <a:prstGeom prst="rect">
          <a:avLst/>
        </a:prstGeom>
        <a:solidFill>
          <a:schemeClr val="accent6">
            <a:lumMod val="20000"/>
            <a:lumOff val="80000"/>
          </a:schemeClr>
        </a:solidFill>
        <a:ln w="12700" cap="flat" cmpd="sng" algn="ctr">
          <a:solidFill>
            <a:srgbClr val="33660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solidFill>
                <a:srgbClr val="336601"/>
              </a:solidFill>
            </a:rPr>
            <a:t>ỨNG CỬ</a:t>
          </a:r>
        </a:p>
      </dsp:txBody>
      <dsp:txXfrm>
        <a:off x="1884304" y="731993"/>
        <a:ext cx="3111810" cy="804558"/>
      </dsp:txXfrm>
    </dsp:sp>
    <dsp:sp modelId="{F30D926E-6591-FB4E-8F2A-6A4ED7A95FB6}">
      <dsp:nvSpPr>
        <dsp:cNvPr id="0" name=""/>
        <dsp:cNvSpPr/>
      </dsp:nvSpPr>
      <dsp:spPr>
        <a:xfrm>
          <a:off x="0" y="2560742"/>
          <a:ext cx="3111810" cy="1113654"/>
        </a:xfrm>
        <a:prstGeom prst="rect">
          <a:avLst/>
        </a:prstGeom>
        <a:solidFill>
          <a:srgbClr val="305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TỰ ỨNG CỬ</a:t>
          </a:r>
        </a:p>
      </dsp:txBody>
      <dsp:txXfrm>
        <a:off x="0" y="2560742"/>
        <a:ext cx="3111810" cy="1113654"/>
      </dsp:txXfrm>
    </dsp:sp>
    <dsp:sp modelId="{FF9AAC4B-8674-0F4A-8B47-3CF57839A6C8}">
      <dsp:nvSpPr>
        <dsp:cNvPr id="0" name=""/>
        <dsp:cNvSpPr/>
      </dsp:nvSpPr>
      <dsp:spPr>
        <a:xfrm>
          <a:off x="3740934" y="2560742"/>
          <a:ext cx="3111810" cy="1187793"/>
        </a:xfrm>
        <a:prstGeom prst="rect">
          <a:avLst/>
        </a:prstGeom>
        <a:solidFill>
          <a:srgbClr val="305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00000"/>
            </a:lnSpc>
            <a:spcBef>
              <a:spcPct val="0"/>
            </a:spcBef>
            <a:spcAft>
              <a:spcPts val="0"/>
            </a:spcAft>
            <a:buNone/>
          </a:pPr>
          <a:r>
            <a:rPr lang="en-US" sz="3200" kern="1200">
              <a:latin typeface="Open Sans" panose="020B0606030504020204" pitchFamily="34" charset="0"/>
              <a:ea typeface="Open Sans" panose="020B0606030504020204" pitchFamily="34" charset="0"/>
              <a:cs typeface="Open Sans" panose="020B0606030504020204" pitchFamily="34" charset="0"/>
            </a:rPr>
            <a:t>ĐƯỢC </a:t>
          </a:r>
        </a:p>
        <a:p>
          <a:pPr marL="0" lvl="0" indent="0" algn="ctr" defTabSz="1422400">
            <a:lnSpc>
              <a:spcPct val="100000"/>
            </a:lnSpc>
            <a:spcBef>
              <a:spcPct val="0"/>
            </a:spcBef>
            <a:spcAft>
              <a:spcPts val="0"/>
            </a:spcAft>
            <a:buNone/>
          </a:pPr>
          <a:r>
            <a:rPr lang="en-US" sz="3200" kern="1200">
              <a:latin typeface="Open Sans" panose="020B0606030504020204" pitchFamily="34" charset="0"/>
              <a:ea typeface="Open Sans" panose="020B0606030504020204" pitchFamily="34" charset="0"/>
              <a:cs typeface="Open Sans" panose="020B0606030504020204" pitchFamily="34" charset="0"/>
            </a:rPr>
            <a:t>GIỚI THIỆU</a:t>
          </a:r>
        </a:p>
      </dsp:txBody>
      <dsp:txXfrm>
        <a:off x="3740934" y="2560742"/>
        <a:ext cx="3111810" cy="11877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E6B898CF-95D0-427C-BEFC-4B8CC6FBDBF3}" type="datetimeFigureOut">
              <a:rPr lang="zh-CN" altLang="en-US" smtClean="0"/>
              <a:t>2023/10/4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41157A9-863C-4B47-83E4-B552BE5ACE0B}" type="slidenum">
              <a:rPr lang="zh-CN" altLang="en-US" smtClean="0"/>
              <a:t>‹#›</a:t>
            </a:fld>
            <a:endParaRPr lang="zh-CN" altLang="en-US"/>
          </a:p>
        </p:txBody>
      </p:sp>
    </p:spTree>
    <p:extLst>
      <p:ext uri="{BB962C8B-B14F-4D97-AF65-F5344CB8AC3E}">
        <p14:creationId xmlns:p14="http://schemas.microsoft.com/office/powerpoint/2010/main" val="103441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a:t>
            </a:fld>
            <a:endParaRPr lang="zh-CN" altLang="en-US"/>
          </a:p>
        </p:txBody>
      </p:sp>
    </p:spTree>
    <p:extLst>
      <p:ext uri="{BB962C8B-B14F-4D97-AF65-F5344CB8AC3E}">
        <p14:creationId xmlns:p14="http://schemas.microsoft.com/office/powerpoint/2010/main" val="102968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10</a:t>
            </a:fld>
            <a:endParaRPr lang="zh-CN" altLang="en-US"/>
          </a:p>
        </p:txBody>
      </p:sp>
    </p:spTree>
    <p:extLst>
      <p:ext uri="{BB962C8B-B14F-4D97-AF65-F5344CB8AC3E}">
        <p14:creationId xmlns:p14="http://schemas.microsoft.com/office/powerpoint/2010/main" val="25210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11</a:t>
            </a:fld>
            <a:endParaRPr lang="zh-CN" altLang="en-US"/>
          </a:p>
        </p:txBody>
      </p:sp>
    </p:spTree>
    <p:extLst>
      <p:ext uri="{BB962C8B-B14F-4D97-AF65-F5344CB8AC3E}">
        <p14:creationId xmlns:p14="http://schemas.microsoft.com/office/powerpoint/2010/main" val="72524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13</a:t>
            </a:fld>
            <a:endParaRPr lang="zh-CN" altLang="en-US"/>
          </a:p>
        </p:txBody>
      </p:sp>
    </p:spTree>
    <p:extLst>
      <p:ext uri="{BB962C8B-B14F-4D97-AF65-F5344CB8AC3E}">
        <p14:creationId xmlns:p14="http://schemas.microsoft.com/office/powerpoint/2010/main" val="328924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14</a:t>
            </a:fld>
            <a:endParaRPr lang="zh-CN" altLang="en-US"/>
          </a:p>
        </p:txBody>
      </p:sp>
    </p:spTree>
    <p:extLst>
      <p:ext uri="{BB962C8B-B14F-4D97-AF65-F5344CB8AC3E}">
        <p14:creationId xmlns:p14="http://schemas.microsoft.com/office/powerpoint/2010/main" val="407863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17</a:t>
            </a:fld>
            <a:endParaRPr lang="zh-CN" altLang="en-US"/>
          </a:p>
        </p:txBody>
      </p:sp>
    </p:spTree>
    <p:extLst>
      <p:ext uri="{BB962C8B-B14F-4D97-AF65-F5344CB8AC3E}">
        <p14:creationId xmlns:p14="http://schemas.microsoft.com/office/powerpoint/2010/main" val="14555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18</a:t>
            </a:fld>
            <a:endParaRPr lang="zh-CN" altLang="en-US"/>
          </a:p>
        </p:txBody>
      </p:sp>
    </p:spTree>
    <p:extLst>
      <p:ext uri="{BB962C8B-B14F-4D97-AF65-F5344CB8AC3E}">
        <p14:creationId xmlns:p14="http://schemas.microsoft.com/office/powerpoint/2010/main" val="225413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19</a:t>
            </a:fld>
            <a:endParaRPr lang="zh-CN" altLang="en-US"/>
          </a:p>
        </p:txBody>
      </p:sp>
    </p:spTree>
    <p:extLst>
      <p:ext uri="{BB962C8B-B14F-4D97-AF65-F5344CB8AC3E}">
        <p14:creationId xmlns:p14="http://schemas.microsoft.com/office/powerpoint/2010/main" val="2629898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20</a:t>
            </a:fld>
            <a:endParaRPr lang="zh-CN" altLang="en-US"/>
          </a:p>
        </p:txBody>
      </p:sp>
    </p:spTree>
    <p:extLst>
      <p:ext uri="{BB962C8B-B14F-4D97-AF65-F5344CB8AC3E}">
        <p14:creationId xmlns:p14="http://schemas.microsoft.com/office/powerpoint/2010/main" val="290855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21</a:t>
            </a:fld>
            <a:endParaRPr lang="zh-CN" altLang="en-US"/>
          </a:p>
        </p:txBody>
      </p:sp>
    </p:spTree>
    <p:extLst>
      <p:ext uri="{BB962C8B-B14F-4D97-AF65-F5344CB8AC3E}">
        <p14:creationId xmlns:p14="http://schemas.microsoft.com/office/powerpoint/2010/main" val="3588351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22</a:t>
            </a:fld>
            <a:endParaRPr lang="zh-CN" altLang="en-US"/>
          </a:p>
        </p:txBody>
      </p:sp>
    </p:spTree>
    <p:extLst>
      <p:ext uri="{BB962C8B-B14F-4D97-AF65-F5344CB8AC3E}">
        <p14:creationId xmlns:p14="http://schemas.microsoft.com/office/powerpoint/2010/main" val="5215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a:t>
            </a:fld>
            <a:endParaRPr lang="zh-CN" altLang="en-US"/>
          </a:p>
        </p:txBody>
      </p:sp>
    </p:spTree>
    <p:extLst>
      <p:ext uri="{BB962C8B-B14F-4D97-AF65-F5344CB8AC3E}">
        <p14:creationId xmlns:p14="http://schemas.microsoft.com/office/powerpoint/2010/main" val="2211011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23</a:t>
            </a:fld>
            <a:endParaRPr lang="zh-CN" altLang="en-US"/>
          </a:p>
        </p:txBody>
      </p:sp>
    </p:spTree>
    <p:extLst>
      <p:ext uri="{BB962C8B-B14F-4D97-AF65-F5344CB8AC3E}">
        <p14:creationId xmlns:p14="http://schemas.microsoft.com/office/powerpoint/2010/main" val="1917154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26</a:t>
            </a:fld>
            <a:endParaRPr lang="zh-CN" altLang="en-US"/>
          </a:p>
        </p:txBody>
      </p:sp>
    </p:spTree>
    <p:extLst>
      <p:ext uri="{BB962C8B-B14F-4D97-AF65-F5344CB8AC3E}">
        <p14:creationId xmlns:p14="http://schemas.microsoft.com/office/powerpoint/2010/main" val="1095186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27</a:t>
            </a:fld>
            <a:endParaRPr lang="zh-CN" altLang="en-US"/>
          </a:p>
        </p:txBody>
      </p:sp>
    </p:spTree>
    <p:extLst>
      <p:ext uri="{BB962C8B-B14F-4D97-AF65-F5344CB8AC3E}">
        <p14:creationId xmlns:p14="http://schemas.microsoft.com/office/powerpoint/2010/main" val="2490216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28</a:t>
            </a:fld>
            <a:endParaRPr lang="zh-CN" altLang="en-US"/>
          </a:p>
        </p:txBody>
      </p:sp>
    </p:spTree>
    <p:extLst>
      <p:ext uri="{BB962C8B-B14F-4D97-AF65-F5344CB8AC3E}">
        <p14:creationId xmlns:p14="http://schemas.microsoft.com/office/powerpoint/2010/main" val="104062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3</a:t>
            </a:fld>
            <a:endParaRPr lang="zh-CN" altLang="en-US"/>
          </a:p>
        </p:txBody>
      </p:sp>
    </p:spTree>
    <p:extLst>
      <p:ext uri="{BB962C8B-B14F-4D97-AF65-F5344CB8AC3E}">
        <p14:creationId xmlns:p14="http://schemas.microsoft.com/office/powerpoint/2010/main" val="206974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4</a:t>
            </a:fld>
            <a:endParaRPr lang="zh-CN" altLang="en-US"/>
          </a:p>
        </p:txBody>
      </p:sp>
    </p:spTree>
    <p:extLst>
      <p:ext uri="{BB962C8B-B14F-4D97-AF65-F5344CB8AC3E}">
        <p14:creationId xmlns:p14="http://schemas.microsoft.com/office/powerpoint/2010/main" val="62746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5</a:t>
            </a:fld>
            <a:endParaRPr lang="zh-CN" altLang="en-US"/>
          </a:p>
        </p:txBody>
      </p:sp>
    </p:spTree>
    <p:extLst>
      <p:ext uri="{BB962C8B-B14F-4D97-AF65-F5344CB8AC3E}">
        <p14:creationId xmlns:p14="http://schemas.microsoft.com/office/powerpoint/2010/main" val="224625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6</a:t>
            </a:fld>
            <a:endParaRPr lang="zh-CN" altLang="en-US"/>
          </a:p>
        </p:txBody>
      </p:sp>
    </p:spTree>
    <p:extLst>
      <p:ext uri="{BB962C8B-B14F-4D97-AF65-F5344CB8AC3E}">
        <p14:creationId xmlns:p14="http://schemas.microsoft.com/office/powerpoint/2010/main" val="41041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7</a:t>
            </a:fld>
            <a:endParaRPr lang="zh-CN" altLang="en-US"/>
          </a:p>
        </p:txBody>
      </p:sp>
    </p:spTree>
    <p:extLst>
      <p:ext uri="{BB962C8B-B14F-4D97-AF65-F5344CB8AC3E}">
        <p14:creationId xmlns:p14="http://schemas.microsoft.com/office/powerpoint/2010/main" val="191715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8</a:t>
            </a:fld>
            <a:endParaRPr lang="zh-CN" altLang="en-US"/>
          </a:p>
        </p:txBody>
      </p:sp>
    </p:spTree>
    <p:extLst>
      <p:ext uri="{BB962C8B-B14F-4D97-AF65-F5344CB8AC3E}">
        <p14:creationId xmlns:p14="http://schemas.microsoft.com/office/powerpoint/2010/main" val="3715505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9</a:t>
            </a:fld>
            <a:endParaRPr lang="zh-CN" altLang="en-US"/>
          </a:p>
        </p:txBody>
      </p:sp>
    </p:spTree>
    <p:extLst>
      <p:ext uri="{BB962C8B-B14F-4D97-AF65-F5344CB8AC3E}">
        <p14:creationId xmlns:p14="http://schemas.microsoft.com/office/powerpoint/2010/main" val="34310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花2"/>
          <p:cNvPicPr>
            <a:picLocks noChangeAspect="1"/>
          </p:cNvPicPr>
          <p:nvPr/>
        </p:nvPicPr>
        <p:blipFill>
          <a:blip r:embed="rId3"/>
          <a:stretch>
            <a:fillRect/>
          </a:stretch>
        </p:blipFill>
        <p:spPr>
          <a:xfrm>
            <a:off x="6721737" y="1994405"/>
            <a:ext cx="887095" cy="897890"/>
          </a:xfrm>
          <a:prstGeom prst="rect">
            <a:avLst/>
          </a:prstGeom>
        </p:spPr>
      </p:pic>
      <p:pic>
        <p:nvPicPr>
          <p:cNvPr id="4" name="图片 3" descr="花4"/>
          <p:cNvPicPr>
            <a:picLocks noChangeAspect="1"/>
          </p:cNvPicPr>
          <p:nvPr/>
        </p:nvPicPr>
        <p:blipFill>
          <a:blip r:embed="rId4"/>
          <a:stretch>
            <a:fillRect/>
          </a:stretch>
        </p:blipFill>
        <p:spPr>
          <a:xfrm flipV="1">
            <a:off x="8891270" y="0"/>
            <a:ext cx="3300730" cy="1676400"/>
          </a:xfrm>
          <a:prstGeom prst="rect">
            <a:avLst/>
          </a:prstGeom>
        </p:spPr>
      </p:pic>
      <p:pic>
        <p:nvPicPr>
          <p:cNvPr id="5" name="图片 4" descr="花5"/>
          <p:cNvPicPr>
            <a:picLocks noChangeAspect="1"/>
          </p:cNvPicPr>
          <p:nvPr/>
        </p:nvPicPr>
        <p:blipFill>
          <a:blip r:embed="rId5"/>
          <a:stretch>
            <a:fillRect/>
          </a:stretch>
        </p:blipFill>
        <p:spPr>
          <a:xfrm>
            <a:off x="-22860" y="5423535"/>
            <a:ext cx="3821430" cy="1457325"/>
          </a:xfrm>
          <a:prstGeom prst="rect">
            <a:avLst/>
          </a:prstGeom>
        </p:spPr>
      </p:pic>
      <p:grpSp>
        <p:nvGrpSpPr>
          <p:cNvPr id="12" name="组合 11"/>
          <p:cNvGrpSpPr/>
          <p:nvPr/>
        </p:nvGrpSpPr>
        <p:grpSpPr>
          <a:xfrm>
            <a:off x="2554987" y="1676400"/>
            <a:ext cx="7082026" cy="3689010"/>
            <a:chOff x="5261" y="3406"/>
            <a:chExt cx="8762" cy="4034"/>
          </a:xfrm>
        </p:grpSpPr>
        <p:grpSp>
          <p:nvGrpSpPr>
            <p:cNvPr id="9" name="组合 8"/>
            <p:cNvGrpSpPr/>
            <p:nvPr/>
          </p:nvGrpSpPr>
          <p:grpSpPr>
            <a:xfrm>
              <a:off x="5261" y="3406"/>
              <a:ext cx="8762" cy="4035"/>
              <a:chOff x="5219" y="2121"/>
              <a:chExt cx="8762" cy="4035"/>
            </a:xfrm>
          </p:grpSpPr>
          <p:cxnSp>
            <p:nvCxnSpPr>
              <p:cNvPr id="2"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49FFE6B-D859-496C-A33B-C49B47F0AB82}"/>
              </a:ext>
            </a:extLst>
          </p:cNvPr>
          <p:cNvGrpSpPr/>
          <p:nvPr/>
        </p:nvGrpSpPr>
        <p:grpSpPr>
          <a:xfrm>
            <a:off x="4320425" y="4606391"/>
            <a:ext cx="3787022" cy="449580"/>
            <a:chOff x="4186038" y="4314190"/>
            <a:chExt cx="3787022" cy="449580"/>
          </a:xfrm>
        </p:grpSpPr>
        <p:sp>
          <p:nvSpPr>
            <p:cNvPr id="16" name="矩形 15"/>
            <p:cNvSpPr/>
            <p:nvPr/>
          </p:nvSpPr>
          <p:spPr>
            <a:xfrm>
              <a:off x="4271645" y="4314190"/>
              <a:ext cx="3701415" cy="449580"/>
            </a:xfrm>
            <a:prstGeom prst="rect">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Times New Roman" panose="02020603050405020304" pitchFamily="18" charset="0"/>
              </a:endParaRPr>
            </a:p>
          </p:txBody>
        </p:sp>
        <p:sp>
          <p:nvSpPr>
            <p:cNvPr id="17" name="文本框 16"/>
            <p:cNvSpPr txBox="1"/>
            <p:nvPr/>
          </p:nvSpPr>
          <p:spPr>
            <a:xfrm>
              <a:off x="4186038" y="4363660"/>
              <a:ext cx="3702685" cy="400110"/>
            </a:xfrm>
            <a:prstGeom prst="rect">
              <a:avLst/>
            </a:prstGeom>
            <a:noFill/>
          </p:spPr>
          <p:txBody>
            <a:bodyPr wrap="square" rtlCol="0">
              <a:spAutoFit/>
            </a:bodyPr>
            <a:lstStyle/>
            <a:p>
              <a:pPr algn="ctr"/>
              <a:r>
                <a:rPr lang="en-US" altLang="zh-CN" sz="2000" b="1">
                  <a:solidFill>
                    <a:schemeClr val="bg1"/>
                  </a:solidFill>
                  <a:latin typeface="+mj-lt"/>
                  <a:ea typeface="微软雅黑" panose="020B0503020204020204" charset="-122"/>
                  <a:cs typeface="Times New Roman" panose="02020603050405020304" pitchFamily="18" charset="0"/>
                </a:rPr>
                <a:t>GVHD: Trần Thị Mỹ Lệ</a:t>
              </a:r>
              <a:endParaRPr lang="zh-CN" altLang="en-US" sz="2000" b="1" dirty="0">
                <a:solidFill>
                  <a:schemeClr val="bg1"/>
                </a:solidFill>
                <a:latin typeface="+mj-lt"/>
                <a:ea typeface="微软雅黑" panose="020B0503020204020204" charset="-122"/>
                <a:cs typeface="Times New Roman" panose="02020603050405020304" pitchFamily="18" charset="0"/>
              </a:endParaRPr>
            </a:p>
          </p:txBody>
        </p:sp>
      </p:grpSp>
      <p:pic>
        <p:nvPicPr>
          <p:cNvPr id="18" name="图片 17" descr="花"/>
          <p:cNvPicPr>
            <a:picLocks noChangeAspect="1"/>
          </p:cNvPicPr>
          <p:nvPr/>
        </p:nvPicPr>
        <p:blipFill>
          <a:blip r:embed="rId6"/>
          <a:stretch>
            <a:fillRect/>
          </a:stretch>
        </p:blipFill>
        <p:spPr>
          <a:xfrm>
            <a:off x="2708821" y="4049401"/>
            <a:ext cx="1229995" cy="1103630"/>
          </a:xfrm>
          <a:prstGeom prst="rect">
            <a:avLst/>
          </a:prstGeom>
        </p:spPr>
      </p:pic>
      <p:pic>
        <p:nvPicPr>
          <p:cNvPr id="19" name="图片 18" descr="鸟"/>
          <p:cNvPicPr>
            <a:picLocks noChangeAspect="1"/>
          </p:cNvPicPr>
          <p:nvPr/>
        </p:nvPicPr>
        <p:blipFill>
          <a:blip r:embed="rId7"/>
          <a:stretch>
            <a:fillRect/>
          </a:stretch>
        </p:blipFill>
        <p:spPr>
          <a:xfrm>
            <a:off x="8535347" y="4374002"/>
            <a:ext cx="1003935" cy="784860"/>
          </a:xfrm>
          <a:prstGeom prst="rect">
            <a:avLst/>
          </a:prstGeom>
        </p:spPr>
      </p:pic>
      <p:sp>
        <p:nvSpPr>
          <p:cNvPr id="20" name="文本框 12">
            <a:extLst>
              <a:ext uri="{FF2B5EF4-FFF2-40B4-BE49-F238E27FC236}">
                <a16:creationId xmlns:a16="http://schemas.microsoft.com/office/drawing/2014/main" id="{2BB82ED7-20E8-49AC-887B-324E493F19DF}"/>
              </a:ext>
            </a:extLst>
          </p:cNvPr>
          <p:cNvSpPr txBox="1"/>
          <p:nvPr/>
        </p:nvSpPr>
        <p:spPr>
          <a:xfrm>
            <a:off x="3405869" y="1260869"/>
            <a:ext cx="5485402" cy="1015663"/>
          </a:xfrm>
          <a:prstGeom prst="rect">
            <a:avLst/>
          </a:prstGeom>
          <a:noFill/>
        </p:spPr>
        <p:txBody>
          <a:bodyPr wrap="square" rtlCol="0">
            <a:spAutoFit/>
          </a:bodyPr>
          <a:lstStyle/>
          <a:p>
            <a:pPr algn="ctr"/>
            <a:r>
              <a:rPr lang="en-US" altLang="zh-CN" sz="6000" dirty="0" err="1">
                <a:solidFill>
                  <a:srgbClr val="336601"/>
                </a:solidFill>
                <a:latin typeface="+mj-lt"/>
                <a:ea typeface="迷你简启体" panose="03000509000000000000" charset="-122"/>
                <a:cs typeface="Times New Roman" panose="02020603050405020304" pitchFamily="18" charset="0"/>
              </a:rPr>
              <a:t>BÀI</a:t>
            </a:r>
            <a:r>
              <a:rPr lang="en-US" altLang="zh-CN" sz="6000" dirty="0">
                <a:solidFill>
                  <a:srgbClr val="336601"/>
                </a:solidFill>
                <a:latin typeface="+mj-lt"/>
                <a:ea typeface="迷你简启体" panose="03000509000000000000" charset="-122"/>
                <a:cs typeface="Times New Roman" panose="02020603050405020304" pitchFamily="18" charset="0"/>
              </a:rPr>
              <a:t> 7</a:t>
            </a:r>
            <a:endParaRPr lang="zh-CN" altLang="en-US" sz="6000" dirty="0">
              <a:solidFill>
                <a:srgbClr val="336601"/>
              </a:solidFill>
              <a:latin typeface="+mj-lt"/>
              <a:ea typeface="迷你简启体" panose="03000509000000000000" charset="-122"/>
              <a:cs typeface="Times New Roman" panose="02020603050405020304" pitchFamily="18" charset="0"/>
            </a:endParaRPr>
          </a:p>
        </p:txBody>
      </p:sp>
      <p:sp>
        <p:nvSpPr>
          <p:cNvPr id="21" name="文本框 21">
            <a:extLst>
              <a:ext uri="{FF2B5EF4-FFF2-40B4-BE49-F238E27FC236}">
                <a16:creationId xmlns:a16="http://schemas.microsoft.com/office/drawing/2014/main" id="{255F0F2C-8E7F-43A9-A6E3-67276854615E}"/>
              </a:ext>
            </a:extLst>
          </p:cNvPr>
          <p:cNvSpPr txBox="1"/>
          <p:nvPr/>
        </p:nvSpPr>
        <p:spPr>
          <a:xfrm>
            <a:off x="3037918" y="2423653"/>
            <a:ext cx="6116163" cy="1781706"/>
          </a:xfrm>
          <a:prstGeom prst="rect">
            <a:avLst/>
          </a:prstGeom>
          <a:noFill/>
        </p:spPr>
        <p:txBody>
          <a:bodyPr wrap="square" rtlCol="0">
            <a:spAutoFit/>
          </a:bodyPr>
          <a:lstStyle/>
          <a:p>
            <a:pPr algn="ctr">
              <a:lnSpc>
                <a:spcPct val="130000"/>
              </a:lnSpc>
            </a:pPr>
            <a:r>
              <a:rPr lang="en-US" altLang="zh-CN" sz="4400" b="1" dirty="0">
                <a:solidFill>
                  <a:srgbClr val="336601"/>
                </a:solidFill>
                <a:latin typeface="iCiel Cadena" panose="02000503000000020004" pitchFamily="2" charset="77"/>
                <a:ea typeface="微软雅黑" panose="020B0503020204020204" pitchFamily="34" charset="-122"/>
                <a:cs typeface="Times New Roman" panose="02020603050405020304" pitchFamily="18" charset="0"/>
              </a:rPr>
              <a:t>CÔNG DÂN VỚI CÁC QUYỀN DÂN CHỦ</a:t>
            </a:r>
            <a:endParaRPr lang="zh-CN" altLang="en-US" sz="4400" b="1" dirty="0">
              <a:solidFill>
                <a:srgbClr val="336601"/>
              </a:solidFill>
              <a:latin typeface="iCiel Cadena" panose="02000503000000020004" pitchFamily="2" charset="77"/>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2000"/>
                            </p:stCondLst>
                            <p:childTnLst>
                              <p:par>
                                <p:cTn id="38" presetID="38" presetClass="entr" presetSubtype="0" accel="50000" fill="hold" grpId="1" nodeType="afterEffect">
                                  <p:stCondLst>
                                    <p:cond delay="0"/>
                                  </p:stCondLst>
                                  <p:iterate type="lt">
                                    <p:tmPct val="50000"/>
                                  </p:iterate>
                                  <p:childTnLst>
                                    <p:set>
                                      <p:cBhvr>
                                        <p:cTn id="39" dur="1" fill="hold">
                                          <p:stCondLst>
                                            <p:cond delay="0"/>
                                          </p:stCondLst>
                                        </p:cTn>
                                        <p:tgtEl>
                                          <p:spTgt spid="20"/>
                                        </p:tgtEl>
                                        <p:attrNameLst>
                                          <p:attrName>style.visibility</p:attrName>
                                        </p:attrNameLst>
                                      </p:cBhvr>
                                      <p:to>
                                        <p:strVal val="visible"/>
                                      </p:to>
                                    </p:set>
                                    <p:set>
                                      <p:cBhvr>
                                        <p:cTn id="40" dur="228" fill="hold">
                                          <p:stCondLst>
                                            <p:cond delay="0"/>
                                          </p:stCondLst>
                                        </p:cTn>
                                        <p:tgtEl>
                                          <p:spTgt spid="20"/>
                                        </p:tgtEl>
                                        <p:attrNameLst>
                                          <p:attrName>style.rotation</p:attrName>
                                        </p:attrNameLst>
                                      </p:cBhvr>
                                      <p:to>
                                        <p:strVal val="-45.0"/>
                                      </p:to>
                                    </p:set>
                                    <p:anim calcmode="lin" valueType="num">
                                      <p:cBhvr>
                                        <p:cTn id="41" dur="228" fill="hold">
                                          <p:stCondLst>
                                            <p:cond delay="228"/>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42" dur="228"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43" dur="78" decel="50000" autoRev="1" fill="hold">
                                          <p:stCondLst>
                                            <p:cond delay="228"/>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44" dur="68" fill="hold">
                                          <p:stCondLst>
                                            <p:cond delay="432"/>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Scale>
                                      <p:cBhvr>
                                        <p:cTn id="4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1"/>
                                        </p:tgtEl>
                                        <p:attrNameLst>
                                          <p:attrName>ppt_x</p:attrName>
                                          <p:attrName>ppt_y</p:attrName>
                                        </p:attrNameLst>
                                      </p:cBhvr>
                                    </p:animMotion>
                                    <p:animEffect transition="in" filter="fade">
                                      <p:cBhvr>
                                        <p:cTn id="5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28234" y="2567094"/>
            <a:ext cx="4944663" cy="3391725"/>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Open Sans" panose="020B0606030504020204" pitchFamily="34" charset="0"/>
              <a:cs typeface="Open Sans" panose="020B0606030504020204" pitchFamily="34" charset="0"/>
            </a:endParaRPr>
          </a:p>
        </p:txBody>
      </p:sp>
      <p:grpSp>
        <p:nvGrpSpPr>
          <p:cNvPr id="11" name="组合 10"/>
          <p:cNvGrpSpPr/>
          <p:nvPr/>
        </p:nvGrpSpPr>
        <p:grpSpPr>
          <a:xfrm>
            <a:off x="1078346" y="2109227"/>
            <a:ext cx="4299302" cy="696549"/>
            <a:chOff x="3123788" y="1995506"/>
            <a:chExt cx="1806665" cy="677945"/>
          </a:xfrm>
        </p:grpSpPr>
        <p:sp>
          <p:nvSpPr>
            <p:cNvPr id="12" name="圆角矩形 11"/>
            <p:cNvSpPr/>
            <p:nvPr/>
          </p:nvSpPr>
          <p:spPr>
            <a:xfrm>
              <a:off x="3123788" y="1995506"/>
              <a:ext cx="1806665"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Open Sans" panose="020B0606030504020204" pitchFamily="34" charset="0"/>
                <a:cs typeface="Open Sans" panose="020B0606030504020204" pitchFamily="34" charset="0"/>
              </a:endParaRPr>
            </a:p>
          </p:txBody>
        </p:sp>
        <p:sp>
          <p:nvSpPr>
            <p:cNvPr id="13" name="矩形 12"/>
            <p:cNvSpPr/>
            <p:nvPr/>
          </p:nvSpPr>
          <p:spPr>
            <a:xfrm>
              <a:off x="3169137" y="2031911"/>
              <a:ext cx="1693854" cy="509245"/>
            </a:xfrm>
            <a:prstGeom prst="rect">
              <a:avLst/>
            </a:prstGeom>
          </p:spPr>
          <p:txBody>
            <a:bodyPr wrap="square">
              <a:spAutoFit/>
            </a:bodyPr>
            <a:lstStyle/>
            <a:p>
              <a:pPr algn="ctr"/>
              <a:r>
                <a:rPr lang="pt-B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TH1</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sp>
        <p:nvSpPr>
          <p:cNvPr id="14" name="矩形 1"/>
          <p:cNvSpPr>
            <a:spLocks noChangeArrowheads="1"/>
          </p:cNvSpPr>
          <p:nvPr/>
        </p:nvSpPr>
        <p:spPr bwMode="auto">
          <a:xfrm>
            <a:off x="741631" y="3111732"/>
            <a:ext cx="463601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pt-BR"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Trước thềm Bầu cử ĐB HĐND xã X, ông A đã đến từng gia đình vận động, mua phiếu bầu cử. Theo em, ông A đã vi phạm điều gì? Em làm gì để khuyên GĐ?</a:t>
            </a:r>
            <a:endParaRPr lang="zh-CN" altLang="en-US" sz="2400" dirty="0">
              <a:solidFill>
                <a:schemeClr val="accent6">
                  <a:lumMod val="75000"/>
                </a:schemeClr>
              </a:solidFill>
              <a:latin typeface="Open Sans" panose="020B0606030504020204" pitchFamily="34" charset="0"/>
              <a:cs typeface="Open Sans" panose="020B0606030504020204" pitchFamily="34" charset="0"/>
            </a:endParaRPr>
          </a:p>
        </p:txBody>
      </p:sp>
      <p:sp>
        <p:nvSpPr>
          <p:cNvPr id="15" name="矩形 14"/>
          <p:cNvSpPr/>
          <p:nvPr/>
        </p:nvSpPr>
        <p:spPr>
          <a:xfrm>
            <a:off x="6436328" y="2553334"/>
            <a:ext cx="4944663" cy="3399692"/>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Open Sans" panose="020B0606030504020204" pitchFamily="34" charset="0"/>
              <a:cs typeface="Open Sans" panose="020B0606030504020204" pitchFamily="34" charset="0"/>
            </a:endParaRPr>
          </a:p>
        </p:txBody>
      </p:sp>
      <p:grpSp>
        <p:nvGrpSpPr>
          <p:cNvPr id="16" name="组合 15"/>
          <p:cNvGrpSpPr/>
          <p:nvPr/>
        </p:nvGrpSpPr>
        <p:grpSpPr>
          <a:xfrm>
            <a:off x="6763544" y="2084481"/>
            <a:ext cx="4289952" cy="701353"/>
            <a:chOff x="3123788" y="1995506"/>
            <a:chExt cx="1758539" cy="677945"/>
          </a:xfrm>
        </p:grpSpPr>
        <p:sp>
          <p:nvSpPr>
            <p:cNvPr id="17" name="圆角矩形 16"/>
            <p:cNvSpPr/>
            <p:nvPr/>
          </p:nvSpPr>
          <p:spPr>
            <a:xfrm>
              <a:off x="3123788" y="1995506"/>
              <a:ext cx="1758539"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Open Sans" panose="020B0606030504020204" pitchFamily="34" charset="0"/>
                <a:cs typeface="Open Sans" panose="020B0606030504020204" pitchFamily="34" charset="0"/>
              </a:endParaRPr>
            </a:p>
          </p:txBody>
        </p:sp>
        <p:sp>
          <p:nvSpPr>
            <p:cNvPr id="18" name="矩形 17"/>
            <p:cNvSpPr/>
            <p:nvPr/>
          </p:nvSpPr>
          <p:spPr>
            <a:xfrm>
              <a:off x="3172673" y="2028556"/>
              <a:ext cx="1671705" cy="505757"/>
            </a:xfrm>
            <a:prstGeom prst="rect">
              <a:avLst/>
            </a:prstGeom>
          </p:spPr>
          <p:txBody>
            <a:bodyPr wrap="square">
              <a:spAutoFit/>
            </a:bodyPr>
            <a:lstStyle/>
            <a:p>
              <a:pPr algn="ctr"/>
              <a:r>
                <a:rPr lang="pt-B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TH2</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sp>
        <p:nvSpPr>
          <p:cNvPr id="19" name="矩形 1"/>
          <p:cNvSpPr>
            <a:spLocks noChangeArrowheads="1"/>
          </p:cNvSpPr>
          <p:nvPr/>
        </p:nvSpPr>
        <p:spPr bwMode="auto">
          <a:xfrm>
            <a:off x="6506157" y="3021875"/>
            <a:ext cx="482498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vi-VN"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Chị B là người dân tộc thiểu số, chị là cán bộ xã lâu năm, chị tự ứng cử vào HĐND xã nhưng bị mọi người phản đối vì là người dân tộc thiểu số. Theo em, mọi người đã vi phạm điều gì? Em làm gì trong TH này?</a:t>
            </a:r>
            <a:endParaRPr lang="en-US" altLang="zh-CN"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sym typeface="+mn-ea"/>
            </a:endParaRPr>
          </a:p>
        </p:txBody>
      </p:sp>
      <p:cxnSp>
        <p:nvCxnSpPr>
          <p:cNvPr id="20" name="直接连接符 1">
            <a:extLst>
              <a:ext uri="{FF2B5EF4-FFF2-40B4-BE49-F238E27FC236}">
                <a16:creationId xmlns:a16="http://schemas.microsoft.com/office/drawing/2014/main" id="{5456283B-1DD3-7D43-BA41-55B7517D4743}"/>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a:extLst>
              <a:ext uri="{FF2B5EF4-FFF2-40B4-BE49-F238E27FC236}">
                <a16:creationId xmlns:a16="http://schemas.microsoft.com/office/drawing/2014/main" id="{B2A59822-1929-E946-B60F-8D1A07CC912A}"/>
              </a:ext>
            </a:extLst>
          </p:cNvPr>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22" name="组合 5">
            <a:extLst>
              <a:ext uri="{FF2B5EF4-FFF2-40B4-BE49-F238E27FC236}">
                <a16:creationId xmlns:a16="http://schemas.microsoft.com/office/drawing/2014/main" id="{01DC20D1-B0AF-9E44-B11B-8C9964EED78B}"/>
              </a:ext>
            </a:extLst>
          </p:cNvPr>
          <p:cNvGrpSpPr/>
          <p:nvPr/>
        </p:nvGrpSpPr>
        <p:grpSpPr>
          <a:xfrm>
            <a:off x="1805812" y="99068"/>
            <a:ext cx="781624" cy="711200"/>
            <a:chOff x="1696" y="171"/>
            <a:chExt cx="1135" cy="1120"/>
          </a:xfrm>
        </p:grpSpPr>
        <p:sp>
          <p:nvSpPr>
            <p:cNvPr id="23" name="椭圆 3">
              <a:extLst>
                <a:ext uri="{FF2B5EF4-FFF2-40B4-BE49-F238E27FC236}">
                  <a16:creationId xmlns:a16="http://schemas.microsoft.com/office/drawing/2014/main" id="{672E72FF-B982-F14C-ADFA-250A9BBD8D3A}"/>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Open Sans" panose="020B0606030504020204" pitchFamily="34" charset="0"/>
                <a:cs typeface="Open Sans" panose="020B0606030504020204" pitchFamily="34" charset="0"/>
              </a:endParaRPr>
            </a:p>
          </p:txBody>
        </p:sp>
        <p:sp>
          <p:nvSpPr>
            <p:cNvPr id="24" name="文本框 4">
              <a:extLst>
                <a:ext uri="{FF2B5EF4-FFF2-40B4-BE49-F238E27FC236}">
                  <a16:creationId xmlns:a16="http://schemas.microsoft.com/office/drawing/2014/main" id="{C63BF8D2-1498-D240-8BE8-3E13F4FCE94C}"/>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sp>
        <p:nvSpPr>
          <p:cNvPr id="25" name="文本框 6">
            <a:extLst>
              <a:ext uri="{FF2B5EF4-FFF2-40B4-BE49-F238E27FC236}">
                <a16:creationId xmlns:a16="http://schemas.microsoft.com/office/drawing/2014/main" id="{E34A2B5C-D03B-CF41-8677-7F1551D4B871}"/>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QUYỀN</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BẦU</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VÀ</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ỨNG</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endParaRPr lang="zh-CN" altLang="en-US" sz="2800" b="1" dirty="0">
              <a:solidFill>
                <a:srgbClr val="274800"/>
              </a:solidFill>
              <a:latin typeface="Open Sans" panose="020B0606030504020204" pitchFamily="34" charset="0"/>
              <a:ea typeface="微软雅黑" panose="020B0503020204020204" charset="-122"/>
              <a:cs typeface="Open Sans" panose="020B0606030504020204" pitchFamily="34" charset="0"/>
            </a:endParaRPr>
          </a:p>
        </p:txBody>
      </p:sp>
      <p:sp>
        <p:nvSpPr>
          <p:cNvPr id="26" name="椭圆 9">
            <a:extLst>
              <a:ext uri="{FF2B5EF4-FFF2-40B4-BE49-F238E27FC236}">
                <a16:creationId xmlns:a16="http://schemas.microsoft.com/office/drawing/2014/main" id="{FA1966F1-61AE-F44A-A061-C83B32C1B78B}"/>
              </a:ext>
            </a:extLst>
          </p:cNvPr>
          <p:cNvSpPr/>
          <p:nvPr/>
        </p:nvSpPr>
        <p:spPr>
          <a:xfrm>
            <a:off x="2055895"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D5777C2-2DCF-C94B-9217-293DAAE3AC7F}"/>
              </a:ext>
            </a:extLst>
          </p:cNvPr>
          <p:cNvSpPr txBox="1"/>
          <p:nvPr/>
        </p:nvSpPr>
        <p:spPr>
          <a:xfrm>
            <a:off x="2438547" y="1143496"/>
            <a:ext cx="7697541" cy="523220"/>
          </a:xfrm>
          <a:prstGeom prst="rect">
            <a:avLst/>
          </a:prstGeom>
          <a:noFill/>
        </p:spPr>
        <p:txBody>
          <a:bodyPr wrap="square" rtlCol="0">
            <a:spAutoFit/>
          </a:bodyPr>
          <a:lstStyle/>
          <a:p>
            <a:r>
              <a:rPr lang="vi-VN" sz="2800">
                <a:solidFill>
                  <a:srgbClr val="274800"/>
                </a:solidFill>
                <a:latin typeface="Open Sans" panose="020B0606030504020204" pitchFamily="34" charset="0"/>
                <a:ea typeface="Open Sans" panose="020B0606030504020204" pitchFamily="34" charset="0"/>
                <a:cs typeface="Open Sans" panose="020B0606030504020204" pitchFamily="34" charset="0"/>
              </a:rPr>
              <a:t>c. Cách thực hiện quyền bầu cử và ứng cử </a:t>
            </a:r>
            <a:endPar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endParaRPr>
          </a:p>
        </p:txBody>
      </p:sp>
      <p:cxnSp>
        <p:nvCxnSpPr>
          <p:cNvPr id="28" name="直接连接符 17">
            <a:extLst>
              <a:ext uri="{FF2B5EF4-FFF2-40B4-BE49-F238E27FC236}">
                <a16:creationId xmlns:a16="http://schemas.microsoft.com/office/drawing/2014/main" id="{6B7C60D3-1F25-624A-862B-040C09D70ADD}"/>
              </a:ext>
            </a:extLst>
          </p:cNvPr>
          <p:cNvCxnSpPr>
            <a:cxnSpLocks/>
          </p:cNvCxnSpPr>
          <p:nvPr/>
        </p:nvCxnSpPr>
        <p:spPr>
          <a:xfrm>
            <a:off x="2183729" y="772839"/>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DE009489-8EBD-2E4A-BCB0-65723AC79475}"/>
              </a:ext>
            </a:extLst>
          </p:cNvPr>
          <p:cNvSpPr/>
          <p:nvPr/>
        </p:nvSpPr>
        <p:spPr>
          <a:xfrm>
            <a:off x="4118602" y="5694209"/>
            <a:ext cx="4116893" cy="922428"/>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a:solidFill>
                  <a:srgbClr val="FF0000"/>
                </a:solidFill>
              </a:rPr>
              <a:t>TRÁI PHÁP LUẬT</a:t>
            </a:r>
          </a:p>
        </p:txBody>
      </p:sp>
    </p:spTree>
    <p:extLst>
      <p:ext uri="{BB962C8B-B14F-4D97-AF65-F5344CB8AC3E}">
        <p14:creationId xmlns:p14="http://schemas.microsoft.com/office/powerpoint/2010/main" val="35653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000"/>
                            </p:stCondLst>
                            <p:childTnLst>
                              <p:par>
                                <p:cTn id="21" presetID="35"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style.rotation</p:attrName>
                                        </p:attrNameLst>
                                      </p:cBhvr>
                                      <p:tavLst>
                                        <p:tav tm="0">
                                          <p:val>
                                            <p:fltVal val="720"/>
                                          </p:val>
                                        </p:tav>
                                        <p:tav tm="100000">
                                          <p:val>
                                            <p:fltVal val="0"/>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ppt_w</p:attrName>
                                        </p:attrNameLst>
                                      </p:cBhvr>
                                      <p:tavLst>
                                        <p:tav tm="0">
                                          <p:val>
                                            <p:fltVal val="0"/>
                                          </p:val>
                                        </p:tav>
                                        <p:tav tm="100000">
                                          <p:val>
                                            <p:strVal val="#ppt_w"/>
                                          </p:val>
                                        </p:tav>
                                      </p:tavLst>
                                    </p:anim>
                                  </p:childTnLst>
                                </p:cTn>
                              </p:par>
                              <p:par>
                                <p:cTn id="27" presetID="22" presetClass="entr" presetSubtype="1"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9">
                                            <p:txEl>
                                              <p:pRg st="0" end="0"/>
                                            </p:txEl>
                                          </p:spTgt>
                                        </p:tgtEl>
                                        <p:attrNameLst>
                                          <p:attrName>style.visibility</p:attrName>
                                        </p:attrNameLst>
                                      </p:cBhvr>
                                      <p:to>
                                        <p:strVal val="visible"/>
                                      </p:to>
                                    </p:set>
                                    <p:animEffect transition="in" filter="barn(inVertical)">
                                      <p:cBhvr>
                                        <p:cTn id="60"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5" grpId="0"/>
      <p:bldP spid="26" grpId="0" bldLvl="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1"/>
          <p:cNvSpPr/>
          <p:nvPr/>
        </p:nvSpPr>
        <p:spPr bwMode="auto">
          <a:xfrm>
            <a:off x="4186807" y="2152015"/>
            <a:ext cx="1585595" cy="1583690"/>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rgbClr val="336601"/>
          </a:solidFill>
          <a:ln>
            <a:noFill/>
          </a:ln>
        </p:spPr>
        <p:txBody>
          <a:bodyPr/>
          <a:lstStyle/>
          <a:p>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9" name="Freeform 22"/>
          <p:cNvSpPr/>
          <p:nvPr/>
        </p:nvSpPr>
        <p:spPr bwMode="auto">
          <a:xfrm>
            <a:off x="5834632" y="2152015"/>
            <a:ext cx="1583055" cy="1583690"/>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rgbClr val="336601"/>
          </a:solidFill>
          <a:ln>
            <a:noFill/>
          </a:ln>
        </p:spPr>
        <p:txBody>
          <a:bodyPr/>
          <a:lstStyle/>
          <a:p>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0" name="Freeform 23"/>
          <p:cNvSpPr/>
          <p:nvPr/>
        </p:nvSpPr>
        <p:spPr bwMode="auto">
          <a:xfrm>
            <a:off x="4186807" y="3800475"/>
            <a:ext cx="1585595" cy="1583690"/>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rgbClr val="336601"/>
          </a:solidFill>
          <a:ln>
            <a:noFill/>
          </a:ln>
        </p:spPr>
        <p:txBody>
          <a:bodyPr/>
          <a:lstStyle/>
          <a:p>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1" name="Freeform 24"/>
          <p:cNvSpPr/>
          <p:nvPr/>
        </p:nvSpPr>
        <p:spPr bwMode="auto">
          <a:xfrm>
            <a:off x="5834632" y="3800475"/>
            <a:ext cx="1583055" cy="1583690"/>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rgbClr val="336601"/>
          </a:solidFill>
          <a:ln>
            <a:noFill/>
          </a:ln>
        </p:spPr>
        <p:txBody>
          <a:bodyPr/>
          <a:lstStyle/>
          <a:p>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2" name="Rectangle 25"/>
          <p:cNvSpPr>
            <a:spLocks noChangeArrowheads="1"/>
          </p:cNvSpPr>
          <p:nvPr/>
        </p:nvSpPr>
        <p:spPr bwMode="auto">
          <a:xfrm>
            <a:off x="4632696" y="2612627"/>
            <a:ext cx="555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dirty="0">
                <a:solidFill>
                  <a:srgbClr val="FFFFFF"/>
                </a:solidFill>
                <a:latin typeface="+mj-lt"/>
                <a:ea typeface="微软雅黑" panose="020B0503020204020204" charset="-122"/>
                <a:cs typeface="Times New Roman" panose="02020603050405020304" pitchFamily="18" charset="0"/>
                <a:sym typeface="Arial" panose="020B0604020202020204" pitchFamily="34" charset="0"/>
              </a:rPr>
              <a:t>1</a:t>
            </a:r>
          </a:p>
        </p:txBody>
      </p:sp>
      <p:sp>
        <p:nvSpPr>
          <p:cNvPr id="13" name="Rectangle 26"/>
          <p:cNvSpPr>
            <a:spLocks noChangeArrowheads="1"/>
          </p:cNvSpPr>
          <p:nvPr/>
        </p:nvSpPr>
        <p:spPr bwMode="auto">
          <a:xfrm>
            <a:off x="6225573" y="2603135"/>
            <a:ext cx="787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dirty="0">
                <a:solidFill>
                  <a:srgbClr val="FFFFFF"/>
                </a:solidFill>
                <a:latin typeface="+mj-lt"/>
                <a:ea typeface="微软雅黑" panose="020B0503020204020204" charset="-122"/>
                <a:cs typeface="Times New Roman" panose="02020603050405020304" pitchFamily="18" charset="0"/>
                <a:sym typeface="Arial" panose="020B0604020202020204" pitchFamily="34" charset="0"/>
              </a:rPr>
              <a:t>2</a:t>
            </a:r>
            <a:endParaRPr lang="en-US" altLang="zh-CN" sz="3200" dirty="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4" name="Rectangle 27"/>
          <p:cNvSpPr>
            <a:spLocks noChangeArrowheads="1"/>
          </p:cNvSpPr>
          <p:nvPr/>
        </p:nvSpPr>
        <p:spPr bwMode="auto">
          <a:xfrm>
            <a:off x="4585706" y="4346098"/>
            <a:ext cx="6496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dirty="0">
                <a:solidFill>
                  <a:srgbClr val="FFFFFF"/>
                </a:solidFill>
                <a:latin typeface="+mj-lt"/>
                <a:ea typeface="微软雅黑" panose="020B0503020204020204" charset="-122"/>
                <a:cs typeface="Times New Roman" panose="02020603050405020304" pitchFamily="18" charset="0"/>
                <a:sym typeface="Arial" panose="020B0604020202020204" pitchFamily="34" charset="0"/>
              </a:rPr>
              <a:t>3</a:t>
            </a:r>
          </a:p>
        </p:txBody>
      </p:sp>
      <p:sp>
        <p:nvSpPr>
          <p:cNvPr id="15" name="Rectangle 28"/>
          <p:cNvSpPr>
            <a:spLocks noChangeArrowheads="1"/>
          </p:cNvSpPr>
          <p:nvPr/>
        </p:nvSpPr>
        <p:spPr bwMode="auto">
          <a:xfrm>
            <a:off x="6381258" y="4387299"/>
            <a:ext cx="508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dirty="0">
                <a:solidFill>
                  <a:srgbClr val="FFFFFF"/>
                </a:solidFill>
                <a:latin typeface="+mj-lt"/>
                <a:ea typeface="微软雅黑" panose="020B0503020204020204" charset="-122"/>
                <a:cs typeface="Times New Roman" panose="02020603050405020304" pitchFamily="18" charset="0"/>
                <a:sym typeface="Arial" panose="020B0604020202020204" pitchFamily="34" charset="0"/>
              </a:rPr>
              <a:t>4</a:t>
            </a:r>
          </a:p>
        </p:txBody>
      </p:sp>
      <p:grpSp>
        <p:nvGrpSpPr>
          <p:cNvPr id="30" name="组合 29"/>
          <p:cNvGrpSpPr/>
          <p:nvPr/>
        </p:nvGrpSpPr>
        <p:grpSpPr>
          <a:xfrm>
            <a:off x="5397752" y="3362325"/>
            <a:ext cx="819150" cy="819150"/>
            <a:chOff x="8872" y="5295"/>
            <a:chExt cx="1290" cy="1290"/>
          </a:xfrm>
        </p:grpSpPr>
        <p:sp>
          <p:nvSpPr>
            <p:cNvPr id="16" name="椭圆 15"/>
            <p:cNvSpPr/>
            <p:nvPr/>
          </p:nvSpPr>
          <p:spPr>
            <a:xfrm>
              <a:off x="8872" y="5295"/>
              <a:ext cx="1290" cy="1291"/>
            </a:xfrm>
            <a:prstGeom prst="ellipse">
              <a:avLst/>
            </a:prstGeom>
            <a:solidFill>
              <a:srgbClr val="E5F4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7" name="Freeform 6"/>
            <p:cNvSpPr>
              <a:spLocks noEditPoints="1"/>
            </p:cNvSpPr>
            <p:nvPr/>
          </p:nvSpPr>
          <p:spPr bwMode="auto">
            <a:xfrm>
              <a:off x="9180" y="5682"/>
              <a:ext cx="674" cy="517"/>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rgbClr val="336601"/>
            </a:solidFill>
            <a:ln>
              <a:noFill/>
            </a:ln>
          </p:spPr>
          <p:txBody>
            <a:bodyPr vert="horz" wrap="square" lIns="91440" tIns="45720" rIns="91440" bIns="45720" numCol="1" anchor="t" anchorCtr="0" compatLnSpc="1"/>
            <a:lstStyle/>
            <a:p>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grpSp>
      <p:sp>
        <p:nvSpPr>
          <p:cNvPr id="10246" name="Rectangle 6"/>
          <p:cNvSpPr>
            <a:spLocks noChangeArrowheads="1"/>
          </p:cNvSpPr>
          <p:nvPr/>
        </p:nvSpPr>
        <p:spPr bwMode="auto">
          <a:xfrm>
            <a:off x="657856" y="2136338"/>
            <a:ext cx="362842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endParaRPr lang="vi-VN" sz="2800" dirty="0">
              <a:solidFill>
                <a:srgbClr val="305D00"/>
              </a:solidFill>
              <a:latin typeface="+mj-lt"/>
              <a:cs typeface="Times New Roman" panose="02020603050405020304" pitchFamily="18" charset="0"/>
            </a:endParaRPr>
          </a:p>
          <a:p>
            <a:r>
              <a:rPr lang="vi-VN" sz="2800" dirty="0">
                <a:solidFill>
                  <a:srgbClr val="305D00"/>
                </a:solidFill>
                <a:latin typeface="+mj-lt"/>
                <a:cs typeface="Times New Roman" panose="02020603050405020304" pitchFamily="18" charset="0"/>
              </a:rPr>
              <a:t>Đủ 18 tuổi</a:t>
            </a:r>
          </a:p>
          <a:p>
            <a:r>
              <a:rPr lang="vi-VN" sz="2800" dirty="0">
                <a:solidFill>
                  <a:srgbClr val="305D00"/>
                </a:solidFill>
                <a:latin typeface="+mj-lt"/>
                <a:cs typeface="Times New Roman" panose="02020603050405020304" pitchFamily="18" charset="0"/>
              </a:rPr>
              <a:t>Không PB nam - nữ...</a:t>
            </a:r>
            <a:endParaRPr lang="en-US" sz="2800" dirty="0">
              <a:solidFill>
                <a:srgbClr val="305D00"/>
              </a:solidFill>
              <a:latin typeface="+mj-lt"/>
              <a:cs typeface="Times New Roman" panose="02020603050405020304" pitchFamily="18" charset="0"/>
            </a:endParaRPr>
          </a:p>
        </p:txBody>
      </p:sp>
      <p:sp>
        <p:nvSpPr>
          <p:cNvPr id="23" name="文本框 119"/>
          <p:cNvSpPr txBox="1"/>
          <p:nvPr/>
        </p:nvSpPr>
        <p:spPr>
          <a:xfrm>
            <a:off x="567417" y="1994342"/>
            <a:ext cx="2518324"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200" b="1" dirty="0">
                <a:solidFill>
                  <a:srgbClr val="274800"/>
                </a:solidFill>
                <a:latin typeface="+mj-lt"/>
                <a:cs typeface="Times New Roman" panose="02020603050405020304" pitchFamily="18" charset="0"/>
              </a:rPr>
              <a:t>PHỔ THÔNG</a:t>
            </a:r>
            <a:endParaRPr lang="zh-CN" altLang="en-US" sz="3200" b="1" dirty="0">
              <a:solidFill>
                <a:srgbClr val="274800"/>
              </a:solidFill>
              <a:latin typeface="+mj-lt"/>
              <a:ea typeface="微软雅黑" panose="020B0503020204020204" charset="-122"/>
              <a:cs typeface="Times New Roman" panose="02020603050405020304" pitchFamily="18" charset="0"/>
              <a:sym typeface="+mn-ea"/>
            </a:endParaRPr>
          </a:p>
        </p:txBody>
      </p:sp>
      <p:sp>
        <p:nvSpPr>
          <p:cNvPr id="24" name="Rectangle 6"/>
          <p:cNvSpPr>
            <a:spLocks noChangeArrowheads="1"/>
          </p:cNvSpPr>
          <p:nvPr/>
        </p:nvSpPr>
        <p:spPr bwMode="auto">
          <a:xfrm>
            <a:off x="665742" y="4524837"/>
            <a:ext cx="34895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vi-VN" sz="2800" dirty="0">
                <a:solidFill>
                  <a:srgbClr val="305D00"/>
                </a:solidFill>
                <a:latin typeface="+mj-lt"/>
                <a:cs typeface="Times New Roman" panose="02020603050405020304" pitchFamily="18" charset="0"/>
              </a:rPr>
              <a:t>Trực tiếp đi bầu</a:t>
            </a:r>
            <a:endParaRPr lang="en-US" sz="2800" dirty="0">
              <a:solidFill>
                <a:srgbClr val="305D00"/>
              </a:solidFill>
              <a:latin typeface="+mj-lt"/>
              <a:cs typeface="Times New Roman" panose="02020603050405020304" pitchFamily="18" charset="0"/>
            </a:endParaRPr>
          </a:p>
        </p:txBody>
      </p:sp>
      <p:sp>
        <p:nvSpPr>
          <p:cNvPr id="25" name="文本框 119"/>
          <p:cNvSpPr txBox="1"/>
          <p:nvPr/>
        </p:nvSpPr>
        <p:spPr>
          <a:xfrm>
            <a:off x="591820" y="4955724"/>
            <a:ext cx="2692949"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200" b="1" dirty="0">
                <a:solidFill>
                  <a:srgbClr val="274800"/>
                </a:solidFill>
                <a:latin typeface="+mj-lt"/>
                <a:cs typeface="Times New Roman" panose="02020603050405020304" pitchFamily="18" charset="0"/>
              </a:rPr>
              <a:t>TRỰC TIẾP</a:t>
            </a:r>
            <a:endParaRPr lang="zh-CN" altLang="en-US" sz="3200" b="1" dirty="0">
              <a:solidFill>
                <a:srgbClr val="274800"/>
              </a:solidFill>
              <a:latin typeface="+mj-lt"/>
              <a:ea typeface="微软雅黑" panose="020B0503020204020204" charset="-122"/>
              <a:cs typeface="Times New Roman" panose="02020603050405020304" pitchFamily="18" charset="0"/>
              <a:sym typeface="+mn-ea"/>
            </a:endParaRPr>
          </a:p>
        </p:txBody>
      </p:sp>
      <p:sp>
        <p:nvSpPr>
          <p:cNvPr id="26" name="Rectangle 6"/>
          <p:cNvSpPr>
            <a:spLocks noChangeArrowheads="1"/>
          </p:cNvSpPr>
          <p:nvPr/>
        </p:nvSpPr>
        <p:spPr bwMode="auto">
          <a:xfrm>
            <a:off x="8126068" y="2641952"/>
            <a:ext cx="39919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20000"/>
              </a:spcBef>
              <a:spcAft>
                <a:spcPts val="600"/>
              </a:spcAft>
              <a:buClr>
                <a:schemeClr val="accent1">
                  <a:lumMod val="75000"/>
                </a:schemeClr>
              </a:buClr>
              <a:buSzPct val="145000"/>
            </a:pPr>
            <a:r>
              <a:rPr lang="vi-VN" sz="2800" dirty="0">
                <a:solidFill>
                  <a:srgbClr val="305D00"/>
                </a:solidFill>
                <a:latin typeface="+mj-lt"/>
                <a:cs typeface="Times New Roman" panose="02020603050405020304" pitchFamily="18" charset="0"/>
              </a:rPr>
              <a:t>Mọi lá phiếu đều có giá trị như nhau</a:t>
            </a:r>
            <a:endParaRPr lang="zh-CN" altLang="en-US" sz="2800" dirty="0">
              <a:solidFill>
                <a:srgbClr val="305D00"/>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27" name="文本框 119"/>
          <p:cNvSpPr txBox="1"/>
          <p:nvPr/>
        </p:nvSpPr>
        <p:spPr>
          <a:xfrm>
            <a:off x="7992193" y="2049050"/>
            <a:ext cx="2456094"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200" b="1" dirty="0">
                <a:solidFill>
                  <a:srgbClr val="274800"/>
                </a:solidFill>
                <a:latin typeface="+mj-lt"/>
                <a:cs typeface="Times New Roman" panose="02020603050405020304" pitchFamily="18" charset="0"/>
              </a:rPr>
              <a:t>BÌNH ĐẲNG</a:t>
            </a:r>
            <a:endParaRPr lang="zh-CN" altLang="en-US" sz="3200" b="1" dirty="0">
              <a:solidFill>
                <a:srgbClr val="274800"/>
              </a:solidFill>
              <a:latin typeface="+mj-lt"/>
              <a:ea typeface="微软雅黑" panose="020B0503020204020204" charset="-122"/>
              <a:cs typeface="Times New Roman" panose="02020603050405020304" pitchFamily="18" charset="0"/>
              <a:sym typeface="+mn-ea"/>
            </a:endParaRPr>
          </a:p>
        </p:txBody>
      </p:sp>
      <p:sp>
        <p:nvSpPr>
          <p:cNvPr id="28" name="Rectangle 6"/>
          <p:cNvSpPr>
            <a:spLocks noChangeArrowheads="1"/>
          </p:cNvSpPr>
          <p:nvPr/>
        </p:nvSpPr>
        <p:spPr bwMode="auto">
          <a:xfrm>
            <a:off x="8126068" y="4511543"/>
            <a:ext cx="41258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vi-VN" sz="2800" dirty="0">
                <a:solidFill>
                  <a:srgbClr val="305D00"/>
                </a:solidFill>
                <a:latin typeface="+mj-lt"/>
                <a:cs typeface="Times New Roman" panose="02020603050405020304" pitchFamily="18" charset="0"/>
              </a:rPr>
              <a:t>Không để lại tên trên phiếu</a:t>
            </a:r>
            <a:endParaRPr lang="en-US" sz="2800" dirty="0">
              <a:solidFill>
                <a:srgbClr val="305D00"/>
              </a:solidFill>
              <a:latin typeface="+mj-lt"/>
              <a:cs typeface="Times New Roman" panose="02020603050405020304" pitchFamily="18" charset="0"/>
            </a:endParaRPr>
          </a:p>
        </p:txBody>
      </p:sp>
      <p:sp>
        <p:nvSpPr>
          <p:cNvPr id="29" name="文本框 119"/>
          <p:cNvSpPr txBox="1"/>
          <p:nvPr/>
        </p:nvSpPr>
        <p:spPr>
          <a:xfrm>
            <a:off x="7992193" y="4986801"/>
            <a:ext cx="3085836"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200" b="1" dirty="0">
                <a:solidFill>
                  <a:srgbClr val="274800"/>
                </a:solidFill>
                <a:latin typeface="+mj-lt"/>
                <a:cs typeface="Times New Roman" panose="02020603050405020304" pitchFamily="18" charset="0"/>
              </a:rPr>
              <a:t>BỎ PHIẾU KÍN</a:t>
            </a:r>
            <a:endParaRPr lang="zh-CN" altLang="en-US" sz="3200" b="1" dirty="0">
              <a:solidFill>
                <a:srgbClr val="274800"/>
              </a:solidFill>
              <a:latin typeface="+mj-lt"/>
              <a:ea typeface="微软雅黑" panose="020B0503020204020204" charset="-122"/>
              <a:cs typeface="Times New Roman" panose="02020603050405020304" pitchFamily="18" charset="0"/>
              <a:sym typeface="+mn-ea"/>
            </a:endParaRPr>
          </a:p>
        </p:txBody>
      </p:sp>
      <p:cxnSp>
        <p:nvCxnSpPr>
          <p:cNvPr id="31" name="直接连接符 1">
            <a:extLst>
              <a:ext uri="{FF2B5EF4-FFF2-40B4-BE49-F238E27FC236}">
                <a16:creationId xmlns:a16="http://schemas.microsoft.com/office/drawing/2014/main" id="{57864CA6-8272-2A46-94EA-B0B12C61C9BD}"/>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2" name="直接连接符 2">
            <a:extLst>
              <a:ext uri="{FF2B5EF4-FFF2-40B4-BE49-F238E27FC236}">
                <a16:creationId xmlns:a16="http://schemas.microsoft.com/office/drawing/2014/main" id="{AD5B2580-DD32-794F-92B6-1A95AF750312}"/>
              </a:ext>
            </a:extLst>
          </p:cNvPr>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33" name="组合 5">
            <a:extLst>
              <a:ext uri="{FF2B5EF4-FFF2-40B4-BE49-F238E27FC236}">
                <a16:creationId xmlns:a16="http://schemas.microsoft.com/office/drawing/2014/main" id="{306E935E-526E-354C-AF60-EFD5E2B94E48}"/>
              </a:ext>
            </a:extLst>
          </p:cNvPr>
          <p:cNvGrpSpPr/>
          <p:nvPr/>
        </p:nvGrpSpPr>
        <p:grpSpPr>
          <a:xfrm>
            <a:off x="1805812" y="99068"/>
            <a:ext cx="781624" cy="711200"/>
            <a:chOff x="1696" y="171"/>
            <a:chExt cx="1135" cy="1120"/>
          </a:xfrm>
        </p:grpSpPr>
        <p:sp>
          <p:nvSpPr>
            <p:cNvPr id="34" name="椭圆 3">
              <a:extLst>
                <a:ext uri="{FF2B5EF4-FFF2-40B4-BE49-F238E27FC236}">
                  <a16:creationId xmlns:a16="http://schemas.microsoft.com/office/drawing/2014/main" id="{CFAF2C7E-BADA-7141-87D3-8758355BB927}"/>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Open Sans" panose="020B0606030504020204" pitchFamily="34" charset="0"/>
                <a:cs typeface="Open Sans" panose="020B0606030504020204" pitchFamily="34" charset="0"/>
              </a:endParaRPr>
            </a:p>
          </p:txBody>
        </p:sp>
        <p:sp>
          <p:nvSpPr>
            <p:cNvPr id="35" name="文本框 4">
              <a:extLst>
                <a:ext uri="{FF2B5EF4-FFF2-40B4-BE49-F238E27FC236}">
                  <a16:creationId xmlns:a16="http://schemas.microsoft.com/office/drawing/2014/main" id="{3DE25962-EC9F-A240-816C-3C183AC3B64D}"/>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sp>
        <p:nvSpPr>
          <p:cNvPr id="36" name="文本框 6">
            <a:extLst>
              <a:ext uri="{FF2B5EF4-FFF2-40B4-BE49-F238E27FC236}">
                <a16:creationId xmlns:a16="http://schemas.microsoft.com/office/drawing/2014/main" id="{7A6535C8-126F-C544-8CD2-6AC452859072}"/>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QUYỀN</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BẦU</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VÀ</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ỨNG</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endParaRPr lang="zh-CN" altLang="en-US" sz="2800" b="1" dirty="0">
              <a:solidFill>
                <a:srgbClr val="274800"/>
              </a:solidFill>
              <a:latin typeface="Open Sans" panose="020B0606030504020204" pitchFamily="34" charset="0"/>
              <a:ea typeface="微软雅黑" panose="020B0503020204020204" charset="-122"/>
              <a:cs typeface="Open Sans" panose="020B0606030504020204" pitchFamily="34" charset="0"/>
            </a:endParaRPr>
          </a:p>
        </p:txBody>
      </p:sp>
      <p:sp>
        <p:nvSpPr>
          <p:cNvPr id="37" name="椭圆 9">
            <a:extLst>
              <a:ext uri="{FF2B5EF4-FFF2-40B4-BE49-F238E27FC236}">
                <a16:creationId xmlns:a16="http://schemas.microsoft.com/office/drawing/2014/main" id="{42EB43D2-CDC6-FC40-BE4B-315B9D7BFD14}"/>
              </a:ext>
            </a:extLst>
          </p:cNvPr>
          <p:cNvSpPr/>
          <p:nvPr/>
        </p:nvSpPr>
        <p:spPr>
          <a:xfrm>
            <a:off x="2055895"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B850104C-652C-EA4B-A70E-FCEF021B54C5}"/>
              </a:ext>
            </a:extLst>
          </p:cNvPr>
          <p:cNvSpPr txBox="1"/>
          <p:nvPr/>
        </p:nvSpPr>
        <p:spPr>
          <a:xfrm>
            <a:off x="2438547" y="1143496"/>
            <a:ext cx="8268775" cy="523220"/>
          </a:xfrm>
          <a:prstGeom prst="rect">
            <a:avLst/>
          </a:prstGeom>
          <a:noFill/>
        </p:spPr>
        <p:txBody>
          <a:bodyPr wrap="square" rtlCol="0">
            <a:spAutoFit/>
          </a:bodyPr>
          <a:lstStyle/>
          <a:p>
            <a:r>
              <a:rPr lang="vi-VN" sz="2800">
                <a:solidFill>
                  <a:srgbClr val="274800"/>
                </a:solidFill>
                <a:latin typeface="Open Sans" panose="020B0606030504020204" pitchFamily="34" charset="0"/>
                <a:ea typeface="Open Sans" panose="020B0606030504020204" pitchFamily="34" charset="0"/>
                <a:cs typeface="Open Sans" panose="020B0606030504020204" pitchFamily="34" charset="0"/>
              </a:rPr>
              <a:t>d. Nguyên tắc thực hiện quyền bầu cử và ứng cử</a:t>
            </a:r>
            <a:endPar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endParaRPr>
          </a:p>
        </p:txBody>
      </p:sp>
      <p:cxnSp>
        <p:nvCxnSpPr>
          <p:cNvPr id="39" name="直接连接符 17">
            <a:extLst>
              <a:ext uri="{FF2B5EF4-FFF2-40B4-BE49-F238E27FC236}">
                <a16:creationId xmlns:a16="http://schemas.microsoft.com/office/drawing/2014/main" id="{76753DC3-9FA6-674D-917F-AB0F712ED98F}"/>
              </a:ext>
            </a:extLst>
          </p:cNvPr>
          <p:cNvCxnSpPr>
            <a:cxnSpLocks/>
          </p:cNvCxnSpPr>
          <p:nvPr/>
        </p:nvCxnSpPr>
        <p:spPr>
          <a:xfrm>
            <a:off x="2183729" y="772839"/>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AFF93EB-878A-CD44-AB06-1363CEF60F10}"/>
              </a:ext>
            </a:extLst>
          </p:cNvPr>
          <p:cNvSpPr/>
          <p:nvPr/>
        </p:nvSpPr>
        <p:spPr>
          <a:xfrm>
            <a:off x="5188321" y="3057525"/>
            <a:ext cx="1292462" cy="1411288"/>
          </a:xfrm>
          <a:prstGeom prst="ellipse">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rgbClr val="305D00"/>
                </a:solidFill>
              </a:rPr>
              <a:t>BẦU CỬ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par>
                                <p:cTn id="12" presetID="53" presetClass="entr" presetSubtype="16"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par>
                                <p:cTn id="21" presetID="22" presetClass="entr" presetSubtype="1"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1000"/>
                                        <p:tgtEl>
                                          <p:spTgt spid="39"/>
                                        </p:tgtEl>
                                      </p:cBhvr>
                                    </p:animEffect>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style.rotation</p:attrName>
                                        </p:attrNameLst>
                                      </p:cBhvr>
                                      <p:tavLst>
                                        <p:tav tm="0">
                                          <p:val>
                                            <p:fltVal val="720"/>
                                          </p:val>
                                        </p:tav>
                                        <p:tav tm="100000">
                                          <p:val>
                                            <p:fltVal val="0"/>
                                          </p:val>
                                        </p:tav>
                                      </p:tavLst>
                                    </p:anim>
                                    <p:anim calcmode="lin" valueType="num">
                                      <p:cBhvr>
                                        <p:cTn id="29" dur="1000" fill="hold"/>
                                        <p:tgtEl>
                                          <p:spTgt spid="37"/>
                                        </p:tgtEl>
                                        <p:attrNameLst>
                                          <p:attrName>ppt_h</p:attrName>
                                        </p:attrNameLst>
                                      </p:cBhvr>
                                      <p:tavLst>
                                        <p:tav tm="0">
                                          <p:val>
                                            <p:fltVal val="0"/>
                                          </p:val>
                                        </p:tav>
                                        <p:tav tm="100000">
                                          <p:val>
                                            <p:strVal val="#ppt_h"/>
                                          </p:val>
                                        </p:tav>
                                      </p:tavLst>
                                    </p:anim>
                                    <p:anim calcmode="lin" valueType="num">
                                      <p:cBhvr>
                                        <p:cTn id="30" dur="1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linds(horizontal)">
                                      <p:cBhvr>
                                        <p:cTn id="35" dur="500"/>
                                        <p:tgtEl>
                                          <p:spTgt spid="38"/>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1000"/>
                            </p:stCondLst>
                            <p:childTnLst>
                              <p:par>
                                <p:cTn id="58" presetID="35"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anim calcmode="lin" valueType="num">
                                      <p:cBhvr>
                                        <p:cTn id="61" dur="500" fill="hold"/>
                                        <p:tgtEl>
                                          <p:spTgt spid="30"/>
                                        </p:tgtEl>
                                        <p:attrNameLst>
                                          <p:attrName>style.rotation</p:attrName>
                                        </p:attrNameLst>
                                      </p:cBhvr>
                                      <p:tavLst>
                                        <p:tav tm="0">
                                          <p:val>
                                            <p:fltVal val="720"/>
                                          </p:val>
                                        </p:tav>
                                        <p:tav tm="100000">
                                          <p:val>
                                            <p:fltVal val="0"/>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 calcmode="lin" valueType="num">
                                      <p:cBhvr>
                                        <p:cTn id="63" dur="5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par>
                          <p:cTn id="71" fill="hold">
                            <p:stCondLst>
                              <p:cond delay="500"/>
                            </p:stCondLst>
                            <p:childTnLst>
                              <p:par>
                                <p:cTn id="72" presetID="42" presetClass="entr" presetSubtype="0" fill="hold" grpId="1"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strVal val="#ppt_x"/>
                                          </p:val>
                                        </p:tav>
                                        <p:tav tm="100000">
                                          <p:val>
                                            <p:strVal val="#ppt_x"/>
                                          </p:val>
                                        </p:tav>
                                      </p:tavLst>
                                    </p:anim>
                                    <p:anim calcmode="lin" valueType="num">
                                      <p:cBhvr>
                                        <p:cTn id="76" dur="500" fill="hold"/>
                                        <p:tgtEl>
                                          <p:spTgt spid="23"/>
                                        </p:tgtEl>
                                        <p:attrNameLst>
                                          <p:attrName>ppt_y</p:attrName>
                                        </p:attrNameLst>
                                      </p:cBhvr>
                                      <p:tavLst>
                                        <p:tav tm="0">
                                          <p:val>
                                            <p:strVal val="#ppt_y+.1"/>
                                          </p:val>
                                        </p:tav>
                                        <p:tav tm="100000">
                                          <p:val>
                                            <p:strVal val="#ppt_y"/>
                                          </p:val>
                                        </p:tav>
                                      </p:tavLst>
                                    </p:anim>
                                  </p:childTnLst>
                                </p:cTn>
                              </p:par>
                              <p:par>
                                <p:cTn id="77" presetID="42" presetClass="entr" presetSubtype="0" fill="hold" grpId="1" nodeType="withEffect">
                                  <p:stCondLst>
                                    <p:cond delay="0"/>
                                  </p:stCondLst>
                                  <p:childTnLst>
                                    <p:set>
                                      <p:cBhvr>
                                        <p:cTn id="78" dur="1" fill="hold">
                                          <p:stCondLst>
                                            <p:cond delay="0"/>
                                          </p:stCondLst>
                                        </p:cTn>
                                        <p:tgtEl>
                                          <p:spTgt spid="10246"/>
                                        </p:tgtEl>
                                        <p:attrNameLst>
                                          <p:attrName>style.visibility</p:attrName>
                                        </p:attrNameLst>
                                      </p:cBhvr>
                                      <p:to>
                                        <p:strVal val="visible"/>
                                      </p:to>
                                    </p:set>
                                    <p:animEffect transition="in" filter="fade">
                                      <p:cBhvr>
                                        <p:cTn id="79" dur="500"/>
                                        <p:tgtEl>
                                          <p:spTgt spid="10246"/>
                                        </p:tgtEl>
                                      </p:cBhvr>
                                    </p:animEffect>
                                    <p:anim calcmode="lin" valueType="num">
                                      <p:cBhvr>
                                        <p:cTn id="80" dur="500" fill="hold"/>
                                        <p:tgtEl>
                                          <p:spTgt spid="10246"/>
                                        </p:tgtEl>
                                        <p:attrNameLst>
                                          <p:attrName>ppt_x</p:attrName>
                                        </p:attrNameLst>
                                      </p:cBhvr>
                                      <p:tavLst>
                                        <p:tav tm="0">
                                          <p:val>
                                            <p:strVal val="#ppt_x"/>
                                          </p:val>
                                        </p:tav>
                                        <p:tav tm="100000">
                                          <p:val>
                                            <p:strVal val="#ppt_x"/>
                                          </p:val>
                                        </p:tav>
                                      </p:tavLst>
                                    </p:anim>
                                    <p:anim calcmode="lin" valueType="num">
                                      <p:cBhvr>
                                        <p:cTn id="81" dur="5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Effect transition="in" filter="fade">
                                      <p:cBhvr>
                                        <p:cTn id="88" dur="500"/>
                                        <p:tgtEl>
                                          <p:spTgt spid="13"/>
                                        </p:tgtEl>
                                      </p:cBhvr>
                                    </p:animEffect>
                                  </p:childTnLst>
                                </p:cTn>
                              </p:par>
                            </p:childTnLst>
                          </p:cTn>
                        </p:par>
                        <p:par>
                          <p:cTn id="89" fill="hold">
                            <p:stCondLst>
                              <p:cond delay="1000"/>
                            </p:stCondLst>
                            <p:childTnLst>
                              <p:par>
                                <p:cTn id="90" presetID="42" presetClass="entr" presetSubtype="0" fill="hold" grpId="1"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anim calcmode="lin" valueType="num">
                                      <p:cBhvr>
                                        <p:cTn id="93" dur="500" fill="hold"/>
                                        <p:tgtEl>
                                          <p:spTgt spid="27"/>
                                        </p:tgtEl>
                                        <p:attrNameLst>
                                          <p:attrName>ppt_x</p:attrName>
                                        </p:attrNameLst>
                                      </p:cBhvr>
                                      <p:tavLst>
                                        <p:tav tm="0">
                                          <p:val>
                                            <p:strVal val="#ppt_x"/>
                                          </p:val>
                                        </p:tav>
                                        <p:tav tm="100000">
                                          <p:val>
                                            <p:strVal val="#ppt_x"/>
                                          </p:val>
                                        </p:tav>
                                      </p:tavLst>
                                    </p:anim>
                                    <p:anim calcmode="lin" valueType="num">
                                      <p:cBhvr>
                                        <p:cTn id="94" dur="5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1"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anim calcmode="lin" valueType="num">
                                      <p:cBhvr>
                                        <p:cTn id="98" dur="500" fill="hold"/>
                                        <p:tgtEl>
                                          <p:spTgt spid="26"/>
                                        </p:tgtEl>
                                        <p:attrNameLst>
                                          <p:attrName>ppt_x</p:attrName>
                                        </p:attrNameLst>
                                      </p:cBhvr>
                                      <p:tavLst>
                                        <p:tav tm="0">
                                          <p:val>
                                            <p:strVal val="#ppt_x"/>
                                          </p:val>
                                        </p:tav>
                                        <p:tav tm="100000">
                                          <p:val>
                                            <p:strVal val="#ppt_x"/>
                                          </p:val>
                                        </p:tav>
                                      </p:tavLst>
                                    </p:anim>
                                    <p:anim calcmode="lin" valueType="num">
                                      <p:cBhvr>
                                        <p:cTn id="9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ppt_w</p:attrName>
                                        </p:attrNameLst>
                                      </p:cBhvr>
                                      <p:tavLst>
                                        <p:tav tm="0">
                                          <p:val>
                                            <p:fltVal val="0"/>
                                          </p:val>
                                        </p:tav>
                                        <p:tav tm="100000">
                                          <p:val>
                                            <p:strVal val="#ppt_w"/>
                                          </p:val>
                                        </p:tav>
                                      </p:tavLst>
                                    </p:anim>
                                    <p:anim calcmode="lin" valueType="num">
                                      <p:cBhvr>
                                        <p:cTn id="105" dur="500" fill="hold"/>
                                        <p:tgtEl>
                                          <p:spTgt spid="14"/>
                                        </p:tgtEl>
                                        <p:attrNameLst>
                                          <p:attrName>ppt_h</p:attrName>
                                        </p:attrNameLst>
                                      </p:cBhvr>
                                      <p:tavLst>
                                        <p:tav tm="0">
                                          <p:val>
                                            <p:fltVal val="0"/>
                                          </p:val>
                                        </p:tav>
                                        <p:tav tm="100000">
                                          <p:val>
                                            <p:strVal val="#ppt_h"/>
                                          </p:val>
                                        </p:tav>
                                      </p:tavLst>
                                    </p:anim>
                                    <p:animEffect transition="in" filter="fade">
                                      <p:cBhvr>
                                        <p:cTn id="106" dur="500"/>
                                        <p:tgtEl>
                                          <p:spTgt spid="14"/>
                                        </p:tgtEl>
                                      </p:cBhvr>
                                    </p:animEffect>
                                  </p:childTnLst>
                                </p:cTn>
                              </p:par>
                            </p:childTnLst>
                          </p:cTn>
                        </p:par>
                        <p:par>
                          <p:cTn id="107" fill="hold">
                            <p:stCondLst>
                              <p:cond delay="500"/>
                            </p:stCondLst>
                            <p:childTnLst>
                              <p:par>
                                <p:cTn id="108" presetID="42" presetClass="entr" presetSubtype="0" fill="hold" grpId="1"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anim calcmode="lin" valueType="num">
                                      <p:cBhvr>
                                        <p:cTn id="111" dur="500" fill="hold"/>
                                        <p:tgtEl>
                                          <p:spTgt spid="25"/>
                                        </p:tgtEl>
                                        <p:attrNameLst>
                                          <p:attrName>ppt_x</p:attrName>
                                        </p:attrNameLst>
                                      </p:cBhvr>
                                      <p:tavLst>
                                        <p:tav tm="0">
                                          <p:val>
                                            <p:strVal val="#ppt_x"/>
                                          </p:val>
                                        </p:tav>
                                        <p:tav tm="100000">
                                          <p:val>
                                            <p:strVal val="#ppt_x"/>
                                          </p:val>
                                        </p:tav>
                                      </p:tavLst>
                                    </p:anim>
                                    <p:anim calcmode="lin" valueType="num">
                                      <p:cBhvr>
                                        <p:cTn id="112" dur="500" fill="hold"/>
                                        <p:tgtEl>
                                          <p:spTgt spid="25"/>
                                        </p:tgtEl>
                                        <p:attrNameLst>
                                          <p:attrName>ppt_y</p:attrName>
                                        </p:attrNameLst>
                                      </p:cBhvr>
                                      <p:tavLst>
                                        <p:tav tm="0">
                                          <p:val>
                                            <p:strVal val="#ppt_y+.1"/>
                                          </p:val>
                                        </p:tav>
                                        <p:tav tm="100000">
                                          <p:val>
                                            <p:strVal val="#ppt_y"/>
                                          </p:val>
                                        </p:tav>
                                      </p:tavLst>
                                    </p:anim>
                                  </p:childTnLst>
                                </p:cTn>
                              </p:par>
                              <p:par>
                                <p:cTn id="113" presetID="42" presetClass="entr"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anim calcmode="lin" valueType="num">
                                      <p:cBhvr>
                                        <p:cTn id="116" dur="500" fill="hold"/>
                                        <p:tgtEl>
                                          <p:spTgt spid="24"/>
                                        </p:tgtEl>
                                        <p:attrNameLst>
                                          <p:attrName>ppt_x</p:attrName>
                                        </p:attrNameLst>
                                      </p:cBhvr>
                                      <p:tavLst>
                                        <p:tav tm="0">
                                          <p:val>
                                            <p:strVal val="#ppt_x"/>
                                          </p:val>
                                        </p:tav>
                                        <p:tav tm="100000">
                                          <p:val>
                                            <p:strVal val="#ppt_x"/>
                                          </p:val>
                                        </p:tav>
                                      </p:tavLst>
                                    </p:anim>
                                    <p:anim calcmode="lin" valueType="num">
                                      <p:cBhvr>
                                        <p:cTn id="11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p:cTn id="122" dur="500" fill="hold"/>
                                        <p:tgtEl>
                                          <p:spTgt spid="15"/>
                                        </p:tgtEl>
                                        <p:attrNameLst>
                                          <p:attrName>ppt_w</p:attrName>
                                        </p:attrNameLst>
                                      </p:cBhvr>
                                      <p:tavLst>
                                        <p:tav tm="0">
                                          <p:val>
                                            <p:fltVal val="0"/>
                                          </p:val>
                                        </p:tav>
                                        <p:tav tm="100000">
                                          <p:val>
                                            <p:strVal val="#ppt_w"/>
                                          </p:val>
                                        </p:tav>
                                      </p:tavLst>
                                    </p:anim>
                                    <p:anim calcmode="lin" valueType="num">
                                      <p:cBhvr>
                                        <p:cTn id="123" dur="500" fill="hold"/>
                                        <p:tgtEl>
                                          <p:spTgt spid="15"/>
                                        </p:tgtEl>
                                        <p:attrNameLst>
                                          <p:attrName>ppt_h</p:attrName>
                                        </p:attrNameLst>
                                      </p:cBhvr>
                                      <p:tavLst>
                                        <p:tav tm="0">
                                          <p:val>
                                            <p:fltVal val="0"/>
                                          </p:val>
                                        </p:tav>
                                        <p:tav tm="100000">
                                          <p:val>
                                            <p:strVal val="#ppt_h"/>
                                          </p:val>
                                        </p:tav>
                                      </p:tavLst>
                                    </p:anim>
                                    <p:animEffect transition="in" filter="fade">
                                      <p:cBhvr>
                                        <p:cTn id="124" dur="500"/>
                                        <p:tgtEl>
                                          <p:spTgt spid="15"/>
                                        </p:tgtEl>
                                      </p:cBhvr>
                                    </p:animEffect>
                                  </p:childTnLst>
                                </p:cTn>
                              </p:par>
                            </p:childTnLst>
                          </p:cTn>
                        </p:par>
                        <p:par>
                          <p:cTn id="125" fill="hold">
                            <p:stCondLst>
                              <p:cond delay="500"/>
                            </p:stCondLst>
                            <p:childTnLst>
                              <p:par>
                                <p:cTn id="126" presetID="42" presetClass="entr" presetSubtype="0" fill="hold" grpId="1"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fade">
                                      <p:cBhvr>
                                        <p:cTn id="128" dur="500"/>
                                        <p:tgtEl>
                                          <p:spTgt spid="29"/>
                                        </p:tgtEl>
                                      </p:cBhvr>
                                    </p:animEffect>
                                    <p:anim calcmode="lin" valueType="num">
                                      <p:cBhvr>
                                        <p:cTn id="129" dur="500" fill="hold"/>
                                        <p:tgtEl>
                                          <p:spTgt spid="29"/>
                                        </p:tgtEl>
                                        <p:attrNameLst>
                                          <p:attrName>ppt_x</p:attrName>
                                        </p:attrNameLst>
                                      </p:cBhvr>
                                      <p:tavLst>
                                        <p:tav tm="0">
                                          <p:val>
                                            <p:strVal val="#ppt_x"/>
                                          </p:val>
                                        </p:tav>
                                        <p:tav tm="100000">
                                          <p:val>
                                            <p:strVal val="#ppt_x"/>
                                          </p:val>
                                        </p:tav>
                                      </p:tavLst>
                                    </p:anim>
                                    <p:anim calcmode="lin" valueType="num">
                                      <p:cBhvr>
                                        <p:cTn id="130" dur="500" fill="hold"/>
                                        <p:tgtEl>
                                          <p:spTgt spid="29"/>
                                        </p:tgtEl>
                                        <p:attrNameLst>
                                          <p:attrName>ppt_y</p:attrName>
                                        </p:attrNameLst>
                                      </p:cBhvr>
                                      <p:tavLst>
                                        <p:tav tm="0">
                                          <p:val>
                                            <p:strVal val="#ppt_y+.1"/>
                                          </p:val>
                                        </p:tav>
                                        <p:tav tm="100000">
                                          <p:val>
                                            <p:strVal val="#ppt_y"/>
                                          </p:val>
                                        </p:tav>
                                      </p:tavLst>
                                    </p:anim>
                                  </p:childTnLst>
                                </p:cTn>
                              </p:par>
                              <p:par>
                                <p:cTn id="131" presetID="42" presetClass="entr" presetSubtype="0" fill="hold" grpId="1"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500"/>
                                        <p:tgtEl>
                                          <p:spTgt spid="28"/>
                                        </p:tgtEl>
                                      </p:cBhvr>
                                    </p:animEffect>
                                    <p:anim calcmode="lin" valueType="num">
                                      <p:cBhvr>
                                        <p:cTn id="134" dur="500" fill="hold"/>
                                        <p:tgtEl>
                                          <p:spTgt spid="28"/>
                                        </p:tgtEl>
                                        <p:attrNameLst>
                                          <p:attrName>ppt_x</p:attrName>
                                        </p:attrNameLst>
                                      </p:cBhvr>
                                      <p:tavLst>
                                        <p:tav tm="0">
                                          <p:val>
                                            <p:strVal val="#ppt_x"/>
                                          </p:val>
                                        </p:tav>
                                        <p:tav tm="100000">
                                          <p:val>
                                            <p:strVal val="#ppt_x"/>
                                          </p:val>
                                        </p:tav>
                                      </p:tavLst>
                                    </p:anim>
                                    <p:anim calcmode="lin" valueType="num">
                                      <p:cBhvr>
                                        <p:cTn id="13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 presetClass="entr" presetSubtype="10" fill="hold" grpId="0" nodeType="click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checkerboard(across)">
                                      <p:cBhvr>
                                        <p:cTn id="1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10246" grpId="0"/>
      <p:bldP spid="10246"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6" grpId="0"/>
      <p:bldP spid="37" grpId="0" bldLvl="0" animBg="1"/>
      <p:bldP spid="38"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C974D404-E752-F04F-8D84-D45F5040DFD2}"/>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750EE00B-DFDF-3544-ADC8-F2F35F27F114}"/>
              </a:ext>
            </a:extLst>
          </p:cNvPr>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4" name="组合 5">
            <a:extLst>
              <a:ext uri="{FF2B5EF4-FFF2-40B4-BE49-F238E27FC236}">
                <a16:creationId xmlns:a16="http://schemas.microsoft.com/office/drawing/2014/main" id="{8C95311E-5464-6747-AE86-EF67F554BEA2}"/>
              </a:ext>
            </a:extLst>
          </p:cNvPr>
          <p:cNvGrpSpPr/>
          <p:nvPr/>
        </p:nvGrpSpPr>
        <p:grpSpPr>
          <a:xfrm>
            <a:off x="1805812" y="99068"/>
            <a:ext cx="781624" cy="711200"/>
            <a:chOff x="1696" y="171"/>
            <a:chExt cx="1135" cy="1120"/>
          </a:xfrm>
        </p:grpSpPr>
        <p:sp>
          <p:nvSpPr>
            <p:cNvPr id="5" name="椭圆 3">
              <a:extLst>
                <a:ext uri="{FF2B5EF4-FFF2-40B4-BE49-F238E27FC236}">
                  <a16:creationId xmlns:a16="http://schemas.microsoft.com/office/drawing/2014/main" id="{E4BA1EB3-6B85-894C-9B05-5AFD2DC21E2E}"/>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Open Sans" panose="020B0606030504020204" pitchFamily="34" charset="0"/>
                <a:cs typeface="Open Sans" panose="020B0606030504020204" pitchFamily="34" charset="0"/>
              </a:endParaRPr>
            </a:p>
          </p:txBody>
        </p:sp>
        <p:sp>
          <p:nvSpPr>
            <p:cNvPr id="6" name="文本框 4">
              <a:extLst>
                <a:ext uri="{FF2B5EF4-FFF2-40B4-BE49-F238E27FC236}">
                  <a16:creationId xmlns:a16="http://schemas.microsoft.com/office/drawing/2014/main" id="{8D767F41-5B6D-E143-86D3-5AF243C94BDF}"/>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sp>
        <p:nvSpPr>
          <p:cNvPr id="7" name="文本框 6">
            <a:extLst>
              <a:ext uri="{FF2B5EF4-FFF2-40B4-BE49-F238E27FC236}">
                <a16:creationId xmlns:a16="http://schemas.microsoft.com/office/drawing/2014/main" id="{51A0DCDC-9232-3341-98B2-97C490593A0E}"/>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QUYỀN</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BẦU</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VÀ</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ỨNG</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endParaRPr lang="zh-CN" altLang="en-US" sz="2800" b="1" dirty="0">
              <a:solidFill>
                <a:srgbClr val="274800"/>
              </a:solidFill>
              <a:latin typeface="Open Sans" panose="020B0606030504020204" pitchFamily="34" charset="0"/>
              <a:ea typeface="微软雅黑" panose="020B0503020204020204" charset="-122"/>
              <a:cs typeface="Open Sans" panose="020B0606030504020204" pitchFamily="34" charset="0"/>
            </a:endParaRPr>
          </a:p>
        </p:txBody>
      </p:sp>
      <p:sp>
        <p:nvSpPr>
          <p:cNvPr id="8" name="椭圆 9">
            <a:extLst>
              <a:ext uri="{FF2B5EF4-FFF2-40B4-BE49-F238E27FC236}">
                <a16:creationId xmlns:a16="http://schemas.microsoft.com/office/drawing/2014/main" id="{24CC2E42-84AB-0649-BC3A-2BF526B736BF}"/>
              </a:ext>
            </a:extLst>
          </p:cNvPr>
          <p:cNvSpPr/>
          <p:nvPr/>
        </p:nvSpPr>
        <p:spPr>
          <a:xfrm>
            <a:off x="2055895"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2934C84-DC67-7445-AE2B-6FBC7CC90808}"/>
              </a:ext>
            </a:extLst>
          </p:cNvPr>
          <p:cNvSpPr txBox="1"/>
          <p:nvPr/>
        </p:nvSpPr>
        <p:spPr>
          <a:xfrm>
            <a:off x="2438547" y="1143496"/>
            <a:ext cx="8268775" cy="523220"/>
          </a:xfrm>
          <a:prstGeom prst="rect">
            <a:avLst/>
          </a:prstGeom>
          <a:noFill/>
        </p:spPr>
        <p:txBody>
          <a:bodyPr wrap="square" rtlCol="0">
            <a:spAutoFit/>
          </a:bodyPr>
          <a:lstStyle/>
          <a:p>
            <a:r>
              <a:rPr lang="vi-VN" sz="2800">
                <a:solidFill>
                  <a:srgbClr val="274800"/>
                </a:solidFill>
                <a:latin typeface="Open Sans" panose="020B0606030504020204" pitchFamily="34" charset="0"/>
                <a:ea typeface="Open Sans" panose="020B0606030504020204" pitchFamily="34" charset="0"/>
                <a:cs typeface="Open Sans" panose="020B0606030504020204" pitchFamily="34" charset="0"/>
              </a:rPr>
              <a:t>d. Nguyên tắc thực hiện quyền bầu cử và ứng cử</a:t>
            </a:r>
            <a:endPar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endParaRPr>
          </a:p>
        </p:txBody>
      </p:sp>
      <p:cxnSp>
        <p:nvCxnSpPr>
          <p:cNvPr id="10" name="直接连接符 17">
            <a:extLst>
              <a:ext uri="{FF2B5EF4-FFF2-40B4-BE49-F238E27FC236}">
                <a16:creationId xmlns:a16="http://schemas.microsoft.com/office/drawing/2014/main" id="{6C90F2D1-60B3-944F-9571-A627C3C6A7B2}"/>
              </a:ext>
            </a:extLst>
          </p:cNvPr>
          <p:cNvCxnSpPr>
            <a:cxnSpLocks/>
          </p:cNvCxnSpPr>
          <p:nvPr/>
        </p:nvCxnSpPr>
        <p:spPr>
          <a:xfrm>
            <a:off x="2183729" y="772839"/>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FEAD06C8-AB3A-CC4B-AC1C-5A002DFAAADD}"/>
              </a:ext>
            </a:extLst>
          </p:cNvPr>
          <p:cNvGraphicFramePr/>
          <p:nvPr>
            <p:extLst>
              <p:ext uri="{D42A27DB-BD31-4B8C-83A1-F6EECF244321}">
                <p14:modId xmlns:p14="http://schemas.microsoft.com/office/powerpoint/2010/main" val="1991331408"/>
              </p:ext>
            </p:extLst>
          </p:nvPr>
        </p:nvGraphicFramePr>
        <p:xfrm>
          <a:off x="2655790" y="1689983"/>
          <a:ext cx="6880419" cy="4109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1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style.rotation</p:attrName>
                                        </p:attrNameLst>
                                      </p:cBhvr>
                                      <p:tavLst>
                                        <p:tav tm="0">
                                          <p:val>
                                            <p:fltVal val="720"/>
                                          </p:val>
                                        </p:tav>
                                        <p:tav tm="100000">
                                          <p:val>
                                            <p:fltVal val="0"/>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1805940" y="664210"/>
            <a:ext cx="9315977"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906402" y="140944"/>
            <a:ext cx="9422654" cy="461665"/>
          </a:xfrm>
          <a:prstGeom prst="rect">
            <a:avLst/>
          </a:prstGeom>
          <a:noFill/>
        </p:spPr>
        <p:txBody>
          <a:bodyPr wrap="square" rtlCol="0">
            <a:spAutoFit/>
          </a:bodyPr>
          <a:lstStyle/>
          <a:p>
            <a:r>
              <a:rPr lang="en-US" altLang="zh-CN" sz="2400" b="1">
                <a:solidFill>
                  <a:srgbClr val="336601"/>
                </a:solidFill>
                <a:latin typeface="+mj-lt"/>
                <a:ea typeface="微软雅黑" panose="020B0503020204020204" charset="-122"/>
                <a:cs typeface="Times New Roman" panose="02020603050405020304" pitchFamily="18" charset="0"/>
              </a:rPr>
              <a:t>LÀM THẾ NÀO ĐỂ NHÂN DÂN THỰC HIỆN QUYỀN LÀM CHỦ CỦA MÌNH?</a:t>
            </a:r>
            <a:endParaRPr lang="zh-CN" altLang="en-US" sz="2400" b="1" dirty="0">
              <a:solidFill>
                <a:srgbClr val="336601"/>
              </a:solidFill>
              <a:latin typeface="+mj-lt"/>
              <a:ea typeface="微软雅黑" panose="020B0503020204020204" charset="-122"/>
              <a:cs typeface="Times New Roman" panose="02020603050405020304" pitchFamily="18" charset="0"/>
            </a:endParaRPr>
          </a:p>
        </p:txBody>
      </p:sp>
      <p:sp>
        <p:nvSpPr>
          <p:cNvPr id="10" name="矩形 9"/>
          <p:cNvSpPr/>
          <p:nvPr/>
        </p:nvSpPr>
        <p:spPr>
          <a:xfrm>
            <a:off x="512600" y="2837519"/>
            <a:ext cx="5337784" cy="3748701"/>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mj-lt"/>
              <a:cs typeface="Times New Roman" panose="02020603050405020304" pitchFamily="18" charset="0"/>
            </a:endParaRPr>
          </a:p>
        </p:txBody>
      </p:sp>
      <p:grpSp>
        <p:nvGrpSpPr>
          <p:cNvPr id="11" name="组合 10"/>
          <p:cNvGrpSpPr/>
          <p:nvPr/>
        </p:nvGrpSpPr>
        <p:grpSpPr>
          <a:xfrm>
            <a:off x="1197924" y="2346527"/>
            <a:ext cx="4299302" cy="792744"/>
            <a:chOff x="3159115" y="1862842"/>
            <a:chExt cx="1806665" cy="677945"/>
          </a:xfrm>
        </p:grpSpPr>
        <p:sp>
          <p:nvSpPr>
            <p:cNvPr id="12" name="圆角矩形 11"/>
            <p:cNvSpPr/>
            <p:nvPr/>
          </p:nvSpPr>
          <p:spPr>
            <a:xfrm>
              <a:off x="3159115" y="1862842"/>
              <a:ext cx="1806665"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mj-lt"/>
                <a:cs typeface="Times New Roman" panose="02020603050405020304" pitchFamily="18" charset="0"/>
              </a:endParaRPr>
            </a:p>
          </p:txBody>
        </p:sp>
        <p:sp>
          <p:nvSpPr>
            <p:cNvPr id="13" name="矩形 12"/>
            <p:cNvSpPr/>
            <p:nvPr/>
          </p:nvSpPr>
          <p:spPr>
            <a:xfrm>
              <a:off x="3169137" y="2031911"/>
              <a:ext cx="1693854" cy="394810"/>
            </a:xfrm>
            <a:prstGeom prst="rect">
              <a:avLst/>
            </a:prstGeom>
          </p:spPr>
          <p:txBody>
            <a:bodyPr wrap="square">
              <a:spAutoFit/>
            </a:bodyPr>
            <a:lstStyle/>
            <a:p>
              <a:pPr algn="ctr"/>
              <a:r>
                <a:rPr lang="en-US" altLang="zh-CN" sz="24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rPr>
                <a:t>DÂN CHỦ TRỰC TIẾP</a:t>
              </a:r>
              <a:endParaRPr lang="zh-CN" altLang="en-US" sz="24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endParaRPr>
            </a:p>
          </p:txBody>
        </p:sp>
      </p:grpSp>
      <p:sp>
        <p:nvSpPr>
          <p:cNvPr id="14" name="矩形 1"/>
          <p:cNvSpPr>
            <a:spLocks noChangeArrowheads="1"/>
          </p:cNvSpPr>
          <p:nvPr/>
        </p:nvSpPr>
        <p:spPr bwMode="auto">
          <a:xfrm>
            <a:off x="782837" y="3365994"/>
            <a:ext cx="478116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just">
              <a:defRPr/>
            </a:pPr>
            <a:r>
              <a:rPr lang="en-US" sz="24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Là</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một</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hình</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thức</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thực</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hiện</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dân</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chủ</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mà</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theo</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đó</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các</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thành</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viên</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trong</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xã</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hội</a:t>
            </a:r>
            <a:r>
              <a:rPr lang="en-US" sz="2800"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tự</a:t>
            </a:r>
            <a:r>
              <a:rPr lang="en-US" sz="2800" b="1" i="1"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bàn</a:t>
            </a:r>
            <a:r>
              <a:rPr lang="en-US" sz="2800" b="1" i="1"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bạc</a:t>
            </a:r>
            <a:r>
              <a:rPr lang="en-US" sz="2800" b="1" i="1"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và</a:t>
            </a:r>
            <a:r>
              <a:rPr lang="en-US" sz="2800" b="1" i="1"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quyết</a:t>
            </a:r>
            <a:r>
              <a:rPr lang="en-US" sz="2800" b="1" i="1"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định</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công</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việc</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của</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chính</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mình</a:t>
            </a:r>
            <a:endParaRPr lang="zh-CN" altLang="en-US" sz="2800" b="1" dirty="0">
              <a:solidFill>
                <a:srgbClr val="274800"/>
              </a:solidFill>
              <a:latin typeface="+mj-lt"/>
              <a:cs typeface="Times New Roman" panose="02020603050405020304" pitchFamily="18" charset="0"/>
            </a:endParaRPr>
          </a:p>
        </p:txBody>
      </p:sp>
      <p:sp>
        <p:nvSpPr>
          <p:cNvPr id="15" name="矩形 14"/>
          <p:cNvSpPr/>
          <p:nvPr/>
        </p:nvSpPr>
        <p:spPr>
          <a:xfrm>
            <a:off x="6273176" y="2837518"/>
            <a:ext cx="5584814" cy="3748701"/>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mj-lt"/>
              <a:cs typeface="Times New Roman" panose="02020603050405020304" pitchFamily="18" charset="0"/>
            </a:endParaRPr>
          </a:p>
        </p:txBody>
      </p:sp>
      <p:grpSp>
        <p:nvGrpSpPr>
          <p:cNvPr id="16" name="组合 15"/>
          <p:cNvGrpSpPr/>
          <p:nvPr/>
        </p:nvGrpSpPr>
        <p:grpSpPr>
          <a:xfrm>
            <a:off x="6831965" y="2346526"/>
            <a:ext cx="4289952" cy="792745"/>
            <a:chOff x="3123788" y="1995506"/>
            <a:chExt cx="1758539" cy="677945"/>
          </a:xfrm>
        </p:grpSpPr>
        <p:sp>
          <p:nvSpPr>
            <p:cNvPr id="17" name="圆角矩形 16"/>
            <p:cNvSpPr/>
            <p:nvPr/>
          </p:nvSpPr>
          <p:spPr>
            <a:xfrm>
              <a:off x="3123788" y="1995506"/>
              <a:ext cx="1758539"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mj-lt"/>
                <a:cs typeface="Times New Roman" panose="02020603050405020304" pitchFamily="18" charset="0"/>
              </a:endParaRPr>
            </a:p>
          </p:txBody>
        </p:sp>
        <p:sp>
          <p:nvSpPr>
            <p:cNvPr id="18" name="矩形 17"/>
            <p:cNvSpPr/>
            <p:nvPr/>
          </p:nvSpPr>
          <p:spPr>
            <a:xfrm>
              <a:off x="3172673" y="2028556"/>
              <a:ext cx="1671705" cy="394810"/>
            </a:xfrm>
            <a:prstGeom prst="rect">
              <a:avLst/>
            </a:prstGeom>
          </p:spPr>
          <p:txBody>
            <a:bodyPr wrap="square">
              <a:spAutoFit/>
            </a:bodyPr>
            <a:lstStyle/>
            <a:p>
              <a:pPr algn="ctr"/>
              <a:r>
                <a:rPr lang="en-US" altLang="zh-CN" sz="24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sym typeface="+mn-ea"/>
                </a:rPr>
                <a:t>DÂN CHỦ GIÁN TIẾP</a:t>
              </a:r>
              <a:endParaRPr lang="zh-CN" altLang="en-US" sz="24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endParaRPr>
            </a:p>
          </p:txBody>
        </p:sp>
      </p:grpSp>
      <p:sp>
        <p:nvSpPr>
          <p:cNvPr id="19" name="矩形 1"/>
          <p:cNvSpPr>
            <a:spLocks noChangeArrowheads="1"/>
          </p:cNvSpPr>
          <p:nvPr/>
        </p:nvSpPr>
        <p:spPr bwMode="auto">
          <a:xfrm>
            <a:off x="6538505" y="3365704"/>
            <a:ext cx="477826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Là</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một</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hình</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thức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thực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hiện</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dân</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chủ</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mà</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theo</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đó</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các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thành</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viên</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trong</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xã</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hội</a:t>
            </a:r>
            <a:r>
              <a:rPr lang="en-US" sz="2600" dirty="0">
                <a:solidFill>
                  <a:srgbClr val="274800"/>
                </a:solidFill>
                <a:latin typeface="+mj-lt"/>
                <a:cs typeface="Times New Roman" panose="02020603050405020304" pitchFamily="18" charset="0"/>
              </a:rPr>
              <a:t> </a:t>
            </a:r>
            <a:r>
              <a:rPr lang="en-US" sz="2600" b="1" i="1" dirty="0" err="1">
                <a:solidFill>
                  <a:srgbClr val="274800"/>
                </a:solidFill>
                <a:latin typeface="+mj-lt"/>
                <a:cs typeface="Times New Roman" panose="02020603050405020304" pitchFamily="18" charset="0"/>
              </a:rPr>
              <a:t>bầu</a:t>
            </a:r>
            <a:r>
              <a:rPr lang="en-US" sz="2600" b="1" i="1" dirty="0">
                <a:solidFill>
                  <a:srgbClr val="274800"/>
                </a:solidFill>
                <a:latin typeface="+mj-lt"/>
                <a:cs typeface="Times New Roman" panose="02020603050405020304" pitchFamily="18" charset="0"/>
              </a:rPr>
              <a:t> ra </a:t>
            </a:r>
            <a:r>
              <a:rPr lang="en-US" sz="2600" b="1" i="1" dirty="0" err="1">
                <a:solidFill>
                  <a:srgbClr val="274800"/>
                </a:solidFill>
                <a:latin typeface="+mj-lt"/>
                <a:cs typeface="Times New Roman" panose="02020603050405020304" pitchFamily="18" charset="0"/>
              </a:rPr>
              <a:t>các</a:t>
            </a:r>
            <a:r>
              <a:rPr lang="en-US" sz="2600" b="1" i="1" dirty="0">
                <a:solidFill>
                  <a:srgbClr val="274800"/>
                </a:solidFill>
                <a:latin typeface="+mj-lt"/>
                <a:cs typeface="Times New Roman" panose="02020603050405020304" pitchFamily="18" charset="0"/>
              </a:rPr>
              <a:t> </a:t>
            </a:r>
            <a:r>
              <a:rPr lang="en-US" sz="2600" b="1" i="1" dirty="0" err="1">
                <a:solidFill>
                  <a:srgbClr val="274800"/>
                </a:solidFill>
                <a:latin typeface="+mj-lt"/>
                <a:cs typeface="Times New Roman" panose="02020603050405020304" pitchFamily="18" charset="0"/>
              </a:rPr>
              <a:t>đại</a:t>
            </a:r>
            <a:r>
              <a:rPr lang="en-US" sz="2600" b="1" i="1" dirty="0">
                <a:solidFill>
                  <a:srgbClr val="274800"/>
                </a:solidFill>
                <a:latin typeface="+mj-lt"/>
                <a:cs typeface="Times New Roman" panose="02020603050405020304" pitchFamily="18" charset="0"/>
              </a:rPr>
              <a:t> </a:t>
            </a:r>
            <a:r>
              <a:rPr lang="en-US" sz="2600" b="1" i="1" dirty="0" err="1">
                <a:solidFill>
                  <a:srgbClr val="274800"/>
                </a:solidFill>
                <a:latin typeface="+mj-lt"/>
                <a:cs typeface="Times New Roman" panose="02020603050405020304" pitchFamily="18" charset="0"/>
              </a:rPr>
              <a:t>diện</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và</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giao</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cho</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họ</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trách</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nhiệm</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thay</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mặt</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mình</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bàn</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bạc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và</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quyết</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định</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các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công</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việc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chung</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việc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chung</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của</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cộng</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đồng</a:t>
            </a:r>
            <a:r>
              <a:rPr lang="en-US" sz="2600" dirty="0">
                <a:solidFill>
                  <a:srgbClr val="274800"/>
                </a:solidFill>
                <a:latin typeface="+mj-lt"/>
                <a:cs typeface="Times New Roman" panose="02020603050405020304" pitchFamily="18" charset="0"/>
              </a:rPr>
              <a:t>.</a:t>
            </a:r>
            <a:endParaRPr lang="en-US" altLang="zh-CN" sz="2600" dirty="0">
              <a:solidFill>
                <a:srgbClr val="274800"/>
              </a:solidFill>
              <a:latin typeface="+mj-lt"/>
              <a:ea typeface="微软雅黑" panose="020B0503020204020204" pitchFamily="34" charset="-122"/>
              <a:cs typeface="Times New Roman" panose="02020603050405020304" pitchFamily="18" charset="0"/>
              <a:sym typeface="+mn-ea"/>
            </a:endParaRPr>
          </a:p>
        </p:txBody>
      </p:sp>
      <p:sp>
        <p:nvSpPr>
          <p:cNvPr id="20" name="TextBox 45"/>
          <p:cNvSpPr txBox="1"/>
          <p:nvPr/>
        </p:nvSpPr>
        <p:spPr>
          <a:xfrm>
            <a:off x="3237197" y="760332"/>
            <a:ext cx="6024143" cy="830997"/>
          </a:xfrm>
          <a:prstGeom prst="rect">
            <a:avLst/>
          </a:prstGeom>
          <a:noFill/>
          <a:ln w="38100">
            <a:solidFill>
              <a:srgbClr val="274800"/>
            </a:solidFill>
          </a:ln>
        </p:spPr>
        <p:txBody>
          <a:bodyPr wrap="square" rtlCol="0">
            <a:spAutoFit/>
          </a:bodyPr>
          <a:lstStyle/>
          <a:p>
            <a:pPr algn="ctr" defTabSz="914400">
              <a:spcBef>
                <a:spcPct val="20000"/>
              </a:spcBef>
              <a:spcAft>
                <a:spcPts val="600"/>
              </a:spcAft>
              <a:buClr>
                <a:schemeClr val="accent1">
                  <a:lumMod val="75000"/>
                </a:schemeClr>
              </a:buClr>
              <a:buSzPct val="145000"/>
              <a:buFont typeface="Arial" panose="020B0604020202020204"/>
            </a:pP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Có</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hai</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hình</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thức</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chủ</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yếu</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để</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nhân</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dân</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thực</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hiện</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quyền</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làm</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chủ</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của</a:t>
            </a:r>
            <a:r>
              <a:rPr lang="en-US" altLang="zh-CN" sz="240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mình</a:t>
            </a:r>
            <a:endParaRPr lang="en-US" altLang="zh-CN" sz="2400" dirty="0">
              <a:gradFill>
                <a:gsLst>
                  <a:gs pos="0">
                    <a:prstClr val="black">
                      <a:lumMod val="75000"/>
                      <a:lumOff val="25000"/>
                    </a:prstClr>
                  </a:gs>
                  <a:gs pos="100000">
                    <a:prstClr val="black">
                      <a:lumMod val="75000"/>
                      <a:lumOff val="25000"/>
                    </a:prstClr>
                  </a:gs>
                </a:gsLst>
                <a:lin ang="5400000" scaled="1"/>
              </a:gradFill>
              <a:latin typeface="+mj-lt"/>
              <a:ea typeface="微软雅黑" panose="020B0503020204020204" charset="-122"/>
              <a:cs typeface="Times New Roman" panose="02020603050405020304" pitchFamily="18" charset="0"/>
            </a:endParaRPr>
          </a:p>
        </p:txBody>
      </p:sp>
      <p:cxnSp>
        <p:nvCxnSpPr>
          <p:cNvPr id="24" name="Straight Arrow Connector 23"/>
          <p:cNvCxnSpPr/>
          <p:nvPr/>
        </p:nvCxnSpPr>
        <p:spPr>
          <a:xfrm>
            <a:off x="6249269" y="1580443"/>
            <a:ext cx="2741012" cy="793844"/>
          </a:xfrm>
          <a:prstGeom prst="straightConnector1">
            <a:avLst/>
          </a:prstGeom>
          <a:ln w="28575">
            <a:solidFill>
              <a:srgbClr val="2748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2"/>
            <a:endCxn id="12" idx="0"/>
          </p:cNvCxnSpPr>
          <p:nvPr/>
        </p:nvCxnSpPr>
        <p:spPr>
          <a:xfrm flipH="1">
            <a:off x="3347575" y="1591329"/>
            <a:ext cx="2901694" cy="755198"/>
          </a:xfrm>
          <a:prstGeom prst="straightConnector1">
            <a:avLst/>
          </a:prstGeom>
          <a:ln w="28575">
            <a:solidFill>
              <a:srgbClr val="2748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8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circle(in)">
                                      <p:cBhvr>
                                        <p:cTn id="37" dur="20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circle(in)">
                                      <p:cBhvr>
                                        <p:cTn id="42"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55465" y="54899"/>
            <a:ext cx="724535" cy="711200"/>
            <a:chOff x="1681" y="171"/>
            <a:chExt cx="1141"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5" name="文本框 4"/>
            <p:cNvSpPr txBox="1"/>
            <p:nvPr/>
          </p:nvSpPr>
          <p:spPr>
            <a:xfrm>
              <a:off x="1681" y="225"/>
              <a:ext cx="1135" cy="824"/>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C</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grpSp>
      <p:sp>
        <p:nvSpPr>
          <p:cNvPr id="7" name="文本框 6"/>
          <p:cNvSpPr txBox="1"/>
          <p:nvPr/>
        </p:nvSpPr>
        <p:spPr>
          <a:xfrm>
            <a:off x="2634361" y="148889"/>
            <a:ext cx="8490204" cy="523220"/>
          </a:xfrm>
          <a:prstGeom prst="rect">
            <a:avLst/>
          </a:prstGeom>
          <a:noFill/>
        </p:spPr>
        <p:txBody>
          <a:bodyPr wrap="square" rtlCol="0">
            <a:spAutoFit/>
          </a:bodyPr>
          <a:lstStyle/>
          <a:p>
            <a:r>
              <a:rPr lang="vi-VN" sz="2800" b="1" dirty="0">
                <a:solidFill>
                  <a:schemeClr val="accent6">
                    <a:lumMod val="50000"/>
                  </a:schemeClr>
                </a:solidFill>
                <a:latin typeface="Times New Roman" panose="02020603050405020304" pitchFamily="18" charset="0"/>
                <a:cs typeface="Times New Roman" panose="02020603050405020304" pitchFamily="18" charset="0"/>
              </a:rPr>
              <a:t>Ý nghĩa của quyền bầu cử và ứng của công dân</a:t>
            </a:r>
            <a:endParaRPr lang="zh-CN" altLang="en-US" sz="2800" b="1" dirty="0">
              <a:solidFill>
                <a:schemeClr val="accent6">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1850" name="Freeform 106"/>
          <p:cNvSpPr/>
          <p:nvPr/>
        </p:nvSpPr>
        <p:spPr bwMode="auto">
          <a:xfrm>
            <a:off x="4236085" y="1643380"/>
            <a:ext cx="2275205" cy="227965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336601"/>
          </a:solidFill>
          <a:ln w="25400">
            <a:solidFill>
              <a:schemeClr val="bg1"/>
            </a:solidFill>
          </a:ln>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1" name="Freeform 107"/>
          <p:cNvSpPr/>
          <p:nvPr/>
        </p:nvSpPr>
        <p:spPr bwMode="auto">
          <a:xfrm>
            <a:off x="4236085" y="3090545"/>
            <a:ext cx="2275205" cy="2275205"/>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336601"/>
          </a:solidFill>
          <a:ln w="25400">
            <a:solidFill>
              <a:schemeClr val="bg1"/>
            </a:solidFill>
          </a:ln>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2" name="Freeform 108"/>
          <p:cNvSpPr/>
          <p:nvPr/>
        </p:nvSpPr>
        <p:spPr bwMode="auto">
          <a:xfrm>
            <a:off x="5679440" y="1643380"/>
            <a:ext cx="2275205" cy="227965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336601"/>
          </a:solidFill>
          <a:ln w="25400">
            <a:solidFill>
              <a:schemeClr val="bg1"/>
            </a:solidFill>
          </a:ln>
        </p:spPr>
        <p:txBody>
          <a:bodyPr/>
          <a:lstStyle/>
          <a:p>
            <a:endParaRPr lang="zh-CN" altLang="en-US" sz="2800">
              <a:solidFill>
                <a:srgbClr val="594D7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3" name="Freeform 109"/>
          <p:cNvSpPr/>
          <p:nvPr/>
        </p:nvSpPr>
        <p:spPr bwMode="auto">
          <a:xfrm>
            <a:off x="5679440" y="3090545"/>
            <a:ext cx="2275205" cy="2275205"/>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336601"/>
          </a:solidFill>
          <a:ln w="25400">
            <a:solidFill>
              <a:schemeClr val="bg1"/>
            </a:solidFill>
          </a:ln>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4" name="Freeform 110"/>
          <p:cNvSpPr>
            <a:spLocks noEditPoints="1"/>
          </p:cNvSpPr>
          <p:nvPr/>
        </p:nvSpPr>
        <p:spPr bwMode="auto">
          <a:xfrm>
            <a:off x="7350125" y="3392170"/>
            <a:ext cx="382905" cy="307340"/>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5" name="Freeform 111"/>
          <p:cNvSpPr>
            <a:spLocks noEditPoints="1"/>
          </p:cNvSpPr>
          <p:nvPr/>
        </p:nvSpPr>
        <p:spPr bwMode="auto">
          <a:xfrm>
            <a:off x="4423410" y="3387725"/>
            <a:ext cx="378460" cy="316230"/>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6" name="Freeform 112"/>
          <p:cNvSpPr>
            <a:spLocks noEditPoints="1"/>
          </p:cNvSpPr>
          <p:nvPr/>
        </p:nvSpPr>
        <p:spPr bwMode="auto">
          <a:xfrm>
            <a:off x="5932805" y="1856105"/>
            <a:ext cx="380365" cy="316230"/>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7" name="Freeform 113"/>
          <p:cNvSpPr>
            <a:spLocks noEditPoints="1"/>
          </p:cNvSpPr>
          <p:nvPr/>
        </p:nvSpPr>
        <p:spPr bwMode="auto">
          <a:xfrm>
            <a:off x="5889625" y="3331845"/>
            <a:ext cx="419100" cy="342265"/>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rgbClr val="336601"/>
          </a:solidFill>
          <a:ln>
            <a:noFill/>
          </a:ln>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8" name="Freeform 114"/>
          <p:cNvSpPr>
            <a:spLocks noEditPoints="1"/>
          </p:cNvSpPr>
          <p:nvPr/>
        </p:nvSpPr>
        <p:spPr bwMode="auto">
          <a:xfrm>
            <a:off x="5991225" y="4803140"/>
            <a:ext cx="264795" cy="374015"/>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9" name="Line 115"/>
          <p:cNvSpPr>
            <a:spLocks noChangeShapeType="1"/>
          </p:cNvSpPr>
          <p:nvPr/>
        </p:nvSpPr>
        <p:spPr bwMode="auto">
          <a:xfrm flipH="1">
            <a:off x="4612640" y="1959610"/>
            <a:ext cx="1029970" cy="0"/>
          </a:xfrm>
          <a:prstGeom prst="line">
            <a:avLst/>
          </a:prstGeom>
          <a:noFill/>
          <a:ln w="6350">
            <a:solidFill>
              <a:srgbClr val="336601"/>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60" name="Line 116"/>
          <p:cNvSpPr>
            <a:spLocks noChangeShapeType="1"/>
          </p:cNvSpPr>
          <p:nvPr/>
        </p:nvSpPr>
        <p:spPr bwMode="auto">
          <a:xfrm>
            <a:off x="4612640" y="3975100"/>
            <a:ext cx="0" cy="1015365"/>
          </a:xfrm>
          <a:prstGeom prst="line">
            <a:avLst/>
          </a:prstGeom>
          <a:noFill/>
          <a:ln w="6350">
            <a:solidFill>
              <a:srgbClr val="336601"/>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61" name="Line 117"/>
          <p:cNvSpPr>
            <a:spLocks noChangeShapeType="1"/>
          </p:cNvSpPr>
          <p:nvPr/>
        </p:nvSpPr>
        <p:spPr bwMode="auto">
          <a:xfrm>
            <a:off x="6563360" y="4989830"/>
            <a:ext cx="976630" cy="0"/>
          </a:xfrm>
          <a:prstGeom prst="line">
            <a:avLst/>
          </a:prstGeom>
          <a:noFill/>
          <a:ln w="6350">
            <a:solidFill>
              <a:srgbClr val="336601"/>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62" name="Line 118"/>
          <p:cNvSpPr>
            <a:spLocks noChangeShapeType="1"/>
          </p:cNvSpPr>
          <p:nvPr/>
        </p:nvSpPr>
        <p:spPr bwMode="auto">
          <a:xfrm flipV="1">
            <a:off x="7539355" y="1959610"/>
            <a:ext cx="0" cy="1068705"/>
          </a:xfrm>
          <a:prstGeom prst="line">
            <a:avLst/>
          </a:prstGeom>
          <a:noFill/>
          <a:ln w="6350">
            <a:solidFill>
              <a:srgbClr val="336601"/>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8" name="Content Placeholder 2"/>
          <p:cNvSpPr txBox="1"/>
          <p:nvPr/>
        </p:nvSpPr>
        <p:spPr>
          <a:xfrm>
            <a:off x="181613" y="1831340"/>
            <a:ext cx="3940172" cy="104894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50000"/>
              </a:lnSpc>
            </a:pPr>
            <a:r>
              <a:rPr lang="vi-VN" sz="2400" dirty="0">
                <a:solidFill>
                  <a:srgbClr val="274800"/>
                </a:solidFill>
                <a:latin typeface="Open Sans" panose="020B0606030504020204" pitchFamily="34" charset="0"/>
                <a:ea typeface="Open Sans" panose="020B0606030504020204" pitchFamily="34" charset="0"/>
                <a:cs typeface="Open Sans" panose="020B0606030504020204" pitchFamily="34" charset="0"/>
              </a:rPr>
              <a:t>Thể hiện ý chí và nguyện vọng của nhân dân</a:t>
            </a:r>
            <a:endParaRPr lang="en-US" sz="2400" dirty="0">
              <a:solidFill>
                <a:srgbClr val="2748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ontent Placeholder 2"/>
          <p:cNvSpPr txBox="1"/>
          <p:nvPr/>
        </p:nvSpPr>
        <p:spPr>
          <a:xfrm>
            <a:off x="281309" y="4363961"/>
            <a:ext cx="3797932" cy="104894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50000"/>
              </a:lnSpc>
            </a:pPr>
            <a:r>
              <a:rPr lang="vi-VN" sz="2400" dirty="0">
                <a:solidFill>
                  <a:srgbClr val="274800"/>
                </a:solidFill>
                <a:latin typeface="Open Sans" panose="020B0606030504020204" pitchFamily="34" charset="0"/>
                <a:ea typeface="Open Sans" panose="020B0606030504020204" pitchFamily="34" charset="0"/>
                <a:cs typeface="Open Sans" panose="020B0606030504020204" pitchFamily="34" charset="0"/>
              </a:rPr>
              <a:t>Thể hiện sự bình đằng trong đời sống chính trị</a:t>
            </a:r>
            <a:endParaRPr lang="en-US" sz="2400" dirty="0">
              <a:solidFill>
                <a:srgbClr val="2748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Content Placeholder 2"/>
          <p:cNvSpPr txBox="1"/>
          <p:nvPr/>
        </p:nvSpPr>
        <p:spPr>
          <a:xfrm>
            <a:off x="7991475" y="1959610"/>
            <a:ext cx="3776584" cy="104894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50000"/>
              </a:lnSpc>
            </a:pPr>
            <a:r>
              <a:rPr lang="vi-VN" sz="2400" dirty="0">
                <a:solidFill>
                  <a:srgbClr val="274800"/>
                </a:solidFill>
                <a:latin typeface="Open Sans" panose="020B0606030504020204" pitchFamily="34" charset="0"/>
                <a:ea typeface="Open Sans" panose="020B0606030504020204" pitchFamily="34" charset="0"/>
                <a:cs typeface="Open Sans" panose="020B0606030504020204" pitchFamily="34" charset="0"/>
              </a:rPr>
              <a:t>Thể hiện bản chất nhà nước dân chủ và tiến bộ</a:t>
            </a:r>
            <a:endParaRPr lang="en-US" sz="2400" dirty="0">
              <a:solidFill>
                <a:srgbClr val="2748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Content Placeholder 2"/>
          <p:cNvSpPr txBox="1"/>
          <p:nvPr/>
        </p:nvSpPr>
        <p:spPr>
          <a:xfrm>
            <a:off x="7954645" y="4363961"/>
            <a:ext cx="3813414" cy="104894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50000"/>
              </a:lnSpc>
              <a:spcBef>
                <a:spcPts val="0"/>
              </a:spcBef>
              <a:spcAft>
                <a:spcPts val="0"/>
              </a:spcAft>
            </a:pPr>
            <a:r>
              <a:rPr lang="vi-VN" sz="2400" dirty="0">
                <a:solidFill>
                  <a:srgbClr val="274800"/>
                </a:solidFill>
                <a:latin typeface="Open Sans" panose="020B0606030504020204" pitchFamily="34" charset="0"/>
                <a:ea typeface="Open Sans" panose="020B0606030504020204" pitchFamily="34" charset="0"/>
                <a:cs typeface="Open Sans" panose="020B0606030504020204" pitchFamily="34" charset="0"/>
              </a:rPr>
              <a:t>Đảm bảo quyền công dân và quyền con người</a:t>
            </a:r>
            <a:endParaRPr lang="zh-CN" altLang="en-US" sz="2400" b="1" dirty="0">
              <a:solidFill>
                <a:srgbClr val="274800"/>
              </a:solidFill>
              <a:latin typeface="Open Sans" panose="020B0606030504020204" pitchFamily="34" charset="0"/>
              <a:ea typeface="微软雅黑" panose="020B0503020204020204" charset="-122"/>
              <a:cs typeface="Open Sans" panose="020B0606030504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1852"/>
                                        </p:tgtEl>
                                        <p:attrNameLst>
                                          <p:attrName>style.visibility</p:attrName>
                                        </p:attrNameLst>
                                      </p:cBhvr>
                                      <p:to>
                                        <p:strVal val="visible"/>
                                      </p:to>
                                    </p:set>
                                    <p:animEffect transition="in" filter="wipe(up)">
                                      <p:cBhvr>
                                        <p:cTn id="20" dur="500"/>
                                        <p:tgtEl>
                                          <p:spTgt spid="3185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1853"/>
                                        </p:tgtEl>
                                        <p:attrNameLst>
                                          <p:attrName>style.visibility</p:attrName>
                                        </p:attrNameLst>
                                      </p:cBhvr>
                                      <p:to>
                                        <p:strVal val="visible"/>
                                      </p:to>
                                    </p:set>
                                    <p:animEffect transition="in" filter="wipe(right)">
                                      <p:cBhvr>
                                        <p:cTn id="23" dur="500"/>
                                        <p:tgtEl>
                                          <p:spTgt spid="3185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1851"/>
                                        </p:tgtEl>
                                        <p:attrNameLst>
                                          <p:attrName>style.visibility</p:attrName>
                                        </p:attrNameLst>
                                      </p:cBhvr>
                                      <p:to>
                                        <p:strVal val="visible"/>
                                      </p:to>
                                    </p:set>
                                    <p:animEffect transition="in" filter="wipe(down)">
                                      <p:cBhvr>
                                        <p:cTn id="26" dur="500"/>
                                        <p:tgtEl>
                                          <p:spTgt spid="3185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1850"/>
                                        </p:tgtEl>
                                        <p:attrNameLst>
                                          <p:attrName>style.visibility</p:attrName>
                                        </p:attrNameLst>
                                      </p:cBhvr>
                                      <p:to>
                                        <p:strVal val="visible"/>
                                      </p:to>
                                    </p:set>
                                    <p:animEffect transition="in" filter="wipe(left)">
                                      <p:cBhvr>
                                        <p:cTn id="29" dur="500"/>
                                        <p:tgtEl>
                                          <p:spTgt spid="31850"/>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31856"/>
                                        </p:tgtEl>
                                        <p:attrNameLst>
                                          <p:attrName>style.visibility</p:attrName>
                                        </p:attrNameLst>
                                      </p:cBhvr>
                                      <p:to>
                                        <p:strVal val="visible"/>
                                      </p:to>
                                    </p:set>
                                    <p:anim calcmode="lin" valueType="num">
                                      <p:cBhvr>
                                        <p:cTn id="33" dur="500" fill="hold"/>
                                        <p:tgtEl>
                                          <p:spTgt spid="31856"/>
                                        </p:tgtEl>
                                        <p:attrNameLst>
                                          <p:attrName>ppt_w</p:attrName>
                                        </p:attrNameLst>
                                      </p:cBhvr>
                                      <p:tavLst>
                                        <p:tav tm="0">
                                          <p:val>
                                            <p:fltVal val="0"/>
                                          </p:val>
                                        </p:tav>
                                        <p:tav tm="100000">
                                          <p:val>
                                            <p:strVal val="#ppt_w"/>
                                          </p:val>
                                        </p:tav>
                                      </p:tavLst>
                                    </p:anim>
                                    <p:anim calcmode="lin" valueType="num">
                                      <p:cBhvr>
                                        <p:cTn id="34" dur="500" fill="hold"/>
                                        <p:tgtEl>
                                          <p:spTgt spid="31856"/>
                                        </p:tgtEl>
                                        <p:attrNameLst>
                                          <p:attrName>ppt_h</p:attrName>
                                        </p:attrNameLst>
                                      </p:cBhvr>
                                      <p:tavLst>
                                        <p:tav tm="0">
                                          <p:val>
                                            <p:fltVal val="0"/>
                                          </p:val>
                                        </p:tav>
                                        <p:tav tm="100000">
                                          <p:val>
                                            <p:strVal val="#ppt_h"/>
                                          </p:val>
                                        </p:tav>
                                      </p:tavLst>
                                    </p:anim>
                                    <p:animEffect transition="in" filter="fade">
                                      <p:cBhvr>
                                        <p:cTn id="35" dur="500"/>
                                        <p:tgtEl>
                                          <p:spTgt spid="3185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1854"/>
                                        </p:tgtEl>
                                        <p:attrNameLst>
                                          <p:attrName>style.visibility</p:attrName>
                                        </p:attrNameLst>
                                      </p:cBhvr>
                                      <p:to>
                                        <p:strVal val="visible"/>
                                      </p:to>
                                    </p:set>
                                    <p:anim calcmode="lin" valueType="num">
                                      <p:cBhvr>
                                        <p:cTn id="38" dur="500" fill="hold"/>
                                        <p:tgtEl>
                                          <p:spTgt spid="31854"/>
                                        </p:tgtEl>
                                        <p:attrNameLst>
                                          <p:attrName>ppt_w</p:attrName>
                                        </p:attrNameLst>
                                      </p:cBhvr>
                                      <p:tavLst>
                                        <p:tav tm="0">
                                          <p:val>
                                            <p:fltVal val="0"/>
                                          </p:val>
                                        </p:tav>
                                        <p:tav tm="100000">
                                          <p:val>
                                            <p:strVal val="#ppt_w"/>
                                          </p:val>
                                        </p:tav>
                                      </p:tavLst>
                                    </p:anim>
                                    <p:anim calcmode="lin" valueType="num">
                                      <p:cBhvr>
                                        <p:cTn id="39" dur="500" fill="hold"/>
                                        <p:tgtEl>
                                          <p:spTgt spid="31854"/>
                                        </p:tgtEl>
                                        <p:attrNameLst>
                                          <p:attrName>ppt_h</p:attrName>
                                        </p:attrNameLst>
                                      </p:cBhvr>
                                      <p:tavLst>
                                        <p:tav tm="0">
                                          <p:val>
                                            <p:fltVal val="0"/>
                                          </p:val>
                                        </p:tav>
                                        <p:tav tm="100000">
                                          <p:val>
                                            <p:strVal val="#ppt_h"/>
                                          </p:val>
                                        </p:tav>
                                      </p:tavLst>
                                    </p:anim>
                                    <p:animEffect transition="in" filter="fade">
                                      <p:cBhvr>
                                        <p:cTn id="40" dur="500"/>
                                        <p:tgtEl>
                                          <p:spTgt spid="3185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858"/>
                                        </p:tgtEl>
                                        <p:attrNameLst>
                                          <p:attrName>style.visibility</p:attrName>
                                        </p:attrNameLst>
                                      </p:cBhvr>
                                      <p:to>
                                        <p:strVal val="visible"/>
                                      </p:to>
                                    </p:set>
                                    <p:anim calcmode="lin" valueType="num">
                                      <p:cBhvr>
                                        <p:cTn id="43" dur="500" fill="hold"/>
                                        <p:tgtEl>
                                          <p:spTgt spid="31858"/>
                                        </p:tgtEl>
                                        <p:attrNameLst>
                                          <p:attrName>ppt_w</p:attrName>
                                        </p:attrNameLst>
                                      </p:cBhvr>
                                      <p:tavLst>
                                        <p:tav tm="0">
                                          <p:val>
                                            <p:fltVal val="0"/>
                                          </p:val>
                                        </p:tav>
                                        <p:tav tm="100000">
                                          <p:val>
                                            <p:strVal val="#ppt_w"/>
                                          </p:val>
                                        </p:tav>
                                      </p:tavLst>
                                    </p:anim>
                                    <p:anim calcmode="lin" valueType="num">
                                      <p:cBhvr>
                                        <p:cTn id="44" dur="500" fill="hold"/>
                                        <p:tgtEl>
                                          <p:spTgt spid="31858"/>
                                        </p:tgtEl>
                                        <p:attrNameLst>
                                          <p:attrName>ppt_h</p:attrName>
                                        </p:attrNameLst>
                                      </p:cBhvr>
                                      <p:tavLst>
                                        <p:tav tm="0">
                                          <p:val>
                                            <p:fltVal val="0"/>
                                          </p:val>
                                        </p:tav>
                                        <p:tav tm="100000">
                                          <p:val>
                                            <p:strVal val="#ppt_h"/>
                                          </p:val>
                                        </p:tav>
                                      </p:tavLst>
                                    </p:anim>
                                    <p:animEffect transition="in" filter="fade">
                                      <p:cBhvr>
                                        <p:cTn id="45" dur="500"/>
                                        <p:tgtEl>
                                          <p:spTgt spid="3185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1855"/>
                                        </p:tgtEl>
                                        <p:attrNameLst>
                                          <p:attrName>style.visibility</p:attrName>
                                        </p:attrNameLst>
                                      </p:cBhvr>
                                      <p:to>
                                        <p:strVal val="visible"/>
                                      </p:to>
                                    </p:set>
                                    <p:anim calcmode="lin" valueType="num">
                                      <p:cBhvr>
                                        <p:cTn id="48" dur="500" fill="hold"/>
                                        <p:tgtEl>
                                          <p:spTgt spid="31855"/>
                                        </p:tgtEl>
                                        <p:attrNameLst>
                                          <p:attrName>ppt_w</p:attrName>
                                        </p:attrNameLst>
                                      </p:cBhvr>
                                      <p:tavLst>
                                        <p:tav tm="0">
                                          <p:val>
                                            <p:fltVal val="0"/>
                                          </p:val>
                                        </p:tav>
                                        <p:tav tm="100000">
                                          <p:val>
                                            <p:strVal val="#ppt_w"/>
                                          </p:val>
                                        </p:tav>
                                      </p:tavLst>
                                    </p:anim>
                                    <p:anim calcmode="lin" valueType="num">
                                      <p:cBhvr>
                                        <p:cTn id="49" dur="500" fill="hold"/>
                                        <p:tgtEl>
                                          <p:spTgt spid="31855"/>
                                        </p:tgtEl>
                                        <p:attrNameLst>
                                          <p:attrName>ppt_h</p:attrName>
                                        </p:attrNameLst>
                                      </p:cBhvr>
                                      <p:tavLst>
                                        <p:tav tm="0">
                                          <p:val>
                                            <p:fltVal val="0"/>
                                          </p:val>
                                        </p:tav>
                                        <p:tav tm="100000">
                                          <p:val>
                                            <p:strVal val="#ppt_h"/>
                                          </p:val>
                                        </p:tav>
                                      </p:tavLst>
                                    </p:anim>
                                    <p:animEffect transition="in" filter="fade">
                                      <p:cBhvr>
                                        <p:cTn id="50" dur="500"/>
                                        <p:tgtEl>
                                          <p:spTgt spid="3185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1857"/>
                                        </p:tgtEl>
                                        <p:attrNameLst>
                                          <p:attrName>style.visibility</p:attrName>
                                        </p:attrNameLst>
                                      </p:cBhvr>
                                      <p:to>
                                        <p:strVal val="visible"/>
                                      </p:to>
                                    </p:set>
                                    <p:anim calcmode="lin" valueType="num">
                                      <p:cBhvr>
                                        <p:cTn id="53" dur="500" fill="hold"/>
                                        <p:tgtEl>
                                          <p:spTgt spid="31857"/>
                                        </p:tgtEl>
                                        <p:attrNameLst>
                                          <p:attrName>ppt_w</p:attrName>
                                        </p:attrNameLst>
                                      </p:cBhvr>
                                      <p:tavLst>
                                        <p:tav tm="0">
                                          <p:val>
                                            <p:fltVal val="0"/>
                                          </p:val>
                                        </p:tav>
                                        <p:tav tm="100000">
                                          <p:val>
                                            <p:strVal val="#ppt_w"/>
                                          </p:val>
                                        </p:tav>
                                      </p:tavLst>
                                    </p:anim>
                                    <p:anim calcmode="lin" valueType="num">
                                      <p:cBhvr>
                                        <p:cTn id="54" dur="500" fill="hold"/>
                                        <p:tgtEl>
                                          <p:spTgt spid="31857"/>
                                        </p:tgtEl>
                                        <p:attrNameLst>
                                          <p:attrName>ppt_h</p:attrName>
                                        </p:attrNameLst>
                                      </p:cBhvr>
                                      <p:tavLst>
                                        <p:tav tm="0">
                                          <p:val>
                                            <p:fltVal val="0"/>
                                          </p:val>
                                        </p:tav>
                                        <p:tav tm="100000">
                                          <p:val>
                                            <p:strVal val="#ppt_h"/>
                                          </p:val>
                                        </p:tav>
                                      </p:tavLst>
                                    </p:anim>
                                    <p:animEffect transition="in" filter="fade">
                                      <p:cBhvr>
                                        <p:cTn id="55" dur="500"/>
                                        <p:tgtEl>
                                          <p:spTgt spid="3185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31859"/>
                                        </p:tgtEl>
                                        <p:attrNameLst>
                                          <p:attrName>style.visibility</p:attrName>
                                        </p:attrNameLst>
                                      </p:cBhvr>
                                      <p:to>
                                        <p:strVal val="visible"/>
                                      </p:to>
                                    </p:set>
                                    <p:animEffect transition="in" filter="wipe(right)">
                                      <p:cBhvr>
                                        <p:cTn id="60" dur="500"/>
                                        <p:tgtEl>
                                          <p:spTgt spid="31859"/>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right)">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1860"/>
                                        </p:tgtEl>
                                        <p:attrNameLst>
                                          <p:attrName>style.visibility</p:attrName>
                                        </p:attrNameLst>
                                      </p:cBhvr>
                                      <p:to>
                                        <p:strVal val="visible"/>
                                      </p:to>
                                    </p:set>
                                    <p:animEffect transition="in" filter="wipe(up)">
                                      <p:cBhvr>
                                        <p:cTn id="69" dur="500"/>
                                        <p:tgtEl>
                                          <p:spTgt spid="31860"/>
                                        </p:tgtEl>
                                      </p:cBhvr>
                                    </p:animEffect>
                                  </p:childTnLst>
                                </p:cTn>
                              </p:par>
                            </p:childTnLst>
                          </p:cTn>
                        </p:par>
                        <p:par>
                          <p:cTn id="70" fill="hold">
                            <p:stCondLst>
                              <p:cond delay="500"/>
                            </p:stCondLst>
                            <p:childTnLst>
                              <p:par>
                                <p:cTn id="71" presetID="22" presetClass="entr" presetSubtype="2"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1861"/>
                                        </p:tgtEl>
                                        <p:attrNameLst>
                                          <p:attrName>style.visibility</p:attrName>
                                        </p:attrNameLst>
                                      </p:cBhvr>
                                      <p:to>
                                        <p:strVal val="visible"/>
                                      </p:to>
                                    </p:set>
                                    <p:animEffect transition="in" filter="wipe(left)">
                                      <p:cBhvr>
                                        <p:cTn id="78" dur="500"/>
                                        <p:tgtEl>
                                          <p:spTgt spid="31861"/>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31862"/>
                                        </p:tgtEl>
                                        <p:attrNameLst>
                                          <p:attrName>style.visibility</p:attrName>
                                        </p:attrNameLst>
                                      </p:cBhvr>
                                      <p:to>
                                        <p:strVal val="visible"/>
                                      </p:to>
                                    </p:set>
                                    <p:animEffect transition="in" filter="wipe(down)">
                                      <p:cBhvr>
                                        <p:cTn id="87" dur="500"/>
                                        <p:tgtEl>
                                          <p:spTgt spid="3186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850" grpId="0" animBg="1"/>
      <p:bldP spid="31851" grpId="0" animBg="1"/>
      <p:bldP spid="31852" grpId="0" animBg="1"/>
      <p:bldP spid="31853" grpId="0" animBg="1"/>
      <p:bldP spid="31854" grpId="0" animBg="1"/>
      <p:bldP spid="31855" grpId="0" animBg="1"/>
      <p:bldP spid="31856" grpId="0" animBg="1"/>
      <p:bldP spid="31857" grpId="0" animBg="1"/>
      <p:bldP spid="31858" grpId="0" animBg="1"/>
      <p:bldP spid="48" grpId="0"/>
      <p:bldP spid="12"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descr="边框">
            <a:extLst>
              <a:ext uri="{FF2B5EF4-FFF2-40B4-BE49-F238E27FC236}">
                <a16:creationId xmlns:a16="http://schemas.microsoft.com/office/drawing/2014/main" id="{4EEF2941-E7E8-430D-8CBF-4579262CDA60}"/>
              </a:ext>
            </a:extLst>
          </p:cNvPr>
          <p:cNvPicPr>
            <a:picLocks noChangeAspect="1"/>
          </p:cNvPicPr>
          <p:nvPr/>
        </p:nvPicPr>
        <p:blipFill>
          <a:blip r:embed="rId2"/>
          <a:stretch>
            <a:fillRect/>
          </a:stretch>
        </p:blipFill>
        <p:spPr>
          <a:xfrm>
            <a:off x="-1" y="0"/>
            <a:ext cx="12192001" cy="6864612"/>
          </a:xfrm>
          <a:prstGeom prst="rect">
            <a:avLst/>
          </a:prstGeom>
        </p:spPr>
      </p:pic>
      <p:sp>
        <p:nvSpPr>
          <p:cNvPr id="2" name="Rectangle 1">
            <a:extLst>
              <a:ext uri="{FF2B5EF4-FFF2-40B4-BE49-F238E27FC236}">
                <a16:creationId xmlns:a16="http://schemas.microsoft.com/office/drawing/2014/main" id="{E7F70440-A80D-473A-82BD-FF76E562C8ED}"/>
              </a:ext>
            </a:extLst>
          </p:cNvPr>
          <p:cNvSpPr/>
          <p:nvPr/>
        </p:nvSpPr>
        <p:spPr>
          <a:xfrm>
            <a:off x="1864312" y="1495317"/>
            <a:ext cx="8185211" cy="3108543"/>
          </a:xfrm>
          <a:prstGeom prst="rect">
            <a:avLst/>
          </a:prstGeom>
        </p:spPr>
        <p:txBody>
          <a:bodyPr wrap="square">
            <a:spAutoFit/>
          </a:bodyPr>
          <a:lstStyle/>
          <a:p>
            <a:pPr indent="457200" algn="just"/>
            <a:r>
              <a:rPr lang="vi-VN" sz="2800" b="1" dirty="0">
                <a:solidFill>
                  <a:srgbClr val="274800"/>
                </a:solidFill>
                <a:latin typeface="Times New Roman" panose="02020603050405020304" pitchFamily="18" charset="0"/>
                <a:ea typeface="Times New Roman" panose="02020603050405020304" pitchFamily="18" charset="0"/>
              </a:rPr>
              <a:t>Câu 1: Nền dân chủ của mọi quốc gia được biểu hiện ở chỗ: (Chọn đáp án đúng nhất)</a:t>
            </a:r>
            <a:endParaRPr lang="en-US" sz="2800" b="1"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800" dirty="0">
                <a:solidFill>
                  <a:srgbClr val="274800"/>
                </a:solidFill>
                <a:latin typeface="Times New Roman" panose="02020603050405020304" pitchFamily="18" charset="0"/>
                <a:ea typeface="Times New Roman" panose="02020603050405020304" pitchFamily="18" charset="0"/>
              </a:rPr>
              <a:t>a. Quyền làm chủ đất nước của người dân</a:t>
            </a:r>
            <a:endParaRPr lang="en-US" sz="2800"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800" dirty="0">
                <a:solidFill>
                  <a:srgbClr val="274800"/>
                </a:solidFill>
                <a:latin typeface="Times New Roman" panose="02020603050405020304" pitchFamily="18" charset="0"/>
                <a:ea typeface="Times New Roman" panose="02020603050405020304" pitchFamily="18" charset="0"/>
              </a:rPr>
              <a:t>b. Nhân dân tham gia quản lý đất nước</a:t>
            </a:r>
            <a:endParaRPr lang="en-US" sz="2800"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800" dirty="0">
                <a:solidFill>
                  <a:srgbClr val="274800"/>
                </a:solidFill>
                <a:latin typeface="Times New Roman" panose="02020603050405020304" pitchFamily="18" charset="0"/>
                <a:ea typeface="Times New Roman" panose="02020603050405020304" pitchFamily="18" charset="0"/>
              </a:rPr>
              <a:t>c. Nhân dân quyết định các việc lớn, trọng đại của đất nước</a:t>
            </a:r>
            <a:endParaRPr lang="en-US" sz="2800"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800" dirty="0">
                <a:solidFill>
                  <a:srgbClr val="274800"/>
                </a:solidFill>
                <a:latin typeface="Times New Roman" panose="02020603050405020304" pitchFamily="18" charset="0"/>
                <a:ea typeface="Times New Roman" panose="02020603050405020304" pitchFamily="18" charset="0"/>
              </a:rPr>
              <a:t>d. Cả a, b và c</a:t>
            </a:r>
            <a:endParaRPr lang="en-US" sz="2800" dirty="0">
              <a:solidFill>
                <a:srgbClr val="2748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44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par>
                          <p:cTn id="19" fill="hold">
                            <p:stCondLst>
                              <p:cond delay="1000"/>
                            </p:stCondLst>
                            <p:childTnLst>
                              <p:par>
                                <p:cTn id="20" presetID="16" presetClass="entr" presetSubtype="21"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par>
                          <p:cTn id="27" fill="hold">
                            <p:stCondLst>
                              <p:cond delay="2000"/>
                            </p:stCondLst>
                            <p:childTnLst>
                              <p:par>
                                <p:cTn id="28" presetID="16" presetClass="entr" presetSubtype="21" fill="hold" nodeType="afterEffect">
                                  <p:stCondLst>
                                    <p:cond delay="0"/>
                                  </p:stCondLst>
                                  <p:iterate type="lt">
                                    <p:tmPct val="0"/>
                                  </p:iterate>
                                  <p:childTnLst>
                                    <p:set>
                                      <p:cBhvr>
                                        <p:cTn id="29" dur="1" fill="hold">
                                          <p:stCondLst>
                                            <p:cond delay="0"/>
                                          </p:stCondLst>
                                        </p:cTn>
                                        <p:tgtEl>
                                          <p:spTgt spid="2">
                                            <p:txEl>
                                              <p:pRg st="4" end="4"/>
                                            </p:txEl>
                                          </p:spTgt>
                                        </p:tgtEl>
                                        <p:attrNameLst>
                                          <p:attrName>style.visibility</p:attrName>
                                        </p:attrNameLst>
                                      </p:cBhvr>
                                      <p:to>
                                        <p:strVal val="visible"/>
                                      </p:to>
                                    </p:set>
                                    <p:animEffect transition="in" filter="barn(inVertic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2">
                                            <p:txEl>
                                              <p:pRg st="4" end="4"/>
                                            </p:txEl>
                                          </p:spTgt>
                                        </p:tgtEl>
                                        <p:attrNameLst>
                                          <p:attrName>style.color</p:attrName>
                                        </p:attrNameLst>
                                      </p:cBhvr>
                                      <p:to>
                                        <p:clrVal>
                                          <a:schemeClr val="accent2"/>
                                        </p:clrVal>
                                      </p:to>
                                    </p:set>
                                    <p:set>
                                      <p:cBhvr>
                                        <p:cTn id="35" dur="500" fill="hold"/>
                                        <p:tgtEl>
                                          <p:spTgt spid="2">
                                            <p:txEl>
                                              <p:pRg st="4" end="4"/>
                                            </p:txEl>
                                          </p:spTgt>
                                        </p:tgtEl>
                                        <p:attrNameLst>
                                          <p:attrName>fillcolor</p:attrName>
                                        </p:attrNameLst>
                                      </p:cBhvr>
                                      <p:to>
                                        <p:clrVal>
                                          <a:schemeClr val="accent2"/>
                                        </p:clrVal>
                                      </p:to>
                                    </p:set>
                                    <p:set>
                                      <p:cBhvr>
                                        <p:cTn id="36" dur="50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descr="边框">
            <a:extLst>
              <a:ext uri="{FF2B5EF4-FFF2-40B4-BE49-F238E27FC236}">
                <a16:creationId xmlns:a16="http://schemas.microsoft.com/office/drawing/2014/main" id="{9DCC6019-37DC-4AAD-BDCD-DA872F36778E}"/>
              </a:ext>
            </a:extLst>
          </p:cNvPr>
          <p:cNvPicPr>
            <a:picLocks noChangeAspect="1"/>
          </p:cNvPicPr>
          <p:nvPr/>
        </p:nvPicPr>
        <p:blipFill>
          <a:blip r:embed="rId2"/>
          <a:stretch>
            <a:fillRect/>
          </a:stretch>
        </p:blipFill>
        <p:spPr>
          <a:xfrm>
            <a:off x="-1" y="0"/>
            <a:ext cx="12192001" cy="6864612"/>
          </a:xfrm>
          <a:prstGeom prst="rect">
            <a:avLst/>
          </a:prstGeom>
        </p:spPr>
      </p:pic>
      <p:sp>
        <p:nvSpPr>
          <p:cNvPr id="2" name="Rectangle 1">
            <a:extLst>
              <a:ext uri="{FF2B5EF4-FFF2-40B4-BE49-F238E27FC236}">
                <a16:creationId xmlns:a16="http://schemas.microsoft.com/office/drawing/2014/main" id="{B5C1FAAA-6C9D-4414-8855-D287E47F589A}"/>
              </a:ext>
            </a:extLst>
          </p:cNvPr>
          <p:cNvSpPr/>
          <p:nvPr/>
        </p:nvSpPr>
        <p:spPr>
          <a:xfrm>
            <a:off x="1642369" y="1550413"/>
            <a:ext cx="8273988" cy="2800767"/>
          </a:xfrm>
          <a:prstGeom prst="rect">
            <a:avLst/>
          </a:prstGeom>
        </p:spPr>
        <p:txBody>
          <a:bodyPr wrap="square">
            <a:spAutoFit/>
          </a:bodyPr>
          <a:lstStyle/>
          <a:p>
            <a:pPr marL="457200" marR="0" algn="just">
              <a:spcBef>
                <a:spcPts val="0"/>
              </a:spcBef>
              <a:spcAft>
                <a:spcPts val="0"/>
              </a:spcAft>
            </a:pPr>
            <a:r>
              <a:rPr lang="vi-VN" sz="2200" b="1" dirty="0">
                <a:solidFill>
                  <a:srgbClr val="274800"/>
                </a:solidFill>
                <a:latin typeface="Times New Roman" panose="02020603050405020304" pitchFamily="18" charset="0"/>
                <a:ea typeface="Times New Roman" panose="02020603050405020304" pitchFamily="18" charset="0"/>
              </a:rPr>
              <a:t>Câu 2: Đối tượng nào sau đây có quyền được </a:t>
            </a:r>
            <a:r>
              <a:rPr lang="vi-VN" sz="2200" b="1" i="1" dirty="0">
                <a:solidFill>
                  <a:srgbClr val="274800"/>
                </a:solidFill>
                <a:latin typeface="Times New Roman" panose="02020603050405020304" pitchFamily="18" charset="0"/>
                <a:ea typeface="Times New Roman" panose="02020603050405020304" pitchFamily="18" charset="0"/>
              </a:rPr>
              <a:t>bầu cử và ứng cử  </a:t>
            </a:r>
            <a:r>
              <a:rPr lang="vi-VN" sz="2200" b="1" dirty="0">
                <a:solidFill>
                  <a:srgbClr val="274800"/>
                </a:solidFill>
                <a:latin typeface="Times New Roman" panose="02020603050405020304" pitchFamily="18" charset="0"/>
                <a:ea typeface="Times New Roman" panose="02020603050405020304" pitchFamily="18" charset="0"/>
              </a:rPr>
              <a:t>vào các cơ quan đại biểu của nhân dân: (Hãy chọn đáp án đúng nhất)</a:t>
            </a:r>
            <a:endParaRPr lang="en-US" sz="2200" b="1"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200" dirty="0">
                <a:solidFill>
                  <a:srgbClr val="274800"/>
                </a:solidFill>
                <a:latin typeface="Times New Roman" panose="02020603050405020304" pitchFamily="18" charset="0"/>
                <a:ea typeface="Times New Roman" panose="02020603050405020304" pitchFamily="18" charset="0"/>
              </a:rPr>
              <a:t>a. Mọi công dân từ 18 tuổi trở lên đều có quyền bầu cử và ứng cử</a:t>
            </a:r>
            <a:endParaRPr lang="en-US" sz="2200"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200" dirty="0">
                <a:solidFill>
                  <a:srgbClr val="274800"/>
                </a:solidFill>
                <a:latin typeface="Times New Roman" panose="02020603050405020304" pitchFamily="18" charset="0"/>
                <a:ea typeface="Times New Roman" panose="02020603050405020304" pitchFamily="18" charset="0"/>
              </a:rPr>
              <a:t>b. Những người mất năng lực hành vi dân sự cũng được bầu cử</a:t>
            </a:r>
            <a:endParaRPr lang="en-US" sz="2200"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200" dirty="0">
                <a:solidFill>
                  <a:srgbClr val="274800"/>
                </a:solidFill>
                <a:latin typeface="Times New Roman" panose="02020603050405020304" pitchFamily="18" charset="0"/>
                <a:ea typeface="Times New Roman" panose="02020603050405020304" pitchFamily="18" charset="0"/>
              </a:rPr>
              <a:t>c. Mọi công dân đủ từ 18 tuổi trở lên được bầu cử và 21 tuổi trở lên được ứng cử</a:t>
            </a:r>
            <a:endParaRPr lang="en-US" sz="2200" dirty="0">
              <a:solidFill>
                <a:srgbClr val="2748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418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par>
                          <p:cTn id="19" fill="hold">
                            <p:stCondLst>
                              <p:cond delay="1000"/>
                            </p:stCondLst>
                            <p:childTnLst>
                              <p:par>
                                <p:cTn id="20" presetID="16" presetClass="entr" presetSubtype="21"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par>
                          <p:cTn id="23" fill="hold">
                            <p:stCondLst>
                              <p:cond delay="1500"/>
                            </p:stCondLst>
                            <p:childTnLst>
                              <p:par>
                                <p:cTn id="24" presetID="16" presetClass="entr" presetSubtype="21" fill="hold" nodeType="afterEffect">
                                  <p:stCondLst>
                                    <p:cond delay="0"/>
                                  </p:stCondLst>
                                  <p:iterate type="lt">
                                    <p:tmPct val="0"/>
                                  </p:iterate>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2">
                                            <p:txEl>
                                              <p:pRg st="3" end="3"/>
                                            </p:txEl>
                                          </p:spTgt>
                                        </p:tgtEl>
                                        <p:attrNameLst>
                                          <p:attrName>style.color</p:attrName>
                                        </p:attrNameLst>
                                      </p:cBhvr>
                                      <p:to>
                                        <p:clrVal>
                                          <a:schemeClr val="accent2"/>
                                        </p:clrVal>
                                      </p:to>
                                    </p:set>
                                    <p:set>
                                      <p:cBhvr>
                                        <p:cTn id="31" dur="500" fill="hold"/>
                                        <p:tgtEl>
                                          <p:spTgt spid="2">
                                            <p:txEl>
                                              <p:pRg st="3" end="3"/>
                                            </p:txEl>
                                          </p:spTgt>
                                        </p:tgtEl>
                                        <p:attrNameLst>
                                          <p:attrName>fillcolor</p:attrName>
                                        </p:attrNameLst>
                                      </p:cBhvr>
                                      <p:to>
                                        <p:clrVal>
                                          <a:schemeClr val="accent2"/>
                                        </p:clrVal>
                                      </p:to>
                                    </p:set>
                                    <p:set>
                                      <p:cBhvr>
                                        <p:cTn id="32" dur="50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8AFD8DF-2BE1-4DAC-B34D-857998A6DE64}"/>
              </a:ext>
            </a:extLst>
          </p:cNvPr>
          <p:cNvGrpSpPr/>
          <p:nvPr/>
        </p:nvGrpSpPr>
        <p:grpSpPr>
          <a:xfrm>
            <a:off x="5091029" y="660589"/>
            <a:ext cx="1496058" cy="1344235"/>
            <a:chOff x="5259705" y="1211005"/>
            <a:chExt cx="1496058" cy="1344235"/>
          </a:xfrm>
        </p:grpSpPr>
        <p:grpSp>
          <p:nvGrpSpPr>
            <p:cNvPr id="6" name="Group 5">
              <a:extLst>
                <a:ext uri="{FF2B5EF4-FFF2-40B4-BE49-F238E27FC236}">
                  <a16:creationId xmlns:a16="http://schemas.microsoft.com/office/drawing/2014/main" id="{F270FCED-264E-4576-B0D3-688C3BE8C6A4}"/>
                </a:ext>
              </a:extLst>
            </p:cNvPr>
            <p:cNvGrpSpPr/>
            <p:nvPr/>
          </p:nvGrpSpPr>
          <p:grpSpPr>
            <a:xfrm>
              <a:off x="5435598" y="1211005"/>
              <a:ext cx="1320165" cy="1320165"/>
              <a:chOff x="5435600" y="1089660"/>
              <a:chExt cx="1320165" cy="1320165"/>
            </a:xfrm>
          </p:grpSpPr>
          <p:sp>
            <p:nvSpPr>
              <p:cNvPr id="2" name="椭圆 1"/>
              <p:cNvSpPr/>
              <p:nvPr/>
            </p:nvSpPr>
            <p:spPr>
              <a:xfrm>
                <a:off x="5435600" y="1089660"/>
                <a:ext cx="1320165" cy="1320165"/>
              </a:xfrm>
              <a:prstGeom prst="ellipse">
                <a:avLst/>
              </a:prstGeom>
              <a:no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Open Sans" panose="020B0606030504020204" pitchFamily="34" charset="0"/>
                  <a:cs typeface="Open Sans" panose="020B0606030504020204" pitchFamily="34" charset="0"/>
                </a:endParaRPr>
              </a:p>
            </p:txBody>
          </p:sp>
          <p:sp>
            <p:nvSpPr>
              <p:cNvPr id="3" name="文本框 2"/>
              <p:cNvSpPr txBox="1"/>
              <p:nvPr/>
            </p:nvSpPr>
            <p:spPr>
              <a:xfrm>
                <a:off x="5535295" y="1378585"/>
                <a:ext cx="1122045" cy="584775"/>
              </a:xfrm>
              <a:prstGeom prst="rect">
                <a:avLst/>
              </a:prstGeom>
              <a:noFill/>
            </p:spPr>
            <p:txBody>
              <a:bodyPr wrap="square" rtlCol="0">
                <a:spAutoFit/>
              </a:bodyPr>
              <a:lstStyle/>
              <a:p>
                <a:pPr algn="ctr"/>
                <a:r>
                  <a:rPr lang="en-US" altLang="zh-CN" sz="3200" b="1" dirty="0">
                    <a:solidFill>
                      <a:srgbClr val="336601"/>
                    </a:solidFill>
                    <a:latin typeface="Open Sans" panose="020B0606030504020204" pitchFamily="34" charset="0"/>
                    <a:ea typeface="Open Sans" panose="020B0606030504020204" pitchFamily="34" charset="0"/>
                    <a:cs typeface="Open Sans" panose="020B0606030504020204" pitchFamily="34" charset="0"/>
                  </a:rPr>
                  <a:t>02</a:t>
                </a:r>
              </a:p>
            </p:txBody>
          </p:sp>
        </p:grpSp>
        <p:pic>
          <p:nvPicPr>
            <p:cNvPr id="4" name="图片 3" descr="花"/>
            <p:cNvPicPr>
              <a:picLocks noChangeAspect="1"/>
            </p:cNvPicPr>
            <p:nvPr/>
          </p:nvPicPr>
          <p:blipFill>
            <a:blip r:embed="rId3"/>
            <a:stretch>
              <a:fillRect/>
            </a:stretch>
          </p:blipFill>
          <p:spPr>
            <a:xfrm>
              <a:off x="5259705" y="1860550"/>
              <a:ext cx="774065" cy="694690"/>
            </a:xfrm>
            <a:prstGeom prst="rect">
              <a:avLst/>
            </a:prstGeom>
          </p:spPr>
        </p:pic>
      </p:grpSp>
      <p:sp>
        <p:nvSpPr>
          <p:cNvPr id="5" name="文本框 4"/>
          <p:cNvSpPr txBox="1"/>
          <p:nvPr/>
        </p:nvSpPr>
        <p:spPr>
          <a:xfrm>
            <a:off x="2200962" y="2269679"/>
            <a:ext cx="7790075" cy="1323439"/>
          </a:xfrm>
          <a:prstGeom prst="rect">
            <a:avLst/>
          </a:prstGeom>
          <a:noFill/>
        </p:spPr>
        <p:txBody>
          <a:bodyPr wrap="square" rtlCol="0">
            <a:spAutoFit/>
          </a:bodyPr>
          <a:lstStyle/>
          <a:p>
            <a:pPr algn="ctr"/>
            <a:r>
              <a:rPr lang="vi-VN" sz="40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Quyền tham gia quản lí Nhà nước và xã hội.</a:t>
            </a:r>
            <a:endParaRPr lang="en-US" sz="4000" dirty="0">
              <a:solidFill>
                <a:srgbClr val="2748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a:extLst>
              <a:ext uri="{FF2B5EF4-FFF2-40B4-BE49-F238E27FC236}">
                <a16:creationId xmlns:a16="http://schemas.microsoft.com/office/drawing/2014/main" id="{0B3230EF-1E57-4AA8-BD88-9C57E1F26CB4}"/>
              </a:ext>
            </a:extLst>
          </p:cNvPr>
          <p:cNvGrpSpPr/>
          <p:nvPr/>
        </p:nvGrpSpPr>
        <p:grpSpPr>
          <a:xfrm>
            <a:off x="1018223" y="3882043"/>
            <a:ext cx="2664091" cy="584775"/>
            <a:chOff x="3609975" y="4006331"/>
            <a:chExt cx="2664091" cy="584775"/>
          </a:xfrm>
        </p:grpSpPr>
        <p:sp>
          <p:nvSpPr>
            <p:cNvPr id="126" name="定位箭头"/>
            <p:cNvSpPr/>
            <p:nvPr/>
          </p:nvSpPr>
          <p:spPr>
            <a:xfrm rot="5400000">
              <a:off x="3609975" y="4077335"/>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Open Sans" panose="020B0606030504020204" pitchFamily="34" charset="0"/>
                <a:cs typeface="Open Sans" panose="020B0606030504020204" pitchFamily="34" charset="0"/>
              </a:endParaRPr>
            </a:p>
          </p:txBody>
        </p:sp>
        <p:sp>
          <p:nvSpPr>
            <p:cNvPr id="7" name="文本框 6"/>
            <p:cNvSpPr txBox="1"/>
            <p:nvPr/>
          </p:nvSpPr>
          <p:spPr>
            <a:xfrm>
              <a:off x="4007485" y="4006331"/>
              <a:ext cx="2266581" cy="584775"/>
            </a:xfrm>
            <a:prstGeom prst="rect">
              <a:avLst/>
            </a:prstGeom>
            <a:noFill/>
          </p:spPr>
          <p:txBody>
            <a:bodyPr wrap="square" rtlCol="0">
              <a:spAutoFit/>
            </a:bodyPr>
            <a:lstStyle/>
            <a:p>
              <a:r>
                <a:rPr lang="en-US" altLang="zh-CN" sz="3200" dirty="0" err="1">
                  <a:solidFill>
                    <a:srgbClr val="336601"/>
                  </a:solidFill>
                  <a:latin typeface="Open Sans" panose="020B0606030504020204" pitchFamily="34" charset="0"/>
                  <a:ea typeface="Open Sans" panose="020B0606030504020204" pitchFamily="34" charset="0"/>
                  <a:cs typeface="Open Sans" panose="020B0606030504020204" pitchFamily="34" charset="0"/>
                </a:rPr>
                <a:t>Khái</a:t>
              </a:r>
              <a:r>
                <a:rPr lang="en-US" altLang="zh-CN" sz="3200" dirty="0">
                  <a:solidFill>
                    <a:srgbClr val="336601"/>
                  </a:solidFill>
                  <a:latin typeface="Open Sans" panose="020B0606030504020204" pitchFamily="34" charset="0"/>
                  <a:ea typeface="Open Sans" panose="020B0606030504020204" pitchFamily="34" charset="0"/>
                  <a:cs typeface="Open Sans" panose="020B0606030504020204" pitchFamily="34" charset="0"/>
                </a:rPr>
                <a:t> </a:t>
              </a:r>
              <a:r>
                <a:rPr lang="en-US" altLang="zh-CN" sz="3200" dirty="0" err="1">
                  <a:solidFill>
                    <a:srgbClr val="336601"/>
                  </a:solidFill>
                  <a:latin typeface="Open Sans" panose="020B0606030504020204" pitchFamily="34" charset="0"/>
                  <a:ea typeface="Open Sans" panose="020B0606030504020204" pitchFamily="34" charset="0"/>
                  <a:cs typeface="Open Sans" panose="020B0606030504020204" pitchFamily="34" charset="0"/>
                </a:rPr>
                <a:t>niệm</a:t>
              </a:r>
              <a:endParaRPr lang="zh-CN" altLang="en-US" sz="3200" dirty="0">
                <a:solidFill>
                  <a:srgbClr val="336601"/>
                </a:solidFill>
                <a:latin typeface="Open Sans" panose="020B0606030504020204" pitchFamily="34" charset="0"/>
                <a:ea typeface="微软雅黑" panose="020B0503020204020204" charset="-122"/>
                <a:cs typeface="Open Sans" panose="020B0606030504020204" pitchFamily="34" charset="0"/>
              </a:endParaRPr>
            </a:p>
          </p:txBody>
        </p:sp>
      </p:grpSp>
      <p:grpSp>
        <p:nvGrpSpPr>
          <p:cNvPr id="16" name="Group 15">
            <a:extLst>
              <a:ext uri="{FF2B5EF4-FFF2-40B4-BE49-F238E27FC236}">
                <a16:creationId xmlns:a16="http://schemas.microsoft.com/office/drawing/2014/main" id="{85B757A9-76FA-48E9-B135-522818D5AD0C}"/>
              </a:ext>
            </a:extLst>
          </p:cNvPr>
          <p:cNvGrpSpPr/>
          <p:nvPr/>
        </p:nvGrpSpPr>
        <p:grpSpPr>
          <a:xfrm>
            <a:off x="8664094" y="3879933"/>
            <a:ext cx="2879089" cy="584775"/>
            <a:chOff x="6489065" y="3992859"/>
            <a:chExt cx="2879089" cy="584775"/>
          </a:xfrm>
        </p:grpSpPr>
        <p:sp>
          <p:nvSpPr>
            <p:cNvPr id="8" name="定位箭头"/>
            <p:cNvSpPr/>
            <p:nvPr/>
          </p:nvSpPr>
          <p:spPr>
            <a:xfrm rot="5400000">
              <a:off x="6489065" y="4077335"/>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Open Sans" panose="020B0606030504020204" pitchFamily="34" charset="0"/>
                <a:cs typeface="Open Sans" panose="020B0606030504020204" pitchFamily="34" charset="0"/>
              </a:endParaRPr>
            </a:p>
          </p:txBody>
        </p:sp>
        <p:sp>
          <p:nvSpPr>
            <p:cNvPr id="9" name="文本框 8"/>
            <p:cNvSpPr txBox="1"/>
            <p:nvPr/>
          </p:nvSpPr>
          <p:spPr>
            <a:xfrm>
              <a:off x="6886575" y="3992859"/>
              <a:ext cx="2481579" cy="584775"/>
            </a:xfrm>
            <a:prstGeom prst="rect">
              <a:avLst/>
            </a:prstGeom>
            <a:noFill/>
          </p:spPr>
          <p:txBody>
            <a:bodyPr wrap="square" rtlCol="0">
              <a:spAutoFit/>
            </a:bodyPr>
            <a:lstStyle/>
            <a:p>
              <a:r>
                <a:rPr lang="en-US" altLang="zh-CN" sz="3200" dirty="0">
                  <a:solidFill>
                    <a:srgbClr val="336601"/>
                  </a:solidFill>
                  <a:latin typeface="Open Sans" panose="020B0606030504020204" pitchFamily="34" charset="0"/>
                  <a:ea typeface="Open Sans" panose="020B0606030504020204" pitchFamily="34" charset="0"/>
                  <a:cs typeface="Open Sans" panose="020B0606030504020204" pitchFamily="34" charset="0"/>
                </a:rPr>
                <a:t>Ý </a:t>
              </a:r>
              <a:r>
                <a:rPr lang="en-US" altLang="zh-CN" sz="3200" dirty="0" err="1">
                  <a:solidFill>
                    <a:srgbClr val="336601"/>
                  </a:solidFill>
                  <a:latin typeface="Open Sans" panose="020B0606030504020204" pitchFamily="34" charset="0"/>
                  <a:ea typeface="Open Sans" panose="020B0606030504020204" pitchFamily="34" charset="0"/>
                  <a:cs typeface="Open Sans" panose="020B0606030504020204" pitchFamily="34" charset="0"/>
                </a:rPr>
                <a:t>nghĩa</a:t>
              </a:r>
              <a:endParaRPr lang="zh-CN" altLang="en-US" sz="3200" dirty="0">
                <a:solidFill>
                  <a:srgbClr val="336601"/>
                </a:solidFill>
                <a:latin typeface="Open Sans" panose="020B0606030504020204" pitchFamily="34" charset="0"/>
                <a:ea typeface="微软雅黑" panose="020B0503020204020204" charset="-122"/>
                <a:cs typeface="Open Sans" panose="020B0606030504020204" pitchFamily="34" charset="0"/>
              </a:endParaRPr>
            </a:p>
          </p:txBody>
        </p:sp>
      </p:grpSp>
      <p:grpSp>
        <p:nvGrpSpPr>
          <p:cNvPr id="18" name="Group 17">
            <a:extLst>
              <a:ext uri="{FF2B5EF4-FFF2-40B4-BE49-F238E27FC236}">
                <a16:creationId xmlns:a16="http://schemas.microsoft.com/office/drawing/2014/main" id="{F93A711B-FAE4-49F2-B859-E15F4ACA3B83}"/>
              </a:ext>
            </a:extLst>
          </p:cNvPr>
          <p:cNvGrpSpPr/>
          <p:nvPr/>
        </p:nvGrpSpPr>
        <p:grpSpPr>
          <a:xfrm>
            <a:off x="4712886" y="3879933"/>
            <a:ext cx="2833377" cy="584775"/>
            <a:chOff x="3609975" y="4906556"/>
            <a:chExt cx="2833377" cy="584775"/>
          </a:xfrm>
        </p:grpSpPr>
        <p:sp>
          <p:nvSpPr>
            <p:cNvPr id="10" name="定位箭头"/>
            <p:cNvSpPr/>
            <p:nvPr/>
          </p:nvSpPr>
          <p:spPr>
            <a:xfrm rot="5400000">
              <a:off x="3609975" y="4979670"/>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Open Sans" panose="020B0606030504020204" pitchFamily="34" charset="0"/>
                <a:cs typeface="Open Sans" panose="020B0606030504020204" pitchFamily="34" charset="0"/>
              </a:endParaRPr>
            </a:p>
          </p:txBody>
        </p:sp>
        <p:sp>
          <p:nvSpPr>
            <p:cNvPr id="11" name="文本框 10"/>
            <p:cNvSpPr txBox="1"/>
            <p:nvPr/>
          </p:nvSpPr>
          <p:spPr>
            <a:xfrm>
              <a:off x="4053197" y="4906556"/>
              <a:ext cx="2390155" cy="584775"/>
            </a:xfrm>
            <a:prstGeom prst="rect">
              <a:avLst/>
            </a:prstGeom>
            <a:noFill/>
          </p:spPr>
          <p:txBody>
            <a:bodyPr wrap="square" rtlCol="0">
              <a:spAutoFit/>
            </a:bodyPr>
            <a:lstStyle/>
            <a:p>
              <a:r>
                <a:rPr lang="en-US" altLang="zh-CN" sz="3200" dirty="0" err="1">
                  <a:solidFill>
                    <a:srgbClr val="336601"/>
                  </a:solidFill>
                  <a:latin typeface="Open Sans" panose="020B0606030504020204" pitchFamily="34" charset="0"/>
                  <a:ea typeface="Open Sans" panose="020B0606030504020204" pitchFamily="34" charset="0"/>
                  <a:cs typeface="Open Sans" panose="020B0606030504020204" pitchFamily="34" charset="0"/>
                </a:rPr>
                <a:t>Nội</a:t>
              </a:r>
              <a:r>
                <a:rPr lang="en-US" altLang="zh-CN" sz="3200" dirty="0">
                  <a:solidFill>
                    <a:srgbClr val="336601"/>
                  </a:solidFill>
                  <a:latin typeface="Open Sans" panose="020B0606030504020204" pitchFamily="34" charset="0"/>
                  <a:ea typeface="Open Sans" panose="020B0606030504020204" pitchFamily="34" charset="0"/>
                  <a:cs typeface="Open Sans" panose="020B0606030504020204" pitchFamily="34" charset="0"/>
                </a:rPr>
                <a:t> dung</a:t>
              </a:r>
              <a:endParaRPr lang="zh-CN" altLang="en-US" sz="3200" dirty="0">
                <a:solidFill>
                  <a:srgbClr val="336601"/>
                </a:solidFill>
                <a:latin typeface="Open Sans" panose="020B0606030504020204" pitchFamily="34" charset="0"/>
                <a:ea typeface="微软雅黑" panose="020B0503020204020204" charset="-122"/>
                <a:cs typeface="Open Sans" panose="020B0606030504020204" pitchFamily="34" charset="0"/>
              </a:endParaRPr>
            </a:p>
          </p:txBody>
        </p:sp>
      </p:grpSp>
    </p:spTree>
    <p:extLst>
      <p:ext uri="{BB962C8B-B14F-4D97-AF65-F5344CB8AC3E}">
        <p14:creationId xmlns:p14="http://schemas.microsoft.com/office/powerpoint/2010/main" val="38584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318770" y="664210"/>
            <a:ext cx="81192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cxnSpLocks/>
          </p:cNvCxnSpPr>
          <p:nvPr/>
        </p:nvCxnSpPr>
        <p:spPr>
          <a:xfrm>
            <a:off x="1805940" y="664210"/>
            <a:ext cx="9042573"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048847" y="260044"/>
            <a:ext cx="781624" cy="711200"/>
            <a:chOff x="1696" y="171"/>
            <a:chExt cx="1135"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cs typeface="Times New Roman" panose="02020603050405020304" pitchFamily="18" charset="0"/>
              </a:endParaRPr>
            </a:p>
          </p:txBody>
        </p:sp>
        <p:sp>
          <p:nvSpPr>
            <p:cNvPr id="5" name="文本框 4"/>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mj-lt"/>
                  <a:cs typeface="Times New Roman" panose="02020603050405020304" pitchFamily="18" charset="0"/>
                </a:rPr>
                <a:t>2</a:t>
              </a:r>
            </a:p>
          </p:txBody>
        </p:sp>
      </p:grpSp>
      <p:sp>
        <p:nvSpPr>
          <p:cNvPr id="7" name="文本框 6"/>
          <p:cNvSpPr txBox="1"/>
          <p:nvPr/>
        </p:nvSpPr>
        <p:spPr>
          <a:xfrm>
            <a:off x="2414015" y="32168"/>
            <a:ext cx="9109743" cy="646331"/>
          </a:xfrm>
          <a:prstGeom prst="rect">
            <a:avLst/>
          </a:prstGeom>
          <a:noFill/>
        </p:spPr>
        <p:txBody>
          <a:bodyPr wrap="square" rtlCol="0">
            <a:spAutoFit/>
          </a:bodyPr>
          <a:lstStyle/>
          <a:p>
            <a:r>
              <a:rPr lang="vi-VN" sz="3600" b="1" dirty="0">
                <a:solidFill>
                  <a:srgbClr val="274800"/>
                </a:solidFill>
                <a:latin typeface="+mj-lt"/>
                <a:cs typeface="Calibri" panose="020F0502020204030204" pitchFamily="34" charset="0"/>
              </a:rPr>
              <a:t>Quyền tham gia quản lí Nhà nước và xã hội</a:t>
            </a:r>
            <a:endParaRPr lang="zh-CN" altLang="en-US" sz="3600" b="1" dirty="0">
              <a:solidFill>
                <a:srgbClr val="336601"/>
              </a:solidFill>
              <a:latin typeface="+mj-lt"/>
              <a:ea typeface="微软雅黑" panose="020B0503020204020204" charset="-122"/>
              <a:cs typeface="Calibri" panose="020F0502020204030204" pitchFamily="34" charset="0"/>
            </a:endParaRPr>
          </a:p>
        </p:txBody>
      </p:sp>
      <p:sp>
        <p:nvSpPr>
          <p:cNvPr id="3082" name="Rectangle 10"/>
          <p:cNvSpPr>
            <a:spLocks noChangeArrowheads="1"/>
          </p:cNvSpPr>
          <p:nvPr/>
        </p:nvSpPr>
        <p:spPr bwMode="auto">
          <a:xfrm>
            <a:off x="3595456" y="756286"/>
            <a:ext cx="8596545" cy="6101714"/>
          </a:xfrm>
          <a:prstGeom prst="rect">
            <a:avLst/>
          </a:prstGeom>
          <a:solidFill>
            <a:srgbClr val="336601">
              <a:alpha val="70000"/>
            </a:srgbClr>
          </a:solidFill>
          <a:ln>
            <a:noFill/>
          </a:ln>
          <a:effectLst/>
        </p:spPr>
        <p:txBody>
          <a:bodyPr wrap="none" anchor="ctr"/>
          <a:lstStyle/>
          <a:p>
            <a:endParaRPr lang="zh-CN" altLang="en-US" sz="24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3084" name="Rectangle 12"/>
          <p:cNvSpPr>
            <a:spLocks noChangeArrowheads="1"/>
          </p:cNvSpPr>
          <p:nvPr/>
        </p:nvSpPr>
        <p:spPr bwMode="auto">
          <a:xfrm>
            <a:off x="318770" y="1626071"/>
            <a:ext cx="2619739"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en-US" altLang="zh-CN" sz="2400" b="1" dirty="0" err="1">
                <a:solidFill>
                  <a:srgbClr val="336601"/>
                </a:solidFill>
                <a:latin typeface="+mj-lt"/>
                <a:ea typeface="微软雅黑" panose="020B0503020204020204" charset="-122"/>
                <a:cs typeface="Times New Roman" panose="02020603050405020304" pitchFamily="18" charset="0"/>
                <a:sym typeface="+mn-ea"/>
              </a:rPr>
              <a:t>Khái</a:t>
            </a:r>
            <a:r>
              <a:rPr lang="en-US" altLang="zh-CN" sz="2400" b="1" dirty="0">
                <a:solidFill>
                  <a:srgbClr val="336601"/>
                </a:solidFill>
                <a:latin typeface="+mj-lt"/>
                <a:ea typeface="微软雅黑" panose="020B0503020204020204" charset="-122"/>
                <a:cs typeface="Times New Roman" panose="02020603050405020304" pitchFamily="18" charset="0"/>
                <a:sym typeface="+mn-ea"/>
              </a:rPr>
              <a:t> </a:t>
            </a:r>
            <a:r>
              <a:rPr lang="en-US" altLang="zh-CN" sz="2400" b="1" dirty="0" err="1">
                <a:solidFill>
                  <a:srgbClr val="336601"/>
                </a:solidFill>
                <a:latin typeface="+mj-lt"/>
                <a:ea typeface="微软雅黑" panose="020B0503020204020204" charset="-122"/>
                <a:cs typeface="Times New Roman" panose="02020603050405020304" pitchFamily="18" charset="0"/>
                <a:sym typeface="+mn-ea"/>
              </a:rPr>
              <a:t>niệm</a:t>
            </a:r>
            <a:endParaRPr lang="en-US" altLang="zh-CN" sz="2400" b="1" dirty="0">
              <a:solidFill>
                <a:srgbClr val="336601"/>
              </a:solidFill>
              <a:latin typeface="+mj-lt"/>
              <a:ea typeface="微软雅黑" panose="020B0503020204020204" charset="-122"/>
              <a:cs typeface="Times New Roman" panose="02020603050405020304" pitchFamily="18" charset="0"/>
              <a:sym typeface="+mn-ea"/>
            </a:endParaRPr>
          </a:p>
          <a:p>
            <a:pPr algn="just"/>
            <a:r>
              <a:rPr lang="vi-VN" sz="2400" dirty="0">
                <a:solidFill>
                  <a:srgbClr val="336601"/>
                </a:solidFill>
                <a:latin typeface="+mj-lt"/>
                <a:cs typeface="Times New Roman" panose="02020603050405020304" pitchFamily="18" charset="0"/>
              </a:rPr>
              <a:t>- Quyền </a:t>
            </a:r>
            <a:r>
              <a:rPr lang="en-US" sz="2400" dirty="0" err="1">
                <a:solidFill>
                  <a:srgbClr val="336601"/>
                </a:solidFill>
                <a:latin typeface="+mj-lt"/>
                <a:cs typeface="Times New Roman" panose="02020603050405020304" pitchFamily="18" charset="0"/>
              </a:rPr>
              <a:t>thảo</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luận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các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công</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việc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chung</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của</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đất</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nước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trong</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tất</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cả</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các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lĩnh</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vực</a:t>
            </a:r>
            <a:endParaRPr lang="en-US" sz="2400" dirty="0">
              <a:solidFill>
                <a:srgbClr val="336601"/>
              </a:solidFill>
              <a:latin typeface="+mj-lt"/>
              <a:cs typeface="Times New Roman" panose="02020603050405020304" pitchFamily="18" charset="0"/>
            </a:endParaRPr>
          </a:p>
          <a:p>
            <a:pPr algn="just"/>
            <a:endParaRPr lang="en-US" sz="2400" dirty="0">
              <a:solidFill>
                <a:srgbClr val="336601"/>
              </a:solidFill>
              <a:latin typeface="+mj-lt"/>
              <a:cs typeface="Times New Roman" panose="02020603050405020304" pitchFamily="18" charset="0"/>
            </a:endParaRPr>
          </a:p>
          <a:p>
            <a:pPr algn="just"/>
            <a:r>
              <a:rPr lang="en-US" sz="2400" dirty="0">
                <a:solidFill>
                  <a:srgbClr val="336601"/>
                </a:solidFill>
                <a:latin typeface="+mj-lt"/>
                <a:cs typeface="Times New Roman" panose="02020603050405020304" pitchFamily="18" charset="0"/>
              </a:rPr>
              <a:t>- </a:t>
            </a:r>
            <a:r>
              <a:rPr lang="vi-VN" sz="2400" dirty="0">
                <a:solidFill>
                  <a:srgbClr val="336601"/>
                </a:solidFill>
                <a:latin typeface="+mj-lt"/>
                <a:cs typeface="Times New Roman" panose="02020603050405020304" pitchFamily="18" charset="0"/>
              </a:rPr>
              <a:t>Phạm vi: Hẹp (địa</a:t>
            </a:r>
            <a:r>
              <a:rPr lang="en-US" sz="2400" dirty="0">
                <a:solidFill>
                  <a:srgbClr val="336601"/>
                </a:solidFill>
                <a:latin typeface="+mj-lt"/>
                <a:cs typeface="Times New Roman" panose="02020603050405020304" pitchFamily="18" charset="0"/>
              </a:rPr>
              <a:t> </a:t>
            </a:r>
            <a:r>
              <a:rPr lang="vi-VN" sz="2400" dirty="0">
                <a:solidFill>
                  <a:srgbClr val="336601"/>
                </a:solidFill>
                <a:latin typeface="+mj-lt"/>
                <a:cs typeface="Times New Roman" panose="02020603050405020304" pitchFamily="18" charset="0"/>
              </a:rPr>
              <a:t>phương</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cơ</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quan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đơn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vị</a:t>
            </a:r>
            <a:r>
              <a:rPr lang="vi-VN" sz="2400" dirty="0">
                <a:solidFill>
                  <a:srgbClr val="336601"/>
                </a:solidFill>
                <a:latin typeface="+mj-lt"/>
                <a:cs typeface="Times New Roman" panose="02020603050405020304" pitchFamily="18" charset="0"/>
              </a:rPr>
              <a:t>), Rộng (cả nước)</a:t>
            </a:r>
            <a:endParaRPr lang="en-US" sz="2400" dirty="0">
              <a:solidFill>
                <a:srgbClr val="336601"/>
              </a:solidFill>
              <a:latin typeface="+mj-lt"/>
              <a:cs typeface="Times New Roman" panose="02020603050405020304" pitchFamily="18" charset="0"/>
            </a:endParaRPr>
          </a:p>
          <a:p>
            <a:pPr algn="just"/>
            <a:endParaRPr lang="en-US" sz="2400" dirty="0">
              <a:solidFill>
                <a:srgbClr val="336601"/>
              </a:solidFill>
              <a:latin typeface="+mj-lt"/>
              <a:cs typeface="Times New Roman" panose="02020603050405020304" pitchFamily="18" charset="0"/>
            </a:endParaRPr>
          </a:p>
          <a:p>
            <a:pPr algn="just"/>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Gắn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liền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với</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hình</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thức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dân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chủ</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trực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tiếp</a:t>
            </a:r>
            <a:endParaRPr lang="en-US" sz="2400" dirty="0">
              <a:solidFill>
                <a:srgbClr val="336601"/>
              </a:solidFill>
              <a:latin typeface="+mj-lt"/>
              <a:cs typeface="Times New Roman" panose="02020603050405020304" pitchFamily="18" charset="0"/>
            </a:endParaRPr>
          </a:p>
        </p:txBody>
      </p:sp>
      <p:sp>
        <p:nvSpPr>
          <p:cNvPr id="3085" name="Freeform 13"/>
          <p:cNvSpPr>
            <a:spLocks noEditPoints="1"/>
          </p:cNvSpPr>
          <p:nvPr/>
        </p:nvSpPr>
        <p:spPr bwMode="auto">
          <a:xfrm>
            <a:off x="216655" y="1093307"/>
            <a:ext cx="623922" cy="377190"/>
          </a:xfrm>
          <a:custGeom>
            <a:avLst/>
            <a:gdLst>
              <a:gd name="T0" fmla="*/ 532 w 532"/>
              <a:gd name="T1" fmla="*/ 327 h 355"/>
              <a:gd name="T2" fmla="*/ 532 w 532"/>
              <a:gd name="T3" fmla="*/ 73 h 355"/>
              <a:gd name="T4" fmla="*/ 519 w 532"/>
              <a:gd name="T5" fmla="*/ 61 h 355"/>
              <a:gd name="T6" fmla="*/ 511 w 532"/>
              <a:gd name="T7" fmla="*/ 61 h 355"/>
              <a:gd name="T8" fmla="*/ 500 w 532"/>
              <a:gd name="T9" fmla="*/ 50 h 355"/>
              <a:gd name="T10" fmla="*/ 500 w 532"/>
              <a:gd name="T11" fmla="*/ 28 h 355"/>
              <a:gd name="T12" fmla="*/ 490 w 532"/>
              <a:gd name="T13" fmla="*/ 16 h 355"/>
              <a:gd name="T14" fmla="*/ 276 w 532"/>
              <a:gd name="T15" fmla="*/ 41 h 355"/>
              <a:gd name="T16" fmla="*/ 255 w 532"/>
              <a:gd name="T17" fmla="*/ 41 h 355"/>
              <a:gd name="T18" fmla="*/ 41 w 532"/>
              <a:gd name="T19" fmla="*/ 16 h 355"/>
              <a:gd name="T20" fmla="*/ 31 w 532"/>
              <a:gd name="T21" fmla="*/ 28 h 355"/>
              <a:gd name="T22" fmla="*/ 31 w 532"/>
              <a:gd name="T23" fmla="*/ 50 h 355"/>
              <a:gd name="T24" fmla="*/ 20 w 532"/>
              <a:gd name="T25" fmla="*/ 61 h 355"/>
              <a:gd name="T26" fmla="*/ 12 w 532"/>
              <a:gd name="T27" fmla="*/ 61 h 355"/>
              <a:gd name="T28" fmla="*/ 0 w 532"/>
              <a:gd name="T29" fmla="*/ 73 h 355"/>
              <a:gd name="T30" fmla="*/ 0 w 532"/>
              <a:gd name="T31" fmla="*/ 327 h 355"/>
              <a:gd name="T32" fmla="*/ 12 w 532"/>
              <a:gd name="T33" fmla="*/ 340 h 355"/>
              <a:gd name="T34" fmla="*/ 227 w 532"/>
              <a:gd name="T35" fmla="*/ 340 h 355"/>
              <a:gd name="T36" fmla="*/ 234 w 532"/>
              <a:gd name="T37" fmla="*/ 347 h 355"/>
              <a:gd name="T38" fmla="*/ 241 w 532"/>
              <a:gd name="T39" fmla="*/ 355 h 355"/>
              <a:gd name="T40" fmla="*/ 290 w 532"/>
              <a:gd name="T41" fmla="*/ 355 h 355"/>
              <a:gd name="T42" fmla="*/ 297 w 532"/>
              <a:gd name="T43" fmla="*/ 347 h 355"/>
              <a:gd name="T44" fmla="*/ 304 w 532"/>
              <a:gd name="T45" fmla="*/ 340 h 355"/>
              <a:gd name="T46" fmla="*/ 519 w 532"/>
              <a:gd name="T47" fmla="*/ 340 h 355"/>
              <a:gd name="T48" fmla="*/ 532 w 532"/>
              <a:gd name="T49" fmla="*/ 327 h 355"/>
              <a:gd name="T50" fmla="*/ 248 w 532"/>
              <a:gd name="T51" fmla="*/ 315 h 355"/>
              <a:gd name="T52" fmla="*/ 61 w 532"/>
              <a:gd name="T53" fmla="*/ 292 h 355"/>
              <a:gd name="T54" fmla="*/ 47 w 532"/>
              <a:gd name="T55" fmla="*/ 280 h 355"/>
              <a:gd name="T56" fmla="*/ 47 w 532"/>
              <a:gd name="T57" fmla="*/ 40 h 355"/>
              <a:gd name="T58" fmla="*/ 58 w 532"/>
              <a:gd name="T59" fmla="*/ 28 h 355"/>
              <a:gd name="T60" fmla="*/ 248 w 532"/>
              <a:gd name="T61" fmla="*/ 57 h 355"/>
              <a:gd name="T62" fmla="*/ 258 w 532"/>
              <a:gd name="T63" fmla="*/ 77 h 355"/>
              <a:gd name="T64" fmla="*/ 258 w 532"/>
              <a:gd name="T65" fmla="*/ 310 h 355"/>
              <a:gd name="T66" fmla="*/ 248 w 532"/>
              <a:gd name="T67" fmla="*/ 315 h 355"/>
              <a:gd name="T68" fmla="*/ 283 w 532"/>
              <a:gd name="T69" fmla="*/ 315 h 355"/>
              <a:gd name="T70" fmla="*/ 470 w 532"/>
              <a:gd name="T71" fmla="*/ 292 h 355"/>
              <a:gd name="T72" fmla="*/ 484 w 532"/>
              <a:gd name="T73" fmla="*/ 280 h 355"/>
              <a:gd name="T74" fmla="*/ 484 w 532"/>
              <a:gd name="T75" fmla="*/ 40 h 355"/>
              <a:gd name="T76" fmla="*/ 474 w 532"/>
              <a:gd name="T77" fmla="*/ 28 h 355"/>
              <a:gd name="T78" fmla="*/ 284 w 532"/>
              <a:gd name="T79" fmla="*/ 57 h 355"/>
              <a:gd name="T80" fmla="*/ 274 w 532"/>
              <a:gd name="T81" fmla="*/ 77 h 355"/>
              <a:gd name="T82" fmla="*/ 274 w 532"/>
              <a:gd name="T83" fmla="*/ 310 h 355"/>
              <a:gd name="T84" fmla="*/ 283 w 532"/>
              <a:gd name="T85" fmla="*/ 31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355">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rgbClr val="336601"/>
          </a:solidFill>
          <a:ln>
            <a:noFill/>
          </a:ln>
        </p:spPr>
        <p:txBody>
          <a:bodyPr/>
          <a:lstStyle/>
          <a:p>
            <a:endParaRPr lang="zh-CN" altLang="en-US" sz="24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3083" name="Text Box 11"/>
          <p:cNvSpPr txBox="1">
            <a:spLocks noChangeArrowheads="1"/>
          </p:cNvSpPr>
          <p:nvPr/>
        </p:nvSpPr>
        <p:spPr bwMode="auto">
          <a:xfrm>
            <a:off x="3666479" y="1332036"/>
            <a:ext cx="8454500" cy="234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000" b="1" dirty="0">
                <a:solidFill>
                  <a:schemeClr val="bg1">
                    <a:lumMod val="95000"/>
                  </a:schemeClr>
                </a:solidFill>
                <a:latin typeface="+mj-lt"/>
                <a:cs typeface="Times New Roman" panose="02020603050405020304" pitchFamily="18" charset="0"/>
              </a:rPr>
              <a:t>+ Xây dựng các văn bản pháp luật</a:t>
            </a:r>
            <a:r>
              <a:rPr lang="vi-VN" sz="2000" i="1" dirty="0">
                <a:solidFill>
                  <a:schemeClr val="bg1">
                    <a:lumMod val="95000"/>
                  </a:schemeClr>
                </a:solidFill>
                <a:latin typeface="+mj-lt"/>
                <a:cs typeface="Times New Roman" panose="02020603050405020304" pitchFamily="18" charset="0"/>
              </a:rPr>
              <a:t>.</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Tham gia thảo luận đóng góp ý kiến</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Trong quá trình thực hiện pháp luật nhân dân có quyền phản ánh những bất cập vướng mắc của pháp luật.</a:t>
            </a:r>
            <a:endParaRPr lang="en-US" sz="2000" dirty="0">
              <a:solidFill>
                <a:schemeClr val="bg1">
                  <a:lumMod val="95000"/>
                </a:schemeClr>
              </a:solidFill>
              <a:latin typeface="+mj-lt"/>
              <a:cs typeface="Times New Roman" panose="02020603050405020304" pitchFamily="18" charset="0"/>
            </a:endParaRPr>
          </a:p>
          <a:p>
            <a:r>
              <a:rPr lang="vi-VN" sz="2000" b="1" dirty="0">
                <a:solidFill>
                  <a:schemeClr val="bg1">
                    <a:lumMod val="95000"/>
                  </a:schemeClr>
                </a:solidFill>
                <a:latin typeface="+mj-lt"/>
                <a:cs typeface="Times New Roman" panose="02020603050405020304" pitchFamily="18" charset="0"/>
              </a:rPr>
              <a:t>+ Trưng cầu dân ý:</a:t>
            </a:r>
            <a:r>
              <a:rPr lang="vi-VN" sz="2000" dirty="0">
                <a:solidFill>
                  <a:schemeClr val="bg1">
                    <a:lumMod val="95000"/>
                  </a:schemeClr>
                </a:solidFill>
                <a:latin typeface="+mj-lt"/>
                <a:cs typeface="Times New Roman" panose="02020603050405020304" pitchFamily="18" charset="0"/>
              </a:rPr>
              <a:t> lấy ý kiến của nhân dân về một vấn đề quan trọng của đất nước.</a:t>
            </a:r>
            <a:endParaRPr lang="en-US" sz="2000" dirty="0">
              <a:solidFill>
                <a:schemeClr val="bg1">
                  <a:lumMod val="95000"/>
                </a:schemeClr>
              </a:solidFill>
              <a:latin typeface="+mj-lt"/>
              <a:cs typeface="Times New Roman" panose="02020603050405020304" pitchFamily="18" charset="0"/>
            </a:endParaRPr>
          </a:p>
          <a:p>
            <a:pPr>
              <a:lnSpc>
                <a:spcPct val="150000"/>
              </a:lnSpc>
              <a:spcAft>
                <a:spcPts val="600"/>
              </a:spcAft>
              <a:buClr>
                <a:schemeClr val="accent1">
                  <a:lumMod val="75000"/>
                </a:schemeClr>
              </a:buClr>
              <a:buSzPct val="145000"/>
            </a:pPr>
            <a:endParaRPr lang="zh-CN" altLang="en-US" sz="2000" dirty="0">
              <a:solidFill>
                <a:schemeClr val="bg1">
                  <a:lumMod val="95000"/>
                </a:schemeClr>
              </a:solidFill>
              <a:effectLst/>
              <a:latin typeface="+mj-lt"/>
              <a:ea typeface="微软雅黑" panose="020B0503020204020204" charset="-122"/>
              <a:cs typeface="Times New Roman" panose="02020603050405020304" pitchFamily="18" charset="0"/>
              <a:sym typeface="+mn-ea"/>
            </a:endParaRPr>
          </a:p>
        </p:txBody>
      </p:sp>
      <p:sp>
        <p:nvSpPr>
          <p:cNvPr id="27" name="文本框 119"/>
          <p:cNvSpPr txBox="1"/>
          <p:nvPr/>
        </p:nvSpPr>
        <p:spPr>
          <a:xfrm>
            <a:off x="4238125" y="971244"/>
            <a:ext cx="336414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000" b="1" dirty="0">
                <a:solidFill>
                  <a:schemeClr val="bg1">
                    <a:lumMod val="95000"/>
                  </a:schemeClr>
                </a:solidFill>
                <a:latin typeface="+mj-lt"/>
                <a:cs typeface="Times New Roman" panose="02020603050405020304" pitchFamily="18" charset="0"/>
              </a:rPr>
              <a:t>Phạm vi cả nước.</a:t>
            </a:r>
            <a:endParaRPr lang="en-US" sz="2000" dirty="0">
              <a:solidFill>
                <a:schemeClr val="bg1">
                  <a:lumMod val="95000"/>
                </a:schemeClr>
              </a:solidFill>
              <a:latin typeface="+mj-lt"/>
              <a:cs typeface="Times New Roman" panose="02020603050405020304" pitchFamily="18" charset="0"/>
            </a:endParaRPr>
          </a:p>
        </p:txBody>
      </p:sp>
      <p:sp>
        <p:nvSpPr>
          <p:cNvPr id="9" name="Text Box 11"/>
          <p:cNvSpPr txBox="1">
            <a:spLocks noChangeArrowheads="1"/>
          </p:cNvSpPr>
          <p:nvPr/>
        </p:nvSpPr>
        <p:spPr bwMode="auto">
          <a:xfrm>
            <a:off x="3595456" y="3619958"/>
            <a:ext cx="8457215" cy="317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000" dirty="0">
                <a:solidFill>
                  <a:schemeClr val="bg1">
                    <a:lumMod val="95000"/>
                  </a:schemeClr>
                </a:solidFill>
                <a:latin typeface="+mj-lt"/>
                <a:cs typeface="Times New Roman" panose="02020603050405020304" pitchFamily="18" charset="0"/>
              </a:rPr>
              <a:t>“dân biết, dân bàn, dân làm, dân kiển tra” để tạo ra sự dân chủ ở cơ sở.</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Những việc phải thông báo để dân biết và thực hiện.</a:t>
            </a:r>
            <a:endParaRPr lang="en-US" sz="2000" dirty="0">
              <a:solidFill>
                <a:schemeClr val="bg1">
                  <a:lumMod val="95000"/>
                </a:schemeClr>
              </a:solidFill>
              <a:latin typeface="+mj-lt"/>
              <a:cs typeface="Times New Roman" panose="02020603050405020304" pitchFamily="18" charset="0"/>
            </a:endParaRPr>
          </a:p>
          <a:p>
            <a:r>
              <a:rPr lang="vi-VN" sz="2000" b="1" dirty="0">
                <a:solidFill>
                  <a:schemeClr val="bg1">
                    <a:lumMod val="95000"/>
                  </a:schemeClr>
                </a:solidFill>
                <a:latin typeface="+mj-lt"/>
                <a:cs typeface="Times New Roman" panose="02020603050405020304" pitchFamily="18" charset="0"/>
              </a:rPr>
              <a:t>Ví dụ:</a:t>
            </a:r>
            <a:r>
              <a:rPr lang="vi-VN" sz="2000" dirty="0">
                <a:solidFill>
                  <a:schemeClr val="bg1">
                    <a:lumMod val="95000"/>
                  </a:schemeClr>
                </a:solidFill>
                <a:latin typeface="+mj-lt"/>
                <a:cs typeface="Times New Roman" panose="02020603050405020304" pitchFamily="18" charset="0"/>
              </a:rPr>
              <a:t> chủ trương, chính sách, pháp luật...</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Những việc dân bàn và quyết định trực tiếp.</a:t>
            </a:r>
            <a:endParaRPr lang="en-US" sz="2000" dirty="0">
              <a:solidFill>
                <a:schemeClr val="bg1">
                  <a:lumMod val="95000"/>
                </a:schemeClr>
              </a:solidFill>
              <a:latin typeface="+mj-lt"/>
              <a:cs typeface="Times New Roman" panose="02020603050405020304" pitchFamily="18" charset="0"/>
            </a:endParaRPr>
          </a:p>
          <a:p>
            <a:r>
              <a:rPr lang="vi-VN" sz="2000" b="1" dirty="0">
                <a:solidFill>
                  <a:schemeClr val="bg1">
                    <a:lumMod val="95000"/>
                  </a:schemeClr>
                </a:solidFill>
                <a:latin typeface="+mj-lt"/>
                <a:cs typeface="Times New Roman" panose="02020603050405020304" pitchFamily="18" charset="0"/>
              </a:rPr>
              <a:t>Ví dụ: </a:t>
            </a:r>
            <a:r>
              <a:rPr lang="vi-VN" sz="2000" dirty="0">
                <a:solidFill>
                  <a:schemeClr val="bg1">
                    <a:lumMod val="95000"/>
                  </a:schemeClr>
                </a:solidFill>
                <a:latin typeface="+mj-lt"/>
                <a:cs typeface="Times New Roman" panose="02020603050405020304" pitchFamily="18" charset="0"/>
              </a:rPr>
              <a:t>Bàn và quyết định xây dựng nhà văn hoá thôn, bản hay làm đường...</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Những việc dân được thảo luận, tham gia ý kiến trước khi chính quyền xã quyết định.</a:t>
            </a:r>
            <a:endParaRPr lang="en-US" sz="2000" dirty="0">
              <a:solidFill>
                <a:schemeClr val="bg1">
                  <a:lumMod val="95000"/>
                </a:schemeClr>
              </a:solidFill>
              <a:latin typeface="+mj-lt"/>
              <a:cs typeface="Times New Roman" panose="02020603050405020304" pitchFamily="18" charset="0"/>
            </a:endParaRPr>
          </a:p>
          <a:p>
            <a:r>
              <a:rPr lang="vi-VN" sz="2000" b="1" dirty="0">
                <a:solidFill>
                  <a:schemeClr val="bg1">
                    <a:lumMod val="95000"/>
                  </a:schemeClr>
                </a:solidFill>
                <a:latin typeface="+mj-lt"/>
                <a:cs typeface="Times New Roman" panose="02020603050405020304" pitchFamily="18" charset="0"/>
              </a:rPr>
              <a:t>Ví dụ:</a:t>
            </a:r>
            <a:r>
              <a:rPr lang="vi-VN" sz="2000" dirty="0">
                <a:solidFill>
                  <a:schemeClr val="bg1">
                    <a:lumMod val="95000"/>
                  </a:schemeClr>
                </a:solidFill>
                <a:latin typeface="+mj-lt"/>
                <a:cs typeface="Times New Roman" panose="02020603050405020304" pitchFamily="18" charset="0"/>
              </a:rPr>
              <a:t> Quy hoạch đất, xây dựng các công trình phúc lợi...</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Những việc nhân dân ở xã giám sát kiểm tra.</a:t>
            </a:r>
            <a:endParaRPr lang="en-US" sz="2000" dirty="0">
              <a:solidFill>
                <a:schemeClr val="bg1">
                  <a:lumMod val="95000"/>
                </a:schemeClr>
              </a:solidFill>
              <a:latin typeface="+mj-lt"/>
              <a:cs typeface="Times New Roman" panose="02020603050405020304" pitchFamily="18" charset="0"/>
            </a:endParaRPr>
          </a:p>
          <a:p>
            <a:r>
              <a:rPr lang="vi-VN" sz="2000" b="1" dirty="0">
                <a:solidFill>
                  <a:schemeClr val="bg1">
                    <a:lumMod val="95000"/>
                  </a:schemeClr>
                </a:solidFill>
                <a:latin typeface="+mj-lt"/>
                <a:cs typeface="Times New Roman" panose="02020603050405020304" pitchFamily="18" charset="0"/>
              </a:rPr>
              <a:t>Ví dụ:</a:t>
            </a:r>
            <a:r>
              <a:rPr lang="vi-VN" sz="2000" dirty="0">
                <a:solidFill>
                  <a:schemeClr val="bg1">
                    <a:lumMod val="95000"/>
                  </a:schemeClr>
                </a:solidFill>
                <a:latin typeface="+mj-lt"/>
                <a:cs typeface="Times New Roman" panose="02020603050405020304" pitchFamily="18" charset="0"/>
              </a:rPr>
              <a:t> việc giải quyết khiếu nại, tố cáo, ngân sách xã, các loại phí và lệ phí...</a:t>
            </a:r>
            <a:endParaRPr lang="en-US" sz="2000" dirty="0">
              <a:solidFill>
                <a:schemeClr val="bg1">
                  <a:lumMod val="95000"/>
                </a:schemeClr>
              </a:solidFill>
              <a:latin typeface="+mj-lt"/>
              <a:cs typeface="Times New Roman" panose="02020603050405020304" pitchFamily="18" charset="0"/>
            </a:endParaRPr>
          </a:p>
        </p:txBody>
      </p:sp>
      <p:sp>
        <p:nvSpPr>
          <p:cNvPr id="10" name="文本框 119"/>
          <p:cNvSpPr txBox="1"/>
          <p:nvPr/>
        </p:nvSpPr>
        <p:spPr>
          <a:xfrm>
            <a:off x="4105449" y="3259166"/>
            <a:ext cx="25171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000" b="1" dirty="0">
                <a:solidFill>
                  <a:schemeClr val="bg1">
                    <a:lumMod val="95000"/>
                  </a:schemeClr>
                </a:solidFill>
                <a:latin typeface="+mj-lt"/>
                <a:cs typeface="Times New Roman" panose="02020603050405020304" pitchFamily="18" charset="0"/>
              </a:rPr>
              <a:t>Phạm vi cơ sở</a:t>
            </a:r>
            <a:r>
              <a:rPr lang="vi-VN" sz="2000" dirty="0">
                <a:solidFill>
                  <a:schemeClr val="bg1">
                    <a:lumMod val="95000"/>
                  </a:schemeClr>
                </a:solidFill>
                <a:latin typeface="+mj-lt"/>
                <a:cs typeface="Times New Roman" panose="02020603050405020304" pitchFamily="18" charset="0"/>
              </a:rPr>
              <a:t>:</a:t>
            </a:r>
            <a:endParaRPr lang="zh-CN" altLang="en-US" sz="2000" b="1" dirty="0">
              <a:solidFill>
                <a:schemeClr val="bg1">
                  <a:lumMod val="95000"/>
                </a:schemeClr>
              </a:solidFill>
              <a:latin typeface="+mj-lt"/>
              <a:ea typeface="微软雅黑" panose="020B0503020204020204" charset="-122"/>
              <a:cs typeface="Times New Roman" panose="02020603050405020304" pitchFamily="18" charset="0"/>
              <a:sym typeface="+mn-ea"/>
            </a:endParaRPr>
          </a:p>
        </p:txBody>
      </p:sp>
    </p:spTree>
    <p:extLst>
      <p:ext uri="{BB962C8B-B14F-4D97-AF65-F5344CB8AC3E}">
        <p14:creationId xmlns:p14="http://schemas.microsoft.com/office/powerpoint/2010/main" val="39368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085"/>
                                        </p:tgtEl>
                                        <p:attrNameLst>
                                          <p:attrName>style.visibility</p:attrName>
                                        </p:attrNameLst>
                                      </p:cBhvr>
                                      <p:to>
                                        <p:strVal val="visible"/>
                                      </p:to>
                                    </p:set>
                                    <p:anim calcmode="lin" valueType="num">
                                      <p:cBhvr>
                                        <p:cTn id="23" dur="500" fill="hold"/>
                                        <p:tgtEl>
                                          <p:spTgt spid="3085"/>
                                        </p:tgtEl>
                                        <p:attrNameLst>
                                          <p:attrName>ppt_w</p:attrName>
                                        </p:attrNameLst>
                                      </p:cBhvr>
                                      <p:tavLst>
                                        <p:tav tm="0">
                                          <p:val>
                                            <p:fltVal val="0"/>
                                          </p:val>
                                        </p:tav>
                                        <p:tav tm="100000">
                                          <p:val>
                                            <p:strVal val="#ppt_w"/>
                                          </p:val>
                                        </p:tav>
                                      </p:tavLst>
                                    </p:anim>
                                    <p:anim calcmode="lin" valueType="num">
                                      <p:cBhvr>
                                        <p:cTn id="24" dur="500" fill="hold"/>
                                        <p:tgtEl>
                                          <p:spTgt spid="3085"/>
                                        </p:tgtEl>
                                        <p:attrNameLst>
                                          <p:attrName>ppt_h</p:attrName>
                                        </p:attrNameLst>
                                      </p:cBhvr>
                                      <p:tavLst>
                                        <p:tav tm="0">
                                          <p:val>
                                            <p:fltVal val="0"/>
                                          </p:val>
                                        </p:tav>
                                        <p:tav tm="100000">
                                          <p:val>
                                            <p:strVal val="#ppt_h"/>
                                          </p:val>
                                        </p:tav>
                                      </p:tavLst>
                                    </p:anim>
                                    <p:animEffect transition="in" filter="fade">
                                      <p:cBhvr>
                                        <p:cTn id="25" dur="500"/>
                                        <p:tgtEl>
                                          <p:spTgt spid="308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84"/>
                                        </p:tgtEl>
                                        <p:attrNameLst>
                                          <p:attrName>style.visibility</p:attrName>
                                        </p:attrNameLst>
                                      </p:cBhvr>
                                      <p:to>
                                        <p:strVal val="visible"/>
                                      </p:to>
                                    </p:set>
                                    <p:animEffect transition="in" filter="wipe(left)">
                                      <p:cBhvr>
                                        <p:cTn id="30" dur="500"/>
                                        <p:tgtEl>
                                          <p:spTgt spid="3084"/>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082"/>
                                        </p:tgtEl>
                                        <p:attrNameLst>
                                          <p:attrName>style.visibility</p:attrName>
                                        </p:attrNameLst>
                                      </p:cBhvr>
                                      <p:to>
                                        <p:strVal val="visible"/>
                                      </p:to>
                                    </p:set>
                                    <p:animEffect transition="in" filter="fade">
                                      <p:cBhvr>
                                        <p:cTn id="34" dur="500"/>
                                        <p:tgtEl>
                                          <p:spTgt spid="3082"/>
                                        </p:tgtEl>
                                      </p:cBhvr>
                                    </p:animEffect>
                                    <p:anim calcmode="lin" valueType="num">
                                      <p:cBhvr>
                                        <p:cTn id="35" dur="500" fill="hold"/>
                                        <p:tgtEl>
                                          <p:spTgt spid="3082"/>
                                        </p:tgtEl>
                                        <p:attrNameLst>
                                          <p:attrName>ppt_x</p:attrName>
                                        </p:attrNameLst>
                                      </p:cBhvr>
                                      <p:tavLst>
                                        <p:tav tm="0">
                                          <p:val>
                                            <p:strVal val="#ppt_x"/>
                                          </p:val>
                                        </p:tav>
                                        <p:tav tm="100000">
                                          <p:val>
                                            <p:strVal val="#ppt_x"/>
                                          </p:val>
                                        </p:tav>
                                      </p:tavLst>
                                    </p:anim>
                                    <p:anim calcmode="lin" valueType="num">
                                      <p:cBhvr>
                                        <p:cTn id="36" dur="5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barn(inVertical)">
                                      <p:cBhvr>
                                        <p:cTn id="41" dur="500"/>
                                        <p:tgtEl>
                                          <p:spTgt spid="2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083">
                                            <p:txEl>
                                              <p:pRg st="0" end="0"/>
                                            </p:txEl>
                                          </p:spTgt>
                                        </p:tgtEl>
                                        <p:attrNameLst>
                                          <p:attrName>style.visibility</p:attrName>
                                        </p:attrNameLst>
                                      </p:cBhvr>
                                      <p:to>
                                        <p:strVal val="visible"/>
                                      </p:to>
                                    </p:set>
                                    <p:animEffect transition="in" filter="barn(inVertical)">
                                      <p:cBhvr>
                                        <p:cTn id="46" dur="500"/>
                                        <p:tgtEl>
                                          <p:spTgt spid="3083">
                                            <p:txEl>
                                              <p:pRg st="0" end="0"/>
                                            </p:txEl>
                                          </p:spTgt>
                                        </p:tgtEl>
                                      </p:cBhvr>
                                    </p:animEffect>
                                  </p:childTnLst>
                                </p:cTn>
                              </p:par>
                            </p:childTnLst>
                          </p:cTn>
                        </p:par>
                        <p:par>
                          <p:cTn id="47" fill="hold">
                            <p:stCondLst>
                              <p:cond delay="500"/>
                            </p:stCondLst>
                            <p:childTnLst>
                              <p:par>
                                <p:cTn id="48" presetID="16" presetClass="entr" presetSubtype="21" fill="hold" nodeType="afterEffect">
                                  <p:stCondLst>
                                    <p:cond delay="0"/>
                                  </p:stCondLst>
                                  <p:childTnLst>
                                    <p:set>
                                      <p:cBhvr>
                                        <p:cTn id="49" dur="1" fill="hold">
                                          <p:stCondLst>
                                            <p:cond delay="0"/>
                                          </p:stCondLst>
                                        </p:cTn>
                                        <p:tgtEl>
                                          <p:spTgt spid="3083">
                                            <p:txEl>
                                              <p:pRg st="1" end="1"/>
                                            </p:txEl>
                                          </p:spTgt>
                                        </p:tgtEl>
                                        <p:attrNameLst>
                                          <p:attrName>style.visibility</p:attrName>
                                        </p:attrNameLst>
                                      </p:cBhvr>
                                      <p:to>
                                        <p:strVal val="visible"/>
                                      </p:to>
                                    </p:set>
                                    <p:animEffect transition="in" filter="barn(inVertical)">
                                      <p:cBhvr>
                                        <p:cTn id="50" dur="500"/>
                                        <p:tgtEl>
                                          <p:spTgt spid="3083">
                                            <p:txEl>
                                              <p:pRg st="1" end="1"/>
                                            </p:txEl>
                                          </p:spTgt>
                                        </p:tgtEl>
                                      </p:cBhvr>
                                    </p:animEffect>
                                  </p:childTnLst>
                                </p:cTn>
                              </p:par>
                            </p:childTnLst>
                          </p:cTn>
                        </p:par>
                        <p:par>
                          <p:cTn id="51" fill="hold">
                            <p:stCondLst>
                              <p:cond delay="1000"/>
                            </p:stCondLst>
                            <p:childTnLst>
                              <p:par>
                                <p:cTn id="52" presetID="16" presetClass="entr" presetSubtype="21" fill="hold" nodeType="afterEffect">
                                  <p:stCondLst>
                                    <p:cond delay="0"/>
                                  </p:stCondLst>
                                  <p:childTnLst>
                                    <p:set>
                                      <p:cBhvr>
                                        <p:cTn id="53" dur="1" fill="hold">
                                          <p:stCondLst>
                                            <p:cond delay="0"/>
                                          </p:stCondLst>
                                        </p:cTn>
                                        <p:tgtEl>
                                          <p:spTgt spid="3083">
                                            <p:txEl>
                                              <p:pRg st="2" end="2"/>
                                            </p:txEl>
                                          </p:spTgt>
                                        </p:tgtEl>
                                        <p:attrNameLst>
                                          <p:attrName>style.visibility</p:attrName>
                                        </p:attrNameLst>
                                      </p:cBhvr>
                                      <p:to>
                                        <p:strVal val="visible"/>
                                      </p:to>
                                    </p:set>
                                    <p:animEffect transition="in" filter="barn(inVertical)">
                                      <p:cBhvr>
                                        <p:cTn id="54" dur="500"/>
                                        <p:tgtEl>
                                          <p:spTgt spid="3083">
                                            <p:txEl>
                                              <p:pRg st="2" end="2"/>
                                            </p:txEl>
                                          </p:spTgt>
                                        </p:tgtEl>
                                      </p:cBhvr>
                                    </p:animEffect>
                                  </p:childTnLst>
                                </p:cTn>
                              </p:par>
                            </p:childTnLst>
                          </p:cTn>
                        </p:par>
                        <p:par>
                          <p:cTn id="55" fill="hold">
                            <p:stCondLst>
                              <p:cond delay="1500"/>
                            </p:stCondLst>
                            <p:childTnLst>
                              <p:par>
                                <p:cTn id="56" presetID="16" presetClass="entr" presetSubtype="21" fill="hold" nodeType="afterEffect">
                                  <p:stCondLst>
                                    <p:cond delay="0"/>
                                  </p:stCondLst>
                                  <p:childTnLst>
                                    <p:set>
                                      <p:cBhvr>
                                        <p:cTn id="57" dur="1" fill="hold">
                                          <p:stCondLst>
                                            <p:cond delay="0"/>
                                          </p:stCondLst>
                                        </p:cTn>
                                        <p:tgtEl>
                                          <p:spTgt spid="3083">
                                            <p:txEl>
                                              <p:pRg st="3" end="3"/>
                                            </p:txEl>
                                          </p:spTgt>
                                        </p:tgtEl>
                                        <p:attrNameLst>
                                          <p:attrName>style.visibility</p:attrName>
                                        </p:attrNameLst>
                                      </p:cBhvr>
                                      <p:to>
                                        <p:strVal val="visible"/>
                                      </p:to>
                                    </p:set>
                                    <p:animEffect transition="in" filter="barn(inVertical)">
                                      <p:cBhvr>
                                        <p:cTn id="58" dur="500"/>
                                        <p:tgtEl>
                                          <p:spTgt spid="308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9">
                                            <p:txEl>
                                              <p:pRg st="0" end="0"/>
                                            </p:txEl>
                                          </p:spTgt>
                                        </p:tgtEl>
                                        <p:attrNameLst>
                                          <p:attrName>style.visibility</p:attrName>
                                        </p:attrNameLst>
                                      </p:cBhvr>
                                      <p:to>
                                        <p:strVal val="visible"/>
                                      </p:to>
                                    </p:set>
                                    <p:animEffect transition="in" filter="barn(inVertical)">
                                      <p:cBhvr>
                                        <p:cTn id="68" dur="500"/>
                                        <p:tgtEl>
                                          <p:spTgt spid="9">
                                            <p:txEl>
                                              <p:pRg st="0" end="0"/>
                                            </p:txEl>
                                          </p:spTgt>
                                        </p:tgtEl>
                                      </p:cBhvr>
                                    </p:animEffect>
                                  </p:childTnLst>
                                </p:cTn>
                              </p:par>
                            </p:childTnLst>
                          </p:cTn>
                        </p:par>
                        <p:par>
                          <p:cTn id="69" fill="hold">
                            <p:stCondLst>
                              <p:cond delay="500"/>
                            </p:stCondLst>
                            <p:childTnLst>
                              <p:par>
                                <p:cTn id="70" presetID="16" presetClass="entr" presetSubtype="21" fill="hold" nodeType="after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barn(inVertical)">
                                      <p:cBhvr>
                                        <p:cTn id="72" dur="500"/>
                                        <p:tgtEl>
                                          <p:spTgt spid="9">
                                            <p:txEl>
                                              <p:pRg st="1" end="1"/>
                                            </p:txEl>
                                          </p:spTgt>
                                        </p:tgtEl>
                                      </p:cBhvr>
                                    </p:animEffect>
                                  </p:childTnLst>
                                </p:cTn>
                              </p:par>
                            </p:childTnLst>
                          </p:cTn>
                        </p:par>
                        <p:par>
                          <p:cTn id="73" fill="hold">
                            <p:stCondLst>
                              <p:cond delay="1000"/>
                            </p:stCondLst>
                            <p:childTnLst>
                              <p:par>
                                <p:cTn id="74" presetID="16" presetClass="entr" presetSubtype="21" fill="hold" nodeType="afterEffect">
                                  <p:stCondLst>
                                    <p:cond delay="0"/>
                                  </p:stCondLst>
                                  <p:childTnLst>
                                    <p:set>
                                      <p:cBhvr>
                                        <p:cTn id="75" dur="1" fill="hold">
                                          <p:stCondLst>
                                            <p:cond delay="0"/>
                                          </p:stCondLst>
                                        </p:cTn>
                                        <p:tgtEl>
                                          <p:spTgt spid="9">
                                            <p:txEl>
                                              <p:pRg st="2" end="2"/>
                                            </p:txEl>
                                          </p:spTgt>
                                        </p:tgtEl>
                                        <p:attrNameLst>
                                          <p:attrName>style.visibility</p:attrName>
                                        </p:attrNameLst>
                                      </p:cBhvr>
                                      <p:to>
                                        <p:strVal val="visible"/>
                                      </p:to>
                                    </p:set>
                                    <p:animEffect transition="in" filter="barn(inVertical)">
                                      <p:cBhvr>
                                        <p:cTn id="76" dur="500"/>
                                        <p:tgtEl>
                                          <p:spTgt spid="9">
                                            <p:txEl>
                                              <p:pRg st="2" end="2"/>
                                            </p:txEl>
                                          </p:spTgt>
                                        </p:tgtEl>
                                      </p:cBhvr>
                                    </p:animEffect>
                                  </p:childTnLst>
                                </p:cTn>
                              </p:par>
                            </p:childTnLst>
                          </p:cTn>
                        </p:par>
                        <p:par>
                          <p:cTn id="77" fill="hold">
                            <p:stCondLst>
                              <p:cond delay="1500"/>
                            </p:stCondLst>
                            <p:childTnLst>
                              <p:par>
                                <p:cTn id="78" presetID="16" presetClass="entr" presetSubtype="21" fill="hold" nodeType="afterEffect">
                                  <p:stCondLst>
                                    <p:cond delay="0"/>
                                  </p:stCondLst>
                                  <p:childTnLst>
                                    <p:set>
                                      <p:cBhvr>
                                        <p:cTn id="79" dur="1" fill="hold">
                                          <p:stCondLst>
                                            <p:cond delay="0"/>
                                          </p:stCondLst>
                                        </p:cTn>
                                        <p:tgtEl>
                                          <p:spTgt spid="9">
                                            <p:txEl>
                                              <p:pRg st="3" end="3"/>
                                            </p:txEl>
                                          </p:spTgt>
                                        </p:tgtEl>
                                        <p:attrNameLst>
                                          <p:attrName>style.visibility</p:attrName>
                                        </p:attrNameLst>
                                      </p:cBhvr>
                                      <p:to>
                                        <p:strVal val="visible"/>
                                      </p:to>
                                    </p:set>
                                    <p:animEffect transition="in" filter="barn(inVertical)">
                                      <p:cBhvr>
                                        <p:cTn id="80" dur="500"/>
                                        <p:tgtEl>
                                          <p:spTgt spid="9">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9">
                                            <p:txEl>
                                              <p:pRg st="4" end="4"/>
                                            </p:txEl>
                                          </p:spTgt>
                                        </p:tgtEl>
                                        <p:attrNameLst>
                                          <p:attrName>style.visibility</p:attrName>
                                        </p:attrNameLst>
                                      </p:cBhvr>
                                      <p:to>
                                        <p:strVal val="visible"/>
                                      </p:to>
                                    </p:set>
                                    <p:animEffect transition="in" filter="dissolve">
                                      <p:cBhvr>
                                        <p:cTn id="85" dur="500"/>
                                        <p:tgtEl>
                                          <p:spTgt spid="9">
                                            <p:txEl>
                                              <p:pRg st="4" end="4"/>
                                            </p:txEl>
                                          </p:spTgt>
                                        </p:tgtEl>
                                      </p:cBhvr>
                                    </p:animEffect>
                                  </p:childTnLst>
                                </p:cTn>
                              </p:par>
                            </p:childTnLst>
                          </p:cTn>
                        </p:par>
                        <p:par>
                          <p:cTn id="86" fill="hold">
                            <p:stCondLst>
                              <p:cond delay="500"/>
                            </p:stCondLst>
                            <p:childTnLst>
                              <p:par>
                                <p:cTn id="87" presetID="9" presetClass="entr" presetSubtype="0" fill="hold" nodeType="afterEffect">
                                  <p:stCondLst>
                                    <p:cond delay="0"/>
                                  </p:stCondLst>
                                  <p:childTnLst>
                                    <p:set>
                                      <p:cBhvr>
                                        <p:cTn id="88" dur="1" fill="hold">
                                          <p:stCondLst>
                                            <p:cond delay="0"/>
                                          </p:stCondLst>
                                        </p:cTn>
                                        <p:tgtEl>
                                          <p:spTgt spid="9">
                                            <p:txEl>
                                              <p:pRg st="5" end="5"/>
                                            </p:txEl>
                                          </p:spTgt>
                                        </p:tgtEl>
                                        <p:attrNameLst>
                                          <p:attrName>style.visibility</p:attrName>
                                        </p:attrNameLst>
                                      </p:cBhvr>
                                      <p:to>
                                        <p:strVal val="visible"/>
                                      </p:to>
                                    </p:set>
                                    <p:animEffect transition="in" filter="dissolve">
                                      <p:cBhvr>
                                        <p:cTn id="89" dur="500"/>
                                        <p:tgtEl>
                                          <p:spTgt spid="9">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9">
                                            <p:txEl>
                                              <p:pRg st="6" end="6"/>
                                            </p:txEl>
                                          </p:spTgt>
                                        </p:tgtEl>
                                        <p:attrNameLst>
                                          <p:attrName>style.visibility</p:attrName>
                                        </p:attrNameLst>
                                      </p:cBhvr>
                                      <p:to>
                                        <p:strVal val="visible"/>
                                      </p:to>
                                    </p:set>
                                    <p:animEffect transition="in" filter="dissolve">
                                      <p:cBhvr>
                                        <p:cTn id="94" dur="500"/>
                                        <p:tgtEl>
                                          <p:spTgt spid="9">
                                            <p:txEl>
                                              <p:pRg st="6" end="6"/>
                                            </p:txEl>
                                          </p:spTgt>
                                        </p:tgtEl>
                                      </p:cBhvr>
                                    </p:animEffect>
                                  </p:childTnLst>
                                </p:cTn>
                              </p:par>
                            </p:childTnLst>
                          </p:cTn>
                        </p:par>
                        <p:par>
                          <p:cTn id="95" fill="hold">
                            <p:stCondLst>
                              <p:cond delay="500"/>
                            </p:stCondLst>
                            <p:childTnLst>
                              <p:par>
                                <p:cTn id="96" presetID="9" presetClass="entr" presetSubtype="0" fill="hold" nodeType="afterEffect">
                                  <p:stCondLst>
                                    <p:cond delay="0"/>
                                  </p:stCondLst>
                                  <p:childTnLst>
                                    <p:set>
                                      <p:cBhvr>
                                        <p:cTn id="97" dur="1" fill="hold">
                                          <p:stCondLst>
                                            <p:cond delay="0"/>
                                          </p:stCondLst>
                                        </p:cTn>
                                        <p:tgtEl>
                                          <p:spTgt spid="9">
                                            <p:txEl>
                                              <p:pRg st="7" end="7"/>
                                            </p:txEl>
                                          </p:spTgt>
                                        </p:tgtEl>
                                        <p:attrNameLst>
                                          <p:attrName>style.visibility</p:attrName>
                                        </p:attrNameLst>
                                      </p:cBhvr>
                                      <p:to>
                                        <p:strVal val="visible"/>
                                      </p:to>
                                    </p:set>
                                    <p:animEffect transition="in" filter="dissolve">
                                      <p:cBhvr>
                                        <p:cTn id="98" dur="500"/>
                                        <p:tgtEl>
                                          <p:spTgt spid="9">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nodeType="clickEffect">
                                  <p:stCondLst>
                                    <p:cond delay="0"/>
                                  </p:stCondLst>
                                  <p:childTnLst>
                                    <p:set>
                                      <p:cBhvr>
                                        <p:cTn id="102" dur="1" fill="hold">
                                          <p:stCondLst>
                                            <p:cond delay="0"/>
                                          </p:stCondLst>
                                        </p:cTn>
                                        <p:tgtEl>
                                          <p:spTgt spid="9">
                                            <p:txEl>
                                              <p:pRg st="8" end="8"/>
                                            </p:txEl>
                                          </p:spTgt>
                                        </p:tgtEl>
                                        <p:attrNameLst>
                                          <p:attrName>style.visibility</p:attrName>
                                        </p:attrNameLst>
                                      </p:cBhvr>
                                      <p:to>
                                        <p:strVal val="visible"/>
                                      </p:to>
                                    </p:set>
                                    <p:animEffect transition="in" filter="dissolve">
                                      <p:cBhvr>
                                        <p:cTn id="103"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82" grpId="0" animBg="1"/>
      <p:bldP spid="3084" grpId="0"/>
      <p:bldP spid="3085"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flipV="1">
            <a:off x="318770" y="657242"/>
            <a:ext cx="1404068" cy="6968"/>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cxnSpLocks/>
          </p:cNvCxnSpPr>
          <p:nvPr/>
        </p:nvCxnSpPr>
        <p:spPr>
          <a:xfrm flipV="1">
            <a:off x="2567188" y="633748"/>
            <a:ext cx="9062837" cy="2030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722838" y="96096"/>
            <a:ext cx="724535" cy="711200"/>
            <a:chOff x="1681" y="171"/>
            <a:chExt cx="1141"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cs typeface="Times New Roman" panose="02020603050405020304" pitchFamily="18" charset="0"/>
              </a:endParaRPr>
            </a:p>
          </p:txBody>
        </p:sp>
        <p:sp>
          <p:nvSpPr>
            <p:cNvPr id="5" name="文本框 4"/>
            <p:cNvSpPr txBox="1"/>
            <p:nvPr/>
          </p:nvSpPr>
          <p:spPr>
            <a:xfrm>
              <a:off x="1681" y="225"/>
              <a:ext cx="1135" cy="824"/>
            </a:xfrm>
            <a:prstGeom prst="rect">
              <a:avLst/>
            </a:prstGeom>
            <a:noFill/>
          </p:spPr>
          <p:txBody>
            <a:bodyPr wrap="square" rtlCol="0">
              <a:spAutoFit/>
            </a:bodyPr>
            <a:lstStyle/>
            <a:p>
              <a:pPr algn="ctr"/>
              <a:r>
                <a:rPr lang="en-US" altLang="zh-CN" sz="2800" b="1" dirty="0">
                  <a:solidFill>
                    <a:schemeClr val="bg1"/>
                  </a:solidFill>
                  <a:latin typeface="+mj-lt"/>
                  <a:cs typeface="Times New Roman" panose="02020603050405020304" pitchFamily="18" charset="0"/>
                </a:rPr>
                <a:t>c</a:t>
              </a:r>
            </a:p>
          </p:txBody>
        </p:sp>
      </p:grpSp>
      <p:sp>
        <p:nvSpPr>
          <p:cNvPr id="7" name="文本框 6"/>
          <p:cNvSpPr txBox="1"/>
          <p:nvPr/>
        </p:nvSpPr>
        <p:spPr>
          <a:xfrm>
            <a:off x="2422818" y="134022"/>
            <a:ext cx="9038140" cy="523220"/>
          </a:xfrm>
          <a:prstGeom prst="rect">
            <a:avLst/>
          </a:prstGeom>
          <a:noFill/>
        </p:spPr>
        <p:txBody>
          <a:bodyPr wrap="square" rtlCol="0">
            <a:spAutoFit/>
          </a:bodyPr>
          <a:lstStyle/>
          <a:p>
            <a:r>
              <a:rPr lang="en-US" sz="2800" b="1" dirty="0">
                <a:solidFill>
                  <a:srgbClr val="274800"/>
                </a:solidFill>
                <a:latin typeface="+mj-lt"/>
                <a:cs typeface="Times New Roman" panose="02020603050405020304" pitchFamily="18" charset="0"/>
              </a:rPr>
              <a:t> </a:t>
            </a:r>
            <a:r>
              <a:rPr lang="vi-VN" sz="2800" b="1" dirty="0">
                <a:solidFill>
                  <a:srgbClr val="274800"/>
                </a:solidFill>
                <a:latin typeface="+mj-lt"/>
                <a:cs typeface="Times New Roman" panose="02020603050405020304" pitchFamily="18" charset="0"/>
              </a:rPr>
              <a:t>Ý nghĩa của quyền tham gia quản lý nhà nước và xã hội.</a:t>
            </a:r>
            <a:endParaRPr lang="en-US" sz="2800" dirty="0">
              <a:solidFill>
                <a:srgbClr val="274800"/>
              </a:solidFill>
              <a:latin typeface="+mj-lt"/>
              <a:cs typeface="Times New Roman" panose="02020603050405020304" pitchFamily="18" charset="0"/>
            </a:endParaRPr>
          </a:p>
        </p:txBody>
      </p:sp>
      <p:sp>
        <p:nvSpPr>
          <p:cNvPr id="10" name="矩形 9"/>
          <p:cNvSpPr/>
          <p:nvPr/>
        </p:nvSpPr>
        <p:spPr>
          <a:xfrm>
            <a:off x="4774280" y="4548795"/>
            <a:ext cx="6519362" cy="1459831"/>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gradFill>
                <a:gsLst>
                  <a:gs pos="83000">
                    <a:srgbClr val="C00000"/>
                  </a:gs>
                  <a:gs pos="100000">
                    <a:srgbClr val="C00000"/>
                  </a:gs>
                </a:gsLst>
                <a:lin ang="5400000" scaled="1"/>
              </a:gradFill>
              <a:latin typeface="+mj-lt"/>
              <a:cs typeface="Times New Roman" panose="02020603050405020304" pitchFamily="18" charset="0"/>
            </a:endParaRPr>
          </a:p>
        </p:txBody>
      </p:sp>
      <p:sp>
        <p:nvSpPr>
          <p:cNvPr id="11" name="矩形 10"/>
          <p:cNvSpPr/>
          <p:nvPr/>
        </p:nvSpPr>
        <p:spPr>
          <a:xfrm>
            <a:off x="4938395" y="4940300"/>
            <a:ext cx="6191885" cy="954107"/>
          </a:xfrm>
          <a:prstGeom prst="rect">
            <a:avLst/>
          </a:prstGeom>
        </p:spPr>
        <p:txBody>
          <a:bodyPr wrap="square">
            <a:spAutoFit/>
          </a:bodyPr>
          <a:lstStyle/>
          <a:p>
            <a:pPr algn="ctr"/>
            <a:r>
              <a:rPr lang="vi-VN" sz="2800" dirty="0">
                <a:latin typeface="+mj-lt"/>
                <a:cs typeface="Times New Roman" panose="02020603050405020304" pitchFamily="18" charset="0"/>
              </a:rPr>
              <a:t>Góp phần thúc đẩy sự phát triển kinh tế, văn hoá xã hội.</a:t>
            </a:r>
            <a:endParaRPr lang="zh-CN" altLang="en-US" sz="2800" dirty="0">
              <a:gradFill>
                <a:gsLst>
                  <a:gs pos="0">
                    <a:prstClr val="black">
                      <a:lumMod val="50000"/>
                      <a:lumOff val="50000"/>
                    </a:prstClr>
                  </a:gs>
                  <a:gs pos="100000">
                    <a:prstClr val="black">
                      <a:lumMod val="50000"/>
                      <a:lumOff val="50000"/>
                    </a:prstClr>
                  </a:gs>
                </a:gsLst>
                <a:lin ang="2700000" scaled="1"/>
              </a:gradFill>
              <a:latin typeface="+mj-lt"/>
              <a:ea typeface="微软雅黑" panose="020B0503020204020204" charset="-122"/>
              <a:cs typeface="Times New Roman" panose="02020603050405020304" pitchFamily="18" charset="0"/>
            </a:endParaRPr>
          </a:p>
        </p:txBody>
      </p:sp>
      <p:grpSp>
        <p:nvGrpSpPr>
          <p:cNvPr id="12" name="组合 11"/>
          <p:cNvGrpSpPr/>
          <p:nvPr/>
        </p:nvGrpSpPr>
        <p:grpSpPr>
          <a:xfrm>
            <a:off x="5253542" y="4289271"/>
            <a:ext cx="2529636" cy="578295"/>
            <a:chOff x="4904651" y="1612051"/>
            <a:chExt cx="2529636" cy="772470"/>
          </a:xfrm>
        </p:grpSpPr>
        <p:sp>
          <p:nvSpPr>
            <p:cNvPr id="13"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gradFill>
                  <a:gsLst>
                    <a:gs pos="90000">
                      <a:srgbClr val="C00000"/>
                    </a:gs>
                    <a:gs pos="30000">
                      <a:srgbClr val="FF3300"/>
                    </a:gs>
                  </a:gsLst>
                  <a:lin ang="5400000" scaled="1"/>
                </a:gradFill>
                <a:latin typeface="+mj-lt"/>
                <a:cs typeface="Times New Roman" panose="02020603050405020304" pitchFamily="18" charset="0"/>
              </a:endParaRPr>
            </a:p>
          </p:txBody>
        </p:sp>
        <p:sp>
          <p:nvSpPr>
            <p:cNvPr id="14" name="矩形 13"/>
            <p:cNvSpPr/>
            <p:nvPr/>
          </p:nvSpPr>
          <p:spPr>
            <a:xfrm>
              <a:off x="4904651" y="1685619"/>
              <a:ext cx="2529636" cy="698902"/>
            </a:xfrm>
            <a:prstGeom prst="rect">
              <a:avLst/>
            </a:prstGeom>
          </p:spPr>
          <p:txBody>
            <a:bodyPr wrap="square">
              <a:spAutoFit/>
            </a:bodyPr>
            <a:lstStyle/>
            <a:p>
              <a:pPr algn="ctr"/>
              <a:r>
                <a:rPr lang="en-US" altLang="zh-CN" sz="28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sym typeface="+mn-ea"/>
                </a:rPr>
                <a:t>2</a:t>
              </a:r>
              <a:endParaRPr lang="zh-CN" altLang="en-US" sz="28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endParaRPr>
            </a:p>
          </p:txBody>
        </p:sp>
      </p:grpSp>
      <p:sp>
        <p:nvSpPr>
          <p:cNvPr id="15" name="矩形 14"/>
          <p:cNvSpPr/>
          <p:nvPr/>
        </p:nvSpPr>
        <p:spPr>
          <a:xfrm>
            <a:off x="862080" y="2025953"/>
            <a:ext cx="3485331" cy="2763355"/>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gradFill>
                <a:gsLst>
                  <a:gs pos="83000">
                    <a:srgbClr val="C00000"/>
                  </a:gs>
                  <a:gs pos="100000">
                    <a:srgbClr val="C00000"/>
                  </a:gs>
                </a:gsLst>
                <a:lin ang="5400000" scaled="1"/>
              </a:gradFill>
              <a:latin typeface="+mj-lt"/>
              <a:cs typeface="Times New Roman" panose="02020603050405020304" pitchFamily="18" charset="0"/>
            </a:endParaRPr>
          </a:p>
        </p:txBody>
      </p:sp>
      <p:sp>
        <p:nvSpPr>
          <p:cNvPr id="16" name="矩形 15"/>
          <p:cNvSpPr/>
          <p:nvPr/>
        </p:nvSpPr>
        <p:spPr>
          <a:xfrm>
            <a:off x="1056640" y="2542540"/>
            <a:ext cx="3094355" cy="2246769"/>
          </a:xfrm>
          <a:prstGeom prst="rect">
            <a:avLst/>
          </a:prstGeom>
        </p:spPr>
        <p:txBody>
          <a:bodyPr wrap="square">
            <a:spAutoFit/>
          </a:bodyPr>
          <a:lstStyle/>
          <a:p>
            <a:r>
              <a:rPr lang="vi-VN" sz="2800" dirty="0">
                <a:latin typeface="+mj-lt"/>
                <a:cs typeface="Times New Roman" panose="02020603050405020304" pitchFamily="18" charset="0"/>
              </a:rPr>
              <a:t>Phát huy sức mạnh toàn dân, toàn xã hội vào xây dựng bộ máy nhà nước.</a:t>
            </a:r>
            <a:endParaRPr lang="en-US" sz="2800" dirty="0">
              <a:latin typeface="+mj-lt"/>
              <a:cs typeface="Times New Roman" panose="02020603050405020304" pitchFamily="18" charset="0"/>
            </a:endParaRPr>
          </a:p>
          <a:p>
            <a:r>
              <a:rPr lang="vi-VN" sz="2800" dirty="0">
                <a:latin typeface="+mj-lt"/>
                <a:cs typeface="Times New Roman" panose="02020603050405020304" pitchFamily="18" charset="0"/>
              </a:rPr>
              <a:t> </a:t>
            </a:r>
            <a:endParaRPr lang="en-US" sz="2800" dirty="0">
              <a:latin typeface="+mj-lt"/>
              <a:cs typeface="Times New Roman" panose="02020603050405020304" pitchFamily="18" charset="0"/>
            </a:endParaRPr>
          </a:p>
        </p:txBody>
      </p:sp>
      <p:grpSp>
        <p:nvGrpSpPr>
          <p:cNvPr id="17" name="组合 16"/>
          <p:cNvGrpSpPr/>
          <p:nvPr/>
        </p:nvGrpSpPr>
        <p:grpSpPr>
          <a:xfrm>
            <a:off x="1302370" y="1766431"/>
            <a:ext cx="2566703" cy="557340"/>
            <a:chOff x="4867584" y="1612051"/>
            <a:chExt cx="2566703" cy="744478"/>
          </a:xfrm>
        </p:grpSpPr>
        <p:sp>
          <p:nvSpPr>
            <p:cNvPr id="18" name="圆角矩形 17"/>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gradFill>
                  <a:gsLst>
                    <a:gs pos="90000">
                      <a:srgbClr val="C00000"/>
                    </a:gs>
                    <a:gs pos="30000">
                      <a:srgbClr val="FF3300"/>
                    </a:gs>
                  </a:gsLst>
                  <a:lin ang="5400000" scaled="1"/>
                </a:gradFill>
                <a:latin typeface="+mj-lt"/>
                <a:cs typeface="Times New Roman" panose="02020603050405020304" pitchFamily="18" charset="0"/>
              </a:endParaRPr>
            </a:p>
          </p:txBody>
        </p:sp>
        <p:sp>
          <p:nvSpPr>
            <p:cNvPr id="19" name="矩形 18"/>
            <p:cNvSpPr/>
            <p:nvPr/>
          </p:nvSpPr>
          <p:spPr>
            <a:xfrm>
              <a:off x="4867584" y="1657627"/>
              <a:ext cx="2529636" cy="698902"/>
            </a:xfrm>
            <a:prstGeom prst="rect">
              <a:avLst/>
            </a:prstGeom>
          </p:spPr>
          <p:txBody>
            <a:bodyPr wrap="square">
              <a:spAutoFit/>
            </a:bodyPr>
            <a:lstStyle/>
            <a:p>
              <a:pPr algn="ctr"/>
              <a:r>
                <a:rPr lang="en-US" altLang="zh-CN" sz="28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rPr>
                <a:t>1</a:t>
              </a:r>
              <a:endParaRPr lang="zh-CN" altLang="en-US" sz="28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endParaRPr>
            </a:p>
          </p:txBody>
        </p:sp>
      </p:grpSp>
      <p:pic>
        <p:nvPicPr>
          <p:cNvPr id="9" name="Picture 8" descr="A picture containing outdoor, city, building, night&#10;&#10;Description automatically generated">
            <a:extLst>
              <a:ext uri="{FF2B5EF4-FFF2-40B4-BE49-F238E27FC236}">
                <a16:creationId xmlns:a16="http://schemas.microsoft.com/office/drawing/2014/main" id="{E3356183-E317-784B-BD66-FB5BB91CF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701" y="1532394"/>
            <a:ext cx="3505200" cy="2616200"/>
          </a:xfrm>
          <a:prstGeom prst="rect">
            <a:avLst/>
          </a:prstGeom>
        </p:spPr>
      </p:pic>
      <p:pic>
        <p:nvPicPr>
          <p:cNvPr id="23" name="Picture 22" descr="A picture containing boat, sky, outdoor, water&#10;&#10;Description automatically generated">
            <a:extLst>
              <a:ext uri="{FF2B5EF4-FFF2-40B4-BE49-F238E27FC236}">
                <a16:creationId xmlns:a16="http://schemas.microsoft.com/office/drawing/2014/main" id="{67CB6920-CA93-3246-98D8-642CE4D5F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7263" y="1532394"/>
            <a:ext cx="3480728" cy="2587401"/>
          </a:xfrm>
          <a:prstGeom prst="rect">
            <a:avLst/>
          </a:prstGeom>
        </p:spPr>
      </p:pic>
    </p:spTree>
    <p:extLst>
      <p:ext uri="{BB962C8B-B14F-4D97-AF65-F5344CB8AC3E}">
        <p14:creationId xmlns:p14="http://schemas.microsoft.com/office/powerpoint/2010/main" val="367458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500"/>
                                        <p:tgtEl>
                                          <p:spTgt spid="15"/>
                                        </p:tgtEl>
                                      </p:cBhvr>
                                    </p:animEffect>
                                  </p:childTnLst>
                                </p:cTn>
                              </p:par>
                              <p:par>
                                <p:cTn id="29" presetID="42" presetClass="entr" presetSubtype="0" fill="hold" grpId="0" nodeType="withEffect">
                                  <p:stCondLst>
                                    <p:cond delay="1500"/>
                                  </p:stCondLst>
                                  <p:iterate type="lt">
                                    <p:tmPct val="1908"/>
                                  </p:iterate>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500"/>
                                        <p:tgtEl>
                                          <p:spTgt spid="10"/>
                                        </p:tgtEl>
                                      </p:cBhvr>
                                    </p:animEffect>
                                  </p:childTnLst>
                                </p:cTn>
                              </p:par>
                            </p:childTnLst>
                          </p:cTn>
                        </p:par>
                        <p:par>
                          <p:cTn id="44" fill="hold">
                            <p:stCondLst>
                              <p:cond delay="1000"/>
                            </p:stCondLst>
                            <p:childTnLst>
                              <p:par>
                                <p:cTn id="45" presetID="42" presetClass="entr" presetSubtype="0" fill="hold" grpId="0" nodeType="afterEffect">
                                  <p:stCondLst>
                                    <p:cond delay="0"/>
                                  </p:stCondLst>
                                  <p:iterate type="lt">
                                    <p:tmPct val="1908"/>
                                  </p:iterate>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strVal val="#ppt_x"/>
                                          </p:val>
                                        </p:tav>
                                        <p:tav tm="100000">
                                          <p:val>
                                            <p:strVal val="#ppt_x"/>
                                          </p:val>
                                        </p:tav>
                                      </p:tavLst>
                                    </p:anim>
                                    <p:anim calcmode="lin" valueType="num">
                                      <p:cBhvr>
                                        <p:cTn id="4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ldLvl="0" animBg="1"/>
      <p:bldP spid="11" grpId="0"/>
      <p:bldP spid="15" grpId="0" bldLvl="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97252"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584422"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59252" y="108585"/>
            <a:ext cx="720725" cy="711200"/>
            <a:chOff x="1702" y="171"/>
            <a:chExt cx="1135"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02" y="515"/>
              <a:ext cx="1135" cy="582"/>
            </a:xfrm>
            <a:prstGeom prst="rect">
              <a:avLst/>
            </a:prstGeom>
            <a:noFill/>
          </p:spPr>
          <p:txBody>
            <a:bodyPr wrap="square" rtlCol="0">
              <a:spAutoFit/>
            </a:bodyPr>
            <a:lstStyle/>
            <a:p>
              <a:pPr algn="ctr"/>
              <a:r>
                <a:rPr lang="en-US" altLang="zh-CN" b="1">
                  <a:solidFill>
                    <a:schemeClr val="bg1"/>
                  </a:solidFill>
                </a:rPr>
                <a:t>***</a:t>
              </a:r>
            </a:p>
          </p:txBody>
        </p:sp>
      </p:grpSp>
      <p:sp>
        <p:nvSpPr>
          <p:cNvPr id="7" name="文本框 6"/>
          <p:cNvSpPr txBox="1"/>
          <p:nvPr/>
        </p:nvSpPr>
        <p:spPr>
          <a:xfrm>
            <a:off x="2584422" y="271780"/>
            <a:ext cx="4112940" cy="369332"/>
          </a:xfrm>
          <a:prstGeom prst="rect">
            <a:avLst/>
          </a:prstGeom>
          <a:noFill/>
        </p:spPr>
        <p:txBody>
          <a:bodyPr wrap="square" rtlCol="0">
            <a:spAutoFit/>
          </a:bodyPr>
          <a:lstStyle/>
          <a:p>
            <a:r>
              <a:rPr lang="en-US" altLang="zh-CN" b="1" dirty="0">
                <a:solidFill>
                  <a:srgbClr val="336601"/>
                </a:solidFill>
                <a:latin typeface="微软雅黑" panose="020B0503020204020204" charset="-122"/>
                <a:ea typeface="微软雅黑" panose="020B0503020204020204" charset="-122"/>
              </a:rPr>
              <a:t>PHÂN TÍCH TÌNH HUỐNG</a:t>
            </a:r>
            <a:endParaRPr lang="zh-CN" altLang="en-US" b="1" dirty="0">
              <a:solidFill>
                <a:srgbClr val="336601"/>
              </a:solidFill>
              <a:latin typeface="微软雅黑" panose="020B0503020204020204" charset="-122"/>
              <a:ea typeface="微软雅黑" panose="020B0503020204020204" charset="-122"/>
            </a:endParaRPr>
          </a:p>
        </p:txBody>
      </p:sp>
      <p:sp>
        <p:nvSpPr>
          <p:cNvPr id="27657" name="Rectangle 9"/>
          <p:cNvSpPr>
            <a:spLocks noChangeArrowheads="1"/>
          </p:cNvSpPr>
          <p:nvPr/>
        </p:nvSpPr>
        <p:spPr bwMode="auto">
          <a:xfrm>
            <a:off x="6485697" y="2343333"/>
            <a:ext cx="5056035" cy="561975"/>
          </a:xfrm>
          <a:prstGeom prst="rect">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58" name="Oval 10"/>
          <p:cNvSpPr>
            <a:spLocks noChangeArrowheads="1"/>
          </p:cNvSpPr>
          <p:nvPr/>
        </p:nvSpPr>
        <p:spPr bwMode="auto">
          <a:xfrm>
            <a:off x="11134379" y="2331535"/>
            <a:ext cx="561975" cy="561975"/>
          </a:xfrm>
          <a:prstGeom prst="ellipse">
            <a:avLst/>
          </a:prstGeom>
          <a:solidFill>
            <a:schemeClr val="accent6">
              <a:lumMod val="60000"/>
              <a:lumOff val="40000"/>
            </a:schemeClr>
          </a:solidFill>
          <a:ln w="19050">
            <a:solidFill>
              <a:srgbClr val="FFFFFF"/>
            </a:solidFill>
            <a:round/>
          </a:ln>
        </p:spPr>
        <p:txBody>
          <a:bodyPr/>
          <a:lstStyle/>
          <a:p>
            <a:r>
              <a:rPr lang="en-US" altLang="zh-CN" sz="2400" b="1">
                <a:solidFill>
                  <a:schemeClr val="bg1"/>
                </a:solidFill>
                <a:latin typeface="微软雅黑" panose="020B0503020204020204" charset="-122"/>
                <a:ea typeface="微软雅黑" panose="020B0503020204020204" charset="-122"/>
                <a:sym typeface="Arial" panose="020B0604020202020204" pitchFamily="34" charset="0"/>
              </a:rPr>
              <a:t>1</a:t>
            </a:r>
          </a:p>
        </p:txBody>
      </p:sp>
      <p:sp>
        <p:nvSpPr>
          <p:cNvPr id="27659" name="Rectangle 11"/>
          <p:cNvSpPr>
            <a:spLocks noChangeArrowheads="1"/>
          </p:cNvSpPr>
          <p:nvPr/>
        </p:nvSpPr>
        <p:spPr bwMode="auto">
          <a:xfrm>
            <a:off x="6033108" y="2868796"/>
            <a:ext cx="5142230" cy="565785"/>
          </a:xfrm>
          <a:prstGeom prst="rect">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60" name="Oval 12"/>
          <p:cNvSpPr>
            <a:spLocks noChangeArrowheads="1"/>
          </p:cNvSpPr>
          <p:nvPr/>
        </p:nvSpPr>
        <p:spPr bwMode="auto">
          <a:xfrm>
            <a:off x="10949976" y="2868795"/>
            <a:ext cx="561975" cy="565785"/>
          </a:xfrm>
          <a:prstGeom prst="ellipse">
            <a:avLst/>
          </a:prstGeom>
          <a:solidFill>
            <a:srgbClr val="336601"/>
          </a:solidFill>
          <a:ln w="19050">
            <a:solidFill>
              <a:schemeClr val="bg1"/>
            </a:solidFill>
            <a:round/>
          </a:ln>
        </p:spPr>
        <p:txBody>
          <a:bodyPr/>
          <a:lstStyle/>
          <a:p>
            <a:r>
              <a:rPr lang="en-US" sz="2400" b="1">
                <a:solidFill>
                  <a:schemeClr val="bg1"/>
                </a:solidFill>
                <a:latin typeface="微软雅黑" panose="020B0503020204020204" charset="-122"/>
                <a:ea typeface="微软雅黑" panose="020B0503020204020204" charset="-122"/>
                <a:sym typeface="Arial" panose="020B0604020202020204" pitchFamily="34" charset="0"/>
              </a:rPr>
              <a:t>2</a:t>
            </a:r>
            <a:endParaRPr lang="en-US">
              <a:latin typeface="Arial" panose="020B0604020202020204" pitchFamily="34" charset="0"/>
              <a:ea typeface="微软雅黑" panose="020B0503020204020204" charset="-122"/>
              <a:sym typeface="Arial" panose="020B0604020202020204" pitchFamily="34" charset="0"/>
            </a:endParaRPr>
          </a:p>
        </p:txBody>
      </p:sp>
      <p:sp>
        <p:nvSpPr>
          <p:cNvPr id="27661" name="Rectangle 13"/>
          <p:cNvSpPr>
            <a:spLocks noChangeArrowheads="1"/>
          </p:cNvSpPr>
          <p:nvPr/>
        </p:nvSpPr>
        <p:spPr bwMode="auto">
          <a:xfrm>
            <a:off x="5609562" y="3434581"/>
            <a:ext cx="5374640" cy="561975"/>
          </a:xfrm>
          <a:prstGeom prst="rect">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62" name="Oval 14"/>
          <p:cNvSpPr>
            <a:spLocks noChangeArrowheads="1"/>
          </p:cNvSpPr>
          <p:nvPr/>
        </p:nvSpPr>
        <p:spPr bwMode="auto">
          <a:xfrm>
            <a:off x="10701627" y="3434581"/>
            <a:ext cx="561975" cy="561975"/>
          </a:xfrm>
          <a:prstGeom prst="ellipse">
            <a:avLst/>
          </a:prstGeom>
          <a:solidFill>
            <a:schemeClr val="accent6">
              <a:lumMod val="60000"/>
              <a:lumOff val="40000"/>
            </a:schemeClr>
          </a:solidFill>
          <a:ln w="19050">
            <a:solidFill>
              <a:srgbClr val="FFFFFF"/>
            </a:solidFill>
            <a:round/>
          </a:ln>
        </p:spPr>
        <p:txBody>
          <a:bodyPr/>
          <a:lstStyle/>
          <a:p>
            <a:r>
              <a:rPr lang="en-US" altLang="zh-CN" sz="2400" b="1">
                <a:solidFill>
                  <a:schemeClr val="bg1"/>
                </a:solidFill>
                <a:latin typeface="微软雅黑" panose="020B0503020204020204" charset="-122"/>
                <a:ea typeface="微软雅黑" panose="020B0503020204020204" charset="-122"/>
                <a:sym typeface="Arial" panose="020B0604020202020204" pitchFamily="34" charset="0"/>
              </a:rPr>
              <a:t>3</a:t>
            </a: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8" name="组合 17"/>
          <p:cNvGrpSpPr/>
          <p:nvPr/>
        </p:nvGrpSpPr>
        <p:grpSpPr>
          <a:xfrm>
            <a:off x="4768822" y="1910080"/>
            <a:ext cx="3953510" cy="3933190"/>
            <a:chOff x="6284" y="3008"/>
            <a:chExt cx="6226" cy="6194"/>
          </a:xfrm>
        </p:grpSpPr>
        <p:sp>
          <p:nvSpPr>
            <p:cNvPr id="27666" name="Oval 18"/>
            <p:cNvSpPr>
              <a:spLocks noChangeArrowheads="1"/>
            </p:cNvSpPr>
            <p:nvPr/>
          </p:nvSpPr>
          <p:spPr bwMode="auto">
            <a:xfrm>
              <a:off x="6562" y="3289"/>
              <a:ext cx="3729" cy="3733"/>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8" name="组合 7"/>
            <p:cNvGrpSpPr/>
            <p:nvPr/>
          </p:nvGrpSpPr>
          <p:grpSpPr>
            <a:xfrm>
              <a:off x="6284" y="3008"/>
              <a:ext cx="6226" cy="6195"/>
              <a:chOff x="2919413" y="1635125"/>
              <a:chExt cx="3127375" cy="3111500"/>
            </a:xfrm>
          </p:grpSpPr>
          <p:sp>
            <p:nvSpPr>
              <p:cNvPr id="27667" name="Freeform 19"/>
              <p:cNvSpPr>
                <a:spLocks noEditPoints="1"/>
              </p:cNvSpPr>
              <p:nvPr/>
            </p:nvSpPr>
            <p:spPr bwMode="auto">
              <a:xfrm>
                <a:off x="2919413" y="1635125"/>
                <a:ext cx="2144712" cy="2147888"/>
              </a:xfrm>
              <a:custGeom>
                <a:avLst/>
                <a:gdLst>
                  <a:gd name="T0" fmla="*/ 480 w 961"/>
                  <a:gd name="T1" fmla="*/ 0 h 961"/>
                  <a:gd name="T2" fmla="*/ 0 w 961"/>
                  <a:gd name="T3" fmla="*/ 480 h 961"/>
                  <a:gd name="T4" fmla="*/ 480 w 961"/>
                  <a:gd name="T5" fmla="*/ 961 h 961"/>
                  <a:gd name="T6" fmla="*/ 961 w 961"/>
                  <a:gd name="T7" fmla="*/ 480 h 961"/>
                  <a:gd name="T8" fmla="*/ 480 w 961"/>
                  <a:gd name="T9" fmla="*/ 0 h 961"/>
                  <a:gd name="T10" fmla="*/ 480 w 961"/>
                  <a:gd name="T11" fmla="*/ 896 h 961"/>
                  <a:gd name="T12" fmla="*/ 64 w 961"/>
                  <a:gd name="T13" fmla="*/ 480 h 961"/>
                  <a:gd name="T14" fmla="*/ 480 w 961"/>
                  <a:gd name="T15" fmla="*/ 64 h 961"/>
                  <a:gd name="T16" fmla="*/ 896 w 961"/>
                  <a:gd name="T17" fmla="*/ 480 h 961"/>
                  <a:gd name="T18" fmla="*/ 480 w 961"/>
                  <a:gd name="T19" fmla="*/ 89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68" name="Freeform 20"/>
              <p:cNvSpPr/>
              <p:nvPr/>
            </p:nvSpPr>
            <p:spPr bwMode="auto">
              <a:xfrm>
                <a:off x="4660900" y="3355975"/>
                <a:ext cx="631825" cy="633413"/>
              </a:xfrm>
              <a:custGeom>
                <a:avLst/>
                <a:gdLst>
                  <a:gd name="T0" fmla="*/ 309 w 398"/>
                  <a:gd name="T1" fmla="*/ 399 h 399"/>
                  <a:gd name="T2" fmla="*/ 0 w 398"/>
                  <a:gd name="T3" fmla="*/ 89 h 399"/>
                  <a:gd name="T4" fmla="*/ 88 w 398"/>
                  <a:gd name="T5" fmla="*/ 0 h 399"/>
                  <a:gd name="T6" fmla="*/ 398 w 398"/>
                  <a:gd name="T7" fmla="*/ 310 h 399"/>
                  <a:gd name="T8" fmla="*/ 309 w 398"/>
                  <a:gd name="T9" fmla="*/ 399 h 399"/>
                </a:gdLst>
                <a:ahLst/>
                <a:cxnLst>
                  <a:cxn ang="0">
                    <a:pos x="T0" y="T1"/>
                  </a:cxn>
                  <a:cxn ang="0">
                    <a:pos x="T2" y="T3"/>
                  </a:cxn>
                  <a:cxn ang="0">
                    <a:pos x="T4" y="T5"/>
                  </a:cxn>
                  <a:cxn ang="0">
                    <a:pos x="T6" y="T7"/>
                  </a:cxn>
                  <a:cxn ang="0">
                    <a:pos x="T8" y="T9"/>
                  </a:cxn>
                </a:cxnLst>
                <a:rect l="0" t="0" r="r" b="b"/>
                <a:pathLst>
                  <a:path w="398" h="399">
                    <a:moveTo>
                      <a:pt x="309" y="399"/>
                    </a:moveTo>
                    <a:lnTo>
                      <a:pt x="0" y="89"/>
                    </a:lnTo>
                    <a:lnTo>
                      <a:pt x="88" y="0"/>
                    </a:lnTo>
                    <a:lnTo>
                      <a:pt x="398" y="310"/>
                    </a:lnTo>
                    <a:lnTo>
                      <a:pt x="309" y="399"/>
                    </a:ln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69" name="Freeform 21"/>
              <p:cNvSpPr/>
              <p:nvPr/>
            </p:nvSpPr>
            <p:spPr bwMode="auto">
              <a:xfrm>
                <a:off x="5086350" y="3786188"/>
                <a:ext cx="960438" cy="960437"/>
              </a:xfrm>
              <a:custGeom>
                <a:avLst/>
                <a:gdLst>
                  <a:gd name="T0" fmla="*/ 340 w 430"/>
                  <a:gd name="T1" fmla="*/ 415 h 430"/>
                  <a:gd name="T2" fmla="*/ 302 w 430"/>
                  <a:gd name="T3" fmla="*/ 421 h 430"/>
                  <a:gd name="T4" fmla="*/ 9 w 430"/>
                  <a:gd name="T5" fmla="*/ 128 h 430"/>
                  <a:gd name="T6" fmla="*/ 14 w 430"/>
                  <a:gd name="T7" fmla="*/ 90 h 430"/>
                  <a:gd name="T8" fmla="*/ 91 w 430"/>
                  <a:gd name="T9" fmla="*/ 14 h 430"/>
                  <a:gd name="T10" fmla="*/ 128 w 430"/>
                  <a:gd name="T11" fmla="*/ 8 h 430"/>
                  <a:gd name="T12" fmla="*/ 421 w 430"/>
                  <a:gd name="T13" fmla="*/ 301 h 430"/>
                  <a:gd name="T14" fmla="*/ 416 w 430"/>
                  <a:gd name="T15" fmla="*/ 339 h 430"/>
                  <a:gd name="T16" fmla="*/ 340 w 430"/>
                  <a:gd name="T17" fmla="*/ 4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430">
                    <a:moveTo>
                      <a:pt x="340" y="415"/>
                    </a:moveTo>
                    <a:cubicBezTo>
                      <a:pt x="328" y="427"/>
                      <a:pt x="311" y="430"/>
                      <a:pt x="302" y="421"/>
                    </a:cubicBezTo>
                    <a:cubicBezTo>
                      <a:pt x="9" y="128"/>
                      <a:pt x="9" y="128"/>
                      <a:pt x="9" y="128"/>
                    </a:cubicBezTo>
                    <a:cubicBezTo>
                      <a:pt x="0" y="119"/>
                      <a:pt x="2" y="102"/>
                      <a:pt x="14" y="90"/>
                    </a:cubicBezTo>
                    <a:cubicBezTo>
                      <a:pt x="91" y="14"/>
                      <a:pt x="91" y="14"/>
                      <a:pt x="91" y="14"/>
                    </a:cubicBezTo>
                    <a:cubicBezTo>
                      <a:pt x="102" y="2"/>
                      <a:pt x="119" y="0"/>
                      <a:pt x="128" y="8"/>
                    </a:cubicBezTo>
                    <a:cubicBezTo>
                      <a:pt x="421" y="301"/>
                      <a:pt x="421" y="301"/>
                      <a:pt x="421" y="301"/>
                    </a:cubicBezTo>
                    <a:cubicBezTo>
                      <a:pt x="430" y="310"/>
                      <a:pt x="428" y="327"/>
                      <a:pt x="416" y="339"/>
                    </a:cubicBezTo>
                    <a:lnTo>
                      <a:pt x="340" y="415"/>
                    </a:ln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70" name="Freeform 22"/>
              <p:cNvSpPr/>
              <p:nvPr/>
            </p:nvSpPr>
            <p:spPr bwMode="auto">
              <a:xfrm>
                <a:off x="5157788" y="3857625"/>
                <a:ext cx="304800" cy="301625"/>
              </a:xfrm>
              <a:custGeom>
                <a:avLst/>
                <a:gdLst>
                  <a:gd name="T0" fmla="*/ 23 w 192"/>
                  <a:gd name="T1" fmla="*/ 190 h 190"/>
                  <a:gd name="T2" fmla="*/ 0 w 192"/>
                  <a:gd name="T3" fmla="*/ 167 h 190"/>
                  <a:gd name="T4" fmla="*/ 168 w 192"/>
                  <a:gd name="T5" fmla="*/ 0 h 190"/>
                  <a:gd name="T6" fmla="*/ 192 w 192"/>
                  <a:gd name="T7" fmla="*/ 22 h 190"/>
                  <a:gd name="T8" fmla="*/ 23 w 192"/>
                  <a:gd name="T9" fmla="*/ 190 h 190"/>
                </a:gdLst>
                <a:ahLst/>
                <a:cxnLst>
                  <a:cxn ang="0">
                    <a:pos x="T0" y="T1"/>
                  </a:cxn>
                  <a:cxn ang="0">
                    <a:pos x="T2" y="T3"/>
                  </a:cxn>
                  <a:cxn ang="0">
                    <a:pos x="T4" y="T5"/>
                  </a:cxn>
                  <a:cxn ang="0">
                    <a:pos x="T6" y="T7"/>
                  </a:cxn>
                  <a:cxn ang="0">
                    <a:pos x="T8" y="T9"/>
                  </a:cxn>
                </a:cxnLst>
                <a:rect l="0" t="0" r="r" b="b"/>
                <a:pathLst>
                  <a:path w="192" h="190">
                    <a:moveTo>
                      <a:pt x="23" y="190"/>
                    </a:moveTo>
                    <a:lnTo>
                      <a:pt x="0" y="167"/>
                    </a:lnTo>
                    <a:lnTo>
                      <a:pt x="168" y="0"/>
                    </a:lnTo>
                    <a:lnTo>
                      <a:pt x="192" y="22"/>
                    </a:lnTo>
                    <a:lnTo>
                      <a:pt x="23" y="190"/>
                    </a:lnTo>
                    <a:close/>
                  </a:path>
                </a:pathLst>
              </a:cu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71" name="Freeform 23"/>
              <p:cNvSpPr/>
              <p:nvPr/>
            </p:nvSpPr>
            <p:spPr bwMode="auto">
              <a:xfrm>
                <a:off x="5673725" y="4371975"/>
                <a:ext cx="301625" cy="303213"/>
              </a:xfrm>
              <a:custGeom>
                <a:avLst/>
                <a:gdLst>
                  <a:gd name="T0" fmla="*/ 23 w 190"/>
                  <a:gd name="T1" fmla="*/ 191 h 191"/>
                  <a:gd name="T2" fmla="*/ 0 w 190"/>
                  <a:gd name="T3" fmla="*/ 167 h 191"/>
                  <a:gd name="T4" fmla="*/ 168 w 190"/>
                  <a:gd name="T5" fmla="*/ 0 h 191"/>
                  <a:gd name="T6" fmla="*/ 190 w 190"/>
                  <a:gd name="T7" fmla="*/ 22 h 191"/>
                  <a:gd name="T8" fmla="*/ 23 w 190"/>
                  <a:gd name="T9" fmla="*/ 191 h 191"/>
                </a:gdLst>
                <a:ahLst/>
                <a:cxnLst>
                  <a:cxn ang="0">
                    <a:pos x="T0" y="T1"/>
                  </a:cxn>
                  <a:cxn ang="0">
                    <a:pos x="T2" y="T3"/>
                  </a:cxn>
                  <a:cxn ang="0">
                    <a:pos x="T4" y="T5"/>
                  </a:cxn>
                  <a:cxn ang="0">
                    <a:pos x="T6" y="T7"/>
                  </a:cxn>
                  <a:cxn ang="0">
                    <a:pos x="T8" y="T9"/>
                  </a:cxn>
                </a:cxnLst>
                <a:rect l="0" t="0" r="r" b="b"/>
                <a:pathLst>
                  <a:path w="190" h="191">
                    <a:moveTo>
                      <a:pt x="23" y="191"/>
                    </a:moveTo>
                    <a:lnTo>
                      <a:pt x="0" y="167"/>
                    </a:lnTo>
                    <a:lnTo>
                      <a:pt x="168" y="0"/>
                    </a:lnTo>
                    <a:lnTo>
                      <a:pt x="190" y="22"/>
                    </a:lnTo>
                    <a:lnTo>
                      <a:pt x="23" y="191"/>
                    </a:lnTo>
                    <a:close/>
                  </a:path>
                </a:pathLst>
              </a:cu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sp>
        <p:nvSpPr>
          <p:cNvPr id="27674" name="Rectangle 26"/>
          <p:cNvSpPr>
            <a:spLocks noChangeArrowheads="1"/>
          </p:cNvSpPr>
          <p:nvPr/>
        </p:nvSpPr>
        <p:spPr bwMode="auto">
          <a:xfrm>
            <a:off x="7656616" y="2431281"/>
            <a:ext cx="3787008" cy="30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a:sym typeface="+mn-ea"/>
              </a:rPr>
              <a:t>QUYỀN BẦU CỬ CỦA CD</a:t>
            </a:r>
            <a:endParaRPr lang="zh-CN" altLang="en-US">
              <a:sym typeface="+mn-ea"/>
            </a:endParaRPr>
          </a:p>
        </p:txBody>
      </p:sp>
      <p:sp>
        <p:nvSpPr>
          <p:cNvPr id="10" name="Rectangle 26"/>
          <p:cNvSpPr>
            <a:spLocks noChangeArrowheads="1"/>
          </p:cNvSpPr>
          <p:nvPr/>
        </p:nvSpPr>
        <p:spPr bwMode="auto">
          <a:xfrm>
            <a:off x="7734272" y="2957307"/>
            <a:ext cx="334321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a:solidFill>
                  <a:schemeClr val="bg1"/>
                </a:solidFill>
                <a:sym typeface="+mn-ea"/>
              </a:rPr>
              <a:t>QUYỀN TG ĐÓNG GÓP Ý KIẾN</a:t>
            </a:r>
            <a:endParaRPr lang="zh-CN" altLang="en-US">
              <a:solidFill>
                <a:schemeClr val="bg1"/>
              </a:solidFill>
              <a:sym typeface="+mn-ea"/>
            </a:endParaRPr>
          </a:p>
        </p:txBody>
      </p:sp>
      <p:sp>
        <p:nvSpPr>
          <p:cNvPr id="11" name="Rectangle 26"/>
          <p:cNvSpPr>
            <a:spLocks noChangeArrowheads="1"/>
          </p:cNvSpPr>
          <p:nvPr/>
        </p:nvSpPr>
        <p:spPr bwMode="auto">
          <a:xfrm>
            <a:off x="7578697" y="3496176"/>
            <a:ext cx="2931795" cy="30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a:sym typeface="+mn-ea"/>
              </a:rPr>
              <a:t>QUYỀN KHIẾU NẠI</a:t>
            </a:r>
            <a:endParaRPr lang="zh-CN" altLang="en-US">
              <a:sym typeface="+mn-ea"/>
            </a:endParaRPr>
          </a:p>
        </p:txBody>
      </p:sp>
      <p:sp>
        <p:nvSpPr>
          <p:cNvPr id="6182" name="Rectangle 38"/>
          <p:cNvSpPr>
            <a:spLocks noChangeArrowheads="1"/>
          </p:cNvSpPr>
          <p:nvPr/>
        </p:nvSpPr>
        <p:spPr bwMode="auto">
          <a:xfrm>
            <a:off x="5207794" y="2687596"/>
            <a:ext cx="1808480" cy="116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vi-VN" altLang="zh-CN" sz="1600">
                <a:solidFill>
                  <a:schemeClr val="tx1">
                    <a:lumMod val="65000"/>
                    <a:lumOff val="35000"/>
                  </a:schemeClr>
                </a:solidFill>
                <a:effectLst/>
                <a:latin typeface="微软雅黑" panose="020B0503020204020204" charset="-122"/>
                <a:ea typeface="微软雅黑" panose="020B0503020204020204" charset="-122"/>
                <a:sym typeface="+mn-ea"/>
              </a:rPr>
              <a:t>TỪ CÁC VD BÊN EM HÃY CHO BIẾT CD CÓ NHỮNG QUYỀN NÀO?</a:t>
            </a:r>
            <a:endParaRPr lang="zh-CN" altLang="en-US" sz="10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246" name="Rectangle 6"/>
          <p:cNvSpPr>
            <a:spLocks noChangeArrowheads="1"/>
          </p:cNvSpPr>
          <p:nvPr/>
        </p:nvSpPr>
        <p:spPr bwMode="auto">
          <a:xfrm>
            <a:off x="1734704" y="1013464"/>
            <a:ext cx="3540674" cy="6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ct val="20000"/>
              </a:spcBef>
              <a:spcAft>
                <a:spcPts val="600"/>
              </a:spcAft>
              <a:buClr>
                <a:schemeClr val="accent1">
                  <a:lumMod val="75000"/>
                </a:schemeClr>
              </a:buClr>
              <a:buSzPct val="145000"/>
              <a:buFont typeface="Arial" panose="020B0604020202020204"/>
              <a:buNone/>
            </a:pPr>
            <a:r>
              <a:rPr lang="vi-VN" altLang="zh-CN" sz="16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mn-ea"/>
              </a:rPr>
              <a:t>MỌI CÔNG DÂN TỪ ĐỦ 18 TUỔI TRỞ LÊN ĐƯỢC THAM GIA BẦU CỬ</a:t>
            </a:r>
            <a:endParaRPr lang="zh-CN" altLang="en-US" sz="1000" b="1" dirty="0">
              <a:solidFill>
                <a:schemeClr val="tx1">
                  <a:lumMod val="65000"/>
                  <a:lumOff val="35000"/>
                </a:schemeClr>
              </a:solidFill>
              <a:latin typeface="Open Sans" panose="020B0606030504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16" name="文本框 119"/>
          <p:cNvSpPr txBox="1"/>
          <p:nvPr/>
        </p:nvSpPr>
        <p:spPr>
          <a:xfrm>
            <a:off x="896085" y="1266878"/>
            <a:ext cx="252767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rgbClr val="336601"/>
                </a:solidFill>
                <a:latin typeface="Open Sans" panose="020B0606030504020204" pitchFamily="34" charset="0"/>
                <a:ea typeface="Open Sans" panose="020B0606030504020204" pitchFamily="34" charset="0"/>
                <a:cs typeface="Open Sans" panose="020B0606030504020204" pitchFamily="34" charset="0"/>
                <a:sym typeface="+mn-ea"/>
              </a:rPr>
              <a:t>VD1:</a:t>
            </a:r>
            <a:endParaRPr lang="zh-CN" altLang="en-US" sz="1600" b="1" dirty="0">
              <a:solidFill>
                <a:srgbClr val="336601"/>
              </a:solidFill>
              <a:latin typeface="Open Sans" panose="020B0606030504020204" pitchFamily="34" charset="0"/>
              <a:ea typeface="微软雅黑" panose="020B0503020204020204" charset="-122"/>
              <a:cs typeface="Open Sans" panose="020B0606030504020204" pitchFamily="34" charset="0"/>
              <a:sym typeface="+mn-ea"/>
            </a:endParaRPr>
          </a:p>
        </p:txBody>
      </p:sp>
      <p:sp>
        <p:nvSpPr>
          <p:cNvPr id="13" name="Rectangle 6"/>
          <p:cNvSpPr>
            <a:spLocks noChangeArrowheads="1"/>
          </p:cNvSpPr>
          <p:nvPr/>
        </p:nvSpPr>
        <p:spPr bwMode="auto">
          <a:xfrm>
            <a:off x="992432" y="2626275"/>
            <a:ext cx="3540674" cy="106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ct val="20000"/>
              </a:spcBef>
              <a:spcAft>
                <a:spcPts val="600"/>
              </a:spcAft>
              <a:buClr>
                <a:schemeClr val="accent1">
                  <a:lumMod val="75000"/>
                </a:schemeClr>
              </a:buClr>
              <a:buSzPct val="145000"/>
              <a:buFont typeface="Arial" panose="020B0604020202020204"/>
              <a:buNone/>
            </a:pPr>
            <a:r>
              <a:rPr lang="vi-VN" altLang="zh-CN" sz="16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mn-ea"/>
              </a:rPr>
              <a:t>EM ĐÓNG GÓP Ý KIẾN VỚI ĐBQH CỦA MÌNH ĐỂ GÓP Ý VỀ TÌNH TRẠNG ÔNMT Ở ĐỊA PHƯƠNG EM</a:t>
            </a:r>
            <a:endParaRPr lang="zh-CN" altLang="en-US" sz="1000" b="1" dirty="0">
              <a:solidFill>
                <a:schemeClr val="tx1">
                  <a:lumMod val="65000"/>
                  <a:lumOff val="35000"/>
                </a:schemeClr>
              </a:solidFill>
              <a:latin typeface="Open Sans" panose="020B0606030504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14" name="文本框 119"/>
          <p:cNvSpPr txBox="1"/>
          <p:nvPr/>
        </p:nvSpPr>
        <p:spPr>
          <a:xfrm>
            <a:off x="235097" y="3077289"/>
            <a:ext cx="252767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rgbClr val="336601"/>
                </a:solidFill>
                <a:latin typeface="Open Sans" panose="020B0606030504020204" pitchFamily="34" charset="0"/>
                <a:ea typeface="Open Sans" panose="020B0606030504020204" pitchFamily="34" charset="0"/>
                <a:cs typeface="Open Sans" panose="020B0606030504020204" pitchFamily="34" charset="0"/>
                <a:sym typeface="+mn-ea"/>
              </a:rPr>
              <a:t>VD2:</a:t>
            </a:r>
            <a:endParaRPr lang="zh-CN" altLang="en-US" sz="1600" b="1" dirty="0">
              <a:solidFill>
                <a:srgbClr val="336601"/>
              </a:solidFill>
              <a:latin typeface="Open Sans" panose="020B0606030504020204" pitchFamily="34" charset="0"/>
              <a:ea typeface="微软雅黑" panose="020B0503020204020204" charset="-122"/>
              <a:cs typeface="Open Sans" panose="020B0606030504020204" pitchFamily="34" charset="0"/>
              <a:sym typeface="+mn-ea"/>
            </a:endParaRPr>
          </a:p>
        </p:txBody>
      </p:sp>
      <p:sp>
        <p:nvSpPr>
          <p:cNvPr id="15" name="Rectangle 6"/>
          <p:cNvSpPr>
            <a:spLocks noChangeArrowheads="1"/>
          </p:cNvSpPr>
          <p:nvPr/>
        </p:nvSpPr>
        <p:spPr bwMode="auto">
          <a:xfrm>
            <a:off x="1693243" y="4466563"/>
            <a:ext cx="3540674" cy="180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ct val="20000"/>
              </a:spcBef>
              <a:spcAft>
                <a:spcPts val="600"/>
              </a:spcAft>
              <a:buClr>
                <a:schemeClr val="accent1">
                  <a:lumMod val="75000"/>
                </a:schemeClr>
              </a:buClr>
              <a:buSzPct val="145000"/>
              <a:buFont typeface="Arial" panose="020B0604020202020204"/>
              <a:buNone/>
            </a:pPr>
            <a:r>
              <a:rPr lang="vi-VN" altLang="zh-CN" sz="16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mn-ea"/>
              </a:rPr>
              <a:t>CHỊ A ĐI LÀM TRỄ BỊ CTY XỬ LÝ KỶ LUẬT BUỘC THÔI VIỆC. CHỊ LÀM ĐƠN KHIẾU NẠI ĐẾN CÁC CƠ QUAN CÓ THẨM QUYỀN VÌ THẤY HÌNH PHẠT NÀY QUÁ NẶNG</a:t>
            </a:r>
            <a:endParaRPr lang="zh-CN" altLang="en-US" sz="1000" b="1" dirty="0">
              <a:solidFill>
                <a:schemeClr val="tx1">
                  <a:lumMod val="65000"/>
                  <a:lumOff val="35000"/>
                </a:schemeClr>
              </a:solidFill>
              <a:latin typeface="Open Sans" panose="020B0606030504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17" name="文本框 119"/>
          <p:cNvSpPr txBox="1"/>
          <p:nvPr/>
        </p:nvSpPr>
        <p:spPr>
          <a:xfrm>
            <a:off x="935908" y="5236639"/>
            <a:ext cx="252767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rgbClr val="336601"/>
                </a:solidFill>
                <a:latin typeface="Open Sans" panose="020B0606030504020204" pitchFamily="34" charset="0"/>
                <a:ea typeface="Open Sans" panose="020B0606030504020204" pitchFamily="34" charset="0"/>
                <a:cs typeface="Open Sans" panose="020B0606030504020204" pitchFamily="34" charset="0"/>
                <a:sym typeface="+mn-ea"/>
              </a:rPr>
              <a:t>VD3:</a:t>
            </a:r>
            <a:endParaRPr lang="zh-CN" altLang="en-US" sz="1600" b="1" dirty="0">
              <a:solidFill>
                <a:srgbClr val="336601"/>
              </a:solidFill>
              <a:latin typeface="Open Sans" panose="020B0606030504020204" pitchFamily="34" charset="0"/>
              <a:ea typeface="微软雅黑" panose="020B0503020204020204" charset="-122"/>
              <a:cs typeface="Open Sans" panose="020B0606030504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wipe(left)">
                                      <p:cBhvr>
                                        <p:cTn id="26" dur="500"/>
                                        <p:tgtEl>
                                          <p:spTgt spid="10246"/>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182"/>
                                        </p:tgtEl>
                                        <p:attrNameLst>
                                          <p:attrName>style.visibility</p:attrName>
                                        </p:attrNameLst>
                                      </p:cBhvr>
                                      <p:to>
                                        <p:strVal val="visible"/>
                                      </p:to>
                                    </p:set>
                                    <p:animEffect transition="in" filter="fade">
                                      <p:cBhvr>
                                        <p:cTn id="52" dur="500"/>
                                        <p:tgtEl>
                                          <p:spTgt spid="6182"/>
                                        </p:tgtEl>
                                      </p:cBhvr>
                                    </p:animEffect>
                                    <p:anim calcmode="lin" valueType="num">
                                      <p:cBhvr>
                                        <p:cTn id="53" dur="500" fill="hold"/>
                                        <p:tgtEl>
                                          <p:spTgt spid="6182"/>
                                        </p:tgtEl>
                                        <p:attrNameLst>
                                          <p:attrName>ppt_x</p:attrName>
                                        </p:attrNameLst>
                                      </p:cBhvr>
                                      <p:tavLst>
                                        <p:tav tm="0">
                                          <p:val>
                                            <p:strVal val="#ppt_x"/>
                                          </p:val>
                                        </p:tav>
                                        <p:tav tm="100000">
                                          <p:val>
                                            <p:strVal val="#ppt_x"/>
                                          </p:val>
                                        </p:tav>
                                      </p:tavLst>
                                    </p:anim>
                                    <p:anim calcmode="lin" valueType="num">
                                      <p:cBhvr>
                                        <p:cTn id="54" dur="5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7657"/>
                                        </p:tgtEl>
                                        <p:attrNameLst>
                                          <p:attrName>style.visibility</p:attrName>
                                        </p:attrNameLst>
                                      </p:cBhvr>
                                      <p:to>
                                        <p:strVal val="visible"/>
                                      </p:to>
                                    </p:set>
                                    <p:animEffect transition="in" filter="wipe(left)">
                                      <p:cBhvr>
                                        <p:cTn id="59" dur="500"/>
                                        <p:tgtEl>
                                          <p:spTgt spid="2765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7658"/>
                                        </p:tgtEl>
                                        <p:attrNameLst>
                                          <p:attrName>style.visibility</p:attrName>
                                        </p:attrNameLst>
                                      </p:cBhvr>
                                      <p:to>
                                        <p:strVal val="visible"/>
                                      </p:to>
                                    </p:set>
                                    <p:anim calcmode="lin" valueType="num">
                                      <p:cBhvr>
                                        <p:cTn id="62" dur="500" fill="hold"/>
                                        <p:tgtEl>
                                          <p:spTgt spid="27658"/>
                                        </p:tgtEl>
                                        <p:attrNameLst>
                                          <p:attrName>ppt_w</p:attrName>
                                        </p:attrNameLst>
                                      </p:cBhvr>
                                      <p:tavLst>
                                        <p:tav tm="0">
                                          <p:val>
                                            <p:fltVal val="0"/>
                                          </p:val>
                                        </p:tav>
                                        <p:tav tm="100000">
                                          <p:val>
                                            <p:strVal val="#ppt_w"/>
                                          </p:val>
                                        </p:tav>
                                      </p:tavLst>
                                    </p:anim>
                                    <p:anim calcmode="lin" valueType="num">
                                      <p:cBhvr>
                                        <p:cTn id="63" dur="500" fill="hold"/>
                                        <p:tgtEl>
                                          <p:spTgt spid="27658"/>
                                        </p:tgtEl>
                                        <p:attrNameLst>
                                          <p:attrName>ppt_h</p:attrName>
                                        </p:attrNameLst>
                                      </p:cBhvr>
                                      <p:tavLst>
                                        <p:tav tm="0">
                                          <p:val>
                                            <p:fltVal val="0"/>
                                          </p:val>
                                        </p:tav>
                                        <p:tav tm="100000">
                                          <p:val>
                                            <p:strVal val="#ppt_h"/>
                                          </p:val>
                                        </p:tav>
                                      </p:tavLst>
                                    </p:anim>
                                    <p:animEffect transition="in" filter="fade">
                                      <p:cBhvr>
                                        <p:cTn id="64" dur="500"/>
                                        <p:tgtEl>
                                          <p:spTgt spid="2765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7674"/>
                                        </p:tgtEl>
                                        <p:attrNameLst>
                                          <p:attrName>style.visibility</p:attrName>
                                        </p:attrNameLst>
                                      </p:cBhvr>
                                      <p:to>
                                        <p:strVal val="visible"/>
                                      </p:to>
                                    </p:set>
                                    <p:animEffect transition="in" filter="wipe(left)">
                                      <p:cBhvr>
                                        <p:cTn id="67" dur="500"/>
                                        <p:tgtEl>
                                          <p:spTgt spid="2767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659"/>
                                        </p:tgtEl>
                                        <p:attrNameLst>
                                          <p:attrName>style.visibility</p:attrName>
                                        </p:attrNameLst>
                                      </p:cBhvr>
                                      <p:to>
                                        <p:strVal val="visible"/>
                                      </p:to>
                                    </p:set>
                                    <p:animEffect transition="in" filter="wipe(left)">
                                      <p:cBhvr>
                                        <p:cTn id="72" dur="500"/>
                                        <p:tgtEl>
                                          <p:spTgt spid="27659"/>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7660"/>
                                        </p:tgtEl>
                                        <p:attrNameLst>
                                          <p:attrName>style.visibility</p:attrName>
                                        </p:attrNameLst>
                                      </p:cBhvr>
                                      <p:to>
                                        <p:strVal val="visible"/>
                                      </p:to>
                                    </p:set>
                                    <p:anim calcmode="lin" valueType="num">
                                      <p:cBhvr>
                                        <p:cTn id="75" dur="500" fill="hold"/>
                                        <p:tgtEl>
                                          <p:spTgt spid="27660"/>
                                        </p:tgtEl>
                                        <p:attrNameLst>
                                          <p:attrName>ppt_w</p:attrName>
                                        </p:attrNameLst>
                                      </p:cBhvr>
                                      <p:tavLst>
                                        <p:tav tm="0">
                                          <p:val>
                                            <p:fltVal val="0"/>
                                          </p:val>
                                        </p:tav>
                                        <p:tav tm="100000">
                                          <p:val>
                                            <p:strVal val="#ppt_w"/>
                                          </p:val>
                                        </p:tav>
                                      </p:tavLst>
                                    </p:anim>
                                    <p:anim calcmode="lin" valueType="num">
                                      <p:cBhvr>
                                        <p:cTn id="76" dur="500" fill="hold"/>
                                        <p:tgtEl>
                                          <p:spTgt spid="27660"/>
                                        </p:tgtEl>
                                        <p:attrNameLst>
                                          <p:attrName>ppt_h</p:attrName>
                                        </p:attrNameLst>
                                      </p:cBhvr>
                                      <p:tavLst>
                                        <p:tav tm="0">
                                          <p:val>
                                            <p:fltVal val="0"/>
                                          </p:val>
                                        </p:tav>
                                        <p:tav tm="100000">
                                          <p:val>
                                            <p:strVal val="#ppt_h"/>
                                          </p:val>
                                        </p:tav>
                                      </p:tavLst>
                                    </p:anim>
                                    <p:animEffect transition="in" filter="fade">
                                      <p:cBhvr>
                                        <p:cTn id="77" dur="500"/>
                                        <p:tgtEl>
                                          <p:spTgt spid="2766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7661"/>
                                        </p:tgtEl>
                                        <p:attrNameLst>
                                          <p:attrName>style.visibility</p:attrName>
                                        </p:attrNameLst>
                                      </p:cBhvr>
                                      <p:to>
                                        <p:strVal val="visible"/>
                                      </p:to>
                                    </p:set>
                                    <p:animEffect transition="in" filter="wipe(left)">
                                      <p:cBhvr>
                                        <p:cTn id="85" dur="500"/>
                                        <p:tgtEl>
                                          <p:spTgt spid="27661"/>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7662"/>
                                        </p:tgtEl>
                                        <p:attrNameLst>
                                          <p:attrName>style.visibility</p:attrName>
                                        </p:attrNameLst>
                                      </p:cBhvr>
                                      <p:to>
                                        <p:strVal val="visible"/>
                                      </p:to>
                                    </p:set>
                                    <p:anim calcmode="lin" valueType="num">
                                      <p:cBhvr>
                                        <p:cTn id="88" dur="500" fill="hold"/>
                                        <p:tgtEl>
                                          <p:spTgt spid="27662"/>
                                        </p:tgtEl>
                                        <p:attrNameLst>
                                          <p:attrName>ppt_w</p:attrName>
                                        </p:attrNameLst>
                                      </p:cBhvr>
                                      <p:tavLst>
                                        <p:tav tm="0">
                                          <p:val>
                                            <p:fltVal val="0"/>
                                          </p:val>
                                        </p:tav>
                                        <p:tav tm="100000">
                                          <p:val>
                                            <p:strVal val="#ppt_w"/>
                                          </p:val>
                                        </p:tav>
                                      </p:tavLst>
                                    </p:anim>
                                    <p:anim calcmode="lin" valueType="num">
                                      <p:cBhvr>
                                        <p:cTn id="89" dur="500" fill="hold"/>
                                        <p:tgtEl>
                                          <p:spTgt spid="27662"/>
                                        </p:tgtEl>
                                        <p:attrNameLst>
                                          <p:attrName>ppt_h</p:attrName>
                                        </p:attrNameLst>
                                      </p:cBhvr>
                                      <p:tavLst>
                                        <p:tav tm="0">
                                          <p:val>
                                            <p:fltVal val="0"/>
                                          </p:val>
                                        </p:tav>
                                        <p:tav tm="100000">
                                          <p:val>
                                            <p:strVal val="#ppt_h"/>
                                          </p:val>
                                        </p:tav>
                                      </p:tavLst>
                                    </p:anim>
                                    <p:animEffect transition="in" filter="fade">
                                      <p:cBhvr>
                                        <p:cTn id="90" dur="500"/>
                                        <p:tgtEl>
                                          <p:spTgt spid="2766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7" grpId="0" animBg="1"/>
      <p:bldP spid="27658" grpId="0" animBg="1"/>
      <p:bldP spid="27659" grpId="0" animBg="1"/>
      <p:bldP spid="27660" grpId="0" animBg="1"/>
      <p:bldP spid="27661" grpId="0" animBg="1"/>
      <p:bldP spid="27662" grpId="0" animBg="1"/>
      <p:bldP spid="27674" grpId="0"/>
      <p:bldP spid="10" grpId="0"/>
      <p:bldP spid="11" grpId="0"/>
      <p:bldP spid="6182" grpId="0"/>
      <p:bldP spid="10246" grpId="0"/>
      <p:bldP spid="16" grpId="0"/>
      <p:bldP spid="13" grpId="0"/>
      <p:bldP spid="14"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4047" y="540225"/>
            <a:ext cx="981741" cy="904574"/>
            <a:chOff x="1687" y="171"/>
            <a:chExt cx="1135"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5" name="文本框 4"/>
            <p:cNvSpPr txBox="1"/>
            <p:nvPr/>
          </p:nvSpPr>
          <p:spPr>
            <a:xfrm>
              <a:off x="1687" y="390"/>
              <a:ext cx="1135" cy="661"/>
            </a:xfrm>
            <a:prstGeom prst="rect">
              <a:avLst/>
            </a:prstGeom>
            <a:noFill/>
          </p:spPr>
          <p:txBody>
            <a:bodyPr wrap="square" rtlCol="0">
              <a:spAutoFit/>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a:t>
              </a:r>
            </a:p>
          </p:txBody>
        </p:sp>
      </p:grpSp>
      <p:sp>
        <p:nvSpPr>
          <p:cNvPr id="7" name="文本框 6"/>
          <p:cNvSpPr txBox="1"/>
          <p:nvPr/>
        </p:nvSpPr>
        <p:spPr>
          <a:xfrm>
            <a:off x="1280730" y="686490"/>
            <a:ext cx="10682796" cy="523220"/>
          </a:xfrm>
          <a:prstGeom prst="rect">
            <a:avLst/>
          </a:prstGeom>
          <a:noFill/>
        </p:spPr>
        <p:txBody>
          <a:bodyPr wrap="square" rtlCol="0">
            <a:spAutoFit/>
          </a:bodyPr>
          <a:lstStyle/>
          <a:p>
            <a:r>
              <a:rPr lang="vi-VN" sz="2800" dirty="0">
                <a:solidFill>
                  <a:schemeClr val="accent6">
                    <a:lumMod val="50000"/>
                  </a:schemeClr>
                </a:solidFill>
                <a:latin typeface="Times New Roman" panose="02020603050405020304" pitchFamily="18" charset="0"/>
                <a:cs typeface="Times New Roman" panose="02020603050405020304" pitchFamily="18" charset="0"/>
              </a:rPr>
              <a:t>Em hãy nêu ra những hạn chế của dân chủ trực tiếp </a:t>
            </a:r>
            <a:r>
              <a:rPr lang="en-US" sz="2800" dirty="0">
                <a:solidFill>
                  <a:schemeClr val="accent6">
                    <a:lumMod val="50000"/>
                  </a:schemeClr>
                </a:solidFill>
                <a:latin typeface="Times New Roman" panose="02020603050405020304" pitchFamily="18" charset="0"/>
                <a:cs typeface="Times New Roman" panose="02020603050405020304" pitchFamily="18" charset="0"/>
              </a:rPr>
              <a:t>&amp;</a:t>
            </a:r>
            <a:r>
              <a:rPr lang="vi-VN" sz="2800" dirty="0">
                <a:solidFill>
                  <a:schemeClr val="accent6">
                    <a:lumMod val="50000"/>
                  </a:schemeClr>
                </a:solidFill>
                <a:latin typeface="Times New Roman" panose="02020603050405020304" pitchFamily="18" charset="0"/>
                <a:cs typeface="Times New Roman" panose="02020603050405020304" pitchFamily="18" charset="0"/>
              </a:rPr>
              <a:t> dân chủ gián tiếp.</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477089" y="2365754"/>
            <a:ext cx="5337784" cy="2863196"/>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Times New Roman" panose="02020603050405020304" pitchFamily="18" charset="0"/>
              <a:cs typeface="Times New Roman" panose="02020603050405020304" pitchFamily="18" charset="0"/>
            </a:endParaRPr>
          </a:p>
        </p:txBody>
      </p:sp>
      <p:grpSp>
        <p:nvGrpSpPr>
          <p:cNvPr id="11" name="组合 10"/>
          <p:cNvGrpSpPr/>
          <p:nvPr/>
        </p:nvGrpSpPr>
        <p:grpSpPr>
          <a:xfrm>
            <a:off x="1078346" y="2109228"/>
            <a:ext cx="4299302" cy="774693"/>
            <a:chOff x="3123788" y="1995506"/>
            <a:chExt cx="1806665" cy="867402"/>
          </a:xfrm>
        </p:grpSpPr>
        <p:sp>
          <p:nvSpPr>
            <p:cNvPr id="12" name="圆角矩形 11"/>
            <p:cNvSpPr/>
            <p:nvPr/>
          </p:nvSpPr>
          <p:spPr>
            <a:xfrm>
              <a:off x="3123788" y="1995506"/>
              <a:ext cx="1806665"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Times New Roman" panose="02020603050405020304" pitchFamily="18" charset="0"/>
                <a:cs typeface="Times New Roman" panose="02020603050405020304" pitchFamily="18" charset="0"/>
              </a:endParaRPr>
            </a:p>
          </p:txBody>
        </p:sp>
        <p:sp>
          <p:nvSpPr>
            <p:cNvPr id="13" name="矩形 12"/>
            <p:cNvSpPr/>
            <p:nvPr/>
          </p:nvSpPr>
          <p:spPr>
            <a:xfrm>
              <a:off x="3169137" y="2031911"/>
              <a:ext cx="1693854" cy="830997"/>
            </a:xfrm>
            <a:prstGeom prst="rect">
              <a:avLst/>
            </a:prstGeom>
          </p:spPr>
          <p:txBody>
            <a:bodyPr wrap="square">
              <a:spAutoFit/>
            </a:bodyPr>
            <a:lstStyle/>
            <a:p>
              <a:pPr algn="ctr"/>
              <a:r>
                <a:rPr lang="en-US" altLang="zh-CN" sz="2400" b="1" dirty="0">
                  <a:gradFill>
                    <a:gsLst>
                      <a:gs pos="83000">
                        <a:prstClr val="white"/>
                      </a:gs>
                      <a:gs pos="100000">
                        <a:prstClr val="white"/>
                      </a:gs>
                    </a:gsLst>
                    <a:lin ang="5400000" scaled="1"/>
                  </a:gradFill>
                  <a:latin typeface="Times New Roman" panose="02020603050405020304" pitchFamily="18" charset="0"/>
                  <a:ea typeface="微软雅黑" panose="020B0503020204020204" charset="-122"/>
                  <a:cs typeface="Times New Roman" panose="02020603050405020304" pitchFamily="18" charset="0"/>
                </a:rPr>
                <a:t>DÂN CHỦ TRỰC TIẾP</a:t>
              </a:r>
              <a:endParaRPr lang="zh-CN" altLang="en-US" sz="2400" b="1" dirty="0">
                <a:gradFill>
                  <a:gsLst>
                    <a:gs pos="83000">
                      <a:prstClr val="white"/>
                    </a:gs>
                    <a:gs pos="100000">
                      <a:prstClr val="white"/>
                    </a:gs>
                  </a:gsLst>
                  <a:lin ang="5400000" scaled="1"/>
                </a:gra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4" name="矩形 1"/>
          <p:cNvSpPr>
            <a:spLocks noChangeArrowheads="1"/>
          </p:cNvSpPr>
          <p:nvPr/>
        </p:nvSpPr>
        <p:spPr bwMode="auto">
          <a:xfrm>
            <a:off x="811103" y="3160847"/>
            <a:ext cx="4781165"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defRPr/>
            </a:pPr>
            <a:r>
              <a:rPr lang="en-US" sz="2400" dirty="0">
                <a:solidFill>
                  <a:srgbClr val="274800"/>
                </a:solidFill>
                <a:latin typeface="Times New Roman" panose="02020603050405020304" pitchFamily="18" charset="0"/>
                <a:cs typeface="Times New Roman" panose="02020603050405020304" pitchFamily="18" charset="0"/>
              </a:rPr>
              <a:t> </a:t>
            </a:r>
            <a:r>
              <a:rPr lang="vi-VN" sz="2800" dirty="0">
                <a:solidFill>
                  <a:srgbClr val="305D00"/>
                </a:solidFill>
                <a:latin typeface="Times New Roman" panose="02020603050405020304" pitchFamily="18" charset="0"/>
                <a:cs typeface="Times New Roman" panose="02020603050405020304" pitchFamily="18" charset="0"/>
              </a:rPr>
              <a:t>Phạm vi hẹp, chỉ ở tầm vi mô, ban đầu. </a:t>
            </a:r>
            <a:endParaRPr lang="en-US" sz="2800" dirty="0">
              <a:solidFill>
                <a:srgbClr val="305D00"/>
              </a:solidFill>
              <a:latin typeface="Times New Roman" panose="02020603050405020304" pitchFamily="18" charset="0"/>
              <a:cs typeface="Times New Roman" panose="02020603050405020304" pitchFamily="18" charset="0"/>
            </a:endParaRPr>
          </a:p>
          <a:p>
            <a:pPr algn="just">
              <a:defRPr/>
            </a:pPr>
            <a:r>
              <a:rPr lang="vi-VN" sz="2800" dirty="0">
                <a:solidFill>
                  <a:srgbClr val="305D00"/>
                </a:solidFill>
                <a:latin typeface="Times New Roman" panose="02020603050405020304" pitchFamily="18" charset="0"/>
                <a:cs typeface="Times New Roman" panose="02020603050405020304" pitchFamily="18" charset="0"/>
              </a:rPr>
              <a:t>Phụ thuộc vào trình độ nhận thức của người dân</a:t>
            </a:r>
            <a:endParaRPr lang="en-US" altLang="zh-CN" sz="2800" dirty="0">
              <a:solidFill>
                <a:srgbClr val="305D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0" algn="just">
              <a:defRPr/>
            </a:pPr>
            <a:endParaRPr lang="zh-CN" altLang="en-US" sz="2800" b="1" dirty="0">
              <a:solidFill>
                <a:srgbClr val="274800"/>
              </a:solidFill>
              <a:latin typeface="Times New Roman" panose="02020603050405020304" pitchFamily="18" charset="0"/>
              <a:cs typeface="Times New Roman" panose="02020603050405020304" pitchFamily="18" charset="0"/>
            </a:endParaRPr>
          </a:p>
        </p:txBody>
      </p:sp>
      <p:sp>
        <p:nvSpPr>
          <p:cNvPr id="15" name="矩形 14"/>
          <p:cNvSpPr/>
          <p:nvPr/>
        </p:nvSpPr>
        <p:spPr>
          <a:xfrm>
            <a:off x="6237665" y="2365752"/>
            <a:ext cx="5326176" cy="2863196"/>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Times New Roman" panose="02020603050405020304" pitchFamily="18" charset="0"/>
              <a:cs typeface="Times New Roman" panose="02020603050405020304" pitchFamily="18" charset="0"/>
            </a:endParaRPr>
          </a:p>
        </p:txBody>
      </p:sp>
      <p:grpSp>
        <p:nvGrpSpPr>
          <p:cNvPr id="16" name="组合 15"/>
          <p:cNvGrpSpPr/>
          <p:nvPr/>
        </p:nvGrpSpPr>
        <p:grpSpPr>
          <a:xfrm>
            <a:off x="6769008" y="2109227"/>
            <a:ext cx="4289952" cy="771696"/>
            <a:chOff x="3123788" y="1995506"/>
            <a:chExt cx="1758539" cy="864047"/>
          </a:xfrm>
        </p:grpSpPr>
        <p:sp>
          <p:nvSpPr>
            <p:cNvPr id="17" name="圆角矩形 16"/>
            <p:cNvSpPr/>
            <p:nvPr/>
          </p:nvSpPr>
          <p:spPr>
            <a:xfrm>
              <a:off x="3123788" y="1995506"/>
              <a:ext cx="1758539"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Times New Roman" panose="02020603050405020304" pitchFamily="18" charset="0"/>
                <a:cs typeface="Times New Roman" panose="02020603050405020304" pitchFamily="18" charset="0"/>
              </a:endParaRPr>
            </a:p>
          </p:txBody>
        </p:sp>
        <p:sp>
          <p:nvSpPr>
            <p:cNvPr id="18" name="矩形 17"/>
            <p:cNvSpPr/>
            <p:nvPr/>
          </p:nvSpPr>
          <p:spPr>
            <a:xfrm>
              <a:off x="3172673" y="2028556"/>
              <a:ext cx="1671705" cy="830997"/>
            </a:xfrm>
            <a:prstGeom prst="rect">
              <a:avLst/>
            </a:prstGeom>
          </p:spPr>
          <p:txBody>
            <a:bodyPr wrap="square">
              <a:spAutoFit/>
            </a:bodyPr>
            <a:lstStyle/>
            <a:p>
              <a:pPr algn="ctr"/>
              <a:r>
                <a:rPr lang="en-US" altLang="zh-CN" sz="2400" b="1" dirty="0">
                  <a:gradFill>
                    <a:gsLst>
                      <a:gs pos="83000">
                        <a:prstClr val="white"/>
                      </a:gs>
                      <a:gs pos="100000">
                        <a:prstClr val="white"/>
                      </a:gs>
                    </a:gsLst>
                    <a:lin ang="5400000" scaled="1"/>
                  </a:gradFill>
                  <a:latin typeface="Times New Roman" panose="02020603050405020304" pitchFamily="18" charset="0"/>
                  <a:ea typeface="微软雅黑" panose="020B0503020204020204" charset="-122"/>
                  <a:cs typeface="Times New Roman" panose="02020603050405020304" pitchFamily="18" charset="0"/>
                  <a:sym typeface="+mn-ea"/>
                </a:rPr>
                <a:t>DÂN CHỦ GIÁN TIẾP</a:t>
              </a:r>
              <a:endParaRPr lang="zh-CN" altLang="en-US" sz="2400" b="1" dirty="0">
                <a:gradFill>
                  <a:gsLst>
                    <a:gs pos="83000">
                      <a:prstClr val="white"/>
                    </a:gs>
                    <a:gs pos="100000">
                      <a:prstClr val="white"/>
                    </a:gs>
                  </a:gsLst>
                  <a:lin ang="5400000" scaled="1"/>
                </a:gra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9" name="矩形 1"/>
          <p:cNvSpPr>
            <a:spLocks noChangeArrowheads="1"/>
          </p:cNvSpPr>
          <p:nvPr/>
        </p:nvSpPr>
        <p:spPr bwMode="auto">
          <a:xfrm>
            <a:off x="6511621" y="3160847"/>
            <a:ext cx="4778263" cy="178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r>
              <a:rPr lang="en-US" sz="2800" dirty="0">
                <a:solidFill>
                  <a:srgbClr val="274800"/>
                </a:solidFill>
                <a:latin typeface="Times New Roman" panose="02020603050405020304" pitchFamily="18" charset="0"/>
                <a:cs typeface="Times New Roman" panose="02020603050405020304" pitchFamily="18" charset="0"/>
              </a:rPr>
              <a:t> </a:t>
            </a:r>
            <a:r>
              <a:rPr lang="vi-VN" sz="2800" dirty="0">
                <a:solidFill>
                  <a:srgbClr val="305D00"/>
                </a:solidFill>
                <a:latin typeface="Times New Roman" panose="02020603050405020304" pitchFamily="18" charset="0"/>
                <a:cs typeface="Times New Roman" panose="02020603050405020304" pitchFamily="18" charset="0"/>
              </a:rPr>
              <a:t>Nguyện vọng của nhân dân không được phản ánh trực tiếp nên phụ thuộc nhiều vào khả năng của người đại diện</a:t>
            </a:r>
            <a:endParaRPr lang="en-US" altLang="zh-CN" sz="2800" dirty="0">
              <a:solidFill>
                <a:srgbClr val="305D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a:endParaRPr lang="en-US" altLang="zh-CN" sz="2800" dirty="0">
              <a:solidFill>
                <a:srgbClr val="2748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3" name="TextBox 45">
            <a:extLst>
              <a:ext uri="{FF2B5EF4-FFF2-40B4-BE49-F238E27FC236}">
                <a16:creationId xmlns:a16="http://schemas.microsoft.com/office/drawing/2014/main" id="{00CFE739-27E0-4DFD-B0FA-4D94A5C08203}"/>
              </a:ext>
            </a:extLst>
          </p:cNvPr>
          <p:cNvSpPr txBox="1"/>
          <p:nvPr/>
        </p:nvSpPr>
        <p:spPr>
          <a:xfrm>
            <a:off x="81594" y="5737808"/>
            <a:ext cx="11482247" cy="579967"/>
          </a:xfrm>
          <a:prstGeom prst="rect">
            <a:avLst/>
          </a:prstGeom>
          <a:noFill/>
        </p:spPr>
        <p:txBody>
          <a:bodyPr wrap="square" rtlCol="0">
            <a:spAutoFit/>
          </a:bodyPr>
          <a:lstStyle/>
          <a:p>
            <a:pPr algn="ctr">
              <a:lnSpc>
                <a:spcPct val="150000"/>
              </a:lnSpc>
              <a:spcBef>
                <a:spcPct val="20000"/>
              </a:spcBef>
              <a:spcAft>
                <a:spcPts val="600"/>
              </a:spcAft>
              <a:buClr>
                <a:schemeClr val="accent1">
                  <a:lumMod val="75000"/>
                </a:schemeClr>
              </a:buClr>
              <a:buSzPct val="145000"/>
              <a:buFont typeface="Arial" panose="020B0604020202020204"/>
            </a:pPr>
            <a:r>
              <a:rPr lang="en-US" sz="2400" b="1" i="1" dirty="0">
                <a:solidFill>
                  <a:schemeClr val="accent6">
                    <a:lumMod val="50000"/>
                  </a:schemeClr>
                </a:solidFill>
                <a:latin typeface="Times New Roman" panose="02020603050405020304" pitchFamily="18" charset="0"/>
                <a:cs typeface="Times New Roman" panose="02020603050405020304" pitchFamily="18" charset="0"/>
              </a:rPr>
              <a:t>=&gt;</a:t>
            </a:r>
            <a:r>
              <a:rPr lang="vi-VN" sz="2400" b="1" i="1" dirty="0">
                <a:solidFill>
                  <a:schemeClr val="accent6">
                    <a:lumMod val="50000"/>
                  </a:schemeClr>
                </a:solidFill>
                <a:latin typeface="Times New Roman" panose="02020603050405020304" pitchFamily="18" charset="0"/>
                <a:cs typeface="Times New Roman" panose="02020603050405020304" pitchFamily="18" charset="0"/>
              </a:rPr>
              <a:t>Vì vậy, phải kết hợp hai hình thức này để phát huy tối đa hiệu quả nền d.chủ XHCN</a:t>
            </a:r>
            <a:endParaRPr lang="en-US" altLang="zh-CN" sz="2400" b="1" i="1" dirty="0">
              <a:solidFill>
                <a:schemeClr val="accent6">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33295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p:cTn id="34"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4">
                                            <p:txEl>
                                              <p:pRg st="0" end="0"/>
                                            </p:txEl>
                                          </p:spTgt>
                                        </p:tgtEl>
                                      </p:cBhvr>
                                    </p:animEffec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 calcmode="lin" valueType="num">
                                      <p:cBhvr>
                                        <p:cTn id="40"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1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 calcmode="lin" valueType="num">
                                      <p:cBhvr>
                                        <p:cTn id="4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80">
                                          <p:stCondLst>
                                            <p:cond delay="0"/>
                                          </p:stCondLst>
                                        </p:cTn>
                                        <p:tgtEl>
                                          <p:spTgt spid="23"/>
                                        </p:tgtEl>
                                      </p:cBhvr>
                                    </p:animEffect>
                                    <p:anim calcmode="lin" valueType="num">
                                      <p:cBhvr>
                                        <p:cTn id="5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0" dur="26">
                                          <p:stCondLst>
                                            <p:cond delay="650"/>
                                          </p:stCondLst>
                                        </p:cTn>
                                        <p:tgtEl>
                                          <p:spTgt spid="23"/>
                                        </p:tgtEl>
                                      </p:cBhvr>
                                      <p:to x="100000" y="60000"/>
                                    </p:animScale>
                                    <p:animScale>
                                      <p:cBhvr>
                                        <p:cTn id="61" dur="166" decel="50000">
                                          <p:stCondLst>
                                            <p:cond delay="676"/>
                                          </p:stCondLst>
                                        </p:cTn>
                                        <p:tgtEl>
                                          <p:spTgt spid="23"/>
                                        </p:tgtEl>
                                      </p:cBhvr>
                                      <p:to x="100000" y="100000"/>
                                    </p:animScale>
                                    <p:animScale>
                                      <p:cBhvr>
                                        <p:cTn id="62" dur="26">
                                          <p:stCondLst>
                                            <p:cond delay="1312"/>
                                          </p:stCondLst>
                                        </p:cTn>
                                        <p:tgtEl>
                                          <p:spTgt spid="23"/>
                                        </p:tgtEl>
                                      </p:cBhvr>
                                      <p:to x="100000" y="80000"/>
                                    </p:animScale>
                                    <p:animScale>
                                      <p:cBhvr>
                                        <p:cTn id="63" dur="166" decel="50000">
                                          <p:stCondLst>
                                            <p:cond delay="1338"/>
                                          </p:stCondLst>
                                        </p:cTn>
                                        <p:tgtEl>
                                          <p:spTgt spid="23"/>
                                        </p:tgtEl>
                                      </p:cBhvr>
                                      <p:to x="100000" y="100000"/>
                                    </p:animScale>
                                    <p:animScale>
                                      <p:cBhvr>
                                        <p:cTn id="64" dur="26">
                                          <p:stCondLst>
                                            <p:cond delay="1642"/>
                                          </p:stCondLst>
                                        </p:cTn>
                                        <p:tgtEl>
                                          <p:spTgt spid="23"/>
                                        </p:tgtEl>
                                      </p:cBhvr>
                                      <p:to x="100000" y="90000"/>
                                    </p:animScale>
                                    <p:animScale>
                                      <p:cBhvr>
                                        <p:cTn id="65" dur="166" decel="50000">
                                          <p:stCondLst>
                                            <p:cond delay="1668"/>
                                          </p:stCondLst>
                                        </p:cTn>
                                        <p:tgtEl>
                                          <p:spTgt spid="23"/>
                                        </p:tgtEl>
                                      </p:cBhvr>
                                      <p:to x="100000" y="100000"/>
                                    </p:animScale>
                                    <p:animScale>
                                      <p:cBhvr>
                                        <p:cTn id="66" dur="26">
                                          <p:stCondLst>
                                            <p:cond delay="1808"/>
                                          </p:stCondLst>
                                        </p:cTn>
                                        <p:tgtEl>
                                          <p:spTgt spid="23"/>
                                        </p:tgtEl>
                                      </p:cBhvr>
                                      <p:to x="100000" y="95000"/>
                                    </p:animScale>
                                    <p:animScale>
                                      <p:cBhvr>
                                        <p:cTn id="67"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5"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8AFD8DF-2BE1-4DAC-B34D-857998A6DE64}"/>
              </a:ext>
            </a:extLst>
          </p:cNvPr>
          <p:cNvGrpSpPr/>
          <p:nvPr/>
        </p:nvGrpSpPr>
        <p:grpSpPr>
          <a:xfrm>
            <a:off x="5091029" y="660589"/>
            <a:ext cx="1496058" cy="1344235"/>
            <a:chOff x="5259705" y="1211005"/>
            <a:chExt cx="1496058" cy="1344235"/>
          </a:xfrm>
        </p:grpSpPr>
        <p:grpSp>
          <p:nvGrpSpPr>
            <p:cNvPr id="6" name="Group 5">
              <a:extLst>
                <a:ext uri="{FF2B5EF4-FFF2-40B4-BE49-F238E27FC236}">
                  <a16:creationId xmlns:a16="http://schemas.microsoft.com/office/drawing/2014/main" id="{F270FCED-264E-4576-B0D3-688C3BE8C6A4}"/>
                </a:ext>
              </a:extLst>
            </p:cNvPr>
            <p:cNvGrpSpPr/>
            <p:nvPr/>
          </p:nvGrpSpPr>
          <p:grpSpPr>
            <a:xfrm>
              <a:off x="5435598" y="1211005"/>
              <a:ext cx="1320165" cy="1320165"/>
              <a:chOff x="5435600" y="1089660"/>
              <a:chExt cx="1320165" cy="1320165"/>
            </a:xfrm>
          </p:grpSpPr>
          <p:sp>
            <p:nvSpPr>
              <p:cNvPr id="2" name="椭圆 1"/>
              <p:cNvSpPr/>
              <p:nvPr/>
            </p:nvSpPr>
            <p:spPr>
              <a:xfrm>
                <a:off x="5435600" y="1089660"/>
                <a:ext cx="1320165" cy="1320165"/>
              </a:xfrm>
              <a:prstGeom prst="ellipse">
                <a:avLst/>
              </a:prstGeom>
              <a:no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endParaRPr>
              </a:p>
            </p:txBody>
          </p:sp>
          <p:sp>
            <p:nvSpPr>
              <p:cNvPr id="3" name="文本框 2"/>
              <p:cNvSpPr txBox="1"/>
              <p:nvPr/>
            </p:nvSpPr>
            <p:spPr>
              <a:xfrm>
                <a:off x="5535295" y="1378585"/>
                <a:ext cx="1122045" cy="584775"/>
              </a:xfrm>
              <a:prstGeom prst="rect">
                <a:avLst/>
              </a:prstGeom>
              <a:noFill/>
            </p:spPr>
            <p:txBody>
              <a:bodyPr wrap="square" rtlCol="0">
                <a:spAutoFit/>
              </a:bodyPr>
              <a:lstStyle/>
              <a:p>
                <a:pPr algn="ctr"/>
                <a:r>
                  <a:rPr lang="en-US" altLang="zh-CN" sz="3200" b="1" dirty="0">
                    <a:solidFill>
                      <a:srgbClr val="336601"/>
                    </a:solidFill>
                    <a:latin typeface="Times New Roman" panose="02020603050405020304" pitchFamily="18" charset="0"/>
                    <a:ea typeface="微软雅黑" panose="020B0503020204020204" charset="-122"/>
                    <a:cs typeface="Times New Roman" panose="02020603050405020304" pitchFamily="18" charset="0"/>
                  </a:rPr>
                  <a:t>03</a:t>
                </a:r>
              </a:p>
            </p:txBody>
          </p:sp>
        </p:grpSp>
        <p:pic>
          <p:nvPicPr>
            <p:cNvPr id="4" name="图片 3" descr="花"/>
            <p:cNvPicPr>
              <a:picLocks noChangeAspect="1"/>
            </p:cNvPicPr>
            <p:nvPr/>
          </p:nvPicPr>
          <p:blipFill>
            <a:blip r:embed="rId3"/>
            <a:stretch>
              <a:fillRect/>
            </a:stretch>
          </p:blipFill>
          <p:spPr>
            <a:xfrm>
              <a:off x="5259705" y="1860550"/>
              <a:ext cx="774065" cy="694690"/>
            </a:xfrm>
            <a:prstGeom prst="rect">
              <a:avLst/>
            </a:prstGeom>
          </p:spPr>
        </p:pic>
      </p:grpSp>
      <p:sp>
        <p:nvSpPr>
          <p:cNvPr id="5" name="文本框 4"/>
          <p:cNvSpPr txBox="1"/>
          <p:nvPr/>
        </p:nvSpPr>
        <p:spPr>
          <a:xfrm>
            <a:off x="1808348" y="2390500"/>
            <a:ext cx="8575304" cy="707886"/>
          </a:xfrm>
          <a:prstGeom prst="rect">
            <a:avLst/>
          </a:prstGeom>
          <a:noFill/>
        </p:spPr>
        <p:txBody>
          <a:bodyPr wrap="square" rtlCol="0">
            <a:spAutoFit/>
          </a:bodyPr>
          <a:lstStyle/>
          <a:p>
            <a:pPr algn="ctr"/>
            <a:r>
              <a:rPr lang="pt-BR" sz="4000" b="1" dirty="0">
                <a:solidFill>
                  <a:srgbClr val="274800"/>
                </a:solidFill>
                <a:latin typeface="Times New Roman" panose="02020603050405020304" pitchFamily="18" charset="0"/>
                <a:cs typeface="Times New Roman" panose="02020603050405020304" pitchFamily="18" charset="0"/>
              </a:rPr>
              <a:t>Quyền khiếu nại, tố cáo của công dân.</a:t>
            </a:r>
            <a:endParaRPr lang="en-US" sz="4000" dirty="0">
              <a:solidFill>
                <a:srgbClr val="2748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0B3230EF-1E57-4AA8-BD88-9C57E1F26CB4}"/>
              </a:ext>
            </a:extLst>
          </p:cNvPr>
          <p:cNvGrpSpPr/>
          <p:nvPr/>
        </p:nvGrpSpPr>
        <p:grpSpPr>
          <a:xfrm>
            <a:off x="1018223" y="3953047"/>
            <a:ext cx="2304415" cy="596137"/>
            <a:chOff x="3609975" y="4077335"/>
            <a:chExt cx="2304415" cy="596137"/>
          </a:xfrm>
        </p:grpSpPr>
        <p:sp>
          <p:nvSpPr>
            <p:cNvPr id="126" name="定位箭头"/>
            <p:cNvSpPr/>
            <p:nvPr/>
          </p:nvSpPr>
          <p:spPr>
            <a:xfrm rot="5400000">
              <a:off x="3609975" y="4077335"/>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007485" y="4088697"/>
              <a:ext cx="1906905" cy="584775"/>
            </a:xfrm>
            <a:prstGeom prst="rect">
              <a:avLst/>
            </a:prstGeom>
            <a:noFill/>
          </p:spPr>
          <p:txBody>
            <a:bodyPr wrap="square" rtlCol="0">
              <a:spAutoFit/>
            </a:bodyPr>
            <a:lstStyle/>
            <a:p>
              <a:r>
                <a:rPr lang="en-US" altLang="zh-CN" sz="3200" dirty="0" err="1">
                  <a:solidFill>
                    <a:srgbClr val="336601"/>
                  </a:solidFill>
                  <a:latin typeface="Times New Roman" panose="02020603050405020304" pitchFamily="18" charset="0"/>
                  <a:ea typeface="微软雅黑" panose="020B0503020204020204" charset="-122"/>
                  <a:cs typeface="Times New Roman" panose="02020603050405020304" pitchFamily="18" charset="0"/>
                </a:rPr>
                <a:t>Khái</a:t>
              </a:r>
              <a:r>
                <a:rPr lang="en-US" altLang="zh-CN" sz="3200" dirty="0">
                  <a:solidFill>
                    <a:srgbClr val="33660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3200" dirty="0" err="1">
                  <a:solidFill>
                    <a:srgbClr val="336601"/>
                  </a:solidFill>
                  <a:latin typeface="Times New Roman" panose="02020603050405020304" pitchFamily="18" charset="0"/>
                  <a:ea typeface="微软雅黑" panose="020B0503020204020204" charset="-122"/>
                  <a:cs typeface="Times New Roman" panose="02020603050405020304" pitchFamily="18" charset="0"/>
                </a:rPr>
                <a:t>niệm</a:t>
              </a:r>
              <a:endParaRPr lang="zh-CN" altLang="en-US" sz="3200" dirty="0">
                <a:solidFill>
                  <a:srgbClr val="33660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16" name="Group 15">
            <a:extLst>
              <a:ext uri="{FF2B5EF4-FFF2-40B4-BE49-F238E27FC236}">
                <a16:creationId xmlns:a16="http://schemas.microsoft.com/office/drawing/2014/main" id="{85B757A9-76FA-48E9-B135-522818D5AD0C}"/>
              </a:ext>
            </a:extLst>
          </p:cNvPr>
          <p:cNvGrpSpPr/>
          <p:nvPr/>
        </p:nvGrpSpPr>
        <p:grpSpPr>
          <a:xfrm>
            <a:off x="8664094" y="3964409"/>
            <a:ext cx="2879089" cy="584775"/>
            <a:chOff x="6489065" y="4077335"/>
            <a:chExt cx="2879089" cy="584775"/>
          </a:xfrm>
        </p:grpSpPr>
        <p:sp>
          <p:nvSpPr>
            <p:cNvPr id="8" name="定位箭头"/>
            <p:cNvSpPr/>
            <p:nvPr/>
          </p:nvSpPr>
          <p:spPr>
            <a:xfrm rot="5400000">
              <a:off x="6489065" y="4077335"/>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886575" y="4077335"/>
              <a:ext cx="2481579" cy="584775"/>
            </a:xfrm>
            <a:prstGeom prst="rect">
              <a:avLst/>
            </a:prstGeom>
            <a:noFill/>
          </p:spPr>
          <p:txBody>
            <a:bodyPr wrap="square" rtlCol="0">
              <a:spAutoFit/>
            </a:bodyPr>
            <a:lstStyle/>
            <a:p>
              <a:r>
                <a:rPr lang="en-US" altLang="zh-CN" sz="3200" dirty="0">
                  <a:solidFill>
                    <a:srgbClr val="336601"/>
                  </a:solidFill>
                  <a:latin typeface="Times New Roman" panose="02020603050405020304" pitchFamily="18" charset="0"/>
                  <a:ea typeface="微软雅黑" panose="020B0503020204020204" charset="-122"/>
                  <a:cs typeface="Times New Roman" panose="02020603050405020304" pitchFamily="18" charset="0"/>
                </a:rPr>
                <a:t>Ý </a:t>
              </a:r>
              <a:r>
                <a:rPr lang="en-US" altLang="zh-CN" sz="3200" dirty="0" err="1">
                  <a:solidFill>
                    <a:srgbClr val="336601"/>
                  </a:solidFill>
                  <a:latin typeface="Times New Roman" panose="02020603050405020304" pitchFamily="18" charset="0"/>
                  <a:ea typeface="微软雅黑" panose="020B0503020204020204" charset="-122"/>
                  <a:cs typeface="Times New Roman" panose="02020603050405020304" pitchFamily="18" charset="0"/>
                </a:rPr>
                <a:t>nghĩa</a:t>
              </a:r>
              <a:endParaRPr lang="zh-CN" altLang="en-US" sz="3200" dirty="0">
                <a:solidFill>
                  <a:srgbClr val="33660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18" name="Group 17">
            <a:extLst>
              <a:ext uri="{FF2B5EF4-FFF2-40B4-BE49-F238E27FC236}">
                <a16:creationId xmlns:a16="http://schemas.microsoft.com/office/drawing/2014/main" id="{F93A711B-FAE4-49F2-B859-E15F4ACA3B83}"/>
              </a:ext>
            </a:extLst>
          </p:cNvPr>
          <p:cNvGrpSpPr/>
          <p:nvPr/>
        </p:nvGrpSpPr>
        <p:grpSpPr>
          <a:xfrm>
            <a:off x="4712886" y="3953047"/>
            <a:ext cx="2304415" cy="584775"/>
            <a:chOff x="3609975" y="4979670"/>
            <a:chExt cx="2304415" cy="584775"/>
          </a:xfrm>
        </p:grpSpPr>
        <p:sp>
          <p:nvSpPr>
            <p:cNvPr id="10" name="定位箭头"/>
            <p:cNvSpPr/>
            <p:nvPr/>
          </p:nvSpPr>
          <p:spPr>
            <a:xfrm rot="5400000">
              <a:off x="3609975" y="4979670"/>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4007485" y="4979670"/>
              <a:ext cx="1906905" cy="584775"/>
            </a:xfrm>
            <a:prstGeom prst="rect">
              <a:avLst/>
            </a:prstGeom>
            <a:noFill/>
          </p:spPr>
          <p:txBody>
            <a:bodyPr wrap="square" rtlCol="0">
              <a:spAutoFit/>
            </a:bodyPr>
            <a:lstStyle/>
            <a:p>
              <a:r>
                <a:rPr lang="en-US" altLang="zh-CN" sz="3200" dirty="0" err="1">
                  <a:solidFill>
                    <a:srgbClr val="336601"/>
                  </a:solidFill>
                  <a:latin typeface="Times New Roman" panose="02020603050405020304" pitchFamily="18" charset="0"/>
                  <a:ea typeface="微软雅黑" panose="020B0503020204020204" charset="-122"/>
                  <a:cs typeface="Times New Roman" panose="02020603050405020304" pitchFamily="18" charset="0"/>
                </a:rPr>
                <a:t>Nội</a:t>
              </a:r>
              <a:r>
                <a:rPr lang="en-US" altLang="zh-CN" sz="3200" dirty="0">
                  <a:solidFill>
                    <a:srgbClr val="336601"/>
                  </a:solidFill>
                  <a:latin typeface="Times New Roman" panose="02020603050405020304" pitchFamily="18" charset="0"/>
                  <a:ea typeface="微软雅黑" panose="020B0503020204020204" charset="-122"/>
                  <a:cs typeface="Times New Roman" panose="02020603050405020304" pitchFamily="18" charset="0"/>
                </a:rPr>
                <a:t> dung</a:t>
              </a:r>
              <a:endParaRPr lang="zh-CN" altLang="en-US" sz="3200" dirty="0">
                <a:solidFill>
                  <a:srgbClr val="336601"/>
                </a:solidFill>
                <a:latin typeface="Times New Roman" panose="02020603050405020304" pitchFamily="18" charset="0"/>
                <a:ea typeface="微软雅黑" panose="020B0503020204020204" charset="-122"/>
                <a:cs typeface="Times New Roman" panose="02020603050405020304" pitchFamily="18" charset="0"/>
              </a:endParaRPr>
            </a:p>
          </p:txBody>
        </p:sp>
      </p:grpSp>
    </p:spTree>
    <p:extLst>
      <p:ext uri="{BB962C8B-B14F-4D97-AF65-F5344CB8AC3E}">
        <p14:creationId xmlns:p14="http://schemas.microsoft.com/office/powerpoint/2010/main" val="40492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805940" y="664210"/>
            <a:ext cx="1090141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885740" y="40507"/>
            <a:ext cx="781624" cy="711200"/>
            <a:chOff x="1696" y="171"/>
            <a:chExt cx="1135"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lt"/>
                <a:cs typeface="Times New Roman" panose="02020603050405020304" pitchFamily="18" charset="0"/>
              </a:endParaRPr>
            </a:p>
          </p:txBody>
        </p:sp>
        <p:sp>
          <p:nvSpPr>
            <p:cNvPr id="5" name="文本框 4"/>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mj-lt"/>
                  <a:cs typeface="Times New Roman" panose="02020603050405020304" pitchFamily="18" charset="0"/>
                </a:rPr>
                <a:t>1</a:t>
              </a:r>
            </a:p>
          </p:txBody>
        </p:sp>
      </p:grpSp>
      <p:sp>
        <p:nvSpPr>
          <p:cNvPr id="7" name="文本框 6"/>
          <p:cNvSpPr txBox="1"/>
          <p:nvPr/>
        </p:nvSpPr>
        <p:spPr>
          <a:xfrm>
            <a:off x="4110493" y="10540"/>
            <a:ext cx="5598038" cy="646331"/>
          </a:xfrm>
          <a:prstGeom prst="rect">
            <a:avLst/>
          </a:prstGeom>
          <a:noFill/>
        </p:spPr>
        <p:txBody>
          <a:bodyPr wrap="square" rtlCol="0">
            <a:spAutoFit/>
          </a:bodyPr>
          <a:lstStyle/>
          <a:p>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Quyền</a:t>
            </a:r>
            <a:r>
              <a:rPr lang="en-US" altLang="zh-CN" sz="3600" b="1" dirty="0">
                <a:solidFill>
                  <a:schemeClr val="accent6">
                    <a:lumMod val="50000"/>
                  </a:schemeClr>
                </a:solidFill>
                <a:latin typeface="+mj-lt"/>
                <a:ea typeface="微软雅黑" panose="020B0503020204020204" charset="-122"/>
                <a:cs typeface="Times New Roman" panose="02020603050405020304" pitchFamily="18" charset="0"/>
              </a:rPr>
              <a:t> </a:t>
            </a:r>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bầu</a:t>
            </a:r>
            <a:r>
              <a:rPr lang="en-US" altLang="zh-CN" sz="3600" b="1" dirty="0">
                <a:solidFill>
                  <a:schemeClr val="accent6">
                    <a:lumMod val="50000"/>
                  </a:schemeClr>
                </a:solidFill>
                <a:latin typeface="+mj-lt"/>
                <a:ea typeface="微软雅黑" panose="020B0503020204020204" charset="-122"/>
                <a:cs typeface="Times New Roman" panose="02020603050405020304" pitchFamily="18" charset="0"/>
              </a:rPr>
              <a:t> </a:t>
            </a:r>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cử</a:t>
            </a:r>
            <a:r>
              <a:rPr lang="en-US" altLang="zh-CN" sz="3600" b="1" dirty="0">
                <a:solidFill>
                  <a:schemeClr val="accent6">
                    <a:lumMod val="50000"/>
                  </a:schemeClr>
                </a:solidFill>
                <a:latin typeface="+mj-lt"/>
                <a:ea typeface="微软雅黑" panose="020B0503020204020204" charset="-122"/>
                <a:cs typeface="Times New Roman" panose="02020603050405020304" pitchFamily="18" charset="0"/>
              </a:rPr>
              <a:t> </a:t>
            </a:r>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và</a:t>
            </a:r>
            <a:r>
              <a:rPr lang="en-US" altLang="zh-CN" sz="3600" b="1" dirty="0">
                <a:solidFill>
                  <a:schemeClr val="accent6">
                    <a:lumMod val="50000"/>
                  </a:schemeClr>
                </a:solidFill>
                <a:latin typeface="+mj-lt"/>
                <a:ea typeface="微软雅黑" panose="020B0503020204020204" charset="-122"/>
                <a:cs typeface="Times New Roman" panose="02020603050405020304" pitchFamily="18" charset="0"/>
              </a:rPr>
              <a:t> </a:t>
            </a:r>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ứng</a:t>
            </a:r>
            <a:r>
              <a:rPr lang="en-US" altLang="zh-CN" sz="3600" b="1" dirty="0">
                <a:solidFill>
                  <a:schemeClr val="accent6">
                    <a:lumMod val="50000"/>
                  </a:schemeClr>
                </a:solidFill>
                <a:latin typeface="+mj-lt"/>
                <a:ea typeface="微软雅黑" panose="020B0503020204020204" charset="-122"/>
                <a:cs typeface="Times New Roman" panose="02020603050405020304" pitchFamily="18" charset="0"/>
              </a:rPr>
              <a:t> </a:t>
            </a:r>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cử</a:t>
            </a:r>
            <a:endParaRPr lang="zh-CN" altLang="en-US" sz="3600" b="1" dirty="0">
              <a:solidFill>
                <a:schemeClr val="accent6">
                  <a:lumMod val="50000"/>
                </a:schemeClr>
              </a:solidFill>
              <a:latin typeface="+mj-lt"/>
              <a:ea typeface="微软雅黑" panose="020B0503020204020204" charset="-122"/>
              <a:cs typeface="Times New Roman" panose="02020603050405020304" pitchFamily="18" charset="0"/>
            </a:endParaRPr>
          </a:p>
        </p:txBody>
      </p:sp>
      <p:sp>
        <p:nvSpPr>
          <p:cNvPr id="3082" name="Rectangle 10"/>
          <p:cNvSpPr>
            <a:spLocks noChangeArrowheads="1"/>
          </p:cNvSpPr>
          <p:nvPr/>
        </p:nvSpPr>
        <p:spPr bwMode="auto">
          <a:xfrm>
            <a:off x="259853" y="976545"/>
            <a:ext cx="3909557" cy="5849245"/>
          </a:xfrm>
          <a:prstGeom prst="rect">
            <a:avLst/>
          </a:prstGeom>
          <a:solidFill>
            <a:srgbClr val="336601">
              <a:alpha val="70000"/>
            </a:srgbClr>
          </a:solidFill>
          <a:ln>
            <a:noFill/>
          </a:ln>
          <a:effectLst/>
        </p:spPr>
        <p:txBody>
          <a:bodyPr wrap="none" anchor="ctr"/>
          <a:lstStyle/>
          <a:p>
            <a:endParaRPr lang="zh-CN" altLang="en-US" sz="2400">
              <a:solidFill>
                <a:schemeClr val="bg1"/>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3083" name="Text Box 11"/>
          <p:cNvSpPr txBox="1">
            <a:spLocks noChangeArrowheads="1"/>
          </p:cNvSpPr>
          <p:nvPr/>
        </p:nvSpPr>
        <p:spPr bwMode="auto">
          <a:xfrm>
            <a:off x="318770" y="1652439"/>
            <a:ext cx="38506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sz="2400" dirty="0">
                <a:solidFill>
                  <a:schemeClr val="bg1"/>
                </a:solidFill>
                <a:latin typeface="+mj-lt"/>
                <a:cs typeface="Times New Roman" panose="02020603050405020304" pitchFamily="18" charset="0"/>
              </a:rPr>
              <a:t> Là quyền của công dân, cơ quan, tổ chức đề nghị cơ quan, tổ chức, cá nhân có thẩm quyền xem xét lại các quyết định hành chính, hành vi hành chính khi có căn cứ cho rằng hành vi đó là sai.</a:t>
            </a:r>
            <a:endParaRPr lang="en-US" sz="2400" dirty="0">
              <a:solidFill>
                <a:schemeClr val="bg1"/>
              </a:solidFill>
              <a:latin typeface="+mj-lt"/>
              <a:cs typeface="Times New Roman" panose="02020603050405020304" pitchFamily="18" charset="0"/>
            </a:endParaRPr>
          </a:p>
        </p:txBody>
      </p:sp>
      <p:sp>
        <p:nvSpPr>
          <p:cNvPr id="3084" name="Rectangle 12"/>
          <p:cNvSpPr>
            <a:spLocks noChangeArrowheads="1"/>
          </p:cNvSpPr>
          <p:nvPr/>
        </p:nvSpPr>
        <p:spPr bwMode="auto">
          <a:xfrm>
            <a:off x="4823699" y="4179724"/>
            <a:ext cx="670957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pt-BR" sz="2800" b="1" dirty="0">
                <a:solidFill>
                  <a:schemeClr val="accent6">
                    <a:lumMod val="50000"/>
                  </a:schemeClr>
                </a:solidFill>
                <a:latin typeface="+mj-lt"/>
                <a:cs typeface="Times New Roman" panose="02020603050405020304" pitchFamily="18" charset="0"/>
              </a:rPr>
              <a:t>Mục đích</a:t>
            </a:r>
            <a:endParaRPr lang="en-US" sz="2800" b="1" dirty="0">
              <a:solidFill>
                <a:schemeClr val="accent6">
                  <a:lumMod val="50000"/>
                </a:schemeClr>
              </a:solidFill>
              <a:latin typeface="+mj-lt"/>
              <a:cs typeface="Times New Roman" panose="02020603050405020304" pitchFamily="18" charset="0"/>
            </a:endParaRPr>
          </a:p>
          <a:p>
            <a:pPr algn="just"/>
            <a:r>
              <a:rPr lang="pt-BR" sz="2800" dirty="0">
                <a:solidFill>
                  <a:schemeClr val="accent6">
                    <a:lumMod val="50000"/>
                  </a:schemeClr>
                </a:solidFill>
                <a:latin typeface="+mj-lt"/>
                <a:cs typeface="Times New Roman" panose="02020603050405020304" pitchFamily="18" charset="0"/>
              </a:rPr>
              <a:t>- Khiếu nại: Nhằm khôi phục quyền và lợi ích của chủ thể khiếu nại.</a:t>
            </a:r>
            <a:endParaRPr lang="en-US" sz="2800" dirty="0">
              <a:solidFill>
                <a:schemeClr val="accent6">
                  <a:lumMod val="50000"/>
                </a:schemeClr>
              </a:solidFill>
              <a:latin typeface="+mj-lt"/>
              <a:cs typeface="Times New Roman" panose="02020603050405020304" pitchFamily="18" charset="0"/>
            </a:endParaRPr>
          </a:p>
          <a:p>
            <a:pPr algn="just"/>
            <a:r>
              <a:rPr lang="pt-BR" sz="2800" spc="-60" dirty="0">
                <a:solidFill>
                  <a:schemeClr val="accent6">
                    <a:lumMod val="50000"/>
                  </a:schemeClr>
                </a:solidFill>
                <a:latin typeface="+mj-lt"/>
                <a:cs typeface="Times New Roman" panose="02020603050405020304" pitchFamily="18" charset="0"/>
              </a:rPr>
              <a:t>- Tố cáo: Phát hiện và ngăn chặn hành vi trái PL.</a:t>
            </a:r>
            <a:endParaRPr lang="en-US" sz="2800" dirty="0">
              <a:solidFill>
                <a:schemeClr val="accent6">
                  <a:lumMod val="50000"/>
                </a:schemeClr>
              </a:solidFill>
              <a:latin typeface="+mj-lt"/>
              <a:ea typeface="Times New Roman" panose="02020603050405020304" pitchFamily="18" charset="0"/>
              <a:cs typeface="Times New Roman" panose="02020603050405020304" pitchFamily="18" charset="0"/>
            </a:endParaRPr>
          </a:p>
        </p:txBody>
      </p:sp>
      <p:sp>
        <p:nvSpPr>
          <p:cNvPr id="27" name="文本框 119"/>
          <p:cNvSpPr txBox="1"/>
          <p:nvPr/>
        </p:nvSpPr>
        <p:spPr>
          <a:xfrm>
            <a:off x="682350" y="1167730"/>
            <a:ext cx="29219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dirty="0">
                <a:solidFill>
                  <a:schemeClr val="bg1"/>
                </a:solidFill>
                <a:latin typeface="+mj-lt"/>
                <a:cs typeface="Times New Roman" panose="02020603050405020304" pitchFamily="18" charset="0"/>
              </a:rPr>
              <a:t>Quyền khiếu nại</a:t>
            </a:r>
            <a:endParaRPr lang="zh-CN" altLang="en-US" sz="2400" b="1" dirty="0">
              <a:solidFill>
                <a:schemeClr val="bg1"/>
              </a:solidFill>
              <a:latin typeface="+mj-lt"/>
              <a:ea typeface="微软雅黑" panose="020B0503020204020204" charset="-122"/>
              <a:cs typeface="Times New Roman" panose="02020603050405020304" pitchFamily="18" charset="0"/>
              <a:sym typeface="+mn-ea"/>
            </a:endParaRPr>
          </a:p>
        </p:txBody>
      </p:sp>
      <p:sp>
        <p:nvSpPr>
          <p:cNvPr id="9" name="Text Box 11"/>
          <p:cNvSpPr txBox="1">
            <a:spLocks noChangeArrowheads="1"/>
          </p:cNvSpPr>
          <p:nvPr/>
        </p:nvSpPr>
        <p:spPr bwMode="auto">
          <a:xfrm>
            <a:off x="259853" y="5099336"/>
            <a:ext cx="38506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sz="2400" dirty="0">
                <a:solidFill>
                  <a:schemeClr val="bg1"/>
                </a:solidFill>
                <a:latin typeface="+mj-lt"/>
                <a:cs typeface="Times New Roman" panose="02020603050405020304" pitchFamily="18" charset="0"/>
              </a:rPr>
              <a:t> Là quyền của công dân báo cho CQ, TC, cá nhân có thẩm quyền biết về hành vi VPPL của cá nhân, CQ, TC.</a:t>
            </a:r>
            <a:endParaRPr lang="en-US" sz="2400" dirty="0">
              <a:solidFill>
                <a:schemeClr val="bg1"/>
              </a:solidFill>
              <a:latin typeface="+mj-lt"/>
              <a:cs typeface="Times New Roman" panose="02020603050405020304" pitchFamily="18" charset="0"/>
            </a:endParaRPr>
          </a:p>
        </p:txBody>
      </p:sp>
      <p:sp>
        <p:nvSpPr>
          <p:cNvPr id="10" name="文本框 119"/>
          <p:cNvSpPr txBox="1"/>
          <p:nvPr/>
        </p:nvSpPr>
        <p:spPr>
          <a:xfrm>
            <a:off x="658731" y="4708818"/>
            <a:ext cx="208352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dirty="0">
                <a:solidFill>
                  <a:schemeClr val="bg1"/>
                </a:solidFill>
                <a:latin typeface="+mj-lt"/>
                <a:cs typeface="Times New Roman" panose="02020603050405020304" pitchFamily="18" charset="0"/>
              </a:rPr>
              <a:t>Quyền tố cáo</a:t>
            </a:r>
            <a:endParaRPr lang="zh-CN" altLang="en-US" sz="2400" b="1" dirty="0">
              <a:solidFill>
                <a:schemeClr val="bg1"/>
              </a:solidFill>
              <a:latin typeface="+mj-lt"/>
              <a:ea typeface="微软雅黑" panose="020B0503020204020204" charset="-122"/>
              <a:cs typeface="Times New Roman" panose="02020603050405020304" pitchFamily="18" charset="0"/>
              <a:sym typeface="+mn-ea"/>
            </a:endParaRPr>
          </a:p>
        </p:txBody>
      </p:sp>
      <p:grpSp>
        <p:nvGrpSpPr>
          <p:cNvPr id="18" name="组合 11">
            <a:extLst>
              <a:ext uri="{FF2B5EF4-FFF2-40B4-BE49-F238E27FC236}">
                <a16:creationId xmlns:a16="http://schemas.microsoft.com/office/drawing/2014/main" id="{432CEA58-CC64-40AD-9CAF-C2CEF3AC2946}"/>
              </a:ext>
            </a:extLst>
          </p:cNvPr>
          <p:cNvGrpSpPr/>
          <p:nvPr/>
        </p:nvGrpSpPr>
        <p:grpSpPr>
          <a:xfrm>
            <a:off x="4359910" y="1153160"/>
            <a:ext cx="7312474" cy="2275840"/>
            <a:chOff x="5261" y="3406"/>
            <a:chExt cx="8762" cy="4034"/>
          </a:xfrm>
        </p:grpSpPr>
        <p:grpSp>
          <p:nvGrpSpPr>
            <p:cNvPr id="19" name="组合 8">
              <a:extLst>
                <a:ext uri="{FF2B5EF4-FFF2-40B4-BE49-F238E27FC236}">
                  <a16:creationId xmlns:a16="http://schemas.microsoft.com/office/drawing/2014/main" id="{E15533D9-7C87-4E3A-AD36-5B5063738DC4}"/>
                </a:ext>
              </a:extLst>
            </p:cNvPr>
            <p:cNvGrpSpPr/>
            <p:nvPr/>
          </p:nvGrpSpPr>
          <p:grpSpPr>
            <a:xfrm>
              <a:off x="5261" y="3406"/>
              <a:ext cx="8762" cy="4035"/>
              <a:chOff x="5219" y="2121"/>
              <a:chExt cx="8762" cy="4035"/>
            </a:xfrm>
          </p:grpSpPr>
          <p:cxnSp>
            <p:nvCxnSpPr>
              <p:cNvPr id="21" name="直接连接符 1">
                <a:extLst>
                  <a:ext uri="{FF2B5EF4-FFF2-40B4-BE49-F238E27FC236}">
                    <a16:creationId xmlns:a16="http://schemas.microsoft.com/office/drawing/2014/main" id="{CC0689C8-C2D6-41F9-9623-F18244C9C9B2}"/>
                  </a:ext>
                </a:extLst>
              </p:cNvPr>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2">
                <a:extLst>
                  <a:ext uri="{FF2B5EF4-FFF2-40B4-BE49-F238E27FC236}">
                    <a16:creationId xmlns:a16="http://schemas.microsoft.com/office/drawing/2014/main" id="{D0F23665-0FD3-4474-85AB-5E5C539740E0}"/>
                  </a:ext>
                </a:extLst>
              </p:cNvPr>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3" name="直接连接符 5">
                <a:extLst>
                  <a:ext uri="{FF2B5EF4-FFF2-40B4-BE49-F238E27FC236}">
                    <a16:creationId xmlns:a16="http://schemas.microsoft.com/office/drawing/2014/main" id="{DF0D5854-16BC-49A7-8743-C067972FE1A8}"/>
                  </a:ext>
                </a:extLst>
              </p:cNvPr>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4" name="直接连接符 6">
                <a:extLst>
                  <a:ext uri="{FF2B5EF4-FFF2-40B4-BE49-F238E27FC236}">
                    <a16:creationId xmlns:a16="http://schemas.microsoft.com/office/drawing/2014/main" id="{FF199645-A76A-430E-A415-86A252CA3318}"/>
                  </a:ext>
                </a:extLst>
              </p:cNvPr>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0">
              <a:extLst>
                <a:ext uri="{FF2B5EF4-FFF2-40B4-BE49-F238E27FC236}">
                  <a16:creationId xmlns:a16="http://schemas.microsoft.com/office/drawing/2014/main" id="{1D3D7FA5-53A0-41DC-B096-344EA2DC799E}"/>
                </a:ext>
              </a:extLst>
            </p:cNvPr>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pic>
        <p:nvPicPr>
          <p:cNvPr id="25" name="图片 17" descr="花">
            <a:extLst>
              <a:ext uri="{FF2B5EF4-FFF2-40B4-BE49-F238E27FC236}">
                <a16:creationId xmlns:a16="http://schemas.microsoft.com/office/drawing/2014/main" id="{4F5AEEF4-0F12-4A94-BADD-282C951F6BE6}"/>
              </a:ext>
            </a:extLst>
          </p:cNvPr>
          <p:cNvPicPr>
            <a:picLocks noChangeAspect="1"/>
          </p:cNvPicPr>
          <p:nvPr/>
        </p:nvPicPr>
        <p:blipFill>
          <a:blip r:embed="rId3"/>
          <a:stretch>
            <a:fillRect/>
          </a:stretch>
        </p:blipFill>
        <p:spPr>
          <a:xfrm>
            <a:off x="4169410" y="2731927"/>
            <a:ext cx="1616556" cy="1103630"/>
          </a:xfrm>
          <a:prstGeom prst="rect">
            <a:avLst/>
          </a:prstGeom>
        </p:spPr>
      </p:pic>
      <p:pic>
        <p:nvPicPr>
          <p:cNvPr id="26" name="图片 18" descr="鸟">
            <a:extLst>
              <a:ext uri="{FF2B5EF4-FFF2-40B4-BE49-F238E27FC236}">
                <a16:creationId xmlns:a16="http://schemas.microsoft.com/office/drawing/2014/main" id="{929F20FF-54C3-4724-BD8D-B3DCEC3F4F0B}"/>
              </a:ext>
            </a:extLst>
          </p:cNvPr>
          <p:cNvPicPr>
            <a:picLocks noChangeAspect="1"/>
          </p:cNvPicPr>
          <p:nvPr/>
        </p:nvPicPr>
        <p:blipFill>
          <a:blip r:embed="rId4"/>
          <a:stretch>
            <a:fillRect/>
          </a:stretch>
        </p:blipFill>
        <p:spPr>
          <a:xfrm>
            <a:off x="10442649" y="2731927"/>
            <a:ext cx="1319450" cy="784860"/>
          </a:xfrm>
          <a:prstGeom prst="rect">
            <a:avLst/>
          </a:prstGeom>
        </p:spPr>
      </p:pic>
      <p:pic>
        <p:nvPicPr>
          <p:cNvPr id="28" name="图片 23" descr="花2">
            <a:extLst>
              <a:ext uri="{FF2B5EF4-FFF2-40B4-BE49-F238E27FC236}">
                <a16:creationId xmlns:a16="http://schemas.microsoft.com/office/drawing/2014/main" id="{8B0662DC-E60C-418D-A0CA-D06E66E99AB9}"/>
              </a:ext>
            </a:extLst>
          </p:cNvPr>
          <p:cNvPicPr>
            <a:picLocks noChangeAspect="1"/>
          </p:cNvPicPr>
          <p:nvPr/>
        </p:nvPicPr>
        <p:blipFill>
          <a:blip r:embed="rId5"/>
          <a:stretch>
            <a:fillRect/>
          </a:stretch>
        </p:blipFill>
        <p:spPr>
          <a:xfrm>
            <a:off x="7987666" y="781089"/>
            <a:ext cx="1165890" cy="897890"/>
          </a:xfrm>
          <a:prstGeom prst="rect">
            <a:avLst/>
          </a:prstGeom>
        </p:spPr>
      </p:pic>
      <p:sp>
        <p:nvSpPr>
          <p:cNvPr id="11" name="Rectangle 10">
            <a:extLst>
              <a:ext uri="{FF2B5EF4-FFF2-40B4-BE49-F238E27FC236}">
                <a16:creationId xmlns:a16="http://schemas.microsoft.com/office/drawing/2014/main" id="{C61B287A-0868-4845-BC23-68D8945AD583}"/>
              </a:ext>
            </a:extLst>
          </p:cNvPr>
          <p:cNvSpPr/>
          <p:nvPr/>
        </p:nvSpPr>
        <p:spPr>
          <a:xfrm>
            <a:off x="4624686" y="1686066"/>
            <a:ext cx="6844678" cy="1200329"/>
          </a:xfrm>
          <a:prstGeom prst="rect">
            <a:avLst/>
          </a:prstGeom>
        </p:spPr>
        <p:txBody>
          <a:bodyPr wrap="square">
            <a:spAutoFit/>
          </a:bodyPr>
          <a:lstStyle/>
          <a:p>
            <a:pPr algn="just"/>
            <a:r>
              <a:rPr lang="en-US" sz="2400" i="1" dirty="0" err="1">
                <a:solidFill>
                  <a:schemeClr val="accent6">
                    <a:lumMod val="75000"/>
                  </a:schemeClr>
                </a:solidFill>
                <a:latin typeface="+mj-lt"/>
                <a:ea typeface="Times New Roman" panose="02020603050405020304" pitchFamily="18" charset="0"/>
                <a:cs typeface="Times New Roman" panose="02020603050405020304" pitchFamily="18" charset="0"/>
              </a:rPr>
              <a:t>Kh</a:t>
            </a:r>
            <a:r>
              <a:rPr lang="vi-VN" sz="2400" i="1" dirty="0">
                <a:solidFill>
                  <a:schemeClr val="accent6">
                    <a:lumMod val="75000"/>
                  </a:schemeClr>
                </a:solidFill>
                <a:latin typeface="+mj-lt"/>
                <a:ea typeface="Times New Roman" panose="02020603050405020304" pitchFamily="18" charset="0"/>
                <a:cs typeface="Times New Roman" panose="02020603050405020304" pitchFamily="18" charset="0"/>
              </a:rPr>
              <a:t>i thực hiện các quyền </a:t>
            </a:r>
            <a:r>
              <a:rPr lang="vi-VN" sz="2400" i="1" dirty="0">
                <a:solidFill>
                  <a:schemeClr val="accent6">
                    <a:lumMod val="75000"/>
                  </a:schemeClr>
                </a:solidFill>
                <a:latin typeface="+mj-lt"/>
                <a:cs typeface="Times New Roman" panose="02020603050405020304" pitchFamily="18" charset="0"/>
              </a:rPr>
              <a:t>bầu cử, ứng cử và quyền tham gia quản lý nhà nước</a:t>
            </a:r>
            <a:r>
              <a:rPr lang="vi-VN" sz="2400" i="1" dirty="0">
                <a:solidFill>
                  <a:schemeClr val="accent6">
                    <a:lumMod val="75000"/>
                  </a:schemeClr>
                </a:solidFill>
                <a:latin typeface="+mj-lt"/>
                <a:ea typeface="Times New Roman" panose="02020603050405020304" pitchFamily="18" charset="0"/>
                <a:cs typeface="Times New Roman" panose="02020603050405020304" pitchFamily="18" charset="0"/>
              </a:rPr>
              <a:t> nếu phát hiện những vi phạm pháp luật thì nhân dân làm gì? </a:t>
            </a:r>
            <a:endParaRPr lang="en-US" sz="2400" i="1" dirty="0">
              <a:solidFill>
                <a:schemeClr val="accent6">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5327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2500"/>
                            </p:stCondLst>
                            <p:childTnLst>
                              <p:par>
                                <p:cTn id="41" presetID="17"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82"/>
                                        </p:tgtEl>
                                        <p:attrNameLst>
                                          <p:attrName>style.visibility</p:attrName>
                                        </p:attrNameLst>
                                      </p:cBhvr>
                                      <p:to>
                                        <p:strVal val="visible"/>
                                      </p:to>
                                    </p:set>
                                    <p:animEffect transition="in" filter="fade">
                                      <p:cBhvr>
                                        <p:cTn id="49" dur="500"/>
                                        <p:tgtEl>
                                          <p:spTgt spid="3082"/>
                                        </p:tgtEl>
                                      </p:cBhvr>
                                    </p:animEffect>
                                    <p:anim calcmode="lin" valueType="num">
                                      <p:cBhvr>
                                        <p:cTn id="50" dur="500" fill="hold"/>
                                        <p:tgtEl>
                                          <p:spTgt spid="3082"/>
                                        </p:tgtEl>
                                        <p:attrNameLst>
                                          <p:attrName>ppt_x</p:attrName>
                                        </p:attrNameLst>
                                      </p:cBhvr>
                                      <p:tavLst>
                                        <p:tav tm="0">
                                          <p:val>
                                            <p:strVal val="#ppt_x"/>
                                          </p:val>
                                        </p:tav>
                                        <p:tav tm="100000">
                                          <p:val>
                                            <p:strVal val="#ppt_x"/>
                                          </p:val>
                                        </p:tav>
                                      </p:tavLst>
                                    </p:anim>
                                    <p:anim calcmode="lin" valueType="num">
                                      <p:cBhvr>
                                        <p:cTn id="51" dur="500" fill="hold"/>
                                        <p:tgtEl>
                                          <p:spTgt spid="3082"/>
                                        </p:tgtEl>
                                        <p:attrNameLst>
                                          <p:attrName>ppt_y</p:attrName>
                                        </p:attrNameLst>
                                      </p:cBhvr>
                                      <p:tavLst>
                                        <p:tav tm="0">
                                          <p:val>
                                            <p:strVal val="#ppt_y+.1"/>
                                          </p:val>
                                        </p:tav>
                                        <p:tav tm="100000">
                                          <p:val>
                                            <p:strVal val="#ppt_y"/>
                                          </p:val>
                                        </p:tav>
                                      </p:tavLst>
                                    </p:anim>
                                  </p:childTnLst>
                                </p:cTn>
                              </p:par>
                            </p:childTnLst>
                          </p:cTn>
                        </p:par>
                        <p:par>
                          <p:cTn id="52" fill="hold">
                            <p:stCondLst>
                              <p:cond delay="500"/>
                            </p:stCondLst>
                            <p:childTnLst>
                              <p:par>
                                <p:cTn id="53" presetID="52"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Scale>
                                      <p:cBhvr>
                                        <p:cTn id="55"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500" decel="50000" fill="hold">
                                          <p:stCondLst>
                                            <p:cond delay="0"/>
                                          </p:stCondLst>
                                        </p:cTn>
                                        <p:tgtEl>
                                          <p:spTgt spid="27"/>
                                        </p:tgtEl>
                                        <p:attrNameLst>
                                          <p:attrName>ppt_x</p:attrName>
                                          <p:attrName>ppt_y</p:attrName>
                                        </p:attrNameLst>
                                      </p:cBhvr>
                                    </p:animMotion>
                                    <p:animEffect transition="in" filter="fade">
                                      <p:cBhvr>
                                        <p:cTn id="57" dur="500"/>
                                        <p:tgtEl>
                                          <p:spTgt spid="27"/>
                                        </p:tgtEl>
                                      </p:cBhvr>
                                    </p:animEffect>
                                  </p:childTnLst>
                                </p:cTn>
                              </p:par>
                            </p:childTnLst>
                          </p:cTn>
                        </p:par>
                        <p:par>
                          <p:cTn id="58" fill="hold">
                            <p:stCondLst>
                              <p:cond delay="1000"/>
                            </p:stCondLst>
                            <p:childTnLst>
                              <p:par>
                                <p:cTn id="59" presetID="52"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Scale>
                                      <p:cBhvr>
                                        <p:cTn id="61"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500" decel="50000" fill="hold">
                                          <p:stCondLst>
                                            <p:cond delay="0"/>
                                          </p:stCondLst>
                                        </p:cTn>
                                        <p:tgtEl>
                                          <p:spTgt spid="10"/>
                                        </p:tgtEl>
                                        <p:attrNameLst>
                                          <p:attrName>ppt_x</p:attrName>
                                          <p:attrName>ppt_y</p:attrName>
                                        </p:attrNameLst>
                                      </p:cBhvr>
                                    </p:animMotion>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52" presetClass="entr" presetSubtype="0" fill="hold" grpId="0" nodeType="clickEffect">
                                  <p:stCondLst>
                                    <p:cond delay="0"/>
                                  </p:stCondLst>
                                  <p:childTnLst>
                                    <p:set>
                                      <p:cBhvr>
                                        <p:cTn id="67" dur="1" fill="hold">
                                          <p:stCondLst>
                                            <p:cond delay="0"/>
                                          </p:stCondLst>
                                        </p:cTn>
                                        <p:tgtEl>
                                          <p:spTgt spid="3083"/>
                                        </p:tgtEl>
                                        <p:attrNameLst>
                                          <p:attrName>style.visibility</p:attrName>
                                        </p:attrNameLst>
                                      </p:cBhvr>
                                      <p:to>
                                        <p:strVal val="visible"/>
                                      </p:to>
                                    </p:set>
                                    <p:animScale>
                                      <p:cBhvr>
                                        <p:cTn id="68" dur="500" decel="50000" fill="hold">
                                          <p:stCondLst>
                                            <p:cond delay="0"/>
                                          </p:stCondLst>
                                        </p:cTn>
                                        <p:tgtEl>
                                          <p:spTgt spid="30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500" decel="50000" fill="hold">
                                          <p:stCondLst>
                                            <p:cond delay="0"/>
                                          </p:stCondLst>
                                        </p:cTn>
                                        <p:tgtEl>
                                          <p:spTgt spid="3083"/>
                                        </p:tgtEl>
                                        <p:attrNameLst>
                                          <p:attrName>ppt_x</p:attrName>
                                          <p:attrName>ppt_y</p:attrName>
                                        </p:attrNameLst>
                                      </p:cBhvr>
                                    </p:animMotion>
                                    <p:animEffect transition="in" filter="fade">
                                      <p:cBhvr>
                                        <p:cTn id="70" dur="500"/>
                                        <p:tgtEl>
                                          <p:spTgt spid="3083"/>
                                        </p:tgtEl>
                                      </p:cBhvr>
                                    </p:animEffect>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Scale>
                                      <p:cBhvr>
                                        <p:cTn id="75"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500" decel="50000" fill="hold">
                                          <p:stCondLst>
                                            <p:cond delay="0"/>
                                          </p:stCondLst>
                                        </p:cTn>
                                        <p:tgtEl>
                                          <p:spTgt spid="9"/>
                                        </p:tgtEl>
                                        <p:attrNameLst>
                                          <p:attrName>ppt_x</p:attrName>
                                          <p:attrName>ppt_y</p:attrName>
                                        </p:attrNameLst>
                                      </p:cBhvr>
                                    </p:animMotion>
                                    <p:animEffect transition="in" filter="fad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084"/>
                                        </p:tgtEl>
                                        <p:attrNameLst>
                                          <p:attrName>style.visibility</p:attrName>
                                        </p:attrNameLst>
                                      </p:cBhvr>
                                      <p:to>
                                        <p:strVal val="visible"/>
                                      </p:to>
                                    </p:set>
                                    <p:animEffect transition="in" filter="wipe(left)">
                                      <p:cBhvr>
                                        <p:cTn id="82"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82" grpId="0" animBg="1"/>
      <p:bldP spid="3083" grpId="0"/>
      <p:bldP spid="3084" grpId="0"/>
      <p:bldP spid="27"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509204" y="293654"/>
            <a:ext cx="10682796" cy="646331"/>
          </a:xfrm>
          <a:prstGeom prst="rect">
            <a:avLst/>
          </a:prstGeom>
          <a:noFill/>
        </p:spPr>
        <p:txBody>
          <a:bodyPr wrap="square" rtlCol="0">
            <a:spAutoFit/>
          </a:bodyPr>
          <a:lstStyle/>
          <a:p>
            <a:r>
              <a:rPr lang="pt-BR" sz="3600" b="1" dirty="0">
                <a:solidFill>
                  <a:schemeClr val="accent6">
                    <a:lumMod val="50000"/>
                  </a:schemeClr>
                </a:solidFill>
                <a:latin typeface="Times New Roman" panose="02020603050405020304" pitchFamily="18" charset="0"/>
                <a:cs typeface="Times New Roman" panose="02020603050405020304" pitchFamily="18" charset="0"/>
              </a:rPr>
              <a:t>Nội dung quyền khiếu nại, tố cáo của công dân.</a:t>
            </a:r>
            <a:endParaRPr lang="en-US" sz="3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477089" y="1489932"/>
            <a:ext cx="5337784" cy="4669463"/>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Times New Roman" panose="02020603050405020304" pitchFamily="18" charset="0"/>
              <a:cs typeface="Times New Roman" panose="02020603050405020304" pitchFamily="18" charset="0"/>
            </a:endParaRPr>
          </a:p>
        </p:txBody>
      </p:sp>
      <p:grpSp>
        <p:nvGrpSpPr>
          <p:cNvPr id="11" name="组合 10"/>
          <p:cNvGrpSpPr/>
          <p:nvPr/>
        </p:nvGrpSpPr>
        <p:grpSpPr>
          <a:xfrm>
            <a:off x="1078346" y="1194825"/>
            <a:ext cx="4299302" cy="696549"/>
            <a:chOff x="3123788" y="1995506"/>
            <a:chExt cx="1806665" cy="677945"/>
          </a:xfrm>
        </p:grpSpPr>
        <p:sp>
          <p:nvSpPr>
            <p:cNvPr id="12" name="圆角矩形 11"/>
            <p:cNvSpPr/>
            <p:nvPr/>
          </p:nvSpPr>
          <p:spPr>
            <a:xfrm>
              <a:off x="3123788" y="1995506"/>
              <a:ext cx="1806665"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Times New Roman" panose="02020603050405020304" pitchFamily="18" charset="0"/>
                <a:cs typeface="Times New Roman" panose="02020603050405020304" pitchFamily="18" charset="0"/>
              </a:endParaRPr>
            </a:p>
          </p:txBody>
        </p:sp>
        <p:sp>
          <p:nvSpPr>
            <p:cNvPr id="13" name="矩形 12"/>
            <p:cNvSpPr/>
            <p:nvPr/>
          </p:nvSpPr>
          <p:spPr>
            <a:xfrm>
              <a:off x="3169137" y="2031911"/>
              <a:ext cx="1693854" cy="585835"/>
            </a:xfrm>
            <a:prstGeom prst="rect">
              <a:avLst/>
            </a:prstGeom>
          </p:spPr>
          <p:txBody>
            <a:bodyPr wrap="square">
              <a:spAutoFit/>
            </a:bodyPr>
            <a:lstStyle/>
            <a:p>
              <a:pPr algn="ctr"/>
              <a:r>
                <a:rPr lang="pt-BR" sz="2800" b="1" dirty="0">
                  <a:solidFill>
                    <a:schemeClr val="bg1"/>
                  </a:solidFill>
                  <a:latin typeface="Times New Roman" panose="02020603050405020304" pitchFamily="18" charset="0"/>
                  <a:cs typeface="Times New Roman" panose="02020603050405020304" pitchFamily="18" charset="0"/>
                </a:rPr>
                <a:t>KHIẾU NẠI</a:t>
              </a:r>
              <a:endParaRPr lang="zh-CN" altLang="en-US"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4" name="矩形 1"/>
          <p:cNvSpPr>
            <a:spLocks noChangeArrowheads="1"/>
          </p:cNvSpPr>
          <p:nvPr/>
        </p:nvSpPr>
        <p:spPr bwMode="auto">
          <a:xfrm>
            <a:off x="633623" y="2151119"/>
            <a:ext cx="5181250"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pt-BR" sz="2400" b="1" dirty="0">
                <a:solidFill>
                  <a:srgbClr val="305D00"/>
                </a:solidFill>
                <a:latin typeface="Calibri Light" panose="020F0302020204030204" pitchFamily="34" charset="0"/>
                <a:cs typeface="Calibri Light" panose="020F0302020204030204" pitchFamily="34" charset="0"/>
              </a:rPr>
              <a:t>Người có quyền khiếu nại</a:t>
            </a:r>
          </a:p>
          <a:p>
            <a:pPr algn="just">
              <a:spcBef>
                <a:spcPts val="0"/>
              </a:spcBef>
              <a:buNone/>
            </a:pPr>
            <a:r>
              <a:rPr lang="pt-BR" sz="2400" dirty="0">
                <a:solidFill>
                  <a:srgbClr val="305D00"/>
                </a:solidFill>
                <a:latin typeface="Calibri Light" panose="020F0302020204030204" pitchFamily="34" charset="0"/>
                <a:cs typeface="Calibri Light" panose="020F0302020204030204" pitchFamily="34" charset="0"/>
              </a:rPr>
              <a:t>Cá nhân, cơ quan, tổ chức</a:t>
            </a:r>
          </a:p>
          <a:p>
            <a:pPr algn="just">
              <a:spcBef>
                <a:spcPts val="0"/>
              </a:spcBef>
              <a:buNone/>
            </a:pPr>
            <a:endParaRPr lang="pt-BR" sz="2400" dirty="0">
              <a:solidFill>
                <a:srgbClr val="305D00"/>
              </a:solidFill>
              <a:latin typeface="Calibri Light" panose="020F0302020204030204" pitchFamily="34" charset="0"/>
              <a:cs typeface="Calibri Light" panose="020F0302020204030204" pitchFamily="34" charset="0"/>
            </a:endParaRPr>
          </a:p>
          <a:p>
            <a:pPr algn="just">
              <a:spcBef>
                <a:spcPts val="0"/>
              </a:spcBef>
              <a:buNone/>
            </a:pPr>
            <a:r>
              <a:rPr lang="pt-BR" sz="2400" b="1" spc="-60" dirty="0">
                <a:solidFill>
                  <a:srgbClr val="305D00"/>
                </a:solidFill>
                <a:latin typeface="Calibri Light" panose="020F0302020204030204" pitchFamily="34" charset="0"/>
                <a:cs typeface="Calibri Light" panose="020F0302020204030204" pitchFamily="34" charset="0"/>
              </a:rPr>
              <a:t>Đối tượng khiếu nại:</a:t>
            </a:r>
          </a:p>
          <a:p>
            <a:r>
              <a:rPr lang="vi-VN">
                <a:solidFill>
                  <a:srgbClr val="305D00"/>
                </a:solidFill>
                <a:latin typeface="Calibri Light" panose="020F0302020204030204" pitchFamily="34" charset="0"/>
                <a:cs typeface="Calibri Light" panose="020F0302020204030204" pitchFamily="34" charset="0"/>
              </a:rPr>
              <a:t> </a:t>
            </a:r>
            <a:r>
              <a:rPr lang="vi-VN" sz="2400">
                <a:solidFill>
                  <a:srgbClr val="305D00"/>
                </a:solidFill>
                <a:latin typeface="Calibri Light" panose="020F0302020204030204" pitchFamily="34" charset="0"/>
                <a:cs typeface="Calibri Light" panose="020F0302020204030204" pitchFamily="34" charset="0"/>
              </a:rPr>
              <a:t>Quyết định hành chính.</a:t>
            </a:r>
          </a:p>
          <a:p>
            <a:r>
              <a:rPr lang="vi-VN" sz="2400">
                <a:solidFill>
                  <a:srgbClr val="305D00"/>
                </a:solidFill>
                <a:latin typeface="Calibri Light" panose="020F0302020204030204" pitchFamily="34" charset="0"/>
                <a:cs typeface="Calibri Light" panose="020F0302020204030204" pitchFamily="34" charset="0"/>
              </a:rPr>
              <a:t> Hành vi hành chính của cơ quan hành chính nhà nước, của người có thẩm quyền trong cơ quan hành chính nhà nước.</a:t>
            </a:r>
          </a:p>
          <a:p>
            <a:r>
              <a:rPr lang="vi-VN" sz="2400">
                <a:solidFill>
                  <a:srgbClr val="305D00"/>
                </a:solidFill>
                <a:latin typeface="Calibri Light" panose="020F0302020204030204" pitchFamily="34" charset="0"/>
                <a:cs typeface="Calibri Light" panose="020F0302020204030204" pitchFamily="34" charset="0"/>
              </a:rPr>
              <a:t> Quyết định kỷ luật cán bộ, công chức.</a:t>
            </a:r>
          </a:p>
          <a:p>
            <a:pPr algn="just">
              <a:spcBef>
                <a:spcPts val="0"/>
              </a:spcBef>
              <a:buNone/>
            </a:pPr>
            <a:endParaRPr lang="zh-CN" altLang="en-US" sz="2400" dirty="0">
              <a:solidFill>
                <a:srgbClr val="305D00"/>
              </a:solidFill>
              <a:latin typeface="Calibri Light" panose="020F0302020204030204" pitchFamily="34" charset="0"/>
              <a:cs typeface="Calibri Light" panose="020F0302020204030204" pitchFamily="34" charset="0"/>
            </a:endParaRPr>
          </a:p>
        </p:txBody>
      </p:sp>
      <p:sp>
        <p:nvSpPr>
          <p:cNvPr id="15" name="矩形 14"/>
          <p:cNvSpPr/>
          <p:nvPr/>
        </p:nvSpPr>
        <p:spPr>
          <a:xfrm>
            <a:off x="6232201" y="1467219"/>
            <a:ext cx="5326176" cy="4692176"/>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Times New Roman" panose="02020603050405020304" pitchFamily="18" charset="0"/>
              <a:cs typeface="Times New Roman" panose="02020603050405020304" pitchFamily="18" charset="0"/>
            </a:endParaRPr>
          </a:p>
        </p:txBody>
      </p:sp>
      <p:grpSp>
        <p:nvGrpSpPr>
          <p:cNvPr id="16" name="组合 15"/>
          <p:cNvGrpSpPr/>
          <p:nvPr/>
        </p:nvGrpSpPr>
        <p:grpSpPr>
          <a:xfrm>
            <a:off x="6763544" y="1170079"/>
            <a:ext cx="4289952" cy="701353"/>
            <a:chOff x="3123788" y="1995506"/>
            <a:chExt cx="1758539" cy="677945"/>
          </a:xfrm>
        </p:grpSpPr>
        <p:sp>
          <p:nvSpPr>
            <p:cNvPr id="17" name="圆角矩形 16"/>
            <p:cNvSpPr/>
            <p:nvPr/>
          </p:nvSpPr>
          <p:spPr>
            <a:xfrm>
              <a:off x="3123788" y="1995506"/>
              <a:ext cx="1758539"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Times New Roman" panose="02020603050405020304" pitchFamily="18" charset="0"/>
                <a:cs typeface="Times New Roman" panose="02020603050405020304" pitchFamily="18" charset="0"/>
              </a:endParaRPr>
            </a:p>
          </p:txBody>
        </p:sp>
        <p:sp>
          <p:nvSpPr>
            <p:cNvPr id="18" name="矩形 17"/>
            <p:cNvSpPr/>
            <p:nvPr/>
          </p:nvSpPr>
          <p:spPr>
            <a:xfrm>
              <a:off x="3172673" y="2028556"/>
              <a:ext cx="1671705" cy="585834"/>
            </a:xfrm>
            <a:prstGeom prst="rect">
              <a:avLst/>
            </a:prstGeom>
          </p:spPr>
          <p:txBody>
            <a:bodyPr wrap="square">
              <a:spAutoFit/>
            </a:bodyPr>
            <a:lstStyle/>
            <a:p>
              <a:pPr algn="ctr"/>
              <a:r>
                <a:rPr lang="pt-BR" sz="2800" b="1" dirty="0">
                  <a:solidFill>
                    <a:schemeClr val="bg1"/>
                  </a:solidFill>
                  <a:latin typeface="Times New Roman" panose="02020603050405020304" pitchFamily="18" charset="0"/>
                  <a:cs typeface="Times New Roman" panose="02020603050405020304" pitchFamily="18" charset="0"/>
                </a:rPr>
                <a:t>TỐ CÁO</a:t>
              </a:r>
              <a:endParaRPr lang="zh-CN" altLang="en-US"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9" name="矩形 1"/>
          <p:cNvSpPr>
            <a:spLocks noChangeArrowheads="1"/>
          </p:cNvSpPr>
          <p:nvPr/>
        </p:nvSpPr>
        <p:spPr bwMode="auto">
          <a:xfrm>
            <a:off x="6506157" y="2107473"/>
            <a:ext cx="5046756"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pt-BR" sz="2400" b="1" dirty="0">
                <a:solidFill>
                  <a:srgbClr val="305D00"/>
                </a:solidFill>
                <a:latin typeface="Calibri Light" panose="020F0302020204030204" pitchFamily="34" charset="0"/>
                <a:cs typeface="Calibri Light" panose="020F0302020204030204" pitchFamily="34" charset="0"/>
              </a:rPr>
              <a:t>Người có quyền tố cáo</a:t>
            </a:r>
            <a:endParaRPr lang="en-US" sz="2400" b="1" dirty="0">
              <a:solidFill>
                <a:srgbClr val="305D00"/>
              </a:solidFill>
              <a:latin typeface="Calibri Light" panose="020F0302020204030204" pitchFamily="34" charset="0"/>
              <a:cs typeface="Calibri Light" panose="020F0302020204030204" pitchFamily="34" charset="0"/>
            </a:endParaRPr>
          </a:p>
          <a:p>
            <a:pPr algn="just">
              <a:spcBef>
                <a:spcPts val="0"/>
              </a:spcBef>
              <a:buNone/>
            </a:pPr>
            <a:r>
              <a:rPr lang="pt-BR" sz="2400" dirty="0">
                <a:solidFill>
                  <a:srgbClr val="305D00"/>
                </a:solidFill>
                <a:latin typeface="Calibri Light" panose="020F0302020204030204" pitchFamily="34" charset="0"/>
                <a:cs typeface="Calibri Light" panose="020F0302020204030204" pitchFamily="34" charset="0"/>
              </a:rPr>
              <a:t>Cá nhân</a:t>
            </a:r>
          </a:p>
          <a:p>
            <a:pPr algn="just">
              <a:spcBef>
                <a:spcPts val="0"/>
              </a:spcBef>
              <a:buNone/>
            </a:pPr>
            <a:endParaRPr lang="pt-BR" sz="2400" dirty="0">
              <a:solidFill>
                <a:srgbClr val="305D00"/>
              </a:solidFill>
              <a:latin typeface="Calibri Light" panose="020F0302020204030204" pitchFamily="34" charset="0"/>
              <a:cs typeface="Calibri Light" panose="020F0302020204030204" pitchFamily="34" charset="0"/>
            </a:endParaRPr>
          </a:p>
          <a:p>
            <a:pPr algn="just">
              <a:spcBef>
                <a:spcPts val="0"/>
              </a:spcBef>
              <a:buNone/>
            </a:pPr>
            <a:r>
              <a:rPr lang="vi-VN" sz="2400" b="1" spc="-60" dirty="0">
                <a:solidFill>
                  <a:srgbClr val="305D00"/>
                </a:solidFill>
                <a:latin typeface="Calibri Light" panose="020F0302020204030204" pitchFamily="34" charset="0"/>
                <a:cs typeface="Calibri Light" panose="020F0302020204030204" pitchFamily="34" charset="0"/>
              </a:rPr>
              <a:t>Đối tượng tố cáo:</a:t>
            </a:r>
            <a:endParaRPr lang="en-US" sz="2400" b="1" dirty="0">
              <a:solidFill>
                <a:srgbClr val="305D00"/>
              </a:solidFill>
              <a:latin typeface="Calibri Light" panose="020F0302020204030204" pitchFamily="34" charset="0"/>
              <a:cs typeface="Calibri Light" panose="020F0302020204030204" pitchFamily="34" charset="0"/>
            </a:endParaRPr>
          </a:p>
          <a:p>
            <a:r>
              <a:rPr lang="vi-VN" sz="2400">
                <a:solidFill>
                  <a:srgbClr val="305D00"/>
                </a:solidFill>
                <a:latin typeface="Calibri Light" panose="020F0302020204030204" pitchFamily="34" charset="0"/>
                <a:cs typeface="Calibri Light" panose="020F0302020204030204" pitchFamily="34" charset="0"/>
              </a:rPr>
              <a:t> Hành vi vi phạm pháp luật trong việc thực hiện nhiệm vụ, công vụ;</a:t>
            </a:r>
          </a:p>
          <a:p>
            <a:r>
              <a:rPr lang="vi-VN" sz="2400">
                <a:solidFill>
                  <a:srgbClr val="305D00"/>
                </a:solidFill>
                <a:latin typeface="Calibri Light" panose="020F0302020204030204" pitchFamily="34" charset="0"/>
                <a:cs typeface="Calibri Light" panose="020F0302020204030204" pitchFamily="34" charset="0"/>
              </a:rPr>
              <a:t> Hành vi vi phạm pháp luật về quản lý nhà nước trong các lĩnh vực.</a:t>
            </a:r>
          </a:p>
        </p:txBody>
      </p:sp>
    </p:spTree>
    <p:extLst>
      <p:ext uri="{BB962C8B-B14F-4D97-AF65-F5344CB8AC3E}">
        <p14:creationId xmlns:p14="http://schemas.microsoft.com/office/powerpoint/2010/main" val="166326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barn(inVertical)">
                                      <p:cBhvr>
                                        <p:cTn id="28" dur="500"/>
                                        <p:tgtEl>
                                          <p:spTgt spid="14">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Effect transition="in" filter="barn(inVertical)">
                                      <p:cBhvr>
                                        <p:cTn id="31" dur="500"/>
                                        <p:tgtEl>
                                          <p:spTgt spid="1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barn(inVertical)">
                                      <p:cBhvr>
                                        <p:cTn id="36" dur="500"/>
                                        <p:tgtEl>
                                          <p:spTgt spid="19">
                                            <p:txEl>
                                              <p:pRg st="0" end="0"/>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9">
                                            <p:txEl>
                                              <p:pRg st="1" end="1"/>
                                            </p:txEl>
                                          </p:spTgt>
                                        </p:tgtEl>
                                        <p:attrNameLst>
                                          <p:attrName>style.visibility</p:attrName>
                                        </p:attrNameLst>
                                      </p:cBhvr>
                                      <p:to>
                                        <p:strVal val="visible"/>
                                      </p:to>
                                    </p:set>
                                    <p:animEffect transition="in" filter="barn(inVertical)">
                                      <p:cBhvr>
                                        <p:cTn id="39" dur="500"/>
                                        <p:tgtEl>
                                          <p:spTgt spid="19">
                                            <p:txEl>
                                              <p:pRg st="1" end="1"/>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animEffect transition="in" filter="barn(inVertical)">
                                      <p:cBhvr>
                                        <p:cTn id="42" dur="500"/>
                                        <p:tgtEl>
                                          <p:spTgt spid="14">
                                            <p:txEl>
                                              <p:pRg st="3" end="3"/>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4">
                                            <p:txEl>
                                              <p:pRg st="4" end="4"/>
                                            </p:txEl>
                                          </p:spTgt>
                                        </p:tgtEl>
                                        <p:attrNameLst>
                                          <p:attrName>style.visibility</p:attrName>
                                        </p:attrNameLst>
                                      </p:cBhvr>
                                      <p:to>
                                        <p:strVal val="visible"/>
                                      </p:to>
                                    </p:set>
                                    <p:animEffect transition="in" filter="barn(inVertical)">
                                      <p:cBhvr>
                                        <p:cTn id="45" dur="500"/>
                                        <p:tgtEl>
                                          <p:spTgt spid="14">
                                            <p:txEl>
                                              <p:pRg st="4" end="4"/>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4">
                                            <p:txEl>
                                              <p:pRg st="5" end="5"/>
                                            </p:txEl>
                                          </p:spTgt>
                                        </p:tgtEl>
                                        <p:attrNameLst>
                                          <p:attrName>style.visibility</p:attrName>
                                        </p:attrNameLst>
                                      </p:cBhvr>
                                      <p:to>
                                        <p:strVal val="visible"/>
                                      </p:to>
                                    </p:set>
                                    <p:animEffect transition="in" filter="barn(inVertical)">
                                      <p:cBhvr>
                                        <p:cTn id="48" dur="500"/>
                                        <p:tgtEl>
                                          <p:spTgt spid="14">
                                            <p:txEl>
                                              <p:pRg st="5" end="5"/>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14">
                                            <p:txEl>
                                              <p:pRg st="6" end="6"/>
                                            </p:txEl>
                                          </p:spTgt>
                                        </p:tgtEl>
                                        <p:attrNameLst>
                                          <p:attrName>style.visibility</p:attrName>
                                        </p:attrNameLst>
                                      </p:cBhvr>
                                      <p:to>
                                        <p:strVal val="visible"/>
                                      </p:to>
                                    </p:set>
                                    <p:animEffect transition="in" filter="barn(inVertical)">
                                      <p:cBhvr>
                                        <p:cTn id="51" dur="500"/>
                                        <p:tgtEl>
                                          <p:spTgt spid="1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9">
                                            <p:txEl>
                                              <p:pRg st="3" end="3"/>
                                            </p:txEl>
                                          </p:spTgt>
                                        </p:tgtEl>
                                        <p:attrNameLst>
                                          <p:attrName>style.visibility</p:attrName>
                                        </p:attrNameLst>
                                      </p:cBhvr>
                                      <p:to>
                                        <p:strVal val="visible"/>
                                      </p:to>
                                    </p:set>
                                    <p:animEffect transition="in" filter="barn(inVertical)">
                                      <p:cBhvr>
                                        <p:cTn id="56"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A508E2D6-4E81-497E-9289-CB49FAEF1C23}"/>
              </a:ext>
            </a:extLst>
          </p:cNvPr>
          <p:cNvGrpSpPr/>
          <p:nvPr/>
        </p:nvGrpSpPr>
        <p:grpSpPr>
          <a:xfrm>
            <a:off x="422786" y="334357"/>
            <a:ext cx="11594931" cy="6491312"/>
            <a:chOff x="422786" y="334357"/>
            <a:chExt cx="11594931" cy="6491312"/>
          </a:xfrm>
        </p:grpSpPr>
        <p:sp>
          <p:nvSpPr>
            <p:cNvPr id="3" name="AutoShape 33">
              <a:extLst>
                <a:ext uri="{FF2B5EF4-FFF2-40B4-BE49-F238E27FC236}">
                  <a16:creationId xmlns:a16="http://schemas.microsoft.com/office/drawing/2014/main" id="{D9554EFD-D9E7-4DA5-92D4-999B8C43A405}"/>
                </a:ext>
              </a:extLst>
            </p:cNvPr>
            <p:cNvSpPr>
              <a:spLocks noChangeArrowheads="1"/>
            </p:cNvSpPr>
            <p:nvPr/>
          </p:nvSpPr>
          <p:spPr bwMode="auto">
            <a:xfrm>
              <a:off x="4703764" y="6135194"/>
              <a:ext cx="4214446" cy="6904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nộp</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thẩm</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AutoShape 31">
              <a:extLst>
                <a:ext uri="{FF2B5EF4-FFF2-40B4-BE49-F238E27FC236}">
                  <a16:creationId xmlns:a16="http://schemas.microsoft.com/office/drawing/2014/main" id="{740F92E2-B0CE-4E31-80CA-2D83864C2FD3}"/>
                </a:ext>
              </a:extLst>
            </p:cNvPr>
            <p:cNvSpPr>
              <a:spLocks noChangeArrowheads="1"/>
            </p:cNvSpPr>
            <p:nvPr/>
          </p:nvSpPr>
          <p:spPr bwMode="auto">
            <a:xfrm>
              <a:off x="4018501" y="5100741"/>
              <a:ext cx="5653891" cy="6904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thẩm</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AutoShape 29">
              <a:extLst>
                <a:ext uri="{FF2B5EF4-FFF2-40B4-BE49-F238E27FC236}">
                  <a16:creationId xmlns:a16="http://schemas.microsoft.com/office/drawing/2014/main" id="{A2A50B9B-3BE7-462D-82BC-279E365D7719}"/>
                </a:ext>
              </a:extLst>
            </p:cNvPr>
            <p:cNvSpPr>
              <a:spLocks noChangeArrowheads="1"/>
            </p:cNvSpPr>
            <p:nvPr/>
          </p:nvSpPr>
          <p:spPr bwMode="auto">
            <a:xfrm>
              <a:off x="2515479" y="3692896"/>
              <a:ext cx="3177069" cy="80324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KN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AutoShape 28">
              <a:extLst>
                <a:ext uri="{FF2B5EF4-FFF2-40B4-BE49-F238E27FC236}">
                  <a16:creationId xmlns:a16="http://schemas.microsoft.com/office/drawing/2014/main" id="{D23A8D31-E7BC-41BD-9C1F-0710B56B3B32}"/>
                </a:ext>
              </a:extLst>
            </p:cNvPr>
            <p:cNvSpPr>
              <a:spLocks noChangeArrowheads="1"/>
            </p:cNvSpPr>
            <p:nvPr/>
          </p:nvSpPr>
          <p:spPr bwMode="auto">
            <a:xfrm>
              <a:off x="7040791" y="3684428"/>
              <a:ext cx="3177077" cy="80324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KN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AutoShape 27">
              <a:extLst>
                <a:ext uri="{FF2B5EF4-FFF2-40B4-BE49-F238E27FC236}">
                  <a16:creationId xmlns:a16="http://schemas.microsoft.com/office/drawing/2014/main" id="{D24EE52F-6A4D-4EAC-A339-4D6467958FE4}"/>
                </a:ext>
              </a:extLst>
            </p:cNvPr>
            <p:cNvSpPr>
              <a:spLocks noChangeArrowheads="1"/>
            </p:cNvSpPr>
            <p:nvPr/>
          </p:nvSpPr>
          <p:spPr bwMode="auto">
            <a:xfrm>
              <a:off x="2350889" y="2328270"/>
              <a:ext cx="2607068" cy="72861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QĐ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GQKN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AutoShape 26">
              <a:extLst>
                <a:ext uri="{FF2B5EF4-FFF2-40B4-BE49-F238E27FC236}">
                  <a16:creationId xmlns:a16="http://schemas.microsoft.com/office/drawing/2014/main" id="{474954EC-94F8-4A43-BB87-2EB41527C235}"/>
                </a:ext>
              </a:extLst>
            </p:cNvPr>
            <p:cNvSpPr>
              <a:spLocks noChangeArrowheads="1"/>
            </p:cNvSpPr>
            <p:nvPr/>
          </p:nvSpPr>
          <p:spPr bwMode="auto">
            <a:xfrm>
              <a:off x="5165908" y="2328270"/>
              <a:ext cx="2925156" cy="70367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AutoShape 25">
              <a:extLst>
                <a:ext uri="{FF2B5EF4-FFF2-40B4-BE49-F238E27FC236}">
                  <a16:creationId xmlns:a16="http://schemas.microsoft.com/office/drawing/2014/main" id="{C940853B-EB96-4708-8AD2-1FD5D91AEB93}"/>
                </a:ext>
              </a:extLst>
            </p:cNvPr>
            <p:cNvSpPr>
              <a:spLocks noChangeArrowheads="1"/>
            </p:cNvSpPr>
            <p:nvPr/>
          </p:nvSpPr>
          <p:spPr bwMode="auto">
            <a:xfrm>
              <a:off x="8299015" y="2280918"/>
              <a:ext cx="3386957" cy="75102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 TANHC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TAND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GQ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AutoShape 23">
              <a:extLst>
                <a:ext uri="{FF2B5EF4-FFF2-40B4-BE49-F238E27FC236}">
                  <a16:creationId xmlns:a16="http://schemas.microsoft.com/office/drawing/2014/main" id="{8378E704-EE27-46D3-8254-3A6A3BA36B28}"/>
                </a:ext>
              </a:extLst>
            </p:cNvPr>
            <p:cNvSpPr>
              <a:spLocks noChangeArrowheads="1"/>
            </p:cNvSpPr>
            <p:nvPr/>
          </p:nvSpPr>
          <p:spPr bwMode="auto">
            <a:xfrm>
              <a:off x="4848850" y="1402624"/>
              <a:ext cx="5798851" cy="5052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56" name="Group 55">
              <a:extLst>
                <a:ext uri="{FF2B5EF4-FFF2-40B4-BE49-F238E27FC236}">
                  <a16:creationId xmlns:a16="http://schemas.microsoft.com/office/drawing/2014/main" id="{7F46D4AD-42AA-4376-98C4-9D6C96F90585}"/>
                </a:ext>
              </a:extLst>
            </p:cNvPr>
            <p:cNvGrpSpPr/>
            <p:nvPr/>
          </p:nvGrpSpPr>
          <p:grpSpPr>
            <a:xfrm>
              <a:off x="422786" y="1435103"/>
              <a:ext cx="4280977" cy="440266"/>
              <a:chOff x="506028" y="2328270"/>
              <a:chExt cx="4254401" cy="440266"/>
            </a:xfrm>
          </p:grpSpPr>
          <p:sp>
            <p:nvSpPr>
              <p:cNvPr id="12" name="AutoShape 24">
                <a:extLst>
                  <a:ext uri="{FF2B5EF4-FFF2-40B4-BE49-F238E27FC236}">
                    <a16:creationId xmlns:a16="http://schemas.microsoft.com/office/drawing/2014/main" id="{BCFF397A-3364-4423-8A91-5D0922922338}"/>
                  </a:ext>
                </a:extLst>
              </p:cNvPr>
              <p:cNvSpPr>
                <a:spLocks noChangeArrowheads="1"/>
              </p:cNvSpPr>
              <p:nvPr/>
            </p:nvSpPr>
            <p:spPr bwMode="auto">
              <a:xfrm>
                <a:off x="506028" y="2328270"/>
                <a:ext cx="1527006" cy="44026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Line 21">
                <a:extLst>
                  <a:ext uri="{FF2B5EF4-FFF2-40B4-BE49-F238E27FC236}">
                    <a16:creationId xmlns:a16="http://schemas.microsoft.com/office/drawing/2014/main" id="{3516666B-20B1-4E9A-804A-954FAF2BF4FD}"/>
                  </a:ext>
                </a:extLst>
              </p:cNvPr>
              <p:cNvSpPr>
                <a:spLocks noChangeShapeType="1"/>
              </p:cNvSpPr>
              <p:nvPr/>
            </p:nvSpPr>
            <p:spPr bwMode="auto">
              <a:xfrm flipV="1">
                <a:off x="2033031" y="2542623"/>
                <a:ext cx="2727398" cy="109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grpSp>
          <p:nvGrpSpPr>
            <p:cNvPr id="54" name="Group 53">
              <a:extLst>
                <a:ext uri="{FF2B5EF4-FFF2-40B4-BE49-F238E27FC236}">
                  <a16:creationId xmlns:a16="http://schemas.microsoft.com/office/drawing/2014/main" id="{FD1B6FA0-7B03-4E46-B536-72BAF8F1E943}"/>
                </a:ext>
              </a:extLst>
            </p:cNvPr>
            <p:cNvGrpSpPr/>
            <p:nvPr/>
          </p:nvGrpSpPr>
          <p:grpSpPr>
            <a:xfrm>
              <a:off x="422786" y="5198858"/>
              <a:ext cx="3527777" cy="440268"/>
              <a:chOff x="478530" y="4587028"/>
              <a:chExt cx="3527777" cy="440268"/>
            </a:xfrm>
          </p:grpSpPr>
          <p:sp>
            <p:nvSpPr>
              <p:cNvPr id="4" name="AutoShape 32">
                <a:extLst>
                  <a:ext uri="{FF2B5EF4-FFF2-40B4-BE49-F238E27FC236}">
                    <a16:creationId xmlns:a16="http://schemas.microsoft.com/office/drawing/2014/main" id="{77D1E92D-2A5A-48F6-93A5-94216B05F971}"/>
                  </a:ext>
                </a:extLst>
              </p:cNvPr>
              <p:cNvSpPr>
                <a:spLocks noChangeArrowheads="1"/>
              </p:cNvSpPr>
              <p:nvPr/>
            </p:nvSpPr>
            <p:spPr bwMode="auto">
              <a:xfrm>
                <a:off x="478530" y="4587028"/>
                <a:ext cx="1527006" cy="44026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Line 20">
                <a:extLst>
                  <a:ext uri="{FF2B5EF4-FFF2-40B4-BE49-F238E27FC236}">
                    <a16:creationId xmlns:a16="http://schemas.microsoft.com/office/drawing/2014/main" id="{07BDDFEC-49A5-4E50-920E-5BEF55B145F4}"/>
                  </a:ext>
                </a:extLst>
              </p:cNvPr>
              <p:cNvSpPr>
                <a:spLocks noChangeShapeType="1"/>
              </p:cNvSpPr>
              <p:nvPr/>
            </p:nvSpPr>
            <p:spPr bwMode="auto">
              <a:xfrm flipV="1">
                <a:off x="2035881" y="4822149"/>
                <a:ext cx="1970426" cy="7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9AB993D6-94B3-47DD-9643-B61E7A4602AA}"/>
                </a:ext>
              </a:extLst>
            </p:cNvPr>
            <p:cNvGrpSpPr/>
            <p:nvPr/>
          </p:nvGrpSpPr>
          <p:grpSpPr>
            <a:xfrm>
              <a:off x="422786" y="3897847"/>
              <a:ext cx="2092693" cy="440267"/>
              <a:chOff x="506026" y="3642234"/>
              <a:chExt cx="2092693" cy="440267"/>
            </a:xfrm>
          </p:grpSpPr>
          <p:sp>
            <p:nvSpPr>
              <p:cNvPr id="6" name="AutoShape 30">
                <a:extLst>
                  <a:ext uri="{FF2B5EF4-FFF2-40B4-BE49-F238E27FC236}">
                    <a16:creationId xmlns:a16="http://schemas.microsoft.com/office/drawing/2014/main" id="{DC657F98-179A-4447-BA4D-0831C4B47212}"/>
                  </a:ext>
                </a:extLst>
              </p:cNvPr>
              <p:cNvSpPr>
                <a:spLocks noChangeArrowheads="1"/>
              </p:cNvSpPr>
              <p:nvPr/>
            </p:nvSpPr>
            <p:spPr bwMode="auto">
              <a:xfrm>
                <a:off x="506026" y="3642234"/>
                <a:ext cx="1527006" cy="44026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Line 19">
                <a:extLst>
                  <a:ext uri="{FF2B5EF4-FFF2-40B4-BE49-F238E27FC236}">
                    <a16:creationId xmlns:a16="http://schemas.microsoft.com/office/drawing/2014/main" id="{B6941785-D073-429F-89EA-D80E7573E91F}"/>
                  </a:ext>
                </a:extLst>
              </p:cNvPr>
              <p:cNvSpPr>
                <a:spLocks noChangeShapeType="1"/>
              </p:cNvSpPr>
              <p:nvPr/>
            </p:nvSpPr>
            <p:spPr bwMode="auto">
              <a:xfrm flipV="1">
                <a:off x="2035881" y="3890168"/>
                <a:ext cx="562838" cy="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26E8025F-53AE-48B6-BC23-88D02F31FD25}"/>
                </a:ext>
              </a:extLst>
            </p:cNvPr>
            <p:cNvGrpSpPr/>
            <p:nvPr/>
          </p:nvGrpSpPr>
          <p:grpSpPr>
            <a:xfrm>
              <a:off x="422786" y="6286164"/>
              <a:ext cx="4184725" cy="440268"/>
              <a:chOff x="435007" y="6108493"/>
              <a:chExt cx="4184725" cy="440268"/>
            </a:xfrm>
          </p:grpSpPr>
          <p:sp>
            <p:nvSpPr>
              <p:cNvPr id="2" name="AutoShape 34">
                <a:extLst>
                  <a:ext uri="{FF2B5EF4-FFF2-40B4-BE49-F238E27FC236}">
                    <a16:creationId xmlns:a16="http://schemas.microsoft.com/office/drawing/2014/main" id="{35BDF968-292B-4C99-9522-DB16566C3CC4}"/>
                  </a:ext>
                </a:extLst>
              </p:cNvPr>
              <p:cNvSpPr>
                <a:spLocks noChangeArrowheads="1"/>
              </p:cNvSpPr>
              <p:nvPr/>
            </p:nvSpPr>
            <p:spPr bwMode="auto">
              <a:xfrm>
                <a:off x="435007" y="6108493"/>
                <a:ext cx="1527006" cy="44026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Line 17">
                <a:extLst>
                  <a:ext uri="{FF2B5EF4-FFF2-40B4-BE49-F238E27FC236}">
                    <a16:creationId xmlns:a16="http://schemas.microsoft.com/office/drawing/2014/main" id="{CEE93B06-F89F-4CC5-BABC-E35CB1E8AD81}"/>
                  </a:ext>
                </a:extLst>
              </p:cNvPr>
              <p:cNvSpPr>
                <a:spLocks noChangeShapeType="1"/>
              </p:cNvSpPr>
              <p:nvPr/>
            </p:nvSpPr>
            <p:spPr bwMode="auto">
              <a:xfrm>
                <a:off x="1974132" y="6364138"/>
                <a:ext cx="2645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sp>
          <p:nvSpPr>
            <p:cNvPr id="23" name="Line 13">
              <a:extLst>
                <a:ext uri="{FF2B5EF4-FFF2-40B4-BE49-F238E27FC236}">
                  <a16:creationId xmlns:a16="http://schemas.microsoft.com/office/drawing/2014/main" id="{0A249153-B12B-4254-A13C-FBE5725A93BC}"/>
                </a:ext>
              </a:extLst>
            </p:cNvPr>
            <p:cNvSpPr>
              <a:spLocks noChangeShapeType="1"/>
            </p:cNvSpPr>
            <p:nvPr/>
          </p:nvSpPr>
          <p:spPr bwMode="auto">
            <a:xfrm flipV="1">
              <a:off x="6931754" y="5882487"/>
              <a:ext cx="0" cy="1732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nvGrpSpPr>
            <p:cNvPr id="58" name="Group 57">
              <a:extLst>
                <a:ext uri="{FF2B5EF4-FFF2-40B4-BE49-F238E27FC236}">
                  <a16:creationId xmlns:a16="http://schemas.microsoft.com/office/drawing/2014/main" id="{893487AD-73FE-4FD5-BDAD-C07CD8AF3B9F}"/>
                </a:ext>
              </a:extLst>
            </p:cNvPr>
            <p:cNvGrpSpPr/>
            <p:nvPr/>
          </p:nvGrpSpPr>
          <p:grpSpPr>
            <a:xfrm>
              <a:off x="1167236" y="4380033"/>
              <a:ext cx="10086978" cy="691956"/>
              <a:chOff x="1167236" y="4380033"/>
              <a:chExt cx="10086978" cy="691956"/>
            </a:xfrm>
          </p:grpSpPr>
          <p:sp>
            <p:nvSpPr>
              <p:cNvPr id="20" name="Line 16">
                <a:extLst>
                  <a:ext uri="{FF2B5EF4-FFF2-40B4-BE49-F238E27FC236}">
                    <a16:creationId xmlns:a16="http://schemas.microsoft.com/office/drawing/2014/main" id="{00FE5089-183F-4772-81DE-424332FCB636}"/>
                  </a:ext>
                </a:extLst>
              </p:cNvPr>
              <p:cNvSpPr>
                <a:spLocks noChangeShapeType="1"/>
              </p:cNvSpPr>
              <p:nvPr/>
            </p:nvSpPr>
            <p:spPr bwMode="auto">
              <a:xfrm flipV="1">
                <a:off x="1167236" y="4745986"/>
                <a:ext cx="10086968" cy="395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21" name="Line 15">
                <a:extLst>
                  <a:ext uri="{FF2B5EF4-FFF2-40B4-BE49-F238E27FC236}">
                    <a16:creationId xmlns:a16="http://schemas.microsoft.com/office/drawing/2014/main" id="{A8B56BA0-E2C0-4E61-929A-5ACACF5F34DA}"/>
                  </a:ext>
                </a:extLst>
              </p:cNvPr>
              <p:cNvSpPr>
                <a:spLocks noChangeShapeType="1"/>
              </p:cNvSpPr>
              <p:nvPr/>
            </p:nvSpPr>
            <p:spPr bwMode="auto">
              <a:xfrm flipH="1" flipV="1">
                <a:off x="1167236" y="4424855"/>
                <a:ext cx="0" cy="3488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22" name="Line 14">
                <a:extLst>
                  <a:ext uri="{FF2B5EF4-FFF2-40B4-BE49-F238E27FC236}">
                    <a16:creationId xmlns:a16="http://schemas.microsoft.com/office/drawing/2014/main" id="{9544394D-208F-4925-9D98-1CC7EDC3828B}"/>
                  </a:ext>
                </a:extLst>
              </p:cNvPr>
              <p:cNvSpPr>
                <a:spLocks noChangeShapeType="1"/>
              </p:cNvSpPr>
              <p:nvPr/>
            </p:nvSpPr>
            <p:spPr bwMode="auto">
              <a:xfrm flipV="1">
                <a:off x="11254214" y="4380033"/>
                <a:ext cx="0" cy="346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24" name="Line 12">
                <a:extLst>
                  <a:ext uri="{FF2B5EF4-FFF2-40B4-BE49-F238E27FC236}">
                    <a16:creationId xmlns:a16="http://schemas.microsoft.com/office/drawing/2014/main" id="{03755909-A268-4671-B6B7-62C9BE0E6F52}"/>
                  </a:ext>
                </a:extLst>
              </p:cNvPr>
              <p:cNvSpPr>
                <a:spLocks noChangeShapeType="1"/>
              </p:cNvSpPr>
              <p:nvPr/>
            </p:nvSpPr>
            <p:spPr bwMode="auto">
              <a:xfrm flipV="1">
                <a:off x="6931748" y="4723144"/>
                <a:ext cx="0" cy="3488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sp>
          <p:nvSpPr>
            <p:cNvPr id="27" name="Line 9">
              <a:extLst>
                <a:ext uri="{FF2B5EF4-FFF2-40B4-BE49-F238E27FC236}">
                  <a16:creationId xmlns:a16="http://schemas.microsoft.com/office/drawing/2014/main" id="{7207B4B6-94DE-41F5-AB48-7258E44600EE}"/>
                </a:ext>
              </a:extLst>
            </p:cNvPr>
            <p:cNvSpPr>
              <a:spLocks noChangeShapeType="1"/>
            </p:cNvSpPr>
            <p:nvPr/>
          </p:nvSpPr>
          <p:spPr bwMode="auto">
            <a:xfrm>
              <a:off x="4587860" y="3707121"/>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33" name="AutoShape 3">
              <a:extLst>
                <a:ext uri="{FF2B5EF4-FFF2-40B4-BE49-F238E27FC236}">
                  <a16:creationId xmlns:a16="http://schemas.microsoft.com/office/drawing/2014/main" id="{ACD3689B-CC7C-4924-B872-89721D3A7AC4}"/>
                </a:ext>
              </a:extLst>
            </p:cNvPr>
            <p:cNvSpPr>
              <a:spLocks noChangeArrowheads="1"/>
            </p:cNvSpPr>
            <p:nvPr/>
          </p:nvSpPr>
          <p:spPr bwMode="auto">
            <a:xfrm>
              <a:off x="5026161" y="570234"/>
              <a:ext cx="1587698" cy="34403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thúc</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Rectangle 50">
              <a:extLst>
                <a:ext uri="{FF2B5EF4-FFF2-40B4-BE49-F238E27FC236}">
                  <a16:creationId xmlns:a16="http://schemas.microsoft.com/office/drawing/2014/main" id="{1C986A96-D7D7-442A-AC6C-BE19FC8F9E1F}"/>
                </a:ext>
              </a:extLst>
            </p:cNvPr>
            <p:cNvSpPr>
              <a:spLocks noChangeArrowheads="1"/>
            </p:cNvSpPr>
            <p:nvPr/>
          </p:nvSpPr>
          <p:spPr bwMode="auto">
            <a:xfrm>
              <a:off x="2982897" y="2066660"/>
              <a:ext cx="1947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100">
                <a:latin typeface="Times New Roman" panose="02020603050405020304" pitchFamily="18" charset="0"/>
                <a:cs typeface="Times New Roman" panose="02020603050405020304" pitchFamily="18" charset="0"/>
              </a:endParaRPr>
            </a:p>
          </p:txBody>
        </p:sp>
        <p:sp>
          <p:nvSpPr>
            <p:cNvPr id="43" name="Line 15">
              <a:extLst>
                <a:ext uri="{FF2B5EF4-FFF2-40B4-BE49-F238E27FC236}">
                  <a16:creationId xmlns:a16="http://schemas.microsoft.com/office/drawing/2014/main" id="{7B14E8A0-8E04-4955-95AF-8F4009CE8D88}"/>
                </a:ext>
              </a:extLst>
            </p:cNvPr>
            <p:cNvSpPr>
              <a:spLocks noChangeShapeType="1"/>
            </p:cNvSpPr>
            <p:nvPr/>
          </p:nvSpPr>
          <p:spPr bwMode="auto">
            <a:xfrm flipH="1" flipV="1">
              <a:off x="3605197" y="3150111"/>
              <a:ext cx="0" cy="3488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nvGrpSpPr>
            <p:cNvPr id="59" name="Group 58">
              <a:extLst>
                <a:ext uri="{FF2B5EF4-FFF2-40B4-BE49-F238E27FC236}">
                  <a16:creationId xmlns:a16="http://schemas.microsoft.com/office/drawing/2014/main" id="{F092F70D-6E78-4197-978D-B0CEC62B5F06}"/>
                </a:ext>
              </a:extLst>
            </p:cNvPr>
            <p:cNvGrpSpPr/>
            <p:nvPr/>
          </p:nvGrpSpPr>
          <p:grpSpPr>
            <a:xfrm>
              <a:off x="6780591" y="3151314"/>
              <a:ext cx="3175394" cy="518740"/>
              <a:chOff x="6780591" y="3151314"/>
              <a:chExt cx="3175394" cy="518740"/>
            </a:xfrm>
          </p:grpSpPr>
          <p:sp>
            <p:nvSpPr>
              <p:cNvPr id="44" name="Line 14">
                <a:extLst>
                  <a:ext uri="{FF2B5EF4-FFF2-40B4-BE49-F238E27FC236}">
                    <a16:creationId xmlns:a16="http://schemas.microsoft.com/office/drawing/2014/main" id="{1A0C5B2F-E59A-4D5B-A31F-718B554D4912}"/>
                  </a:ext>
                </a:extLst>
              </p:cNvPr>
              <p:cNvSpPr>
                <a:spLocks noChangeShapeType="1"/>
              </p:cNvSpPr>
              <p:nvPr/>
            </p:nvSpPr>
            <p:spPr bwMode="auto">
              <a:xfrm flipV="1">
                <a:off x="6780591" y="3151314"/>
                <a:ext cx="0" cy="346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49" name="Line 14">
                <a:extLst>
                  <a:ext uri="{FF2B5EF4-FFF2-40B4-BE49-F238E27FC236}">
                    <a16:creationId xmlns:a16="http://schemas.microsoft.com/office/drawing/2014/main" id="{EA9F8220-8F97-439C-A379-39FFEB583C06}"/>
                  </a:ext>
                </a:extLst>
              </p:cNvPr>
              <p:cNvSpPr>
                <a:spLocks noChangeShapeType="1"/>
              </p:cNvSpPr>
              <p:nvPr/>
            </p:nvSpPr>
            <p:spPr bwMode="auto">
              <a:xfrm flipV="1">
                <a:off x="9952222" y="3151314"/>
                <a:ext cx="0" cy="346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50" name="Line 16">
                <a:extLst>
                  <a:ext uri="{FF2B5EF4-FFF2-40B4-BE49-F238E27FC236}">
                    <a16:creationId xmlns:a16="http://schemas.microsoft.com/office/drawing/2014/main" id="{F62D1EA2-ED37-4860-B798-005F12177144}"/>
                  </a:ext>
                </a:extLst>
              </p:cNvPr>
              <p:cNvSpPr>
                <a:spLocks noChangeShapeType="1"/>
              </p:cNvSpPr>
              <p:nvPr/>
            </p:nvSpPr>
            <p:spPr bwMode="auto">
              <a:xfrm>
                <a:off x="6780591" y="3496834"/>
                <a:ext cx="31753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51" name="Line 12">
                <a:extLst>
                  <a:ext uri="{FF2B5EF4-FFF2-40B4-BE49-F238E27FC236}">
                    <a16:creationId xmlns:a16="http://schemas.microsoft.com/office/drawing/2014/main" id="{1559DB6A-09AA-4597-B67A-674D1C8E7B49}"/>
                  </a:ext>
                </a:extLst>
              </p:cNvPr>
              <p:cNvSpPr>
                <a:spLocks noChangeShapeType="1"/>
              </p:cNvSpPr>
              <p:nvPr/>
            </p:nvSpPr>
            <p:spPr bwMode="auto">
              <a:xfrm flipV="1">
                <a:off x="8368288" y="3496834"/>
                <a:ext cx="0" cy="1732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sp>
          <p:nvSpPr>
            <p:cNvPr id="57" name="AutoShape 30">
              <a:extLst>
                <a:ext uri="{FF2B5EF4-FFF2-40B4-BE49-F238E27FC236}">
                  <a16:creationId xmlns:a16="http://schemas.microsoft.com/office/drawing/2014/main" id="{8B8BFA83-C12B-4DA0-A150-AE4420649110}"/>
                </a:ext>
              </a:extLst>
            </p:cNvPr>
            <p:cNvSpPr>
              <a:spLocks noChangeArrowheads="1"/>
            </p:cNvSpPr>
            <p:nvPr/>
          </p:nvSpPr>
          <p:spPr bwMode="auto">
            <a:xfrm>
              <a:off x="10490711" y="3865914"/>
              <a:ext cx="1527006" cy="44026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 name="Line 15">
              <a:extLst>
                <a:ext uri="{FF2B5EF4-FFF2-40B4-BE49-F238E27FC236}">
                  <a16:creationId xmlns:a16="http://schemas.microsoft.com/office/drawing/2014/main" id="{07A0C691-301F-42D2-BFF7-E4885EE293F0}"/>
                </a:ext>
              </a:extLst>
            </p:cNvPr>
            <p:cNvSpPr>
              <a:spLocks noChangeShapeType="1"/>
            </p:cNvSpPr>
            <p:nvPr/>
          </p:nvSpPr>
          <p:spPr bwMode="auto">
            <a:xfrm flipH="1" flipV="1">
              <a:off x="6642758" y="1932070"/>
              <a:ext cx="0" cy="3488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61" name="Line 15">
              <a:extLst>
                <a:ext uri="{FF2B5EF4-FFF2-40B4-BE49-F238E27FC236}">
                  <a16:creationId xmlns:a16="http://schemas.microsoft.com/office/drawing/2014/main" id="{324E62E9-1FAA-4E07-9373-BAFD391A3F07}"/>
                </a:ext>
              </a:extLst>
            </p:cNvPr>
            <p:cNvSpPr>
              <a:spLocks noChangeShapeType="1"/>
            </p:cNvSpPr>
            <p:nvPr/>
          </p:nvSpPr>
          <p:spPr bwMode="auto">
            <a:xfrm flipH="1" flipV="1">
              <a:off x="9239234" y="1932071"/>
              <a:ext cx="0" cy="3488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62" name="Line 15">
              <a:extLst>
                <a:ext uri="{FF2B5EF4-FFF2-40B4-BE49-F238E27FC236}">
                  <a16:creationId xmlns:a16="http://schemas.microsoft.com/office/drawing/2014/main" id="{FAD32BB2-84A7-41DF-906B-F66C20F948FF}"/>
                </a:ext>
              </a:extLst>
            </p:cNvPr>
            <p:cNvSpPr>
              <a:spLocks noChangeShapeType="1"/>
            </p:cNvSpPr>
            <p:nvPr/>
          </p:nvSpPr>
          <p:spPr bwMode="auto">
            <a:xfrm flipH="1" flipV="1">
              <a:off x="5896570" y="990655"/>
              <a:ext cx="0" cy="3488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64" name="AutoShape 51">
              <a:extLst>
                <a:ext uri="{FF2B5EF4-FFF2-40B4-BE49-F238E27FC236}">
                  <a16:creationId xmlns:a16="http://schemas.microsoft.com/office/drawing/2014/main" id="{E4489EAB-6C8A-4CD9-9F65-D00FF094FC04}"/>
                </a:ext>
              </a:extLst>
            </p:cNvPr>
            <p:cNvSpPr>
              <a:spLocks noChangeArrowheads="1"/>
            </p:cNvSpPr>
            <p:nvPr/>
          </p:nvSpPr>
          <p:spPr bwMode="auto">
            <a:xfrm>
              <a:off x="7625671" y="334357"/>
              <a:ext cx="3177072" cy="70934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Kiện</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ra TANHC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thuốc</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TAND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theo</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thủ</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tục</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tố</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tụng</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5" name="Line 15">
              <a:extLst>
                <a:ext uri="{FF2B5EF4-FFF2-40B4-BE49-F238E27FC236}">
                  <a16:creationId xmlns:a16="http://schemas.microsoft.com/office/drawing/2014/main" id="{BD73F381-9692-48EA-81E2-019C57B6390C}"/>
                </a:ext>
              </a:extLst>
            </p:cNvPr>
            <p:cNvSpPr>
              <a:spLocks noChangeShapeType="1"/>
            </p:cNvSpPr>
            <p:nvPr/>
          </p:nvSpPr>
          <p:spPr bwMode="auto">
            <a:xfrm flipV="1">
              <a:off x="9214207" y="1092854"/>
              <a:ext cx="4851" cy="2855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sp>
        <p:nvSpPr>
          <p:cNvPr id="67" name="Rectangle 66">
            <a:extLst>
              <a:ext uri="{FF2B5EF4-FFF2-40B4-BE49-F238E27FC236}">
                <a16:creationId xmlns:a16="http://schemas.microsoft.com/office/drawing/2014/main" id="{E6BB63A3-57CC-435B-957B-8008404985A4}"/>
              </a:ext>
            </a:extLst>
          </p:cNvPr>
          <p:cNvSpPr/>
          <p:nvPr/>
        </p:nvSpPr>
        <p:spPr>
          <a:xfrm>
            <a:off x="1781328" y="64945"/>
            <a:ext cx="5844870" cy="461665"/>
          </a:xfrm>
          <a:prstGeom prst="rect">
            <a:avLst/>
          </a:prstGeom>
        </p:spPr>
        <p:txBody>
          <a:bodyPr wrap="none">
            <a:spAutoFit/>
          </a:bodyPr>
          <a:lstStyle/>
          <a:p>
            <a:pPr lvl="0" eaLnBrk="0" fontAlgn="base" hangingPunct="0">
              <a:spcBef>
                <a:spcPct val="0"/>
              </a:spcBef>
              <a:spcAft>
                <a:spcPct val="0"/>
              </a:spcAft>
            </a:pP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 trình khiếu nại và giải quyết khiếu nại</a:t>
            </a:r>
            <a:endParaRPr lang="en-US" alt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4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7">
            <a:extLst>
              <a:ext uri="{FF2B5EF4-FFF2-40B4-BE49-F238E27FC236}">
                <a16:creationId xmlns:a16="http://schemas.microsoft.com/office/drawing/2014/main" id="{14ED2315-E8F2-4CDD-9CCD-810ABAE47568}"/>
              </a:ext>
            </a:extLst>
          </p:cNvPr>
          <p:cNvSpPr>
            <a:spLocks noChangeArrowheads="1"/>
          </p:cNvSpPr>
          <p:nvPr/>
        </p:nvSpPr>
        <p:spPr bwMode="auto">
          <a:xfrm>
            <a:off x="4959782" y="5929328"/>
            <a:ext cx="5062399" cy="83715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 tố cáo gửi đơn  đến cơ quan, tổ chức, cá nhân có thẩm quyền</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AutoShape 16">
            <a:extLst>
              <a:ext uri="{FF2B5EF4-FFF2-40B4-BE49-F238E27FC236}">
                <a16:creationId xmlns:a16="http://schemas.microsoft.com/office/drawing/2014/main" id="{AF850DE7-32B2-423D-B151-33EB109A565E}"/>
              </a:ext>
            </a:extLst>
          </p:cNvPr>
          <p:cNvSpPr>
            <a:spLocks noChangeArrowheads="1"/>
          </p:cNvSpPr>
          <p:nvPr/>
        </p:nvSpPr>
        <p:spPr bwMode="auto">
          <a:xfrm>
            <a:off x="1310491" y="6087213"/>
            <a:ext cx="2057897" cy="64984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 1</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AutoShape 15">
            <a:extLst>
              <a:ext uri="{FF2B5EF4-FFF2-40B4-BE49-F238E27FC236}">
                <a16:creationId xmlns:a16="http://schemas.microsoft.com/office/drawing/2014/main" id="{062E9F70-766A-479A-A478-9681E4147ABF}"/>
              </a:ext>
            </a:extLst>
          </p:cNvPr>
          <p:cNvSpPr>
            <a:spLocks noChangeArrowheads="1"/>
          </p:cNvSpPr>
          <p:nvPr/>
        </p:nvSpPr>
        <p:spPr bwMode="auto">
          <a:xfrm>
            <a:off x="1310490" y="4782759"/>
            <a:ext cx="2057897" cy="73830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AutoShape 14">
            <a:extLst>
              <a:ext uri="{FF2B5EF4-FFF2-40B4-BE49-F238E27FC236}">
                <a16:creationId xmlns:a16="http://schemas.microsoft.com/office/drawing/2014/main" id="{7FDF34D1-FD84-4A66-9099-CDE17D3BDC22}"/>
              </a:ext>
            </a:extLst>
          </p:cNvPr>
          <p:cNvSpPr>
            <a:spLocks noChangeArrowheads="1"/>
          </p:cNvSpPr>
          <p:nvPr/>
        </p:nvSpPr>
        <p:spPr bwMode="auto">
          <a:xfrm>
            <a:off x="4959782" y="4645196"/>
            <a:ext cx="5124536" cy="83715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 giải quyết tố cáo xem xét giải quyết trong thời gian quy định</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AutoShape 13">
            <a:extLst>
              <a:ext uri="{FF2B5EF4-FFF2-40B4-BE49-F238E27FC236}">
                <a16:creationId xmlns:a16="http://schemas.microsoft.com/office/drawing/2014/main" id="{D142CAC7-1690-48B1-815C-9BDE8C7FE3C8}"/>
              </a:ext>
            </a:extLst>
          </p:cNvPr>
          <p:cNvSpPr>
            <a:spLocks noChangeArrowheads="1"/>
          </p:cNvSpPr>
          <p:nvPr/>
        </p:nvSpPr>
        <p:spPr bwMode="auto">
          <a:xfrm>
            <a:off x="6014403" y="3148129"/>
            <a:ext cx="5010707" cy="105008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 dấu hiệu phạm tội thì chuyên sang cơ quan điều tra, VKS giải quyết  theo pháp luật tố tụng hình sự</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AutoShape 12">
            <a:extLst>
              <a:ext uri="{FF2B5EF4-FFF2-40B4-BE49-F238E27FC236}">
                <a16:creationId xmlns:a16="http://schemas.microsoft.com/office/drawing/2014/main" id="{602FB781-21E8-4153-98F2-44E335BC2C1F}"/>
              </a:ext>
            </a:extLst>
          </p:cNvPr>
          <p:cNvSpPr>
            <a:spLocks noChangeArrowheads="1"/>
          </p:cNvSpPr>
          <p:nvPr/>
        </p:nvSpPr>
        <p:spPr bwMode="auto">
          <a:xfrm>
            <a:off x="4945161" y="1537132"/>
            <a:ext cx="5077020" cy="104717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 tố cáo có căn cứ việc giải quyết tố cáo không đúng… thì tố cáo lên cơ quan cấp trên trực tiếp của người giải quyết bước 2</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AutoShape 11">
            <a:extLst>
              <a:ext uri="{FF2B5EF4-FFF2-40B4-BE49-F238E27FC236}">
                <a16:creationId xmlns:a16="http://schemas.microsoft.com/office/drawing/2014/main" id="{89A0105C-BFFA-4C47-B209-F1E487137B60}"/>
              </a:ext>
            </a:extLst>
          </p:cNvPr>
          <p:cNvSpPr>
            <a:spLocks noChangeArrowheads="1"/>
          </p:cNvSpPr>
          <p:nvPr/>
        </p:nvSpPr>
        <p:spPr bwMode="auto">
          <a:xfrm>
            <a:off x="1310489" y="1760754"/>
            <a:ext cx="2057897" cy="64984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 3</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AutoShape 10">
            <a:extLst>
              <a:ext uri="{FF2B5EF4-FFF2-40B4-BE49-F238E27FC236}">
                <a16:creationId xmlns:a16="http://schemas.microsoft.com/office/drawing/2014/main" id="{A37D0087-5A6A-4357-9FA0-DACBF808DF8A}"/>
              </a:ext>
            </a:extLst>
          </p:cNvPr>
          <p:cNvSpPr>
            <a:spLocks noChangeArrowheads="1"/>
          </p:cNvSpPr>
          <p:nvPr/>
        </p:nvSpPr>
        <p:spPr bwMode="auto">
          <a:xfrm>
            <a:off x="1310489" y="294436"/>
            <a:ext cx="2057897" cy="73149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AutoShape 9">
            <a:extLst>
              <a:ext uri="{FF2B5EF4-FFF2-40B4-BE49-F238E27FC236}">
                <a16:creationId xmlns:a16="http://schemas.microsoft.com/office/drawing/2014/main" id="{FC9D97A8-B43C-47E3-B9D6-96B680FDA6E5}"/>
              </a:ext>
            </a:extLst>
          </p:cNvPr>
          <p:cNvSpPr>
            <a:spLocks noChangeArrowheads="1"/>
          </p:cNvSpPr>
          <p:nvPr/>
        </p:nvSpPr>
        <p:spPr bwMode="auto">
          <a:xfrm>
            <a:off x="4945161" y="185860"/>
            <a:ext cx="5033158" cy="84007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 quan, cá nhân giải quyết tố cáo lần hai giải quyết trong thời hạn luật định</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Line 8">
            <a:extLst>
              <a:ext uri="{FF2B5EF4-FFF2-40B4-BE49-F238E27FC236}">
                <a16:creationId xmlns:a16="http://schemas.microsoft.com/office/drawing/2014/main" id="{E6D5B37A-FBA5-4B81-BB33-7EC631711442}"/>
              </a:ext>
            </a:extLst>
          </p:cNvPr>
          <p:cNvSpPr>
            <a:spLocks noChangeShapeType="1"/>
          </p:cNvSpPr>
          <p:nvPr/>
        </p:nvSpPr>
        <p:spPr bwMode="auto">
          <a:xfrm flipV="1">
            <a:off x="8519756" y="4327696"/>
            <a:ext cx="0" cy="317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6">
            <a:extLst>
              <a:ext uri="{FF2B5EF4-FFF2-40B4-BE49-F238E27FC236}">
                <a16:creationId xmlns:a16="http://schemas.microsoft.com/office/drawing/2014/main" id="{86997156-C502-4129-84C6-9C4DA74D8AE3}"/>
              </a:ext>
            </a:extLst>
          </p:cNvPr>
          <p:cNvSpPr>
            <a:spLocks noChangeShapeType="1"/>
          </p:cNvSpPr>
          <p:nvPr/>
        </p:nvSpPr>
        <p:spPr bwMode="auto">
          <a:xfrm flipV="1">
            <a:off x="5676822" y="2740733"/>
            <a:ext cx="0" cy="17922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
            <a:extLst>
              <a:ext uri="{FF2B5EF4-FFF2-40B4-BE49-F238E27FC236}">
                <a16:creationId xmlns:a16="http://schemas.microsoft.com/office/drawing/2014/main" id="{3C21EEAA-1ED1-4859-8125-82D9DC218D7B}"/>
              </a:ext>
            </a:extLst>
          </p:cNvPr>
          <p:cNvSpPr>
            <a:spLocks noChangeShapeType="1"/>
          </p:cNvSpPr>
          <p:nvPr/>
        </p:nvSpPr>
        <p:spPr bwMode="auto">
          <a:xfrm>
            <a:off x="3368386" y="662697"/>
            <a:ext cx="127317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8">
            <a:extLst>
              <a:ext uri="{FF2B5EF4-FFF2-40B4-BE49-F238E27FC236}">
                <a16:creationId xmlns:a16="http://schemas.microsoft.com/office/drawing/2014/main" id="{85270224-5CA1-4FD6-B3CE-1156350AF812}"/>
              </a:ext>
            </a:extLst>
          </p:cNvPr>
          <p:cNvSpPr>
            <a:spLocks noChangeShapeType="1"/>
          </p:cNvSpPr>
          <p:nvPr/>
        </p:nvSpPr>
        <p:spPr bwMode="auto">
          <a:xfrm flipV="1">
            <a:off x="7343419" y="5611828"/>
            <a:ext cx="0" cy="317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8">
            <a:extLst>
              <a:ext uri="{FF2B5EF4-FFF2-40B4-BE49-F238E27FC236}">
                <a16:creationId xmlns:a16="http://schemas.microsoft.com/office/drawing/2014/main" id="{E83F6280-ACB4-456E-8738-B82750CBC8A8}"/>
              </a:ext>
            </a:extLst>
          </p:cNvPr>
          <p:cNvSpPr>
            <a:spLocks noChangeShapeType="1"/>
          </p:cNvSpPr>
          <p:nvPr/>
        </p:nvSpPr>
        <p:spPr bwMode="auto">
          <a:xfrm flipV="1">
            <a:off x="7523358" y="1156409"/>
            <a:ext cx="0" cy="317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
            <a:extLst>
              <a:ext uri="{FF2B5EF4-FFF2-40B4-BE49-F238E27FC236}">
                <a16:creationId xmlns:a16="http://schemas.microsoft.com/office/drawing/2014/main" id="{6F4C6309-C01F-4ED4-8773-58376EE35711}"/>
              </a:ext>
            </a:extLst>
          </p:cNvPr>
          <p:cNvSpPr>
            <a:spLocks noChangeShapeType="1"/>
          </p:cNvSpPr>
          <p:nvPr/>
        </p:nvSpPr>
        <p:spPr bwMode="auto">
          <a:xfrm>
            <a:off x="3368386" y="2086685"/>
            <a:ext cx="127317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
            <a:extLst>
              <a:ext uri="{FF2B5EF4-FFF2-40B4-BE49-F238E27FC236}">
                <a16:creationId xmlns:a16="http://schemas.microsoft.com/office/drawing/2014/main" id="{A1DC9042-CD88-47EF-98A2-56DB6EE43342}"/>
              </a:ext>
            </a:extLst>
          </p:cNvPr>
          <p:cNvSpPr>
            <a:spLocks noChangeShapeType="1"/>
          </p:cNvSpPr>
          <p:nvPr/>
        </p:nvSpPr>
        <p:spPr bwMode="auto">
          <a:xfrm>
            <a:off x="3368386" y="5153734"/>
            <a:ext cx="127317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
            <a:extLst>
              <a:ext uri="{FF2B5EF4-FFF2-40B4-BE49-F238E27FC236}">
                <a16:creationId xmlns:a16="http://schemas.microsoft.com/office/drawing/2014/main" id="{954FB8C2-E35D-4A56-9479-93B88B0EEB57}"/>
              </a:ext>
            </a:extLst>
          </p:cNvPr>
          <p:cNvSpPr>
            <a:spLocks noChangeShapeType="1"/>
          </p:cNvSpPr>
          <p:nvPr/>
        </p:nvSpPr>
        <p:spPr bwMode="auto">
          <a:xfrm>
            <a:off x="3368386" y="6406272"/>
            <a:ext cx="127317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5E88089-8395-BA43-97A6-853A5E39FD48}"/>
              </a:ext>
            </a:extLst>
          </p:cNvPr>
          <p:cNvSpPr/>
          <p:nvPr/>
        </p:nvSpPr>
        <p:spPr>
          <a:xfrm rot="16200000">
            <a:off x="-1796767" y="3406042"/>
            <a:ext cx="4953600" cy="461665"/>
          </a:xfrm>
          <a:prstGeom prst="rect">
            <a:avLst/>
          </a:prstGeom>
        </p:spPr>
        <p:txBody>
          <a:bodyPr wrap="none">
            <a:spAutoFit/>
          </a:bodyPr>
          <a:lstStyle/>
          <a:p>
            <a:pPr lvl="0" eaLnBrk="0" fontAlgn="base" hangingPunct="0">
              <a:spcBef>
                <a:spcPct val="0"/>
              </a:spcBef>
              <a:spcAft>
                <a:spcPct val="0"/>
              </a:spcAft>
            </a:pP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cáo</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và giải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cáo</a:t>
            </a:r>
            <a:endParaRPr lang="en-US" alt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505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536311" y="687656"/>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792134" y="-46990"/>
            <a:ext cx="724535" cy="711200"/>
            <a:chOff x="1681" y="171"/>
            <a:chExt cx="1141"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6">
                    <a:lumMod val="50000"/>
                  </a:schemeClr>
                </a:solidFill>
                <a:latin typeface="+mj-lt"/>
                <a:cs typeface="Times New Roman" panose="02020603050405020304" pitchFamily="18" charset="0"/>
              </a:endParaRPr>
            </a:p>
          </p:txBody>
        </p:sp>
        <p:sp>
          <p:nvSpPr>
            <p:cNvPr id="5" name="文本框 4"/>
            <p:cNvSpPr txBox="1"/>
            <p:nvPr/>
          </p:nvSpPr>
          <p:spPr>
            <a:xfrm>
              <a:off x="1681" y="173"/>
              <a:ext cx="1135" cy="921"/>
            </a:xfrm>
            <a:prstGeom prst="rect">
              <a:avLst/>
            </a:prstGeom>
            <a:noFill/>
          </p:spPr>
          <p:txBody>
            <a:bodyPr wrap="square" rtlCol="0">
              <a:spAutoFit/>
            </a:bodyPr>
            <a:lstStyle/>
            <a:p>
              <a:pPr algn="ctr"/>
              <a:r>
                <a:rPr lang="en-US" altLang="zh-CN" sz="3200" b="1" dirty="0">
                  <a:solidFill>
                    <a:schemeClr val="bg1"/>
                  </a:solidFill>
                  <a:latin typeface="+mj-lt"/>
                  <a:cs typeface="Times New Roman" panose="02020603050405020304" pitchFamily="18" charset="0"/>
                </a:rPr>
                <a:t>c</a:t>
              </a:r>
            </a:p>
          </p:txBody>
        </p:sp>
      </p:grpSp>
      <p:sp>
        <p:nvSpPr>
          <p:cNvPr id="7" name="文本框 6"/>
          <p:cNvSpPr txBox="1"/>
          <p:nvPr/>
        </p:nvSpPr>
        <p:spPr>
          <a:xfrm>
            <a:off x="2819850" y="28253"/>
            <a:ext cx="9038140" cy="523220"/>
          </a:xfrm>
          <a:prstGeom prst="rect">
            <a:avLst/>
          </a:prstGeom>
          <a:noFill/>
        </p:spPr>
        <p:txBody>
          <a:bodyPr wrap="square" rtlCol="0">
            <a:spAutoFit/>
          </a:bodyPr>
          <a:lstStyle/>
          <a:p>
            <a:r>
              <a:rPr lang="pt-BR" sz="2800" b="1" dirty="0">
                <a:solidFill>
                  <a:schemeClr val="accent6">
                    <a:lumMod val="50000"/>
                  </a:schemeClr>
                </a:solidFill>
                <a:latin typeface="+mj-lt"/>
                <a:cs typeface="Times New Roman" panose="02020603050405020304" pitchFamily="18" charset="0"/>
              </a:rPr>
              <a:t>Ý nghĩa của quyền khiếu nại, tố cáo của công dân.</a:t>
            </a:r>
            <a:endParaRPr lang="en-US" sz="2800" dirty="0">
              <a:solidFill>
                <a:schemeClr val="accent6">
                  <a:lumMod val="50000"/>
                </a:schemeClr>
              </a:solidFill>
              <a:latin typeface="+mj-lt"/>
              <a:cs typeface="Times New Roman" panose="02020603050405020304" pitchFamily="18" charset="0"/>
            </a:endParaRPr>
          </a:p>
        </p:txBody>
      </p:sp>
      <p:grpSp>
        <p:nvGrpSpPr>
          <p:cNvPr id="9" name="Group 8">
            <a:extLst>
              <a:ext uri="{FF2B5EF4-FFF2-40B4-BE49-F238E27FC236}">
                <a16:creationId xmlns:a16="http://schemas.microsoft.com/office/drawing/2014/main" id="{658F29E7-5CBF-430D-9AD4-E789A5706ADD}"/>
              </a:ext>
            </a:extLst>
          </p:cNvPr>
          <p:cNvGrpSpPr/>
          <p:nvPr/>
        </p:nvGrpSpPr>
        <p:grpSpPr>
          <a:xfrm>
            <a:off x="2480968" y="5065871"/>
            <a:ext cx="5935063" cy="1610168"/>
            <a:chOff x="4774280" y="4237631"/>
            <a:chExt cx="6519362" cy="1770995"/>
          </a:xfrm>
        </p:grpSpPr>
        <p:sp>
          <p:nvSpPr>
            <p:cNvPr id="10" name="矩形 9"/>
            <p:cNvSpPr/>
            <p:nvPr/>
          </p:nvSpPr>
          <p:spPr>
            <a:xfrm>
              <a:off x="4774280" y="4548795"/>
              <a:ext cx="6519362" cy="1459831"/>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6">
                    <a:lumMod val="50000"/>
                  </a:schemeClr>
                </a:solidFill>
                <a:latin typeface="+mj-lt"/>
                <a:cs typeface="Times New Roman" panose="02020603050405020304" pitchFamily="18" charset="0"/>
              </a:endParaRPr>
            </a:p>
          </p:txBody>
        </p:sp>
        <p:sp>
          <p:nvSpPr>
            <p:cNvPr id="11" name="矩形 10"/>
            <p:cNvSpPr/>
            <p:nvPr/>
          </p:nvSpPr>
          <p:spPr>
            <a:xfrm>
              <a:off x="4938395" y="4940300"/>
              <a:ext cx="6191885" cy="1049406"/>
            </a:xfrm>
            <a:prstGeom prst="rect">
              <a:avLst/>
            </a:prstGeom>
          </p:spPr>
          <p:txBody>
            <a:bodyPr wrap="square">
              <a:spAutoFit/>
            </a:bodyPr>
            <a:lstStyle/>
            <a:p>
              <a:pPr algn="just"/>
              <a:r>
                <a:rPr lang="pt-BR" sz="2800" dirty="0">
                  <a:solidFill>
                    <a:schemeClr val="accent6">
                      <a:lumMod val="50000"/>
                    </a:schemeClr>
                  </a:solidFill>
                  <a:latin typeface="+mj-lt"/>
                  <a:cs typeface="Times New Roman" panose="02020603050405020304" pitchFamily="18" charset="0"/>
                </a:rPr>
                <a:t> Là cơ sở pháp lí để công dân bảo vệ quyền và lợi ích hợp pháp của mình. </a:t>
              </a:r>
              <a:endParaRPr lang="en-US" sz="2800" dirty="0">
                <a:solidFill>
                  <a:schemeClr val="accent6">
                    <a:lumMod val="50000"/>
                  </a:schemeClr>
                </a:solidFill>
                <a:latin typeface="+mj-lt"/>
                <a:cs typeface="Times New Roman" panose="02020603050405020304" pitchFamily="18" charset="0"/>
              </a:endParaRPr>
            </a:p>
          </p:txBody>
        </p:sp>
        <p:grpSp>
          <p:nvGrpSpPr>
            <p:cNvPr id="12" name="组合 11"/>
            <p:cNvGrpSpPr/>
            <p:nvPr/>
          </p:nvGrpSpPr>
          <p:grpSpPr>
            <a:xfrm>
              <a:off x="5253542" y="4237631"/>
              <a:ext cx="2541762" cy="643184"/>
              <a:chOff x="4904651" y="1543072"/>
              <a:chExt cx="2541762" cy="859147"/>
            </a:xfrm>
          </p:grpSpPr>
          <p:sp>
            <p:nvSpPr>
              <p:cNvPr id="13"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accent6">
                      <a:lumMod val="50000"/>
                    </a:schemeClr>
                  </a:solidFill>
                  <a:latin typeface="+mj-lt"/>
                  <a:cs typeface="Times New Roman" panose="02020603050405020304" pitchFamily="18" charset="0"/>
                </a:endParaRPr>
              </a:p>
            </p:txBody>
          </p:sp>
          <p:sp>
            <p:nvSpPr>
              <p:cNvPr id="14" name="矩形 13"/>
              <p:cNvSpPr/>
              <p:nvPr/>
            </p:nvSpPr>
            <p:spPr>
              <a:xfrm>
                <a:off x="4916777" y="1543072"/>
                <a:ext cx="2529636" cy="859147"/>
              </a:xfrm>
              <a:prstGeom prst="rect">
                <a:avLst/>
              </a:prstGeom>
            </p:spPr>
            <p:txBody>
              <a:bodyPr wrap="square">
                <a:spAutoFit/>
              </a:bodyPr>
              <a:lstStyle/>
              <a:p>
                <a:pPr algn="ctr"/>
                <a:r>
                  <a:rPr lang="en-US" altLang="zh-CN" sz="3200" b="1" dirty="0">
                    <a:solidFill>
                      <a:schemeClr val="bg1"/>
                    </a:solidFill>
                    <a:latin typeface="+mj-lt"/>
                    <a:ea typeface="微软雅黑" panose="020B0503020204020204" charset="-122"/>
                    <a:cs typeface="Times New Roman" panose="02020603050405020304" pitchFamily="18" charset="0"/>
                    <a:sym typeface="+mn-ea"/>
                  </a:rPr>
                  <a:t>2</a:t>
                </a:r>
                <a:endParaRPr lang="zh-CN" altLang="en-US" sz="3200" b="1" dirty="0">
                  <a:solidFill>
                    <a:schemeClr val="bg1"/>
                  </a:solidFill>
                  <a:latin typeface="+mj-lt"/>
                  <a:ea typeface="微软雅黑" panose="020B0503020204020204" charset="-122"/>
                  <a:cs typeface="Times New Roman" panose="02020603050405020304" pitchFamily="18" charset="0"/>
                </a:endParaRPr>
              </a:p>
            </p:txBody>
          </p:sp>
        </p:grpSp>
      </p:grpSp>
      <p:grpSp>
        <p:nvGrpSpPr>
          <p:cNvPr id="8" name="Group 7">
            <a:extLst>
              <a:ext uri="{FF2B5EF4-FFF2-40B4-BE49-F238E27FC236}">
                <a16:creationId xmlns:a16="http://schemas.microsoft.com/office/drawing/2014/main" id="{7EB2D086-B783-4459-8A9D-49F87F43B692}"/>
              </a:ext>
            </a:extLst>
          </p:cNvPr>
          <p:cNvGrpSpPr/>
          <p:nvPr/>
        </p:nvGrpSpPr>
        <p:grpSpPr>
          <a:xfrm>
            <a:off x="85462" y="2204253"/>
            <a:ext cx="3279175" cy="2636144"/>
            <a:chOff x="767947" y="1662719"/>
            <a:chExt cx="3485331" cy="3204847"/>
          </a:xfrm>
        </p:grpSpPr>
        <p:sp>
          <p:nvSpPr>
            <p:cNvPr id="15" name="矩形 14"/>
            <p:cNvSpPr/>
            <p:nvPr/>
          </p:nvSpPr>
          <p:spPr>
            <a:xfrm>
              <a:off x="767947" y="2104211"/>
              <a:ext cx="3485331" cy="2763355"/>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6">
                    <a:lumMod val="50000"/>
                  </a:schemeClr>
                </a:solidFill>
                <a:latin typeface="+mj-lt"/>
                <a:cs typeface="Times New Roman" panose="02020603050405020304" pitchFamily="18" charset="0"/>
              </a:endParaRPr>
            </a:p>
          </p:txBody>
        </p:sp>
        <p:sp>
          <p:nvSpPr>
            <p:cNvPr id="16" name="矩形 15"/>
            <p:cNvSpPr/>
            <p:nvPr/>
          </p:nvSpPr>
          <p:spPr>
            <a:xfrm>
              <a:off x="1056640" y="2542540"/>
              <a:ext cx="3094355" cy="2207627"/>
            </a:xfrm>
            <a:prstGeom prst="rect">
              <a:avLst/>
            </a:prstGeom>
          </p:spPr>
          <p:txBody>
            <a:bodyPr wrap="square">
              <a:spAutoFit/>
            </a:bodyPr>
            <a:lstStyle/>
            <a:p>
              <a:pPr algn="just"/>
              <a:r>
                <a:rPr lang="pt-BR" sz="2800" dirty="0">
                  <a:solidFill>
                    <a:schemeClr val="accent6">
                      <a:lumMod val="50000"/>
                    </a:schemeClr>
                  </a:solidFill>
                  <a:latin typeface="+mj-lt"/>
                  <a:cs typeface="Times New Roman" panose="02020603050405020304" pitchFamily="18" charset="0"/>
                </a:rPr>
                <a:t> Là quyền dân chủ quan trọng trong đời sống của công dân. </a:t>
              </a:r>
              <a:r>
                <a:rPr lang="vi-VN" sz="2800" dirty="0">
                  <a:solidFill>
                    <a:schemeClr val="accent6">
                      <a:lumMod val="50000"/>
                    </a:schemeClr>
                  </a:solidFill>
                  <a:latin typeface="+mj-lt"/>
                  <a:cs typeface="Times New Roman" panose="02020603050405020304" pitchFamily="18" charset="0"/>
                </a:rPr>
                <a:t> </a:t>
              </a:r>
              <a:endParaRPr lang="en-US" sz="2800" dirty="0">
                <a:solidFill>
                  <a:schemeClr val="accent6">
                    <a:lumMod val="50000"/>
                  </a:schemeClr>
                </a:solidFill>
                <a:latin typeface="+mj-lt"/>
                <a:cs typeface="Times New Roman" panose="02020603050405020304" pitchFamily="18" charset="0"/>
              </a:endParaRPr>
            </a:p>
          </p:txBody>
        </p:sp>
        <p:grpSp>
          <p:nvGrpSpPr>
            <p:cNvPr id="17" name="组合 16"/>
            <p:cNvGrpSpPr/>
            <p:nvPr/>
          </p:nvGrpSpPr>
          <p:grpSpPr>
            <a:xfrm>
              <a:off x="1324298" y="1662719"/>
              <a:ext cx="2544775" cy="710930"/>
              <a:chOff x="4889512" y="1473516"/>
              <a:chExt cx="2544775" cy="949639"/>
            </a:xfrm>
          </p:grpSpPr>
          <p:sp>
            <p:nvSpPr>
              <p:cNvPr id="18" name="圆角矩形 17"/>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accent6">
                      <a:lumMod val="50000"/>
                    </a:schemeClr>
                  </a:solidFill>
                  <a:latin typeface="+mj-lt"/>
                  <a:cs typeface="Times New Roman" panose="02020603050405020304" pitchFamily="18" charset="0"/>
                </a:endParaRPr>
              </a:p>
            </p:txBody>
          </p:sp>
          <p:sp>
            <p:nvSpPr>
              <p:cNvPr id="19" name="矩形 18"/>
              <p:cNvSpPr/>
              <p:nvPr/>
            </p:nvSpPr>
            <p:spPr>
              <a:xfrm>
                <a:off x="4889512" y="1473516"/>
                <a:ext cx="2529637" cy="949639"/>
              </a:xfrm>
              <a:prstGeom prst="rect">
                <a:avLst/>
              </a:prstGeom>
            </p:spPr>
            <p:txBody>
              <a:bodyPr wrap="square">
                <a:spAutoFit/>
              </a:bodyPr>
              <a:lstStyle/>
              <a:p>
                <a:pPr algn="ctr"/>
                <a:r>
                  <a:rPr lang="en-US" altLang="zh-CN" sz="3200" b="1" dirty="0">
                    <a:solidFill>
                      <a:schemeClr val="bg1"/>
                    </a:solidFill>
                    <a:latin typeface="+mj-lt"/>
                    <a:ea typeface="微软雅黑" panose="020B0503020204020204" charset="-122"/>
                    <a:cs typeface="Times New Roman" panose="02020603050405020304" pitchFamily="18" charset="0"/>
                  </a:rPr>
                  <a:t>1</a:t>
                </a:r>
                <a:endParaRPr lang="zh-CN" altLang="en-US" sz="3200" b="1" dirty="0">
                  <a:solidFill>
                    <a:schemeClr val="bg1"/>
                  </a:solidFill>
                  <a:latin typeface="+mj-lt"/>
                  <a:ea typeface="微软雅黑" panose="020B0503020204020204" charset="-122"/>
                  <a:cs typeface="Times New Roman" panose="02020603050405020304" pitchFamily="18" charset="0"/>
                </a:endParaRPr>
              </a:p>
            </p:txBody>
          </p:sp>
        </p:grpSp>
      </p:grpSp>
      <p:grpSp>
        <p:nvGrpSpPr>
          <p:cNvPr id="22" name="Group 21">
            <a:extLst>
              <a:ext uri="{FF2B5EF4-FFF2-40B4-BE49-F238E27FC236}">
                <a16:creationId xmlns:a16="http://schemas.microsoft.com/office/drawing/2014/main" id="{D01187FD-8537-4FC9-8655-4764BF3F55CD}"/>
              </a:ext>
            </a:extLst>
          </p:cNvPr>
          <p:cNvGrpSpPr/>
          <p:nvPr/>
        </p:nvGrpSpPr>
        <p:grpSpPr>
          <a:xfrm>
            <a:off x="5796753" y="767082"/>
            <a:ext cx="4696653" cy="1641355"/>
            <a:chOff x="4774280" y="4203329"/>
            <a:chExt cx="6519362" cy="1805297"/>
          </a:xfrm>
        </p:grpSpPr>
        <p:sp>
          <p:nvSpPr>
            <p:cNvPr id="23" name="矩形 9">
              <a:extLst>
                <a:ext uri="{FF2B5EF4-FFF2-40B4-BE49-F238E27FC236}">
                  <a16:creationId xmlns:a16="http://schemas.microsoft.com/office/drawing/2014/main" id="{AC1FF873-856E-40E5-95CC-919AB115B842}"/>
                </a:ext>
              </a:extLst>
            </p:cNvPr>
            <p:cNvSpPr/>
            <p:nvPr/>
          </p:nvSpPr>
          <p:spPr>
            <a:xfrm>
              <a:off x="4774280" y="4548795"/>
              <a:ext cx="6519362" cy="1459831"/>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6">
                    <a:lumMod val="50000"/>
                  </a:schemeClr>
                </a:solidFill>
                <a:latin typeface="+mj-lt"/>
                <a:cs typeface="Times New Roman" panose="02020603050405020304" pitchFamily="18" charset="0"/>
              </a:endParaRPr>
            </a:p>
          </p:txBody>
        </p:sp>
        <p:sp>
          <p:nvSpPr>
            <p:cNvPr id="24" name="矩形 10">
              <a:extLst>
                <a:ext uri="{FF2B5EF4-FFF2-40B4-BE49-F238E27FC236}">
                  <a16:creationId xmlns:a16="http://schemas.microsoft.com/office/drawing/2014/main" id="{B0DF9649-192A-420D-8C4C-D3D2EA4ED7CE}"/>
                </a:ext>
              </a:extLst>
            </p:cNvPr>
            <p:cNvSpPr/>
            <p:nvPr/>
          </p:nvSpPr>
          <p:spPr>
            <a:xfrm>
              <a:off x="4938395" y="4940300"/>
              <a:ext cx="6191885" cy="1049406"/>
            </a:xfrm>
            <a:prstGeom prst="rect">
              <a:avLst/>
            </a:prstGeom>
          </p:spPr>
          <p:txBody>
            <a:bodyPr wrap="square">
              <a:spAutoFit/>
            </a:bodyPr>
            <a:lstStyle/>
            <a:p>
              <a:pPr algn="just"/>
              <a:r>
                <a:rPr lang="pt-BR" sz="2800" dirty="0">
                  <a:solidFill>
                    <a:schemeClr val="accent6">
                      <a:lumMod val="50000"/>
                    </a:schemeClr>
                  </a:solidFill>
                  <a:latin typeface="+mj-lt"/>
                  <a:cs typeface="Times New Roman" panose="02020603050405020304" pitchFamily="18" charset="0"/>
                </a:rPr>
                <a:t>Bộ máy nhà nước ngày càng được trong sạch, vững mạnh. </a:t>
              </a:r>
              <a:endParaRPr lang="en-US" sz="2800" dirty="0">
                <a:solidFill>
                  <a:schemeClr val="accent6">
                    <a:lumMod val="50000"/>
                  </a:schemeClr>
                </a:solidFill>
                <a:latin typeface="+mj-lt"/>
                <a:cs typeface="Times New Roman" panose="02020603050405020304" pitchFamily="18" charset="0"/>
              </a:endParaRPr>
            </a:p>
          </p:txBody>
        </p:sp>
        <p:grpSp>
          <p:nvGrpSpPr>
            <p:cNvPr id="25" name="组合 11">
              <a:extLst>
                <a:ext uri="{FF2B5EF4-FFF2-40B4-BE49-F238E27FC236}">
                  <a16:creationId xmlns:a16="http://schemas.microsoft.com/office/drawing/2014/main" id="{20F6E24B-A635-4BD7-B936-215995078E05}"/>
                </a:ext>
              </a:extLst>
            </p:cNvPr>
            <p:cNvGrpSpPr/>
            <p:nvPr/>
          </p:nvGrpSpPr>
          <p:grpSpPr>
            <a:xfrm>
              <a:off x="5253541" y="4203329"/>
              <a:ext cx="2529637" cy="643184"/>
              <a:chOff x="4904650" y="1497253"/>
              <a:chExt cx="2529637" cy="859147"/>
            </a:xfrm>
          </p:grpSpPr>
          <p:sp>
            <p:nvSpPr>
              <p:cNvPr id="26" name="圆角矩形 12">
                <a:extLst>
                  <a:ext uri="{FF2B5EF4-FFF2-40B4-BE49-F238E27FC236}">
                    <a16:creationId xmlns:a16="http://schemas.microsoft.com/office/drawing/2014/main" id="{10A34749-4F12-4832-9F4A-C80F080FF168}"/>
                  </a:ext>
                </a:extLst>
              </p:cNvPr>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accent6">
                      <a:lumMod val="50000"/>
                    </a:schemeClr>
                  </a:solidFill>
                  <a:latin typeface="+mj-lt"/>
                  <a:cs typeface="Times New Roman" panose="02020603050405020304" pitchFamily="18" charset="0"/>
                </a:endParaRPr>
              </a:p>
            </p:txBody>
          </p:sp>
          <p:sp>
            <p:nvSpPr>
              <p:cNvPr id="27" name="矩形 13">
                <a:extLst>
                  <a:ext uri="{FF2B5EF4-FFF2-40B4-BE49-F238E27FC236}">
                    <a16:creationId xmlns:a16="http://schemas.microsoft.com/office/drawing/2014/main" id="{D9887B1B-2F0C-40FA-95DC-2373DFE7D273}"/>
                  </a:ext>
                </a:extLst>
              </p:cNvPr>
              <p:cNvSpPr/>
              <p:nvPr/>
            </p:nvSpPr>
            <p:spPr>
              <a:xfrm>
                <a:off x="4904650" y="1497253"/>
                <a:ext cx="2529636" cy="859147"/>
              </a:xfrm>
              <a:prstGeom prst="rect">
                <a:avLst/>
              </a:prstGeom>
            </p:spPr>
            <p:txBody>
              <a:bodyPr wrap="square">
                <a:spAutoFit/>
              </a:bodyPr>
              <a:lstStyle/>
              <a:p>
                <a:pPr algn="ctr"/>
                <a:r>
                  <a:rPr lang="en-US" altLang="zh-CN" sz="3200" b="1" dirty="0">
                    <a:solidFill>
                      <a:schemeClr val="bg1"/>
                    </a:solidFill>
                    <a:latin typeface="+mj-lt"/>
                    <a:ea typeface="微软雅黑" panose="020B0503020204020204" charset="-122"/>
                    <a:cs typeface="Times New Roman" panose="02020603050405020304" pitchFamily="18" charset="0"/>
                    <a:sym typeface="+mn-ea"/>
                  </a:rPr>
                  <a:t>3</a:t>
                </a:r>
                <a:endParaRPr lang="zh-CN" altLang="en-US" sz="3200" b="1" dirty="0">
                  <a:solidFill>
                    <a:schemeClr val="bg1"/>
                  </a:solidFill>
                  <a:latin typeface="+mj-lt"/>
                  <a:ea typeface="微软雅黑" panose="020B0503020204020204" charset="-122"/>
                  <a:cs typeface="Times New Roman" panose="02020603050405020304" pitchFamily="18" charset="0"/>
                </a:endParaRPr>
              </a:p>
            </p:txBody>
          </p:sp>
        </p:grpSp>
      </p:grpSp>
      <p:pic>
        <p:nvPicPr>
          <p:cNvPr id="29" name="Picture 28" descr="A picture containing sky, beach, outdoor, water&#10;&#10;Description automatically generated">
            <a:extLst>
              <a:ext uri="{FF2B5EF4-FFF2-40B4-BE49-F238E27FC236}">
                <a16:creationId xmlns:a16="http://schemas.microsoft.com/office/drawing/2014/main" id="{A65B3091-6BD0-A64C-85DD-AB1C1EC5F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975" y="2567136"/>
            <a:ext cx="3281189" cy="2185323"/>
          </a:xfrm>
          <a:prstGeom prst="rect">
            <a:avLst/>
          </a:prstGeom>
        </p:spPr>
      </p:pic>
      <p:pic>
        <p:nvPicPr>
          <p:cNvPr id="31" name="Picture 30" descr="A picture containing sky, outdoor, nature, mountain&#10;&#10;Description automatically generated">
            <a:extLst>
              <a:ext uri="{FF2B5EF4-FFF2-40B4-BE49-F238E27FC236}">
                <a16:creationId xmlns:a16="http://schemas.microsoft.com/office/drawing/2014/main" id="{01962A16-CD46-A74C-8E3B-FBF7B91A9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886" y="2567402"/>
            <a:ext cx="4007959" cy="2176429"/>
          </a:xfrm>
          <a:prstGeom prst="rect">
            <a:avLst/>
          </a:prstGeom>
        </p:spPr>
      </p:pic>
    </p:spTree>
    <p:extLst>
      <p:ext uri="{BB962C8B-B14F-4D97-AF65-F5344CB8AC3E}">
        <p14:creationId xmlns:p14="http://schemas.microsoft.com/office/powerpoint/2010/main" val="203204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flipV="1">
            <a:off x="821176" y="1062176"/>
            <a:ext cx="10295520" cy="23553"/>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378857" y="292114"/>
            <a:ext cx="724535" cy="711200"/>
            <a:chOff x="1702" y="171"/>
            <a:chExt cx="1141"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6">
                    <a:lumMod val="75000"/>
                  </a:schemeClr>
                </a:solidFill>
                <a:latin typeface="+mj-lt"/>
                <a:cs typeface="Times New Roman" panose="02020603050405020304" pitchFamily="18" charset="0"/>
              </a:endParaRPr>
            </a:p>
          </p:txBody>
        </p:sp>
        <p:sp>
          <p:nvSpPr>
            <p:cNvPr id="5" name="文本框 4"/>
            <p:cNvSpPr txBox="1"/>
            <p:nvPr/>
          </p:nvSpPr>
          <p:spPr>
            <a:xfrm>
              <a:off x="1708" y="418"/>
              <a:ext cx="1135" cy="727"/>
            </a:xfrm>
            <a:prstGeom prst="rect">
              <a:avLst/>
            </a:prstGeom>
            <a:noFill/>
          </p:spPr>
          <p:txBody>
            <a:bodyPr wrap="square" rtlCol="0">
              <a:spAutoFit/>
            </a:bodyPr>
            <a:lstStyle/>
            <a:p>
              <a:pPr algn="ctr"/>
              <a:r>
                <a:rPr lang="pt-BR" sz="2400" b="1" dirty="0">
                  <a:solidFill>
                    <a:schemeClr val="bg1"/>
                  </a:solidFill>
                  <a:latin typeface="+mj-lt"/>
                  <a:cs typeface="Times New Roman" panose="02020603050405020304" pitchFamily="18" charset="0"/>
                </a:rPr>
                <a:t>4</a:t>
              </a:r>
              <a:endParaRPr lang="en-US" altLang="zh-CN" sz="2400" b="1" dirty="0">
                <a:solidFill>
                  <a:schemeClr val="bg1"/>
                </a:solidFill>
                <a:latin typeface="+mj-lt"/>
                <a:cs typeface="Times New Roman" panose="02020603050405020304" pitchFamily="18" charset="0"/>
              </a:endParaRPr>
            </a:p>
          </p:txBody>
        </p:sp>
      </p:grpSp>
      <p:sp>
        <p:nvSpPr>
          <p:cNvPr id="7" name="文本框 6"/>
          <p:cNvSpPr txBox="1"/>
          <p:nvPr/>
        </p:nvSpPr>
        <p:spPr>
          <a:xfrm>
            <a:off x="1241410" y="194800"/>
            <a:ext cx="9424312" cy="830997"/>
          </a:xfrm>
          <a:prstGeom prst="rect">
            <a:avLst/>
          </a:prstGeom>
          <a:noFill/>
        </p:spPr>
        <p:txBody>
          <a:bodyPr wrap="square" rtlCol="0">
            <a:spAutoFit/>
          </a:bodyPr>
          <a:lstStyle/>
          <a:p>
            <a:pPr algn="ctr"/>
            <a:r>
              <a:rPr lang="pt-BR" sz="2400" b="1" dirty="0">
                <a:solidFill>
                  <a:schemeClr val="accent6">
                    <a:lumMod val="50000"/>
                  </a:schemeClr>
                </a:solidFill>
                <a:latin typeface="+mj-lt"/>
                <a:cs typeface="Times New Roman" panose="02020603050405020304" pitchFamily="18" charset="0"/>
              </a:rPr>
              <a:t>Trách nhiệm của nhà nước và công dân trong việc thực </a:t>
            </a:r>
            <a:r>
              <a:rPr lang="pt-BR" sz="2400" b="1" dirty="0" err="1">
                <a:solidFill>
                  <a:schemeClr val="accent6">
                    <a:lumMod val="50000"/>
                  </a:schemeClr>
                </a:solidFill>
                <a:latin typeface="+mj-lt"/>
                <a:cs typeface="Times New Roman" panose="02020603050405020304" pitchFamily="18" charset="0"/>
              </a:rPr>
              <a:t>hiện</a:t>
            </a:r>
            <a:r>
              <a:rPr lang="pt-BR" sz="2400" b="1" dirty="0">
                <a:solidFill>
                  <a:schemeClr val="accent6">
                    <a:lumMod val="50000"/>
                  </a:schemeClr>
                </a:solidFill>
                <a:latin typeface="+mj-lt"/>
                <a:cs typeface="Times New Roman" panose="02020603050405020304" pitchFamily="18" charset="0"/>
              </a:rPr>
              <a:t> </a:t>
            </a:r>
          </a:p>
          <a:p>
            <a:r>
              <a:rPr lang="pt-BR" sz="2400" b="1" dirty="0">
                <a:solidFill>
                  <a:schemeClr val="accent6">
                    <a:lumMod val="50000"/>
                  </a:schemeClr>
                </a:solidFill>
                <a:latin typeface="+mj-lt"/>
                <a:cs typeface="Times New Roman" panose="02020603050405020304" pitchFamily="18" charset="0"/>
              </a:rPr>
              <a:t>	</a:t>
            </a:r>
            <a:r>
              <a:rPr lang="pt-BR" sz="2400" b="1" dirty="0" err="1">
                <a:solidFill>
                  <a:schemeClr val="accent6">
                    <a:lumMod val="50000"/>
                  </a:schemeClr>
                </a:solidFill>
                <a:latin typeface="+mj-lt"/>
                <a:cs typeface="Times New Roman" panose="02020603050405020304" pitchFamily="18" charset="0"/>
              </a:rPr>
              <a:t>các</a:t>
            </a:r>
            <a:r>
              <a:rPr lang="pt-BR" sz="2400" b="1" dirty="0">
                <a:solidFill>
                  <a:schemeClr val="accent6">
                    <a:lumMod val="50000"/>
                  </a:schemeClr>
                </a:solidFill>
                <a:latin typeface="+mj-lt"/>
                <a:cs typeface="Times New Roman" panose="02020603050405020304" pitchFamily="18" charset="0"/>
              </a:rPr>
              <a:t> quyền dân chủ của công dân.</a:t>
            </a:r>
            <a:endParaRPr lang="en-US" sz="2400" dirty="0">
              <a:solidFill>
                <a:schemeClr val="accent6">
                  <a:lumMod val="50000"/>
                </a:schemeClr>
              </a:solidFill>
              <a:latin typeface="+mj-lt"/>
              <a:cs typeface="Times New Roman" panose="02020603050405020304" pitchFamily="18" charset="0"/>
            </a:endParaRPr>
          </a:p>
        </p:txBody>
      </p:sp>
      <p:grpSp>
        <p:nvGrpSpPr>
          <p:cNvPr id="19522" name="Group 66"/>
          <p:cNvGrpSpPr/>
          <p:nvPr/>
        </p:nvGrpSpPr>
        <p:grpSpPr bwMode="auto">
          <a:xfrm>
            <a:off x="4745090" y="1383030"/>
            <a:ext cx="1950085" cy="3375401"/>
            <a:chOff x="2372" y="898"/>
            <a:chExt cx="1015" cy="2037"/>
          </a:xfrm>
        </p:grpSpPr>
        <p:sp>
          <p:nvSpPr>
            <p:cNvPr id="19503"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4"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5"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6"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7"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8"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9"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0"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1"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2"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3"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4"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5"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6"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rgbClr val="2748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grpSp>
      <p:sp>
        <p:nvSpPr>
          <p:cNvPr id="19523" name="Rectangle 67"/>
          <p:cNvSpPr>
            <a:spLocks noChangeArrowheads="1"/>
          </p:cNvSpPr>
          <p:nvPr/>
        </p:nvSpPr>
        <p:spPr bwMode="auto">
          <a:xfrm>
            <a:off x="676017" y="1238885"/>
            <a:ext cx="23690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pt-BR" sz="2400" spc="-20" dirty="0">
                <a:solidFill>
                  <a:schemeClr val="accent6">
                    <a:lumMod val="75000"/>
                  </a:schemeClr>
                </a:solidFill>
                <a:latin typeface="+mj-lt"/>
                <a:ea typeface="Times New Roman" panose="02020603050405020304" pitchFamily="18" charset="0"/>
                <a:cs typeface="Times New Roman" panose="02020603050405020304" pitchFamily="18" charset="0"/>
              </a:rPr>
              <a:t>Sử dụng đúng các quyền dân chủ của mình.</a:t>
            </a:r>
            <a:endParaRPr lang="en-US" sz="2400" dirty="0">
              <a:solidFill>
                <a:schemeClr val="accent6">
                  <a:lumMod val="75000"/>
                </a:schemeClr>
              </a:solidFill>
              <a:latin typeface="+mj-lt"/>
              <a:ea typeface="Times New Roman" panose="02020603050405020304" pitchFamily="18" charset="0"/>
              <a:cs typeface="Times New Roman" panose="02020603050405020304" pitchFamily="18" charset="0"/>
            </a:endParaRPr>
          </a:p>
        </p:txBody>
      </p:sp>
      <p:sp>
        <p:nvSpPr>
          <p:cNvPr id="19525" name="Rectangle 69"/>
          <p:cNvSpPr>
            <a:spLocks noChangeArrowheads="1"/>
          </p:cNvSpPr>
          <p:nvPr/>
        </p:nvSpPr>
        <p:spPr bwMode="auto">
          <a:xfrm>
            <a:off x="8118980" y="1238250"/>
            <a:ext cx="325233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pt-BR" sz="2400" dirty="0">
                <a:solidFill>
                  <a:schemeClr val="accent6">
                    <a:lumMod val="75000"/>
                  </a:schemeClr>
                </a:solidFill>
                <a:latin typeface="+mj-lt"/>
                <a:ea typeface="Times New Roman" panose="02020603050405020304" pitchFamily="18" charset="0"/>
                <a:cs typeface="Times New Roman" panose="02020603050405020304" pitchFamily="18" charset="0"/>
              </a:rPr>
              <a:t>Không lạm dụng quyền dân chủ của mình để làm trái pháp luật.</a:t>
            </a:r>
            <a:endParaRPr lang="en-US" sz="2400" dirty="0">
              <a:solidFill>
                <a:schemeClr val="accent6">
                  <a:lumMod val="75000"/>
                </a:schemeClr>
              </a:solidFill>
              <a:latin typeface="+mj-lt"/>
              <a:ea typeface="Times New Roman" panose="02020603050405020304" pitchFamily="18" charset="0"/>
              <a:cs typeface="Times New Roman" panose="02020603050405020304" pitchFamily="18" charset="0"/>
            </a:endParaRPr>
          </a:p>
        </p:txBody>
      </p:sp>
      <p:sp>
        <p:nvSpPr>
          <p:cNvPr id="19527" name="Line 71"/>
          <p:cNvSpPr>
            <a:spLocks noChangeShapeType="1"/>
          </p:cNvSpPr>
          <p:nvPr/>
        </p:nvSpPr>
        <p:spPr bwMode="auto">
          <a:xfrm>
            <a:off x="3355759" y="1567180"/>
            <a:ext cx="1603326" cy="0"/>
          </a:xfrm>
          <a:prstGeom prst="line">
            <a:avLst/>
          </a:prstGeom>
          <a:noFill/>
          <a:ln w="6350">
            <a:solidFill>
              <a:srgbClr val="336601"/>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29" name="Line 73"/>
          <p:cNvSpPr>
            <a:spLocks noChangeShapeType="1"/>
          </p:cNvSpPr>
          <p:nvPr/>
        </p:nvSpPr>
        <p:spPr bwMode="auto">
          <a:xfrm>
            <a:off x="6451970" y="1563012"/>
            <a:ext cx="1479851" cy="4168"/>
          </a:xfrm>
          <a:prstGeom prst="line">
            <a:avLst/>
          </a:prstGeom>
          <a:noFill/>
          <a:ln w="6350">
            <a:solidFill>
              <a:srgbClr val="336601"/>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grpSp>
        <p:nvGrpSpPr>
          <p:cNvPr id="11" name="Group 10">
            <a:extLst>
              <a:ext uri="{FF2B5EF4-FFF2-40B4-BE49-F238E27FC236}">
                <a16:creationId xmlns:a16="http://schemas.microsoft.com/office/drawing/2014/main" id="{99E373BD-EBA8-4D10-8403-F66EE5662D26}"/>
              </a:ext>
            </a:extLst>
          </p:cNvPr>
          <p:cNvGrpSpPr/>
          <p:nvPr/>
        </p:nvGrpSpPr>
        <p:grpSpPr>
          <a:xfrm>
            <a:off x="1256073" y="3404793"/>
            <a:ext cx="2950400" cy="1164114"/>
            <a:chOff x="401373" y="4099560"/>
            <a:chExt cx="3023774" cy="1164114"/>
          </a:xfrm>
        </p:grpSpPr>
        <p:grpSp>
          <p:nvGrpSpPr>
            <p:cNvPr id="19532" name="Group 76"/>
            <p:cNvGrpSpPr/>
            <p:nvPr/>
          </p:nvGrpSpPr>
          <p:grpSpPr bwMode="auto">
            <a:xfrm>
              <a:off x="594730" y="4099560"/>
              <a:ext cx="382905" cy="381000"/>
              <a:chOff x="1245" y="2094"/>
              <a:chExt cx="179" cy="178"/>
            </a:xfrm>
            <a:solidFill>
              <a:srgbClr val="336601"/>
            </a:solidFill>
          </p:grpSpPr>
          <p:sp>
            <p:nvSpPr>
              <p:cNvPr id="19517" name="Oval 61"/>
              <p:cNvSpPr>
                <a:spLocks noChangeArrowheads="1"/>
              </p:cNvSpPr>
              <p:nvPr/>
            </p:nvSpPr>
            <p:spPr bwMode="auto">
              <a:xfrm>
                <a:off x="1245"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8"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grpFill/>
              <a:ln w="33338" cap="rnd">
                <a:solidFill>
                  <a:srgbClr val="FFFFFF"/>
                </a:solidFill>
                <a:prstDash val="solid"/>
                <a:miter lim="800000"/>
              </a:ln>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grpSp>
        <p:sp>
          <p:nvSpPr>
            <p:cNvPr id="19534" name="Rectangle 78"/>
            <p:cNvSpPr>
              <a:spLocks noChangeArrowheads="1"/>
            </p:cNvSpPr>
            <p:nvPr/>
          </p:nvSpPr>
          <p:spPr bwMode="auto">
            <a:xfrm>
              <a:off x="401373" y="4525010"/>
              <a:ext cx="30237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pt-BR" sz="2400" dirty="0">
                  <a:solidFill>
                    <a:schemeClr val="accent6">
                      <a:lumMod val="75000"/>
                    </a:schemeClr>
                  </a:solidFill>
                  <a:latin typeface="+mj-lt"/>
                  <a:ea typeface="Times New Roman" panose="02020603050405020304" pitchFamily="18" charset="0"/>
                  <a:cs typeface="Times New Roman" panose="02020603050405020304" pitchFamily="18" charset="0"/>
                </a:rPr>
                <a:t>Nâng cao trình độ hiểu pháp luật</a:t>
              </a:r>
              <a:endParaRPr lang="en-US" sz="2400" dirty="0">
                <a:solidFill>
                  <a:schemeClr val="accent6">
                    <a:lumMod val="75000"/>
                  </a:schemeClr>
                </a:solidFill>
                <a:latin typeface="+mj-lt"/>
                <a:ea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3CF54E77-3356-4D69-9A7A-F528E171966C}"/>
              </a:ext>
            </a:extLst>
          </p:cNvPr>
          <p:cNvGrpSpPr/>
          <p:nvPr/>
        </p:nvGrpSpPr>
        <p:grpSpPr>
          <a:xfrm>
            <a:off x="7344620" y="3263709"/>
            <a:ext cx="3060009" cy="1224439"/>
            <a:chOff x="7285725" y="4099560"/>
            <a:chExt cx="3060009" cy="1224439"/>
          </a:xfrm>
        </p:grpSpPr>
        <p:grpSp>
          <p:nvGrpSpPr>
            <p:cNvPr id="19533" name="Group 77"/>
            <p:cNvGrpSpPr/>
            <p:nvPr/>
          </p:nvGrpSpPr>
          <p:grpSpPr bwMode="auto">
            <a:xfrm>
              <a:off x="7285725" y="4099560"/>
              <a:ext cx="382905" cy="381000"/>
              <a:chOff x="4336" y="2094"/>
              <a:chExt cx="179" cy="178"/>
            </a:xfrm>
            <a:solidFill>
              <a:srgbClr val="336601">
                <a:alpha val="70000"/>
              </a:srgbClr>
            </a:solidFill>
          </p:grpSpPr>
          <p:sp>
            <p:nvSpPr>
              <p:cNvPr id="19519" name="Oval 63"/>
              <p:cNvSpPr>
                <a:spLocks noChangeArrowheads="1"/>
              </p:cNvSpPr>
              <p:nvPr/>
            </p:nvSpPr>
            <p:spPr bwMode="auto">
              <a:xfrm>
                <a:off x="4336"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20" name="Freeform 64"/>
              <p:cNvSpPr/>
              <p:nvPr/>
            </p:nvSpPr>
            <p:spPr bwMode="auto">
              <a:xfrm>
                <a:off x="4375" y="2149"/>
                <a:ext cx="103" cy="67"/>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noFill/>
              <a:ln w="33338" cap="rnd">
                <a:solidFill>
                  <a:srgbClr val="FFFFFF"/>
                </a:solidFill>
                <a:prstDash val="solid"/>
                <a:miter lim="800000"/>
              </a:ln>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grpSp>
        <p:sp>
          <p:nvSpPr>
            <p:cNvPr id="19535" name="Rectangle 79"/>
            <p:cNvSpPr>
              <a:spLocks noChangeArrowheads="1"/>
            </p:cNvSpPr>
            <p:nvPr/>
          </p:nvSpPr>
          <p:spPr bwMode="auto">
            <a:xfrm>
              <a:off x="7285725" y="4585335"/>
              <a:ext cx="30600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pt-BR" sz="2400" dirty="0">
                  <a:solidFill>
                    <a:schemeClr val="accent6">
                      <a:lumMod val="75000"/>
                    </a:schemeClr>
                  </a:solidFill>
                  <a:latin typeface="+mj-lt"/>
                  <a:ea typeface="Times New Roman" panose="02020603050405020304" pitchFamily="18" charset="0"/>
                  <a:cs typeface="Times New Roman" panose="02020603050405020304" pitchFamily="18" charset="0"/>
                </a:rPr>
                <a:t>Tuyên truyền, vận động mọi người...</a:t>
              </a:r>
              <a:endParaRPr lang="en-US" sz="2400" dirty="0">
                <a:solidFill>
                  <a:schemeClr val="accent6">
                    <a:lumMod val="75000"/>
                  </a:schemeClr>
                </a:solidFill>
                <a:latin typeface="+mj-lt"/>
                <a:ea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2D49EC29-D12D-4A32-ADEA-2EBD141AE25C}"/>
              </a:ext>
            </a:extLst>
          </p:cNvPr>
          <p:cNvGrpSpPr/>
          <p:nvPr/>
        </p:nvGrpSpPr>
        <p:grpSpPr>
          <a:xfrm>
            <a:off x="4246681" y="4902594"/>
            <a:ext cx="2940849" cy="1283527"/>
            <a:chOff x="4174915" y="4930107"/>
            <a:chExt cx="2940849" cy="1283527"/>
          </a:xfrm>
        </p:grpSpPr>
        <p:sp>
          <p:nvSpPr>
            <p:cNvPr id="40" name="Rectangle 79">
              <a:extLst>
                <a:ext uri="{FF2B5EF4-FFF2-40B4-BE49-F238E27FC236}">
                  <a16:creationId xmlns:a16="http://schemas.microsoft.com/office/drawing/2014/main" id="{A81E0ED5-09D9-4378-94DF-8247FA4C3E9F}"/>
                </a:ext>
              </a:extLst>
            </p:cNvPr>
            <p:cNvSpPr>
              <a:spLocks noChangeArrowheads="1"/>
            </p:cNvSpPr>
            <p:nvPr/>
          </p:nvSpPr>
          <p:spPr bwMode="auto">
            <a:xfrm>
              <a:off x="4245730" y="5474970"/>
              <a:ext cx="2870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pt-BR" sz="2400" spc="-40" dirty="0">
                  <a:solidFill>
                    <a:schemeClr val="accent6">
                      <a:lumMod val="75000"/>
                    </a:schemeClr>
                  </a:solidFill>
                  <a:latin typeface="+mj-lt"/>
                  <a:ea typeface="Times New Roman" panose="02020603050405020304" pitchFamily="18" charset="0"/>
                  <a:cs typeface="Times New Roman" panose="02020603050405020304" pitchFamily="18" charset="0"/>
                </a:rPr>
                <a:t>Đấu tranh với hành vi vi phạm quyền dân chủ</a:t>
              </a:r>
              <a:endParaRPr lang="en-US" sz="2400" dirty="0">
                <a:solidFill>
                  <a:schemeClr val="accent6">
                    <a:lumMod val="75000"/>
                  </a:schemeClr>
                </a:solidFill>
                <a:latin typeface="+mj-lt"/>
                <a:ea typeface="Times New Roman" panose="02020603050405020304" pitchFamily="18" charset="0"/>
                <a:cs typeface="Times New Roman" panose="02020603050405020304" pitchFamily="18" charset="0"/>
              </a:endParaRPr>
            </a:p>
          </p:txBody>
        </p:sp>
        <p:sp>
          <p:nvSpPr>
            <p:cNvPr id="45" name="Oval 63">
              <a:extLst>
                <a:ext uri="{FF2B5EF4-FFF2-40B4-BE49-F238E27FC236}">
                  <a16:creationId xmlns:a16="http://schemas.microsoft.com/office/drawing/2014/main" id="{441FE24E-D7D9-4DB3-B314-98FFC05176DB}"/>
                </a:ext>
              </a:extLst>
            </p:cNvPr>
            <p:cNvSpPr>
              <a:spLocks noChangeArrowheads="1"/>
            </p:cNvSpPr>
            <p:nvPr/>
          </p:nvSpPr>
          <p:spPr bwMode="auto">
            <a:xfrm>
              <a:off x="4174915" y="4930107"/>
              <a:ext cx="382905" cy="381000"/>
            </a:xfrm>
            <a:prstGeom prst="ellipse">
              <a:avLst/>
            </a:pr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46" name="Freeform 64">
              <a:extLst>
                <a:ext uri="{FF2B5EF4-FFF2-40B4-BE49-F238E27FC236}">
                  <a16:creationId xmlns:a16="http://schemas.microsoft.com/office/drawing/2014/main" id="{C61FCB88-ECDE-41E8-88BD-399D1F0B8A46}"/>
                </a:ext>
              </a:extLst>
            </p:cNvPr>
            <p:cNvSpPr/>
            <p:nvPr/>
          </p:nvSpPr>
          <p:spPr bwMode="auto">
            <a:xfrm>
              <a:off x="4258341" y="5047832"/>
              <a:ext cx="220331" cy="143410"/>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noFill/>
            <a:ln w="33338" cap="rnd">
              <a:solidFill>
                <a:srgbClr val="FFFFFF"/>
              </a:solidFill>
              <a:prstDash val="solid"/>
              <a:miter lim="800000"/>
            </a:ln>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9522"/>
                                        </p:tgtEl>
                                        <p:attrNameLst>
                                          <p:attrName>style.visibility</p:attrName>
                                        </p:attrNameLst>
                                      </p:cBhvr>
                                      <p:to>
                                        <p:strVal val="visible"/>
                                      </p:to>
                                    </p:set>
                                    <p:animEffect transition="in" filter="wipe(down)">
                                      <p:cBhvr>
                                        <p:cTn id="20" dur="500"/>
                                        <p:tgtEl>
                                          <p:spTgt spid="19522"/>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19527"/>
                                        </p:tgtEl>
                                        <p:attrNameLst>
                                          <p:attrName>style.visibility</p:attrName>
                                        </p:attrNameLst>
                                      </p:cBhvr>
                                      <p:to>
                                        <p:strVal val="visible"/>
                                      </p:to>
                                    </p:set>
                                    <p:animEffect transition="in" filter="wipe(right)">
                                      <p:cBhvr>
                                        <p:cTn id="24" dur="500"/>
                                        <p:tgtEl>
                                          <p:spTgt spid="1952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9523"/>
                                        </p:tgtEl>
                                        <p:attrNameLst>
                                          <p:attrName>style.visibility</p:attrName>
                                        </p:attrNameLst>
                                      </p:cBhvr>
                                      <p:to>
                                        <p:strVal val="visible"/>
                                      </p:to>
                                    </p:set>
                                    <p:animEffect transition="in" filter="fade">
                                      <p:cBhvr>
                                        <p:cTn id="28" dur="500"/>
                                        <p:tgtEl>
                                          <p:spTgt spid="19523"/>
                                        </p:tgtEl>
                                      </p:cBhvr>
                                    </p:animEffect>
                                    <p:anim calcmode="lin" valueType="num">
                                      <p:cBhvr>
                                        <p:cTn id="29" dur="500" fill="hold"/>
                                        <p:tgtEl>
                                          <p:spTgt spid="19523"/>
                                        </p:tgtEl>
                                        <p:attrNameLst>
                                          <p:attrName>ppt_x</p:attrName>
                                        </p:attrNameLst>
                                      </p:cBhvr>
                                      <p:tavLst>
                                        <p:tav tm="0">
                                          <p:val>
                                            <p:strVal val="#ppt_x"/>
                                          </p:val>
                                        </p:tav>
                                        <p:tav tm="100000">
                                          <p:val>
                                            <p:strVal val="#ppt_x"/>
                                          </p:val>
                                        </p:tav>
                                      </p:tavLst>
                                    </p:anim>
                                    <p:anim calcmode="lin" valueType="num">
                                      <p:cBhvr>
                                        <p:cTn id="30" dur="500" fill="hold"/>
                                        <p:tgtEl>
                                          <p:spTgt spid="1952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9529"/>
                                        </p:tgtEl>
                                        <p:attrNameLst>
                                          <p:attrName>style.visibility</p:attrName>
                                        </p:attrNameLst>
                                      </p:cBhvr>
                                      <p:to>
                                        <p:strVal val="visible"/>
                                      </p:to>
                                    </p:set>
                                    <p:animEffect transition="in" filter="wipe(left)">
                                      <p:cBhvr>
                                        <p:cTn id="34" dur="500"/>
                                        <p:tgtEl>
                                          <p:spTgt spid="19529"/>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525"/>
                                        </p:tgtEl>
                                        <p:attrNameLst>
                                          <p:attrName>style.visibility</p:attrName>
                                        </p:attrNameLst>
                                      </p:cBhvr>
                                      <p:to>
                                        <p:strVal val="visible"/>
                                      </p:to>
                                    </p:set>
                                    <p:animEffect transition="in" filter="fade">
                                      <p:cBhvr>
                                        <p:cTn id="38" dur="500"/>
                                        <p:tgtEl>
                                          <p:spTgt spid="19525"/>
                                        </p:tgtEl>
                                      </p:cBhvr>
                                    </p:animEffect>
                                    <p:anim calcmode="lin" valueType="num">
                                      <p:cBhvr>
                                        <p:cTn id="39" dur="500" fill="hold"/>
                                        <p:tgtEl>
                                          <p:spTgt spid="19525"/>
                                        </p:tgtEl>
                                        <p:attrNameLst>
                                          <p:attrName>ppt_x</p:attrName>
                                        </p:attrNameLst>
                                      </p:cBhvr>
                                      <p:tavLst>
                                        <p:tav tm="0">
                                          <p:val>
                                            <p:strVal val="#ppt_x"/>
                                          </p:val>
                                        </p:tav>
                                        <p:tav tm="100000">
                                          <p:val>
                                            <p:strVal val="#ppt_x"/>
                                          </p:val>
                                        </p:tav>
                                      </p:tavLst>
                                    </p:anim>
                                    <p:anim calcmode="lin" valueType="num">
                                      <p:cBhvr>
                                        <p:cTn id="40" dur="500" fill="hold"/>
                                        <p:tgtEl>
                                          <p:spTgt spid="195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2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heel(1)">
                                      <p:cBhvr>
                                        <p:cTn id="5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523" grpId="0"/>
      <p:bldP spid="195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4"/>
          <p:cNvPicPr>
            <a:picLocks noChangeAspect="1"/>
          </p:cNvPicPr>
          <p:nvPr/>
        </p:nvPicPr>
        <p:blipFill>
          <a:blip r:embed="rId3"/>
          <a:stretch>
            <a:fillRect/>
          </a:stretch>
        </p:blipFill>
        <p:spPr>
          <a:xfrm flipV="1">
            <a:off x="8898890" y="-12065"/>
            <a:ext cx="3300730" cy="1676400"/>
          </a:xfrm>
          <a:prstGeom prst="rect">
            <a:avLst/>
          </a:prstGeom>
        </p:spPr>
      </p:pic>
      <p:pic>
        <p:nvPicPr>
          <p:cNvPr id="5" name="图片 4" descr="花5"/>
          <p:cNvPicPr>
            <a:picLocks noChangeAspect="1"/>
          </p:cNvPicPr>
          <p:nvPr/>
        </p:nvPicPr>
        <p:blipFill>
          <a:blip r:embed="rId4"/>
          <a:stretch>
            <a:fillRect/>
          </a:stretch>
        </p:blipFill>
        <p:spPr>
          <a:xfrm>
            <a:off x="-15240" y="5411470"/>
            <a:ext cx="3821430" cy="1457325"/>
          </a:xfrm>
          <a:prstGeom prst="rect">
            <a:avLst/>
          </a:prstGeom>
        </p:spPr>
      </p:pic>
      <p:grpSp>
        <p:nvGrpSpPr>
          <p:cNvPr id="12" name="组合 11"/>
          <p:cNvGrpSpPr/>
          <p:nvPr/>
        </p:nvGrpSpPr>
        <p:grpSpPr>
          <a:xfrm>
            <a:off x="2657792" y="1989454"/>
            <a:ext cx="6876415" cy="3422015"/>
            <a:chOff x="5261" y="3406"/>
            <a:chExt cx="8762" cy="4034"/>
          </a:xfrm>
        </p:grpSpPr>
        <p:grpSp>
          <p:nvGrpSpPr>
            <p:cNvPr id="9" name="组合 8"/>
            <p:cNvGrpSpPr/>
            <p:nvPr/>
          </p:nvGrpSpPr>
          <p:grpSpPr>
            <a:xfrm>
              <a:off x="5261" y="3406"/>
              <a:ext cx="8762" cy="4035"/>
              <a:chOff x="5219" y="2121"/>
              <a:chExt cx="8762" cy="4035"/>
            </a:xfrm>
          </p:grpSpPr>
          <p:cxnSp>
            <p:nvCxnSpPr>
              <p:cNvPr id="2"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pic>
        <p:nvPicPr>
          <p:cNvPr id="18" name="图片 17" descr="花"/>
          <p:cNvPicPr>
            <a:picLocks noChangeAspect="1"/>
          </p:cNvPicPr>
          <p:nvPr/>
        </p:nvPicPr>
        <p:blipFill>
          <a:blip r:embed="rId5"/>
          <a:stretch>
            <a:fillRect/>
          </a:stretch>
        </p:blipFill>
        <p:spPr>
          <a:xfrm>
            <a:off x="2458641" y="4485111"/>
            <a:ext cx="1229995" cy="1103630"/>
          </a:xfrm>
          <a:prstGeom prst="rect">
            <a:avLst/>
          </a:prstGeom>
        </p:spPr>
      </p:pic>
      <p:sp>
        <p:nvSpPr>
          <p:cNvPr id="22" name="文本框 21"/>
          <p:cNvSpPr txBox="1"/>
          <p:nvPr/>
        </p:nvSpPr>
        <p:spPr>
          <a:xfrm>
            <a:off x="3533795" y="1543501"/>
            <a:ext cx="5177750" cy="754374"/>
          </a:xfrm>
          <a:prstGeom prst="rect">
            <a:avLst/>
          </a:prstGeom>
          <a:noFill/>
        </p:spPr>
        <p:txBody>
          <a:bodyPr wrap="square" rtlCol="0">
            <a:spAutoFit/>
          </a:bodyPr>
          <a:lstStyle/>
          <a:p>
            <a:pPr algn="ctr">
              <a:lnSpc>
                <a:spcPct val="130000"/>
              </a:lnSpc>
            </a:pPr>
            <a:r>
              <a:rPr lang="en-US" altLang="zh-CN" sz="3600" b="1" dirty="0">
                <a:solidFill>
                  <a:srgbClr val="336601"/>
                </a:solidFill>
                <a:latin typeface="+mj-lt"/>
                <a:ea typeface="微软雅黑" panose="020B0503020204020204" charset="-122"/>
                <a:cs typeface="Times New Roman" panose="02020603050405020304" pitchFamily="18" charset="0"/>
              </a:rPr>
              <a:t>Thanks for your watching</a:t>
            </a:r>
          </a:p>
        </p:txBody>
      </p:sp>
      <p:pic>
        <p:nvPicPr>
          <p:cNvPr id="24" name="图片 23" descr="花2"/>
          <p:cNvPicPr>
            <a:picLocks noChangeAspect="1"/>
          </p:cNvPicPr>
          <p:nvPr/>
        </p:nvPicPr>
        <p:blipFill>
          <a:blip r:embed="rId6"/>
          <a:stretch>
            <a:fillRect/>
          </a:stretch>
        </p:blipFill>
        <p:spPr>
          <a:xfrm>
            <a:off x="8822685" y="1560616"/>
            <a:ext cx="887095" cy="897890"/>
          </a:xfrm>
          <a:prstGeom prst="rect">
            <a:avLst/>
          </a:prstGeom>
        </p:spPr>
      </p:pic>
      <p:sp>
        <p:nvSpPr>
          <p:cNvPr id="20" name="Google Shape;1650;p68">
            <a:extLst>
              <a:ext uri="{FF2B5EF4-FFF2-40B4-BE49-F238E27FC236}">
                <a16:creationId xmlns:a16="http://schemas.microsoft.com/office/drawing/2014/main" id="{A515CBB1-4563-AD42-A546-639739B28EF1}"/>
              </a:ext>
            </a:extLst>
          </p:cNvPr>
          <p:cNvSpPr txBox="1">
            <a:spLocks/>
          </p:cNvSpPr>
          <p:nvPr/>
        </p:nvSpPr>
        <p:spPr>
          <a:xfrm>
            <a:off x="2865789" y="2974300"/>
            <a:ext cx="6132400" cy="1731200"/>
          </a:xfrm>
          <a:prstGeom prst="rect">
            <a:avLst/>
          </a:prstGeom>
        </p:spPr>
        <p:txBody>
          <a:bodyPr spcFirstLastPara="1" wrap="square" lIns="121900" tIns="121900" rIns="121900" bIns="1219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US" sz="3067" dirty="0">
                <a:solidFill>
                  <a:srgbClr val="3E4459"/>
                </a:solidFill>
                <a:latin typeface="Fredoka One"/>
                <a:ea typeface="Fredoka One"/>
                <a:cs typeface="Fredoka One"/>
                <a:sym typeface="Fredoka One"/>
              </a:rPr>
              <a:t>Do You Have Any Questions?</a:t>
            </a:r>
          </a:p>
          <a:p>
            <a:pPr marL="0" indent="0" algn="ctr"/>
            <a:r>
              <a:rPr lang="en-US" dirty="0">
                <a:solidFill>
                  <a:srgbClr val="3E4459"/>
                </a:solidFill>
              </a:rPr>
              <a:t> </a:t>
            </a:r>
            <a:r>
              <a:rPr lang="en-US" dirty="0" err="1">
                <a:solidFill>
                  <a:srgbClr val="3E4459"/>
                </a:solidFill>
              </a:rPr>
              <a:t>lettm@iec.edu.vn</a:t>
            </a:r>
            <a:r>
              <a:rPr lang="en-US" dirty="0">
                <a:solidFill>
                  <a:srgbClr val="3E4459"/>
                </a:solidFill>
              </a:rPr>
              <a:t> </a:t>
            </a:r>
          </a:p>
          <a:p>
            <a:pPr marL="0" indent="0" algn="ctr"/>
            <a:r>
              <a:rPr lang="en-US" dirty="0">
                <a:solidFill>
                  <a:srgbClr val="3E4459"/>
                </a:solidFill>
              </a:rPr>
              <a:t> 0935105957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1500"/>
                            </p:stCondLst>
                            <p:childTnLst>
                              <p:par>
                                <p:cTn id="27" presetID="5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Scale>
                                      <p:cBhvr>
                                        <p:cTn id="2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2"/>
                                        </p:tgtEl>
                                        <p:attrNameLst>
                                          <p:attrName>ppt_x</p:attrName>
                                          <p:attrName>ppt_y</p:attrName>
                                        </p:attrNameLst>
                                      </p:cBhvr>
                                    </p:animMotion>
                                    <p:animEffect transition="in" filter="fade">
                                      <p:cBhvr>
                                        <p:cTn id="31" dur="1000"/>
                                        <p:tgtEl>
                                          <p:spTgt spid="2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边框"/>
          <p:cNvPicPr>
            <a:picLocks noChangeAspect="1"/>
          </p:cNvPicPr>
          <p:nvPr/>
        </p:nvPicPr>
        <p:blipFill>
          <a:blip r:embed="rId3"/>
          <a:stretch>
            <a:fillRect/>
          </a:stretch>
        </p:blipFill>
        <p:spPr>
          <a:xfrm>
            <a:off x="973455" y="1604010"/>
            <a:ext cx="4449445" cy="3900805"/>
          </a:xfrm>
          <a:prstGeom prst="rect">
            <a:avLst/>
          </a:prstGeom>
        </p:spPr>
      </p:pic>
      <p:sp>
        <p:nvSpPr>
          <p:cNvPr id="4" name="文本框 3"/>
          <p:cNvSpPr txBox="1"/>
          <p:nvPr/>
        </p:nvSpPr>
        <p:spPr>
          <a:xfrm>
            <a:off x="1643449" y="2779364"/>
            <a:ext cx="2792627" cy="1200329"/>
          </a:xfrm>
          <a:prstGeom prst="rect">
            <a:avLst/>
          </a:prstGeom>
          <a:noFill/>
        </p:spPr>
        <p:txBody>
          <a:bodyPr wrap="square" rtlCol="0">
            <a:spAutoFit/>
          </a:bodyPr>
          <a:lstStyle/>
          <a:p>
            <a:pPr algn="ctr"/>
            <a:r>
              <a:rPr lang="en-US" altLang="zh-CN" sz="2400">
                <a:solidFill>
                  <a:srgbClr val="274800"/>
                </a:solidFill>
                <a:latin typeface="Open Sans" panose="020B0606030504020204" pitchFamily="34" charset="0"/>
                <a:ea typeface="Open Sans" panose="020B0606030504020204" pitchFamily="34" charset="0"/>
                <a:cs typeface="Open Sans" panose="020B0606030504020204" pitchFamily="34" charset="0"/>
              </a:rPr>
              <a:t>CD CÓ 3 </a:t>
            </a:r>
          </a:p>
          <a:p>
            <a:pPr algn="ctr"/>
            <a:r>
              <a:rPr lang="en-US" altLang="zh-CN" sz="2400">
                <a:solidFill>
                  <a:srgbClr val="274800"/>
                </a:solidFill>
                <a:latin typeface="Open Sans" panose="020B0606030504020204" pitchFamily="34" charset="0"/>
                <a:ea typeface="Open Sans" panose="020B0606030504020204" pitchFamily="34" charset="0"/>
                <a:cs typeface="Open Sans" panose="020B0606030504020204" pitchFamily="34" charset="0"/>
              </a:rPr>
              <a:t>QUYỀN DÂN CHỦ </a:t>
            </a:r>
          </a:p>
          <a:p>
            <a:pPr algn="ctr"/>
            <a:r>
              <a:rPr lang="en-US" altLang="zh-CN" sz="2400">
                <a:solidFill>
                  <a:srgbClr val="274800"/>
                </a:solidFill>
                <a:latin typeface="Open Sans" panose="020B0606030504020204" pitchFamily="34" charset="0"/>
                <a:ea typeface="Open Sans" panose="020B0606030504020204" pitchFamily="34" charset="0"/>
                <a:cs typeface="Open Sans" panose="020B0606030504020204" pitchFamily="34" charset="0"/>
              </a:rPr>
              <a:t>CƠ BẢN</a:t>
            </a:r>
            <a:endParaRPr lang="en-US" altLang="zh-CN" sz="2400" dirty="0">
              <a:solidFill>
                <a:srgbClr val="2748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虚箭头"/>
          <p:cNvSpPr/>
          <p:nvPr/>
        </p:nvSpPr>
        <p:spPr>
          <a:xfrm>
            <a:off x="5422897" y="1029011"/>
            <a:ext cx="423545" cy="423545"/>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336601"/>
              </a:solidFill>
              <a:latin typeface="Open Sans" panose="020B0606030504020204" pitchFamily="34" charset="0"/>
              <a:cs typeface="Open Sans" panose="020B0606030504020204" pitchFamily="34" charset="0"/>
            </a:endParaRPr>
          </a:p>
        </p:txBody>
      </p:sp>
      <p:sp>
        <p:nvSpPr>
          <p:cNvPr id="22" name="文本框 21"/>
          <p:cNvSpPr txBox="1"/>
          <p:nvPr/>
        </p:nvSpPr>
        <p:spPr>
          <a:xfrm>
            <a:off x="5995134" y="836136"/>
            <a:ext cx="5963088" cy="1815882"/>
          </a:xfrm>
          <a:prstGeom prst="rect">
            <a:avLst/>
          </a:prstGeom>
          <a:noFill/>
        </p:spPr>
        <p:txBody>
          <a:bodyPr wrap="square" rtlCol="0">
            <a:spAutoFit/>
          </a:bodyPr>
          <a:lstStyle/>
          <a:p>
            <a:pPr algn="ctr"/>
            <a:r>
              <a:rPr lang="en-US" altLang="zh-C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1</a:t>
            </a:r>
            <a:r>
              <a:rPr lang="vi-VN" altLang="zh-CN" sz="2800" b="1" dirty="0">
                <a:solidFill>
                  <a:srgbClr val="274800"/>
                </a:solidFill>
                <a:latin typeface="Calibri Light" panose="020F0302020204030204" pitchFamily="34" charset="0"/>
                <a:ea typeface="微软雅黑" panose="020B0503020204020204" charset="-122"/>
                <a:cs typeface="Calibri Light" panose="020F0302020204030204" pitchFamily="34" charset="0"/>
              </a:rPr>
              <a:t>: </a:t>
            </a:r>
            <a:r>
              <a:rPr lang="vi-V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QUYỀN BẦU CỬ VÀ QUYỀN ỨNG CỬ VÀO CÁC CƠ QUAN ĐẠI BIỂU CỦA </a:t>
            </a:r>
          </a:p>
          <a:p>
            <a:pPr algn="ctr"/>
            <a:r>
              <a:rPr lang="vi-V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NHÂN DÂN.</a:t>
            </a:r>
            <a:endParaRPr lang="en-US"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endParaRPr>
          </a:p>
          <a:p>
            <a:pPr algn="ctr" fontAlgn="auto">
              <a:lnSpc>
                <a:spcPct val="100000"/>
              </a:lnSpc>
            </a:pPr>
            <a:endParaRPr lang="zh-CN" altLang="en-US" sz="2800" b="1" dirty="0">
              <a:solidFill>
                <a:srgbClr val="274800"/>
              </a:solidFill>
              <a:latin typeface="Calibri Light" panose="020F0302020204030204" pitchFamily="34" charset="0"/>
              <a:ea typeface="微软雅黑" panose="020B0503020204020204" charset="-122"/>
              <a:cs typeface="Calibri Light" panose="020F0302020204030204" pitchFamily="34" charset="0"/>
            </a:endParaRPr>
          </a:p>
        </p:txBody>
      </p:sp>
      <p:sp>
        <p:nvSpPr>
          <p:cNvPr id="23" name="虚箭头"/>
          <p:cNvSpPr/>
          <p:nvPr/>
        </p:nvSpPr>
        <p:spPr>
          <a:xfrm>
            <a:off x="5422899" y="3069311"/>
            <a:ext cx="423545" cy="423545"/>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336601"/>
              </a:solidFill>
              <a:latin typeface="Open Sans" panose="020B0606030504020204" pitchFamily="34" charset="0"/>
              <a:cs typeface="Open Sans" panose="020B0606030504020204" pitchFamily="34" charset="0"/>
            </a:endParaRPr>
          </a:p>
        </p:txBody>
      </p:sp>
      <p:sp>
        <p:nvSpPr>
          <p:cNvPr id="24" name="文本框 23"/>
          <p:cNvSpPr txBox="1"/>
          <p:nvPr/>
        </p:nvSpPr>
        <p:spPr>
          <a:xfrm>
            <a:off x="5995134" y="3015803"/>
            <a:ext cx="5963088" cy="954107"/>
          </a:xfrm>
          <a:prstGeom prst="rect">
            <a:avLst/>
          </a:prstGeom>
          <a:noFill/>
        </p:spPr>
        <p:txBody>
          <a:bodyPr wrap="square" rtlCol="0">
            <a:spAutoFit/>
          </a:bodyPr>
          <a:lstStyle/>
          <a:p>
            <a:pPr algn="ctr"/>
            <a:r>
              <a:rPr lang="en-US" altLang="zh-C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2</a:t>
            </a:r>
            <a:r>
              <a:rPr lang="vi-VN" altLang="zh-CN" sz="2800" b="1" dirty="0">
                <a:solidFill>
                  <a:srgbClr val="274800"/>
                </a:solidFill>
                <a:latin typeface="Calibri Light" panose="020F0302020204030204" pitchFamily="34" charset="0"/>
                <a:ea typeface="微软雅黑" panose="020B0503020204020204" charset="-122"/>
                <a:cs typeface="Calibri Light" panose="020F0302020204030204" pitchFamily="34" charset="0"/>
              </a:rPr>
              <a:t>: </a:t>
            </a:r>
            <a:r>
              <a:rPr lang="vi-V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QUYỀN THAM GIA QUẢN LÍ </a:t>
            </a:r>
          </a:p>
          <a:p>
            <a:pPr algn="ctr"/>
            <a:r>
              <a:rPr lang="vi-V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NHÀ NƯỚC VÀ XÃ HỘI.</a:t>
            </a:r>
            <a:endParaRPr lang="zh-CN" altLang="en-US" sz="2800" b="1" dirty="0">
              <a:solidFill>
                <a:srgbClr val="274800"/>
              </a:solidFill>
              <a:latin typeface="Calibri Light" panose="020F0302020204030204" pitchFamily="34" charset="0"/>
              <a:ea typeface="微软雅黑" panose="020B0503020204020204" charset="-122"/>
              <a:cs typeface="Calibri Light" panose="020F0302020204030204" pitchFamily="34" charset="0"/>
            </a:endParaRPr>
          </a:p>
        </p:txBody>
      </p:sp>
      <p:sp>
        <p:nvSpPr>
          <p:cNvPr id="25" name="虚箭头"/>
          <p:cNvSpPr/>
          <p:nvPr/>
        </p:nvSpPr>
        <p:spPr>
          <a:xfrm>
            <a:off x="5422898" y="4837519"/>
            <a:ext cx="423545" cy="423545"/>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336601"/>
              </a:solidFill>
              <a:latin typeface="Open Sans" panose="020B0606030504020204" pitchFamily="34" charset="0"/>
              <a:cs typeface="Open Sans" panose="020B0606030504020204" pitchFamily="34" charset="0"/>
            </a:endParaRPr>
          </a:p>
        </p:txBody>
      </p:sp>
      <p:sp>
        <p:nvSpPr>
          <p:cNvPr id="26" name="文本框 25"/>
          <p:cNvSpPr txBox="1"/>
          <p:nvPr/>
        </p:nvSpPr>
        <p:spPr>
          <a:xfrm>
            <a:off x="6066155" y="4784011"/>
            <a:ext cx="5963088" cy="954107"/>
          </a:xfrm>
          <a:prstGeom prst="rect">
            <a:avLst/>
          </a:prstGeom>
          <a:noFill/>
        </p:spPr>
        <p:txBody>
          <a:bodyPr wrap="square" rtlCol="0">
            <a:spAutoFit/>
          </a:bodyPr>
          <a:lstStyle/>
          <a:p>
            <a:pPr algn="ctr"/>
            <a:r>
              <a:rPr lang="en-US" altLang="zh-C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3</a:t>
            </a:r>
            <a:r>
              <a:rPr lang="vi-VN" altLang="zh-CN" sz="2800" b="1" dirty="0">
                <a:solidFill>
                  <a:srgbClr val="274800"/>
                </a:solidFill>
                <a:latin typeface="Calibri Light" panose="020F0302020204030204" pitchFamily="34" charset="0"/>
                <a:ea typeface="微软雅黑" panose="020B0503020204020204" charset="-122"/>
                <a:cs typeface="Calibri Light" panose="020F0302020204030204" pitchFamily="34" charset="0"/>
              </a:rPr>
              <a:t>: </a:t>
            </a:r>
            <a:r>
              <a:rPr lang="pt-BR"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QUYỀN KHIẾU NẠI, TỐ CÁO CỦA CÔNG DÂN.</a:t>
            </a:r>
            <a:r>
              <a:rPr lang="en-US" altLang="zh-C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sym typeface="+mn-ea"/>
              </a:rPr>
              <a:t> </a:t>
            </a:r>
            <a:endParaRPr lang="zh-CN" altLang="en-US" sz="2800" b="1" dirty="0">
              <a:solidFill>
                <a:srgbClr val="274800"/>
              </a:solidFill>
              <a:latin typeface="Calibri Light" panose="020F0302020204030204" pitchFamily="34" charset="0"/>
              <a:ea typeface="微软雅黑" panose="020B0503020204020204" charset="-122"/>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bldLvl="0" animBg="1"/>
      <p:bldP spid="22" grpId="0"/>
      <p:bldP spid="23" grpId="0" bldLvl="0" animBg="1"/>
      <p:bldP spid="24" grpId="0"/>
      <p:bldP spid="25" grpId="0" bldLvl="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8AFD8DF-2BE1-4DAC-B34D-857998A6DE64}"/>
              </a:ext>
            </a:extLst>
          </p:cNvPr>
          <p:cNvGrpSpPr/>
          <p:nvPr/>
        </p:nvGrpSpPr>
        <p:grpSpPr>
          <a:xfrm>
            <a:off x="5110396" y="884756"/>
            <a:ext cx="1496058" cy="1344235"/>
            <a:chOff x="5259705" y="1211005"/>
            <a:chExt cx="1496058" cy="1344235"/>
          </a:xfrm>
        </p:grpSpPr>
        <p:grpSp>
          <p:nvGrpSpPr>
            <p:cNvPr id="6" name="Group 5">
              <a:extLst>
                <a:ext uri="{FF2B5EF4-FFF2-40B4-BE49-F238E27FC236}">
                  <a16:creationId xmlns:a16="http://schemas.microsoft.com/office/drawing/2014/main" id="{F270FCED-264E-4576-B0D3-688C3BE8C6A4}"/>
                </a:ext>
              </a:extLst>
            </p:cNvPr>
            <p:cNvGrpSpPr/>
            <p:nvPr/>
          </p:nvGrpSpPr>
          <p:grpSpPr>
            <a:xfrm>
              <a:off x="5435598" y="1211005"/>
              <a:ext cx="1320165" cy="1320165"/>
              <a:chOff x="5435600" y="1089660"/>
              <a:chExt cx="1320165" cy="1320165"/>
            </a:xfrm>
          </p:grpSpPr>
          <p:sp>
            <p:nvSpPr>
              <p:cNvPr id="2" name="椭圆 1"/>
              <p:cNvSpPr/>
              <p:nvPr/>
            </p:nvSpPr>
            <p:spPr>
              <a:xfrm>
                <a:off x="5435600" y="1089660"/>
                <a:ext cx="1320165" cy="1320165"/>
              </a:xfrm>
              <a:prstGeom prst="ellipse">
                <a:avLst/>
              </a:prstGeom>
              <a:no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Calibri" panose="020F0502020204030204" pitchFamily="34" charset="0"/>
                  <a:cs typeface="Calibri" panose="020F0502020204030204" pitchFamily="34" charset="0"/>
                </a:endParaRPr>
              </a:p>
            </p:txBody>
          </p:sp>
          <p:sp>
            <p:nvSpPr>
              <p:cNvPr id="3" name="文本框 2"/>
              <p:cNvSpPr txBox="1"/>
              <p:nvPr/>
            </p:nvSpPr>
            <p:spPr>
              <a:xfrm>
                <a:off x="5535295" y="1378585"/>
                <a:ext cx="1122045" cy="584775"/>
              </a:xfrm>
              <a:prstGeom prst="rect">
                <a:avLst/>
              </a:prstGeom>
              <a:noFill/>
            </p:spPr>
            <p:txBody>
              <a:bodyPr wrap="square" rtlCol="0">
                <a:spAutoFit/>
              </a:bodyPr>
              <a:lstStyle/>
              <a:p>
                <a:pPr algn="ctr"/>
                <a:r>
                  <a:rPr lang="en-US" altLang="zh-CN" sz="3200" b="1" dirty="0">
                    <a:solidFill>
                      <a:srgbClr val="336601"/>
                    </a:solidFill>
                    <a:latin typeface="Calibri" panose="020F0502020204030204" pitchFamily="34" charset="0"/>
                    <a:ea typeface="微软雅黑" panose="020B0503020204020204" charset="-122"/>
                    <a:cs typeface="Calibri" panose="020F0502020204030204" pitchFamily="34" charset="0"/>
                  </a:rPr>
                  <a:t>01</a:t>
                </a:r>
              </a:p>
            </p:txBody>
          </p:sp>
        </p:grpSp>
        <p:pic>
          <p:nvPicPr>
            <p:cNvPr id="4" name="图片 3" descr="花"/>
            <p:cNvPicPr>
              <a:picLocks noChangeAspect="1"/>
            </p:cNvPicPr>
            <p:nvPr/>
          </p:nvPicPr>
          <p:blipFill>
            <a:blip r:embed="rId3"/>
            <a:stretch>
              <a:fillRect/>
            </a:stretch>
          </p:blipFill>
          <p:spPr>
            <a:xfrm>
              <a:off x="5259705" y="1860550"/>
              <a:ext cx="774065" cy="694690"/>
            </a:xfrm>
            <a:prstGeom prst="rect">
              <a:avLst/>
            </a:prstGeom>
          </p:spPr>
        </p:pic>
      </p:grpSp>
      <p:sp>
        <p:nvSpPr>
          <p:cNvPr id="5" name="文本框 4"/>
          <p:cNvSpPr txBox="1"/>
          <p:nvPr/>
        </p:nvSpPr>
        <p:spPr>
          <a:xfrm>
            <a:off x="2376639" y="2416256"/>
            <a:ext cx="7790075" cy="1077218"/>
          </a:xfrm>
          <a:prstGeom prst="rect">
            <a:avLst/>
          </a:prstGeom>
          <a:noFill/>
        </p:spPr>
        <p:txBody>
          <a:bodyPr wrap="square" rtlCol="0">
            <a:spAutoFit/>
          </a:bodyPr>
          <a:lstStyle/>
          <a:p>
            <a:pPr algn="ctr"/>
            <a:r>
              <a:rPr lang="vi-VN" sz="3200" b="1" dirty="0">
                <a:solidFill>
                  <a:srgbClr val="274800"/>
                </a:solidFill>
                <a:latin typeface="Calibri" panose="020F0502020204030204" pitchFamily="34" charset="0"/>
                <a:cs typeface="Calibri" panose="020F0502020204030204" pitchFamily="34" charset="0"/>
              </a:rPr>
              <a:t>QUYỀN BẦU CỬ VÀ QUYỀN ỨNG CỬ VÀO CÁC CƠ QUAN ĐẠI BIỂU CỦA NHÂN DÂN.</a:t>
            </a:r>
            <a:endParaRPr lang="en-US" sz="3200" dirty="0">
              <a:solidFill>
                <a:srgbClr val="274800"/>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0B3230EF-1E57-4AA8-BD88-9C57E1F26CB4}"/>
              </a:ext>
            </a:extLst>
          </p:cNvPr>
          <p:cNvGrpSpPr/>
          <p:nvPr/>
        </p:nvGrpSpPr>
        <p:grpSpPr>
          <a:xfrm>
            <a:off x="914984" y="3964409"/>
            <a:ext cx="2407654" cy="584775"/>
            <a:chOff x="3506736" y="4088697"/>
            <a:chExt cx="2407654" cy="584775"/>
          </a:xfrm>
        </p:grpSpPr>
        <p:sp>
          <p:nvSpPr>
            <p:cNvPr id="126" name="定位箭头"/>
            <p:cNvSpPr/>
            <p:nvPr/>
          </p:nvSpPr>
          <p:spPr>
            <a:xfrm rot="5400000">
              <a:off x="3506736" y="4182329"/>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Calibri" panose="020F0502020204030204" pitchFamily="34" charset="0"/>
                <a:cs typeface="Calibri" panose="020F0502020204030204" pitchFamily="34" charset="0"/>
              </a:endParaRPr>
            </a:p>
          </p:txBody>
        </p:sp>
        <p:sp>
          <p:nvSpPr>
            <p:cNvPr id="7" name="文本框 6"/>
            <p:cNvSpPr txBox="1"/>
            <p:nvPr/>
          </p:nvSpPr>
          <p:spPr>
            <a:xfrm>
              <a:off x="4007485" y="4088697"/>
              <a:ext cx="1906905" cy="584775"/>
            </a:xfrm>
            <a:prstGeom prst="rect">
              <a:avLst/>
            </a:prstGeom>
            <a:noFill/>
          </p:spPr>
          <p:txBody>
            <a:bodyPr wrap="square" rtlCol="0">
              <a:spAutoFit/>
            </a:bodyPr>
            <a:lstStyle/>
            <a:p>
              <a:r>
                <a:rPr lang="en-US" altLang="zh-CN" sz="3200" dirty="0" err="1">
                  <a:solidFill>
                    <a:srgbClr val="336601"/>
                  </a:solidFill>
                  <a:latin typeface="Calibri" panose="020F0502020204030204" pitchFamily="34" charset="0"/>
                  <a:ea typeface="微软雅黑" panose="020B0503020204020204" charset="-122"/>
                  <a:cs typeface="Calibri" panose="020F0502020204030204" pitchFamily="34" charset="0"/>
                </a:rPr>
                <a:t>Khái</a:t>
              </a:r>
              <a:r>
                <a:rPr lang="en-US" altLang="zh-CN" sz="3200" dirty="0">
                  <a:solidFill>
                    <a:srgbClr val="336601"/>
                  </a:solidFill>
                  <a:latin typeface="Calibri" panose="020F0502020204030204" pitchFamily="34" charset="0"/>
                  <a:ea typeface="微软雅黑" panose="020B0503020204020204" charset="-122"/>
                  <a:cs typeface="Calibri" panose="020F0502020204030204" pitchFamily="34" charset="0"/>
                </a:rPr>
                <a:t> </a:t>
              </a:r>
              <a:r>
                <a:rPr lang="en-US" altLang="zh-CN" sz="3200" dirty="0" err="1">
                  <a:solidFill>
                    <a:srgbClr val="336601"/>
                  </a:solidFill>
                  <a:latin typeface="Calibri" panose="020F0502020204030204" pitchFamily="34" charset="0"/>
                  <a:ea typeface="微软雅黑" panose="020B0503020204020204" charset="-122"/>
                  <a:cs typeface="Calibri" panose="020F0502020204030204" pitchFamily="34" charset="0"/>
                </a:rPr>
                <a:t>niệm</a:t>
              </a:r>
              <a:endParaRPr lang="zh-CN" altLang="en-US" sz="3200" dirty="0">
                <a:solidFill>
                  <a:srgbClr val="336601"/>
                </a:solidFill>
                <a:latin typeface="Calibri" panose="020F0502020204030204" pitchFamily="34" charset="0"/>
                <a:ea typeface="微软雅黑" panose="020B0503020204020204" charset="-122"/>
                <a:cs typeface="Calibri" panose="020F0502020204030204" pitchFamily="34" charset="0"/>
              </a:endParaRPr>
            </a:p>
          </p:txBody>
        </p:sp>
      </p:grpSp>
      <p:grpSp>
        <p:nvGrpSpPr>
          <p:cNvPr id="16" name="Group 15">
            <a:extLst>
              <a:ext uri="{FF2B5EF4-FFF2-40B4-BE49-F238E27FC236}">
                <a16:creationId xmlns:a16="http://schemas.microsoft.com/office/drawing/2014/main" id="{85B757A9-76FA-48E9-B135-522818D5AD0C}"/>
              </a:ext>
            </a:extLst>
          </p:cNvPr>
          <p:cNvGrpSpPr/>
          <p:nvPr/>
        </p:nvGrpSpPr>
        <p:grpSpPr>
          <a:xfrm>
            <a:off x="8606032" y="3964409"/>
            <a:ext cx="2937151" cy="584775"/>
            <a:chOff x="6431003" y="4077335"/>
            <a:chExt cx="2937151" cy="584775"/>
          </a:xfrm>
        </p:grpSpPr>
        <p:sp>
          <p:nvSpPr>
            <p:cNvPr id="8" name="定位箭头"/>
            <p:cNvSpPr/>
            <p:nvPr/>
          </p:nvSpPr>
          <p:spPr>
            <a:xfrm rot="5400000">
              <a:off x="6431003" y="4159605"/>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Calibri" panose="020F0502020204030204" pitchFamily="34" charset="0"/>
                <a:cs typeface="Calibri" panose="020F0502020204030204" pitchFamily="34" charset="0"/>
              </a:endParaRPr>
            </a:p>
          </p:txBody>
        </p:sp>
        <p:sp>
          <p:nvSpPr>
            <p:cNvPr id="9" name="文本框 8"/>
            <p:cNvSpPr txBox="1"/>
            <p:nvPr/>
          </p:nvSpPr>
          <p:spPr>
            <a:xfrm>
              <a:off x="6886575" y="4077335"/>
              <a:ext cx="2481579" cy="584775"/>
            </a:xfrm>
            <a:prstGeom prst="rect">
              <a:avLst/>
            </a:prstGeom>
            <a:noFill/>
          </p:spPr>
          <p:txBody>
            <a:bodyPr wrap="square" rtlCol="0">
              <a:spAutoFit/>
            </a:bodyPr>
            <a:lstStyle/>
            <a:p>
              <a:r>
                <a:rPr lang="en-US" altLang="zh-CN" sz="3200" dirty="0">
                  <a:solidFill>
                    <a:srgbClr val="336601"/>
                  </a:solidFill>
                  <a:latin typeface="Calibri" panose="020F0502020204030204" pitchFamily="34" charset="0"/>
                  <a:ea typeface="微软雅黑" panose="020B0503020204020204" charset="-122"/>
                  <a:cs typeface="Calibri" panose="020F0502020204030204" pitchFamily="34" charset="0"/>
                </a:rPr>
                <a:t>Ý </a:t>
              </a:r>
              <a:r>
                <a:rPr lang="en-US" altLang="zh-CN" sz="3200" dirty="0" err="1">
                  <a:solidFill>
                    <a:srgbClr val="336601"/>
                  </a:solidFill>
                  <a:latin typeface="Calibri" panose="020F0502020204030204" pitchFamily="34" charset="0"/>
                  <a:ea typeface="微软雅黑" panose="020B0503020204020204" charset="-122"/>
                  <a:cs typeface="Calibri" panose="020F0502020204030204" pitchFamily="34" charset="0"/>
                </a:rPr>
                <a:t>nghĩa</a:t>
              </a:r>
              <a:endParaRPr lang="zh-CN" altLang="en-US" sz="3200" dirty="0">
                <a:solidFill>
                  <a:srgbClr val="336601"/>
                </a:solidFill>
                <a:latin typeface="Calibri" panose="020F0502020204030204" pitchFamily="34" charset="0"/>
                <a:ea typeface="微软雅黑" panose="020B0503020204020204" charset="-122"/>
                <a:cs typeface="Calibri" panose="020F0502020204030204" pitchFamily="34" charset="0"/>
              </a:endParaRPr>
            </a:p>
          </p:txBody>
        </p:sp>
      </p:grpSp>
      <p:grpSp>
        <p:nvGrpSpPr>
          <p:cNvPr id="18" name="Group 17">
            <a:extLst>
              <a:ext uri="{FF2B5EF4-FFF2-40B4-BE49-F238E27FC236}">
                <a16:creationId xmlns:a16="http://schemas.microsoft.com/office/drawing/2014/main" id="{F93A711B-FAE4-49F2-B859-E15F4ACA3B83}"/>
              </a:ext>
            </a:extLst>
          </p:cNvPr>
          <p:cNvGrpSpPr/>
          <p:nvPr/>
        </p:nvGrpSpPr>
        <p:grpSpPr>
          <a:xfrm>
            <a:off x="4712886" y="3953047"/>
            <a:ext cx="2304415" cy="584775"/>
            <a:chOff x="3609975" y="4979670"/>
            <a:chExt cx="2304415" cy="584775"/>
          </a:xfrm>
        </p:grpSpPr>
        <p:sp>
          <p:nvSpPr>
            <p:cNvPr id="10" name="定位箭头"/>
            <p:cNvSpPr/>
            <p:nvPr/>
          </p:nvSpPr>
          <p:spPr>
            <a:xfrm rot="5400000">
              <a:off x="3609975" y="5073302"/>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Calibri" panose="020F0502020204030204" pitchFamily="34" charset="0"/>
                <a:cs typeface="Calibri" panose="020F0502020204030204" pitchFamily="34" charset="0"/>
              </a:endParaRPr>
            </a:p>
          </p:txBody>
        </p:sp>
        <p:sp>
          <p:nvSpPr>
            <p:cNvPr id="11" name="文本框 10"/>
            <p:cNvSpPr txBox="1"/>
            <p:nvPr/>
          </p:nvSpPr>
          <p:spPr>
            <a:xfrm>
              <a:off x="4007485" y="4979670"/>
              <a:ext cx="1906905" cy="584775"/>
            </a:xfrm>
            <a:prstGeom prst="rect">
              <a:avLst/>
            </a:prstGeom>
            <a:noFill/>
          </p:spPr>
          <p:txBody>
            <a:bodyPr wrap="square" rtlCol="0">
              <a:spAutoFit/>
            </a:bodyPr>
            <a:lstStyle/>
            <a:p>
              <a:r>
                <a:rPr lang="en-US" altLang="zh-CN" sz="3200" dirty="0" err="1">
                  <a:solidFill>
                    <a:srgbClr val="336601"/>
                  </a:solidFill>
                  <a:latin typeface="Calibri" panose="020F0502020204030204" pitchFamily="34" charset="0"/>
                  <a:ea typeface="微软雅黑" panose="020B0503020204020204" charset="-122"/>
                  <a:cs typeface="Calibri" panose="020F0502020204030204" pitchFamily="34" charset="0"/>
                </a:rPr>
                <a:t>Nội</a:t>
              </a:r>
              <a:r>
                <a:rPr lang="en-US" altLang="zh-CN" sz="3200" dirty="0">
                  <a:solidFill>
                    <a:srgbClr val="336601"/>
                  </a:solidFill>
                  <a:latin typeface="Calibri" panose="020F0502020204030204" pitchFamily="34" charset="0"/>
                  <a:ea typeface="微软雅黑" panose="020B0503020204020204" charset="-122"/>
                  <a:cs typeface="Calibri" panose="020F0502020204030204" pitchFamily="34" charset="0"/>
                </a:rPr>
                <a:t> dung</a:t>
              </a:r>
              <a:endParaRPr lang="zh-CN" altLang="en-US" sz="3200" dirty="0">
                <a:solidFill>
                  <a:srgbClr val="336601"/>
                </a:solidFill>
                <a:latin typeface="Calibri" panose="020F0502020204030204" pitchFamily="34" charset="0"/>
                <a:ea typeface="微软雅黑" panose="020B0503020204020204" charset="-122"/>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318770" y="605219"/>
            <a:ext cx="1518413"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cxnSpLocks/>
          </p:cNvCxnSpPr>
          <p:nvPr/>
        </p:nvCxnSpPr>
        <p:spPr>
          <a:xfrm>
            <a:off x="2767914" y="605219"/>
            <a:ext cx="826667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965214" y="93667"/>
            <a:ext cx="720725" cy="711200"/>
            <a:chOff x="1816" y="72"/>
            <a:chExt cx="1135" cy="1120"/>
          </a:xfrm>
        </p:grpSpPr>
        <p:sp>
          <p:nvSpPr>
            <p:cNvPr id="4" name="椭圆 3"/>
            <p:cNvSpPr/>
            <p:nvPr/>
          </p:nvSpPr>
          <p:spPr>
            <a:xfrm>
              <a:off x="1831" y="72"/>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816" y="384"/>
              <a:ext cx="1135" cy="582"/>
            </a:xfrm>
            <a:prstGeom prst="rect">
              <a:avLst/>
            </a:prstGeom>
            <a:noFill/>
          </p:spPr>
          <p:txBody>
            <a:bodyPr wrap="square" rtlCol="0">
              <a:spAutoFit/>
            </a:bodyPr>
            <a:lstStyle/>
            <a:p>
              <a:pPr algn="ctr"/>
              <a:r>
                <a:rPr lang="en-US" altLang="zh-CN" b="1">
                  <a:solidFill>
                    <a:schemeClr val="bg1"/>
                  </a:solidFill>
                </a:rPr>
                <a:t>01</a:t>
              </a:r>
            </a:p>
          </p:txBody>
        </p:sp>
      </p:grpSp>
      <p:sp>
        <p:nvSpPr>
          <p:cNvPr id="7" name="文本框 6"/>
          <p:cNvSpPr txBox="1"/>
          <p:nvPr/>
        </p:nvSpPr>
        <p:spPr>
          <a:xfrm>
            <a:off x="2767914" y="201139"/>
            <a:ext cx="7545468" cy="400110"/>
          </a:xfrm>
          <a:prstGeom prst="rect">
            <a:avLst/>
          </a:prstGeom>
          <a:noFill/>
        </p:spPr>
        <p:txBody>
          <a:bodyPr wrap="square" rtlCol="0">
            <a:spAutoFit/>
          </a:bodyPr>
          <a:lstStyle/>
          <a:p>
            <a:r>
              <a:rPr lang="en-US" altLang="zh-CN" sz="2000" b="1" dirty="0">
                <a:solidFill>
                  <a:srgbClr val="336601"/>
                </a:solidFill>
                <a:latin typeface="Open Sans" panose="020B0606030504020204" pitchFamily="34" charset="0"/>
                <a:ea typeface="Open Sans" panose="020B0606030504020204" pitchFamily="34" charset="0"/>
                <a:cs typeface="Open Sans" panose="020B0606030504020204" pitchFamily="34" charset="0"/>
              </a:rPr>
              <a:t>QUYỀN BẦU CỬ VÀ ỨNG CỬ</a:t>
            </a:r>
            <a:endParaRPr lang="zh-CN" altLang="en-US" sz="2000" b="1" dirty="0">
              <a:solidFill>
                <a:srgbClr val="336601"/>
              </a:solidFill>
              <a:latin typeface="Open Sans" panose="020B0606030504020204" pitchFamily="34" charset="0"/>
              <a:ea typeface="微软雅黑" panose="020B0503020204020204" charset="-122"/>
              <a:cs typeface="Open Sans" panose="020B0606030504020204" pitchFamily="34" charset="0"/>
            </a:endParaRPr>
          </a:p>
        </p:txBody>
      </p:sp>
      <p:grpSp>
        <p:nvGrpSpPr>
          <p:cNvPr id="10" name="组合 9"/>
          <p:cNvGrpSpPr/>
          <p:nvPr/>
        </p:nvGrpSpPr>
        <p:grpSpPr>
          <a:xfrm>
            <a:off x="697608" y="1939879"/>
            <a:ext cx="961390" cy="1997119"/>
            <a:chOff x="124694" y="2347215"/>
            <a:chExt cx="1107996" cy="2300594"/>
          </a:xfrm>
        </p:grpSpPr>
        <p:grpSp>
          <p:nvGrpSpPr>
            <p:cNvPr id="11" name="组合 10"/>
            <p:cNvGrpSpPr/>
            <p:nvPr/>
          </p:nvGrpSpPr>
          <p:grpSpPr>
            <a:xfrm>
              <a:off x="770183" y="2347215"/>
              <a:ext cx="179916" cy="1100108"/>
              <a:chOff x="4524245" y="3111810"/>
              <a:chExt cx="134937" cy="825081"/>
            </a:xfrm>
          </p:grpSpPr>
          <p:cxnSp>
            <p:nvCxnSpPr>
              <p:cNvPr id="13" name="直接连接符 1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124694" y="3266751"/>
              <a:ext cx="1107996" cy="1381058"/>
            </a:xfrm>
            <a:prstGeom prst="rect">
              <a:avLst/>
            </a:prstGeom>
          </p:spPr>
          <p:txBody>
            <a:bodyPr wrap="square">
              <a:spAutoFit/>
            </a:bodyPr>
            <a:lstStyle/>
            <a:p>
              <a:r>
                <a:rPr lang="zh-CN" altLang="en-US" sz="7200" dirty="0">
                  <a:solidFill>
                    <a:srgbClr val="336601"/>
                  </a:solidFill>
                  <a:latin typeface="Calibri" panose="020F0502020204030204" charset="0"/>
                  <a:ea typeface="微软雅黑" panose="020B0503020204020204" charset="-122"/>
                  <a:cs typeface="Arial" panose="020B0604020202020204" pitchFamily="34" charset="0"/>
                </a:rPr>
                <a:t>“</a:t>
              </a:r>
            </a:p>
          </p:txBody>
        </p:sp>
      </p:grpSp>
      <p:grpSp>
        <p:nvGrpSpPr>
          <p:cNvPr id="16" name="组合 15"/>
          <p:cNvGrpSpPr/>
          <p:nvPr/>
        </p:nvGrpSpPr>
        <p:grpSpPr>
          <a:xfrm>
            <a:off x="5829641" y="2051088"/>
            <a:ext cx="961390" cy="1997119"/>
            <a:chOff x="3869778" y="2347215"/>
            <a:chExt cx="1107996" cy="2300594"/>
          </a:xfrm>
        </p:grpSpPr>
        <p:grpSp>
          <p:nvGrpSpPr>
            <p:cNvPr id="17" name="组合 16"/>
            <p:cNvGrpSpPr/>
            <p:nvPr/>
          </p:nvGrpSpPr>
          <p:grpSpPr>
            <a:xfrm>
              <a:off x="4515267" y="2347215"/>
              <a:ext cx="179916" cy="1100108"/>
              <a:chOff x="4524245" y="3111810"/>
              <a:chExt cx="134937" cy="825081"/>
            </a:xfrm>
          </p:grpSpPr>
          <p:cxnSp>
            <p:nvCxnSpPr>
              <p:cNvPr id="19" name="直接连接符 18"/>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3869778" y="3266751"/>
              <a:ext cx="1107996" cy="1381058"/>
            </a:xfrm>
            <a:prstGeom prst="rect">
              <a:avLst/>
            </a:prstGeom>
          </p:spPr>
          <p:txBody>
            <a:bodyPr wrap="square">
              <a:spAutoFit/>
            </a:bodyPr>
            <a:lstStyle/>
            <a:p>
              <a:r>
                <a:rPr lang="zh-CN" altLang="en-US" sz="7200" dirty="0">
                  <a:solidFill>
                    <a:srgbClr val="336601"/>
                  </a:solidFill>
                  <a:latin typeface="Calibri" panose="020F0502020204030204" charset="0"/>
                  <a:ea typeface="微软雅黑" panose="020B0503020204020204" charset="-122"/>
                  <a:cs typeface="Arial" panose="020B0604020202020204" pitchFamily="34" charset="0"/>
                </a:rPr>
                <a:t>“</a:t>
              </a:r>
            </a:p>
          </p:txBody>
        </p:sp>
      </p:grpSp>
      <p:grpSp>
        <p:nvGrpSpPr>
          <p:cNvPr id="28" name="组合 27"/>
          <p:cNvGrpSpPr/>
          <p:nvPr/>
        </p:nvGrpSpPr>
        <p:grpSpPr>
          <a:xfrm>
            <a:off x="1730551" y="2616440"/>
            <a:ext cx="873760" cy="890905"/>
            <a:chOff x="1113255" y="3451514"/>
            <a:chExt cx="1006013" cy="1025234"/>
          </a:xfrm>
        </p:grpSpPr>
        <p:sp>
          <p:nvSpPr>
            <p:cNvPr id="29"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336601"/>
            </a:solidFill>
            <a:ln>
              <a:noFill/>
            </a:ln>
          </p:spPr>
          <p:txBody>
            <a:bodyPr/>
            <a:lstStyle/>
            <a:p>
              <a:endParaRPr lang="zh-CN" altLang="en-US" sz="1800"/>
            </a:p>
          </p:txBody>
        </p:sp>
        <p:sp>
          <p:nvSpPr>
            <p:cNvPr id="30" name="文本框 29"/>
            <p:cNvSpPr txBox="1"/>
            <p:nvPr/>
          </p:nvSpPr>
          <p:spPr>
            <a:xfrm>
              <a:off x="1236027" y="3769330"/>
              <a:ext cx="746467" cy="389601"/>
            </a:xfrm>
            <a:prstGeom prst="rect">
              <a:avLst/>
            </a:prstGeom>
            <a:noFill/>
            <a:effectLst/>
          </p:spPr>
          <p:txBody>
            <a:bodyPr wrap="square" rtlCol="0">
              <a:spAutoFit/>
            </a:bodyPr>
            <a:lstStyle/>
            <a:p>
              <a:pPr algn="ctr"/>
              <a:r>
                <a:rPr lang="en-US" altLang="zh-CN" sz="1600" b="1">
                  <a:solidFill>
                    <a:schemeClr val="bg1"/>
                  </a:solidFill>
                  <a:latin typeface="微软雅黑" panose="020B0503020204020204" charset="-122"/>
                  <a:ea typeface="微软雅黑" panose="020B0503020204020204" charset="-122"/>
                </a:rPr>
                <a:t>VD1</a:t>
              </a:r>
              <a:endParaRPr lang="zh-CN" altLang="en-US" sz="1600" b="1" dirty="0">
                <a:solidFill>
                  <a:schemeClr val="bg1"/>
                </a:solidFill>
                <a:latin typeface="微软雅黑" panose="020B0503020204020204" charset="-122"/>
                <a:ea typeface="微软雅黑" panose="020B0503020204020204" charset="-122"/>
              </a:endParaRPr>
            </a:p>
          </p:txBody>
        </p:sp>
      </p:grpSp>
      <p:grpSp>
        <p:nvGrpSpPr>
          <p:cNvPr id="31" name="组合 30"/>
          <p:cNvGrpSpPr/>
          <p:nvPr/>
        </p:nvGrpSpPr>
        <p:grpSpPr>
          <a:xfrm>
            <a:off x="6899690" y="2632547"/>
            <a:ext cx="873760" cy="890905"/>
            <a:chOff x="4858339" y="3441846"/>
            <a:chExt cx="1006013" cy="1025234"/>
          </a:xfrm>
        </p:grpSpPr>
        <p:sp>
          <p:nvSpPr>
            <p:cNvPr id="32"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336601"/>
            </a:solidFill>
            <a:ln>
              <a:noFill/>
            </a:ln>
          </p:spPr>
          <p:txBody>
            <a:bodyPr/>
            <a:lstStyle/>
            <a:p>
              <a:endParaRPr lang="zh-CN" altLang="en-US" sz="1800"/>
            </a:p>
          </p:txBody>
        </p:sp>
        <p:sp>
          <p:nvSpPr>
            <p:cNvPr id="33" name="文本框 32"/>
            <p:cNvSpPr txBox="1"/>
            <p:nvPr/>
          </p:nvSpPr>
          <p:spPr>
            <a:xfrm>
              <a:off x="4981895" y="3759662"/>
              <a:ext cx="826890" cy="389601"/>
            </a:xfrm>
            <a:prstGeom prst="rect">
              <a:avLst/>
            </a:prstGeom>
            <a:noFill/>
            <a:effectLst/>
          </p:spPr>
          <p:txBody>
            <a:bodyPr wrap="square" rtlCol="0">
              <a:spAutoFit/>
            </a:bodyPr>
            <a:lstStyle/>
            <a:p>
              <a:pPr algn="ctr"/>
              <a:r>
                <a:rPr lang="en-US" altLang="zh-CN" sz="1600" b="1">
                  <a:solidFill>
                    <a:schemeClr val="bg1"/>
                  </a:solidFill>
                  <a:latin typeface="微软雅黑" panose="020B0503020204020204" charset="-122"/>
                  <a:ea typeface="微软雅黑" panose="020B0503020204020204" charset="-122"/>
                  <a:sym typeface="+mn-ea"/>
                </a:rPr>
                <a:t>VD2</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37" name="组合 36"/>
          <p:cNvGrpSpPr/>
          <p:nvPr/>
        </p:nvGrpSpPr>
        <p:grpSpPr>
          <a:xfrm>
            <a:off x="1433194" y="921411"/>
            <a:ext cx="4221224" cy="1541969"/>
            <a:chOff x="1113255" y="2177622"/>
            <a:chExt cx="2890660" cy="992045"/>
          </a:xfrm>
        </p:grpSpPr>
        <p:sp>
          <p:nvSpPr>
            <p:cNvPr id="38" name="矩形 37"/>
            <p:cNvSpPr/>
            <p:nvPr/>
          </p:nvSpPr>
          <p:spPr>
            <a:xfrm>
              <a:off x="1113255" y="2177622"/>
              <a:ext cx="2877378" cy="992045"/>
            </a:xfrm>
            <a:prstGeom prst="rect">
              <a:avLst/>
            </a:prstGeom>
            <a:solidFill>
              <a:srgbClr val="33660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charset="0"/>
                <a:ea typeface="微软雅黑" panose="020B0503020204020204" charset="-122"/>
              </a:endParaRPr>
            </a:p>
          </p:txBody>
        </p:sp>
        <p:sp>
          <p:nvSpPr>
            <p:cNvPr id="39" name="文本框 38"/>
            <p:cNvSpPr txBox="1"/>
            <p:nvPr/>
          </p:nvSpPr>
          <p:spPr>
            <a:xfrm>
              <a:off x="1127269" y="2401536"/>
              <a:ext cx="2876646" cy="430273"/>
            </a:xfrm>
            <a:prstGeom prst="rect">
              <a:avLst/>
            </a:prstGeom>
            <a:noFill/>
          </p:spPr>
          <p:txBody>
            <a:bodyPr wrap="square" rtlCol="0" anchor="ctr">
              <a:spAutoFit/>
            </a:bodyPr>
            <a:lstStyle/>
            <a:p>
              <a:pPr algn="ctr" fontAlgn="auto">
                <a:lnSpc>
                  <a:spcPct val="130000"/>
                </a:lnSpc>
              </a:pPr>
              <a:r>
                <a:rPr lang="vi-VN" altLang="zh-CN" sz="200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mn-ea"/>
                </a:rPr>
                <a:t>CỤ T ĐÃ 70 TUỔI  NHƯNG VẪN THAM GIA BẦU CỬ</a:t>
              </a:r>
              <a:endParaRPr lang="zh-CN" altLang="en-US" sz="2000" b="1" dirty="0">
                <a:solidFill>
                  <a:schemeClr val="bg1"/>
                </a:solidFill>
                <a:effectLst/>
                <a:latin typeface="Open Sans" panose="020B0606030504020204" pitchFamily="34" charset="0"/>
                <a:ea typeface="微软雅黑" panose="020B0503020204020204" charset="-122"/>
                <a:cs typeface="Open Sans" panose="020B0606030504020204" pitchFamily="34" charset="0"/>
                <a:sym typeface="+mn-ea"/>
              </a:endParaRPr>
            </a:p>
          </p:txBody>
        </p:sp>
      </p:grpSp>
      <p:grpSp>
        <p:nvGrpSpPr>
          <p:cNvPr id="40" name="组合 39"/>
          <p:cNvGrpSpPr/>
          <p:nvPr/>
        </p:nvGrpSpPr>
        <p:grpSpPr>
          <a:xfrm>
            <a:off x="6525021" y="930987"/>
            <a:ext cx="4423061" cy="1541970"/>
            <a:chOff x="4854100" y="2177622"/>
            <a:chExt cx="2881617" cy="992045"/>
          </a:xfrm>
        </p:grpSpPr>
        <p:sp>
          <p:nvSpPr>
            <p:cNvPr id="41" name="矩形 40"/>
            <p:cNvSpPr/>
            <p:nvPr/>
          </p:nvSpPr>
          <p:spPr>
            <a:xfrm>
              <a:off x="4858339" y="2177622"/>
              <a:ext cx="2877378" cy="992045"/>
            </a:xfrm>
            <a:prstGeom prst="rect">
              <a:avLst/>
            </a:prstGeom>
            <a:solidFill>
              <a:srgbClr val="33660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charset="0"/>
                <a:ea typeface="微软雅黑" panose="020B0503020204020204" charset="-122"/>
              </a:endParaRPr>
            </a:p>
          </p:txBody>
        </p:sp>
        <p:sp>
          <p:nvSpPr>
            <p:cNvPr id="45" name="文本框 44"/>
            <p:cNvSpPr txBox="1"/>
            <p:nvPr/>
          </p:nvSpPr>
          <p:spPr>
            <a:xfrm>
              <a:off x="4854100" y="2329589"/>
              <a:ext cx="2877378" cy="641818"/>
            </a:xfrm>
            <a:prstGeom prst="rect">
              <a:avLst/>
            </a:prstGeom>
            <a:noFill/>
          </p:spPr>
          <p:txBody>
            <a:bodyPr wrap="square" rtlCol="0" anchor="ctr">
              <a:spAutoFit/>
            </a:bodyPr>
            <a:lstStyle/>
            <a:p>
              <a:pPr algn="ctr">
                <a:lnSpc>
                  <a:spcPct val="130000"/>
                </a:lnSpc>
              </a:pPr>
              <a:r>
                <a:rPr lang="vi-VN" altLang="zh-CN" sz="200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mn-ea"/>
                </a:rPr>
                <a:t>NHÀ SƯ Y 32 TUỔI ĐÃ </a:t>
              </a:r>
            </a:p>
            <a:p>
              <a:pPr algn="ctr">
                <a:lnSpc>
                  <a:spcPct val="130000"/>
                </a:lnSpc>
              </a:pPr>
              <a:r>
                <a:rPr lang="vi-VN" altLang="zh-CN" sz="200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mn-ea"/>
                </a:rPr>
                <a:t>TỰ ỨNG CỬ VÀO </a:t>
              </a:r>
            </a:p>
            <a:p>
              <a:pPr algn="ctr">
                <a:lnSpc>
                  <a:spcPct val="130000"/>
                </a:lnSpc>
              </a:pPr>
              <a:r>
                <a:rPr lang="vi-VN" altLang="zh-CN" sz="200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mn-ea"/>
                </a:rPr>
                <a:t>HĐND CẤP XÃ</a:t>
              </a:r>
              <a:endParaRPr lang="zh-CN" altLang="en-US" sz="5400" b="1" dirty="0">
                <a:solidFill>
                  <a:srgbClr val="FFFFFF"/>
                </a:solidFill>
                <a:latin typeface="Open Sans" panose="020B0606030504020204" pitchFamily="34" charset="0"/>
                <a:ea typeface="幼圆" panose="02010509060101010101" pitchFamily="49" charset="-122"/>
                <a:cs typeface="Open Sans" panose="020B0606030504020204" pitchFamily="34" charset="0"/>
              </a:endParaRPr>
            </a:p>
          </p:txBody>
        </p:sp>
      </p:grpSp>
      <p:sp>
        <p:nvSpPr>
          <p:cNvPr id="46" name="Rectangle 9">
            <a:extLst>
              <a:ext uri="{FF2B5EF4-FFF2-40B4-BE49-F238E27FC236}">
                <a16:creationId xmlns:a16="http://schemas.microsoft.com/office/drawing/2014/main" id="{D9675183-62CB-644E-9044-168339A85A35}"/>
              </a:ext>
            </a:extLst>
          </p:cNvPr>
          <p:cNvSpPr>
            <a:spLocks noChangeArrowheads="1"/>
          </p:cNvSpPr>
          <p:nvPr/>
        </p:nvSpPr>
        <p:spPr bwMode="auto">
          <a:xfrm>
            <a:off x="4258072" y="3642541"/>
            <a:ext cx="5372735" cy="561975"/>
          </a:xfrm>
          <a:prstGeom prst="rect">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7" name="Oval 10">
            <a:extLst>
              <a:ext uri="{FF2B5EF4-FFF2-40B4-BE49-F238E27FC236}">
                <a16:creationId xmlns:a16="http://schemas.microsoft.com/office/drawing/2014/main" id="{A340A906-F709-DF4D-8BBC-8D2D7F088105}"/>
              </a:ext>
            </a:extLst>
          </p:cNvPr>
          <p:cNvSpPr>
            <a:spLocks noChangeArrowheads="1"/>
          </p:cNvSpPr>
          <p:nvPr/>
        </p:nvSpPr>
        <p:spPr bwMode="auto">
          <a:xfrm>
            <a:off x="9351407" y="3642541"/>
            <a:ext cx="561975" cy="561975"/>
          </a:xfrm>
          <a:prstGeom prst="ellipse">
            <a:avLst/>
          </a:prstGeom>
          <a:solidFill>
            <a:schemeClr val="accent6">
              <a:lumMod val="60000"/>
              <a:lumOff val="40000"/>
            </a:schemeClr>
          </a:solidFill>
          <a:ln w="19050">
            <a:solidFill>
              <a:srgbClr val="FFFFFF"/>
            </a:solidFill>
            <a:round/>
          </a:ln>
        </p:spPr>
        <p:txBody>
          <a:bodyPr/>
          <a:lstStyle/>
          <a:p>
            <a:r>
              <a:rPr lang="en-US" altLang="zh-CN" sz="2400" b="1">
                <a:solidFill>
                  <a:schemeClr val="bg1"/>
                </a:solidFill>
                <a:latin typeface="微软雅黑" panose="020B0503020204020204" charset="-122"/>
                <a:ea typeface="微软雅黑" panose="020B0503020204020204" charset="-122"/>
                <a:sym typeface="Arial" panose="020B0604020202020204" pitchFamily="34" charset="0"/>
              </a:rPr>
              <a:t>1</a:t>
            </a:r>
          </a:p>
        </p:txBody>
      </p:sp>
      <p:sp>
        <p:nvSpPr>
          <p:cNvPr id="48" name="Rectangle 11">
            <a:extLst>
              <a:ext uri="{FF2B5EF4-FFF2-40B4-BE49-F238E27FC236}">
                <a16:creationId xmlns:a16="http://schemas.microsoft.com/office/drawing/2014/main" id="{7F956D4E-DB88-8341-90EF-403D7F6A6ABA}"/>
              </a:ext>
            </a:extLst>
          </p:cNvPr>
          <p:cNvSpPr>
            <a:spLocks noChangeArrowheads="1"/>
          </p:cNvSpPr>
          <p:nvPr/>
        </p:nvSpPr>
        <p:spPr bwMode="auto">
          <a:xfrm>
            <a:off x="4073558" y="4204516"/>
            <a:ext cx="5370195" cy="565785"/>
          </a:xfrm>
          <a:prstGeom prst="rect">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9" name="Oval 12">
            <a:extLst>
              <a:ext uri="{FF2B5EF4-FFF2-40B4-BE49-F238E27FC236}">
                <a16:creationId xmlns:a16="http://schemas.microsoft.com/office/drawing/2014/main" id="{4447E924-04A1-F441-BA59-37A99EE212BE}"/>
              </a:ext>
            </a:extLst>
          </p:cNvPr>
          <p:cNvSpPr>
            <a:spLocks noChangeArrowheads="1"/>
          </p:cNvSpPr>
          <p:nvPr/>
        </p:nvSpPr>
        <p:spPr bwMode="auto">
          <a:xfrm>
            <a:off x="9163083" y="4204516"/>
            <a:ext cx="561975" cy="565785"/>
          </a:xfrm>
          <a:prstGeom prst="ellipse">
            <a:avLst/>
          </a:prstGeom>
          <a:solidFill>
            <a:srgbClr val="336601"/>
          </a:solidFill>
          <a:ln w="19050">
            <a:solidFill>
              <a:schemeClr val="bg1"/>
            </a:solidFill>
            <a:round/>
          </a:ln>
        </p:spPr>
        <p:txBody>
          <a:bodyPr/>
          <a:lstStyle/>
          <a:p>
            <a:r>
              <a:rPr lang="en-US" sz="2400" b="1">
                <a:solidFill>
                  <a:schemeClr val="bg1"/>
                </a:solidFill>
                <a:latin typeface="微软雅黑" panose="020B0503020204020204" charset="-122"/>
                <a:ea typeface="微软雅黑" panose="020B0503020204020204" charset="-122"/>
                <a:sym typeface="Arial" panose="020B0604020202020204" pitchFamily="34" charset="0"/>
              </a:rPr>
              <a:t>2</a:t>
            </a:r>
            <a:endParaRPr lang="en-US">
              <a:latin typeface="Arial" panose="020B0604020202020204" pitchFamily="34" charset="0"/>
              <a:ea typeface="微软雅黑" panose="020B0503020204020204" charset="-122"/>
              <a:sym typeface="Arial" panose="020B0604020202020204" pitchFamily="34" charset="0"/>
            </a:endParaRPr>
          </a:p>
        </p:txBody>
      </p:sp>
      <p:sp>
        <p:nvSpPr>
          <p:cNvPr id="50" name="Rectangle 13">
            <a:extLst>
              <a:ext uri="{FF2B5EF4-FFF2-40B4-BE49-F238E27FC236}">
                <a16:creationId xmlns:a16="http://schemas.microsoft.com/office/drawing/2014/main" id="{FD82BAFD-0381-0E4D-A0F9-C10C368E72FE}"/>
              </a:ext>
            </a:extLst>
          </p:cNvPr>
          <p:cNvSpPr>
            <a:spLocks noChangeArrowheads="1"/>
          </p:cNvSpPr>
          <p:nvPr/>
        </p:nvSpPr>
        <p:spPr bwMode="auto">
          <a:xfrm>
            <a:off x="3847721" y="4770301"/>
            <a:ext cx="5374640" cy="561975"/>
          </a:xfrm>
          <a:prstGeom prst="rect">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4" name="Oval 14">
            <a:extLst>
              <a:ext uri="{FF2B5EF4-FFF2-40B4-BE49-F238E27FC236}">
                <a16:creationId xmlns:a16="http://schemas.microsoft.com/office/drawing/2014/main" id="{F0DE1670-1C26-754B-9251-F4EAFE604781}"/>
              </a:ext>
            </a:extLst>
          </p:cNvPr>
          <p:cNvSpPr>
            <a:spLocks noChangeArrowheads="1"/>
          </p:cNvSpPr>
          <p:nvPr/>
        </p:nvSpPr>
        <p:spPr bwMode="auto">
          <a:xfrm>
            <a:off x="8939786" y="4770301"/>
            <a:ext cx="561975" cy="561975"/>
          </a:xfrm>
          <a:prstGeom prst="ellipse">
            <a:avLst/>
          </a:prstGeom>
          <a:solidFill>
            <a:schemeClr val="accent6">
              <a:lumMod val="60000"/>
              <a:lumOff val="40000"/>
            </a:schemeClr>
          </a:solidFill>
          <a:ln w="19050">
            <a:solidFill>
              <a:srgbClr val="FFFFFF"/>
            </a:solidFill>
            <a:round/>
          </a:ln>
        </p:spPr>
        <p:txBody>
          <a:bodyPr/>
          <a:lstStyle/>
          <a:p>
            <a:r>
              <a:rPr lang="en-US" altLang="zh-CN" sz="2400" b="1">
                <a:solidFill>
                  <a:schemeClr val="bg1"/>
                </a:solidFill>
                <a:latin typeface="微软雅黑" panose="020B0503020204020204" charset="-122"/>
                <a:ea typeface="微软雅黑" panose="020B0503020204020204" charset="-122"/>
                <a:sym typeface="Arial" panose="020B0604020202020204" pitchFamily="34" charset="0"/>
              </a:rPr>
              <a:t>3</a:t>
            </a: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55" name="组合 17">
            <a:extLst>
              <a:ext uri="{FF2B5EF4-FFF2-40B4-BE49-F238E27FC236}">
                <a16:creationId xmlns:a16="http://schemas.microsoft.com/office/drawing/2014/main" id="{E0F38987-7AB5-8347-A6FA-6ED266B32557}"/>
              </a:ext>
            </a:extLst>
          </p:cNvPr>
          <p:cNvGrpSpPr/>
          <p:nvPr/>
        </p:nvGrpSpPr>
        <p:grpSpPr>
          <a:xfrm>
            <a:off x="2365625" y="3383174"/>
            <a:ext cx="3503930" cy="3474791"/>
            <a:chOff x="6284" y="3008"/>
            <a:chExt cx="6226" cy="6194"/>
          </a:xfrm>
        </p:grpSpPr>
        <p:sp>
          <p:nvSpPr>
            <p:cNvPr id="56" name="Oval 18">
              <a:extLst>
                <a:ext uri="{FF2B5EF4-FFF2-40B4-BE49-F238E27FC236}">
                  <a16:creationId xmlns:a16="http://schemas.microsoft.com/office/drawing/2014/main" id="{436176DD-DAC7-9047-AE7C-65364A08F82E}"/>
                </a:ext>
              </a:extLst>
            </p:cNvPr>
            <p:cNvSpPr>
              <a:spLocks noChangeArrowheads="1"/>
            </p:cNvSpPr>
            <p:nvPr/>
          </p:nvSpPr>
          <p:spPr bwMode="auto">
            <a:xfrm>
              <a:off x="6562" y="3289"/>
              <a:ext cx="3729" cy="3733"/>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57" name="组合 7">
              <a:extLst>
                <a:ext uri="{FF2B5EF4-FFF2-40B4-BE49-F238E27FC236}">
                  <a16:creationId xmlns:a16="http://schemas.microsoft.com/office/drawing/2014/main" id="{AB44A059-6625-4140-9A50-00FEE3B488F7}"/>
                </a:ext>
              </a:extLst>
            </p:cNvPr>
            <p:cNvGrpSpPr/>
            <p:nvPr/>
          </p:nvGrpSpPr>
          <p:grpSpPr>
            <a:xfrm>
              <a:off x="6284" y="3008"/>
              <a:ext cx="6226" cy="6195"/>
              <a:chOff x="2919413" y="1635125"/>
              <a:chExt cx="3127375" cy="3111500"/>
            </a:xfrm>
          </p:grpSpPr>
          <p:sp>
            <p:nvSpPr>
              <p:cNvPr id="58" name="Freeform 19">
                <a:extLst>
                  <a:ext uri="{FF2B5EF4-FFF2-40B4-BE49-F238E27FC236}">
                    <a16:creationId xmlns:a16="http://schemas.microsoft.com/office/drawing/2014/main" id="{837F1E6F-DCD1-7645-B4D5-832919A9CFD2}"/>
                  </a:ext>
                </a:extLst>
              </p:cNvPr>
              <p:cNvSpPr>
                <a:spLocks noEditPoints="1"/>
              </p:cNvSpPr>
              <p:nvPr/>
            </p:nvSpPr>
            <p:spPr bwMode="auto">
              <a:xfrm>
                <a:off x="2919413" y="1635125"/>
                <a:ext cx="2144712" cy="2147888"/>
              </a:xfrm>
              <a:custGeom>
                <a:avLst/>
                <a:gdLst>
                  <a:gd name="T0" fmla="*/ 480 w 961"/>
                  <a:gd name="T1" fmla="*/ 0 h 961"/>
                  <a:gd name="T2" fmla="*/ 0 w 961"/>
                  <a:gd name="T3" fmla="*/ 480 h 961"/>
                  <a:gd name="T4" fmla="*/ 480 w 961"/>
                  <a:gd name="T5" fmla="*/ 961 h 961"/>
                  <a:gd name="T6" fmla="*/ 961 w 961"/>
                  <a:gd name="T7" fmla="*/ 480 h 961"/>
                  <a:gd name="T8" fmla="*/ 480 w 961"/>
                  <a:gd name="T9" fmla="*/ 0 h 961"/>
                  <a:gd name="T10" fmla="*/ 480 w 961"/>
                  <a:gd name="T11" fmla="*/ 896 h 961"/>
                  <a:gd name="T12" fmla="*/ 64 w 961"/>
                  <a:gd name="T13" fmla="*/ 480 h 961"/>
                  <a:gd name="T14" fmla="*/ 480 w 961"/>
                  <a:gd name="T15" fmla="*/ 64 h 961"/>
                  <a:gd name="T16" fmla="*/ 896 w 961"/>
                  <a:gd name="T17" fmla="*/ 480 h 961"/>
                  <a:gd name="T18" fmla="*/ 480 w 961"/>
                  <a:gd name="T19" fmla="*/ 89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9" name="Freeform 20">
                <a:extLst>
                  <a:ext uri="{FF2B5EF4-FFF2-40B4-BE49-F238E27FC236}">
                    <a16:creationId xmlns:a16="http://schemas.microsoft.com/office/drawing/2014/main" id="{F594BC20-E50D-B84B-8A54-AB679EBD5ACC}"/>
                  </a:ext>
                </a:extLst>
              </p:cNvPr>
              <p:cNvSpPr/>
              <p:nvPr/>
            </p:nvSpPr>
            <p:spPr bwMode="auto">
              <a:xfrm>
                <a:off x="4660900" y="3355975"/>
                <a:ext cx="631825" cy="633413"/>
              </a:xfrm>
              <a:custGeom>
                <a:avLst/>
                <a:gdLst>
                  <a:gd name="T0" fmla="*/ 309 w 398"/>
                  <a:gd name="T1" fmla="*/ 399 h 399"/>
                  <a:gd name="T2" fmla="*/ 0 w 398"/>
                  <a:gd name="T3" fmla="*/ 89 h 399"/>
                  <a:gd name="T4" fmla="*/ 88 w 398"/>
                  <a:gd name="T5" fmla="*/ 0 h 399"/>
                  <a:gd name="T6" fmla="*/ 398 w 398"/>
                  <a:gd name="T7" fmla="*/ 310 h 399"/>
                  <a:gd name="T8" fmla="*/ 309 w 398"/>
                  <a:gd name="T9" fmla="*/ 399 h 399"/>
                </a:gdLst>
                <a:ahLst/>
                <a:cxnLst>
                  <a:cxn ang="0">
                    <a:pos x="T0" y="T1"/>
                  </a:cxn>
                  <a:cxn ang="0">
                    <a:pos x="T2" y="T3"/>
                  </a:cxn>
                  <a:cxn ang="0">
                    <a:pos x="T4" y="T5"/>
                  </a:cxn>
                  <a:cxn ang="0">
                    <a:pos x="T6" y="T7"/>
                  </a:cxn>
                  <a:cxn ang="0">
                    <a:pos x="T8" y="T9"/>
                  </a:cxn>
                </a:cxnLst>
                <a:rect l="0" t="0" r="r" b="b"/>
                <a:pathLst>
                  <a:path w="398" h="399">
                    <a:moveTo>
                      <a:pt x="309" y="399"/>
                    </a:moveTo>
                    <a:lnTo>
                      <a:pt x="0" y="89"/>
                    </a:lnTo>
                    <a:lnTo>
                      <a:pt x="88" y="0"/>
                    </a:lnTo>
                    <a:lnTo>
                      <a:pt x="398" y="310"/>
                    </a:lnTo>
                    <a:lnTo>
                      <a:pt x="309" y="399"/>
                    </a:ln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0" name="Freeform 21">
                <a:extLst>
                  <a:ext uri="{FF2B5EF4-FFF2-40B4-BE49-F238E27FC236}">
                    <a16:creationId xmlns:a16="http://schemas.microsoft.com/office/drawing/2014/main" id="{B194A2DE-8237-EC4F-8964-AA8D987CC633}"/>
                  </a:ext>
                </a:extLst>
              </p:cNvPr>
              <p:cNvSpPr/>
              <p:nvPr/>
            </p:nvSpPr>
            <p:spPr bwMode="auto">
              <a:xfrm>
                <a:off x="5086350" y="3786188"/>
                <a:ext cx="960438" cy="960437"/>
              </a:xfrm>
              <a:custGeom>
                <a:avLst/>
                <a:gdLst>
                  <a:gd name="T0" fmla="*/ 340 w 430"/>
                  <a:gd name="T1" fmla="*/ 415 h 430"/>
                  <a:gd name="T2" fmla="*/ 302 w 430"/>
                  <a:gd name="T3" fmla="*/ 421 h 430"/>
                  <a:gd name="T4" fmla="*/ 9 w 430"/>
                  <a:gd name="T5" fmla="*/ 128 h 430"/>
                  <a:gd name="T6" fmla="*/ 14 w 430"/>
                  <a:gd name="T7" fmla="*/ 90 h 430"/>
                  <a:gd name="T8" fmla="*/ 91 w 430"/>
                  <a:gd name="T9" fmla="*/ 14 h 430"/>
                  <a:gd name="T10" fmla="*/ 128 w 430"/>
                  <a:gd name="T11" fmla="*/ 8 h 430"/>
                  <a:gd name="T12" fmla="*/ 421 w 430"/>
                  <a:gd name="T13" fmla="*/ 301 h 430"/>
                  <a:gd name="T14" fmla="*/ 416 w 430"/>
                  <a:gd name="T15" fmla="*/ 339 h 430"/>
                  <a:gd name="T16" fmla="*/ 340 w 430"/>
                  <a:gd name="T17" fmla="*/ 4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430">
                    <a:moveTo>
                      <a:pt x="340" y="415"/>
                    </a:moveTo>
                    <a:cubicBezTo>
                      <a:pt x="328" y="427"/>
                      <a:pt x="311" y="430"/>
                      <a:pt x="302" y="421"/>
                    </a:cubicBezTo>
                    <a:cubicBezTo>
                      <a:pt x="9" y="128"/>
                      <a:pt x="9" y="128"/>
                      <a:pt x="9" y="128"/>
                    </a:cubicBezTo>
                    <a:cubicBezTo>
                      <a:pt x="0" y="119"/>
                      <a:pt x="2" y="102"/>
                      <a:pt x="14" y="90"/>
                    </a:cubicBezTo>
                    <a:cubicBezTo>
                      <a:pt x="91" y="14"/>
                      <a:pt x="91" y="14"/>
                      <a:pt x="91" y="14"/>
                    </a:cubicBezTo>
                    <a:cubicBezTo>
                      <a:pt x="102" y="2"/>
                      <a:pt x="119" y="0"/>
                      <a:pt x="128" y="8"/>
                    </a:cubicBezTo>
                    <a:cubicBezTo>
                      <a:pt x="421" y="301"/>
                      <a:pt x="421" y="301"/>
                      <a:pt x="421" y="301"/>
                    </a:cubicBezTo>
                    <a:cubicBezTo>
                      <a:pt x="430" y="310"/>
                      <a:pt x="428" y="327"/>
                      <a:pt x="416" y="339"/>
                    </a:cubicBezTo>
                    <a:lnTo>
                      <a:pt x="340" y="415"/>
                    </a:ln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 name="Freeform 22">
                <a:extLst>
                  <a:ext uri="{FF2B5EF4-FFF2-40B4-BE49-F238E27FC236}">
                    <a16:creationId xmlns:a16="http://schemas.microsoft.com/office/drawing/2014/main" id="{3B803B31-7973-AD4C-B990-D2F3C9F60B2F}"/>
                  </a:ext>
                </a:extLst>
              </p:cNvPr>
              <p:cNvSpPr/>
              <p:nvPr/>
            </p:nvSpPr>
            <p:spPr bwMode="auto">
              <a:xfrm>
                <a:off x="5157788" y="3857625"/>
                <a:ext cx="304800" cy="301625"/>
              </a:xfrm>
              <a:custGeom>
                <a:avLst/>
                <a:gdLst>
                  <a:gd name="T0" fmla="*/ 23 w 192"/>
                  <a:gd name="T1" fmla="*/ 190 h 190"/>
                  <a:gd name="T2" fmla="*/ 0 w 192"/>
                  <a:gd name="T3" fmla="*/ 167 h 190"/>
                  <a:gd name="T4" fmla="*/ 168 w 192"/>
                  <a:gd name="T5" fmla="*/ 0 h 190"/>
                  <a:gd name="T6" fmla="*/ 192 w 192"/>
                  <a:gd name="T7" fmla="*/ 22 h 190"/>
                  <a:gd name="T8" fmla="*/ 23 w 192"/>
                  <a:gd name="T9" fmla="*/ 190 h 190"/>
                </a:gdLst>
                <a:ahLst/>
                <a:cxnLst>
                  <a:cxn ang="0">
                    <a:pos x="T0" y="T1"/>
                  </a:cxn>
                  <a:cxn ang="0">
                    <a:pos x="T2" y="T3"/>
                  </a:cxn>
                  <a:cxn ang="0">
                    <a:pos x="T4" y="T5"/>
                  </a:cxn>
                  <a:cxn ang="0">
                    <a:pos x="T6" y="T7"/>
                  </a:cxn>
                  <a:cxn ang="0">
                    <a:pos x="T8" y="T9"/>
                  </a:cxn>
                </a:cxnLst>
                <a:rect l="0" t="0" r="r" b="b"/>
                <a:pathLst>
                  <a:path w="192" h="190">
                    <a:moveTo>
                      <a:pt x="23" y="190"/>
                    </a:moveTo>
                    <a:lnTo>
                      <a:pt x="0" y="167"/>
                    </a:lnTo>
                    <a:lnTo>
                      <a:pt x="168" y="0"/>
                    </a:lnTo>
                    <a:lnTo>
                      <a:pt x="192" y="22"/>
                    </a:lnTo>
                    <a:lnTo>
                      <a:pt x="23" y="190"/>
                    </a:lnTo>
                    <a:close/>
                  </a:path>
                </a:pathLst>
              </a:cu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2" name="Freeform 23">
                <a:extLst>
                  <a:ext uri="{FF2B5EF4-FFF2-40B4-BE49-F238E27FC236}">
                    <a16:creationId xmlns:a16="http://schemas.microsoft.com/office/drawing/2014/main" id="{0497A957-231A-1145-902E-4BAD90AB5323}"/>
                  </a:ext>
                </a:extLst>
              </p:cNvPr>
              <p:cNvSpPr/>
              <p:nvPr/>
            </p:nvSpPr>
            <p:spPr bwMode="auto">
              <a:xfrm>
                <a:off x="5673725" y="4371975"/>
                <a:ext cx="301625" cy="303213"/>
              </a:xfrm>
              <a:custGeom>
                <a:avLst/>
                <a:gdLst>
                  <a:gd name="T0" fmla="*/ 23 w 190"/>
                  <a:gd name="T1" fmla="*/ 191 h 191"/>
                  <a:gd name="T2" fmla="*/ 0 w 190"/>
                  <a:gd name="T3" fmla="*/ 167 h 191"/>
                  <a:gd name="T4" fmla="*/ 168 w 190"/>
                  <a:gd name="T5" fmla="*/ 0 h 191"/>
                  <a:gd name="T6" fmla="*/ 190 w 190"/>
                  <a:gd name="T7" fmla="*/ 22 h 191"/>
                  <a:gd name="T8" fmla="*/ 23 w 190"/>
                  <a:gd name="T9" fmla="*/ 191 h 191"/>
                </a:gdLst>
                <a:ahLst/>
                <a:cxnLst>
                  <a:cxn ang="0">
                    <a:pos x="T0" y="T1"/>
                  </a:cxn>
                  <a:cxn ang="0">
                    <a:pos x="T2" y="T3"/>
                  </a:cxn>
                  <a:cxn ang="0">
                    <a:pos x="T4" y="T5"/>
                  </a:cxn>
                  <a:cxn ang="0">
                    <a:pos x="T6" y="T7"/>
                  </a:cxn>
                  <a:cxn ang="0">
                    <a:pos x="T8" y="T9"/>
                  </a:cxn>
                </a:cxnLst>
                <a:rect l="0" t="0" r="r" b="b"/>
                <a:pathLst>
                  <a:path w="190" h="191">
                    <a:moveTo>
                      <a:pt x="23" y="191"/>
                    </a:moveTo>
                    <a:lnTo>
                      <a:pt x="0" y="167"/>
                    </a:lnTo>
                    <a:lnTo>
                      <a:pt x="168" y="0"/>
                    </a:lnTo>
                    <a:lnTo>
                      <a:pt x="190" y="22"/>
                    </a:lnTo>
                    <a:lnTo>
                      <a:pt x="23" y="191"/>
                    </a:lnTo>
                    <a:close/>
                  </a:path>
                </a:pathLst>
              </a:cu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sp>
        <p:nvSpPr>
          <p:cNvPr id="63" name="Rectangle 26">
            <a:extLst>
              <a:ext uri="{FF2B5EF4-FFF2-40B4-BE49-F238E27FC236}">
                <a16:creationId xmlns:a16="http://schemas.microsoft.com/office/drawing/2014/main" id="{2F02BFE6-149E-DB49-9B06-7840C419339D}"/>
              </a:ext>
            </a:extLst>
          </p:cNvPr>
          <p:cNvSpPr>
            <a:spLocks noChangeArrowheads="1"/>
          </p:cNvSpPr>
          <p:nvPr/>
        </p:nvSpPr>
        <p:spPr bwMode="auto">
          <a:xfrm>
            <a:off x="5126752" y="3704136"/>
            <a:ext cx="4143375"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sz="2000">
                <a:sym typeface="+mn-ea"/>
              </a:rPr>
              <a:t>Từ VD trên, CD đã thực hiện quyền gì?</a:t>
            </a:r>
            <a:endParaRPr lang="zh-CN" altLang="en-US" sz="2000">
              <a:sym typeface="+mn-ea"/>
            </a:endParaRPr>
          </a:p>
        </p:txBody>
      </p:sp>
      <p:sp>
        <p:nvSpPr>
          <p:cNvPr id="64" name="Rectangle 26">
            <a:extLst>
              <a:ext uri="{FF2B5EF4-FFF2-40B4-BE49-F238E27FC236}">
                <a16:creationId xmlns:a16="http://schemas.microsoft.com/office/drawing/2014/main" id="{60069003-689F-F54A-81AA-CF49389717A2}"/>
              </a:ext>
            </a:extLst>
          </p:cNvPr>
          <p:cNvSpPr>
            <a:spLocks noChangeArrowheads="1"/>
          </p:cNvSpPr>
          <p:nvPr/>
        </p:nvSpPr>
        <p:spPr bwMode="auto">
          <a:xfrm>
            <a:off x="4950541" y="4282699"/>
            <a:ext cx="4099624"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sz="2000">
                <a:solidFill>
                  <a:schemeClr val="bg1"/>
                </a:solidFill>
                <a:sym typeface="+mn-ea"/>
              </a:rPr>
              <a:t>Theo hình thức trực tiếp hay gián tiếp?</a:t>
            </a:r>
            <a:endParaRPr lang="zh-CN" altLang="en-US" sz="2000">
              <a:solidFill>
                <a:schemeClr val="bg1"/>
              </a:solidFill>
              <a:sym typeface="+mn-ea"/>
            </a:endParaRPr>
          </a:p>
        </p:txBody>
      </p:sp>
      <p:sp>
        <p:nvSpPr>
          <p:cNvPr id="65" name="Rectangle 26">
            <a:extLst>
              <a:ext uri="{FF2B5EF4-FFF2-40B4-BE49-F238E27FC236}">
                <a16:creationId xmlns:a16="http://schemas.microsoft.com/office/drawing/2014/main" id="{BAC63EBA-4762-B041-B1DD-3B0E39EB399C}"/>
              </a:ext>
            </a:extLst>
          </p:cNvPr>
          <p:cNvSpPr>
            <a:spLocks noChangeArrowheads="1"/>
          </p:cNvSpPr>
          <p:nvPr/>
        </p:nvSpPr>
        <p:spPr bwMode="auto">
          <a:xfrm>
            <a:off x="4902652" y="4847386"/>
            <a:ext cx="2931795"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sz="2000">
                <a:sym typeface="+mn-ea"/>
              </a:rPr>
              <a:t>Có bị phân biệt hay không?</a:t>
            </a:r>
            <a:endParaRPr lang="zh-CN" altLang="en-US" sz="2000">
              <a:sym typeface="+mn-ea"/>
            </a:endParaRPr>
          </a:p>
        </p:txBody>
      </p:sp>
      <p:sp>
        <p:nvSpPr>
          <p:cNvPr id="66" name="文本框 119">
            <a:extLst>
              <a:ext uri="{FF2B5EF4-FFF2-40B4-BE49-F238E27FC236}">
                <a16:creationId xmlns:a16="http://schemas.microsoft.com/office/drawing/2014/main" id="{A4AC4234-16E8-474F-95E5-F175E645C855}"/>
              </a:ext>
            </a:extLst>
          </p:cNvPr>
          <p:cNvSpPr txBox="1"/>
          <p:nvPr/>
        </p:nvSpPr>
        <p:spPr>
          <a:xfrm>
            <a:off x="2596503" y="4344246"/>
            <a:ext cx="1921186"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n-ea"/>
              </a:rPr>
              <a:t>HỎI</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3" presetClass="entr" presetSubtype="32" fill="hold" nodeType="withEffect">
                                  <p:stCondLst>
                                    <p:cond delay="25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strVal val="4*#ppt_w"/>
                                          </p:val>
                                        </p:tav>
                                        <p:tav tm="100000">
                                          <p:val>
                                            <p:strVal val="#ppt_w"/>
                                          </p:val>
                                        </p:tav>
                                      </p:tavLst>
                                    </p:anim>
                                    <p:anim calcmode="lin" valueType="num">
                                      <p:cBhvr>
                                        <p:cTn id="23" dur="750" fill="hold"/>
                                        <p:tgtEl>
                                          <p:spTgt spid="28"/>
                                        </p:tgtEl>
                                        <p:attrNameLst>
                                          <p:attrName>ppt_h</p:attrName>
                                        </p:attrNameLst>
                                      </p:cBhvr>
                                      <p:tavLst>
                                        <p:tav tm="0">
                                          <p:val>
                                            <p:strVal val="4*#ppt_h"/>
                                          </p:val>
                                        </p:tav>
                                        <p:tav tm="100000">
                                          <p:val>
                                            <p:strVal val="#ppt_h"/>
                                          </p:val>
                                        </p:tav>
                                      </p:tavLst>
                                    </p:anim>
                                  </p:childTnLst>
                                </p:cTn>
                              </p:par>
                            </p:childTnLst>
                          </p:cTn>
                        </p:par>
                        <p:par>
                          <p:cTn id="24" fill="hold">
                            <p:stCondLst>
                              <p:cond delay="1000"/>
                            </p:stCondLst>
                            <p:childTnLst>
                              <p:par>
                                <p:cTn id="25" presetID="26" presetClass="emph" presetSubtype="0" fill="hold" nodeType="after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2000"/>
                            </p:stCondLst>
                            <p:childTnLst>
                              <p:par>
                                <p:cTn id="33" presetID="3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800" decel="100000"/>
                                        <p:tgtEl>
                                          <p:spTgt spid="37"/>
                                        </p:tgtEl>
                                      </p:cBhvr>
                                    </p:animEffect>
                                    <p:anim calcmode="lin" valueType="num">
                                      <p:cBhvr>
                                        <p:cTn id="36" dur="800" decel="100000" fill="hold"/>
                                        <p:tgtEl>
                                          <p:spTgt spid="37"/>
                                        </p:tgtEl>
                                        <p:attrNameLst>
                                          <p:attrName>style.rotation</p:attrName>
                                        </p:attrNameLst>
                                      </p:cBhvr>
                                      <p:tavLst>
                                        <p:tav tm="0">
                                          <p:val>
                                            <p:fltVal val="-90"/>
                                          </p:val>
                                        </p:tav>
                                        <p:tav tm="100000">
                                          <p:val>
                                            <p:fltVal val="0"/>
                                          </p:val>
                                        </p:tav>
                                      </p:tavLst>
                                    </p:anim>
                                    <p:anim calcmode="lin" valueType="num">
                                      <p:cBhvr>
                                        <p:cTn id="37" dur="800" decel="100000" fill="hold"/>
                                        <p:tgtEl>
                                          <p:spTgt spid="37"/>
                                        </p:tgtEl>
                                        <p:attrNameLst>
                                          <p:attrName>ppt_x</p:attrName>
                                        </p:attrNameLst>
                                      </p:cBhvr>
                                      <p:tavLst>
                                        <p:tav tm="0">
                                          <p:val>
                                            <p:strVal val="#ppt_x+0.4"/>
                                          </p:val>
                                        </p:tav>
                                        <p:tav tm="100000">
                                          <p:val>
                                            <p:strVal val="#ppt_x-0.05"/>
                                          </p:val>
                                        </p:tav>
                                      </p:tavLst>
                                    </p:anim>
                                    <p:anim calcmode="lin" valueType="num">
                                      <p:cBhvr>
                                        <p:cTn id="38" dur="800" decel="100000" fill="hold"/>
                                        <p:tgtEl>
                                          <p:spTgt spid="3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par>
                          <p:cTn id="41" fill="hold">
                            <p:stCondLst>
                              <p:cond delay="3000"/>
                            </p:stCondLst>
                            <p:childTnLst>
                              <p:par>
                                <p:cTn id="42" presetID="23" presetClass="entr" presetSubtype="32"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750" fill="hold"/>
                                        <p:tgtEl>
                                          <p:spTgt spid="31"/>
                                        </p:tgtEl>
                                        <p:attrNameLst>
                                          <p:attrName>ppt_w</p:attrName>
                                        </p:attrNameLst>
                                      </p:cBhvr>
                                      <p:tavLst>
                                        <p:tav tm="0">
                                          <p:val>
                                            <p:strVal val="4*#ppt_w"/>
                                          </p:val>
                                        </p:tav>
                                        <p:tav tm="100000">
                                          <p:val>
                                            <p:strVal val="#ppt_w"/>
                                          </p:val>
                                        </p:tav>
                                      </p:tavLst>
                                    </p:anim>
                                    <p:anim calcmode="lin" valueType="num">
                                      <p:cBhvr>
                                        <p:cTn id="45" dur="75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4000"/>
                            </p:stCondLst>
                            <p:childTnLst>
                              <p:par>
                                <p:cTn id="47" presetID="26" presetClass="emph" presetSubtype="0" fill="hold" nodeType="afterEffect">
                                  <p:stCondLst>
                                    <p:cond delay="0"/>
                                  </p:stCondLst>
                                  <p:childTnLst>
                                    <p:animEffect transition="out" filter="fade">
                                      <p:cBhvr>
                                        <p:cTn id="48" dur="500" tmFilter="0, 0; .2, .5; .8, .5; 1, 0"/>
                                        <p:tgtEl>
                                          <p:spTgt spid="31"/>
                                        </p:tgtEl>
                                      </p:cBhvr>
                                    </p:animEffect>
                                    <p:animScale>
                                      <p:cBhvr>
                                        <p:cTn id="49" dur="250" autoRev="1" fill="hold"/>
                                        <p:tgtEl>
                                          <p:spTgt spid="31"/>
                                        </p:tgtEl>
                                      </p:cBhvr>
                                      <p:by x="105000" y="105000"/>
                                    </p:animScale>
                                  </p:childTnLst>
                                </p:cTn>
                              </p:par>
                            </p:childTnLst>
                          </p:cTn>
                        </p:par>
                        <p:par>
                          <p:cTn id="50" fill="hold">
                            <p:stCondLst>
                              <p:cond delay="4500"/>
                            </p:stCondLst>
                            <p:childTnLst>
                              <p:par>
                                <p:cTn id="51" presetID="22" presetClass="entr" presetSubtype="4"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par>
                          <p:cTn id="54" fill="hold">
                            <p:stCondLst>
                              <p:cond delay="5000"/>
                            </p:stCondLst>
                            <p:childTnLst>
                              <p:par>
                                <p:cTn id="55" presetID="30"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800" decel="100000"/>
                                        <p:tgtEl>
                                          <p:spTgt spid="40"/>
                                        </p:tgtEl>
                                      </p:cBhvr>
                                    </p:animEffect>
                                    <p:anim calcmode="lin" valueType="num">
                                      <p:cBhvr>
                                        <p:cTn id="58" dur="800" decel="100000" fill="hold"/>
                                        <p:tgtEl>
                                          <p:spTgt spid="40"/>
                                        </p:tgtEl>
                                        <p:attrNameLst>
                                          <p:attrName>style.rotation</p:attrName>
                                        </p:attrNameLst>
                                      </p:cBhvr>
                                      <p:tavLst>
                                        <p:tav tm="0">
                                          <p:val>
                                            <p:fltVal val="-90"/>
                                          </p:val>
                                        </p:tav>
                                        <p:tav tm="100000">
                                          <p:val>
                                            <p:fltVal val="0"/>
                                          </p:val>
                                        </p:tav>
                                      </p:tavLst>
                                    </p:anim>
                                    <p:anim calcmode="lin" valueType="num">
                                      <p:cBhvr>
                                        <p:cTn id="59" dur="800" decel="100000" fill="hold"/>
                                        <p:tgtEl>
                                          <p:spTgt spid="40"/>
                                        </p:tgtEl>
                                        <p:attrNameLst>
                                          <p:attrName>ppt_x</p:attrName>
                                        </p:attrNameLst>
                                      </p:cBhvr>
                                      <p:tavLst>
                                        <p:tav tm="0">
                                          <p:val>
                                            <p:strVal val="#ppt_x+0.4"/>
                                          </p:val>
                                        </p:tav>
                                        <p:tav tm="100000">
                                          <p:val>
                                            <p:strVal val="#ppt_x-0.05"/>
                                          </p:val>
                                        </p:tav>
                                      </p:tavLst>
                                    </p:anim>
                                    <p:anim calcmode="lin" valueType="num">
                                      <p:cBhvr>
                                        <p:cTn id="60" dur="800" decel="100000" fill="hold"/>
                                        <p:tgtEl>
                                          <p:spTgt spid="40"/>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63" fill="hold">
                            <p:stCondLst>
                              <p:cond delay="6000"/>
                            </p:stCondLst>
                            <p:childTnLst>
                              <p:par>
                                <p:cTn id="64" presetID="53" presetClass="entr" presetSubtype="16"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animEffect transition="in" filter="fade">
                                      <p:cBhvr>
                                        <p:cTn id="68" dur="500"/>
                                        <p:tgtEl>
                                          <p:spTgt spid="55"/>
                                        </p:tgtEl>
                                      </p:cBhvr>
                                    </p:animEffect>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anim calcmode="lin" valueType="num">
                                      <p:cBhvr>
                                        <p:cTn id="73" dur="500" fill="hold"/>
                                        <p:tgtEl>
                                          <p:spTgt spid="66"/>
                                        </p:tgtEl>
                                        <p:attrNameLst>
                                          <p:attrName>ppt_x</p:attrName>
                                        </p:attrNameLst>
                                      </p:cBhvr>
                                      <p:tavLst>
                                        <p:tav tm="0">
                                          <p:val>
                                            <p:strVal val="#ppt_x"/>
                                          </p:val>
                                        </p:tav>
                                        <p:tav tm="100000">
                                          <p:val>
                                            <p:strVal val="#ppt_x"/>
                                          </p:val>
                                        </p:tav>
                                      </p:tavLst>
                                    </p:anim>
                                    <p:anim calcmode="lin" valueType="num">
                                      <p:cBhvr>
                                        <p:cTn id="74" dur="500" fill="hold"/>
                                        <p:tgtEl>
                                          <p:spTgt spid="66"/>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left)">
                                      <p:cBhvr>
                                        <p:cTn id="78" dur="500"/>
                                        <p:tgtEl>
                                          <p:spTgt spid="46"/>
                                        </p:tgtEl>
                                      </p:cBhvr>
                                    </p:animEffect>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par>
                          <p:cTn id="85" fill="hold">
                            <p:stCondLst>
                              <p:cond delay="8000"/>
                            </p:stCondLst>
                            <p:childTnLst>
                              <p:par>
                                <p:cTn id="86" presetID="22" presetClass="entr" presetSubtype="8"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left)">
                                      <p:cBhvr>
                                        <p:cTn id="88" dur="500"/>
                                        <p:tgtEl>
                                          <p:spTgt spid="63"/>
                                        </p:tgtEl>
                                      </p:cBhvr>
                                    </p:animEffect>
                                  </p:childTnLst>
                                </p:cTn>
                              </p:par>
                            </p:childTnLst>
                          </p:cTn>
                        </p:par>
                        <p:par>
                          <p:cTn id="89" fill="hold">
                            <p:stCondLst>
                              <p:cond delay="850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p:cTn id="92" dur="500"/>
                                        <p:tgtEl>
                                          <p:spTgt spid="48"/>
                                        </p:tgtEl>
                                      </p:cBhvr>
                                    </p:animEffect>
                                  </p:childTnLst>
                                </p:cTn>
                              </p:par>
                            </p:childTnLst>
                          </p:cTn>
                        </p:par>
                        <p:par>
                          <p:cTn id="93" fill="hold">
                            <p:stCondLst>
                              <p:cond delay="90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childTnLst>
                          </p:cTn>
                        </p:par>
                        <p:par>
                          <p:cTn id="99" fill="hold">
                            <p:stCondLst>
                              <p:cond delay="9500"/>
                            </p:stCondLst>
                            <p:childTnLst>
                              <p:par>
                                <p:cTn id="100" presetID="22" presetClass="entr" presetSubtype="8" fill="hold" grpId="0"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left)">
                                      <p:cBhvr>
                                        <p:cTn id="102" dur="500"/>
                                        <p:tgtEl>
                                          <p:spTgt spid="64"/>
                                        </p:tgtEl>
                                      </p:cBhvr>
                                    </p:animEffect>
                                  </p:childTnLst>
                                </p:cTn>
                              </p:par>
                            </p:childTnLst>
                          </p:cTn>
                        </p:par>
                        <p:par>
                          <p:cTn id="103" fill="hold">
                            <p:stCondLst>
                              <p:cond delay="10000"/>
                            </p:stCondLst>
                            <p:childTnLst>
                              <p:par>
                                <p:cTn id="104" presetID="22" presetClass="entr" presetSubtype="8"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left)">
                                      <p:cBhvr>
                                        <p:cTn id="106" dur="500"/>
                                        <p:tgtEl>
                                          <p:spTgt spid="50"/>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54"/>
                                        </p:tgtEl>
                                        <p:attrNameLst>
                                          <p:attrName>style.visibility</p:attrName>
                                        </p:attrNameLst>
                                      </p:cBhvr>
                                      <p:to>
                                        <p:strVal val="visible"/>
                                      </p:to>
                                    </p:set>
                                    <p:anim calcmode="lin" valueType="num">
                                      <p:cBhvr>
                                        <p:cTn id="110" dur="500" fill="hold"/>
                                        <p:tgtEl>
                                          <p:spTgt spid="54"/>
                                        </p:tgtEl>
                                        <p:attrNameLst>
                                          <p:attrName>ppt_w</p:attrName>
                                        </p:attrNameLst>
                                      </p:cBhvr>
                                      <p:tavLst>
                                        <p:tav tm="0">
                                          <p:val>
                                            <p:fltVal val="0"/>
                                          </p:val>
                                        </p:tav>
                                        <p:tav tm="100000">
                                          <p:val>
                                            <p:strVal val="#ppt_w"/>
                                          </p:val>
                                        </p:tav>
                                      </p:tavLst>
                                    </p:anim>
                                    <p:anim calcmode="lin" valueType="num">
                                      <p:cBhvr>
                                        <p:cTn id="111" dur="500" fill="hold"/>
                                        <p:tgtEl>
                                          <p:spTgt spid="54"/>
                                        </p:tgtEl>
                                        <p:attrNameLst>
                                          <p:attrName>ppt_h</p:attrName>
                                        </p:attrNameLst>
                                      </p:cBhvr>
                                      <p:tavLst>
                                        <p:tav tm="0">
                                          <p:val>
                                            <p:fltVal val="0"/>
                                          </p:val>
                                        </p:tav>
                                        <p:tav tm="100000">
                                          <p:val>
                                            <p:strVal val="#ppt_h"/>
                                          </p:val>
                                        </p:tav>
                                      </p:tavLst>
                                    </p:anim>
                                    <p:animEffect transition="in" filter="fade">
                                      <p:cBhvr>
                                        <p:cTn id="112" dur="500"/>
                                        <p:tgtEl>
                                          <p:spTgt spid="54"/>
                                        </p:tgtEl>
                                      </p:cBhvr>
                                    </p:animEffect>
                                  </p:childTnLst>
                                </p:cTn>
                              </p:par>
                            </p:childTnLst>
                          </p:cTn>
                        </p:par>
                        <p:par>
                          <p:cTn id="113" fill="hold">
                            <p:stCondLst>
                              <p:cond delay="11000"/>
                            </p:stCondLst>
                            <p:childTnLst>
                              <p:par>
                                <p:cTn id="114" presetID="22" presetClass="entr" presetSubtype="8" fill="hold" grpId="0" nodeType="after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wipe(left)">
                                      <p:cBhvr>
                                        <p:cTn id="1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animBg="1"/>
      <p:bldP spid="47" grpId="0" animBg="1"/>
      <p:bldP spid="48" grpId="0" animBg="1"/>
      <p:bldP spid="49" grpId="0" animBg="1"/>
      <p:bldP spid="50" grpId="0" animBg="1"/>
      <p:bldP spid="54" grpId="0" animBg="1"/>
      <p:bldP spid="63" grpId="0"/>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05812" y="99068"/>
            <a:ext cx="781624" cy="711200"/>
            <a:chOff x="1696" y="171"/>
            <a:chExt cx="1135"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cs typeface="Times New Roman" panose="02020603050405020304" pitchFamily="18" charset="0"/>
              </a:endParaRPr>
            </a:p>
          </p:txBody>
        </p:sp>
        <p:sp>
          <p:nvSpPr>
            <p:cNvPr id="5" name="文本框 4"/>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mj-lt"/>
                  <a:cs typeface="Times New Roman" panose="02020603050405020304" pitchFamily="18" charset="0"/>
                </a:rPr>
                <a:t>1</a:t>
              </a:r>
            </a:p>
          </p:txBody>
        </p:sp>
      </p:grpSp>
      <p:sp>
        <p:nvSpPr>
          <p:cNvPr id="7" name="文本框 6"/>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mj-lt"/>
                <a:ea typeface="微软雅黑" panose="020B0503020204020204" charset="-122"/>
                <a:cs typeface="Times New Roman" panose="02020603050405020304" pitchFamily="18" charset="0"/>
              </a:rPr>
              <a:t>QUYỀN</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BẦU</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CỬ</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VÀ</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ỨNG</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CỬ</a:t>
            </a:r>
            <a:endParaRPr lang="zh-CN" altLang="en-US" sz="2800" b="1" dirty="0">
              <a:solidFill>
                <a:srgbClr val="274800"/>
              </a:solidFill>
              <a:latin typeface="+mj-lt"/>
              <a:ea typeface="微软雅黑" panose="020B0503020204020204" charset="-122"/>
              <a:cs typeface="Times New Roman" panose="02020603050405020304" pitchFamily="18" charset="0"/>
            </a:endParaRPr>
          </a:p>
        </p:txBody>
      </p:sp>
      <p:sp>
        <p:nvSpPr>
          <p:cNvPr id="3084" name="Rectangle 12"/>
          <p:cNvSpPr>
            <a:spLocks noChangeArrowheads="1"/>
          </p:cNvSpPr>
          <p:nvPr/>
        </p:nvSpPr>
        <p:spPr bwMode="auto">
          <a:xfrm>
            <a:off x="1913764" y="1830337"/>
            <a:ext cx="8285454"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vi-VN" sz="2400">
                <a:solidFill>
                  <a:schemeClr val="accent4">
                    <a:lumMod val="50000"/>
                  </a:schemeClr>
                </a:solidFill>
              </a:rPr>
              <a:t>- Quyền bầu cử và quyền ứng cử là các quyền dân chủ cơ bản của công dân trong lĩnh vực chính trị, thông qua đó, nhân dân thực thi hình thức dân chủ gián tiếp ở từng địa phương trong phạm vi cả nước.</a:t>
            </a:r>
            <a:endParaRPr lang="en-US" altLang="zh-CN" sz="3600" b="1" dirty="0">
              <a:solidFill>
                <a:schemeClr val="accent4">
                  <a:lumMod val="50000"/>
                </a:schemeClr>
              </a:solidFill>
              <a:latin typeface="+mj-lt"/>
              <a:ea typeface="微软雅黑" panose="020B0503020204020204" charset="-122"/>
              <a:cs typeface="Times New Roman" panose="02020603050405020304" pitchFamily="18" charset="0"/>
              <a:sym typeface="+mn-ea"/>
            </a:endParaRPr>
          </a:p>
          <a:p>
            <a:r>
              <a:rPr lang="vi-VN" sz="2400" dirty="0">
                <a:solidFill>
                  <a:schemeClr val="accent4">
                    <a:lumMod val="50000"/>
                  </a:schemeClr>
                </a:solidFill>
                <a:latin typeface="+mj-lt"/>
                <a:cs typeface="Times New Roman" panose="02020603050405020304" pitchFamily="18" charset="0"/>
              </a:rPr>
              <a:t>- Quyền này được ghi nhận ở điều 6 HP 1992 </a:t>
            </a:r>
            <a:endParaRPr lang="en-US" sz="2400" dirty="0">
              <a:solidFill>
                <a:schemeClr val="accent4">
                  <a:lumMod val="50000"/>
                </a:schemeClr>
              </a:solidFill>
              <a:latin typeface="+mj-lt"/>
              <a:cs typeface="Times New Roman" panose="02020603050405020304" pitchFamily="18" charset="0"/>
            </a:endParaRPr>
          </a:p>
        </p:txBody>
      </p:sp>
      <p:sp>
        <p:nvSpPr>
          <p:cNvPr id="3085" name="Freeform 13"/>
          <p:cNvSpPr>
            <a:spLocks noEditPoints="1"/>
          </p:cNvSpPr>
          <p:nvPr/>
        </p:nvSpPr>
        <p:spPr bwMode="auto">
          <a:xfrm>
            <a:off x="1009630" y="1948891"/>
            <a:ext cx="623922" cy="377190"/>
          </a:xfrm>
          <a:custGeom>
            <a:avLst/>
            <a:gdLst>
              <a:gd name="T0" fmla="*/ 532 w 532"/>
              <a:gd name="T1" fmla="*/ 327 h 355"/>
              <a:gd name="T2" fmla="*/ 532 w 532"/>
              <a:gd name="T3" fmla="*/ 73 h 355"/>
              <a:gd name="T4" fmla="*/ 519 w 532"/>
              <a:gd name="T5" fmla="*/ 61 h 355"/>
              <a:gd name="T6" fmla="*/ 511 w 532"/>
              <a:gd name="T7" fmla="*/ 61 h 355"/>
              <a:gd name="T8" fmla="*/ 500 w 532"/>
              <a:gd name="T9" fmla="*/ 50 h 355"/>
              <a:gd name="T10" fmla="*/ 500 w 532"/>
              <a:gd name="T11" fmla="*/ 28 h 355"/>
              <a:gd name="T12" fmla="*/ 490 w 532"/>
              <a:gd name="T13" fmla="*/ 16 h 355"/>
              <a:gd name="T14" fmla="*/ 276 w 532"/>
              <a:gd name="T15" fmla="*/ 41 h 355"/>
              <a:gd name="T16" fmla="*/ 255 w 532"/>
              <a:gd name="T17" fmla="*/ 41 h 355"/>
              <a:gd name="T18" fmla="*/ 41 w 532"/>
              <a:gd name="T19" fmla="*/ 16 h 355"/>
              <a:gd name="T20" fmla="*/ 31 w 532"/>
              <a:gd name="T21" fmla="*/ 28 h 355"/>
              <a:gd name="T22" fmla="*/ 31 w 532"/>
              <a:gd name="T23" fmla="*/ 50 h 355"/>
              <a:gd name="T24" fmla="*/ 20 w 532"/>
              <a:gd name="T25" fmla="*/ 61 h 355"/>
              <a:gd name="T26" fmla="*/ 12 w 532"/>
              <a:gd name="T27" fmla="*/ 61 h 355"/>
              <a:gd name="T28" fmla="*/ 0 w 532"/>
              <a:gd name="T29" fmla="*/ 73 h 355"/>
              <a:gd name="T30" fmla="*/ 0 w 532"/>
              <a:gd name="T31" fmla="*/ 327 h 355"/>
              <a:gd name="T32" fmla="*/ 12 w 532"/>
              <a:gd name="T33" fmla="*/ 340 h 355"/>
              <a:gd name="T34" fmla="*/ 227 w 532"/>
              <a:gd name="T35" fmla="*/ 340 h 355"/>
              <a:gd name="T36" fmla="*/ 234 w 532"/>
              <a:gd name="T37" fmla="*/ 347 h 355"/>
              <a:gd name="T38" fmla="*/ 241 w 532"/>
              <a:gd name="T39" fmla="*/ 355 h 355"/>
              <a:gd name="T40" fmla="*/ 290 w 532"/>
              <a:gd name="T41" fmla="*/ 355 h 355"/>
              <a:gd name="T42" fmla="*/ 297 w 532"/>
              <a:gd name="T43" fmla="*/ 347 h 355"/>
              <a:gd name="T44" fmla="*/ 304 w 532"/>
              <a:gd name="T45" fmla="*/ 340 h 355"/>
              <a:gd name="T46" fmla="*/ 519 w 532"/>
              <a:gd name="T47" fmla="*/ 340 h 355"/>
              <a:gd name="T48" fmla="*/ 532 w 532"/>
              <a:gd name="T49" fmla="*/ 327 h 355"/>
              <a:gd name="T50" fmla="*/ 248 w 532"/>
              <a:gd name="T51" fmla="*/ 315 h 355"/>
              <a:gd name="T52" fmla="*/ 61 w 532"/>
              <a:gd name="T53" fmla="*/ 292 h 355"/>
              <a:gd name="T54" fmla="*/ 47 w 532"/>
              <a:gd name="T55" fmla="*/ 280 h 355"/>
              <a:gd name="T56" fmla="*/ 47 w 532"/>
              <a:gd name="T57" fmla="*/ 40 h 355"/>
              <a:gd name="T58" fmla="*/ 58 w 532"/>
              <a:gd name="T59" fmla="*/ 28 h 355"/>
              <a:gd name="T60" fmla="*/ 248 w 532"/>
              <a:gd name="T61" fmla="*/ 57 h 355"/>
              <a:gd name="T62" fmla="*/ 258 w 532"/>
              <a:gd name="T63" fmla="*/ 77 h 355"/>
              <a:gd name="T64" fmla="*/ 258 w 532"/>
              <a:gd name="T65" fmla="*/ 310 h 355"/>
              <a:gd name="T66" fmla="*/ 248 w 532"/>
              <a:gd name="T67" fmla="*/ 315 h 355"/>
              <a:gd name="T68" fmla="*/ 283 w 532"/>
              <a:gd name="T69" fmla="*/ 315 h 355"/>
              <a:gd name="T70" fmla="*/ 470 w 532"/>
              <a:gd name="T71" fmla="*/ 292 h 355"/>
              <a:gd name="T72" fmla="*/ 484 w 532"/>
              <a:gd name="T73" fmla="*/ 280 h 355"/>
              <a:gd name="T74" fmla="*/ 484 w 532"/>
              <a:gd name="T75" fmla="*/ 40 h 355"/>
              <a:gd name="T76" fmla="*/ 474 w 532"/>
              <a:gd name="T77" fmla="*/ 28 h 355"/>
              <a:gd name="T78" fmla="*/ 284 w 532"/>
              <a:gd name="T79" fmla="*/ 57 h 355"/>
              <a:gd name="T80" fmla="*/ 274 w 532"/>
              <a:gd name="T81" fmla="*/ 77 h 355"/>
              <a:gd name="T82" fmla="*/ 274 w 532"/>
              <a:gd name="T83" fmla="*/ 310 h 355"/>
              <a:gd name="T84" fmla="*/ 283 w 532"/>
              <a:gd name="T85" fmla="*/ 31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355">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rgbClr val="336601"/>
          </a:solidFill>
          <a:ln>
            <a:noFill/>
          </a:ln>
        </p:spPr>
        <p:txBody>
          <a:bodyPr/>
          <a:lstStyle/>
          <a:p>
            <a:endParaRPr lang="zh-CN" altLang="en-US" sz="2400">
              <a:latin typeface="+mj-lt"/>
              <a:ea typeface="微软雅黑" panose="020B0503020204020204" charset="-122"/>
              <a:cs typeface="Times New Roman" panose="02020603050405020304" pitchFamily="18" charset="0"/>
              <a:sym typeface="Arial" panose="020B0604020202020204" pitchFamily="34" charset="0"/>
            </a:endParaRPr>
          </a:p>
        </p:txBody>
      </p:sp>
      <p:cxnSp>
        <p:nvCxnSpPr>
          <p:cNvPr id="11" name="直接连接符 17">
            <a:extLst>
              <a:ext uri="{FF2B5EF4-FFF2-40B4-BE49-F238E27FC236}">
                <a16:creationId xmlns:a16="http://schemas.microsoft.com/office/drawing/2014/main" id="{063469D1-395F-A140-8F3D-DD2BAC95F7DB}"/>
              </a:ext>
            </a:extLst>
          </p:cNvPr>
          <p:cNvCxnSpPr>
            <a:cxnSpLocks/>
          </p:cNvCxnSpPr>
          <p:nvPr/>
        </p:nvCxnSpPr>
        <p:spPr>
          <a:xfrm>
            <a:off x="2183729" y="839406"/>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
        <p:nvSpPr>
          <p:cNvPr id="12" name="椭圆 9">
            <a:extLst>
              <a:ext uri="{FF2B5EF4-FFF2-40B4-BE49-F238E27FC236}">
                <a16:creationId xmlns:a16="http://schemas.microsoft.com/office/drawing/2014/main" id="{B58A7996-D32A-FB44-9797-2ABBCE533EED}"/>
              </a:ext>
            </a:extLst>
          </p:cNvPr>
          <p:cNvSpPr/>
          <p:nvPr/>
        </p:nvSpPr>
        <p:spPr>
          <a:xfrm>
            <a:off x="2070643"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17085B54-3C54-AB44-97DF-37B0606CCE42}"/>
              </a:ext>
            </a:extLst>
          </p:cNvPr>
          <p:cNvSpPr txBox="1"/>
          <p:nvPr/>
        </p:nvSpPr>
        <p:spPr>
          <a:xfrm>
            <a:off x="2438548" y="1143496"/>
            <a:ext cx="4483618" cy="523220"/>
          </a:xfrm>
          <a:prstGeom prst="rect">
            <a:avLst/>
          </a:prstGeom>
          <a:noFill/>
        </p:spPr>
        <p:txBody>
          <a:bodyPr wrap="square" rtlCol="0">
            <a:spAutoFit/>
          </a:bodyPr>
          <a:lstStyle/>
          <a:p>
            <a:r>
              <a:rPr lang="en-VN" sz="2800">
                <a:solidFill>
                  <a:srgbClr val="274800"/>
                </a:solidFill>
              </a:rPr>
              <a:t>a. </a:t>
            </a:r>
            <a:r>
              <a:rPr lang="en-US" altLang="zh-CN" sz="2800" dirty="0" err="1">
                <a:solidFill>
                  <a:srgbClr val="274800"/>
                </a:solidFill>
                <a:ea typeface="微软雅黑" panose="020B0503020204020204" charset="-122"/>
                <a:cs typeface="Times New Roman" panose="02020603050405020304" pitchFamily="18" charset="0"/>
                <a:sym typeface="+mn-ea"/>
              </a:rPr>
              <a:t>Khái</a:t>
            </a:r>
            <a:r>
              <a:rPr lang="en-US" altLang="zh-CN" sz="2800" dirty="0">
                <a:solidFill>
                  <a:srgbClr val="274800"/>
                </a:solidFill>
                <a:ea typeface="微软雅黑" panose="020B0503020204020204" charset="-122"/>
                <a:cs typeface="Times New Roman" panose="02020603050405020304" pitchFamily="18" charset="0"/>
                <a:sym typeface="+mn-ea"/>
              </a:rPr>
              <a:t> </a:t>
            </a:r>
            <a:r>
              <a:rPr lang="en-US" altLang="zh-CN" sz="2800" dirty="0" err="1">
                <a:solidFill>
                  <a:srgbClr val="274800"/>
                </a:solidFill>
                <a:ea typeface="微软雅黑" panose="020B0503020204020204" charset="-122"/>
                <a:cs typeface="Times New Roman" panose="02020603050405020304" pitchFamily="18" charset="0"/>
                <a:sym typeface="+mn-ea"/>
              </a:rPr>
              <a:t>niệm</a:t>
            </a:r>
          </a:p>
        </p:txBody>
      </p:sp>
      <p:pic>
        <p:nvPicPr>
          <p:cNvPr id="17" name="Picture 16">
            <a:extLst>
              <a:ext uri="{FF2B5EF4-FFF2-40B4-BE49-F238E27FC236}">
                <a16:creationId xmlns:a16="http://schemas.microsoft.com/office/drawing/2014/main" id="{CC6B4A68-4715-854A-8E0B-F2CA84591A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28" t="5991"/>
          <a:stretch/>
        </p:blipFill>
        <p:spPr>
          <a:xfrm>
            <a:off x="1913764" y="4021728"/>
            <a:ext cx="4277585" cy="2430441"/>
          </a:xfrm>
          <a:prstGeom prst="rect">
            <a:avLst/>
          </a:prstGeom>
        </p:spPr>
      </p:pic>
      <p:pic>
        <p:nvPicPr>
          <p:cNvPr id="18" name="Picture 17">
            <a:extLst>
              <a:ext uri="{FF2B5EF4-FFF2-40B4-BE49-F238E27FC236}">
                <a16:creationId xmlns:a16="http://schemas.microsoft.com/office/drawing/2014/main" id="{C0985B8C-AE9A-FB4C-A64D-3CC18F8A0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663" y="4021729"/>
            <a:ext cx="3963555" cy="2430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3085"/>
                                        </p:tgtEl>
                                        <p:attrNameLst>
                                          <p:attrName>style.visibility</p:attrName>
                                        </p:attrNameLst>
                                      </p:cBhvr>
                                      <p:to>
                                        <p:strVal val="visible"/>
                                      </p:to>
                                    </p:set>
                                    <p:anim calcmode="lin" valueType="num">
                                      <p:cBhvr>
                                        <p:cTn id="23" dur="500" fill="hold"/>
                                        <p:tgtEl>
                                          <p:spTgt spid="3085"/>
                                        </p:tgtEl>
                                        <p:attrNameLst>
                                          <p:attrName>ppt_w</p:attrName>
                                        </p:attrNameLst>
                                      </p:cBhvr>
                                      <p:tavLst>
                                        <p:tav tm="0">
                                          <p:val>
                                            <p:fltVal val="0"/>
                                          </p:val>
                                        </p:tav>
                                        <p:tav tm="100000">
                                          <p:val>
                                            <p:strVal val="#ppt_w"/>
                                          </p:val>
                                        </p:tav>
                                      </p:tavLst>
                                    </p:anim>
                                    <p:anim calcmode="lin" valueType="num">
                                      <p:cBhvr>
                                        <p:cTn id="24" dur="500" fill="hold"/>
                                        <p:tgtEl>
                                          <p:spTgt spid="3085"/>
                                        </p:tgtEl>
                                        <p:attrNameLst>
                                          <p:attrName>ppt_h</p:attrName>
                                        </p:attrNameLst>
                                      </p:cBhvr>
                                      <p:tavLst>
                                        <p:tav tm="0">
                                          <p:val>
                                            <p:fltVal val="0"/>
                                          </p:val>
                                        </p:tav>
                                        <p:tav tm="100000">
                                          <p:val>
                                            <p:strVal val="#ppt_h"/>
                                          </p:val>
                                        </p:tav>
                                      </p:tavLst>
                                    </p:anim>
                                    <p:animEffect transition="in" filter="fade">
                                      <p:cBhvr>
                                        <p:cTn id="25" dur="500"/>
                                        <p:tgtEl>
                                          <p:spTgt spid="308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84"/>
                                        </p:tgtEl>
                                        <p:attrNameLst>
                                          <p:attrName>style.visibility</p:attrName>
                                        </p:attrNameLst>
                                      </p:cBhvr>
                                      <p:to>
                                        <p:strVal val="visible"/>
                                      </p:to>
                                    </p:set>
                                    <p:animEffect transition="in" filter="wipe(left)">
                                      <p:cBhvr>
                                        <p:cTn id="30" dur="500"/>
                                        <p:tgtEl>
                                          <p:spTgt spid="3084"/>
                                        </p:tgtEl>
                                      </p:cBhvr>
                                    </p:animEffect>
                                  </p:childTnLst>
                                </p:cTn>
                              </p:par>
                            </p:childTnLst>
                          </p:cTn>
                        </p:par>
                        <p:par>
                          <p:cTn id="31" fill="hold">
                            <p:stCondLst>
                              <p:cond delay="500"/>
                            </p:stCondLst>
                            <p:childTnLst>
                              <p:par>
                                <p:cTn id="32" presetID="35"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style.rotation</p:attrName>
                                        </p:attrNameLst>
                                      </p:cBhvr>
                                      <p:tavLst>
                                        <p:tav tm="0">
                                          <p:val>
                                            <p:fltVal val="720"/>
                                          </p:val>
                                        </p:tav>
                                        <p:tav tm="100000">
                                          <p:val>
                                            <p:fltVal val="0"/>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ppt_w</p:attrName>
                                        </p:attrNameLst>
                                      </p:cBhvr>
                                      <p:tavLst>
                                        <p:tav tm="0">
                                          <p:val>
                                            <p:fltVal val="0"/>
                                          </p:val>
                                        </p:tav>
                                        <p:tav tm="100000">
                                          <p:val>
                                            <p:strVal val="#ppt_w"/>
                                          </p:val>
                                        </p:tav>
                                      </p:tavLst>
                                    </p:anim>
                                  </p:childTnLst>
                                </p:cTn>
                              </p:par>
                              <p:par>
                                <p:cTn id="38" presetID="22" presetClass="entr" presetSubtype="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84" grpId="0"/>
      <p:bldP spid="3085" grpId="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7089" y="2404335"/>
            <a:ext cx="5337784" cy="2579243"/>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Open Sans" panose="020B0606030504020204" pitchFamily="34" charset="0"/>
              <a:cs typeface="Open Sans" panose="020B0606030504020204" pitchFamily="34" charset="0"/>
            </a:endParaRPr>
          </a:p>
        </p:txBody>
      </p:sp>
      <p:grpSp>
        <p:nvGrpSpPr>
          <p:cNvPr id="11" name="组合 10"/>
          <p:cNvGrpSpPr/>
          <p:nvPr/>
        </p:nvGrpSpPr>
        <p:grpSpPr>
          <a:xfrm>
            <a:off x="1078346" y="2109227"/>
            <a:ext cx="4299302" cy="696549"/>
            <a:chOff x="3123788" y="1995506"/>
            <a:chExt cx="1806665" cy="677945"/>
          </a:xfrm>
        </p:grpSpPr>
        <p:sp>
          <p:nvSpPr>
            <p:cNvPr id="12" name="圆角矩形 11"/>
            <p:cNvSpPr/>
            <p:nvPr/>
          </p:nvSpPr>
          <p:spPr>
            <a:xfrm>
              <a:off x="3123788" y="1995506"/>
              <a:ext cx="1806665"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Open Sans" panose="020B0606030504020204" pitchFamily="34" charset="0"/>
                <a:cs typeface="Open Sans" panose="020B0606030504020204" pitchFamily="34" charset="0"/>
              </a:endParaRPr>
            </a:p>
          </p:txBody>
        </p:sp>
        <p:sp>
          <p:nvSpPr>
            <p:cNvPr id="13" name="矩形 12"/>
            <p:cNvSpPr/>
            <p:nvPr/>
          </p:nvSpPr>
          <p:spPr>
            <a:xfrm>
              <a:off x="3169137" y="2031911"/>
              <a:ext cx="1693854" cy="509245"/>
            </a:xfrm>
            <a:prstGeom prst="rect">
              <a:avLst/>
            </a:prstGeom>
          </p:spPr>
          <p:txBody>
            <a:bodyPr wrap="square">
              <a:spAutoFit/>
            </a:bodyPr>
            <a:lstStyle/>
            <a:p>
              <a:pPr algn="ctr"/>
              <a:r>
                <a:rPr lang="pt-B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TH1</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sp>
        <p:nvSpPr>
          <p:cNvPr id="14" name="矩形 1"/>
          <p:cNvSpPr>
            <a:spLocks noChangeArrowheads="1"/>
          </p:cNvSpPr>
          <p:nvPr/>
        </p:nvSpPr>
        <p:spPr bwMode="auto">
          <a:xfrm>
            <a:off x="633623" y="3065521"/>
            <a:ext cx="5181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pt-BR"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Em A 17 tuổi thắc mắc sao mình học cấp 3, anh trai của mình là B 18 tuổi cũng học cấp 3 nhưng được bầu cử, còn mình thì không?</a:t>
            </a:r>
            <a:endParaRPr lang="zh-CN" altLang="en-US" sz="2400" dirty="0">
              <a:solidFill>
                <a:schemeClr val="accent6">
                  <a:lumMod val="75000"/>
                </a:schemeClr>
              </a:solidFill>
              <a:latin typeface="Open Sans" panose="020B0606030504020204" pitchFamily="34" charset="0"/>
              <a:cs typeface="Open Sans" panose="020B0606030504020204" pitchFamily="34" charset="0"/>
            </a:endParaRPr>
          </a:p>
        </p:txBody>
      </p:sp>
      <p:sp>
        <p:nvSpPr>
          <p:cNvPr id="15" name="矩形 14"/>
          <p:cNvSpPr/>
          <p:nvPr/>
        </p:nvSpPr>
        <p:spPr>
          <a:xfrm>
            <a:off x="6232201" y="2396370"/>
            <a:ext cx="5326176" cy="2579246"/>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Open Sans" panose="020B0606030504020204" pitchFamily="34" charset="0"/>
              <a:cs typeface="Open Sans" panose="020B0606030504020204" pitchFamily="34" charset="0"/>
            </a:endParaRPr>
          </a:p>
        </p:txBody>
      </p:sp>
      <p:grpSp>
        <p:nvGrpSpPr>
          <p:cNvPr id="16" name="组合 15"/>
          <p:cNvGrpSpPr/>
          <p:nvPr/>
        </p:nvGrpSpPr>
        <p:grpSpPr>
          <a:xfrm>
            <a:off x="6763544" y="2084481"/>
            <a:ext cx="4289952" cy="701353"/>
            <a:chOff x="3123788" y="1995506"/>
            <a:chExt cx="1758539" cy="677945"/>
          </a:xfrm>
        </p:grpSpPr>
        <p:sp>
          <p:nvSpPr>
            <p:cNvPr id="17" name="圆角矩形 16"/>
            <p:cNvSpPr/>
            <p:nvPr/>
          </p:nvSpPr>
          <p:spPr>
            <a:xfrm>
              <a:off x="3123788" y="1995506"/>
              <a:ext cx="1758539"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Open Sans" panose="020B0606030504020204" pitchFamily="34" charset="0"/>
                <a:cs typeface="Open Sans" panose="020B0606030504020204" pitchFamily="34" charset="0"/>
              </a:endParaRPr>
            </a:p>
          </p:txBody>
        </p:sp>
        <p:sp>
          <p:nvSpPr>
            <p:cNvPr id="18" name="矩形 17"/>
            <p:cNvSpPr/>
            <p:nvPr/>
          </p:nvSpPr>
          <p:spPr>
            <a:xfrm>
              <a:off x="3172673" y="2028556"/>
              <a:ext cx="1671705" cy="505757"/>
            </a:xfrm>
            <a:prstGeom prst="rect">
              <a:avLst/>
            </a:prstGeom>
          </p:spPr>
          <p:txBody>
            <a:bodyPr wrap="square">
              <a:spAutoFit/>
            </a:bodyPr>
            <a:lstStyle/>
            <a:p>
              <a:pPr algn="ctr"/>
              <a:r>
                <a:rPr lang="pt-B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TH2</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sp>
        <p:nvSpPr>
          <p:cNvPr id="19" name="矩形 1"/>
          <p:cNvSpPr>
            <a:spLocks noChangeArrowheads="1"/>
          </p:cNvSpPr>
          <p:nvPr/>
        </p:nvSpPr>
        <p:spPr bwMode="auto">
          <a:xfrm>
            <a:off x="6506157" y="3021875"/>
            <a:ext cx="50467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vi-VN"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Sinh viên C 20 tuổi là một SV giỏi, tích cực trong phong trào Đoàn – Hội, em đã tự ứng cử vào HĐND để tham gia xây dựng quê hương đất nước nhưng không được.</a:t>
            </a:r>
            <a:endParaRPr lang="en-US" altLang="zh-CN"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sym typeface="+mn-ea"/>
            </a:endParaRPr>
          </a:p>
        </p:txBody>
      </p:sp>
      <p:cxnSp>
        <p:nvCxnSpPr>
          <p:cNvPr id="20" name="直接连接符 1">
            <a:extLst>
              <a:ext uri="{FF2B5EF4-FFF2-40B4-BE49-F238E27FC236}">
                <a16:creationId xmlns:a16="http://schemas.microsoft.com/office/drawing/2014/main" id="{5456283B-1DD3-7D43-BA41-55B7517D4743}"/>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a:extLst>
              <a:ext uri="{FF2B5EF4-FFF2-40B4-BE49-F238E27FC236}">
                <a16:creationId xmlns:a16="http://schemas.microsoft.com/office/drawing/2014/main" id="{B2A59822-1929-E946-B60F-8D1A07CC912A}"/>
              </a:ext>
            </a:extLst>
          </p:cNvPr>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22" name="组合 5">
            <a:extLst>
              <a:ext uri="{FF2B5EF4-FFF2-40B4-BE49-F238E27FC236}">
                <a16:creationId xmlns:a16="http://schemas.microsoft.com/office/drawing/2014/main" id="{01DC20D1-B0AF-9E44-B11B-8C9964EED78B}"/>
              </a:ext>
            </a:extLst>
          </p:cNvPr>
          <p:cNvGrpSpPr/>
          <p:nvPr/>
        </p:nvGrpSpPr>
        <p:grpSpPr>
          <a:xfrm>
            <a:off x="1805812" y="99068"/>
            <a:ext cx="781624" cy="711200"/>
            <a:chOff x="1696" y="171"/>
            <a:chExt cx="1135" cy="1120"/>
          </a:xfrm>
        </p:grpSpPr>
        <p:sp>
          <p:nvSpPr>
            <p:cNvPr id="23" name="椭圆 3">
              <a:extLst>
                <a:ext uri="{FF2B5EF4-FFF2-40B4-BE49-F238E27FC236}">
                  <a16:creationId xmlns:a16="http://schemas.microsoft.com/office/drawing/2014/main" id="{672E72FF-B982-F14C-ADFA-250A9BBD8D3A}"/>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Open Sans" panose="020B0606030504020204" pitchFamily="34" charset="0"/>
                <a:cs typeface="Open Sans" panose="020B0606030504020204" pitchFamily="34" charset="0"/>
              </a:endParaRPr>
            </a:p>
          </p:txBody>
        </p:sp>
        <p:sp>
          <p:nvSpPr>
            <p:cNvPr id="24" name="文本框 4">
              <a:extLst>
                <a:ext uri="{FF2B5EF4-FFF2-40B4-BE49-F238E27FC236}">
                  <a16:creationId xmlns:a16="http://schemas.microsoft.com/office/drawing/2014/main" id="{C63BF8D2-1498-D240-8BE8-3E13F4FCE94C}"/>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sp>
        <p:nvSpPr>
          <p:cNvPr id="25" name="文本框 6">
            <a:extLst>
              <a:ext uri="{FF2B5EF4-FFF2-40B4-BE49-F238E27FC236}">
                <a16:creationId xmlns:a16="http://schemas.microsoft.com/office/drawing/2014/main" id="{E34A2B5C-D03B-CF41-8677-7F1551D4B871}"/>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QUYỀN</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BẦU</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VÀ</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ỨNG</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endParaRPr lang="zh-CN" altLang="en-US" sz="2800" b="1" dirty="0">
              <a:solidFill>
                <a:srgbClr val="274800"/>
              </a:solidFill>
              <a:latin typeface="Open Sans" panose="020B0606030504020204" pitchFamily="34" charset="0"/>
              <a:ea typeface="微软雅黑" panose="020B0503020204020204" charset="-122"/>
              <a:cs typeface="Open Sans" panose="020B0606030504020204" pitchFamily="34" charset="0"/>
            </a:endParaRPr>
          </a:p>
        </p:txBody>
      </p:sp>
      <p:sp>
        <p:nvSpPr>
          <p:cNvPr id="26" name="椭圆 9">
            <a:extLst>
              <a:ext uri="{FF2B5EF4-FFF2-40B4-BE49-F238E27FC236}">
                <a16:creationId xmlns:a16="http://schemas.microsoft.com/office/drawing/2014/main" id="{FA1966F1-61AE-F44A-A061-C83B32C1B78B}"/>
              </a:ext>
            </a:extLst>
          </p:cNvPr>
          <p:cNvSpPr/>
          <p:nvPr/>
        </p:nvSpPr>
        <p:spPr>
          <a:xfrm>
            <a:off x="2055895"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D5777C2-2DCF-C94B-9217-293DAAE3AC7F}"/>
              </a:ext>
            </a:extLst>
          </p:cNvPr>
          <p:cNvSpPr txBox="1"/>
          <p:nvPr/>
        </p:nvSpPr>
        <p:spPr>
          <a:xfrm>
            <a:off x="2438548" y="1143496"/>
            <a:ext cx="4483618" cy="523220"/>
          </a:xfrm>
          <a:prstGeom prst="rect">
            <a:avLst/>
          </a:prstGeom>
          <a:noFill/>
        </p:spPr>
        <p:txBody>
          <a:bodyPr wrap="square" rtlCol="0">
            <a:spAutoFit/>
          </a:bodyPr>
          <a:lstStyle/>
          <a:p>
            <a:r>
              <a:rPr lang="en-VN" sz="2800">
                <a:solidFill>
                  <a:srgbClr val="274800"/>
                </a:solidFill>
                <a:latin typeface="Open Sans" panose="020B0606030504020204" pitchFamily="34" charset="0"/>
                <a:ea typeface="Open Sans" panose="020B0606030504020204" pitchFamily="34" charset="0"/>
                <a:cs typeface="Open Sans" panose="020B0606030504020204" pitchFamily="34" charset="0"/>
              </a:rPr>
              <a:t>b. </a:t>
            </a:r>
            <a:r>
              <a:rPr lang="en-US" altLang="zh-CN" sz="2800"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rPr>
              <a:t>Nội dung</a:t>
            </a:r>
          </a:p>
        </p:txBody>
      </p:sp>
      <p:cxnSp>
        <p:nvCxnSpPr>
          <p:cNvPr id="28" name="直接连接符 17">
            <a:extLst>
              <a:ext uri="{FF2B5EF4-FFF2-40B4-BE49-F238E27FC236}">
                <a16:creationId xmlns:a16="http://schemas.microsoft.com/office/drawing/2014/main" id="{6B7C60D3-1F25-624A-862B-040C09D70ADD}"/>
              </a:ext>
            </a:extLst>
          </p:cNvPr>
          <p:cNvCxnSpPr>
            <a:cxnSpLocks/>
          </p:cNvCxnSpPr>
          <p:nvPr/>
        </p:nvCxnSpPr>
        <p:spPr>
          <a:xfrm>
            <a:off x="2183729" y="797553"/>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3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000"/>
                            </p:stCondLst>
                            <p:childTnLst>
                              <p:par>
                                <p:cTn id="21" presetID="35"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style.rotation</p:attrName>
                                        </p:attrNameLst>
                                      </p:cBhvr>
                                      <p:tavLst>
                                        <p:tav tm="0">
                                          <p:val>
                                            <p:fltVal val="720"/>
                                          </p:val>
                                        </p:tav>
                                        <p:tav tm="100000">
                                          <p:val>
                                            <p:fltVal val="0"/>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Left)">
                                      <p:cBhvr>
                                        <p:cTn id="31" dur="500"/>
                                        <p:tgtEl>
                                          <p:spTgt spid="27"/>
                                        </p:tgtEl>
                                      </p:cBhvr>
                                    </p:animEffect>
                                  </p:childTnLst>
                                </p:cTn>
                              </p:par>
                              <p:par>
                                <p:cTn id="32" presetID="22" presetClass="entr" presetSubtype="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10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barn(inVertical)">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par>
                                <p:cTn id="54" presetID="16" presetClass="entr" presetSubtype="21" fill="hold" nodeType="withEffect">
                                  <p:stCondLst>
                                    <p:cond delay="0"/>
                                  </p:stCondLst>
                                  <p:childTnLst>
                                    <p:set>
                                      <p:cBhvr>
                                        <p:cTn id="55" dur="1" fill="hold">
                                          <p:stCondLst>
                                            <p:cond delay="0"/>
                                          </p:stCondLst>
                                        </p:cTn>
                                        <p:tgtEl>
                                          <p:spTgt spid="19">
                                            <p:txEl>
                                              <p:pRg st="0" end="0"/>
                                            </p:txEl>
                                          </p:spTgt>
                                        </p:tgtEl>
                                        <p:attrNameLst>
                                          <p:attrName>style.visibility</p:attrName>
                                        </p:attrNameLst>
                                      </p:cBhvr>
                                      <p:to>
                                        <p:strVal val="visible"/>
                                      </p:to>
                                    </p:set>
                                    <p:animEffect transition="in" filter="barn(inVertical)">
                                      <p:cBhvr>
                                        <p:cTn id="5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5" grpId="0"/>
      <p:bldP spid="26" grpId="0" bldLvl="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35990" y="1839065"/>
            <a:ext cx="4690745" cy="2930525"/>
            <a:chOff x="1474" y="4731"/>
            <a:chExt cx="7387" cy="4615"/>
          </a:xfrm>
        </p:grpSpPr>
        <p:sp>
          <p:nvSpPr>
            <p:cNvPr id="6149" name="Oval 5"/>
            <p:cNvSpPr>
              <a:spLocks noChangeArrowheads="1"/>
            </p:cNvSpPr>
            <p:nvPr/>
          </p:nvSpPr>
          <p:spPr bwMode="auto">
            <a:xfrm>
              <a:off x="2870" y="4967"/>
              <a:ext cx="3899" cy="3896"/>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0" name="Oval 6"/>
            <p:cNvSpPr>
              <a:spLocks noChangeArrowheads="1"/>
            </p:cNvSpPr>
            <p:nvPr/>
          </p:nvSpPr>
          <p:spPr bwMode="auto">
            <a:xfrm>
              <a:off x="4398" y="5316"/>
              <a:ext cx="472" cy="472"/>
            </a:xfrm>
            <a:prstGeom prst="ellipse">
              <a:avLst/>
            </a:prstGeom>
            <a:solidFill>
              <a:schemeClr val="bg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1" name="Oval 7"/>
            <p:cNvSpPr>
              <a:spLocks noChangeArrowheads="1"/>
            </p:cNvSpPr>
            <p:nvPr/>
          </p:nvSpPr>
          <p:spPr bwMode="auto">
            <a:xfrm>
              <a:off x="5093" y="4731"/>
              <a:ext cx="472" cy="472"/>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2" name="Oval 8"/>
            <p:cNvSpPr>
              <a:spLocks noChangeArrowheads="1"/>
            </p:cNvSpPr>
            <p:nvPr/>
          </p:nvSpPr>
          <p:spPr bwMode="auto">
            <a:xfrm>
              <a:off x="3804" y="5372"/>
              <a:ext cx="283" cy="283"/>
            </a:xfrm>
            <a:prstGeom prst="ellipse">
              <a:avLst/>
            </a:prstGeom>
            <a:solidFill>
              <a:schemeClr val="bg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3" name="Oval 9"/>
            <p:cNvSpPr>
              <a:spLocks noChangeArrowheads="1"/>
            </p:cNvSpPr>
            <p:nvPr/>
          </p:nvSpPr>
          <p:spPr bwMode="auto">
            <a:xfrm>
              <a:off x="6470" y="5988"/>
              <a:ext cx="472" cy="472"/>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4" name="Oval 10"/>
            <p:cNvSpPr>
              <a:spLocks noChangeArrowheads="1"/>
            </p:cNvSpPr>
            <p:nvPr/>
          </p:nvSpPr>
          <p:spPr bwMode="auto">
            <a:xfrm>
              <a:off x="7029" y="6523"/>
              <a:ext cx="327" cy="330"/>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5" name="Oval 11"/>
            <p:cNvSpPr>
              <a:spLocks noChangeArrowheads="1"/>
            </p:cNvSpPr>
            <p:nvPr/>
          </p:nvSpPr>
          <p:spPr bwMode="auto">
            <a:xfrm>
              <a:off x="7479" y="7617"/>
              <a:ext cx="324" cy="321"/>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6" name="Oval 12"/>
            <p:cNvSpPr>
              <a:spLocks noChangeArrowheads="1"/>
            </p:cNvSpPr>
            <p:nvPr/>
          </p:nvSpPr>
          <p:spPr bwMode="auto">
            <a:xfrm>
              <a:off x="6014" y="7746"/>
              <a:ext cx="861" cy="855"/>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7" name="Oval 13"/>
            <p:cNvSpPr>
              <a:spLocks noChangeArrowheads="1"/>
            </p:cNvSpPr>
            <p:nvPr/>
          </p:nvSpPr>
          <p:spPr bwMode="auto">
            <a:xfrm>
              <a:off x="3757" y="8494"/>
              <a:ext cx="292" cy="289"/>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8" name="Oval 14"/>
            <p:cNvSpPr>
              <a:spLocks noChangeArrowheads="1"/>
            </p:cNvSpPr>
            <p:nvPr/>
          </p:nvSpPr>
          <p:spPr bwMode="auto">
            <a:xfrm>
              <a:off x="4590" y="8346"/>
              <a:ext cx="305" cy="302"/>
            </a:xfrm>
            <a:prstGeom prst="ellipse">
              <a:avLst/>
            </a:prstGeom>
            <a:solidFill>
              <a:schemeClr val="bg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9" name="Oval 15"/>
            <p:cNvSpPr>
              <a:spLocks noChangeArrowheads="1"/>
            </p:cNvSpPr>
            <p:nvPr/>
          </p:nvSpPr>
          <p:spPr bwMode="auto">
            <a:xfrm>
              <a:off x="5527" y="8922"/>
              <a:ext cx="421" cy="424"/>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0" name="Oval 16"/>
            <p:cNvSpPr>
              <a:spLocks noChangeArrowheads="1"/>
            </p:cNvSpPr>
            <p:nvPr/>
          </p:nvSpPr>
          <p:spPr bwMode="auto">
            <a:xfrm>
              <a:off x="1792" y="7714"/>
              <a:ext cx="799" cy="802"/>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1" name="Oval 17"/>
            <p:cNvSpPr>
              <a:spLocks noChangeArrowheads="1"/>
            </p:cNvSpPr>
            <p:nvPr/>
          </p:nvSpPr>
          <p:spPr bwMode="auto">
            <a:xfrm>
              <a:off x="1474" y="8645"/>
              <a:ext cx="349" cy="349"/>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2" name="Oval 18"/>
            <p:cNvSpPr>
              <a:spLocks noChangeArrowheads="1"/>
            </p:cNvSpPr>
            <p:nvPr/>
          </p:nvSpPr>
          <p:spPr bwMode="auto">
            <a:xfrm>
              <a:off x="1628" y="5702"/>
              <a:ext cx="1588" cy="1585"/>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3" name="Oval 19"/>
            <p:cNvSpPr>
              <a:spLocks noChangeArrowheads="1"/>
            </p:cNvSpPr>
            <p:nvPr/>
          </p:nvSpPr>
          <p:spPr bwMode="auto">
            <a:xfrm>
              <a:off x="7259" y="4891"/>
              <a:ext cx="1603" cy="1603"/>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4" name="Freeform 20"/>
            <p:cNvSpPr>
              <a:spLocks noEditPoints="1"/>
            </p:cNvSpPr>
            <p:nvPr/>
          </p:nvSpPr>
          <p:spPr bwMode="auto">
            <a:xfrm>
              <a:off x="2144" y="5995"/>
              <a:ext cx="582" cy="934"/>
            </a:xfrm>
            <a:custGeom>
              <a:avLst/>
              <a:gdLst>
                <a:gd name="T0" fmla="*/ 100 w 123"/>
                <a:gd name="T1" fmla="*/ 187 h 198"/>
                <a:gd name="T2" fmla="*/ 96 w 123"/>
                <a:gd name="T3" fmla="*/ 156 h 198"/>
                <a:gd name="T4" fmla="*/ 111 w 123"/>
                <a:gd name="T5" fmla="*/ 78 h 198"/>
                <a:gd name="T6" fmla="*/ 74 w 123"/>
                <a:gd name="T7" fmla="*/ 48 h 198"/>
                <a:gd name="T8" fmla="*/ 59 w 123"/>
                <a:gd name="T9" fmla="*/ 38 h 198"/>
                <a:gd name="T10" fmla="*/ 56 w 123"/>
                <a:gd name="T11" fmla="*/ 20 h 198"/>
                <a:gd name="T12" fmla="*/ 52 w 123"/>
                <a:gd name="T13" fmla="*/ 16 h 198"/>
                <a:gd name="T14" fmla="*/ 50 w 123"/>
                <a:gd name="T15" fmla="*/ 10 h 198"/>
                <a:gd name="T16" fmla="*/ 47 w 123"/>
                <a:gd name="T17" fmla="*/ 7 h 198"/>
                <a:gd name="T18" fmla="*/ 44 w 123"/>
                <a:gd name="T19" fmla="*/ 0 h 198"/>
                <a:gd name="T20" fmla="*/ 36 w 123"/>
                <a:gd name="T21" fmla="*/ 2 h 198"/>
                <a:gd name="T22" fmla="*/ 33 w 123"/>
                <a:gd name="T23" fmla="*/ 10 h 198"/>
                <a:gd name="T24" fmla="*/ 30 w 123"/>
                <a:gd name="T25" fmla="*/ 12 h 198"/>
                <a:gd name="T26" fmla="*/ 27 w 123"/>
                <a:gd name="T27" fmla="*/ 20 h 198"/>
                <a:gd name="T28" fmla="*/ 23 w 123"/>
                <a:gd name="T29" fmla="*/ 23 h 198"/>
                <a:gd name="T30" fmla="*/ 26 w 123"/>
                <a:gd name="T31" fmla="*/ 97 h 198"/>
                <a:gd name="T32" fmla="*/ 30 w 123"/>
                <a:gd name="T33" fmla="*/ 99 h 198"/>
                <a:gd name="T34" fmla="*/ 37 w 123"/>
                <a:gd name="T35" fmla="*/ 117 h 198"/>
                <a:gd name="T36" fmla="*/ 52 w 123"/>
                <a:gd name="T37" fmla="*/ 110 h 198"/>
                <a:gd name="T38" fmla="*/ 54 w 123"/>
                <a:gd name="T39" fmla="*/ 97 h 198"/>
                <a:gd name="T40" fmla="*/ 59 w 123"/>
                <a:gd name="T41" fmla="*/ 95 h 198"/>
                <a:gd name="T42" fmla="*/ 62 w 123"/>
                <a:gd name="T43" fmla="*/ 79 h 198"/>
                <a:gd name="T44" fmla="*/ 76 w 123"/>
                <a:gd name="T45" fmla="*/ 78 h 198"/>
                <a:gd name="T46" fmla="*/ 59 w 123"/>
                <a:gd name="T47" fmla="*/ 140 h 198"/>
                <a:gd name="T48" fmla="*/ 10 w 123"/>
                <a:gd name="T49" fmla="*/ 140 h 198"/>
                <a:gd name="T50" fmla="*/ 8 w 123"/>
                <a:gd name="T51" fmla="*/ 147 h 198"/>
                <a:gd name="T52" fmla="*/ 15 w 123"/>
                <a:gd name="T53" fmla="*/ 149 h 198"/>
                <a:gd name="T54" fmla="*/ 31 w 123"/>
                <a:gd name="T55" fmla="*/ 159 h 198"/>
                <a:gd name="T56" fmla="*/ 54 w 123"/>
                <a:gd name="T57" fmla="*/ 169 h 198"/>
                <a:gd name="T58" fmla="*/ 51 w 123"/>
                <a:gd name="T59" fmla="*/ 187 h 198"/>
                <a:gd name="T60" fmla="*/ 2 w 123"/>
                <a:gd name="T61" fmla="*/ 187 h 198"/>
                <a:gd name="T62" fmla="*/ 0 w 123"/>
                <a:gd name="T63" fmla="*/ 190 h 198"/>
                <a:gd name="T64" fmla="*/ 3 w 123"/>
                <a:gd name="T65" fmla="*/ 198 h 198"/>
                <a:gd name="T66" fmla="*/ 114 w 123"/>
                <a:gd name="T67" fmla="*/ 195 h 198"/>
                <a:gd name="T68" fmla="*/ 111 w 123"/>
                <a:gd name="T69" fmla="*/ 187 h 198"/>
                <a:gd name="T70" fmla="*/ 51 w 123"/>
                <a:gd name="T71" fmla="*/ 60 h 198"/>
                <a:gd name="T72" fmla="*/ 67 w 123"/>
                <a:gd name="T73" fmla="*/ 6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98">
                  <a:moveTo>
                    <a:pt x="111" y="187"/>
                  </a:moveTo>
                  <a:cubicBezTo>
                    <a:pt x="100" y="187"/>
                    <a:pt x="100" y="187"/>
                    <a:pt x="100" y="187"/>
                  </a:cubicBezTo>
                  <a:cubicBezTo>
                    <a:pt x="98" y="187"/>
                    <a:pt x="96" y="186"/>
                    <a:pt x="96" y="184"/>
                  </a:cubicBezTo>
                  <a:cubicBezTo>
                    <a:pt x="96" y="156"/>
                    <a:pt x="96" y="156"/>
                    <a:pt x="96" y="156"/>
                  </a:cubicBezTo>
                  <a:cubicBezTo>
                    <a:pt x="96" y="154"/>
                    <a:pt x="97" y="152"/>
                    <a:pt x="99" y="150"/>
                  </a:cubicBezTo>
                  <a:cubicBezTo>
                    <a:pt x="120" y="131"/>
                    <a:pt x="123" y="101"/>
                    <a:pt x="111" y="78"/>
                  </a:cubicBezTo>
                  <a:cubicBezTo>
                    <a:pt x="105" y="65"/>
                    <a:pt x="93" y="55"/>
                    <a:pt x="78" y="50"/>
                  </a:cubicBezTo>
                  <a:cubicBezTo>
                    <a:pt x="76" y="50"/>
                    <a:pt x="75" y="49"/>
                    <a:pt x="74" y="48"/>
                  </a:cubicBezTo>
                  <a:cubicBezTo>
                    <a:pt x="71" y="44"/>
                    <a:pt x="67" y="42"/>
                    <a:pt x="62" y="41"/>
                  </a:cubicBezTo>
                  <a:cubicBezTo>
                    <a:pt x="60" y="41"/>
                    <a:pt x="59" y="39"/>
                    <a:pt x="59" y="38"/>
                  </a:cubicBezTo>
                  <a:cubicBezTo>
                    <a:pt x="59" y="23"/>
                    <a:pt x="59" y="23"/>
                    <a:pt x="59" y="23"/>
                  </a:cubicBezTo>
                  <a:cubicBezTo>
                    <a:pt x="59" y="21"/>
                    <a:pt x="58" y="20"/>
                    <a:pt x="56" y="20"/>
                  </a:cubicBezTo>
                  <a:cubicBezTo>
                    <a:pt x="55" y="20"/>
                    <a:pt x="55" y="20"/>
                    <a:pt x="55" y="20"/>
                  </a:cubicBezTo>
                  <a:cubicBezTo>
                    <a:pt x="54" y="20"/>
                    <a:pt x="52" y="18"/>
                    <a:pt x="52" y="16"/>
                  </a:cubicBezTo>
                  <a:cubicBezTo>
                    <a:pt x="52" y="12"/>
                    <a:pt x="52" y="12"/>
                    <a:pt x="52" y="12"/>
                  </a:cubicBezTo>
                  <a:cubicBezTo>
                    <a:pt x="52" y="11"/>
                    <a:pt x="51" y="10"/>
                    <a:pt x="50" y="10"/>
                  </a:cubicBezTo>
                  <a:cubicBezTo>
                    <a:pt x="49" y="10"/>
                    <a:pt x="49" y="10"/>
                    <a:pt x="49" y="10"/>
                  </a:cubicBezTo>
                  <a:cubicBezTo>
                    <a:pt x="48" y="10"/>
                    <a:pt x="47" y="9"/>
                    <a:pt x="47" y="7"/>
                  </a:cubicBezTo>
                  <a:cubicBezTo>
                    <a:pt x="47" y="2"/>
                    <a:pt x="47" y="2"/>
                    <a:pt x="47" y="2"/>
                  </a:cubicBezTo>
                  <a:cubicBezTo>
                    <a:pt x="47" y="1"/>
                    <a:pt x="46" y="0"/>
                    <a:pt x="44" y="0"/>
                  </a:cubicBezTo>
                  <a:cubicBezTo>
                    <a:pt x="38" y="0"/>
                    <a:pt x="38" y="0"/>
                    <a:pt x="38" y="0"/>
                  </a:cubicBezTo>
                  <a:cubicBezTo>
                    <a:pt x="37" y="0"/>
                    <a:pt x="36" y="1"/>
                    <a:pt x="36" y="2"/>
                  </a:cubicBezTo>
                  <a:cubicBezTo>
                    <a:pt x="36" y="7"/>
                    <a:pt x="36" y="7"/>
                    <a:pt x="36" y="7"/>
                  </a:cubicBezTo>
                  <a:cubicBezTo>
                    <a:pt x="36" y="9"/>
                    <a:pt x="35" y="10"/>
                    <a:pt x="33" y="10"/>
                  </a:cubicBezTo>
                  <a:cubicBezTo>
                    <a:pt x="33" y="10"/>
                    <a:pt x="33" y="10"/>
                    <a:pt x="33" y="10"/>
                  </a:cubicBezTo>
                  <a:cubicBezTo>
                    <a:pt x="31" y="10"/>
                    <a:pt x="30" y="11"/>
                    <a:pt x="30" y="12"/>
                  </a:cubicBezTo>
                  <a:cubicBezTo>
                    <a:pt x="30" y="16"/>
                    <a:pt x="30" y="16"/>
                    <a:pt x="30" y="16"/>
                  </a:cubicBezTo>
                  <a:cubicBezTo>
                    <a:pt x="30" y="18"/>
                    <a:pt x="29" y="20"/>
                    <a:pt x="27" y="20"/>
                  </a:cubicBezTo>
                  <a:cubicBezTo>
                    <a:pt x="27" y="20"/>
                    <a:pt x="27" y="20"/>
                    <a:pt x="27" y="20"/>
                  </a:cubicBezTo>
                  <a:cubicBezTo>
                    <a:pt x="25" y="20"/>
                    <a:pt x="23" y="21"/>
                    <a:pt x="23" y="23"/>
                  </a:cubicBezTo>
                  <a:cubicBezTo>
                    <a:pt x="23" y="95"/>
                    <a:pt x="23" y="95"/>
                    <a:pt x="23" y="95"/>
                  </a:cubicBezTo>
                  <a:cubicBezTo>
                    <a:pt x="23" y="96"/>
                    <a:pt x="24" y="97"/>
                    <a:pt x="26" y="97"/>
                  </a:cubicBezTo>
                  <a:cubicBezTo>
                    <a:pt x="28" y="97"/>
                    <a:pt x="28" y="97"/>
                    <a:pt x="28" y="97"/>
                  </a:cubicBezTo>
                  <a:cubicBezTo>
                    <a:pt x="29" y="97"/>
                    <a:pt x="30" y="98"/>
                    <a:pt x="30" y="99"/>
                  </a:cubicBezTo>
                  <a:cubicBezTo>
                    <a:pt x="30" y="110"/>
                    <a:pt x="30" y="110"/>
                    <a:pt x="30" y="110"/>
                  </a:cubicBezTo>
                  <a:cubicBezTo>
                    <a:pt x="30" y="114"/>
                    <a:pt x="33" y="117"/>
                    <a:pt x="37" y="117"/>
                  </a:cubicBezTo>
                  <a:cubicBezTo>
                    <a:pt x="45" y="117"/>
                    <a:pt x="45" y="117"/>
                    <a:pt x="45" y="117"/>
                  </a:cubicBezTo>
                  <a:cubicBezTo>
                    <a:pt x="49" y="117"/>
                    <a:pt x="52" y="114"/>
                    <a:pt x="52" y="110"/>
                  </a:cubicBezTo>
                  <a:cubicBezTo>
                    <a:pt x="52" y="99"/>
                    <a:pt x="52" y="99"/>
                    <a:pt x="52" y="99"/>
                  </a:cubicBezTo>
                  <a:cubicBezTo>
                    <a:pt x="52" y="98"/>
                    <a:pt x="53" y="97"/>
                    <a:pt x="54" y="97"/>
                  </a:cubicBezTo>
                  <a:cubicBezTo>
                    <a:pt x="57" y="97"/>
                    <a:pt x="57" y="97"/>
                    <a:pt x="57" y="97"/>
                  </a:cubicBezTo>
                  <a:cubicBezTo>
                    <a:pt x="58" y="97"/>
                    <a:pt x="59" y="96"/>
                    <a:pt x="59" y="95"/>
                  </a:cubicBezTo>
                  <a:cubicBezTo>
                    <a:pt x="59" y="83"/>
                    <a:pt x="59" y="83"/>
                    <a:pt x="59" y="83"/>
                  </a:cubicBezTo>
                  <a:cubicBezTo>
                    <a:pt x="59" y="81"/>
                    <a:pt x="60" y="80"/>
                    <a:pt x="62" y="79"/>
                  </a:cubicBezTo>
                  <a:cubicBezTo>
                    <a:pt x="64" y="79"/>
                    <a:pt x="66" y="78"/>
                    <a:pt x="68" y="77"/>
                  </a:cubicBezTo>
                  <a:cubicBezTo>
                    <a:pt x="71" y="76"/>
                    <a:pt x="73" y="76"/>
                    <a:pt x="76" y="78"/>
                  </a:cubicBezTo>
                  <a:cubicBezTo>
                    <a:pt x="84" y="82"/>
                    <a:pt x="89" y="90"/>
                    <a:pt x="91" y="98"/>
                  </a:cubicBezTo>
                  <a:cubicBezTo>
                    <a:pt x="96" y="117"/>
                    <a:pt x="84" y="140"/>
                    <a:pt x="59" y="140"/>
                  </a:cubicBezTo>
                  <a:cubicBezTo>
                    <a:pt x="50" y="140"/>
                    <a:pt x="50" y="140"/>
                    <a:pt x="50" y="140"/>
                  </a:cubicBezTo>
                  <a:cubicBezTo>
                    <a:pt x="10" y="140"/>
                    <a:pt x="10" y="140"/>
                    <a:pt x="10" y="140"/>
                  </a:cubicBezTo>
                  <a:cubicBezTo>
                    <a:pt x="9" y="140"/>
                    <a:pt x="8" y="141"/>
                    <a:pt x="8" y="142"/>
                  </a:cubicBezTo>
                  <a:cubicBezTo>
                    <a:pt x="8" y="147"/>
                    <a:pt x="8" y="147"/>
                    <a:pt x="8" y="147"/>
                  </a:cubicBezTo>
                  <a:cubicBezTo>
                    <a:pt x="8" y="148"/>
                    <a:pt x="9" y="149"/>
                    <a:pt x="10" y="149"/>
                  </a:cubicBezTo>
                  <a:cubicBezTo>
                    <a:pt x="15" y="149"/>
                    <a:pt x="15" y="149"/>
                    <a:pt x="15" y="149"/>
                  </a:cubicBezTo>
                  <a:cubicBezTo>
                    <a:pt x="17" y="149"/>
                    <a:pt x="18" y="150"/>
                    <a:pt x="20" y="151"/>
                  </a:cubicBezTo>
                  <a:cubicBezTo>
                    <a:pt x="23" y="154"/>
                    <a:pt x="27" y="156"/>
                    <a:pt x="31" y="159"/>
                  </a:cubicBezTo>
                  <a:cubicBezTo>
                    <a:pt x="37" y="162"/>
                    <a:pt x="44" y="164"/>
                    <a:pt x="51" y="165"/>
                  </a:cubicBezTo>
                  <a:cubicBezTo>
                    <a:pt x="53" y="166"/>
                    <a:pt x="54" y="167"/>
                    <a:pt x="54" y="169"/>
                  </a:cubicBezTo>
                  <a:cubicBezTo>
                    <a:pt x="54" y="184"/>
                    <a:pt x="54" y="184"/>
                    <a:pt x="54" y="184"/>
                  </a:cubicBezTo>
                  <a:cubicBezTo>
                    <a:pt x="54" y="186"/>
                    <a:pt x="53" y="187"/>
                    <a:pt x="51" y="187"/>
                  </a:cubicBezTo>
                  <a:cubicBezTo>
                    <a:pt x="3" y="187"/>
                    <a:pt x="3" y="187"/>
                    <a:pt x="3" y="187"/>
                  </a:cubicBezTo>
                  <a:cubicBezTo>
                    <a:pt x="3" y="187"/>
                    <a:pt x="2" y="187"/>
                    <a:pt x="2" y="187"/>
                  </a:cubicBezTo>
                  <a:cubicBezTo>
                    <a:pt x="1" y="187"/>
                    <a:pt x="0" y="188"/>
                    <a:pt x="0" y="190"/>
                  </a:cubicBezTo>
                  <a:cubicBezTo>
                    <a:pt x="0" y="190"/>
                    <a:pt x="0" y="190"/>
                    <a:pt x="0" y="190"/>
                  </a:cubicBezTo>
                  <a:cubicBezTo>
                    <a:pt x="0" y="195"/>
                    <a:pt x="0" y="195"/>
                    <a:pt x="0" y="195"/>
                  </a:cubicBezTo>
                  <a:cubicBezTo>
                    <a:pt x="0" y="197"/>
                    <a:pt x="1" y="198"/>
                    <a:pt x="3" y="198"/>
                  </a:cubicBezTo>
                  <a:cubicBezTo>
                    <a:pt x="111" y="198"/>
                    <a:pt x="111" y="198"/>
                    <a:pt x="111" y="198"/>
                  </a:cubicBezTo>
                  <a:cubicBezTo>
                    <a:pt x="112" y="198"/>
                    <a:pt x="114" y="197"/>
                    <a:pt x="114" y="195"/>
                  </a:cubicBezTo>
                  <a:cubicBezTo>
                    <a:pt x="114" y="190"/>
                    <a:pt x="114" y="190"/>
                    <a:pt x="114" y="190"/>
                  </a:cubicBezTo>
                  <a:cubicBezTo>
                    <a:pt x="114" y="189"/>
                    <a:pt x="112" y="187"/>
                    <a:pt x="111" y="187"/>
                  </a:cubicBezTo>
                  <a:close/>
                  <a:moveTo>
                    <a:pt x="59" y="68"/>
                  </a:moveTo>
                  <a:cubicBezTo>
                    <a:pt x="55" y="68"/>
                    <a:pt x="51" y="65"/>
                    <a:pt x="51" y="60"/>
                  </a:cubicBezTo>
                  <a:cubicBezTo>
                    <a:pt x="51" y="56"/>
                    <a:pt x="55" y="52"/>
                    <a:pt x="59" y="52"/>
                  </a:cubicBezTo>
                  <a:cubicBezTo>
                    <a:pt x="64" y="52"/>
                    <a:pt x="67" y="56"/>
                    <a:pt x="67" y="60"/>
                  </a:cubicBezTo>
                  <a:cubicBezTo>
                    <a:pt x="67" y="65"/>
                    <a:pt x="64" y="68"/>
                    <a:pt x="5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5" name="Freeform 21"/>
            <p:cNvSpPr>
              <a:spLocks noEditPoints="1"/>
            </p:cNvSpPr>
            <p:nvPr/>
          </p:nvSpPr>
          <p:spPr bwMode="auto">
            <a:xfrm>
              <a:off x="7784" y="5363"/>
              <a:ext cx="560" cy="660"/>
            </a:xfrm>
            <a:custGeom>
              <a:avLst/>
              <a:gdLst>
                <a:gd name="T0" fmla="*/ 78 w 119"/>
                <a:gd name="T1" fmla="*/ 9 h 140"/>
                <a:gd name="T2" fmla="*/ 86 w 119"/>
                <a:gd name="T3" fmla="*/ 1 h 140"/>
                <a:gd name="T4" fmla="*/ 56 w 119"/>
                <a:gd name="T5" fmla="*/ 127 h 140"/>
                <a:gd name="T6" fmla="*/ 89 w 119"/>
                <a:gd name="T7" fmla="*/ 132 h 140"/>
                <a:gd name="T8" fmla="*/ 89 w 119"/>
                <a:gd name="T9" fmla="*/ 140 h 140"/>
                <a:gd name="T10" fmla="*/ 14 w 119"/>
                <a:gd name="T11" fmla="*/ 134 h 140"/>
                <a:gd name="T12" fmla="*/ 49 w 119"/>
                <a:gd name="T13" fmla="*/ 129 h 140"/>
                <a:gd name="T14" fmla="*/ 24 w 119"/>
                <a:gd name="T15" fmla="*/ 118 h 140"/>
                <a:gd name="T16" fmla="*/ 26 w 119"/>
                <a:gd name="T17" fmla="*/ 103 h 140"/>
                <a:gd name="T18" fmla="*/ 84 w 119"/>
                <a:gd name="T19" fmla="*/ 16 h 140"/>
                <a:gd name="T20" fmla="*/ 35 w 119"/>
                <a:gd name="T21" fmla="*/ 107 h 140"/>
                <a:gd name="T22" fmla="*/ 31 w 119"/>
                <a:gd name="T23" fmla="*/ 112 h 140"/>
                <a:gd name="T24" fmla="*/ 111 w 119"/>
                <a:gd name="T25" fmla="*/ 58 h 140"/>
                <a:gd name="T26" fmla="*/ 84 w 119"/>
                <a:gd name="T27" fmla="*/ 11 h 140"/>
                <a:gd name="T28" fmla="*/ 81 w 119"/>
                <a:gd name="T29" fmla="*/ 61 h 140"/>
                <a:gd name="T30" fmla="*/ 92 w 119"/>
                <a:gd name="T31" fmla="*/ 56 h 140"/>
                <a:gd name="T32" fmla="*/ 97 w 119"/>
                <a:gd name="T33" fmla="*/ 49 h 140"/>
                <a:gd name="T34" fmla="*/ 98 w 119"/>
                <a:gd name="T35" fmla="*/ 59 h 140"/>
                <a:gd name="T36" fmla="*/ 97 w 119"/>
                <a:gd name="T37" fmla="*/ 63 h 140"/>
                <a:gd name="T38" fmla="*/ 97 w 119"/>
                <a:gd name="T39" fmla="*/ 65 h 140"/>
                <a:gd name="T40" fmla="*/ 92 w 119"/>
                <a:gd name="T41" fmla="*/ 62 h 140"/>
                <a:gd name="T42" fmla="*/ 94 w 119"/>
                <a:gd name="T43" fmla="*/ 68 h 140"/>
                <a:gd name="T44" fmla="*/ 52 w 119"/>
                <a:gd name="T45" fmla="*/ 103 h 140"/>
                <a:gd name="T46" fmla="*/ 66 w 119"/>
                <a:gd name="T47" fmla="*/ 15 h 140"/>
                <a:gd name="T48" fmla="*/ 48 w 119"/>
                <a:gd name="T49" fmla="*/ 25 h 140"/>
                <a:gd name="T50" fmla="*/ 38 w 119"/>
                <a:gd name="T51" fmla="*/ 34 h 140"/>
                <a:gd name="T52" fmla="*/ 33 w 119"/>
                <a:gd name="T53" fmla="*/ 43 h 140"/>
                <a:gd name="T54" fmla="*/ 31 w 119"/>
                <a:gd name="T55" fmla="*/ 47 h 140"/>
                <a:gd name="T56" fmla="*/ 37 w 119"/>
                <a:gd name="T57" fmla="*/ 47 h 140"/>
                <a:gd name="T58" fmla="*/ 47 w 119"/>
                <a:gd name="T59" fmla="*/ 43 h 140"/>
                <a:gd name="T60" fmla="*/ 52 w 119"/>
                <a:gd name="T61" fmla="*/ 49 h 140"/>
                <a:gd name="T62" fmla="*/ 42 w 119"/>
                <a:gd name="T63" fmla="*/ 47 h 140"/>
                <a:gd name="T64" fmla="*/ 32 w 119"/>
                <a:gd name="T65" fmla="*/ 53 h 140"/>
                <a:gd name="T66" fmla="*/ 33 w 119"/>
                <a:gd name="T67" fmla="*/ 71 h 140"/>
                <a:gd name="T68" fmla="*/ 45 w 119"/>
                <a:gd name="T69" fmla="*/ 71 h 140"/>
                <a:gd name="T70" fmla="*/ 61 w 119"/>
                <a:gd name="T71" fmla="*/ 83 h 140"/>
                <a:gd name="T72" fmla="*/ 63 w 119"/>
                <a:gd name="T73" fmla="*/ 62 h 140"/>
                <a:gd name="T74" fmla="*/ 56 w 119"/>
                <a:gd name="T75" fmla="*/ 53 h 140"/>
                <a:gd name="T76" fmla="*/ 68 w 119"/>
                <a:gd name="T77" fmla="*/ 53 h 140"/>
                <a:gd name="T78" fmla="*/ 64 w 119"/>
                <a:gd name="T79" fmla="*/ 49 h 140"/>
                <a:gd name="T80" fmla="*/ 79 w 119"/>
                <a:gd name="T81" fmla="*/ 61 h 140"/>
                <a:gd name="T82" fmla="*/ 64 w 119"/>
                <a:gd name="T83" fmla="*/ 82 h 140"/>
                <a:gd name="T84" fmla="*/ 67 w 119"/>
                <a:gd name="T85"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40">
                  <a:moveTo>
                    <a:pt x="52" y="5"/>
                  </a:moveTo>
                  <a:cubicBezTo>
                    <a:pt x="60" y="5"/>
                    <a:pt x="68" y="7"/>
                    <a:pt x="75" y="10"/>
                  </a:cubicBezTo>
                  <a:cubicBezTo>
                    <a:pt x="76" y="11"/>
                    <a:pt x="78" y="10"/>
                    <a:pt x="78" y="9"/>
                  </a:cubicBezTo>
                  <a:cubicBezTo>
                    <a:pt x="80" y="6"/>
                    <a:pt x="80" y="6"/>
                    <a:pt x="80" y="6"/>
                  </a:cubicBezTo>
                  <a:cubicBezTo>
                    <a:pt x="82" y="2"/>
                    <a:pt x="82" y="2"/>
                    <a:pt x="82" y="2"/>
                  </a:cubicBezTo>
                  <a:cubicBezTo>
                    <a:pt x="83" y="1"/>
                    <a:pt x="84" y="0"/>
                    <a:pt x="86" y="1"/>
                  </a:cubicBezTo>
                  <a:cubicBezTo>
                    <a:pt x="105" y="12"/>
                    <a:pt x="119" y="34"/>
                    <a:pt x="119" y="58"/>
                  </a:cubicBezTo>
                  <a:cubicBezTo>
                    <a:pt x="119" y="92"/>
                    <a:pt x="92" y="121"/>
                    <a:pt x="59" y="124"/>
                  </a:cubicBezTo>
                  <a:cubicBezTo>
                    <a:pt x="57" y="124"/>
                    <a:pt x="56" y="125"/>
                    <a:pt x="56" y="127"/>
                  </a:cubicBezTo>
                  <a:cubicBezTo>
                    <a:pt x="56" y="129"/>
                    <a:pt x="56" y="129"/>
                    <a:pt x="56" y="129"/>
                  </a:cubicBezTo>
                  <a:cubicBezTo>
                    <a:pt x="56" y="131"/>
                    <a:pt x="57" y="132"/>
                    <a:pt x="59" y="132"/>
                  </a:cubicBezTo>
                  <a:cubicBezTo>
                    <a:pt x="89" y="132"/>
                    <a:pt x="89" y="132"/>
                    <a:pt x="89" y="132"/>
                  </a:cubicBezTo>
                  <a:cubicBezTo>
                    <a:pt x="90" y="132"/>
                    <a:pt x="91" y="133"/>
                    <a:pt x="91" y="134"/>
                  </a:cubicBezTo>
                  <a:cubicBezTo>
                    <a:pt x="91" y="137"/>
                    <a:pt x="91" y="137"/>
                    <a:pt x="91" y="137"/>
                  </a:cubicBezTo>
                  <a:cubicBezTo>
                    <a:pt x="91" y="139"/>
                    <a:pt x="90" y="140"/>
                    <a:pt x="89" y="140"/>
                  </a:cubicBezTo>
                  <a:cubicBezTo>
                    <a:pt x="16" y="140"/>
                    <a:pt x="16" y="140"/>
                    <a:pt x="16" y="140"/>
                  </a:cubicBezTo>
                  <a:cubicBezTo>
                    <a:pt x="15" y="140"/>
                    <a:pt x="14" y="139"/>
                    <a:pt x="14" y="137"/>
                  </a:cubicBezTo>
                  <a:cubicBezTo>
                    <a:pt x="14" y="134"/>
                    <a:pt x="14" y="134"/>
                    <a:pt x="14" y="134"/>
                  </a:cubicBezTo>
                  <a:cubicBezTo>
                    <a:pt x="14" y="133"/>
                    <a:pt x="15" y="132"/>
                    <a:pt x="16" y="132"/>
                  </a:cubicBezTo>
                  <a:cubicBezTo>
                    <a:pt x="46" y="132"/>
                    <a:pt x="46" y="132"/>
                    <a:pt x="46" y="132"/>
                  </a:cubicBezTo>
                  <a:cubicBezTo>
                    <a:pt x="48" y="132"/>
                    <a:pt x="49" y="131"/>
                    <a:pt x="49" y="129"/>
                  </a:cubicBezTo>
                  <a:cubicBezTo>
                    <a:pt x="49" y="127"/>
                    <a:pt x="49" y="127"/>
                    <a:pt x="49" y="127"/>
                  </a:cubicBezTo>
                  <a:cubicBezTo>
                    <a:pt x="49" y="125"/>
                    <a:pt x="48" y="124"/>
                    <a:pt x="46" y="124"/>
                  </a:cubicBezTo>
                  <a:cubicBezTo>
                    <a:pt x="39" y="123"/>
                    <a:pt x="31" y="121"/>
                    <a:pt x="24" y="118"/>
                  </a:cubicBezTo>
                  <a:cubicBezTo>
                    <a:pt x="23" y="117"/>
                    <a:pt x="22" y="115"/>
                    <a:pt x="23" y="114"/>
                  </a:cubicBezTo>
                  <a:cubicBezTo>
                    <a:pt x="27" y="107"/>
                    <a:pt x="27" y="107"/>
                    <a:pt x="27" y="107"/>
                  </a:cubicBezTo>
                  <a:cubicBezTo>
                    <a:pt x="27" y="105"/>
                    <a:pt x="27" y="104"/>
                    <a:pt x="26" y="103"/>
                  </a:cubicBezTo>
                  <a:cubicBezTo>
                    <a:pt x="10" y="94"/>
                    <a:pt x="0" y="77"/>
                    <a:pt x="0" y="58"/>
                  </a:cubicBezTo>
                  <a:cubicBezTo>
                    <a:pt x="0" y="29"/>
                    <a:pt x="24" y="5"/>
                    <a:pt x="52" y="5"/>
                  </a:cubicBezTo>
                  <a:close/>
                  <a:moveTo>
                    <a:pt x="84" y="16"/>
                  </a:moveTo>
                  <a:cubicBezTo>
                    <a:pt x="97" y="25"/>
                    <a:pt x="105" y="41"/>
                    <a:pt x="105" y="58"/>
                  </a:cubicBezTo>
                  <a:cubicBezTo>
                    <a:pt x="105" y="87"/>
                    <a:pt x="81" y="110"/>
                    <a:pt x="52" y="110"/>
                  </a:cubicBezTo>
                  <a:cubicBezTo>
                    <a:pt x="46" y="110"/>
                    <a:pt x="41" y="109"/>
                    <a:pt x="35" y="107"/>
                  </a:cubicBezTo>
                  <a:cubicBezTo>
                    <a:pt x="34" y="107"/>
                    <a:pt x="33" y="108"/>
                    <a:pt x="33" y="109"/>
                  </a:cubicBezTo>
                  <a:cubicBezTo>
                    <a:pt x="32" y="111"/>
                    <a:pt x="32" y="111"/>
                    <a:pt x="32" y="111"/>
                  </a:cubicBezTo>
                  <a:cubicBezTo>
                    <a:pt x="31" y="111"/>
                    <a:pt x="31" y="112"/>
                    <a:pt x="31" y="112"/>
                  </a:cubicBezTo>
                  <a:cubicBezTo>
                    <a:pt x="32" y="113"/>
                    <a:pt x="32" y="113"/>
                    <a:pt x="33" y="114"/>
                  </a:cubicBezTo>
                  <a:cubicBezTo>
                    <a:pt x="39" y="116"/>
                    <a:pt x="46" y="117"/>
                    <a:pt x="52" y="117"/>
                  </a:cubicBezTo>
                  <a:cubicBezTo>
                    <a:pt x="85" y="117"/>
                    <a:pt x="111" y="91"/>
                    <a:pt x="111" y="58"/>
                  </a:cubicBezTo>
                  <a:cubicBezTo>
                    <a:pt x="111" y="38"/>
                    <a:pt x="102" y="21"/>
                    <a:pt x="87" y="10"/>
                  </a:cubicBezTo>
                  <a:cubicBezTo>
                    <a:pt x="87" y="10"/>
                    <a:pt x="86" y="10"/>
                    <a:pt x="85" y="10"/>
                  </a:cubicBezTo>
                  <a:cubicBezTo>
                    <a:pt x="85" y="10"/>
                    <a:pt x="84" y="10"/>
                    <a:pt x="84" y="11"/>
                  </a:cubicBezTo>
                  <a:cubicBezTo>
                    <a:pt x="83" y="13"/>
                    <a:pt x="83" y="13"/>
                    <a:pt x="83" y="13"/>
                  </a:cubicBezTo>
                  <a:cubicBezTo>
                    <a:pt x="82" y="14"/>
                    <a:pt x="83" y="15"/>
                    <a:pt x="84" y="16"/>
                  </a:cubicBezTo>
                  <a:close/>
                  <a:moveTo>
                    <a:pt x="81" y="61"/>
                  </a:moveTo>
                  <a:cubicBezTo>
                    <a:pt x="81" y="57"/>
                    <a:pt x="82" y="54"/>
                    <a:pt x="83" y="51"/>
                  </a:cubicBezTo>
                  <a:cubicBezTo>
                    <a:pt x="83" y="49"/>
                    <a:pt x="84" y="49"/>
                    <a:pt x="85" y="51"/>
                  </a:cubicBezTo>
                  <a:cubicBezTo>
                    <a:pt x="87" y="53"/>
                    <a:pt x="90" y="54"/>
                    <a:pt x="92" y="56"/>
                  </a:cubicBezTo>
                  <a:cubicBezTo>
                    <a:pt x="94" y="58"/>
                    <a:pt x="94" y="58"/>
                    <a:pt x="94" y="55"/>
                  </a:cubicBezTo>
                  <a:cubicBezTo>
                    <a:pt x="94" y="53"/>
                    <a:pt x="95" y="51"/>
                    <a:pt x="95" y="49"/>
                  </a:cubicBezTo>
                  <a:cubicBezTo>
                    <a:pt x="96" y="48"/>
                    <a:pt x="97" y="48"/>
                    <a:pt x="97" y="49"/>
                  </a:cubicBezTo>
                  <a:cubicBezTo>
                    <a:pt x="97" y="52"/>
                    <a:pt x="98" y="55"/>
                    <a:pt x="98" y="58"/>
                  </a:cubicBezTo>
                  <a:cubicBezTo>
                    <a:pt x="98" y="58"/>
                    <a:pt x="98" y="58"/>
                    <a:pt x="98" y="58"/>
                  </a:cubicBezTo>
                  <a:cubicBezTo>
                    <a:pt x="98" y="58"/>
                    <a:pt x="98" y="58"/>
                    <a:pt x="98" y="59"/>
                  </a:cubicBezTo>
                  <a:cubicBezTo>
                    <a:pt x="96" y="61"/>
                    <a:pt x="96" y="61"/>
                    <a:pt x="96" y="61"/>
                  </a:cubicBezTo>
                  <a:cubicBezTo>
                    <a:pt x="96" y="62"/>
                    <a:pt x="96" y="62"/>
                    <a:pt x="97" y="63"/>
                  </a:cubicBezTo>
                  <a:cubicBezTo>
                    <a:pt x="97" y="63"/>
                    <a:pt x="97" y="63"/>
                    <a:pt x="97" y="63"/>
                  </a:cubicBezTo>
                  <a:cubicBezTo>
                    <a:pt x="97" y="63"/>
                    <a:pt x="98" y="63"/>
                    <a:pt x="97" y="63"/>
                  </a:cubicBezTo>
                  <a:cubicBezTo>
                    <a:pt x="97" y="64"/>
                    <a:pt x="97" y="64"/>
                    <a:pt x="97" y="65"/>
                  </a:cubicBezTo>
                  <a:cubicBezTo>
                    <a:pt x="97" y="65"/>
                    <a:pt x="97" y="65"/>
                    <a:pt x="97" y="65"/>
                  </a:cubicBezTo>
                  <a:cubicBezTo>
                    <a:pt x="96" y="65"/>
                    <a:pt x="96" y="65"/>
                    <a:pt x="96" y="65"/>
                  </a:cubicBezTo>
                  <a:cubicBezTo>
                    <a:pt x="94" y="65"/>
                    <a:pt x="94" y="65"/>
                    <a:pt x="93" y="64"/>
                  </a:cubicBezTo>
                  <a:cubicBezTo>
                    <a:pt x="93" y="63"/>
                    <a:pt x="93" y="63"/>
                    <a:pt x="92" y="62"/>
                  </a:cubicBezTo>
                  <a:cubicBezTo>
                    <a:pt x="89" y="56"/>
                    <a:pt x="89" y="55"/>
                    <a:pt x="91" y="63"/>
                  </a:cubicBezTo>
                  <a:cubicBezTo>
                    <a:pt x="92" y="64"/>
                    <a:pt x="92" y="66"/>
                    <a:pt x="92" y="66"/>
                  </a:cubicBezTo>
                  <a:cubicBezTo>
                    <a:pt x="93" y="68"/>
                    <a:pt x="93" y="68"/>
                    <a:pt x="94" y="68"/>
                  </a:cubicBezTo>
                  <a:cubicBezTo>
                    <a:pt x="95" y="68"/>
                    <a:pt x="95" y="68"/>
                    <a:pt x="96" y="68"/>
                  </a:cubicBezTo>
                  <a:cubicBezTo>
                    <a:pt x="96" y="68"/>
                    <a:pt x="97" y="68"/>
                    <a:pt x="96" y="69"/>
                  </a:cubicBezTo>
                  <a:cubicBezTo>
                    <a:pt x="92" y="89"/>
                    <a:pt x="74" y="103"/>
                    <a:pt x="52" y="103"/>
                  </a:cubicBezTo>
                  <a:cubicBezTo>
                    <a:pt x="27" y="103"/>
                    <a:pt x="7" y="83"/>
                    <a:pt x="7" y="58"/>
                  </a:cubicBezTo>
                  <a:cubicBezTo>
                    <a:pt x="7" y="33"/>
                    <a:pt x="27" y="13"/>
                    <a:pt x="52" y="13"/>
                  </a:cubicBezTo>
                  <a:cubicBezTo>
                    <a:pt x="57" y="13"/>
                    <a:pt x="62" y="13"/>
                    <a:pt x="66" y="15"/>
                  </a:cubicBezTo>
                  <a:cubicBezTo>
                    <a:pt x="67" y="15"/>
                    <a:pt x="67" y="16"/>
                    <a:pt x="66" y="16"/>
                  </a:cubicBezTo>
                  <a:cubicBezTo>
                    <a:pt x="62" y="19"/>
                    <a:pt x="57" y="21"/>
                    <a:pt x="52" y="24"/>
                  </a:cubicBezTo>
                  <a:cubicBezTo>
                    <a:pt x="50" y="25"/>
                    <a:pt x="50" y="25"/>
                    <a:pt x="48" y="25"/>
                  </a:cubicBezTo>
                  <a:cubicBezTo>
                    <a:pt x="46" y="25"/>
                    <a:pt x="43" y="26"/>
                    <a:pt x="41" y="26"/>
                  </a:cubicBezTo>
                  <a:cubicBezTo>
                    <a:pt x="39" y="26"/>
                    <a:pt x="39" y="26"/>
                    <a:pt x="39" y="27"/>
                  </a:cubicBezTo>
                  <a:cubicBezTo>
                    <a:pt x="39" y="30"/>
                    <a:pt x="38" y="32"/>
                    <a:pt x="38" y="34"/>
                  </a:cubicBezTo>
                  <a:cubicBezTo>
                    <a:pt x="38" y="35"/>
                    <a:pt x="38" y="36"/>
                    <a:pt x="37" y="37"/>
                  </a:cubicBezTo>
                  <a:cubicBezTo>
                    <a:pt x="36" y="38"/>
                    <a:pt x="36" y="40"/>
                    <a:pt x="35" y="42"/>
                  </a:cubicBezTo>
                  <a:cubicBezTo>
                    <a:pt x="34" y="43"/>
                    <a:pt x="34" y="43"/>
                    <a:pt x="33" y="43"/>
                  </a:cubicBezTo>
                  <a:cubicBezTo>
                    <a:pt x="33" y="43"/>
                    <a:pt x="33" y="44"/>
                    <a:pt x="32" y="44"/>
                  </a:cubicBezTo>
                  <a:cubicBezTo>
                    <a:pt x="31" y="44"/>
                    <a:pt x="31" y="44"/>
                    <a:pt x="31" y="45"/>
                  </a:cubicBezTo>
                  <a:cubicBezTo>
                    <a:pt x="31" y="46"/>
                    <a:pt x="31" y="47"/>
                    <a:pt x="31" y="47"/>
                  </a:cubicBezTo>
                  <a:cubicBezTo>
                    <a:pt x="32" y="48"/>
                    <a:pt x="32" y="48"/>
                    <a:pt x="33" y="48"/>
                  </a:cubicBezTo>
                  <a:cubicBezTo>
                    <a:pt x="33" y="48"/>
                    <a:pt x="34" y="48"/>
                    <a:pt x="34" y="48"/>
                  </a:cubicBezTo>
                  <a:cubicBezTo>
                    <a:pt x="36" y="48"/>
                    <a:pt x="36" y="48"/>
                    <a:pt x="37" y="47"/>
                  </a:cubicBezTo>
                  <a:cubicBezTo>
                    <a:pt x="38" y="46"/>
                    <a:pt x="39" y="44"/>
                    <a:pt x="40" y="43"/>
                  </a:cubicBezTo>
                  <a:cubicBezTo>
                    <a:pt x="40" y="42"/>
                    <a:pt x="40" y="42"/>
                    <a:pt x="42" y="42"/>
                  </a:cubicBezTo>
                  <a:cubicBezTo>
                    <a:pt x="43" y="43"/>
                    <a:pt x="45" y="43"/>
                    <a:pt x="47" y="43"/>
                  </a:cubicBezTo>
                  <a:cubicBezTo>
                    <a:pt x="48" y="44"/>
                    <a:pt x="48" y="44"/>
                    <a:pt x="49" y="44"/>
                  </a:cubicBezTo>
                  <a:cubicBezTo>
                    <a:pt x="50" y="46"/>
                    <a:pt x="51" y="47"/>
                    <a:pt x="52" y="48"/>
                  </a:cubicBezTo>
                  <a:cubicBezTo>
                    <a:pt x="53" y="49"/>
                    <a:pt x="53" y="49"/>
                    <a:pt x="52" y="49"/>
                  </a:cubicBezTo>
                  <a:cubicBezTo>
                    <a:pt x="50" y="49"/>
                    <a:pt x="49" y="49"/>
                    <a:pt x="47" y="50"/>
                  </a:cubicBezTo>
                  <a:cubicBezTo>
                    <a:pt x="46" y="50"/>
                    <a:pt x="46" y="50"/>
                    <a:pt x="45" y="49"/>
                  </a:cubicBezTo>
                  <a:cubicBezTo>
                    <a:pt x="44" y="49"/>
                    <a:pt x="43" y="48"/>
                    <a:pt x="42" y="47"/>
                  </a:cubicBezTo>
                  <a:cubicBezTo>
                    <a:pt x="42" y="47"/>
                    <a:pt x="41" y="47"/>
                    <a:pt x="40" y="47"/>
                  </a:cubicBezTo>
                  <a:cubicBezTo>
                    <a:pt x="38" y="48"/>
                    <a:pt x="36" y="49"/>
                    <a:pt x="34" y="50"/>
                  </a:cubicBezTo>
                  <a:cubicBezTo>
                    <a:pt x="33" y="51"/>
                    <a:pt x="32" y="51"/>
                    <a:pt x="32" y="53"/>
                  </a:cubicBezTo>
                  <a:cubicBezTo>
                    <a:pt x="31" y="56"/>
                    <a:pt x="30" y="59"/>
                    <a:pt x="29" y="62"/>
                  </a:cubicBezTo>
                  <a:cubicBezTo>
                    <a:pt x="29" y="64"/>
                    <a:pt x="29" y="64"/>
                    <a:pt x="30" y="65"/>
                  </a:cubicBezTo>
                  <a:cubicBezTo>
                    <a:pt x="31" y="67"/>
                    <a:pt x="32" y="69"/>
                    <a:pt x="33" y="71"/>
                  </a:cubicBezTo>
                  <a:cubicBezTo>
                    <a:pt x="34" y="72"/>
                    <a:pt x="34" y="72"/>
                    <a:pt x="36" y="71"/>
                  </a:cubicBezTo>
                  <a:cubicBezTo>
                    <a:pt x="38" y="71"/>
                    <a:pt x="40" y="70"/>
                    <a:pt x="43" y="70"/>
                  </a:cubicBezTo>
                  <a:cubicBezTo>
                    <a:pt x="44" y="70"/>
                    <a:pt x="44" y="70"/>
                    <a:pt x="45" y="71"/>
                  </a:cubicBezTo>
                  <a:cubicBezTo>
                    <a:pt x="48" y="79"/>
                    <a:pt x="50" y="87"/>
                    <a:pt x="53" y="95"/>
                  </a:cubicBezTo>
                  <a:cubicBezTo>
                    <a:pt x="54" y="97"/>
                    <a:pt x="54" y="97"/>
                    <a:pt x="55" y="95"/>
                  </a:cubicBezTo>
                  <a:cubicBezTo>
                    <a:pt x="57" y="91"/>
                    <a:pt x="59" y="87"/>
                    <a:pt x="61" y="83"/>
                  </a:cubicBezTo>
                  <a:cubicBezTo>
                    <a:pt x="63" y="82"/>
                    <a:pt x="63" y="81"/>
                    <a:pt x="63" y="79"/>
                  </a:cubicBezTo>
                  <a:cubicBezTo>
                    <a:pt x="64" y="74"/>
                    <a:pt x="64" y="69"/>
                    <a:pt x="65" y="65"/>
                  </a:cubicBezTo>
                  <a:cubicBezTo>
                    <a:pt x="65" y="62"/>
                    <a:pt x="65" y="62"/>
                    <a:pt x="63" y="62"/>
                  </a:cubicBezTo>
                  <a:cubicBezTo>
                    <a:pt x="61" y="63"/>
                    <a:pt x="61" y="63"/>
                    <a:pt x="60" y="61"/>
                  </a:cubicBezTo>
                  <a:cubicBezTo>
                    <a:pt x="59" y="58"/>
                    <a:pt x="57" y="56"/>
                    <a:pt x="56" y="54"/>
                  </a:cubicBezTo>
                  <a:cubicBezTo>
                    <a:pt x="55" y="51"/>
                    <a:pt x="55" y="51"/>
                    <a:pt x="56" y="53"/>
                  </a:cubicBezTo>
                  <a:cubicBezTo>
                    <a:pt x="58" y="55"/>
                    <a:pt x="59" y="56"/>
                    <a:pt x="61" y="58"/>
                  </a:cubicBezTo>
                  <a:cubicBezTo>
                    <a:pt x="62" y="60"/>
                    <a:pt x="62" y="60"/>
                    <a:pt x="64" y="58"/>
                  </a:cubicBezTo>
                  <a:cubicBezTo>
                    <a:pt x="65" y="57"/>
                    <a:pt x="66" y="55"/>
                    <a:pt x="68" y="53"/>
                  </a:cubicBezTo>
                  <a:cubicBezTo>
                    <a:pt x="69" y="52"/>
                    <a:pt x="69" y="51"/>
                    <a:pt x="67" y="51"/>
                  </a:cubicBezTo>
                  <a:cubicBezTo>
                    <a:pt x="66" y="50"/>
                    <a:pt x="65" y="50"/>
                    <a:pt x="64" y="49"/>
                  </a:cubicBezTo>
                  <a:cubicBezTo>
                    <a:pt x="62" y="49"/>
                    <a:pt x="62" y="48"/>
                    <a:pt x="64" y="49"/>
                  </a:cubicBezTo>
                  <a:cubicBezTo>
                    <a:pt x="66" y="49"/>
                    <a:pt x="68" y="49"/>
                    <a:pt x="70" y="50"/>
                  </a:cubicBezTo>
                  <a:cubicBezTo>
                    <a:pt x="73" y="50"/>
                    <a:pt x="73" y="50"/>
                    <a:pt x="74" y="52"/>
                  </a:cubicBezTo>
                  <a:cubicBezTo>
                    <a:pt x="76" y="55"/>
                    <a:pt x="77" y="58"/>
                    <a:pt x="79" y="61"/>
                  </a:cubicBezTo>
                  <a:cubicBezTo>
                    <a:pt x="80" y="63"/>
                    <a:pt x="80" y="63"/>
                    <a:pt x="81" y="61"/>
                  </a:cubicBezTo>
                  <a:close/>
                  <a:moveTo>
                    <a:pt x="65" y="79"/>
                  </a:moveTo>
                  <a:cubicBezTo>
                    <a:pt x="65" y="80"/>
                    <a:pt x="64" y="81"/>
                    <a:pt x="64" y="82"/>
                  </a:cubicBezTo>
                  <a:cubicBezTo>
                    <a:pt x="63" y="83"/>
                    <a:pt x="63" y="84"/>
                    <a:pt x="63" y="86"/>
                  </a:cubicBezTo>
                  <a:cubicBezTo>
                    <a:pt x="64" y="90"/>
                    <a:pt x="64" y="90"/>
                    <a:pt x="65" y="86"/>
                  </a:cubicBezTo>
                  <a:cubicBezTo>
                    <a:pt x="65" y="84"/>
                    <a:pt x="66" y="82"/>
                    <a:pt x="67" y="80"/>
                  </a:cubicBezTo>
                  <a:cubicBezTo>
                    <a:pt x="68" y="76"/>
                    <a:pt x="67" y="76"/>
                    <a:pt x="65"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3" name="组合 22"/>
          <p:cNvGrpSpPr/>
          <p:nvPr/>
        </p:nvGrpSpPr>
        <p:grpSpPr>
          <a:xfrm>
            <a:off x="6522516" y="2272469"/>
            <a:ext cx="4417695" cy="154940"/>
            <a:chOff x="10296" y="5875"/>
            <a:chExt cx="6957" cy="244"/>
          </a:xfrm>
        </p:grpSpPr>
        <p:sp>
          <p:nvSpPr>
            <p:cNvPr id="6166" name="Rectangle 22"/>
            <p:cNvSpPr>
              <a:spLocks noChangeArrowheads="1"/>
            </p:cNvSpPr>
            <p:nvPr/>
          </p:nvSpPr>
          <p:spPr bwMode="auto">
            <a:xfrm>
              <a:off x="10299" y="5875"/>
              <a:ext cx="6955" cy="245"/>
            </a:xfrm>
            <a:prstGeom prst="rect">
              <a:avLst/>
            </a:prstGeom>
            <a:solidFill>
              <a:schemeClr val="bg1">
                <a:lumMod val="85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7" name="Rectangle 23"/>
            <p:cNvSpPr>
              <a:spLocks noChangeArrowheads="1"/>
            </p:cNvSpPr>
            <p:nvPr/>
          </p:nvSpPr>
          <p:spPr bwMode="auto">
            <a:xfrm>
              <a:off x="10296" y="5875"/>
              <a:ext cx="4757" cy="245"/>
            </a:xfrm>
            <a:prstGeom prst="rect">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4" name="组合 23"/>
          <p:cNvGrpSpPr/>
          <p:nvPr/>
        </p:nvGrpSpPr>
        <p:grpSpPr>
          <a:xfrm>
            <a:off x="6525056" y="3733270"/>
            <a:ext cx="4415790" cy="154940"/>
            <a:chOff x="10299" y="7199"/>
            <a:chExt cx="6954" cy="244"/>
          </a:xfrm>
        </p:grpSpPr>
        <p:sp>
          <p:nvSpPr>
            <p:cNvPr id="6169" name="Rectangle 25"/>
            <p:cNvSpPr>
              <a:spLocks noChangeArrowheads="1"/>
            </p:cNvSpPr>
            <p:nvPr/>
          </p:nvSpPr>
          <p:spPr bwMode="auto">
            <a:xfrm>
              <a:off x="10299" y="7199"/>
              <a:ext cx="6955" cy="245"/>
            </a:xfrm>
            <a:prstGeom prst="rect">
              <a:avLst/>
            </a:prstGeom>
            <a:solidFill>
              <a:schemeClr val="bg1">
                <a:lumMod val="85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70" name="Rectangle 26"/>
            <p:cNvSpPr>
              <a:spLocks noChangeArrowheads="1"/>
            </p:cNvSpPr>
            <p:nvPr/>
          </p:nvSpPr>
          <p:spPr bwMode="auto">
            <a:xfrm>
              <a:off x="10299" y="7199"/>
              <a:ext cx="5845" cy="245"/>
            </a:xfrm>
            <a:prstGeom prst="rect">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5" name="组合 24"/>
          <p:cNvGrpSpPr/>
          <p:nvPr/>
        </p:nvGrpSpPr>
        <p:grpSpPr>
          <a:xfrm>
            <a:off x="6608446" y="5253804"/>
            <a:ext cx="4415790" cy="154940"/>
            <a:chOff x="10299" y="8488"/>
            <a:chExt cx="6954" cy="244"/>
          </a:xfrm>
        </p:grpSpPr>
        <p:sp>
          <p:nvSpPr>
            <p:cNvPr id="6171" name="Rectangle 27"/>
            <p:cNvSpPr>
              <a:spLocks noChangeArrowheads="1"/>
            </p:cNvSpPr>
            <p:nvPr/>
          </p:nvSpPr>
          <p:spPr bwMode="auto">
            <a:xfrm>
              <a:off x="10299" y="8488"/>
              <a:ext cx="6955" cy="245"/>
            </a:xfrm>
            <a:prstGeom prst="rect">
              <a:avLst/>
            </a:prstGeom>
            <a:solidFill>
              <a:schemeClr val="bg1">
                <a:lumMod val="85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72" name="Rectangle 28"/>
            <p:cNvSpPr>
              <a:spLocks noChangeArrowheads="1"/>
            </p:cNvSpPr>
            <p:nvPr/>
          </p:nvSpPr>
          <p:spPr bwMode="auto">
            <a:xfrm>
              <a:off x="10299" y="8488"/>
              <a:ext cx="4138" cy="245"/>
            </a:xfrm>
            <a:prstGeom prst="rect">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6178" name="Rectangle 34"/>
          <p:cNvSpPr>
            <a:spLocks noChangeArrowheads="1"/>
          </p:cNvSpPr>
          <p:nvPr/>
        </p:nvSpPr>
        <p:spPr bwMode="auto">
          <a:xfrm>
            <a:off x="6421636" y="1344486"/>
            <a:ext cx="47900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anose="020B0604020202020204" pitchFamily="34" charset="0"/>
              <a:buNone/>
            </a:pPr>
            <a:r>
              <a:rPr lang="en-US" altLang="zh-CN" sz="20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Tại sao A và SV. C không được TH quyền bầu cử và ứng cử của mình?</a:t>
            </a:r>
            <a:endParaRPr lang="zh-CN" altLang="en-US" sz="2000" dirty="0">
              <a:solidFill>
                <a:schemeClr val="accent4">
                  <a:lumMod val="50000"/>
                </a:schemeClr>
              </a:solidFill>
              <a:latin typeface="Open Sans" panose="020B0606030504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6179" name="Rectangle 35"/>
          <p:cNvSpPr>
            <a:spLocks noChangeArrowheads="1"/>
          </p:cNvSpPr>
          <p:nvPr/>
        </p:nvSpPr>
        <p:spPr bwMode="auto">
          <a:xfrm>
            <a:off x="6432663" y="2927519"/>
            <a:ext cx="47790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anose="020B0604020202020204" pitchFamily="34" charset="0"/>
              <a:buNone/>
            </a:pPr>
            <a:r>
              <a:rPr lang="en-US" altLang="zh-CN" sz="200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Trường hợp nào thì không được bầu cử và ứng cử?</a:t>
            </a:r>
            <a:endParaRPr lang="en-US" altLang="zh-CN" sz="10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6180" name="Rectangle 36"/>
          <p:cNvSpPr>
            <a:spLocks noChangeArrowheads="1"/>
          </p:cNvSpPr>
          <p:nvPr/>
        </p:nvSpPr>
        <p:spPr bwMode="auto">
          <a:xfrm>
            <a:off x="6502082" y="4462885"/>
            <a:ext cx="47539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anose="020B0604020202020204" pitchFamily="34" charset="0"/>
              <a:buNone/>
            </a:pPr>
            <a:r>
              <a:rPr lang="en-US" altLang="zh-CN" sz="200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Cách thực hiện các quyền đó như thế nào?</a:t>
            </a:r>
            <a:endParaRPr lang="en-US" altLang="zh-CN" sz="10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6181" name="Line 37"/>
          <p:cNvSpPr>
            <a:spLocks noChangeShapeType="1"/>
          </p:cNvSpPr>
          <p:nvPr/>
        </p:nvSpPr>
        <p:spPr bwMode="auto">
          <a:xfrm>
            <a:off x="6090920" y="1946380"/>
            <a:ext cx="0" cy="2625090"/>
          </a:xfrm>
          <a:prstGeom prst="line">
            <a:avLst/>
          </a:prstGeom>
          <a:noFill/>
          <a:ln w="12700">
            <a:solidFill>
              <a:srgbClr val="33660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 name="文本框 119"/>
          <p:cNvSpPr txBox="1"/>
          <p:nvPr/>
        </p:nvSpPr>
        <p:spPr>
          <a:xfrm>
            <a:off x="1998381" y="2950028"/>
            <a:ext cx="1921186"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bg1"/>
                </a:solidFill>
                <a:latin typeface="+mj-lt"/>
                <a:ea typeface="微软雅黑" panose="020B0503020204020204" charset="-122"/>
                <a:sym typeface="+mn-ea"/>
              </a:rPr>
              <a:t>HỎI</a:t>
            </a:r>
            <a:endParaRPr lang="zh-CN" altLang="en-US" sz="2800" b="1" dirty="0">
              <a:solidFill>
                <a:schemeClr val="bg1"/>
              </a:solidFill>
              <a:latin typeface="+mj-lt"/>
              <a:ea typeface="微软雅黑" panose="020B0503020204020204" charset="-122"/>
              <a:sym typeface="+mn-ea"/>
            </a:endParaRPr>
          </a:p>
        </p:txBody>
      </p:sp>
      <p:cxnSp>
        <p:nvCxnSpPr>
          <p:cNvPr id="51" name="直接连接符 1">
            <a:extLst>
              <a:ext uri="{FF2B5EF4-FFF2-40B4-BE49-F238E27FC236}">
                <a16:creationId xmlns:a16="http://schemas.microsoft.com/office/drawing/2014/main" id="{5415D531-5A09-9442-AE5F-2866455BE706}"/>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52" name="直接连接符 2">
            <a:extLst>
              <a:ext uri="{FF2B5EF4-FFF2-40B4-BE49-F238E27FC236}">
                <a16:creationId xmlns:a16="http://schemas.microsoft.com/office/drawing/2014/main" id="{AF016B59-98DA-AB44-BC57-B73596D2C9DF}"/>
              </a:ext>
            </a:extLst>
          </p:cNvPr>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53" name="组合 5">
            <a:extLst>
              <a:ext uri="{FF2B5EF4-FFF2-40B4-BE49-F238E27FC236}">
                <a16:creationId xmlns:a16="http://schemas.microsoft.com/office/drawing/2014/main" id="{9F06267B-9BD6-E346-81BD-05662C9DD942}"/>
              </a:ext>
            </a:extLst>
          </p:cNvPr>
          <p:cNvGrpSpPr/>
          <p:nvPr/>
        </p:nvGrpSpPr>
        <p:grpSpPr>
          <a:xfrm>
            <a:off x="1805812" y="99068"/>
            <a:ext cx="781624" cy="711200"/>
            <a:chOff x="1696" y="171"/>
            <a:chExt cx="1135" cy="1120"/>
          </a:xfrm>
        </p:grpSpPr>
        <p:sp>
          <p:nvSpPr>
            <p:cNvPr id="54" name="椭圆 3">
              <a:extLst>
                <a:ext uri="{FF2B5EF4-FFF2-40B4-BE49-F238E27FC236}">
                  <a16:creationId xmlns:a16="http://schemas.microsoft.com/office/drawing/2014/main" id="{8C66EDA8-F8B0-2D42-BC61-F728E332A7AD}"/>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Open Sans" panose="020B0606030504020204" pitchFamily="34" charset="0"/>
                <a:cs typeface="Open Sans" panose="020B0606030504020204" pitchFamily="34" charset="0"/>
              </a:endParaRPr>
            </a:p>
          </p:txBody>
        </p:sp>
        <p:sp>
          <p:nvSpPr>
            <p:cNvPr id="55" name="文本框 4">
              <a:extLst>
                <a:ext uri="{FF2B5EF4-FFF2-40B4-BE49-F238E27FC236}">
                  <a16:creationId xmlns:a16="http://schemas.microsoft.com/office/drawing/2014/main" id="{D7699B1F-4CC1-1F45-8C67-93D530258155}"/>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sp>
        <p:nvSpPr>
          <p:cNvPr id="56" name="文本框 6">
            <a:extLst>
              <a:ext uri="{FF2B5EF4-FFF2-40B4-BE49-F238E27FC236}">
                <a16:creationId xmlns:a16="http://schemas.microsoft.com/office/drawing/2014/main" id="{5A7DCFD8-D540-4149-A030-DFAB506F2277}"/>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QUYỀN</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BẦU</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VÀ</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ỨNG</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endParaRPr lang="zh-CN" altLang="en-US" sz="2800" b="1" dirty="0">
              <a:solidFill>
                <a:srgbClr val="274800"/>
              </a:solidFill>
              <a:latin typeface="Open Sans" panose="020B0606030504020204" pitchFamily="34" charset="0"/>
              <a:ea typeface="微软雅黑" panose="020B0503020204020204" charset="-122"/>
              <a:cs typeface="Open Sans" panose="020B0606030504020204" pitchFamily="34" charset="0"/>
            </a:endParaRPr>
          </a:p>
        </p:txBody>
      </p:sp>
      <p:sp>
        <p:nvSpPr>
          <p:cNvPr id="57" name="椭圆 9">
            <a:extLst>
              <a:ext uri="{FF2B5EF4-FFF2-40B4-BE49-F238E27FC236}">
                <a16:creationId xmlns:a16="http://schemas.microsoft.com/office/drawing/2014/main" id="{91AC906A-E45A-BD46-8EF6-7C4EECB9F26B}"/>
              </a:ext>
            </a:extLst>
          </p:cNvPr>
          <p:cNvSpPr/>
          <p:nvPr/>
        </p:nvSpPr>
        <p:spPr>
          <a:xfrm>
            <a:off x="2055895"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C4C395EF-CBF5-1945-961F-9A83953E6E8A}"/>
              </a:ext>
            </a:extLst>
          </p:cNvPr>
          <p:cNvSpPr txBox="1"/>
          <p:nvPr/>
        </p:nvSpPr>
        <p:spPr>
          <a:xfrm>
            <a:off x="2438548" y="1143496"/>
            <a:ext cx="4483618" cy="523220"/>
          </a:xfrm>
          <a:prstGeom prst="rect">
            <a:avLst/>
          </a:prstGeom>
          <a:noFill/>
        </p:spPr>
        <p:txBody>
          <a:bodyPr wrap="square" rtlCol="0">
            <a:spAutoFit/>
          </a:bodyPr>
          <a:lstStyle/>
          <a:p>
            <a:r>
              <a:rPr lang="en-VN" sz="2800">
                <a:solidFill>
                  <a:srgbClr val="274800"/>
                </a:solidFill>
                <a:latin typeface="Open Sans" panose="020B0606030504020204" pitchFamily="34" charset="0"/>
                <a:ea typeface="Open Sans" panose="020B0606030504020204" pitchFamily="34" charset="0"/>
                <a:cs typeface="Open Sans" panose="020B0606030504020204" pitchFamily="34" charset="0"/>
              </a:rPr>
              <a:t>b. </a:t>
            </a:r>
            <a:r>
              <a:rPr lang="en-US" altLang="zh-CN" sz="2800"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rPr>
              <a:t>Nội dung</a:t>
            </a:r>
          </a:p>
        </p:txBody>
      </p:sp>
      <p:cxnSp>
        <p:nvCxnSpPr>
          <p:cNvPr id="59" name="直接连接符 17">
            <a:extLst>
              <a:ext uri="{FF2B5EF4-FFF2-40B4-BE49-F238E27FC236}">
                <a16:creationId xmlns:a16="http://schemas.microsoft.com/office/drawing/2014/main" id="{3BDE83DC-5878-AB4A-9840-102DD6718035}"/>
              </a:ext>
            </a:extLst>
          </p:cNvPr>
          <p:cNvCxnSpPr>
            <a:cxnSpLocks/>
          </p:cNvCxnSpPr>
          <p:nvPr/>
        </p:nvCxnSpPr>
        <p:spPr>
          <a:xfrm>
            <a:off x="2183729" y="814692"/>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par>
                                <p:cTn id="12" presetID="53" presetClass="entr" presetSubtype="16" fill="hold" nodeType="with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par>
                                <p:cTn id="21" presetID="22" presetClass="entr" presetSubtype="1"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1000"/>
                                        <p:tgtEl>
                                          <p:spTgt spid="59"/>
                                        </p:tgtEl>
                                      </p:cBhvr>
                                    </p:animEffect>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style.rotation</p:attrName>
                                        </p:attrNameLst>
                                      </p:cBhvr>
                                      <p:tavLst>
                                        <p:tav tm="0">
                                          <p:val>
                                            <p:fltVal val="720"/>
                                          </p:val>
                                        </p:tav>
                                        <p:tav tm="100000">
                                          <p:val>
                                            <p:fltVal val="0"/>
                                          </p:val>
                                        </p:tav>
                                      </p:tavLst>
                                    </p:anim>
                                    <p:anim calcmode="lin" valueType="num">
                                      <p:cBhvr>
                                        <p:cTn id="29" dur="1000" fill="hold"/>
                                        <p:tgtEl>
                                          <p:spTgt spid="57"/>
                                        </p:tgtEl>
                                        <p:attrNameLst>
                                          <p:attrName>ppt_h</p:attrName>
                                        </p:attrNameLst>
                                      </p:cBhvr>
                                      <p:tavLst>
                                        <p:tav tm="0">
                                          <p:val>
                                            <p:fltVal val="0"/>
                                          </p:val>
                                        </p:tav>
                                        <p:tav tm="100000">
                                          <p:val>
                                            <p:strVal val="#ppt_h"/>
                                          </p:val>
                                        </p:tav>
                                      </p:tavLst>
                                    </p:anim>
                                    <p:anim calcmode="lin" valueType="num">
                                      <p:cBhvr>
                                        <p:cTn id="30" dur="1000" fill="hold"/>
                                        <p:tgtEl>
                                          <p:spTgt spid="57"/>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blinds(horizontal)">
                                      <p:cBhvr>
                                        <p:cTn id="35" dur="500"/>
                                        <p:tgtEl>
                                          <p:spTgt spid="58"/>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6181"/>
                                        </p:tgtEl>
                                        <p:attrNameLst>
                                          <p:attrName>style.visibility</p:attrName>
                                        </p:attrNameLst>
                                      </p:cBhvr>
                                      <p:to>
                                        <p:strVal val="visible"/>
                                      </p:to>
                                    </p:set>
                                    <p:animEffect transition="in" filter="wipe(up)">
                                      <p:cBhvr>
                                        <p:cTn id="51" dur="500"/>
                                        <p:tgtEl>
                                          <p:spTgt spid="6181"/>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6178"/>
                                        </p:tgtEl>
                                        <p:attrNameLst>
                                          <p:attrName>style.visibility</p:attrName>
                                        </p:attrNameLst>
                                      </p:cBhvr>
                                      <p:to>
                                        <p:strVal val="visible"/>
                                      </p:to>
                                    </p:set>
                                    <p:animEffect transition="in" filter="fade">
                                      <p:cBhvr>
                                        <p:cTn id="59" dur="500"/>
                                        <p:tgtEl>
                                          <p:spTgt spid="6178"/>
                                        </p:tgtEl>
                                      </p:cBhvr>
                                    </p:animEffect>
                                    <p:anim calcmode="lin" valueType="num">
                                      <p:cBhvr>
                                        <p:cTn id="60" dur="500" fill="hold"/>
                                        <p:tgtEl>
                                          <p:spTgt spid="6178"/>
                                        </p:tgtEl>
                                        <p:attrNameLst>
                                          <p:attrName>ppt_x</p:attrName>
                                        </p:attrNameLst>
                                      </p:cBhvr>
                                      <p:tavLst>
                                        <p:tav tm="0">
                                          <p:val>
                                            <p:strVal val="#ppt_x"/>
                                          </p:val>
                                        </p:tav>
                                        <p:tav tm="100000">
                                          <p:val>
                                            <p:strVal val="#ppt_x"/>
                                          </p:val>
                                        </p:tav>
                                      </p:tavLst>
                                    </p:anim>
                                    <p:anim calcmode="lin" valueType="num">
                                      <p:cBhvr>
                                        <p:cTn id="61" dur="500" fill="hold"/>
                                        <p:tgtEl>
                                          <p:spTgt spid="6178"/>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6179"/>
                                        </p:tgtEl>
                                        <p:attrNameLst>
                                          <p:attrName>style.visibility</p:attrName>
                                        </p:attrNameLst>
                                      </p:cBhvr>
                                      <p:to>
                                        <p:strVal val="visible"/>
                                      </p:to>
                                    </p:set>
                                    <p:animEffect transition="in" filter="fade">
                                      <p:cBhvr>
                                        <p:cTn id="69" dur="500"/>
                                        <p:tgtEl>
                                          <p:spTgt spid="6179"/>
                                        </p:tgtEl>
                                      </p:cBhvr>
                                    </p:animEffect>
                                    <p:anim calcmode="lin" valueType="num">
                                      <p:cBhvr>
                                        <p:cTn id="70" dur="500" fill="hold"/>
                                        <p:tgtEl>
                                          <p:spTgt spid="6179"/>
                                        </p:tgtEl>
                                        <p:attrNameLst>
                                          <p:attrName>ppt_x</p:attrName>
                                        </p:attrNameLst>
                                      </p:cBhvr>
                                      <p:tavLst>
                                        <p:tav tm="0">
                                          <p:val>
                                            <p:strVal val="#ppt_x"/>
                                          </p:val>
                                        </p:tav>
                                        <p:tav tm="100000">
                                          <p:val>
                                            <p:strVal val="#ppt_x"/>
                                          </p:val>
                                        </p:tav>
                                      </p:tavLst>
                                    </p:anim>
                                    <p:anim calcmode="lin" valueType="num">
                                      <p:cBhvr>
                                        <p:cTn id="71" dur="500" fill="hold"/>
                                        <p:tgtEl>
                                          <p:spTgt spid="6179"/>
                                        </p:tgtEl>
                                        <p:attrNameLst>
                                          <p:attrName>ppt_y</p:attrName>
                                        </p:attrNameLst>
                                      </p:cBhvr>
                                      <p:tavLst>
                                        <p:tav tm="0">
                                          <p:val>
                                            <p:strVal val="#ppt_y+.1"/>
                                          </p:val>
                                        </p:tav>
                                        <p:tav tm="100000">
                                          <p:val>
                                            <p:strVal val="#ppt_y"/>
                                          </p:val>
                                        </p:tav>
                                      </p:tavLst>
                                    </p:anim>
                                  </p:childTnLst>
                                </p:cTn>
                              </p:par>
                            </p:childTnLst>
                          </p:cTn>
                        </p:par>
                        <p:par>
                          <p:cTn id="72" fill="hold">
                            <p:stCondLst>
                              <p:cond delay="4000"/>
                            </p:stCondLst>
                            <p:childTnLst>
                              <p:par>
                                <p:cTn id="73" presetID="22" presetClass="entr" presetSubtype="8"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p:stCondLst>
                              <p:cond delay="4500"/>
                            </p:stCondLst>
                            <p:childTnLst>
                              <p:par>
                                <p:cTn id="77" presetID="42" presetClass="entr" presetSubtype="0" fill="hold" grpId="0" nodeType="afterEffect">
                                  <p:stCondLst>
                                    <p:cond delay="0"/>
                                  </p:stCondLst>
                                  <p:childTnLst>
                                    <p:set>
                                      <p:cBhvr>
                                        <p:cTn id="78" dur="1" fill="hold">
                                          <p:stCondLst>
                                            <p:cond delay="0"/>
                                          </p:stCondLst>
                                        </p:cTn>
                                        <p:tgtEl>
                                          <p:spTgt spid="6180"/>
                                        </p:tgtEl>
                                        <p:attrNameLst>
                                          <p:attrName>style.visibility</p:attrName>
                                        </p:attrNameLst>
                                      </p:cBhvr>
                                      <p:to>
                                        <p:strVal val="visible"/>
                                      </p:to>
                                    </p:set>
                                    <p:animEffect transition="in" filter="fade">
                                      <p:cBhvr>
                                        <p:cTn id="79" dur="500"/>
                                        <p:tgtEl>
                                          <p:spTgt spid="6180"/>
                                        </p:tgtEl>
                                      </p:cBhvr>
                                    </p:animEffect>
                                    <p:anim calcmode="lin" valueType="num">
                                      <p:cBhvr>
                                        <p:cTn id="80" dur="500" fill="hold"/>
                                        <p:tgtEl>
                                          <p:spTgt spid="6180"/>
                                        </p:tgtEl>
                                        <p:attrNameLst>
                                          <p:attrName>ppt_x</p:attrName>
                                        </p:attrNameLst>
                                      </p:cBhvr>
                                      <p:tavLst>
                                        <p:tav tm="0">
                                          <p:val>
                                            <p:strVal val="#ppt_x"/>
                                          </p:val>
                                        </p:tav>
                                        <p:tav tm="100000">
                                          <p:val>
                                            <p:strVal val="#ppt_x"/>
                                          </p:val>
                                        </p:tav>
                                      </p:tavLst>
                                    </p:anim>
                                    <p:anim calcmode="lin" valueType="num">
                                      <p:cBhvr>
                                        <p:cTn id="81" dur="500" fill="hold"/>
                                        <p:tgtEl>
                                          <p:spTgt spid="6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8" grpId="0"/>
      <p:bldP spid="6179" grpId="0"/>
      <p:bldP spid="6180" grpId="0"/>
      <p:bldP spid="27" grpId="0"/>
      <p:bldP spid="56" grpId="0"/>
      <p:bldP spid="57" grpId="0" bldLvl="0" animBg="1"/>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4"/>
          <p:cNvSpPr txBox="1"/>
          <p:nvPr/>
        </p:nvSpPr>
        <p:spPr>
          <a:xfrm>
            <a:off x="268218" y="2773532"/>
            <a:ext cx="5552898" cy="2939266"/>
          </a:xfrm>
          <a:prstGeom prst="rect">
            <a:avLst/>
          </a:prstGeom>
          <a:noFill/>
        </p:spPr>
        <p:txBody>
          <a:bodyPr wrap="square" lIns="0" tIns="0" rIns="0" bIns="0" rtlCol="0">
            <a:spAutoFit/>
          </a:bodyPr>
          <a:lstStyle/>
          <a:p>
            <a:pPr algn="ctr">
              <a:spcAft>
                <a:spcPts val="600"/>
              </a:spcAft>
              <a:buClr>
                <a:schemeClr val="accent1">
                  <a:lumMod val="75000"/>
                </a:schemeClr>
              </a:buClr>
              <a:buSzPct val="145000"/>
            </a:pPr>
            <a:r>
              <a:rPr lang="en-US" sz="2400">
                <a:solidFill>
                  <a:srgbClr val="274800"/>
                </a:solidFill>
                <a:latin typeface="+mj-lt"/>
                <a:cs typeface="Times New Roman" panose="02020603050405020304" pitchFamily="18" charset="0"/>
              </a:rPr>
              <a:t>CD tử</a:t>
            </a:r>
            <a:r>
              <a:rPr lang="vi-VN" sz="2400">
                <a:solidFill>
                  <a:srgbClr val="274800"/>
                </a:solidFill>
                <a:latin typeface="+mj-lt"/>
                <a:cs typeface="Times New Roman" panose="02020603050405020304" pitchFamily="18" charset="0"/>
              </a:rPr>
              <a:t> đủ 18 tuổi trở lên</a:t>
            </a:r>
          </a:p>
          <a:p>
            <a:pPr algn="ctr">
              <a:spcAft>
                <a:spcPts val="600"/>
              </a:spcAft>
              <a:buClr>
                <a:schemeClr val="accent1">
                  <a:lumMod val="75000"/>
                </a:schemeClr>
              </a:buClr>
              <a:buSzPct val="145000"/>
            </a:pPr>
            <a:endParaRPr lang="en-US" sz="2400">
              <a:solidFill>
                <a:srgbClr val="274800"/>
              </a:solidFill>
              <a:latin typeface="+mj-lt"/>
              <a:cs typeface="Times New Roman" panose="02020603050405020304" pitchFamily="18" charset="0"/>
            </a:endParaRPr>
          </a:p>
          <a:p>
            <a:pPr algn="ctr"/>
            <a:r>
              <a:rPr lang="vi-VN" sz="2300" b="1">
                <a:solidFill>
                  <a:srgbClr val="274800"/>
                </a:solidFill>
                <a:latin typeface="+mj-lt"/>
                <a:cs typeface="Times New Roman" panose="02020603050405020304" pitchFamily="18" charset="0"/>
              </a:rPr>
              <a:t>- Những trường hợp không được bầu cử:</a:t>
            </a:r>
            <a:endParaRPr lang="en-US" sz="2300">
              <a:solidFill>
                <a:srgbClr val="274800"/>
              </a:solidFill>
              <a:latin typeface="+mj-lt"/>
              <a:cs typeface="Times New Roman" panose="02020603050405020304" pitchFamily="18" charset="0"/>
            </a:endParaRPr>
          </a:p>
          <a:p>
            <a:pPr algn="ctr"/>
            <a:r>
              <a:rPr lang="vi-VN" sz="2300">
                <a:solidFill>
                  <a:srgbClr val="274800"/>
                </a:solidFill>
                <a:latin typeface="+mj-lt"/>
                <a:cs typeface="Times New Roman" panose="02020603050405020304" pitchFamily="18" charset="0"/>
              </a:rPr>
              <a:t>+ Người mất năng lực hành vi dân sự</a:t>
            </a:r>
            <a:endParaRPr lang="en-US" sz="2300">
              <a:solidFill>
                <a:srgbClr val="274800"/>
              </a:solidFill>
              <a:latin typeface="+mj-lt"/>
              <a:cs typeface="Times New Roman" panose="02020603050405020304" pitchFamily="18" charset="0"/>
            </a:endParaRPr>
          </a:p>
          <a:p>
            <a:pPr algn="ctr"/>
            <a:r>
              <a:rPr lang="vi-VN" sz="2300">
                <a:solidFill>
                  <a:srgbClr val="274800"/>
                </a:solidFill>
                <a:latin typeface="+mj-lt"/>
                <a:cs typeface="Times New Roman" panose="02020603050405020304" pitchFamily="18" charset="0"/>
              </a:rPr>
              <a:t>+ Người bị tước quyền bầu cử</a:t>
            </a:r>
            <a:endParaRPr lang="en-US" sz="2300">
              <a:solidFill>
                <a:srgbClr val="274800"/>
              </a:solidFill>
              <a:latin typeface="+mj-lt"/>
              <a:cs typeface="Times New Roman" panose="02020603050405020304" pitchFamily="18" charset="0"/>
            </a:endParaRPr>
          </a:p>
          <a:p>
            <a:pPr algn="ctr"/>
            <a:r>
              <a:rPr lang="vi-VN" sz="2300">
                <a:solidFill>
                  <a:srgbClr val="274800"/>
                </a:solidFill>
                <a:latin typeface="+mj-lt"/>
                <a:cs typeface="Times New Roman" panose="02020603050405020304" pitchFamily="18" charset="0"/>
              </a:rPr>
              <a:t>+ Người đang bị tạm giam</a:t>
            </a:r>
            <a:endParaRPr lang="en-US" sz="2300">
              <a:solidFill>
                <a:srgbClr val="274800"/>
              </a:solidFill>
              <a:latin typeface="+mj-lt"/>
              <a:cs typeface="Times New Roman" panose="02020603050405020304" pitchFamily="18" charset="0"/>
            </a:endParaRPr>
          </a:p>
          <a:p>
            <a:pPr algn="ctr"/>
            <a:r>
              <a:rPr lang="vi-VN" sz="2300">
                <a:solidFill>
                  <a:srgbClr val="274800"/>
                </a:solidFill>
                <a:latin typeface="+mj-lt"/>
                <a:cs typeface="Times New Roman" panose="02020603050405020304" pitchFamily="18" charset="0"/>
              </a:rPr>
              <a:t>+ Người đang chấp hành hình phạt tù</a:t>
            </a:r>
            <a:endParaRPr lang="en-US" sz="2300">
              <a:solidFill>
                <a:srgbClr val="274800"/>
              </a:solidFill>
              <a:latin typeface="+mj-lt"/>
              <a:cs typeface="Times New Roman" panose="02020603050405020304" pitchFamily="18" charset="0"/>
            </a:endParaRPr>
          </a:p>
          <a:p>
            <a:pPr algn="ctr">
              <a:spcAft>
                <a:spcPts val="600"/>
              </a:spcAft>
              <a:buClr>
                <a:schemeClr val="accent1">
                  <a:lumMod val="75000"/>
                </a:schemeClr>
              </a:buClr>
              <a:buSzPct val="145000"/>
            </a:pPr>
            <a:endParaRPr lang="zh-CN" altLang="en-US" dirty="0">
              <a:solidFill>
                <a:srgbClr val="274800"/>
              </a:solidFill>
              <a:latin typeface="+mj-lt"/>
              <a:ea typeface="微软雅黑" panose="020B0503020204020204" charset="-122"/>
              <a:cs typeface="Times New Roman" panose="02020603050405020304" pitchFamily="18" charset="0"/>
              <a:sym typeface="+mn-ea"/>
            </a:endParaRPr>
          </a:p>
        </p:txBody>
      </p:sp>
      <p:sp>
        <p:nvSpPr>
          <p:cNvPr id="11" name="矩形 10"/>
          <p:cNvSpPr/>
          <p:nvPr/>
        </p:nvSpPr>
        <p:spPr>
          <a:xfrm>
            <a:off x="282967" y="2353370"/>
            <a:ext cx="5552898" cy="3834580"/>
          </a:xfrm>
          <a:prstGeom prst="rect">
            <a:avLst/>
          </a:prstGeom>
          <a:noFill/>
          <a:ln w="1270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2" name="矩形 11"/>
          <p:cNvSpPr/>
          <p:nvPr/>
        </p:nvSpPr>
        <p:spPr>
          <a:xfrm>
            <a:off x="282967" y="3730266"/>
            <a:ext cx="144734" cy="1437555"/>
          </a:xfrm>
          <a:prstGeom prst="rect">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3" name="矩形 12"/>
          <p:cNvSpPr/>
          <p:nvPr/>
        </p:nvSpPr>
        <p:spPr>
          <a:xfrm>
            <a:off x="5696032" y="3730266"/>
            <a:ext cx="150957" cy="1437555"/>
          </a:xfrm>
          <a:prstGeom prst="rect">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6" name="文本框 119"/>
          <p:cNvSpPr txBox="1"/>
          <p:nvPr/>
        </p:nvSpPr>
        <p:spPr>
          <a:xfrm>
            <a:off x="1700491" y="2012916"/>
            <a:ext cx="2531149" cy="523220"/>
          </a:xfrm>
          <a:prstGeom prst="rect">
            <a:avLst/>
          </a:prstGeom>
          <a:solidFill>
            <a:srgbClr val="2748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a:solidFill>
                  <a:schemeClr val="bg1"/>
                </a:solidFill>
                <a:sym typeface="+mn-ea"/>
              </a:rPr>
              <a:t>QUYỀN BẦU CỬ</a:t>
            </a:r>
            <a:endParaRPr lang="zh-CN" altLang="en-US" sz="2800" dirty="0">
              <a:solidFill>
                <a:schemeClr val="bg1"/>
              </a:solidFill>
              <a:sym typeface="+mn-ea"/>
            </a:endParaRPr>
          </a:p>
        </p:txBody>
      </p:sp>
      <p:cxnSp>
        <p:nvCxnSpPr>
          <p:cNvPr id="21" name="直接连接符 1">
            <a:extLst>
              <a:ext uri="{FF2B5EF4-FFF2-40B4-BE49-F238E27FC236}">
                <a16:creationId xmlns:a16="http://schemas.microsoft.com/office/drawing/2014/main" id="{FA3773CC-29F7-094C-A883-0D5D4903DB03}"/>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2">
            <a:extLst>
              <a:ext uri="{FF2B5EF4-FFF2-40B4-BE49-F238E27FC236}">
                <a16:creationId xmlns:a16="http://schemas.microsoft.com/office/drawing/2014/main" id="{412B7131-2032-AA47-9501-5548B202621F}"/>
              </a:ext>
            </a:extLst>
          </p:cNvPr>
          <p:cNvCxnSpPr>
            <a:cxnSpLocks/>
          </p:cNvCxnSpPr>
          <p:nvPr/>
        </p:nvCxnSpPr>
        <p:spPr>
          <a:xfrm flipV="1">
            <a:off x="2639853" y="641012"/>
            <a:ext cx="9179663" cy="40304"/>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23" name="组合 5">
            <a:extLst>
              <a:ext uri="{FF2B5EF4-FFF2-40B4-BE49-F238E27FC236}">
                <a16:creationId xmlns:a16="http://schemas.microsoft.com/office/drawing/2014/main" id="{14410ED4-7E56-484E-B033-4AC547527310}"/>
              </a:ext>
            </a:extLst>
          </p:cNvPr>
          <p:cNvGrpSpPr/>
          <p:nvPr/>
        </p:nvGrpSpPr>
        <p:grpSpPr>
          <a:xfrm>
            <a:off x="1805812" y="99068"/>
            <a:ext cx="781624" cy="711200"/>
            <a:chOff x="1696" y="171"/>
            <a:chExt cx="1135" cy="1120"/>
          </a:xfrm>
        </p:grpSpPr>
        <p:sp>
          <p:nvSpPr>
            <p:cNvPr id="24" name="椭圆 3">
              <a:extLst>
                <a:ext uri="{FF2B5EF4-FFF2-40B4-BE49-F238E27FC236}">
                  <a16:creationId xmlns:a16="http://schemas.microsoft.com/office/drawing/2014/main" id="{C3C65A9F-321E-5442-B260-B6D7596ED95E}"/>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cs typeface="Times New Roman" panose="02020603050405020304" pitchFamily="18" charset="0"/>
              </a:endParaRPr>
            </a:p>
          </p:txBody>
        </p:sp>
        <p:sp>
          <p:nvSpPr>
            <p:cNvPr id="25" name="文本框 4">
              <a:extLst>
                <a:ext uri="{FF2B5EF4-FFF2-40B4-BE49-F238E27FC236}">
                  <a16:creationId xmlns:a16="http://schemas.microsoft.com/office/drawing/2014/main" id="{DFB8EE09-87BB-C341-9904-6C3AD82BC9EA}"/>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mj-lt"/>
                  <a:cs typeface="Times New Roman" panose="02020603050405020304" pitchFamily="18" charset="0"/>
                </a:rPr>
                <a:t>1</a:t>
              </a:r>
            </a:p>
          </p:txBody>
        </p:sp>
      </p:grpSp>
      <p:sp>
        <p:nvSpPr>
          <p:cNvPr id="26" name="文本框 6">
            <a:extLst>
              <a:ext uri="{FF2B5EF4-FFF2-40B4-BE49-F238E27FC236}">
                <a16:creationId xmlns:a16="http://schemas.microsoft.com/office/drawing/2014/main" id="{AC4429F1-4559-244A-8A1B-0E80A7D6EE12}"/>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mj-lt"/>
                <a:ea typeface="微软雅黑" panose="020B0503020204020204" charset="-122"/>
                <a:cs typeface="Times New Roman" panose="02020603050405020304" pitchFamily="18" charset="0"/>
              </a:rPr>
              <a:t>QUYỀN</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BẦU</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CỬ</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VÀ</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ỨNG</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CỬ</a:t>
            </a:r>
            <a:endParaRPr lang="zh-CN" altLang="en-US" sz="2800" b="1" dirty="0">
              <a:solidFill>
                <a:srgbClr val="274800"/>
              </a:solidFill>
              <a:latin typeface="+mj-lt"/>
              <a:ea typeface="微软雅黑" panose="020B0503020204020204" charset="-122"/>
              <a:cs typeface="Times New Roman" panose="02020603050405020304" pitchFamily="18" charset="0"/>
            </a:endParaRPr>
          </a:p>
        </p:txBody>
      </p:sp>
      <p:sp>
        <p:nvSpPr>
          <p:cNvPr id="27" name="TextBox 24">
            <a:extLst>
              <a:ext uri="{FF2B5EF4-FFF2-40B4-BE49-F238E27FC236}">
                <a16:creationId xmlns:a16="http://schemas.microsoft.com/office/drawing/2014/main" id="{A75618B9-8FCC-934C-96B0-8331B89D146D}"/>
              </a:ext>
            </a:extLst>
          </p:cNvPr>
          <p:cNvSpPr txBox="1"/>
          <p:nvPr/>
        </p:nvSpPr>
        <p:spPr>
          <a:xfrm>
            <a:off x="6354306" y="2782223"/>
            <a:ext cx="5343827" cy="2646878"/>
          </a:xfrm>
          <a:prstGeom prst="rect">
            <a:avLst/>
          </a:prstGeom>
          <a:noFill/>
        </p:spPr>
        <p:txBody>
          <a:bodyPr wrap="square" lIns="0" tIns="0" rIns="0" bIns="0" rtlCol="0">
            <a:spAutoFit/>
          </a:bodyPr>
          <a:lstStyle/>
          <a:p>
            <a:pPr algn="ctr">
              <a:spcAft>
                <a:spcPts val="600"/>
              </a:spcAft>
              <a:buClr>
                <a:schemeClr val="accent1">
                  <a:lumMod val="75000"/>
                </a:schemeClr>
              </a:buClr>
              <a:buSzPct val="145000"/>
            </a:pPr>
            <a:r>
              <a:rPr lang="en-US" sz="2400">
                <a:solidFill>
                  <a:srgbClr val="274800"/>
                </a:solidFill>
                <a:latin typeface="+mj-lt"/>
                <a:cs typeface="Times New Roman" panose="02020603050405020304" pitchFamily="18" charset="0"/>
              </a:rPr>
              <a:t>CD tử</a:t>
            </a:r>
            <a:r>
              <a:rPr lang="vi-VN" sz="2400">
                <a:solidFill>
                  <a:srgbClr val="274800"/>
                </a:solidFill>
                <a:latin typeface="+mj-lt"/>
                <a:cs typeface="Times New Roman" panose="02020603050405020304" pitchFamily="18" charset="0"/>
              </a:rPr>
              <a:t> đủ 21 tuổi trở lên</a:t>
            </a:r>
          </a:p>
          <a:p>
            <a:pPr algn="ctr">
              <a:spcAft>
                <a:spcPts val="600"/>
              </a:spcAft>
              <a:buClr>
                <a:schemeClr val="accent1">
                  <a:lumMod val="75000"/>
                </a:schemeClr>
              </a:buClr>
              <a:buSzPct val="145000"/>
            </a:pPr>
            <a:endParaRPr lang="en-US" sz="2400">
              <a:solidFill>
                <a:srgbClr val="274800"/>
              </a:solidFill>
              <a:latin typeface="+mj-lt"/>
              <a:cs typeface="Times New Roman" panose="02020603050405020304" pitchFamily="18" charset="0"/>
            </a:endParaRPr>
          </a:p>
          <a:p>
            <a:pPr algn="ctr"/>
            <a:r>
              <a:rPr lang="vi-VN" sz="2400" b="1">
                <a:solidFill>
                  <a:srgbClr val="274800"/>
                </a:solidFill>
                <a:latin typeface="+mj-lt"/>
                <a:cs typeface="Times New Roman" panose="02020603050405020304" pitchFamily="18" charset="0"/>
              </a:rPr>
              <a:t>- Những trường hợp không được ứng cử:</a:t>
            </a:r>
            <a:endParaRPr lang="en-US" sz="2400">
              <a:solidFill>
                <a:srgbClr val="274800"/>
              </a:solidFill>
              <a:latin typeface="+mj-lt"/>
              <a:cs typeface="Times New Roman" panose="02020603050405020304" pitchFamily="18" charset="0"/>
            </a:endParaRPr>
          </a:p>
          <a:p>
            <a:pPr algn="ctr"/>
            <a:r>
              <a:rPr lang="vi-VN" sz="2400">
                <a:solidFill>
                  <a:srgbClr val="274800"/>
                </a:solidFill>
                <a:latin typeface="+mj-lt"/>
                <a:cs typeface="Times New Roman" panose="02020603050405020304" pitchFamily="18" charset="0"/>
              </a:rPr>
              <a:t>+ Người không có quyền bầu cử</a:t>
            </a:r>
            <a:endParaRPr lang="en-US" sz="2400">
              <a:solidFill>
                <a:srgbClr val="274800"/>
              </a:solidFill>
              <a:latin typeface="+mj-lt"/>
              <a:cs typeface="Times New Roman" panose="02020603050405020304" pitchFamily="18" charset="0"/>
            </a:endParaRPr>
          </a:p>
          <a:p>
            <a:pPr algn="ctr"/>
            <a:r>
              <a:rPr lang="vi-VN" sz="2400">
                <a:solidFill>
                  <a:srgbClr val="274800"/>
                </a:solidFill>
                <a:latin typeface="+mj-lt"/>
                <a:cs typeface="Times New Roman" panose="02020603050405020304" pitchFamily="18" charset="0"/>
              </a:rPr>
              <a:t>+ Người đang bị khởi tố HS</a:t>
            </a:r>
            <a:endParaRPr lang="en-US" sz="2400">
              <a:solidFill>
                <a:srgbClr val="274800"/>
              </a:solidFill>
              <a:latin typeface="+mj-lt"/>
              <a:cs typeface="Times New Roman" panose="02020603050405020304" pitchFamily="18" charset="0"/>
            </a:endParaRPr>
          </a:p>
          <a:p>
            <a:pPr algn="ctr"/>
            <a:r>
              <a:rPr lang="vi-VN" sz="2400">
                <a:solidFill>
                  <a:srgbClr val="274800"/>
                </a:solidFill>
                <a:latin typeface="+mj-lt"/>
                <a:cs typeface="Times New Roman" panose="02020603050405020304" pitchFamily="18" charset="0"/>
              </a:rPr>
              <a:t>+ Người đang bị giáo dục, quản lý</a:t>
            </a:r>
            <a:endParaRPr lang="en-US" sz="2400">
              <a:solidFill>
                <a:srgbClr val="274800"/>
              </a:solidFill>
              <a:latin typeface="+mj-lt"/>
              <a:cs typeface="Times New Roman" panose="02020603050405020304" pitchFamily="18" charset="0"/>
            </a:endParaRPr>
          </a:p>
          <a:p>
            <a:pPr algn="ctr">
              <a:spcAft>
                <a:spcPts val="600"/>
              </a:spcAft>
              <a:buClr>
                <a:schemeClr val="accent1">
                  <a:lumMod val="75000"/>
                </a:schemeClr>
              </a:buClr>
              <a:buSzPct val="145000"/>
            </a:pPr>
            <a:endParaRPr lang="zh-CN" altLang="en-US" dirty="0">
              <a:solidFill>
                <a:srgbClr val="274800"/>
              </a:solidFill>
              <a:latin typeface="+mj-lt"/>
              <a:ea typeface="微软雅黑" panose="020B0503020204020204" charset="-122"/>
              <a:cs typeface="Times New Roman" panose="02020603050405020304" pitchFamily="18" charset="0"/>
              <a:sym typeface="+mn-ea"/>
            </a:endParaRPr>
          </a:p>
        </p:txBody>
      </p:sp>
      <p:sp>
        <p:nvSpPr>
          <p:cNvPr id="28" name="矩形 10">
            <a:extLst>
              <a:ext uri="{FF2B5EF4-FFF2-40B4-BE49-F238E27FC236}">
                <a16:creationId xmlns:a16="http://schemas.microsoft.com/office/drawing/2014/main" id="{9AE0F032-E617-624A-8773-DD1F1B28B61C}"/>
              </a:ext>
            </a:extLst>
          </p:cNvPr>
          <p:cNvSpPr/>
          <p:nvPr/>
        </p:nvSpPr>
        <p:spPr>
          <a:xfrm>
            <a:off x="6246956" y="2373038"/>
            <a:ext cx="5572559" cy="3834580"/>
          </a:xfrm>
          <a:prstGeom prst="rect">
            <a:avLst/>
          </a:prstGeom>
          <a:noFill/>
          <a:ln w="1270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29" name="文本框 119">
            <a:extLst>
              <a:ext uri="{FF2B5EF4-FFF2-40B4-BE49-F238E27FC236}">
                <a16:creationId xmlns:a16="http://schemas.microsoft.com/office/drawing/2014/main" id="{9DA43CD5-76AF-B448-8B71-75D76B356EB3}"/>
              </a:ext>
            </a:extLst>
          </p:cNvPr>
          <p:cNvSpPr txBox="1"/>
          <p:nvPr/>
        </p:nvSpPr>
        <p:spPr>
          <a:xfrm>
            <a:off x="7545145" y="2012916"/>
            <a:ext cx="2976180" cy="523220"/>
          </a:xfrm>
          <a:prstGeom prst="rect">
            <a:avLst/>
          </a:prstGeom>
          <a:solidFill>
            <a:srgbClr val="2748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a:solidFill>
                  <a:schemeClr val="bg1"/>
                </a:solidFill>
                <a:sym typeface="+mn-ea"/>
              </a:rPr>
              <a:t>QUYỀN ỨNG CỬ</a:t>
            </a:r>
            <a:endParaRPr lang="zh-CN" altLang="en-US" sz="2800" dirty="0">
              <a:solidFill>
                <a:schemeClr val="bg1"/>
              </a:solidFill>
              <a:sym typeface="+mn-ea"/>
            </a:endParaRPr>
          </a:p>
        </p:txBody>
      </p:sp>
      <p:sp>
        <p:nvSpPr>
          <p:cNvPr id="30" name="矩形 11">
            <a:extLst>
              <a:ext uri="{FF2B5EF4-FFF2-40B4-BE49-F238E27FC236}">
                <a16:creationId xmlns:a16="http://schemas.microsoft.com/office/drawing/2014/main" id="{698202F9-D360-CA43-BCEF-C043AE087BBF}"/>
              </a:ext>
            </a:extLst>
          </p:cNvPr>
          <p:cNvSpPr/>
          <p:nvPr/>
        </p:nvSpPr>
        <p:spPr>
          <a:xfrm>
            <a:off x="6246570" y="3735186"/>
            <a:ext cx="144734" cy="1437555"/>
          </a:xfrm>
          <a:prstGeom prst="rect">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31" name="矩形 12">
            <a:extLst>
              <a:ext uri="{FF2B5EF4-FFF2-40B4-BE49-F238E27FC236}">
                <a16:creationId xmlns:a16="http://schemas.microsoft.com/office/drawing/2014/main" id="{B09F33E7-9DF8-E644-A866-4373B26EE637}"/>
              </a:ext>
            </a:extLst>
          </p:cNvPr>
          <p:cNvSpPr/>
          <p:nvPr/>
        </p:nvSpPr>
        <p:spPr>
          <a:xfrm>
            <a:off x="11659635" y="3735186"/>
            <a:ext cx="150957" cy="1437555"/>
          </a:xfrm>
          <a:prstGeom prst="rect">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8" name="椭圆 9">
            <a:extLst>
              <a:ext uri="{FF2B5EF4-FFF2-40B4-BE49-F238E27FC236}">
                <a16:creationId xmlns:a16="http://schemas.microsoft.com/office/drawing/2014/main" id="{5D626895-B11B-2141-A0D9-8BC8F430B54A}"/>
              </a:ext>
            </a:extLst>
          </p:cNvPr>
          <p:cNvSpPr/>
          <p:nvPr/>
        </p:nvSpPr>
        <p:spPr>
          <a:xfrm>
            <a:off x="2055895" y="117934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6B1EE12A-30FC-5543-926A-238A53183EEA}"/>
              </a:ext>
            </a:extLst>
          </p:cNvPr>
          <p:cNvSpPr txBox="1"/>
          <p:nvPr/>
        </p:nvSpPr>
        <p:spPr>
          <a:xfrm>
            <a:off x="2438548" y="1019926"/>
            <a:ext cx="4483618" cy="523220"/>
          </a:xfrm>
          <a:prstGeom prst="rect">
            <a:avLst/>
          </a:prstGeom>
          <a:noFill/>
        </p:spPr>
        <p:txBody>
          <a:bodyPr wrap="square" rtlCol="0">
            <a:spAutoFit/>
          </a:bodyPr>
          <a:lstStyle/>
          <a:p>
            <a:r>
              <a:rPr lang="en-VN" sz="2800">
                <a:solidFill>
                  <a:srgbClr val="274800"/>
                </a:solidFill>
                <a:latin typeface="Open Sans" panose="020B0606030504020204" pitchFamily="34" charset="0"/>
                <a:ea typeface="Open Sans" panose="020B0606030504020204" pitchFamily="34" charset="0"/>
                <a:cs typeface="Open Sans" panose="020B0606030504020204" pitchFamily="34" charset="0"/>
              </a:rPr>
              <a:t>b. </a:t>
            </a:r>
            <a:r>
              <a:rPr lang="en-US" altLang="zh-CN" sz="2800"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rPr>
              <a:t>Nội dung</a:t>
            </a:r>
          </a:p>
        </p:txBody>
      </p:sp>
      <p:cxnSp>
        <p:nvCxnSpPr>
          <p:cNvPr id="20" name="直接连接符 17">
            <a:extLst>
              <a:ext uri="{FF2B5EF4-FFF2-40B4-BE49-F238E27FC236}">
                <a16:creationId xmlns:a16="http://schemas.microsoft.com/office/drawing/2014/main" id="{A3AE5D85-615A-C240-B8E8-31846AFAA4BF}"/>
              </a:ext>
            </a:extLst>
          </p:cNvPr>
          <p:cNvCxnSpPr>
            <a:cxnSpLocks/>
          </p:cNvCxnSpPr>
          <p:nvPr/>
        </p:nvCxnSpPr>
        <p:spPr>
          <a:xfrm>
            <a:off x="2183729" y="691122"/>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000"/>
                            </p:stCondLst>
                            <p:childTnLst>
                              <p:par>
                                <p:cTn id="21" presetID="35"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style.rotation</p:attrName>
                                        </p:attrNameLst>
                                      </p:cBhvr>
                                      <p:tavLst>
                                        <p:tav tm="0">
                                          <p:val>
                                            <p:fltVal val="720"/>
                                          </p:val>
                                        </p:tav>
                                        <p:tav tm="100000">
                                          <p:val>
                                            <p:fltVal val="0"/>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ppt_w</p:attrName>
                                        </p:attrNameLst>
                                      </p:cBhvr>
                                      <p:tavLst>
                                        <p:tav tm="0">
                                          <p:val>
                                            <p:fltVal val="0"/>
                                          </p:val>
                                        </p:tav>
                                        <p:tav tm="100000">
                                          <p:val>
                                            <p:strVal val="#ppt_w"/>
                                          </p:val>
                                        </p:tav>
                                      </p:tavLst>
                                    </p:anim>
                                  </p:childTnLst>
                                </p:cTn>
                              </p:par>
                              <p:par>
                                <p:cTn id="27" presetID="22" presetClass="entr" presetSubtype="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1000"/>
                                        <p:tgtEl>
                                          <p:spTgt spid="20"/>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par>
                          <p:cTn id="49" fill="hold">
                            <p:stCondLst>
                              <p:cond delay="1500"/>
                            </p:stCondLst>
                            <p:childTnLst>
                              <p:par>
                                <p:cTn id="50" presetID="9"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par>
                                <p:cTn id="62" presetID="16" presetClass="entr" presetSubtype="42"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outHorizontal)">
                                      <p:cBhvr>
                                        <p:cTn id="64" dur="500"/>
                                        <p:tgtEl>
                                          <p:spTgt spid="30"/>
                                        </p:tgtEl>
                                      </p:cBhvr>
                                    </p:animEffect>
                                  </p:childTnLst>
                                </p:cTn>
                              </p:par>
                            </p:childTnLst>
                          </p:cTn>
                        </p:par>
                        <p:par>
                          <p:cTn id="65" fill="hold">
                            <p:stCondLst>
                              <p:cond delay="1000"/>
                            </p:stCondLst>
                            <p:childTnLst>
                              <p:par>
                                <p:cTn id="66" presetID="16" presetClass="entr" presetSubtype="42"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arn(outHorizontal)">
                                      <p:cBhvr>
                                        <p:cTn id="68" dur="500"/>
                                        <p:tgtEl>
                                          <p:spTgt spid="31"/>
                                        </p:tgtEl>
                                      </p:cBhvr>
                                    </p:animEffect>
                                  </p:childTnLst>
                                </p:cTn>
                              </p:par>
                            </p:childTnLst>
                          </p:cTn>
                        </p:par>
                        <p:par>
                          <p:cTn id="69" fill="hold">
                            <p:stCondLst>
                              <p:cond delay="1500"/>
                            </p:stCondLst>
                            <p:childTnLst>
                              <p:par>
                                <p:cTn id="70" presetID="16" presetClass="entr" presetSubtype="21"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P spid="12" grpId="0" bldLvl="0" animBg="1"/>
      <p:bldP spid="13" grpId="0" bldLvl="0" animBg="1"/>
      <p:bldP spid="16" grpId="0" animBg="1"/>
      <p:bldP spid="26" grpId="0"/>
      <p:bldP spid="27" grpId="0"/>
      <p:bldP spid="28" grpId="0" bldLvl="0" animBg="1"/>
      <p:bldP spid="29" grpId="0" animBg="1"/>
      <p:bldP spid="30" grpId="0" bldLvl="0" animBg="1"/>
      <p:bldP spid="31" grpId="0" bldLvl="0" animBg="1"/>
      <p:bldP spid="18" grpId="0" bldLvl="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TotalTime>
  <Words>2285</Words>
  <Application>Microsoft Office PowerPoint</Application>
  <PresentationFormat>Widescreen</PresentationFormat>
  <Paragraphs>282</Paragraphs>
  <Slides>28</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iCiel Cadena</vt:lpstr>
      <vt:lpstr>Times New Roman</vt:lpstr>
      <vt:lpstr>Calibri Light</vt:lpstr>
      <vt:lpstr>Fredoka One</vt:lpstr>
      <vt:lpstr>Open Sans</vt:lpstr>
      <vt:lpstr>方正姚体</vt:lpstr>
      <vt:lpstr>Arial</vt:lpstr>
      <vt:lpstr>Calibri</vt:lpstr>
      <vt:lpstr>Microsoft YaHei</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c:creator>
  <cp:lastModifiedBy>Lê Thị Hải</cp:lastModifiedBy>
  <cp:revision>94</cp:revision>
  <dcterms:created xsi:type="dcterms:W3CDTF">2017-06-13T09:16:00Z</dcterms:created>
  <dcterms:modified xsi:type="dcterms:W3CDTF">2023-10-04T04:46:12Z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