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87" r:id="rId3"/>
    <p:sldId id="288" r:id="rId4"/>
    <p:sldId id="259" r:id="rId5"/>
    <p:sldId id="289" r:id="rId6"/>
    <p:sldId id="305" r:id="rId7"/>
    <p:sldId id="290" r:id="rId8"/>
    <p:sldId id="280" r:id="rId9"/>
    <p:sldId id="292" r:id="rId10"/>
    <p:sldId id="293" r:id="rId11"/>
    <p:sldId id="294" r:id="rId12"/>
    <p:sldId id="291" r:id="rId13"/>
    <p:sldId id="295" r:id="rId14"/>
    <p:sldId id="296" r:id="rId15"/>
    <p:sldId id="297" r:id="rId16"/>
    <p:sldId id="298" r:id="rId17"/>
    <p:sldId id="299" r:id="rId18"/>
    <p:sldId id="300" r:id="rId19"/>
    <p:sldId id="301" r:id="rId20"/>
    <p:sldId id="303" r:id="rId21"/>
    <p:sldId id="302" r:id="rId22"/>
    <p:sldId id="262" r:id="rId23"/>
    <p:sldId id="306" r:id="rId24"/>
    <p:sldId id="307" r:id="rId25"/>
    <p:sldId id="310" r:id="rId26"/>
    <p:sldId id="311" r:id="rId27"/>
    <p:sldId id="313" r:id="rId28"/>
    <p:sldId id="314" r:id="rId29"/>
    <p:sldId id="315" r:id="rId30"/>
    <p:sldId id="316" r:id="rId31"/>
    <p:sldId id="317" r:id="rId32"/>
    <p:sldId id="318" r:id="rId33"/>
    <p:sldId id="272" r:id="rId34"/>
    <p:sldId id="319" r:id="rId35"/>
    <p:sldId id="320" r:id="rId36"/>
    <p:sldId id="321" r:id="rId37"/>
    <p:sldId id="322" r:id="rId38"/>
    <p:sldId id="323" r:id="rId39"/>
    <p:sldId id="324" r:id="rId40"/>
    <p:sldId id="260" r:id="rId41"/>
    <p:sldId id="308" r:id="rId42"/>
    <p:sldId id="309" r:id="rId43"/>
    <p:sldId id="285"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4660"/>
  </p:normalViewPr>
  <p:slideViewPr>
    <p:cSldViewPr snapToGrid="0">
      <p:cViewPr varScale="1">
        <p:scale>
          <a:sx n="103" d="100"/>
          <a:sy n="103" d="100"/>
        </p:scale>
        <p:origin x="880" y="184"/>
      </p:cViewPr>
      <p:guideLst/>
    </p:cSldViewPr>
  </p:slideViewPr>
  <p:notesTextViewPr>
    <p:cViewPr>
      <p:scale>
        <a:sx n="1" d="1"/>
        <a:sy n="1" d="1"/>
      </p:scale>
      <p:origin x="0" y="0"/>
    </p:cViewPr>
  </p:notesTextViewPr>
  <p:sorterViewPr>
    <p:cViewPr>
      <p:scale>
        <a:sx n="38" d="100"/>
        <a:sy n="38"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5.xml.rels><?xml version="1.0" encoding="UTF-8" standalone="yes"?>
<Relationships xmlns="http://schemas.openxmlformats.org/package/2006/relationships"><Relationship Id="rId1" Type="http://schemas.openxmlformats.org/officeDocument/2006/relationships/image" Target="../media/image13.png"/></Relationships>
</file>

<file path=ppt/diagrams/_rels/data6.xml.rels><?xml version="1.0" encoding="UTF-8" standalone="yes"?>
<Relationships xmlns="http://schemas.openxmlformats.org/package/2006/relationships"><Relationship Id="rId1" Type="http://schemas.openxmlformats.org/officeDocument/2006/relationships/image" Target="../media/image14.jpg"/></Relationships>
</file>

<file path=ppt/diagrams/_rels/data8.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Lst>
  <dgm:cxnLst>
    <dgm:cxn modelId="{AAF6CDF7-695C-45E5-B380-ACD840D87172}" type="presOf" srcId="{7AD6A0FB-6385-4900-90FB-68AF47774FF2}" destId="{BF4BFA2F-8DE7-40C3-8A64-AD27EF521C2E}" srcOrd="0" destOrd="0" presId="urn:microsoft.com/office/officeart/2008/layout/BendingPictureBlocks"/>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Lst>
  <dgm:cxnLst>
    <dgm:cxn modelId="{AAF6CDF7-695C-45E5-B380-ACD840D87172}" type="presOf" srcId="{7AD6A0FB-6385-4900-90FB-68AF47774FF2}" destId="{BF4BFA2F-8DE7-40C3-8A64-AD27EF521C2E}" srcOrd="0" destOrd="0" presId="urn:microsoft.com/office/officeart/2008/layout/BendingPictureBlocks"/>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Lst>
  <dgm:cxnLst>
    <dgm:cxn modelId="{AAF6CDF7-695C-45E5-B380-ACD840D87172}" type="presOf" srcId="{7AD6A0FB-6385-4900-90FB-68AF47774FF2}" destId="{BF4BFA2F-8DE7-40C3-8A64-AD27EF521C2E}" srcOrd="0" destOrd="0" presId="urn:microsoft.com/office/officeart/2008/layout/BendingPictureBlocks"/>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Lst>
  <dgm:cxnLst>
    <dgm:cxn modelId="{AAF6CDF7-695C-45E5-B380-ACD840D87172}" type="presOf" srcId="{7AD6A0FB-6385-4900-90FB-68AF47774FF2}" destId="{BF4BFA2F-8DE7-40C3-8A64-AD27EF521C2E}" srcOrd="0" destOrd="0" presId="urn:microsoft.com/office/officeart/2008/layout/BendingPictureBlocks"/>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5C0700C0-70B2-4C16-B786-AE01EFDD22F0}" type="parTrans" cxnId="{3EEAAFD3-BA6E-46B2-9A6A-470CE48E1F3B}">
      <dgm:prSet/>
      <dgm:spPr/>
      <dgm:t>
        <a:bodyPr/>
        <a:lstStyle/>
        <a:p>
          <a:endParaRPr lang="en-US"/>
        </a:p>
      </dgm:t>
    </dgm:pt>
    <dgm:pt modelId="{F62F98B1-1630-4CBE-9FF4-1459CE981F32}" type="sibTrans" cxnId="{3EEAAFD3-BA6E-46B2-9A6A-470CE48E1F3B}">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163908" custScaleY="262306" custLinFactNeighborX="966" custLinFactNeighborY="-876"/>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9050">
          <a:solidFill>
            <a:schemeClr val="tx1">
              <a:lumMod val="50000"/>
              <a:lumOff val="50000"/>
            </a:schemeClr>
          </a:solidFill>
        </a:ln>
      </dgm:spPr>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pt>
  </dgm:ptLst>
  <dgm:cxnLst>
    <dgm:cxn modelId="{C7C2FDA1-1A99-49AF-992A-90899D84D8D5}" type="presOf" srcId="{19CCEB87-305D-4E48-84B8-1EA85244D5BB}" destId="{78C89192-6868-4DDA-9D94-4C22E8F40D37}"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AAF6CDF7-695C-45E5-B380-ACD840D87172}" type="presOf" srcId="{7AD6A0FB-6385-4900-90FB-68AF47774FF2}" destId="{BF4BFA2F-8DE7-40C3-8A64-AD27EF521C2E}" srcOrd="0" destOrd="0" presId="urn:microsoft.com/office/officeart/2008/layout/BendingPictureBlocks"/>
    <dgm:cxn modelId="{1880BE2B-5E01-4B91-8C5C-9D9DD4619E26}" type="presParOf" srcId="{BF4BFA2F-8DE7-40C3-8A64-AD27EF521C2E}" destId="{CC192163-CD6C-422B-A976-BFBAF75FF3E2}" srcOrd="0" destOrd="0" presId="urn:microsoft.com/office/officeart/2008/layout/BendingPictureBlocks"/>
    <dgm:cxn modelId="{0AA73C88-4850-4390-99DC-AB88AB67DE4A}" type="presParOf" srcId="{CC192163-CD6C-422B-A976-BFBAF75FF3E2}" destId="{B06CCA3E-58B5-4429-9D21-007FBB6A3AB2}" srcOrd="0" destOrd="0" presId="urn:microsoft.com/office/officeart/2008/layout/BendingPictureBlocks"/>
    <dgm:cxn modelId="{D34B2454-8979-4D2E-9C7E-467BD18740DF}" type="presParOf" srcId="{CC192163-CD6C-422B-A976-BFBAF75FF3E2}" destId="{78C89192-6868-4DDA-9D94-4C22E8F40D37}" srcOrd="1" destOrd="0" presId="urn:microsoft.com/office/officeart/2008/layout/BendingPictureBlocks"/>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5C0700C0-70B2-4C16-B786-AE01EFDD22F0}" type="parTrans" cxnId="{3EEAAFD3-BA6E-46B2-9A6A-470CE48E1F3B}">
      <dgm:prSet/>
      <dgm:spPr/>
      <dgm:t>
        <a:bodyPr/>
        <a:lstStyle/>
        <a:p>
          <a:endParaRPr lang="en-US"/>
        </a:p>
      </dgm:t>
    </dgm:pt>
    <dgm:pt modelId="{F62F98B1-1630-4CBE-9FF4-1459CE981F32}" type="sibTrans" cxnId="{3EEAAFD3-BA6E-46B2-9A6A-470CE48E1F3B}">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163908" custScaleY="262306" custLinFactNeighborX="-2634" custLinFactNeighborY="1140"/>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19050">
          <a:solidFill>
            <a:schemeClr val="tx1">
              <a:lumMod val="50000"/>
              <a:lumOff val="50000"/>
            </a:schemeClr>
          </a:solidFill>
        </a:ln>
      </dgm:spPr>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pt>
  </dgm:ptLst>
  <dgm:cxnLst>
    <dgm:cxn modelId="{A03FFC55-E139-43ED-B57E-EAEA0A40757E}" type="presOf" srcId="{19CCEB87-305D-4E48-84B8-1EA85244D5BB}" destId="{78C89192-6868-4DDA-9D94-4C22E8F40D37}" srcOrd="0" destOrd="0" presId="urn:microsoft.com/office/officeart/2008/layout/BendingPictureBlocks"/>
    <dgm:cxn modelId="{66897AB4-FCC8-44F6-9D65-A7AD4EEFFBF4}" type="presOf" srcId="{7AD6A0FB-6385-4900-90FB-68AF47774FF2}" destId="{BF4BFA2F-8DE7-40C3-8A64-AD27EF521C2E}"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E8C21ECB-64CA-42EE-BB95-A38D5241A4F9}" type="presParOf" srcId="{BF4BFA2F-8DE7-40C3-8A64-AD27EF521C2E}" destId="{CC192163-CD6C-422B-A976-BFBAF75FF3E2}" srcOrd="0" destOrd="0" presId="urn:microsoft.com/office/officeart/2008/layout/BendingPictureBlocks"/>
    <dgm:cxn modelId="{BA1D258B-24C3-4B36-A0E6-4D3AC3749EAD}" type="presParOf" srcId="{CC192163-CD6C-422B-A976-BFBAF75FF3E2}" destId="{B06CCA3E-58B5-4429-9D21-007FBB6A3AB2}" srcOrd="0" destOrd="0" presId="urn:microsoft.com/office/officeart/2008/layout/BendingPictureBlocks"/>
    <dgm:cxn modelId="{C1DD9193-54D8-460F-966B-D122455007C4}" type="presParOf" srcId="{CC192163-CD6C-422B-A976-BFBAF75FF3E2}" destId="{78C89192-6868-4DDA-9D94-4C22E8F40D37}" srcOrd="1" destOrd="0" presId="urn:microsoft.com/office/officeart/2008/layout/BendingPictureBlocks"/>
  </dgm:cxnLst>
  <dgm:bg/>
  <dgm:whole>
    <a:ln w="12700"/>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Lst>
  <dgm:cxnLst>
    <dgm:cxn modelId="{FB876664-01C1-4BD0-B79B-48CC4A10CD1B}" type="presOf" srcId="{7AD6A0FB-6385-4900-90FB-68AF47774FF2}" destId="{BF4BFA2F-8DE7-40C3-8A64-AD27EF521C2E}" srcOrd="0" destOrd="0" presId="urn:microsoft.com/office/officeart/2008/layout/BendingPictureBlocks"/>
  </dgm:cxnLst>
  <dgm:bg/>
  <dgm:whole>
    <a:ln w="12700"/>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微软雅黑" panose="020B0503020204020204" pitchFamily="34" charset="-122"/>
            <a:ea typeface="微软雅黑" panose="020B0503020204020204" pitchFamily="34" charset="-122"/>
            <a:sym typeface="微软雅黑" panose="020B0503020204020204" pitchFamily="34" charset="-122"/>
          </a:endParaRPr>
        </a:p>
      </dgm:t>
    </dgm:pt>
    <dgm:pt modelId="{5C0700C0-70B2-4C16-B786-AE01EFDD22F0}" type="parTrans" cxnId="{3EEAAFD3-BA6E-46B2-9A6A-470CE48E1F3B}">
      <dgm:prSet/>
      <dgm:spPr/>
      <dgm:t>
        <a:bodyPr/>
        <a:lstStyle/>
        <a:p>
          <a:endParaRPr lang="en-US"/>
        </a:p>
      </dgm:t>
    </dgm:pt>
    <dgm:pt modelId="{F62F98B1-1630-4CBE-9FF4-1459CE981F32}" type="sibTrans" cxnId="{3EEAAFD3-BA6E-46B2-9A6A-470CE48E1F3B}">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163908" custScaleY="262306" custLinFactNeighborX="2349" custLinFactNeighborY="-3291"/>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9050">
          <a:solidFill>
            <a:schemeClr val="tx1">
              <a:lumMod val="50000"/>
              <a:lumOff val="50000"/>
            </a:schemeClr>
          </a:solidFill>
        </a:ln>
      </dgm:spPr>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pt>
  </dgm:ptLst>
  <dgm:cxnLst>
    <dgm:cxn modelId="{B9917134-D4EC-4A28-BDA1-539038D3D5F7}" type="presOf" srcId="{19CCEB87-305D-4E48-84B8-1EA85244D5BB}" destId="{78C89192-6868-4DDA-9D94-4C22E8F40D37}" srcOrd="0" destOrd="0" presId="urn:microsoft.com/office/officeart/2008/layout/BendingPictureBlocks"/>
    <dgm:cxn modelId="{FB876664-01C1-4BD0-B79B-48CC4A10CD1B}" type="presOf" srcId="{7AD6A0FB-6385-4900-90FB-68AF47774FF2}" destId="{BF4BFA2F-8DE7-40C3-8A64-AD27EF521C2E}"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49070AD0-99DE-4B80-893D-ED3374FD76A4}" type="presParOf" srcId="{BF4BFA2F-8DE7-40C3-8A64-AD27EF521C2E}" destId="{CC192163-CD6C-422B-A976-BFBAF75FF3E2}" srcOrd="0" destOrd="0" presId="urn:microsoft.com/office/officeart/2008/layout/BendingPictureBlocks"/>
    <dgm:cxn modelId="{5238EEA2-7106-4611-BA9F-77A47F488415}" type="presParOf" srcId="{CC192163-CD6C-422B-A976-BFBAF75FF3E2}" destId="{B06CCA3E-58B5-4429-9D21-007FBB6A3AB2}" srcOrd="0" destOrd="0" presId="urn:microsoft.com/office/officeart/2008/layout/BendingPictureBlocks"/>
    <dgm:cxn modelId="{5DC64CBA-75E7-45B6-9C5B-D9AE90398421}" type="presParOf" srcId="{CC192163-CD6C-422B-A976-BFBAF75FF3E2}" destId="{78C89192-6868-4DDA-9D94-4C22E8F40D37}" srcOrd="1" destOrd="0" presId="urn:microsoft.com/office/officeart/2008/layout/BendingPictureBlocks"/>
  </dgm:cxnLst>
  <dgm:bg/>
  <dgm:whole>
    <a:ln w="12700"/>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81DA20-13D6-B34D-8716-4047E46AA32F}"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D210E8EF-328E-AE48-93F7-6ED00A873775}">
      <dgm:prSet phldrT="[Text]" custT="1"/>
      <dgm:spPr/>
      <dgm:t>
        <a:bodyPr/>
        <a:lstStyle/>
        <a:p>
          <a:r>
            <a:rPr lang="en-US" sz="2400" b="1" i="0">
              <a:latin typeface="Calibri" panose="020F0502020204030204" pitchFamily="34" charset="0"/>
              <a:cs typeface="Calibri" panose="020F0502020204030204" pitchFamily="34" charset="0"/>
            </a:rPr>
            <a:t>KT-VH-MT kém PT</a:t>
          </a:r>
        </a:p>
      </dgm:t>
    </dgm:pt>
    <dgm:pt modelId="{14B32958-48D5-9C4B-8999-01ED8F90AEBA}" type="parTrans" cxnId="{FDFF2656-DBB6-C448-B3B5-BEA6FFA0FA16}">
      <dgm:prSet/>
      <dgm:spPr/>
      <dgm:t>
        <a:bodyPr/>
        <a:lstStyle/>
        <a:p>
          <a:endParaRPr lang="en-US"/>
        </a:p>
      </dgm:t>
    </dgm:pt>
    <dgm:pt modelId="{A0C9D6AE-1E45-A94A-989D-3B83AB9C3442}" type="sibTrans" cxnId="{FDFF2656-DBB6-C448-B3B5-BEA6FFA0FA16}">
      <dgm:prSet/>
      <dgm:spPr/>
      <dgm:t>
        <a:bodyPr/>
        <a:lstStyle/>
        <a:p>
          <a:endParaRPr lang="en-US"/>
        </a:p>
      </dgm:t>
    </dgm:pt>
    <dgm:pt modelId="{68B1BE44-EC18-6042-A570-0785CA0F4D0C}">
      <dgm:prSet phldrT="[Text]" custT="1"/>
      <dgm:spPr/>
      <dgm:t>
        <a:bodyPr/>
        <a:lstStyle/>
        <a:p>
          <a:r>
            <a:rPr lang="en-US" sz="2400" b="1" i="0">
              <a:latin typeface="Calibri" panose="020F0502020204030204" pitchFamily="34" charset="0"/>
              <a:cs typeface="Calibri" panose="020F0502020204030204" pitchFamily="34" charset="0"/>
            </a:rPr>
            <a:t>Gia tăng DS nhanh</a:t>
          </a:r>
        </a:p>
      </dgm:t>
    </dgm:pt>
    <dgm:pt modelId="{E5E5F32A-456B-F242-8EE6-613EDCFF881C}" type="parTrans" cxnId="{972245A3-486D-EF49-97FC-AD3AD589A104}">
      <dgm:prSet/>
      <dgm:spPr/>
      <dgm:t>
        <a:bodyPr/>
        <a:lstStyle/>
        <a:p>
          <a:endParaRPr lang="en-US"/>
        </a:p>
      </dgm:t>
    </dgm:pt>
    <dgm:pt modelId="{CDCC96DD-DE2E-8243-82ED-25EFA58927AA}" type="sibTrans" cxnId="{972245A3-486D-EF49-97FC-AD3AD589A104}">
      <dgm:prSet/>
      <dgm:spPr/>
      <dgm:t>
        <a:bodyPr/>
        <a:lstStyle/>
        <a:p>
          <a:endParaRPr lang="en-US"/>
        </a:p>
      </dgm:t>
    </dgm:pt>
    <dgm:pt modelId="{58D810B2-967F-E64B-973D-7F1A7CA0A518}">
      <dgm:prSet phldrT="[Text]" custT="1"/>
      <dgm:spPr/>
      <dgm:t>
        <a:bodyPr/>
        <a:lstStyle/>
        <a:p>
          <a:r>
            <a:rPr lang="en-US" sz="2400" b="1" i="0">
              <a:latin typeface="Calibri" panose="020F0502020204030204" pitchFamily="34" charset="0"/>
              <a:cs typeface="Calibri" panose="020F0502020204030204" pitchFamily="34" charset="0"/>
            </a:rPr>
            <a:t>Thừa LĐ</a:t>
          </a:r>
        </a:p>
      </dgm:t>
    </dgm:pt>
    <dgm:pt modelId="{82BA3891-170C-B542-BA32-65397A11D1C9}" type="parTrans" cxnId="{83C71320-189A-5843-921E-DFBC48E99174}">
      <dgm:prSet/>
      <dgm:spPr/>
      <dgm:t>
        <a:bodyPr/>
        <a:lstStyle/>
        <a:p>
          <a:endParaRPr lang="en-US"/>
        </a:p>
      </dgm:t>
    </dgm:pt>
    <dgm:pt modelId="{FE9EC80F-087F-C747-A4D3-0A3C6F8B2979}" type="sibTrans" cxnId="{83C71320-189A-5843-921E-DFBC48E99174}">
      <dgm:prSet/>
      <dgm:spPr/>
      <dgm:t>
        <a:bodyPr/>
        <a:lstStyle/>
        <a:p>
          <a:endParaRPr lang="en-US"/>
        </a:p>
      </dgm:t>
    </dgm:pt>
    <dgm:pt modelId="{EB2DA258-9684-9F4D-9FA7-5A0163A7D731}">
      <dgm:prSet phldrT="[Text]" custT="1"/>
      <dgm:spPr/>
      <dgm:t>
        <a:bodyPr/>
        <a:lstStyle/>
        <a:p>
          <a:r>
            <a:rPr lang="en-US" sz="2400" b="1" i="0">
              <a:latin typeface="Calibri" panose="020F0502020204030204" pitchFamily="34" charset="0"/>
              <a:cs typeface="Calibri" panose="020F0502020204030204" pitchFamily="34" charset="0"/>
            </a:rPr>
            <a:t>Thiếu lương thực</a:t>
          </a:r>
        </a:p>
      </dgm:t>
    </dgm:pt>
    <dgm:pt modelId="{65675994-7CDA-D342-95E3-F42EB15EE6B3}" type="parTrans" cxnId="{9ECDC1C4-B969-8B41-BDC2-DEB76E0984A9}">
      <dgm:prSet/>
      <dgm:spPr/>
      <dgm:t>
        <a:bodyPr/>
        <a:lstStyle/>
        <a:p>
          <a:endParaRPr lang="en-US"/>
        </a:p>
      </dgm:t>
    </dgm:pt>
    <dgm:pt modelId="{97A779CB-81DF-474A-B90F-D64290AD83A7}" type="sibTrans" cxnId="{9ECDC1C4-B969-8B41-BDC2-DEB76E0984A9}">
      <dgm:prSet/>
      <dgm:spPr/>
      <dgm:t>
        <a:bodyPr/>
        <a:lstStyle/>
        <a:p>
          <a:endParaRPr lang="en-US"/>
        </a:p>
      </dgm:t>
    </dgm:pt>
    <dgm:pt modelId="{D43BDC6C-E171-8A4A-9543-5D6EFCA5BADA}">
      <dgm:prSet phldrT="[Text]" custT="1"/>
      <dgm:spPr/>
      <dgm:t>
        <a:bodyPr/>
        <a:lstStyle/>
        <a:p>
          <a:r>
            <a:rPr lang="en-US" sz="2400" b="1" i="0">
              <a:latin typeface="Calibri" panose="020F0502020204030204" pitchFamily="34" charset="0"/>
              <a:cs typeface="Calibri" panose="020F0502020204030204" pitchFamily="34" charset="0"/>
            </a:rPr>
            <a:t>Mức sống thấp</a:t>
          </a:r>
        </a:p>
      </dgm:t>
    </dgm:pt>
    <dgm:pt modelId="{EBE23253-FCB2-D849-ADE6-CE031C1A86A8}" type="parTrans" cxnId="{B1AF91E3-1EB7-ED4A-AE3F-63D15F889E50}">
      <dgm:prSet/>
      <dgm:spPr/>
      <dgm:t>
        <a:bodyPr/>
        <a:lstStyle/>
        <a:p>
          <a:endParaRPr lang="en-US"/>
        </a:p>
      </dgm:t>
    </dgm:pt>
    <dgm:pt modelId="{620953B0-16F3-5445-9AC1-71A1BA7C4AF0}" type="sibTrans" cxnId="{B1AF91E3-1EB7-ED4A-AE3F-63D15F889E50}">
      <dgm:prSet/>
      <dgm:spPr/>
      <dgm:t>
        <a:bodyPr/>
        <a:lstStyle/>
        <a:p>
          <a:endParaRPr lang="en-US"/>
        </a:p>
      </dgm:t>
    </dgm:pt>
    <dgm:pt modelId="{B8F5545F-BF43-E74F-95A7-722873309A4A}">
      <dgm:prSet custT="1"/>
      <dgm:spPr/>
      <dgm:t>
        <a:bodyPr/>
        <a:lstStyle/>
        <a:p>
          <a:r>
            <a:rPr lang="en-US" sz="2400" b="1" i="0">
              <a:latin typeface="Calibri" panose="020F0502020204030204" pitchFamily="34" charset="0"/>
              <a:cs typeface="Calibri" panose="020F0502020204030204" pitchFamily="34" charset="0"/>
            </a:rPr>
            <a:t>Dịch bệnh gia tăng</a:t>
          </a:r>
        </a:p>
      </dgm:t>
    </dgm:pt>
    <dgm:pt modelId="{E557831A-6363-7142-AA6A-47493AAEE7C7}" type="parTrans" cxnId="{64934BCC-5FFE-3347-8918-08FF28287F2C}">
      <dgm:prSet/>
      <dgm:spPr/>
      <dgm:t>
        <a:bodyPr/>
        <a:lstStyle/>
        <a:p>
          <a:endParaRPr lang="en-US"/>
        </a:p>
      </dgm:t>
    </dgm:pt>
    <dgm:pt modelId="{82E796DB-3644-154F-852D-0B66482C4AFE}" type="sibTrans" cxnId="{64934BCC-5FFE-3347-8918-08FF28287F2C}">
      <dgm:prSet/>
      <dgm:spPr/>
      <dgm:t>
        <a:bodyPr/>
        <a:lstStyle/>
        <a:p>
          <a:endParaRPr lang="en-US"/>
        </a:p>
      </dgm:t>
    </dgm:pt>
    <dgm:pt modelId="{67EB67D7-A4D3-2A4B-B647-1F134C7B2198}">
      <dgm:prSet custT="1"/>
      <dgm:spPr/>
      <dgm:t>
        <a:bodyPr/>
        <a:lstStyle/>
        <a:p>
          <a:r>
            <a:rPr lang="en-US" sz="2400" b="1" i="0">
              <a:latin typeface="Calibri" panose="020F0502020204030204" pitchFamily="34" charset="0"/>
              <a:cs typeface="Calibri" panose="020F0502020204030204" pitchFamily="34" charset="0"/>
            </a:rPr>
            <a:t>Năng suất LĐ giảm</a:t>
          </a:r>
        </a:p>
      </dgm:t>
    </dgm:pt>
    <dgm:pt modelId="{21A81501-30B5-A440-BDA8-1D891B2395FB}" type="parTrans" cxnId="{95F5CB2D-2908-EB48-B663-FE23EEF9AAEA}">
      <dgm:prSet/>
      <dgm:spPr/>
      <dgm:t>
        <a:bodyPr/>
        <a:lstStyle/>
        <a:p>
          <a:endParaRPr lang="en-US"/>
        </a:p>
      </dgm:t>
    </dgm:pt>
    <dgm:pt modelId="{B78CCC67-2B0D-4948-9E19-7030DEBB3A3A}" type="sibTrans" cxnId="{95F5CB2D-2908-EB48-B663-FE23EEF9AAEA}">
      <dgm:prSet/>
      <dgm:spPr/>
      <dgm:t>
        <a:bodyPr/>
        <a:lstStyle/>
        <a:p>
          <a:endParaRPr lang="en-US"/>
        </a:p>
      </dgm:t>
    </dgm:pt>
    <dgm:pt modelId="{9B3FF8D7-1F32-8047-99E1-276730BB4DF9}" type="pres">
      <dgm:prSet presAssocID="{4981DA20-13D6-B34D-8716-4047E46AA32F}" presName="Name0" presStyleCnt="0">
        <dgm:presLayoutVars>
          <dgm:dir/>
          <dgm:resizeHandles val="exact"/>
        </dgm:presLayoutVars>
      </dgm:prSet>
      <dgm:spPr/>
    </dgm:pt>
    <dgm:pt modelId="{4F76AE97-FD6D-B841-B23D-0E5AEEFDD8C3}" type="pres">
      <dgm:prSet presAssocID="{4981DA20-13D6-B34D-8716-4047E46AA32F}" presName="cycle" presStyleCnt="0"/>
      <dgm:spPr/>
    </dgm:pt>
    <dgm:pt modelId="{C5EC3FC2-DC92-4742-BBBA-D5C353713449}" type="pres">
      <dgm:prSet presAssocID="{D210E8EF-328E-AE48-93F7-6ED00A873775}" presName="nodeFirstNode" presStyleLbl="node1" presStyleIdx="0" presStyleCnt="7" custRadScaleRad="98188" custRadScaleInc="16170">
        <dgm:presLayoutVars>
          <dgm:bulletEnabled val="1"/>
        </dgm:presLayoutVars>
      </dgm:prSet>
      <dgm:spPr/>
    </dgm:pt>
    <dgm:pt modelId="{11F40B96-0A5F-E04D-9020-1CFB6AFFEB0B}" type="pres">
      <dgm:prSet presAssocID="{A0C9D6AE-1E45-A94A-989D-3B83AB9C3442}" presName="sibTransFirstNode" presStyleLbl="bgShp" presStyleIdx="0" presStyleCnt="1" custLinFactNeighborX="-5303" custLinFactNeighborY="16"/>
      <dgm:spPr/>
    </dgm:pt>
    <dgm:pt modelId="{FE2CB6F7-8F0C-5648-8D8E-55DBA4486863}" type="pres">
      <dgm:prSet presAssocID="{68B1BE44-EC18-6042-A570-0785CA0F4D0C}" presName="nodeFollowingNodes" presStyleLbl="node1" presStyleIdx="1" presStyleCnt="7" custRadScaleRad="119156" custRadScaleInc="31970">
        <dgm:presLayoutVars>
          <dgm:bulletEnabled val="1"/>
        </dgm:presLayoutVars>
      </dgm:prSet>
      <dgm:spPr/>
    </dgm:pt>
    <dgm:pt modelId="{ECFBA2CF-D9A2-2647-9DA8-E6D5B5C03456}" type="pres">
      <dgm:prSet presAssocID="{58D810B2-967F-E64B-973D-7F1A7CA0A518}" presName="nodeFollowingNodes" presStyleLbl="node1" presStyleIdx="2" presStyleCnt="7" custRadScaleRad="118818" custRadScaleInc="-1142">
        <dgm:presLayoutVars>
          <dgm:bulletEnabled val="1"/>
        </dgm:presLayoutVars>
      </dgm:prSet>
      <dgm:spPr/>
    </dgm:pt>
    <dgm:pt modelId="{4764304C-4123-6043-9D6E-3FE95757AFCD}" type="pres">
      <dgm:prSet presAssocID="{EB2DA258-9684-9F4D-9FA7-5A0163A7D731}" presName="nodeFollowingNodes" presStyleLbl="node1" presStyleIdx="3" presStyleCnt="7" custRadScaleRad="105521" custRadScaleInc="-16090">
        <dgm:presLayoutVars>
          <dgm:bulletEnabled val="1"/>
        </dgm:presLayoutVars>
      </dgm:prSet>
      <dgm:spPr/>
    </dgm:pt>
    <dgm:pt modelId="{E24F4C7B-B84D-2744-8E76-E20A6D4EDDFD}" type="pres">
      <dgm:prSet presAssocID="{D43BDC6C-E171-8A4A-9543-5D6EFCA5BADA}" presName="nodeFollowingNodes" presStyleLbl="node1" presStyleIdx="4" presStyleCnt="7" custRadScaleRad="103882" custRadScaleInc="15016">
        <dgm:presLayoutVars>
          <dgm:bulletEnabled val="1"/>
        </dgm:presLayoutVars>
      </dgm:prSet>
      <dgm:spPr/>
    </dgm:pt>
    <dgm:pt modelId="{10499BA1-115A-2B47-83D2-4FBAD74243D8}" type="pres">
      <dgm:prSet presAssocID="{B8F5545F-BF43-E74F-95A7-722873309A4A}" presName="nodeFollowingNodes" presStyleLbl="node1" presStyleIdx="5" presStyleCnt="7" custRadScaleRad="112641" custRadScaleInc="7685">
        <dgm:presLayoutVars>
          <dgm:bulletEnabled val="1"/>
        </dgm:presLayoutVars>
      </dgm:prSet>
      <dgm:spPr/>
    </dgm:pt>
    <dgm:pt modelId="{E0B52E69-693D-7449-8F69-2094C07272EC}" type="pres">
      <dgm:prSet presAssocID="{67EB67D7-A4D3-2A4B-B647-1F134C7B2198}" presName="nodeFollowingNodes" presStyleLbl="node1" presStyleIdx="6" presStyleCnt="7" custRadScaleRad="107036" custRadScaleInc="-15429">
        <dgm:presLayoutVars>
          <dgm:bulletEnabled val="1"/>
        </dgm:presLayoutVars>
      </dgm:prSet>
      <dgm:spPr/>
    </dgm:pt>
  </dgm:ptLst>
  <dgm:cxnLst>
    <dgm:cxn modelId="{83C71320-189A-5843-921E-DFBC48E99174}" srcId="{4981DA20-13D6-B34D-8716-4047E46AA32F}" destId="{58D810B2-967F-E64B-973D-7F1A7CA0A518}" srcOrd="2" destOrd="0" parTransId="{82BA3891-170C-B542-BA32-65397A11D1C9}" sibTransId="{FE9EC80F-087F-C747-A4D3-0A3C6F8B2979}"/>
    <dgm:cxn modelId="{95F5CB2D-2908-EB48-B663-FE23EEF9AAEA}" srcId="{4981DA20-13D6-B34D-8716-4047E46AA32F}" destId="{67EB67D7-A4D3-2A4B-B647-1F134C7B2198}" srcOrd="6" destOrd="0" parTransId="{21A81501-30B5-A440-BDA8-1D891B2395FB}" sibTransId="{B78CCC67-2B0D-4948-9E19-7030DEBB3A3A}"/>
    <dgm:cxn modelId="{BEAD5F54-62F1-DB48-BBE5-252652F1450D}" type="presOf" srcId="{58D810B2-967F-E64B-973D-7F1A7CA0A518}" destId="{ECFBA2CF-D9A2-2647-9DA8-E6D5B5C03456}" srcOrd="0" destOrd="0" presId="urn:microsoft.com/office/officeart/2005/8/layout/cycle3"/>
    <dgm:cxn modelId="{FDFF2656-DBB6-C448-B3B5-BEA6FFA0FA16}" srcId="{4981DA20-13D6-B34D-8716-4047E46AA32F}" destId="{D210E8EF-328E-AE48-93F7-6ED00A873775}" srcOrd="0" destOrd="0" parTransId="{14B32958-48D5-9C4B-8999-01ED8F90AEBA}" sibTransId="{A0C9D6AE-1E45-A94A-989D-3B83AB9C3442}"/>
    <dgm:cxn modelId="{200BBE57-65F3-CB43-94C0-C8FA9BBA1F29}" type="presOf" srcId="{4981DA20-13D6-B34D-8716-4047E46AA32F}" destId="{9B3FF8D7-1F32-8047-99E1-276730BB4DF9}" srcOrd="0" destOrd="0" presId="urn:microsoft.com/office/officeart/2005/8/layout/cycle3"/>
    <dgm:cxn modelId="{A0648B65-8272-284B-9815-284099BB0045}" type="presOf" srcId="{A0C9D6AE-1E45-A94A-989D-3B83AB9C3442}" destId="{11F40B96-0A5F-E04D-9020-1CFB6AFFEB0B}" srcOrd="0" destOrd="0" presId="urn:microsoft.com/office/officeart/2005/8/layout/cycle3"/>
    <dgm:cxn modelId="{81D3866C-1B40-CF41-85E9-FA5C71BF0833}" type="presOf" srcId="{D210E8EF-328E-AE48-93F7-6ED00A873775}" destId="{C5EC3FC2-DC92-4742-BBBA-D5C353713449}" srcOrd="0" destOrd="0" presId="urn:microsoft.com/office/officeart/2005/8/layout/cycle3"/>
    <dgm:cxn modelId="{972245A3-486D-EF49-97FC-AD3AD589A104}" srcId="{4981DA20-13D6-B34D-8716-4047E46AA32F}" destId="{68B1BE44-EC18-6042-A570-0785CA0F4D0C}" srcOrd="1" destOrd="0" parTransId="{E5E5F32A-456B-F242-8EE6-613EDCFF881C}" sibTransId="{CDCC96DD-DE2E-8243-82ED-25EFA58927AA}"/>
    <dgm:cxn modelId="{61F1F5AA-B825-F947-B16F-92491ADCE35F}" type="presOf" srcId="{67EB67D7-A4D3-2A4B-B647-1F134C7B2198}" destId="{E0B52E69-693D-7449-8F69-2094C07272EC}" srcOrd="0" destOrd="0" presId="urn:microsoft.com/office/officeart/2005/8/layout/cycle3"/>
    <dgm:cxn modelId="{9ECDC1C4-B969-8B41-BDC2-DEB76E0984A9}" srcId="{4981DA20-13D6-B34D-8716-4047E46AA32F}" destId="{EB2DA258-9684-9F4D-9FA7-5A0163A7D731}" srcOrd="3" destOrd="0" parTransId="{65675994-7CDA-D342-95E3-F42EB15EE6B3}" sibTransId="{97A779CB-81DF-474A-B90F-D64290AD83A7}"/>
    <dgm:cxn modelId="{64934BCC-5FFE-3347-8918-08FF28287F2C}" srcId="{4981DA20-13D6-B34D-8716-4047E46AA32F}" destId="{B8F5545F-BF43-E74F-95A7-722873309A4A}" srcOrd="5" destOrd="0" parTransId="{E557831A-6363-7142-AA6A-47493AAEE7C7}" sibTransId="{82E796DB-3644-154F-852D-0B66482C4AFE}"/>
    <dgm:cxn modelId="{8E9EA6DB-A281-EB41-88F0-E07C15A1E8B2}" type="presOf" srcId="{B8F5545F-BF43-E74F-95A7-722873309A4A}" destId="{10499BA1-115A-2B47-83D2-4FBAD74243D8}" srcOrd="0" destOrd="0" presId="urn:microsoft.com/office/officeart/2005/8/layout/cycle3"/>
    <dgm:cxn modelId="{B2241BDF-0B43-B646-8FE2-0DC0A86FDD0B}" type="presOf" srcId="{68B1BE44-EC18-6042-A570-0785CA0F4D0C}" destId="{FE2CB6F7-8F0C-5648-8D8E-55DBA4486863}" srcOrd="0" destOrd="0" presId="urn:microsoft.com/office/officeart/2005/8/layout/cycle3"/>
    <dgm:cxn modelId="{B1AF91E3-1EB7-ED4A-AE3F-63D15F889E50}" srcId="{4981DA20-13D6-B34D-8716-4047E46AA32F}" destId="{D43BDC6C-E171-8A4A-9543-5D6EFCA5BADA}" srcOrd="4" destOrd="0" parTransId="{EBE23253-FCB2-D849-ADE6-CE031C1A86A8}" sibTransId="{620953B0-16F3-5445-9AC1-71A1BA7C4AF0}"/>
    <dgm:cxn modelId="{59BA24EF-8D64-214C-8344-5D42150670B5}" type="presOf" srcId="{EB2DA258-9684-9F4D-9FA7-5A0163A7D731}" destId="{4764304C-4123-6043-9D6E-3FE95757AFCD}" srcOrd="0" destOrd="0" presId="urn:microsoft.com/office/officeart/2005/8/layout/cycle3"/>
    <dgm:cxn modelId="{A091A2F2-1EE6-7E40-81B4-C4254C037823}" type="presOf" srcId="{D43BDC6C-E171-8A4A-9543-5D6EFCA5BADA}" destId="{E24F4C7B-B84D-2744-8E76-E20A6D4EDDFD}" srcOrd="0" destOrd="0" presId="urn:microsoft.com/office/officeart/2005/8/layout/cycle3"/>
    <dgm:cxn modelId="{7F610F09-D1EF-4E45-8AC1-FE59E33B4869}" type="presParOf" srcId="{9B3FF8D7-1F32-8047-99E1-276730BB4DF9}" destId="{4F76AE97-FD6D-B841-B23D-0E5AEEFDD8C3}" srcOrd="0" destOrd="0" presId="urn:microsoft.com/office/officeart/2005/8/layout/cycle3"/>
    <dgm:cxn modelId="{7AA881A9-5053-564B-8529-13B9E6D5C7AF}" type="presParOf" srcId="{4F76AE97-FD6D-B841-B23D-0E5AEEFDD8C3}" destId="{C5EC3FC2-DC92-4742-BBBA-D5C353713449}" srcOrd="0" destOrd="0" presId="urn:microsoft.com/office/officeart/2005/8/layout/cycle3"/>
    <dgm:cxn modelId="{982491D2-8BA1-9444-B560-852F6A4350EA}" type="presParOf" srcId="{4F76AE97-FD6D-B841-B23D-0E5AEEFDD8C3}" destId="{11F40B96-0A5F-E04D-9020-1CFB6AFFEB0B}" srcOrd="1" destOrd="0" presId="urn:microsoft.com/office/officeart/2005/8/layout/cycle3"/>
    <dgm:cxn modelId="{E37CFAF1-9EB1-5942-B090-E295D4BA56BC}" type="presParOf" srcId="{4F76AE97-FD6D-B841-B23D-0E5AEEFDD8C3}" destId="{FE2CB6F7-8F0C-5648-8D8E-55DBA4486863}" srcOrd="2" destOrd="0" presId="urn:microsoft.com/office/officeart/2005/8/layout/cycle3"/>
    <dgm:cxn modelId="{43FD004F-3BD0-F145-BF97-9DB55086CCA0}" type="presParOf" srcId="{4F76AE97-FD6D-B841-B23D-0E5AEEFDD8C3}" destId="{ECFBA2CF-D9A2-2647-9DA8-E6D5B5C03456}" srcOrd="3" destOrd="0" presId="urn:microsoft.com/office/officeart/2005/8/layout/cycle3"/>
    <dgm:cxn modelId="{C5C206E0-238D-A443-9522-D4F9EC606C58}" type="presParOf" srcId="{4F76AE97-FD6D-B841-B23D-0E5AEEFDD8C3}" destId="{4764304C-4123-6043-9D6E-3FE95757AFCD}" srcOrd="4" destOrd="0" presId="urn:microsoft.com/office/officeart/2005/8/layout/cycle3"/>
    <dgm:cxn modelId="{0727A3EE-6352-304B-A62F-2D584FDEE38B}" type="presParOf" srcId="{4F76AE97-FD6D-B841-B23D-0E5AEEFDD8C3}" destId="{E24F4C7B-B84D-2744-8E76-E20A6D4EDDFD}" srcOrd="5" destOrd="0" presId="urn:microsoft.com/office/officeart/2005/8/layout/cycle3"/>
    <dgm:cxn modelId="{E53ED705-60D7-0A49-9AB5-F71BE17C03CD}" type="presParOf" srcId="{4F76AE97-FD6D-B841-B23D-0E5AEEFDD8C3}" destId="{10499BA1-115A-2B47-83D2-4FBAD74243D8}" srcOrd="6" destOrd="0" presId="urn:microsoft.com/office/officeart/2005/8/layout/cycle3"/>
    <dgm:cxn modelId="{CBD98E2C-025D-A34D-8F91-EEC53874479B}" type="presParOf" srcId="{4F76AE97-FD6D-B841-B23D-0E5AEEFDD8C3}" destId="{E0B52E69-693D-7449-8F69-2094C07272EC}" srcOrd="7"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20898" y="112361"/>
          <a:ext cx="1708141" cy="229913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905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312857" y="1460112"/>
          <a:ext cx="50289" cy="4421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312857" y="1460112"/>
        <a:ext cx="50289" cy="442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83381" y="130031"/>
          <a:ext cx="1708141" cy="229913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1905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312857" y="1460112"/>
          <a:ext cx="50289" cy="4421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312857" y="1460112"/>
        <a:ext cx="50289" cy="442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35310" y="91193"/>
          <a:ext cx="1708141" cy="229913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905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312857" y="1460112"/>
          <a:ext cx="50289" cy="4421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微软雅黑" panose="020B0503020204020204" pitchFamily="34" charset="-122"/>
            <a:ea typeface="微软雅黑" panose="020B0503020204020204" pitchFamily="34" charset="-122"/>
            <a:sym typeface="微软雅黑" panose="020B0503020204020204" pitchFamily="34" charset="-122"/>
          </a:endParaRPr>
        </a:p>
      </dsp:txBody>
      <dsp:txXfrm>
        <a:off x="312857" y="1460112"/>
        <a:ext cx="50289" cy="442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40B96-0A5F-E04D-9020-1CFB6AFFEB0B}">
      <dsp:nvSpPr>
        <dsp:cNvPr id="0" name=""/>
        <dsp:cNvSpPr/>
      </dsp:nvSpPr>
      <dsp:spPr>
        <a:xfrm>
          <a:off x="1268009" y="28723"/>
          <a:ext cx="5592016" cy="5592016"/>
        </a:xfrm>
        <a:prstGeom prst="circularArrow">
          <a:avLst>
            <a:gd name="adj1" fmla="val 5544"/>
            <a:gd name="adj2" fmla="val 330680"/>
            <a:gd name="adj3" fmla="val 14501840"/>
            <a:gd name="adj4" fmla="val 1695820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C3FC2-DC92-4742-BBBA-D5C353713449}">
      <dsp:nvSpPr>
        <dsp:cNvPr id="0" name=""/>
        <dsp:cNvSpPr/>
      </dsp:nvSpPr>
      <dsp:spPr>
        <a:xfrm>
          <a:off x="3481484" y="65283"/>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KT-VH-MT kém PT</a:t>
          </a:r>
        </a:p>
      </dsp:txBody>
      <dsp:txXfrm>
        <a:off x="3524397" y="108196"/>
        <a:ext cx="1672330" cy="793252"/>
      </dsp:txXfrm>
    </dsp:sp>
    <dsp:sp modelId="{FE2CB6F7-8F0C-5648-8D8E-55DBA4486863}">
      <dsp:nvSpPr>
        <dsp:cNvPr id="0" name=""/>
        <dsp:cNvSpPr/>
      </dsp:nvSpPr>
      <dsp:spPr>
        <a:xfrm>
          <a:off x="5776980" y="1223774"/>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Gia tăng DS nhanh</a:t>
          </a:r>
        </a:p>
      </dsp:txBody>
      <dsp:txXfrm>
        <a:off x="5819893" y="1266687"/>
        <a:ext cx="1672330" cy="793252"/>
      </dsp:txXfrm>
    </dsp:sp>
    <dsp:sp modelId="{ECFBA2CF-D9A2-2647-9DA8-E6D5B5C03456}">
      <dsp:nvSpPr>
        <dsp:cNvPr id="0" name=""/>
        <dsp:cNvSpPr/>
      </dsp:nvSpPr>
      <dsp:spPr>
        <a:xfrm>
          <a:off x="5952826" y="2993561"/>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Thừa LĐ</a:t>
          </a:r>
        </a:p>
      </dsp:txBody>
      <dsp:txXfrm>
        <a:off x="5995739" y="3036474"/>
        <a:ext cx="1672330" cy="793252"/>
      </dsp:txXfrm>
    </dsp:sp>
    <dsp:sp modelId="{4764304C-4123-6043-9D6E-3FE95757AFCD}">
      <dsp:nvSpPr>
        <dsp:cNvPr id="0" name=""/>
        <dsp:cNvSpPr/>
      </dsp:nvSpPr>
      <dsp:spPr>
        <a:xfrm>
          <a:off x="4553737" y="4499309"/>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Thiếu lương thực</a:t>
          </a:r>
        </a:p>
      </dsp:txBody>
      <dsp:txXfrm>
        <a:off x="4596650" y="4542222"/>
        <a:ext cx="1672330" cy="793252"/>
      </dsp:txXfrm>
    </dsp:sp>
    <dsp:sp modelId="{E24F4C7B-B84D-2744-8E76-E20A6D4EDDFD}">
      <dsp:nvSpPr>
        <dsp:cNvPr id="0" name=""/>
        <dsp:cNvSpPr/>
      </dsp:nvSpPr>
      <dsp:spPr>
        <a:xfrm>
          <a:off x="1854948" y="4477806"/>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Mức sống thấp</a:t>
          </a:r>
        </a:p>
      </dsp:txBody>
      <dsp:txXfrm>
        <a:off x="1897861" y="4520719"/>
        <a:ext cx="1672330" cy="793252"/>
      </dsp:txXfrm>
    </dsp:sp>
    <dsp:sp modelId="{10499BA1-115A-2B47-83D2-4FBAD74243D8}">
      <dsp:nvSpPr>
        <dsp:cNvPr id="0" name=""/>
        <dsp:cNvSpPr/>
      </dsp:nvSpPr>
      <dsp:spPr>
        <a:xfrm>
          <a:off x="534882" y="2826530"/>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Dịch bệnh gia tăng</a:t>
          </a:r>
        </a:p>
      </dsp:txBody>
      <dsp:txXfrm>
        <a:off x="577795" y="2869443"/>
        <a:ext cx="1672330" cy="793252"/>
      </dsp:txXfrm>
    </dsp:sp>
    <dsp:sp modelId="{E0B52E69-693D-7449-8F69-2094C07272EC}">
      <dsp:nvSpPr>
        <dsp:cNvPr id="0" name=""/>
        <dsp:cNvSpPr/>
      </dsp:nvSpPr>
      <dsp:spPr>
        <a:xfrm>
          <a:off x="1011603" y="1049353"/>
          <a:ext cx="1758156" cy="8790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Năng suất LĐ giảm</a:t>
          </a:r>
        </a:p>
      </dsp:txBody>
      <dsp:txXfrm>
        <a:off x="1054516" y="1092266"/>
        <a:ext cx="1672330" cy="79325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EF116-D5FC-4F8F-998E-A9C129060160}" type="datetimeFigureOut">
              <a:rPr lang="zh-CN" altLang="en-US" smtClean="0"/>
              <a:t>2021/8/18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36A38-BF95-49C5-9361-C815CDA747B5}" type="slidenum">
              <a:rPr lang="zh-CN" altLang="en-US" smtClean="0"/>
              <a:t>‹#›</a:t>
            </a:fld>
            <a:endParaRPr lang="zh-CN" altLang="en-US"/>
          </a:p>
        </p:txBody>
      </p:sp>
    </p:spTree>
    <p:extLst>
      <p:ext uri="{BB962C8B-B14F-4D97-AF65-F5344CB8AC3E}">
        <p14:creationId xmlns:p14="http://schemas.microsoft.com/office/powerpoint/2010/main" val="8656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E4F12B-A4FF-4C1F-A17E-FFEEAFA756FD}" type="slidenum">
              <a:rPr lang="zh-CN" altLang="en-US"/>
              <a:pPr fontAlgn="base">
                <a:spcBef>
                  <a:spcPct val="0"/>
                </a:spcBef>
                <a:spcAft>
                  <a:spcPct val="0"/>
                </a:spcAft>
                <a:defRPr/>
              </a:pPr>
              <a:t>14</a:t>
            </a:fld>
            <a:endParaRPr lang="en-US" altLang="zh-CN"/>
          </a:p>
        </p:txBody>
      </p:sp>
    </p:spTree>
    <p:extLst>
      <p:ext uri="{BB962C8B-B14F-4D97-AF65-F5344CB8AC3E}">
        <p14:creationId xmlns:p14="http://schemas.microsoft.com/office/powerpoint/2010/main" val="309199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31</a:t>
            </a:fld>
            <a:endParaRPr lang="zh-CN" altLang="en-US"/>
          </a:p>
        </p:txBody>
      </p:sp>
    </p:spTree>
    <p:extLst>
      <p:ext uri="{BB962C8B-B14F-4D97-AF65-F5344CB8AC3E}">
        <p14:creationId xmlns:p14="http://schemas.microsoft.com/office/powerpoint/2010/main" val="1027646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32</a:t>
            </a:fld>
            <a:endParaRPr lang="zh-CN" altLang="en-US"/>
          </a:p>
        </p:txBody>
      </p:sp>
    </p:spTree>
    <p:extLst>
      <p:ext uri="{BB962C8B-B14F-4D97-AF65-F5344CB8AC3E}">
        <p14:creationId xmlns:p14="http://schemas.microsoft.com/office/powerpoint/2010/main" val="71466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34</a:t>
            </a:fld>
            <a:endParaRPr lang="zh-CN" altLang="en-US"/>
          </a:p>
        </p:txBody>
      </p:sp>
    </p:spTree>
    <p:extLst>
      <p:ext uri="{BB962C8B-B14F-4D97-AF65-F5344CB8AC3E}">
        <p14:creationId xmlns:p14="http://schemas.microsoft.com/office/powerpoint/2010/main" val="195370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35</a:t>
            </a:fld>
            <a:endParaRPr lang="zh-CN" altLang="en-US"/>
          </a:p>
        </p:txBody>
      </p:sp>
    </p:spTree>
    <p:extLst>
      <p:ext uri="{BB962C8B-B14F-4D97-AF65-F5344CB8AC3E}">
        <p14:creationId xmlns:p14="http://schemas.microsoft.com/office/powerpoint/2010/main" val="3103065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t>36</a:t>
            </a:fld>
            <a:endParaRPr lang="zh-CN" altLang="en-US"/>
          </a:p>
        </p:txBody>
      </p:sp>
    </p:spTree>
    <p:extLst>
      <p:ext uri="{BB962C8B-B14F-4D97-AF65-F5344CB8AC3E}">
        <p14:creationId xmlns:p14="http://schemas.microsoft.com/office/powerpoint/2010/main" val="99432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37</a:t>
            </a:fld>
            <a:endParaRPr lang="zh-CN" altLang="en-US"/>
          </a:p>
        </p:txBody>
      </p:sp>
    </p:spTree>
    <p:extLst>
      <p:ext uri="{BB962C8B-B14F-4D97-AF65-F5344CB8AC3E}">
        <p14:creationId xmlns:p14="http://schemas.microsoft.com/office/powerpoint/2010/main" val="162759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38</a:t>
            </a:fld>
            <a:endParaRPr lang="zh-CN" altLang="en-US"/>
          </a:p>
        </p:txBody>
      </p:sp>
    </p:spTree>
    <p:extLst>
      <p:ext uri="{BB962C8B-B14F-4D97-AF65-F5344CB8AC3E}">
        <p14:creationId xmlns:p14="http://schemas.microsoft.com/office/powerpoint/2010/main" val="282851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39</a:t>
            </a:fld>
            <a:endParaRPr lang="zh-CN" altLang="en-US"/>
          </a:p>
        </p:txBody>
      </p:sp>
    </p:spTree>
    <p:extLst>
      <p:ext uri="{BB962C8B-B14F-4D97-AF65-F5344CB8AC3E}">
        <p14:creationId xmlns:p14="http://schemas.microsoft.com/office/powerpoint/2010/main" val="258447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74218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30850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318980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val="158110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41147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F775A4-DBCA-43D6-BDA5-B5DAC751E2D2}"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37144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29</a:t>
            </a:fld>
            <a:endParaRPr lang="zh-CN" altLang="en-US"/>
          </a:p>
        </p:txBody>
      </p:sp>
    </p:spTree>
    <p:extLst>
      <p:ext uri="{BB962C8B-B14F-4D97-AF65-F5344CB8AC3E}">
        <p14:creationId xmlns:p14="http://schemas.microsoft.com/office/powerpoint/2010/main" val="263061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30</a:t>
            </a:fld>
            <a:endParaRPr lang="zh-CN" altLang="en-US"/>
          </a:p>
        </p:txBody>
      </p:sp>
    </p:spTree>
    <p:extLst>
      <p:ext uri="{BB962C8B-B14F-4D97-AF65-F5344CB8AC3E}">
        <p14:creationId xmlns:p14="http://schemas.microsoft.com/office/powerpoint/2010/main" val="232303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3E2848-00BD-4311-96C1-B3092E2153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A82A8D-0FE1-455C-8287-42A41BB5D6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9515BAF-A0EC-4C27-A30F-2C7410AA1E02}"/>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152B448C-E2B6-4A51-B7B9-530CD213AB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4C6139-305A-43A2-AD3D-EF33DDB0BBAD}"/>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25422554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2021/8/18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grpSp>
        <p:nvGrpSpPr>
          <p:cNvPr id="9" name="组合 18">
            <a:extLst>
              <a:ext uri="{FF2B5EF4-FFF2-40B4-BE49-F238E27FC236}">
                <a16:creationId xmlns:a16="http://schemas.microsoft.com/office/drawing/2014/main" id="{F3F08ED6-B608-4D6D-916B-26700AF07799}"/>
              </a:ext>
            </a:extLst>
          </p:cNvPr>
          <p:cNvGrpSpPr/>
          <p:nvPr userDrawn="1"/>
        </p:nvGrpSpPr>
        <p:grpSpPr>
          <a:xfrm>
            <a:off x="825" y="368749"/>
            <a:ext cx="803897" cy="449255"/>
            <a:chOff x="0" y="252065"/>
            <a:chExt cx="641111" cy="392113"/>
          </a:xfrm>
        </p:grpSpPr>
        <p:sp>
          <p:nvSpPr>
            <p:cNvPr id="10" name="矩形 59">
              <a:extLst>
                <a:ext uri="{FF2B5EF4-FFF2-40B4-BE49-F238E27FC236}">
                  <a16:creationId xmlns:a16="http://schemas.microsoft.com/office/drawing/2014/main" id="{A85E5F7D-0997-4B04-A522-D6A52C62A5AB}"/>
                </a:ext>
              </a:extLst>
            </p:cNvPr>
            <p:cNvSpPr>
              <a:spLocks noChangeArrowheads="1"/>
            </p:cNvSpPr>
            <p:nvPr/>
          </p:nvSpPr>
          <p:spPr bwMode="auto">
            <a:xfrm>
              <a:off x="0" y="252065"/>
              <a:ext cx="227013" cy="392112"/>
            </a:xfrm>
            <a:prstGeom prst="rect">
              <a:avLst/>
            </a:prstGeom>
            <a:solidFill>
              <a:schemeClr val="accent2">
                <a:lumMod val="75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1" name="矩形 60">
              <a:extLst>
                <a:ext uri="{FF2B5EF4-FFF2-40B4-BE49-F238E27FC236}">
                  <a16:creationId xmlns:a16="http://schemas.microsoft.com/office/drawing/2014/main" id="{1784E699-A783-499E-AB60-9CF1C1BDA8DA}"/>
                </a:ext>
              </a:extLst>
            </p:cNvPr>
            <p:cNvSpPr>
              <a:spLocks noChangeArrowheads="1"/>
            </p:cNvSpPr>
            <p:nvPr/>
          </p:nvSpPr>
          <p:spPr bwMode="auto">
            <a:xfrm>
              <a:off x="227013" y="252065"/>
              <a:ext cx="114300" cy="392112"/>
            </a:xfrm>
            <a:prstGeom prst="rect">
              <a:avLst/>
            </a:prstGeom>
            <a:solidFill>
              <a:schemeClr val="accent1">
                <a:lumMod val="60000"/>
                <a:lumOff val="40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2" name="五边形 21">
              <a:extLst>
                <a:ext uri="{FF2B5EF4-FFF2-40B4-BE49-F238E27FC236}">
                  <a16:creationId xmlns:a16="http://schemas.microsoft.com/office/drawing/2014/main" id="{8370D417-BEA1-4876-A03E-34728E279A33}"/>
                </a:ext>
              </a:extLst>
            </p:cNvPr>
            <p:cNvSpPr/>
            <p:nvPr/>
          </p:nvSpPr>
          <p:spPr>
            <a:xfrm>
              <a:off x="338378" y="254692"/>
              <a:ext cx="302733" cy="38948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grpSp>
    </p:spTree>
    <p:extLst>
      <p:ext uri="{BB962C8B-B14F-4D97-AF65-F5344CB8AC3E}">
        <p14:creationId xmlns:p14="http://schemas.microsoft.com/office/powerpoint/2010/main" val="29681352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2021/8/18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grpSp>
        <p:nvGrpSpPr>
          <p:cNvPr id="9" name="组合 18">
            <a:extLst>
              <a:ext uri="{FF2B5EF4-FFF2-40B4-BE49-F238E27FC236}">
                <a16:creationId xmlns:a16="http://schemas.microsoft.com/office/drawing/2014/main" id="{2F72F9A6-82DA-46F7-8C3A-6661FE90CF18}"/>
              </a:ext>
            </a:extLst>
          </p:cNvPr>
          <p:cNvGrpSpPr/>
          <p:nvPr userDrawn="1"/>
        </p:nvGrpSpPr>
        <p:grpSpPr>
          <a:xfrm>
            <a:off x="825" y="368749"/>
            <a:ext cx="803897" cy="449255"/>
            <a:chOff x="0" y="252065"/>
            <a:chExt cx="641111" cy="392113"/>
          </a:xfrm>
        </p:grpSpPr>
        <p:sp>
          <p:nvSpPr>
            <p:cNvPr id="10" name="矩形 59">
              <a:extLst>
                <a:ext uri="{FF2B5EF4-FFF2-40B4-BE49-F238E27FC236}">
                  <a16:creationId xmlns:a16="http://schemas.microsoft.com/office/drawing/2014/main" id="{4855BFD0-0BA0-4B6B-B6FC-865772C61FB7}"/>
                </a:ext>
              </a:extLst>
            </p:cNvPr>
            <p:cNvSpPr>
              <a:spLocks noChangeArrowheads="1"/>
            </p:cNvSpPr>
            <p:nvPr/>
          </p:nvSpPr>
          <p:spPr bwMode="auto">
            <a:xfrm>
              <a:off x="0" y="252065"/>
              <a:ext cx="227013" cy="392112"/>
            </a:xfrm>
            <a:prstGeom prst="rect">
              <a:avLst/>
            </a:prstGeom>
            <a:solidFill>
              <a:schemeClr val="accent2">
                <a:lumMod val="75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1" name="矩形 60">
              <a:extLst>
                <a:ext uri="{FF2B5EF4-FFF2-40B4-BE49-F238E27FC236}">
                  <a16:creationId xmlns:a16="http://schemas.microsoft.com/office/drawing/2014/main" id="{220CD87A-E9B8-4B4A-91FC-6C2EA95F55B5}"/>
                </a:ext>
              </a:extLst>
            </p:cNvPr>
            <p:cNvSpPr>
              <a:spLocks noChangeArrowheads="1"/>
            </p:cNvSpPr>
            <p:nvPr/>
          </p:nvSpPr>
          <p:spPr bwMode="auto">
            <a:xfrm>
              <a:off x="227013" y="252065"/>
              <a:ext cx="114300" cy="392112"/>
            </a:xfrm>
            <a:prstGeom prst="rect">
              <a:avLst/>
            </a:prstGeom>
            <a:solidFill>
              <a:schemeClr val="accent1">
                <a:lumMod val="60000"/>
                <a:lumOff val="40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2" name="五边形 21">
              <a:extLst>
                <a:ext uri="{FF2B5EF4-FFF2-40B4-BE49-F238E27FC236}">
                  <a16:creationId xmlns:a16="http://schemas.microsoft.com/office/drawing/2014/main" id="{5159AB0C-3DC3-400C-99B0-FEE2C0718648}"/>
                </a:ext>
              </a:extLst>
            </p:cNvPr>
            <p:cNvSpPr/>
            <p:nvPr/>
          </p:nvSpPr>
          <p:spPr>
            <a:xfrm>
              <a:off x="338378" y="254692"/>
              <a:ext cx="302733" cy="38948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grpSp>
    </p:spTree>
    <p:extLst>
      <p:ext uri="{BB962C8B-B14F-4D97-AF65-F5344CB8AC3E}">
        <p14:creationId xmlns:p14="http://schemas.microsoft.com/office/powerpoint/2010/main" val="12115820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1C771-808D-4118-A312-7628C40D97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7BC555-11AE-464E-8A31-04F533D7D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0D6258E-2D19-4C23-BC2A-5E7199F51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FB93EA9-346D-4046-BACE-6ED78E085F60}"/>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6" name="页脚占位符 5">
            <a:extLst>
              <a:ext uri="{FF2B5EF4-FFF2-40B4-BE49-F238E27FC236}">
                <a16:creationId xmlns:a16="http://schemas.microsoft.com/office/drawing/2014/main" id="{A3381C47-B006-4C3C-9E9F-6B60D75DEF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28CDD1-E797-448B-80FC-1FF7C5D235E3}"/>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2909607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99FDD-F519-420E-BF95-5CF71868A9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EC17B8E-EA2B-413F-B19B-17FD148A5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4E57ED9-1C6B-4A38-BE58-3DB588EC7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349CA0C-AEC6-4B7B-951E-48BC789157DD}"/>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6" name="页脚占位符 5">
            <a:extLst>
              <a:ext uri="{FF2B5EF4-FFF2-40B4-BE49-F238E27FC236}">
                <a16:creationId xmlns:a16="http://schemas.microsoft.com/office/drawing/2014/main" id="{EB89AB40-302B-411B-9CD4-3E7202FF39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2AC548-318D-4CA4-B2B9-AA28E4E80A5C}"/>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568180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E4C96-9EDC-475F-BA5C-FECEE1C00C0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6D2D17-3CFA-4C1D-BB30-872BEB01030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A66DD9-A026-4C47-93A1-645A2D3BBBB8}"/>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2A020438-3058-4CC3-8349-01D8DC8A91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7C9D08-61AD-4614-BB2A-7698F3E3DBE7}"/>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17388469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D15D37-5975-48D8-BB7F-D2BFD83423C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E63B7C9-A140-4BB6-BFB7-19C4DEBE8C2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C76E3-2E49-421D-B3FB-C694757CEEC1}"/>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0A9DCB85-5328-4FF2-8954-D4FB3ACDD2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E031E-4BC0-4C86-AA4B-DFFBD06357F3}"/>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18051686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6" name="组合 5"/>
          <p:cNvGrpSpPr/>
          <p:nvPr userDrawn="1"/>
        </p:nvGrpSpPr>
        <p:grpSpPr>
          <a:xfrm>
            <a:off x="800436" y="548680"/>
            <a:ext cx="10591128" cy="45719"/>
            <a:chOff x="800436" y="548680"/>
            <a:chExt cx="10591128" cy="45719"/>
          </a:xfrm>
        </p:grpSpPr>
        <p:sp>
          <p:nvSpPr>
            <p:cNvPr id="3" name="任意多边形 2"/>
            <p:cNvSpPr/>
            <p:nvPr/>
          </p:nvSpPr>
          <p:spPr>
            <a:xfrm>
              <a:off x="800436" y="548680"/>
              <a:ext cx="2631268" cy="45719"/>
            </a:xfrm>
            <a:custGeom>
              <a:avLst/>
              <a:gdLst>
                <a:gd name="connsiteX0" fmla="*/ 0 w 6158753"/>
                <a:gd name="connsiteY0" fmla="*/ 0 h 53789"/>
                <a:gd name="connsiteX1" fmla="*/ 107576 w 6158753"/>
                <a:gd name="connsiteY1" fmla="*/ 0 h 53789"/>
                <a:gd name="connsiteX2" fmla="*/ 1425388 w 6158753"/>
                <a:gd name="connsiteY2" fmla="*/ 8965 h 53789"/>
                <a:gd name="connsiteX3" fmla="*/ 1532964 w 6158753"/>
                <a:gd name="connsiteY3" fmla="*/ 17930 h 53789"/>
                <a:gd name="connsiteX4" fmla="*/ 1828800 w 6158753"/>
                <a:gd name="connsiteY4" fmla="*/ 35859 h 53789"/>
                <a:gd name="connsiteX5" fmla="*/ 2725270 w 6158753"/>
                <a:gd name="connsiteY5" fmla="*/ 26895 h 53789"/>
                <a:gd name="connsiteX6" fmla="*/ 2886635 w 6158753"/>
                <a:gd name="connsiteY6" fmla="*/ 17930 h 53789"/>
                <a:gd name="connsiteX7" fmla="*/ 5217459 w 6158753"/>
                <a:gd name="connsiteY7" fmla="*/ 26895 h 53789"/>
                <a:gd name="connsiteX8" fmla="*/ 5262282 w 6158753"/>
                <a:gd name="connsiteY8" fmla="*/ 35859 h 53789"/>
                <a:gd name="connsiteX9" fmla="*/ 5791200 w 6158753"/>
                <a:gd name="connsiteY9" fmla="*/ 53789 h 53789"/>
                <a:gd name="connsiteX10" fmla="*/ 6113929 w 6158753"/>
                <a:gd name="connsiteY10" fmla="*/ 44824 h 53789"/>
                <a:gd name="connsiteX11" fmla="*/ 6140823 w 6158753"/>
                <a:gd name="connsiteY11" fmla="*/ 35859 h 53789"/>
                <a:gd name="connsiteX12" fmla="*/ 6158753 w 6158753"/>
                <a:gd name="connsiteY12" fmla="*/ 17930 h 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8753" h="53789">
                  <a:moveTo>
                    <a:pt x="0" y="0"/>
                  </a:moveTo>
                  <a:cubicBezTo>
                    <a:pt x="105634" y="21128"/>
                    <a:pt x="-25858" y="0"/>
                    <a:pt x="107576" y="0"/>
                  </a:cubicBezTo>
                  <a:lnTo>
                    <a:pt x="1425388" y="8965"/>
                  </a:lnTo>
                  <a:lnTo>
                    <a:pt x="1532964" y="17930"/>
                  </a:lnTo>
                  <a:lnTo>
                    <a:pt x="1828800" y="35859"/>
                  </a:lnTo>
                  <a:lnTo>
                    <a:pt x="2725270" y="26895"/>
                  </a:lnTo>
                  <a:cubicBezTo>
                    <a:pt x="2779134" y="25982"/>
                    <a:pt x="2832764" y="17930"/>
                    <a:pt x="2886635" y="17930"/>
                  </a:cubicBezTo>
                  <a:lnTo>
                    <a:pt x="5217459" y="26895"/>
                  </a:lnTo>
                  <a:cubicBezTo>
                    <a:pt x="5232400" y="29883"/>
                    <a:pt x="5247062" y="35146"/>
                    <a:pt x="5262282" y="35859"/>
                  </a:cubicBezTo>
                  <a:cubicBezTo>
                    <a:pt x="5438496" y="44119"/>
                    <a:pt x="5791200" y="53789"/>
                    <a:pt x="5791200" y="53789"/>
                  </a:cubicBezTo>
                  <a:cubicBezTo>
                    <a:pt x="5898776" y="50801"/>
                    <a:pt x="6006452" y="50336"/>
                    <a:pt x="6113929" y="44824"/>
                  </a:cubicBezTo>
                  <a:cubicBezTo>
                    <a:pt x="6123366" y="44340"/>
                    <a:pt x="6132720" y="40721"/>
                    <a:pt x="6140823" y="35859"/>
                  </a:cubicBezTo>
                  <a:cubicBezTo>
                    <a:pt x="6148071" y="31511"/>
                    <a:pt x="6158753" y="17930"/>
                    <a:pt x="6158753" y="17930"/>
                  </a:cubicBez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 name="任意多边形 4"/>
            <p:cNvSpPr/>
            <p:nvPr userDrawn="1"/>
          </p:nvSpPr>
          <p:spPr>
            <a:xfrm>
              <a:off x="8760296" y="548680"/>
              <a:ext cx="2631268" cy="45719"/>
            </a:xfrm>
            <a:custGeom>
              <a:avLst/>
              <a:gdLst>
                <a:gd name="connsiteX0" fmla="*/ 0 w 6158753"/>
                <a:gd name="connsiteY0" fmla="*/ 0 h 53789"/>
                <a:gd name="connsiteX1" fmla="*/ 107576 w 6158753"/>
                <a:gd name="connsiteY1" fmla="*/ 0 h 53789"/>
                <a:gd name="connsiteX2" fmla="*/ 1425388 w 6158753"/>
                <a:gd name="connsiteY2" fmla="*/ 8965 h 53789"/>
                <a:gd name="connsiteX3" fmla="*/ 1532964 w 6158753"/>
                <a:gd name="connsiteY3" fmla="*/ 17930 h 53789"/>
                <a:gd name="connsiteX4" fmla="*/ 1828800 w 6158753"/>
                <a:gd name="connsiteY4" fmla="*/ 35859 h 53789"/>
                <a:gd name="connsiteX5" fmla="*/ 2725270 w 6158753"/>
                <a:gd name="connsiteY5" fmla="*/ 26895 h 53789"/>
                <a:gd name="connsiteX6" fmla="*/ 2886635 w 6158753"/>
                <a:gd name="connsiteY6" fmla="*/ 17930 h 53789"/>
                <a:gd name="connsiteX7" fmla="*/ 5217459 w 6158753"/>
                <a:gd name="connsiteY7" fmla="*/ 26895 h 53789"/>
                <a:gd name="connsiteX8" fmla="*/ 5262282 w 6158753"/>
                <a:gd name="connsiteY8" fmla="*/ 35859 h 53789"/>
                <a:gd name="connsiteX9" fmla="*/ 5791200 w 6158753"/>
                <a:gd name="connsiteY9" fmla="*/ 53789 h 53789"/>
                <a:gd name="connsiteX10" fmla="*/ 6113929 w 6158753"/>
                <a:gd name="connsiteY10" fmla="*/ 44824 h 53789"/>
                <a:gd name="connsiteX11" fmla="*/ 6140823 w 6158753"/>
                <a:gd name="connsiteY11" fmla="*/ 35859 h 53789"/>
                <a:gd name="connsiteX12" fmla="*/ 6158753 w 6158753"/>
                <a:gd name="connsiteY12" fmla="*/ 17930 h 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8753" h="53789">
                  <a:moveTo>
                    <a:pt x="0" y="0"/>
                  </a:moveTo>
                  <a:cubicBezTo>
                    <a:pt x="105634" y="21128"/>
                    <a:pt x="-25858" y="0"/>
                    <a:pt x="107576" y="0"/>
                  </a:cubicBezTo>
                  <a:lnTo>
                    <a:pt x="1425388" y="8965"/>
                  </a:lnTo>
                  <a:lnTo>
                    <a:pt x="1532964" y="17930"/>
                  </a:lnTo>
                  <a:lnTo>
                    <a:pt x="1828800" y="35859"/>
                  </a:lnTo>
                  <a:lnTo>
                    <a:pt x="2725270" y="26895"/>
                  </a:lnTo>
                  <a:cubicBezTo>
                    <a:pt x="2779134" y="25982"/>
                    <a:pt x="2832764" y="17930"/>
                    <a:pt x="2886635" y="17930"/>
                  </a:cubicBezTo>
                  <a:lnTo>
                    <a:pt x="5217459" y="26895"/>
                  </a:lnTo>
                  <a:cubicBezTo>
                    <a:pt x="5232400" y="29883"/>
                    <a:pt x="5247062" y="35146"/>
                    <a:pt x="5262282" y="35859"/>
                  </a:cubicBezTo>
                  <a:cubicBezTo>
                    <a:pt x="5438496" y="44119"/>
                    <a:pt x="5791200" y="53789"/>
                    <a:pt x="5791200" y="53789"/>
                  </a:cubicBezTo>
                  <a:cubicBezTo>
                    <a:pt x="5898776" y="50801"/>
                    <a:pt x="6006452" y="50336"/>
                    <a:pt x="6113929" y="44824"/>
                  </a:cubicBezTo>
                  <a:cubicBezTo>
                    <a:pt x="6123366" y="44340"/>
                    <a:pt x="6132720" y="40721"/>
                    <a:pt x="6140823" y="35859"/>
                  </a:cubicBezTo>
                  <a:cubicBezTo>
                    <a:pt x="6148071" y="31511"/>
                    <a:pt x="6158753" y="17930"/>
                    <a:pt x="6158753" y="17930"/>
                  </a:cubicBez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4281930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28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399"/>
          </a:p>
        </p:txBody>
      </p:sp>
      <p:sp>
        <p:nvSpPr>
          <p:cNvPr id="3" name="TextBox 1"/>
          <p:cNvSpPr txBox="1"/>
          <p:nvPr userDrawn="1"/>
        </p:nvSpPr>
        <p:spPr>
          <a:xfrm>
            <a:off x="5154218" y="491612"/>
            <a:ext cx="1723516" cy="399967"/>
          </a:xfrm>
          <a:prstGeom prst="rect">
            <a:avLst/>
          </a:prstGeom>
          <a:noFill/>
        </p:spPr>
        <p:txBody>
          <a:bodyPr wrap="none" lIns="91424" tIns="45713" rIns="91424" bIns="45713" rtlCol="0">
            <a:spAutoFit/>
          </a:bodyPr>
          <a:lstStyle/>
          <a:p>
            <a:pPr lvl="0" algn="ctr"/>
            <a:r>
              <a:rPr lang="zh-CN" altLang="en-US"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4366331" y="947397"/>
            <a:ext cx="3416309" cy="461651"/>
          </a:xfrm>
          <a:prstGeom prst="rect">
            <a:avLst/>
          </a:prstGeom>
          <a:noFill/>
        </p:spPr>
        <p:txBody>
          <a:bodyPr wrap="square" lIns="91424" tIns="45713" rIns="91424" bIns="45713" rtlCol="0">
            <a:spAutoFit/>
          </a:bodyPr>
          <a:lstStyle/>
          <a:p>
            <a:pPr algn="ct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1460509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164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279BB-B37F-45C6-BF9F-FD95E8F1E2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4CCBD5-447E-495E-940C-03283547E0C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508D13-98DA-49C4-B084-F5CB11230200}"/>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87639037-6864-4D35-8241-907BABC3C8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EC04A95-207A-4FD4-BFD9-52BCE1662F79}"/>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41444726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CDDA0-844F-4DA4-8CC0-BD329DE94AE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342225-F153-4AD9-9437-99553D12B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36B8606-F3ED-492C-BAC1-F124686767D1}"/>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7D551B77-3B49-4AC9-8DBD-C88BF2DE74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F32084-A327-4081-9D9A-0ABE9209B96F}"/>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934650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1CE21C-BAFB-4907-B1E2-1D09964B030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44E816C-1341-472E-AF5E-5846F197654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E23B8-3789-4D36-B708-5D089A51FB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BD9EDDA-2C93-4C1E-8118-651370072142}"/>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6" name="页脚占位符 5">
            <a:extLst>
              <a:ext uri="{FF2B5EF4-FFF2-40B4-BE49-F238E27FC236}">
                <a16:creationId xmlns:a16="http://schemas.microsoft.com/office/drawing/2014/main" id="{CF7A0F41-AAD5-4D1B-BAEE-1E5C55BC448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4BCC73-ECB4-4A5D-A2D1-E21672C7986C}"/>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476652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88A739-D6E5-46A4-9216-537CEA418AE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B5563BF-9034-43C2-B91B-BFF2A74ED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FFC8443-80ED-47AD-B7C4-527919C6AA7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E1D4B28-8E31-48D7-9AC5-563BACE8F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348BC54-0EC2-4A37-BCD5-07F62AA5600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2FCC312-80CC-468F-AFF3-CF2255B1DE5D}"/>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8" name="页脚占位符 7">
            <a:extLst>
              <a:ext uri="{FF2B5EF4-FFF2-40B4-BE49-F238E27FC236}">
                <a16:creationId xmlns:a16="http://schemas.microsoft.com/office/drawing/2014/main" id="{E7727C19-A82F-4D65-A91B-C4C883DC29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D9A70E4-F5F9-4AFA-84FA-049C599979C7}"/>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33092339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FC112-6732-4C88-8AF8-B40F436D097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EF15897-164E-4E39-91AB-3DBE9FB41F04}"/>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6B57BB41-E19E-4111-AE02-163B8547212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2D06A2-E927-430A-9DFC-069C0BAB44E4}"/>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spTree>
    <p:extLst>
      <p:ext uri="{BB962C8B-B14F-4D97-AF65-F5344CB8AC3E}">
        <p14:creationId xmlns:p14="http://schemas.microsoft.com/office/powerpoint/2010/main" val="365108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85BE2E2-DCD1-4E34-B15E-655BBBB399B9}"/>
              </a:ext>
            </a:extLst>
          </p:cNvPr>
          <p:cNvSpPr>
            <a:spLocks noGrp="1"/>
          </p:cNvSpPr>
          <p:nvPr>
            <p:ph type="dt" sz="half" idx="10"/>
          </p:nvPr>
        </p:nvSpPr>
        <p:spPr/>
        <p:txBody>
          <a:bodyPr/>
          <a:lstStyle/>
          <a:p>
            <a:fld id="{60FCB084-51A8-4949-8ADD-2ED30B1DC960}" type="datetimeFigureOut">
              <a:rPr lang="zh-CN" altLang="en-US" smtClean="0"/>
              <a:t>2021/8/18</a:t>
            </a:fld>
            <a:endParaRPr lang="zh-CN" altLang="en-US"/>
          </a:p>
        </p:txBody>
      </p:sp>
      <p:sp>
        <p:nvSpPr>
          <p:cNvPr id="3" name="页脚占位符 2">
            <a:extLst>
              <a:ext uri="{FF2B5EF4-FFF2-40B4-BE49-F238E27FC236}">
                <a16:creationId xmlns:a16="http://schemas.microsoft.com/office/drawing/2014/main" id="{F2FA4075-485B-4874-84E9-0716B3598C8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307E8F5-0A53-4F57-90CA-EC84BBF80820}"/>
              </a:ext>
            </a:extLst>
          </p:cNvPr>
          <p:cNvSpPr>
            <a:spLocks noGrp="1"/>
          </p:cNvSpPr>
          <p:nvPr>
            <p:ph type="sldNum" sz="quarter" idx="12"/>
          </p:nvPr>
        </p:nvSpPr>
        <p:spPr/>
        <p:txBody>
          <a:bodyPr/>
          <a:lstStyle/>
          <a:p>
            <a:fld id="{F17E05E7-D406-411A-8D5A-4F315A1D1045}" type="slidenum">
              <a:rPr lang="zh-CN" altLang="en-US" smtClean="0"/>
              <a:t>‹#›</a:t>
            </a:fld>
            <a:endParaRPr lang="zh-CN" altLang="en-US"/>
          </a:p>
        </p:txBody>
      </p:sp>
      <p:grpSp>
        <p:nvGrpSpPr>
          <p:cNvPr id="6" name="组合 18">
            <a:extLst>
              <a:ext uri="{FF2B5EF4-FFF2-40B4-BE49-F238E27FC236}">
                <a16:creationId xmlns:a16="http://schemas.microsoft.com/office/drawing/2014/main" id="{AFA5A002-03A6-4DA0-A875-218986DB1E6B}"/>
              </a:ext>
            </a:extLst>
          </p:cNvPr>
          <p:cNvGrpSpPr/>
          <p:nvPr userDrawn="1"/>
        </p:nvGrpSpPr>
        <p:grpSpPr>
          <a:xfrm>
            <a:off x="825" y="368749"/>
            <a:ext cx="803897" cy="449255"/>
            <a:chOff x="0" y="252065"/>
            <a:chExt cx="641111" cy="392113"/>
          </a:xfrm>
        </p:grpSpPr>
        <p:sp>
          <p:nvSpPr>
            <p:cNvPr id="7" name="矩形 59">
              <a:extLst>
                <a:ext uri="{FF2B5EF4-FFF2-40B4-BE49-F238E27FC236}">
                  <a16:creationId xmlns:a16="http://schemas.microsoft.com/office/drawing/2014/main" id="{CE2A0240-3BCF-4B19-B3ED-1D5DB6C96E7A}"/>
                </a:ext>
              </a:extLst>
            </p:cNvPr>
            <p:cNvSpPr>
              <a:spLocks noChangeArrowheads="1"/>
            </p:cNvSpPr>
            <p:nvPr/>
          </p:nvSpPr>
          <p:spPr bwMode="auto">
            <a:xfrm>
              <a:off x="0" y="252065"/>
              <a:ext cx="227013" cy="392112"/>
            </a:xfrm>
            <a:prstGeom prst="rect">
              <a:avLst/>
            </a:prstGeom>
            <a:solidFill>
              <a:schemeClr val="accent2">
                <a:lumMod val="75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8" name="矩形 60">
              <a:extLst>
                <a:ext uri="{FF2B5EF4-FFF2-40B4-BE49-F238E27FC236}">
                  <a16:creationId xmlns:a16="http://schemas.microsoft.com/office/drawing/2014/main" id="{C2A2B577-4BB8-46D1-A9A2-B53B9DFF95D8}"/>
                </a:ext>
              </a:extLst>
            </p:cNvPr>
            <p:cNvSpPr>
              <a:spLocks noChangeArrowheads="1"/>
            </p:cNvSpPr>
            <p:nvPr/>
          </p:nvSpPr>
          <p:spPr bwMode="auto">
            <a:xfrm>
              <a:off x="227013" y="252065"/>
              <a:ext cx="114300" cy="392112"/>
            </a:xfrm>
            <a:prstGeom prst="rect">
              <a:avLst/>
            </a:prstGeom>
            <a:solidFill>
              <a:schemeClr val="accent1">
                <a:lumMod val="60000"/>
                <a:lumOff val="40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9" name="五边形 21">
              <a:extLst>
                <a:ext uri="{FF2B5EF4-FFF2-40B4-BE49-F238E27FC236}">
                  <a16:creationId xmlns:a16="http://schemas.microsoft.com/office/drawing/2014/main" id="{E49609E1-8DBE-421D-878C-E145E26EFE61}"/>
                </a:ext>
              </a:extLst>
            </p:cNvPr>
            <p:cNvSpPr/>
            <p:nvPr/>
          </p:nvSpPr>
          <p:spPr>
            <a:xfrm>
              <a:off x="338378" y="254692"/>
              <a:ext cx="302733" cy="38948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grpSp>
    </p:spTree>
    <p:extLst>
      <p:ext uri="{BB962C8B-B14F-4D97-AF65-F5344CB8AC3E}">
        <p14:creationId xmlns:p14="http://schemas.microsoft.com/office/powerpoint/2010/main" val="689875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2021/8/18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grpSp>
        <p:nvGrpSpPr>
          <p:cNvPr id="9" name="组合 18">
            <a:extLst>
              <a:ext uri="{FF2B5EF4-FFF2-40B4-BE49-F238E27FC236}">
                <a16:creationId xmlns:a16="http://schemas.microsoft.com/office/drawing/2014/main" id="{F2026541-2261-4EAD-9947-26E396D60E66}"/>
              </a:ext>
            </a:extLst>
          </p:cNvPr>
          <p:cNvGrpSpPr/>
          <p:nvPr userDrawn="1"/>
        </p:nvGrpSpPr>
        <p:grpSpPr>
          <a:xfrm>
            <a:off x="825" y="368749"/>
            <a:ext cx="803897" cy="449255"/>
            <a:chOff x="0" y="252065"/>
            <a:chExt cx="641111" cy="392113"/>
          </a:xfrm>
        </p:grpSpPr>
        <p:sp>
          <p:nvSpPr>
            <p:cNvPr id="10" name="矩形 59">
              <a:extLst>
                <a:ext uri="{FF2B5EF4-FFF2-40B4-BE49-F238E27FC236}">
                  <a16:creationId xmlns:a16="http://schemas.microsoft.com/office/drawing/2014/main" id="{E7580A7B-E699-489D-A3F1-07F6AD33B0B6}"/>
                </a:ext>
              </a:extLst>
            </p:cNvPr>
            <p:cNvSpPr>
              <a:spLocks noChangeArrowheads="1"/>
            </p:cNvSpPr>
            <p:nvPr/>
          </p:nvSpPr>
          <p:spPr bwMode="auto">
            <a:xfrm>
              <a:off x="0" y="252065"/>
              <a:ext cx="227013" cy="392112"/>
            </a:xfrm>
            <a:prstGeom prst="rect">
              <a:avLst/>
            </a:prstGeom>
            <a:solidFill>
              <a:schemeClr val="accent2">
                <a:lumMod val="75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1" name="矩形 60">
              <a:extLst>
                <a:ext uri="{FF2B5EF4-FFF2-40B4-BE49-F238E27FC236}">
                  <a16:creationId xmlns:a16="http://schemas.microsoft.com/office/drawing/2014/main" id="{81073865-4C1E-4D65-B16A-0F7740B1FAED}"/>
                </a:ext>
              </a:extLst>
            </p:cNvPr>
            <p:cNvSpPr>
              <a:spLocks noChangeArrowheads="1"/>
            </p:cNvSpPr>
            <p:nvPr/>
          </p:nvSpPr>
          <p:spPr bwMode="auto">
            <a:xfrm>
              <a:off x="227013" y="252065"/>
              <a:ext cx="114300" cy="392112"/>
            </a:xfrm>
            <a:prstGeom prst="rect">
              <a:avLst/>
            </a:prstGeom>
            <a:solidFill>
              <a:schemeClr val="accent1">
                <a:lumMod val="60000"/>
                <a:lumOff val="40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2" name="五边形 21">
              <a:extLst>
                <a:ext uri="{FF2B5EF4-FFF2-40B4-BE49-F238E27FC236}">
                  <a16:creationId xmlns:a16="http://schemas.microsoft.com/office/drawing/2014/main" id="{E1B6D713-C4E4-4A5C-AAE1-7C54888C7DFD}"/>
                </a:ext>
              </a:extLst>
            </p:cNvPr>
            <p:cNvSpPr/>
            <p:nvPr/>
          </p:nvSpPr>
          <p:spPr>
            <a:xfrm>
              <a:off x="338378" y="254692"/>
              <a:ext cx="302733" cy="38948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grpSp>
    </p:spTree>
    <p:extLst>
      <p:ext uri="{BB962C8B-B14F-4D97-AF65-F5344CB8AC3E}">
        <p14:creationId xmlns:p14="http://schemas.microsoft.com/office/powerpoint/2010/main" val="35125613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2021/8/18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grpSp>
        <p:nvGrpSpPr>
          <p:cNvPr id="9" name="组合 18">
            <a:extLst>
              <a:ext uri="{FF2B5EF4-FFF2-40B4-BE49-F238E27FC236}">
                <a16:creationId xmlns:a16="http://schemas.microsoft.com/office/drawing/2014/main" id="{95D1BEB7-D570-4488-B755-FB26CB492919}"/>
              </a:ext>
            </a:extLst>
          </p:cNvPr>
          <p:cNvGrpSpPr/>
          <p:nvPr userDrawn="1"/>
        </p:nvGrpSpPr>
        <p:grpSpPr>
          <a:xfrm>
            <a:off x="825" y="368749"/>
            <a:ext cx="803897" cy="449255"/>
            <a:chOff x="0" y="252065"/>
            <a:chExt cx="641111" cy="392113"/>
          </a:xfrm>
        </p:grpSpPr>
        <p:sp>
          <p:nvSpPr>
            <p:cNvPr id="10" name="矩形 59">
              <a:extLst>
                <a:ext uri="{FF2B5EF4-FFF2-40B4-BE49-F238E27FC236}">
                  <a16:creationId xmlns:a16="http://schemas.microsoft.com/office/drawing/2014/main" id="{C8FF11F1-5565-4DBA-AA3D-C8DCC8B4AC4D}"/>
                </a:ext>
              </a:extLst>
            </p:cNvPr>
            <p:cNvSpPr>
              <a:spLocks noChangeArrowheads="1"/>
            </p:cNvSpPr>
            <p:nvPr/>
          </p:nvSpPr>
          <p:spPr bwMode="auto">
            <a:xfrm>
              <a:off x="0" y="252065"/>
              <a:ext cx="227013" cy="392112"/>
            </a:xfrm>
            <a:prstGeom prst="rect">
              <a:avLst/>
            </a:prstGeom>
            <a:solidFill>
              <a:schemeClr val="accent2">
                <a:lumMod val="75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1" name="矩形 60">
              <a:extLst>
                <a:ext uri="{FF2B5EF4-FFF2-40B4-BE49-F238E27FC236}">
                  <a16:creationId xmlns:a16="http://schemas.microsoft.com/office/drawing/2014/main" id="{32F6DD0E-170A-4ADD-9247-1FFAFBF06C30}"/>
                </a:ext>
              </a:extLst>
            </p:cNvPr>
            <p:cNvSpPr>
              <a:spLocks noChangeArrowheads="1"/>
            </p:cNvSpPr>
            <p:nvPr/>
          </p:nvSpPr>
          <p:spPr bwMode="auto">
            <a:xfrm>
              <a:off x="227013" y="252065"/>
              <a:ext cx="114300" cy="392112"/>
            </a:xfrm>
            <a:prstGeom prst="rect">
              <a:avLst/>
            </a:prstGeom>
            <a:solidFill>
              <a:schemeClr val="accent1">
                <a:lumMod val="60000"/>
                <a:lumOff val="40000"/>
              </a:schemeClr>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1218904">
                <a:lnSpc>
                  <a:spcPct val="100000"/>
                </a:lnSpc>
                <a:spcBef>
                  <a:spcPct val="0"/>
                </a:spcBef>
                <a:buNone/>
                <a:defRPr/>
              </a:pPr>
              <a:endParaRPr lang="zh-CN" altLang="en-US" sz="1733" dirty="0">
                <a:solidFill>
                  <a:srgbClr val="FFFFFF"/>
                </a:solidFill>
              </a:endParaRPr>
            </a:p>
          </p:txBody>
        </p:sp>
        <p:sp>
          <p:nvSpPr>
            <p:cNvPr id="12" name="五边形 21">
              <a:extLst>
                <a:ext uri="{FF2B5EF4-FFF2-40B4-BE49-F238E27FC236}">
                  <a16:creationId xmlns:a16="http://schemas.microsoft.com/office/drawing/2014/main" id="{BA16E97D-8D3E-42C2-AC99-27F73D405AD6}"/>
                </a:ext>
              </a:extLst>
            </p:cNvPr>
            <p:cNvSpPr/>
            <p:nvPr/>
          </p:nvSpPr>
          <p:spPr>
            <a:xfrm>
              <a:off x="338378" y="254692"/>
              <a:ext cx="302733" cy="38948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grpSp>
    </p:spTree>
    <p:extLst>
      <p:ext uri="{BB962C8B-B14F-4D97-AF65-F5344CB8AC3E}">
        <p14:creationId xmlns:p14="http://schemas.microsoft.com/office/powerpoint/2010/main" val="15810356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6DE78A-D299-4572-A337-64E5B8202C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AAA0C12-7879-4545-973B-5B0661020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5A1650-E7F3-4A72-AC95-CAEC262AB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CB084-51A8-4949-8ADD-2ED30B1DC960}" type="datetimeFigureOut">
              <a:rPr lang="zh-CN" altLang="en-US" smtClean="0"/>
              <a:t>2021/8/18</a:t>
            </a:fld>
            <a:endParaRPr lang="zh-CN" altLang="en-US"/>
          </a:p>
        </p:txBody>
      </p:sp>
      <p:sp>
        <p:nvSpPr>
          <p:cNvPr id="5" name="页脚占位符 4">
            <a:extLst>
              <a:ext uri="{FF2B5EF4-FFF2-40B4-BE49-F238E27FC236}">
                <a16:creationId xmlns:a16="http://schemas.microsoft.com/office/drawing/2014/main" id="{9DEA2D39-F8AC-4DB7-8EDC-6DD5DFFCA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6E5FEEC-3CFD-4760-A626-6E15A06A88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E05E7-D406-411A-8D5A-4F315A1D1045}" type="slidenum">
              <a:rPr lang="zh-CN" altLang="en-US" smtClean="0"/>
              <a:t>‹#›</a:t>
            </a:fld>
            <a:endParaRPr lang="zh-CN" altLang="en-US"/>
          </a:p>
        </p:txBody>
      </p:sp>
      <p:sp>
        <p:nvSpPr>
          <p:cNvPr id="7" name="Rectangle 6">
            <a:extLst>
              <a:ext uri="{FF2B5EF4-FFF2-40B4-BE49-F238E27FC236}">
                <a16:creationId xmlns:a16="http://schemas.microsoft.com/office/drawing/2014/main" id="{8272ECEC-BC5D-A045-AC10-9A9CA2F136E5}"/>
              </a:ext>
            </a:extLst>
          </p:cNvPr>
          <p:cNvSpPr/>
          <p:nvPr userDrawn="1"/>
        </p:nvSpPr>
        <p:spPr>
          <a:xfrm>
            <a:off x="4473146" y="6288087"/>
            <a:ext cx="3076832" cy="50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i="0">
                <a:latin typeface="Calibri" panose="020F0502020204030204" pitchFamily="34" charset="0"/>
                <a:cs typeface="Calibri" panose="020F0502020204030204" pitchFamily="34" charset="0"/>
              </a:rPr>
              <a:t>GVTH: TRẦN THỊ MỸ LỆ</a:t>
            </a:r>
          </a:p>
        </p:txBody>
      </p:sp>
    </p:spTree>
    <p:extLst>
      <p:ext uri="{BB962C8B-B14F-4D97-AF65-F5344CB8AC3E}">
        <p14:creationId xmlns:p14="http://schemas.microsoft.com/office/powerpoint/2010/main" val="2678244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jpeg"/><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 Id="rId22"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jp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3.xml"/><Relationship Id="rId7" Type="http://schemas.openxmlformats.org/officeDocument/2006/relationships/diagramColors" Target="../diagrams/colors9.xml"/><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2.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jpg"/><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33BCB1FF-0A01-4EF4-A218-453189B01433}"/>
              </a:ext>
            </a:extLst>
          </p:cNvPr>
          <p:cNvGrpSpPr/>
          <p:nvPr/>
        </p:nvGrpSpPr>
        <p:grpSpPr>
          <a:xfrm>
            <a:off x="-19811" y="3586734"/>
            <a:ext cx="7913796" cy="3345574"/>
            <a:chOff x="-16275" y="2464532"/>
            <a:chExt cx="6472597" cy="2736304"/>
          </a:xfrm>
        </p:grpSpPr>
        <p:pic>
          <p:nvPicPr>
            <p:cNvPr id="3" name="图片 2">
              <a:extLst>
                <a:ext uri="{FF2B5EF4-FFF2-40B4-BE49-F238E27FC236}">
                  <a16:creationId xmlns:a16="http://schemas.microsoft.com/office/drawing/2014/main" id="{77D2580D-A122-4781-8CF4-100B867C15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5" name="图片 4">
              <a:extLst>
                <a:ext uri="{FF2B5EF4-FFF2-40B4-BE49-F238E27FC236}">
                  <a16:creationId xmlns:a16="http://schemas.microsoft.com/office/drawing/2014/main" id="{85FF6CFF-FB4F-44B7-9612-3FB6BEEDE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6" name="等腰三角形 5">
              <a:extLst>
                <a:ext uri="{FF2B5EF4-FFF2-40B4-BE49-F238E27FC236}">
                  <a16:creationId xmlns:a16="http://schemas.microsoft.com/office/drawing/2014/main" id="{B402C234-25B4-4135-B19E-C4F30F2E4DC8}"/>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grpSp>
        <p:nvGrpSpPr>
          <p:cNvPr id="14" name="组合 13">
            <a:extLst>
              <a:ext uri="{FF2B5EF4-FFF2-40B4-BE49-F238E27FC236}">
                <a16:creationId xmlns:a16="http://schemas.microsoft.com/office/drawing/2014/main" id="{C441CCF2-53B9-48E8-AAF5-6B8F3D56FE97}"/>
              </a:ext>
            </a:extLst>
          </p:cNvPr>
          <p:cNvGrpSpPr/>
          <p:nvPr/>
        </p:nvGrpSpPr>
        <p:grpSpPr>
          <a:xfrm>
            <a:off x="7824045" y="0"/>
            <a:ext cx="5230580" cy="1762491"/>
            <a:chOff x="5868434" y="0"/>
            <a:chExt cx="3924146" cy="1322276"/>
          </a:xfrm>
        </p:grpSpPr>
        <p:pic>
          <p:nvPicPr>
            <p:cNvPr id="4" name="图片 3">
              <a:extLst>
                <a:ext uri="{FF2B5EF4-FFF2-40B4-BE49-F238E27FC236}">
                  <a16:creationId xmlns:a16="http://schemas.microsoft.com/office/drawing/2014/main" id="{E29D0EA9-27D1-466F-A4A2-1A64C5284F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flipH="1" flipV="1">
              <a:off x="6264188" y="0"/>
              <a:ext cx="3528392" cy="1322276"/>
            </a:xfrm>
            <a:prstGeom prst="rect">
              <a:avLst/>
            </a:prstGeom>
          </p:spPr>
        </p:pic>
        <p:sp>
          <p:nvSpPr>
            <p:cNvPr id="7" name="等腰三角形 6">
              <a:extLst>
                <a:ext uri="{FF2B5EF4-FFF2-40B4-BE49-F238E27FC236}">
                  <a16:creationId xmlns:a16="http://schemas.microsoft.com/office/drawing/2014/main" id="{8884CC67-D6B0-47E0-A1FC-CCD4BF2ED8FD}"/>
                </a:ext>
              </a:extLst>
            </p:cNvPr>
            <p:cNvSpPr/>
            <p:nvPr/>
          </p:nvSpPr>
          <p:spPr>
            <a:xfrm flipV="1">
              <a:off x="8367183" y="661138"/>
              <a:ext cx="79150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sp>
          <p:nvSpPr>
            <p:cNvPr id="8" name="等腰三角形 7">
              <a:extLst>
                <a:ext uri="{FF2B5EF4-FFF2-40B4-BE49-F238E27FC236}">
                  <a16:creationId xmlns:a16="http://schemas.microsoft.com/office/drawing/2014/main" id="{5BAB9835-5A5B-4620-8F23-1433F13B647B}"/>
                </a:ext>
              </a:extLst>
            </p:cNvPr>
            <p:cNvSpPr/>
            <p:nvPr/>
          </p:nvSpPr>
          <p:spPr>
            <a:xfrm flipV="1">
              <a:off x="5868434" y="0"/>
              <a:ext cx="79150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9" name="TextBox 5">
            <a:extLst>
              <a:ext uri="{FF2B5EF4-FFF2-40B4-BE49-F238E27FC236}">
                <a16:creationId xmlns:a16="http://schemas.microsoft.com/office/drawing/2014/main" id="{24B593F5-0826-4E2E-9C94-7F2BB8E54620}"/>
              </a:ext>
            </a:extLst>
          </p:cNvPr>
          <p:cNvSpPr txBox="1"/>
          <p:nvPr/>
        </p:nvSpPr>
        <p:spPr>
          <a:xfrm>
            <a:off x="3088263" y="1570622"/>
            <a:ext cx="6972594" cy="2616026"/>
          </a:xfrm>
          <a:prstGeom prst="rect">
            <a:avLst/>
          </a:prstGeom>
          <a:noFill/>
        </p:spPr>
        <p:txBody>
          <a:bodyPr wrap="square" lIns="121845" tIns="60923" rIns="121845" bIns="6092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eaLnBrk="1" hangingPunct="1"/>
            <a:r>
              <a:rPr lang="vi-VN" altLang="zh-CN" sz="5400" b="1" dirty="0">
                <a:solidFill>
                  <a:schemeClr val="accent1"/>
                </a:solidFill>
                <a:latin typeface="iCiel Cadena" panose="02000503000000020004" pitchFamily="2" charset="77"/>
                <a:ea typeface="微软雅黑" panose="020B0503020204020204" pitchFamily="34" charset="-122"/>
                <a:cs typeface="Calibri" panose="020F0502020204030204" pitchFamily="34" charset="0"/>
              </a:rPr>
              <a:t>PHÁP LUẬT VỚI SỰ PHÁT TRIỂN BỀN VỮNG CỦA ĐẤT NƯỚC</a:t>
            </a:r>
            <a:endParaRPr lang="id-ID" altLang="zh-CN" sz="5400" b="1" dirty="0">
              <a:solidFill>
                <a:schemeClr val="accent1"/>
              </a:solidFill>
              <a:latin typeface="iCiel Cadena" panose="02000503000000020004" pitchFamily="2" charset="77"/>
              <a:ea typeface="微软雅黑" panose="020B0503020204020204" pitchFamily="34" charset="-122"/>
              <a:cs typeface="Calibri" panose="020F0502020204030204" pitchFamily="34" charset="0"/>
            </a:endParaRPr>
          </a:p>
        </p:txBody>
      </p:sp>
      <p:sp>
        <p:nvSpPr>
          <p:cNvPr id="10" name="矩形 9">
            <a:extLst>
              <a:ext uri="{FF2B5EF4-FFF2-40B4-BE49-F238E27FC236}">
                <a16:creationId xmlns:a16="http://schemas.microsoft.com/office/drawing/2014/main" id="{62E0A091-0815-4AB6-ABD7-303D68BFA8D3}"/>
              </a:ext>
            </a:extLst>
          </p:cNvPr>
          <p:cNvSpPr/>
          <p:nvPr/>
        </p:nvSpPr>
        <p:spPr>
          <a:xfrm>
            <a:off x="7433124" y="4957010"/>
            <a:ext cx="3721558" cy="461665"/>
          </a:xfrm>
          <a:prstGeom prst="rect">
            <a:avLst/>
          </a:prstGeom>
          <a:solidFill>
            <a:schemeClr val="accent3"/>
          </a:solidFill>
          <a:ln>
            <a:noFill/>
          </a:ln>
        </p:spPr>
        <p:txBody>
          <a:bodyPr wrap="square">
            <a:spAutoFit/>
          </a:bodyPr>
          <a:lstStyle/>
          <a:p>
            <a:pPr algn="dist"/>
            <a:r>
              <a:rPr lang="vi-VN" altLang="zh-CN" sz="2400" b="1" dirty="0">
                <a:solidFill>
                  <a:schemeClr val="bg1"/>
                </a:solidFill>
                <a:latin typeface="Calibri" panose="020F0502020204030204" pitchFamily="34" charset="0"/>
                <a:cs typeface="Calibri" panose="020F0502020204030204" pitchFamily="34" charset="0"/>
              </a:rPr>
              <a:t>GVTH: TRẦN THỊ MỸ LỆ</a:t>
            </a:r>
            <a:endParaRPr lang="en-US" altLang="zh-CN"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9879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2"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Scale>
                                      <p:cBhvr>
                                        <p:cTn id="17"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xEl>
                                              <p:pRg st="0" end="0"/>
                                            </p:txEl>
                                          </p:spTgt>
                                        </p:tgtEl>
                                        <p:attrNameLst>
                                          <p:attrName>ppt_x</p:attrName>
                                          <p:attrName>ppt_y</p:attrName>
                                        </p:attrNameLst>
                                      </p:cBhvr>
                                    </p:animMotion>
                                    <p:animEffect transition="in" filter="fade">
                                      <p:cBhvr>
                                        <p:cTn id="19" dur="1000"/>
                                        <p:tgtEl>
                                          <p:spTgt spid="9">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210282666"/>
              </p:ext>
            </p:extLst>
          </p:nvPr>
        </p:nvGraphicFramePr>
        <p:xfrm>
          <a:off x="763646" y="1803902"/>
          <a:ext cx="1929804" cy="253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502306" y="272521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2" name="TextBox 21"/>
          <p:cNvSpPr txBox="1"/>
          <p:nvPr/>
        </p:nvSpPr>
        <p:spPr>
          <a:xfrm>
            <a:off x="9995066" y="336243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4" name="Rectangle 23"/>
          <p:cNvSpPr/>
          <p:nvPr/>
        </p:nvSpPr>
        <p:spPr>
          <a:xfrm>
            <a:off x="1021746" y="1681281"/>
            <a:ext cx="5074254" cy="594778"/>
          </a:xfrm>
          <a:prstGeom prst="rect">
            <a:avLst/>
          </a:prstGeom>
        </p:spPr>
        <p:txBody>
          <a:bodyPr wrap="square">
            <a:spAutoFit/>
          </a:bodyPr>
          <a:lstStyle/>
          <a:p>
            <a:pPr algn="ctr">
              <a:lnSpc>
                <a:spcPct val="150000"/>
              </a:lnSpc>
            </a:pPr>
            <a:r>
              <a:rPr lang="en-US" sz="2400" dirty="0">
                <a:solidFill>
                  <a:schemeClr val="accent5">
                    <a:lumMod val="75000"/>
                  </a:schemeClr>
                </a:solidFill>
                <a:latin typeface="iCiel Pacifico" panose="02000000000000000000" pitchFamily="2" charset="77"/>
                <a:ea typeface="微软雅黑" panose="020B0503020204020204" pitchFamily="34" charset="-122"/>
                <a:sym typeface="微软雅黑" panose="020B0503020204020204" pitchFamily="34" charset="-122"/>
              </a:rPr>
              <a:t>Điều 33 – Hiến pháp 2013 quy định:</a:t>
            </a:r>
          </a:p>
        </p:txBody>
      </p:sp>
      <p:cxnSp>
        <p:nvCxnSpPr>
          <p:cNvPr id="25" name="Straight Connector 24"/>
          <p:cNvCxnSpPr/>
          <p:nvPr/>
        </p:nvCxnSpPr>
        <p:spPr>
          <a:xfrm>
            <a:off x="830085" y="6035267"/>
            <a:ext cx="10563140" cy="0"/>
          </a:xfrm>
          <a:prstGeom prst="line">
            <a:avLst/>
          </a:prstGeom>
          <a:ln w="12700">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sp>
        <p:nvSpPr>
          <p:cNvPr id="19" name="Rectangle 18">
            <a:extLst>
              <a:ext uri="{FF2B5EF4-FFF2-40B4-BE49-F238E27FC236}">
                <a16:creationId xmlns:a16="http://schemas.microsoft.com/office/drawing/2014/main" id="{4D7461A6-982C-AD41-9175-E8ACF641E380}"/>
              </a:ext>
            </a:extLst>
          </p:cNvPr>
          <p:cNvSpPr/>
          <p:nvPr/>
        </p:nvSpPr>
        <p:spPr>
          <a:xfrm>
            <a:off x="1144046" y="2817987"/>
            <a:ext cx="4613815" cy="1842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“Mọi người có quyền tự do kinh doanh trong mọi ngành nghề mà PL không cấm” </a:t>
            </a:r>
          </a:p>
        </p:txBody>
      </p:sp>
      <p:pic>
        <p:nvPicPr>
          <p:cNvPr id="5" name="Picture 4" descr="Graphical user interface&#10;&#10;Description automatically generated with medium confidence">
            <a:extLst>
              <a:ext uri="{FF2B5EF4-FFF2-40B4-BE49-F238E27FC236}">
                <a16:creationId xmlns:a16="http://schemas.microsoft.com/office/drawing/2014/main" id="{BF57959F-4088-CC4D-85EF-3C38FB919AF7}"/>
              </a:ext>
            </a:extLst>
          </p:cNvPr>
          <p:cNvPicPr>
            <a:picLocks noChangeAspect="1"/>
          </p:cNvPicPr>
          <p:nvPr/>
        </p:nvPicPr>
        <p:blipFill rotWithShape="1">
          <a:blip r:embed="rId7">
            <a:extLst>
              <a:ext uri="{28A0092B-C50C-407E-A947-70E740481C1C}">
                <a14:useLocalDpi xmlns:a14="http://schemas.microsoft.com/office/drawing/2010/main" val="0"/>
              </a:ext>
            </a:extLst>
          </a:blip>
          <a:srcRect l="14810" t="1" r="14235" b="471"/>
          <a:stretch/>
        </p:blipFill>
        <p:spPr>
          <a:xfrm>
            <a:off x="7314001" y="193147"/>
            <a:ext cx="4613815" cy="6471706"/>
          </a:xfrm>
          <a:prstGeom prst="rect">
            <a:avLst/>
          </a:prstGeom>
        </p:spPr>
      </p:pic>
    </p:spTree>
    <p:extLst>
      <p:ext uri="{BB962C8B-B14F-4D97-AF65-F5344CB8AC3E}">
        <p14:creationId xmlns:p14="http://schemas.microsoft.com/office/powerpoint/2010/main" val="30241228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17" fill="hold">
                            <p:stCondLst>
                              <p:cond delay="1250"/>
                            </p:stCondLst>
                            <p:childTnLst>
                              <p:par>
                                <p:cTn id="18" presetID="37"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675" decel="100000" fill="hold"/>
                                        <p:tgtEl>
                                          <p:spTgt spid="22"/>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p:bldP spid="22" grpId="0"/>
      <p:bldP spid="24"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763646" y="1803902"/>
          <a:ext cx="1929804" cy="253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502306" y="263921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2" name="TextBox 21"/>
          <p:cNvSpPr txBox="1"/>
          <p:nvPr/>
        </p:nvSpPr>
        <p:spPr>
          <a:xfrm>
            <a:off x="9995066" y="336243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4" name="Rectangle 23"/>
          <p:cNvSpPr/>
          <p:nvPr/>
        </p:nvSpPr>
        <p:spPr>
          <a:xfrm>
            <a:off x="6546483" y="2175265"/>
            <a:ext cx="4932656" cy="2810769"/>
          </a:xfrm>
          <a:prstGeom prst="rect">
            <a:avLst/>
          </a:prstGeom>
        </p:spPr>
        <p:txBody>
          <a:bodyPr wrap="square">
            <a:spAutoFit/>
          </a:bodyPr>
          <a:lstStyle/>
          <a:p>
            <a:pPr algn="just">
              <a:lnSpc>
                <a:spcPct val="150000"/>
              </a:lnSpc>
            </a:pPr>
            <a:r>
              <a:rPr lang="vi-VN" sz="2400">
                <a:latin typeface="iCiel Pacifico" panose="02000000000000000000" pitchFamily="2" charset="77"/>
              </a:rPr>
              <a:t>Mọi công dân khi có đủ điều kiện do pháp luật quy định đều có quyền tiến hành hoạt động kinh doanh sau khi được cơ quan nhà nước có thẩm quyền chấp nhận đăng kí kinh doanh.</a:t>
            </a:r>
            <a:endParaRPr lang="en-US" sz="2800" dirty="0">
              <a:solidFill>
                <a:schemeClr val="accent5">
                  <a:lumMod val="75000"/>
                </a:schemeClr>
              </a:solidFill>
              <a:latin typeface="iCiel Pacifico" panose="02000000000000000000" pitchFamily="2" charset="77"/>
              <a:ea typeface="微软雅黑" panose="020B0503020204020204" pitchFamily="34" charset="-122"/>
              <a:sym typeface="微软雅黑" panose="020B0503020204020204" pitchFamily="34" charset="-122"/>
            </a:endParaRPr>
          </a:p>
        </p:txBody>
      </p:sp>
      <p:cxnSp>
        <p:nvCxnSpPr>
          <p:cNvPr id="25" name="Straight Connector 24"/>
          <p:cNvCxnSpPr/>
          <p:nvPr/>
        </p:nvCxnSpPr>
        <p:spPr>
          <a:xfrm>
            <a:off x="830085" y="6035267"/>
            <a:ext cx="10563140" cy="0"/>
          </a:xfrm>
          <a:prstGeom prst="line">
            <a:avLst/>
          </a:prstGeom>
          <a:ln w="12700">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pic>
        <p:nvPicPr>
          <p:cNvPr id="6" name="Picture 5" descr="A group of people in suits&#10;&#10;Description automatically generated with low confidence">
            <a:extLst>
              <a:ext uri="{FF2B5EF4-FFF2-40B4-BE49-F238E27FC236}">
                <a16:creationId xmlns:a16="http://schemas.microsoft.com/office/drawing/2014/main" id="{84EF056F-B4A1-0A4E-9092-4D74490DB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647" y="1397390"/>
            <a:ext cx="4881871" cy="4063219"/>
          </a:xfrm>
          <a:prstGeom prst="rect">
            <a:avLst/>
          </a:prstGeom>
        </p:spPr>
      </p:pic>
      <p:sp>
        <p:nvSpPr>
          <p:cNvPr id="19" name="Rectangle 18">
            <a:extLst>
              <a:ext uri="{FF2B5EF4-FFF2-40B4-BE49-F238E27FC236}">
                <a16:creationId xmlns:a16="http://schemas.microsoft.com/office/drawing/2014/main" id="{4D7461A6-982C-AD41-9175-E8ACF641E380}"/>
              </a:ext>
            </a:extLst>
          </p:cNvPr>
          <p:cNvSpPr/>
          <p:nvPr/>
        </p:nvSpPr>
        <p:spPr>
          <a:xfrm>
            <a:off x="6546483" y="1435448"/>
            <a:ext cx="3240455" cy="50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KHÁI NIỆM:</a:t>
            </a:r>
          </a:p>
        </p:txBody>
      </p:sp>
    </p:spTree>
    <p:extLst>
      <p:ext uri="{BB962C8B-B14F-4D97-AF65-F5344CB8AC3E}">
        <p14:creationId xmlns:p14="http://schemas.microsoft.com/office/powerpoint/2010/main" val="378411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17" fill="hold">
                            <p:stCondLst>
                              <p:cond delay="1250"/>
                            </p:stCondLst>
                            <p:childTnLst>
                              <p:par>
                                <p:cTn id="18" presetID="37"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675" decel="100000" fill="hold"/>
                                        <p:tgtEl>
                                          <p:spTgt spid="22"/>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p:bldP spid="22" grpId="0"/>
      <p:bldP spid="24"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070129219"/>
              </p:ext>
            </p:extLst>
          </p:nvPr>
        </p:nvGraphicFramePr>
        <p:xfrm>
          <a:off x="762187" y="1578616"/>
          <a:ext cx="1929804" cy="253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p:cNvSpPr/>
          <p:nvPr/>
        </p:nvSpPr>
        <p:spPr>
          <a:xfrm>
            <a:off x="1311965" y="3746345"/>
            <a:ext cx="2086806" cy="11635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CD đủ điều kiện theo quy định của PL</a:t>
            </a:r>
          </a:p>
        </p:txBody>
      </p:sp>
      <p:graphicFrame>
        <p:nvGraphicFramePr>
          <p:cNvPr id="16" name="Diagram 15"/>
          <p:cNvGraphicFramePr/>
          <p:nvPr>
            <p:extLst>
              <p:ext uri="{D42A27DB-BD31-4B8C-83A1-F6EECF244321}">
                <p14:modId xmlns:p14="http://schemas.microsoft.com/office/powerpoint/2010/main" val="356056102"/>
              </p:ext>
            </p:extLst>
          </p:nvPr>
        </p:nvGraphicFramePr>
        <p:xfrm>
          <a:off x="3588517" y="1527831"/>
          <a:ext cx="1929804" cy="25392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ectangle 16"/>
          <p:cNvSpPr/>
          <p:nvPr/>
        </p:nvSpPr>
        <p:spPr>
          <a:xfrm>
            <a:off x="4103715" y="3681426"/>
            <a:ext cx="1929806" cy="122851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Tiến hành đăng kí KD</a:t>
            </a:r>
          </a:p>
        </p:txBody>
      </p:sp>
      <p:graphicFrame>
        <p:nvGraphicFramePr>
          <p:cNvPr id="20" name="Diagram 19"/>
          <p:cNvGraphicFramePr/>
          <p:nvPr>
            <p:extLst>
              <p:ext uri="{D42A27DB-BD31-4B8C-83A1-F6EECF244321}">
                <p14:modId xmlns:p14="http://schemas.microsoft.com/office/powerpoint/2010/main" val="1345957385"/>
              </p:ext>
            </p:extLst>
          </p:nvPr>
        </p:nvGraphicFramePr>
        <p:xfrm>
          <a:off x="6760403" y="1527831"/>
          <a:ext cx="1929804" cy="25392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2" name="TextBox 21"/>
          <p:cNvSpPr txBox="1"/>
          <p:nvPr/>
        </p:nvSpPr>
        <p:spPr>
          <a:xfrm>
            <a:off x="7820396" y="3716428"/>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4" name="Rectangle 23"/>
          <p:cNvSpPr/>
          <p:nvPr/>
        </p:nvSpPr>
        <p:spPr>
          <a:xfrm>
            <a:off x="662077" y="5450239"/>
            <a:ext cx="10867846" cy="754694"/>
          </a:xfrm>
          <a:prstGeom prst="rect">
            <a:avLst/>
          </a:prstGeom>
        </p:spPr>
        <p:txBody>
          <a:bodyPr wrap="square">
            <a:spAutoFit/>
          </a:bodyPr>
          <a:lstStyle/>
          <a:p>
            <a:pPr algn="ctr">
              <a:lnSpc>
                <a:spcPct val="150000"/>
              </a:lnSpc>
            </a:pPr>
            <a:r>
              <a:rPr lang="en-US" sz="3200" b="1" dirty="0">
                <a:solidFill>
                  <a:schemeClr val="accent5">
                    <a:lumMod val="75000"/>
                  </a:schemeClr>
                </a:solidFill>
                <a:latin typeface="Calibri" panose="020F0502020204030204" pitchFamily="34" charset="0"/>
                <a:ea typeface="微软雅黑" panose="020B0503020204020204" pitchFamily="34" charset="-122"/>
                <a:cs typeface="Calibri" panose="020F0502020204030204" pitchFamily="34" charset="0"/>
                <a:sym typeface="微软雅黑" panose="020B0503020204020204" pitchFamily="34" charset="-122"/>
              </a:rPr>
              <a:t>QUY TRÌNH ĐĂNG KÝ KINH DOANH</a:t>
            </a:r>
          </a:p>
        </p:txBody>
      </p:sp>
      <p:cxnSp>
        <p:nvCxnSpPr>
          <p:cNvPr id="25" name="Straight Connector 24"/>
          <p:cNvCxnSpPr/>
          <p:nvPr/>
        </p:nvCxnSpPr>
        <p:spPr>
          <a:xfrm>
            <a:off x="814430" y="5292732"/>
            <a:ext cx="10563140" cy="0"/>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graphicFrame>
        <p:nvGraphicFramePr>
          <p:cNvPr id="15" name="Diagram 14">
            <a:extLst>
              <a:ext uri="{FF2B5EF4-FFF2-40B4-BE49-F238E27FC236}">
                <a16:creationId xmlns:a16="http://schemas.microsoft.com/office/drawing/2014/main" id="{82FB06C5-7824-AF44-883C-2919A9A91BFB}"/>
              </a:ext>
            </a:extLst>
          </p:cNvPr>
          <p:cNvGraphicFramePr/>
          <p:nvPr>
            <p:extLst>
              <p:ext uri="{D42A27DB-BD31-4B8C-83A1-F6EECF244321}">
                <p14:modId xmlns:p14="http://schemas.microsoft.com/office/powerpoint/2010/main" val="3767572715"/>
              </p:ext>
            </p:extLst>
          </p:nvPr>
        </p:nvGraphicFramePr>
        <p:xfrm>
          <a:off x="9309760" y="1556675"/>
          <a:ext cx="1929804" cy="253921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9" name="Rectangle 18">
            <a:extLst>
              <a:ext uri="{FF2B5EF4-FFF2-40B4-BE49-F238E27FC236}">
                <a16:creationId xmlns:a16="http://schemas.microsoft.com/office/drawing/2014/main" id="{972551D7-866F-4C41-A539-8EA4ED9DA7DF}"/>
              </a:ext>
            </a:extLst>
          </p:cNvPr>
          <p:cNvSpPr/>
          <p:nvPr/>
        </p:nvSpPr>
        <p:spPr>
          <a:xfrm>
            <a:off x="9932289" y="3659394"/>
            <a:ext cx="1929806" cy="119966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Tiến hành hoạt động KD</a:t>
            </a:r>
          </a:p>
        </p:txBody>
      </p:sp>
      <p:pic>
        <p:nvPicPr>
          <p:cNvPr id="3" name="Picture 2" descr="Graphical user interface&#10;&#10;Description automatically generated with medium confidence">
            <a:extLst>
              <a:ext uri="{FF2B5EF4-FFF2-40B4-BE49-F238E27FC236}">
                <a16:creationId xmlns:a16="http://schemas.microsoft.com/office/drawing/2014/main" id="{5F48A53C-3C1A-1140-9F58-C1D1601B3662}"/>
              </a:ext>
            </a:extLst>
          </p:cNvPr>
          <p:cNvPicPr>
            <a:picLocks noChangeAspect="1"/>
          </p:cNvPicPr>
          <p:nvPr/>
        </p:nvPicPr>
        <p:blipFill rotWithShape="1">
          <a:blip r:embed="rId22">
            <a:extLst>
              <a:ext uri="{28A0092B-C50C-407E-A947-70E740481C1C}">
                <a14:useLocalDpi xmlns:a14="http://schemas.microsoft.com/office/drawing/2010/main" val="0"/>
              </a:ext>
            </a:extLst>
          </a:blip>
          <a:srcRect t="4098" r="49116"/>
          <a:stretch/>
        </p:blipFill>
        <p:spPr>
          <a:xfrm>
            <a:off x="6566039" y="1691865"/>
            <a:ext cx="1766359" cy="2243138"/>
          </a:xfrm>
          <a:prstGeom prst="rect">
            <a:avLst/>
          </a:prstGeom>
          <a:ln>
            <a:solidFill>
              <a:schemeClr val="tx1"/>
            </a:solidFill>
          </a:ln>
        </p:spPr>
      </p:pic>
      <p:sp>
        <p:nvSpPr>
          <p:cNvPr id="26" name="Rectangle 25">
            <a:extLst>
              <a:ext uri="{FF2B5EF4-FFF2-40B4-BE49-F238E27FC236}">
                <a16:creationId xmlns:a16="http://schemas.microsoft.com/office/drawing/2014/main" id="{3CBD7DE3-A10F-4846-9A85-D5A48B27F0C6}"/>
              </a:ext>
            </a:extLst>
          </p:cNvPr>
          <p:cNvSpPr/>
          <p:nvPr/>
        </p:nvSpPr>
        <p:spPr>
          <a:xfrm>
            <a:off x="6970643" y="3681426"/>
            <a:ext cx="2108643" cy="120318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Cơ quan NN có thẩm quyền đồng ý (từ chối)</a:t>
            </a:r>
          </a:p>
        </p:txBody>
      </p:sp>
    </p:spTree>
    <p:extLst>
      <p:ext uri="{BB962C8B-B14F-4D97-AF65-F5344CB8AC3E}">
        <p14:creationId xmlns:p14="http://schemas.microsoft.com/office/powerpoint/2010/main" val="7380063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3000"/>
                            </p:stCondLst>
                            <p:childTnLst>
                              <p:par>
                                <p:cTn id="36" presetID="37"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750"/>
                                        <p:tgtEl>
                                          <p:spTgt spid="22"/>
                                        </p:tgtEl>
                                      </p:cBhvr>
                                    </p:animEffect>
                                    <p:anim calcmode="lin" valueType="num">
                                      <p:cBhvr>
                                        <p:cTn id="39" dur="750" fill="hold"/>
                                        <p:tgtEl>
                                          <p:spTgt spid="22"/>
                                        </p:tgtEl>
                                        <p:attrNameLst>
                                          <p:attrName>ppt_x</p:attrName>
                                        </p:attrNameLst>
                                      </p:cBhvr>
                                      <p:tavLst>
                                        <p:tav tm="0">
                                          <p:val>
                                            <p:strVal val="#ppt_x"/>
                                          </p:val>
                                        </p:tav>
                                        <p:tav tm="100000">
                                          <p:val>
                                            <p:strVal val="#ppt_x"/>
                                          </p:val>
                                        </p:tav>
                                      </p:tavLst>
                                    </p:anim>
                                    <p:anim calcmode="lin" valueType="num">
                                      <p:cBhvr>
                                        <p:cTn id="40" dur="675" decel="100000" fill="hold"/>
                                        <p:tgtEl>
                                          <p:spTgt spid="22"/>
                                        </p:tgtEl>
                                        <p:attrNameLst>
                                          <p:attrName>ppt_y</p:attrName>
                                        </p:attrNameLst>
                                      </p:cBhvr>
                                      <p:tavLst>
                                        <p:tav tm="0">
                                          <p:val>
                                            <p:strVal val="#ppt_y+1"/>
                                          </p:val>
                                        </p:tav>
                                        <p:tav tm="100000">
                                          <p:val>
                                            <p:strVal val="#ppt_y-.03"/>
                                          </p:val>
                                        </p:tav>
                                      </p:tavLst>
                                    </p:anim>
                                    <p:anim calcmode="lin" valueType="num">
                                      <p:cBhvr>
                                        <p:cTn id="41"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par>
                          <p:cTn id="42" fill="hold">
                            <p:stCondLst>
                              <p:cond delay="3750"/>
                            </p:stCondLst>
                            <p:childTnLst>
                              <p:par>
                                <p:cTn id="43" presetID="22" presetClass="entr" presetSubtype="8"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4750"/>
                            </p:stCondLst>
                            <p:childTnLst>
                              <p:par>
                                <p:cTn id="53" presetID="22" presetClass="entr" presetSubtype="8"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animBg="1"/>
      <p:bldGraphic spid="16" grpId="0">
        <p:bldAsOne/>
      </p:bldGraphic>
      <p:bldP spid="17" grpId="0" animBg="1"/>
      <p:bldGraphic spid="20" grpId="0">
        <p:bldAsOne/>
      </p:bldGraphic>
      <p:bldP spid="22" grpId="0"/>
      <p:bldGraphic spid="15" grpId="0">
        <p:bldAsOne/>
      </p:bldGraphic>
      <p:bldP spid="1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62077" y="5450239"/>
            <a:ext cx="10867846" cy="754694"/>
          </a:xfrm>
          <a:prstGeom prst="rect">
            <a:avLst/>
          </a:prstGeom>
        </p:spPr>
        <p:txBody>
          <a:bodyPr wrap="square">
            <a:spAutoFit/>
          </a:bodyPr>
          <a:lstStyle/>
          <a:p>
            <a:pPr algn="ctr">
              <a:lnSpc>
                <a:spcPct val="150000"/>
              </a:lnSpc>
            </a:pPr>
            <a:r>
              <a:rPr lang="en-US" sz="3200" b="1" dirty="0">
                <a:solidFill>
                  <a:schemeClr val="accent5">
                    <a:lumMod val="75000"/>
                  </a:schemeClr>
                </a:solidFill>
                <a:latin typeface="Calibri" panose="020F0502020204030204" pitchFamily="34" charset="0"/>
                <a:ea typeface="微软雅黑" panose="020B0503020204020204" pitchFamily="34" charset="-122"/>
                <a:cs typeface="Calibri" panose="020F0502020204030204" pitchFamily="34" charset="0"/>
                <a:sym typeface="微软雅黑" panose="020B0503020204020204" pitchFamily="34" charset="-122"/>
              </a:rPr>
              <a:t>CÁC TRƯỜNG HỢP KINH DOANH KHÔNG CẦN CẤP PHÉP</a:t>
            </a:r>
          </a:p>
        </p:txBody>
      </p:sp>
      <p:cxnSp>
        <p:nvCxnSpPr>
          <p:cNvPr id="25" name="Straight Connector 24"/>
          <p:cNvCxnSpPr/>
          <p:nvPr/>
        </p:nvCxnSpPr>
        <p:spPr>
          <a:xfrm>
            <a:off x="690860" y="5468606"/>
            <a:ext cx="10563140" cy="0"/>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pic>
        <p:nvPicPr>
          <p:cNvPr id="5" name="Picture 4" descr="Text&#10;&#10;Description automatically generated with low confidence">
            <a:extLst>
              <a:ext uri="{FF2B5EF4-FFF2-40B4-BE49-F238E27FC236}">
                <a16:creationId xmlns:a16="http://schemas.microsoft.com/office/drawing/2014/main" id="{B5662D07-2EFB-624F-B244-0246451A7F27}"/>
              </a:ext>
            </a:extLst>
          </p:cNvPr>
          <p:cNvPicPr>
            <a:picLocks noChangeAspect="1"/>
          </p:cNvPicPr>
          <p:nvPr/>
        </p:nvPicPr>
        <p:blipFill rotWithShape="1">
          <a:blip r:embed="rId2">
            <a:extLst>
              <a:ext uri="{28A0092B-C50C-407E-A947-70E740481C1C}">
                <a14:useLocalDpi xmlns:a14="http://schemas.microsoft.com/office/drawing/2010/main" val="0"/>
              </a:ext>
            </a:extLst>
          </a:blip>
          <a:srcRect l="-1" r="-161" b="10449"/>
          <a:stretch/>
        </p:blipFill>
        <p:spPr>
          <a:xfrm>
            <a:off x="662077" y="1189251"/>
            <a:ext cx="3810580" cy="3406914"/>
          </a:xfrm>
          <a:prstGeom prst="rect">
            <a:avLst/>
          </a:prstGeom>
        </p:spPr>
      </p:pic>
      <p:sp>
        <p:nvSpPr>
          <p:cNvPr id="18" name="Rectangle 17">
            <a:extLst>
              <a:ext uri="{FF2B5EF4-FFF2-40B4-BE49-F238E27FC236}">
                <a16:creationId xmlns:a16="http://schemas.microsoft.com/office/drawing/2014/main" id="{34336F45-5E81-C84B-935B-94C6BBDDCF5D}"/>
              </a:ext>
            </a:extLst>
          </p:cNvPr>
          <p:cNvSpPr/>
          <p:nvPr/>
        </p:nvSpPr>
        <p:spPr>
          <a:xfrm>
            <a:off x="5110623" y="1043233"/>
            <a:ext cx="6051169" cy="3263842"/>
          </a:xfrm>
          <a:custGeom>
            <a:avLst/>
            <a:gdLst>
              <a:gd name="connsiteX0" fmla="*/ 0 w 6051169"/>
              <a:gd name="connsiteY0" fmla="*/ 0 h 3263842"/>
              <a:gd name="connsiteX1" fmla="*/ 489595 w 6051169"/>
              <a:gd name="connsiteY1" fmla="*/ 0 h 3263842"/>
              <a:gd name="connsiteX2" fmla="*/ 1100213 w 6051169"/>
              <a:gd name="connsiteY2" fmla="*/ 0 h 3263842"/>
              <a:gd name="connsiteX3" fmla="*/ 1529295 w 6051169"/>
              <a:gd name="connsiteY3" fmla="*/ 0 h 3263842"/>
              <a:gd name="connsiteX4" fmla="*/ 2079402 w 6051169"/>
              <a:gd name="connsiteY4" fmla="*/ 0 h 3263842"/>
              <a:gd name="connsiteX5" fmla="*/ 2690020 w 6051169"/>
              <a:gd name="connsiteY5" fmla="*/ 0 h 3263842"/>
              <a:gd name="connsiteX6" fmla="*/ 3058591 w 6051169"/>
              <a:gd name="connsiteY6" fmla="*/ 0 h 3263842"/>
              <a:gd name="connsiteX7" fmla="*/ 3427162 w 6051169"/>
              <a:gd name="connsiteY7" fmla="*/ 0 h 3263842"/>
              <a:gd name="connsiteX8" fmla="*/ 4098292 w 6051169"/>
              <a:gd name="connsiteY8" fmla="*/ 0 h 3263842"/>
              <a:gd name="connsiteX9" fmla="*/ 4648398 w 6051169"/>
              <a:gd name="connsiteY9" fmla="*/ 0 h 3263842"/>
              <a:gd name="connsiteX10" fmla="*/ 5016969 w 6051169"/>
              <a:gd name="connsiteY10" fmla="*/ 0 h 3263842"/>
              <a:gd name="connsiteX11" fmla="*/ 5567075 w 6051169"/>
              <a:gd name="connsiteY11" fmla="*/ 0 h 3263842"/>
              <a:gd name="connsiteX12" fmla="*/ 6051169 w 6051169"/>
              <a:gd name="connsiteY12" fmla="*/ 0 h 3263842"/>
              <a:gd name="connsiteX13" fmla="*/ 6051169 w 6051169"/>
              <a:gd name="connsiteY13" fmla="*/ 511335 h 3263842"/>
              <a:gd name="connsiteX14" fmla="*/ 6051169 w 6051169"/>
              <a:gd name="connsiteY14" fmla="*/ 1055309 h 3263842"/>
              <a:gd name="connsiteX15" fmla="*/ 6051169 w 6051169"/>
              <a:gd name="connsiteY15" fmla="*/ 1501367 h 3263842"/>
              <a:gd name="connsiteX16" fmla="*/ 6051169 w 6051169"/>
              <a:gd name="connsiteY16" fmla="*/ 2110618 h 3263842"/>
              <a:gd name="connsiteX17" fmla="*/ 6051169 w 6051169"/>
              <a:gd name="connsiteY17" fmla="*/ 2654591 h 3263842"/>
              <a:gd name="connsiteX18" fmla="*/ 6051169 w 6051169"/>
              <a:gd name="connsiteY18" fmla="*/ 3263842 h 3263842"/>
              <a:gd name="connsiteX19" fmla="*/ 5561574 w 6051169"/>
              <a:gd name="connsiteY19" fmla="*/ 3263842 h 3263842"/>
              <a:gd name="connsiteX20" fmla="*/ 5132492 w 6051169"/>
              <a:gd name="connsiteY20" fmla="*/ 3263842 h 3263842"/>
              <a:gd name="connsiteX21" fmla="*/ 4461362 w 6051169"/>
              <a:gd name="connsiteY21" fmla="*/ 3263842 h 3263842"/>
              <a:gd name="connsiteX22" fmla="*/ 3911256 w 6051169"/>
              <a:gd name="connsiteY22" fmla="*/ 3263842 h 3263842"/>
              <a:gd name="connsiteX23" fmla="*/ 3542684 w 6051169"/>
              <a:gd name="connsiteY23" fmla="*/ 3263842 h 3263842"/>
              <a:gd name="connsiteX24" fmla="*/ 2992578 w 6051169"/>
              <a:gd name="connsiteY24" fmla="*/ 3263842 h 3263842"/>
              <a:gd name="connsiteX25" fmla="*/ 2502984 w 6051169"/>
              <a:gd name="connsiteY25" fmla="*/ 3263842 h 3263842"/>
              <a:gd name="connsiteX26" fmla="*/ 2013389 w 6051169"/>
              <a:gd name="connsiteY26" fmla="*/ 3263842 h 3263842"/>
              <a:gd name="connsiteX27" fmla="*/ 1523794 w 6051169"/>
              <a:gd name="connsiteY27" fmla="*/ 3263842 h 3263842"/>
              <a:gd name="connsiteX28" fmla="*/ 1034200 w 6051169"/>
              <a:gd name="connsiteY28" fmla="*/ 3263842 h 3263842"/>
              <a:gd name="connsiteX29" fmla="*/ 0 w 6051169"/>
              <a:gd name="connsiteY29" fmla="*/ 3263842 h 3263842"/>
              <a:gd name="connsiteX30" fmla="*/ 0 w 6051169"/>
              <a:gd name="connsiteY30" fmla="*/ 2719868 h 3263842"/>
              <a:gd name="connsiteX31" fmla="*/ 0 w 6051169"/>
              <a:gd name="connsiteY31" fmla="*/ 2273810 h 3263842"/>
              <a:gd name="connsiteX32" fmla="*/ 0 w 6051169"/>
              <a:gd name="connsiteY32" fmla="*/ 1762475 h 3263842"/>
              <a:gd name="connsiteX33" fmla="*/ 0 w 6051169"/>
              <a:gd name="connsiteY33" fmla="*/ 1185863 h 3263842"/>
              <a:gd name="connsiteX34" fmla="*/ 0 w 6051169"/>
              <a:gd name="connsiteY34" fmla="*/ 576612 h 3263842"/>
              <a:gd name="connsiteX35" fmla="*/ 0 w 6051169"/>
              <a:gd name="connsiteY35" fmla="*/ 0 h 3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51169" h="3263842" fill="none" extrusionOk="0">
                <a:moveTo>
                  <a:pt x="0" y="0"/>
                </a:moveTo>
                <a:cubicBezTo>
                  <a:pt x="180321" y="-33170"/>
                  <a:pt x="379597" y="42455"/>
                  <a:pt x="489595" y="0"/>
                </a:cubicBezTo>
                <a:cubicBezTo>
                  <a:pt x="599594" y="-42455"/>
                  <a:pt x="943301" y="40249"/>
                  <a:pt x="1100213" y="0"/>
                </a:cubicBezTo>
                <a:cubicBezTo>
                  <a:pt x="1257125" y="-40249"/>
                  <a:pt x="1399145" y="9453"/>
                  <a:pt x="1529295" y="0"/>
                </a:cubicBezTo>
                <a:cubicBezTo>
                  <a:pt x="1659445" y="-9453"/>
                  <a:pt x="1872146" y="33753"/>
                  <a:pt x="2079402" y="0"/>
                </a:cubicBezTo>
                <a:cubicBezTo>
                  <a:pt x="2286658" y="-33753"/>
                  <a:pt x="2423230" y="71817"/>
                  <a:pt x="2690020" y="0"/>
                </a:cubicBezTo>
                <a:cubicBezTo>
                  <a:pt x="2956810" y="-71817"/>
                  <a:pt x="2911096" y="9927"/>
                  <a:pt x="3058591" y="0"/>
                </a:cubicBezTo>
                <a:cubicBezTo>
                  <a:pt x="3206086" y="-9927"/>
                  <a:pt x="3293023" y="1313"/>
                  <a:pt x="3427162" y="0"/>
                </a:cubicBezTo>
                <a:cubicBezTo>
                  <a:pt x="3561301" y="-1313"/>
                  <a:pt x="3951838" y="35529"/>
                  <a:pt x="4098292" y="0"/>
                </a:cubicBezTo>
                <a:cubicBezTo>
                  <a:pt x="4244746" y="-35529"/>
                  <a:pt x="4399091" y="36744"/>
                  <a:pt x="4648398" y="0"/>
                </a:cubicBezTo>
                <a:cubicBezTo>
                  <a:pt x="4897705" y="-36744"/>
                  <a:pt x="4912787" y="42091"/>
                  <a:pt x="5016969" y="0"/>
                </a:cubicBezTo>
                <a:cubicBezTo>
                  <a:pt x="5121151" y="-42091"/>
                  <a:pt x="5429095" y="35550"/>
                  <a:pt x="5567075" y="0"/>
                </a:cubicBezTo>
                <a:cubicBezTo>
                  <a:pt x="5705055" y="-35550"/>
                  <a:pt x="5858803" y="49753"/>
                  <a:pt x="6051169" y="0"/>
                </a:cubicBezTo>
                <a:cubicBezTo>
                  <a:pt x="6079249" y="162318"/>
                  <a:pt x="6005479" y="391529"/>
                  <a:pt x="6051169" y="511335"/>
                </a:cubicBezTo>
                <a:cubicBezTo>
                  <a:pt x="6096859" y="631141"/>
                  <a:pt x="6022189" y="854511"/>
                  <a:pt x="6051169" y="1055309"/>
                </a:cubicBezTo>
                <a:cubicBezTo>
                  <a:pt x="6080149" y="1256107"/>
                  <a:pt x="6015039" y="1352153"/>
                  <a:pt x="6051169" y="1501367"/>
                </a:cubicBezTo>
                <a:cubicBezTo>
                  <a:pt x="6087299" y="1650581"/>
                  <a:pt x="6039881" y="1945140"/>
                  <a:pt x="6051169" y="2110618"/>
                </a:cubicBezTo>
                <a:cubicBezTo>
                  <a:pt x="6062457" y="2276096"/>
                  <a:pt x="6046048" y="2448383"/>
                  <a:pt x="6051169" y="2654591"/>
                </a:cubicBezTo>
                <a:cubicBezTo>
                  <a:pt x="6056290" y="2860799"/>
                  <a:pt x="6028608" y="3049623"/>
                  <a:pt x="6051169" y="3263842"/>
                </a:cubicBezTo>
                <a:cubicBezTo>
                  <a:pt x="5923994" y="3282827"/>
                  <a:pt x="5689700" y="3260017"/>
                  <a:pt x="5561574" y="3263842"/>
                </a:cubicBezTo>
                <a:cubicBezTo>
                  <a:pt x="5433449" y="3267667"/>
                  <a:pt x="5343871" y="3215615"/>
                  <a:pt x="5132492" y="3263842"/>
                </a:cubicBezTo>
                <a:cubicBezTo>
                  <a:pt x="4921113" y="3312069"/>
                  <a:pt x="4605733" y="3240309"/>
                  <a:pt x="4461362" y="3263842"/>
                </a:cubicBezTo>
                <a:cubicBezTo>
                  <a:pt x="4316991" y="3287375"/>
                  <a:pt x="4181900" y="3215859"/>
                  <a:pt x="3911256" y="3263842"/>
                </a:cubicBezTo>
                <a:cubicBezTo>
                  <a:pt x="3640612" y="3311825"/>
                  <a:pt x="3704057" y="3233105"/>
                  <a:pt x="3542684" y="3263842"/>
                </a:cubicBezTo>
                <a:cubicBezTo>
                  <a:pt x="3381311" y="3294579"/>
                  <a:pt x="3241251" y="3199916"/>
                  <a:pt x="2992578" y="3263842"/>
                </a:cubicBezTo>
                <a:cubicBezTo>
                  <a:pt x="2743905" y="3327768"/>
                  <a:pt x="2649695" y="3232414"/>
                  <a:pt x="2502984" y="3263842"/>
                </a:cubicBezTo>
                <a:cubicBezTo>
                  <a:pt x="2356273" y="3295270"/>
                  <a:pt x="2182747" y="3213402"/>
                  <a:pt x="2013389" y="3263842"/>
                </a:cubicBezTo>
                <a:cubicBezTo>
                  <a:pt x="1844031" y="3314282"/>
                  <a:pt x="1729336" y="3224044"/>
                  <a:pt x="1523794" y="3263842"/>
                </a:cubicBezTo>
                <a:cubicBezTo>
                  <a:pt x="1318253" y="3303640"/>
                  <a:pt x="1138765" y="3247596"/>
                  <a:pt x="1034200" y="3263842"/>
                </a:cubicBezTo>
                <a:cubicBezTo>
                  <a:pt x="929635" y="3280088"/>
                  <a:pt x="244143" y="3216888"/>
                  <a:pt x="0" y="3263842"/>
                </a:cubicBezTo>
                <a:cubicBezTo>
                  <a:pt x="-14610" y="3075732"/>
                  <a:pt x="26578" y="2902735"/>
                  <a:pt x="0" y="2719868"/>
                </a:cubicBezTo>
                <a:cubicBezTo>
                  <a:pt x="-26578" y="2537001"/>
                  <a:pt x="18816" y="2490358"/>
                  <a:pt x="0" y="2273810"/>
                </a:cubicBezTo>
                <a:cubicBezTo>
                  <a:pt x="-18816" y="2057262"/>
                  <a:pt x="1801" y="1933685"/>
                  <a:pt x="0" y="1762475"/>
                </a:cubicBezTo>
                <a:cubicBezTo>
                  <a:pt x="-1801" y="1591266"/>
                  <a:pt x="43838" y="1326852"/>
                  <a:pt x="0" y="1185863"/>
                </a:cubicBezTo>
                <a:cubicBezTo>
                  <a:pt x="-43838" y="1044874"/>
                  <a:pt x="55711" y="870940"/>
                  <a:pt x="0" y="576612"/>
                </a:cubicBezTo>
                <a:cubicBezTo>
                  <a:pt x="-55711" y="282284"/>
                  <a:pt x="13997" y="272750"/>
                  <a:pt x="0" y="0"/>
                </a:cubicBezTo>
                <a:close/>
              </a:path>
              <a:path w="6051169" h="3263842" stroke="0" extrusionOk="0">
                <a:moveTo>
                  <a:pt x="0" y="0"/>
                </a:moveTo>
                <a:cubicBezTo>
                  <a:pt x="105212" y="-21054"/>
                  <a:pt x="272479" y="29958"/>
                  <a:pt x="489595" y="0"/>
                </a:cubicBezTo>
                <a:cubicBezTo>
                  <a:pt x="706712" y="-29958"/>
                  <a:pt x="690483" y="30142"/>
                  <a:pt x="858166" y="0"/>
                </a:cubicBezTo>
                <a:cubicBezTo>
                  <a:pt x="1025849" y="-30142"/>
                  <a:pt x="1324731" y="67797"/>
                  <a:pt x="1529295" y="0"/>
                </a:cubicBezTo>
                <a:cubicBezTo>
                  <a:pt x="1733859" y="-67797"/>
                  <a:pt x="1856861" y="55810"/>
                  <a:pt x="2018890" y="0"/>
                </a:cubicBezTo>
                <a:cubicBezTo>
                  <a:pt x="2180920" y="-55810"/>
                  <a:pt x="2388044" y="90"/>
                  <a:pt x="2508485" y="0"/>
                </a:cubicBezTo>
                <a:cubicBezTo>
                  <a:pt x="2628926" y="-90"/>
                  <a:pt x="2854111" y="9958"/>
                  <a:pt x="3179614" y="0"/>
                </a:cubicBezTo>
                <a:cubicBezTo>
                  <a:pt x="3505117" y="-9958"/>
                  <a:pt x="3515281" y="1771"/>
                  <a:pt x="3608697" y="0"/>
                </a:cubicBezTo>
                <a:cubicBezTo>
                  <a:pt x="3702113" y="-1771"/>
                  <a:pt x="4056651" y="70784"/>
                  <a:pt x="4279827" y="0"/>
                </a:cubicBezTo>
                <a:cubicBezTo>
                  <a:pt x="4503003" y="-70784"/>
                  <a:pt x="4808676" y="4001"/>
                  <a:pt x="4950956" y="0"/>
                </a:cubicBezTo>
                <a:cubicBezTo>
                  <a:pt x="5093236" y="-4001"/>
                  <a:pt x="5371587" y="46839"/>
                  <a:pt x="5501063" y="0"/>
                </a:cubicBezTo>
                <a:cubicBezTo>
                  <a:pt x="5630539" y="-46839"/>
                  <a:pt x="5903485" y="27177"/>
                  <a:pt x="6051169" y="0"/>
                </a:cubicBezTo>
                <a:cubicBezTo>
                  <a:pt x="6086372" y="227472"/>
                  <a:pt x="6015753" y="289886"/>
                  <a:pt x="6051169" y="511335"/>
                </a:cubicBezTo>
                <a:cubicBezTo>
                  <a:pt x="6086585" y="732785"/>
                  <a:pt x="6006576" y="738276"/>
                  <a:pt x="6051169" y="957394"/>
                </a:cubicBezTo>
                <a:cubicBezTo>
                  <a:pt x="6095762" y="1176512"/>
                  <a:pt x="5996466" y="1278953"/>
                  <a:pt x="6051169" y="1501367"/>
                </a:cubicBezTo>
                <a:cubicBezTo>
                  <a:pt x="6105872" y="1723781"/>
                  <a:pt x="5989075" y="1895229"/>
                  <a:pt x="6051169" y="2045341"/>
                </a:cubicBezTo>
                <a:cubicBezTo>
                  <a:pt x="6113263" y="2195453"/>
                  <a:pt x="6013768" y="2317559"/>
                  <a:pt x="6051169" y="2589315"/>
                </a:cubicBezTo>
                <a:cubicBezTo>
                  <a:pt x="6088570" y="2861071"/>
                  <a:pt x="5972122" y="2973425"/>
                  <a:pt x="6051169" y="3263842"/>
                </a:cubicBezTo>
                <a:cubicBezTo>
                  <a:pt x="5863873" y="3316608"/>
                  <a:pt x="5739382" y="3259982"/>
                  <a:pt x="5440551" y="3263842"/>
                </a:cubicBezTo>
                <a:cubicBezTo>
                  <a:pt x="5141720" y="3267702"/>
                  <a:pt x="5156902" y="3250200"/>
                  <a:pt x="5071980" y="3263842"/>
                </a:cubicBezTo>
                <a:cubicBezTo>
                  <a:pt x="4987058" y="3277484"/>
                  <a:pt x="4811837" y="3262922"/>
                  <a:pt x="4642897" y="3263842"/>
                </a:cubicBezTo>
                <a:cubicBezTo>
                  <a:pt x="4473957" y="3264762"/>
                  <a:pt x="4156146" y="3214718"/>
                  <a:pt x="3971767" y="3263842"/>
                </a:cubicBezTo>
                <a:cubicBezTo>
                  <a:pt x="3787388" y="3312966"/>
                  <a:pt x="3619648" y="3245457"/>
                  <a:pt x="3421661" y="3263842"/>
                </a:cubicBezTo>
                <a:cubicBezTo>
                  <a:pt x="3223674" y="3282227"/>
                  <a:pt x="3147202" y="3259448"/>
                  <a:pt x="2992578" y="3263842"/>
                </a:cubicBezTo>
                <a:cubicBezTo>
                  <a:pt x="2837954" y="3268236"/>
                  <a:pt x="2678113" y="3209756"/>
                  <a:pt x="2442472" y="3263842"/>
                </a:cubicBezTo>
                <a:cubicBezTo>
                  <a:pt x="2206831" y="3317928"/>
                  <a:pt x="2166786" y="3220551"/>
                  <a:pt x="2073901" y="3263842"/>
                </a:cubicBezTo>
                <a:cubicBezTo>
                  <a:pt x="1981016" y="3307133"/>
                  <a:pt x="1887668" y="3236127"/>
                  <a:pt x="1705329" y="3263842"/>
                </a:cubicBezTo>
                <a:cubicBezTo>
                  <a:pt x="1522990" y="3291557"/>
                  <a:pt x="1415735" y="3202864"/>
                  <a:pt x="1155223" y="3263842"/>
                </a:cubicBezTo>
                <a:cubicBezTo>
                  <a:pt x="894711" y="3324820"/>
                  <a:pt x="926322" y="3246984"/>
                  <a:pt x="726140" y="3263842"/>
                </a:cubicBezTo>
                <a:cubicBezTo>
                  <a:pt x="525958" y="3280700"/>
                  <a:pt x="250766" y="3227230"/>
                  <a:pt x="0" y="3263842"/>
                </a:cubicBezTo>
                <a:cubicBezTo>
                  <a:pt x="-16197" y="3144299"/>
                  <a:pt x="8547" y="2964662"/>
                  <a:pt x="0" y="2785145"/>
                </a:cubicBezTo>
                <a:cubicBezTo>
                  <a:pt x="-8547" y="2605628"/>
                  <a:pt x="46016" y="2438059"/>
                  <a:pt x="0" y="2339087"/>
                </a:cubicBezTo>
                <a:cubicBezTo>
                  <a:pt x="-46016" y="2240115"/>
                  <a:pt x="45571" y="1951862"/>
                  <a:pt x="0" y="1762475"/>
                </a:cubicBezTo>
                <a:cubicBezTo>
                  <a:pt x="-45571" y="1573088"/>
                  <a:pt x="8352" y="1517288"/>
                  <a:pt x="0" y="1283778"/>
                </a:cubicBezTo>
                <a:cubicBezTo>
                  <a:pt x="-8352" y="1050268"/>
                  <a:pt x="16696" y="955011"/>
                  <a:pt x="0" y="707166"/>
                </a:cubicBezTo>
                <a:cubicBezTo>
                  <a:pt x="-16696" y="459321"/>
                  <a:pt x="55510" y="273230"/>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marL="182563" indent="-182563" algn="just">
              <a:lnSpc>
                <a:spcPct val="150000"/>
              </a:lnSpc>
              <a:buFontTx/>
              <a:buChar char="-"/>
            </a:pPr>
            <a:r>
              <a:rPr lang="vi-VN" sz="2800">
                <a:solidFill>
                  <a:schemeClr val="accent3">
                    <a:lumMod val="50000"/>
                  </a:schemeClr>
                </a:solidFill>
                <a:latin typeface="iCiel Pacifico" panose="02000000000000000000" pitchFamily="2" charset="77"/>
                <a:cs typeface="Calibri Light" panose="020F0302020204030204" pitchFamily="34" charset="0"/>
              </a:rPr>
              <a:t>Hộ gđ SX nông – lâm – ngư nghiệp. </a:t>
            </a:r>
          </a:p>
          <a:p>
            <a:pPr marL="182563" indent="-182563" algn="just">
              <a:lnSpc>
                <a:spcPct val="150000"/>
              </a:lnSpc>
              <a:buFontTx/>
              <a:buChar char="-"/>
            </a:pPr>
            <a:r>
              <a:rPr lang="vi-VN" sz="2800" dirty="0">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Người bán hàng rong, vỉa hè</a:t>
            </a:r>
          </a:p>
          <a:p>
            <a:pPr marL="182563" indent="-182563" algn="just">
              <a:lnSpc>
                <a:spcPct val="150000"/>
              </a:lnSpc>
              <a:buFontTx/>
              <a:buChar char="-"/>
            </a:pPr>
            <a:r>
              <a:rPr lang="vi-VN" sz="2800" dirty="0">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Người buôn chuyển</a:t>
            </a:r>
          </a:p>
          <a:p>
            <a:pPr marL="182563" indent="-182563" algn="just">
              <a:lnSpc>
                <a:spcPct val="150000"/>
              </a:lnSpc>
              <a:buFontTx/>
              <a:buChar char="-"/>
            </a:pPr>
            <a:r>
              <a:rPr lang="vi-VN" sz="2800" dirty="0">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Người kinh doanh lao động</a:t>
            </a:r>
          </a:p>
          <a:p>
            <a:pPr marL="182563" indent="-182563" algn="just">
              <a:lnSpc>
                <a:spcPct val="150000"/>
              </a:lnSpc>
              <a:buFontTx/>
              <a:buChar char="-"/>
            </a:pPr>
            <a:r>
              <a:rPr lang="vi-VN" sz="2800" dirty="0">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Người làm dịch vụ có thu nhập thấp</a:t>
            </a:r>
            <a:endParaRPr lang="en-US" sz="3200" dirty="0">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endParaRPr>
          </a:p>
        </p:txBody>
      </p:sp>
      <p:sp>
        <p:nvSpPr>
          <p:cNvPr id="21" name="Rectangle 20">
            <a:extLst>
              <a:ext uri="{FF2B5EF4-FFF2-40B4-BE49-F238E27FC236}">
                <a16:creationId xmlns:a16="http://schemas.microsoft.com/office/drawing/2014/main" id="{B098A3B2-A223-9744-B561-C8DA5AB43156}"/>
              </a:ext>
            </a:extLst>
          </p:cNvPr>
          <p:cNvSpPr/>
          <p:nvPr/>
        </p:nvSpPr>
        <p:spPr>
          <a:xfrm>
            <a:off x="662077" y="4742152"/>
            <a:ext cx="3810580" cy="50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KHOẢN 2 – ĐIỀU 66</a:t>
            </a:r>
          </a:p>
        </p:txBody>
      </p:sp>
      <p:sp>
        <p:nvSpPr>
          <p:cNvPr id="23" name="Rectangle 22">
            <a:extLst>
              <a:ext uri="{FF2B5EF4-FFF2-40B4-BE49-F238E27FC236}">
                <a16:creationId xmlns:a16="http://schemas.microsoft.com/office/drawing/2014/main" id="{8DA8D895-FC9D-6B4D-B504-0CE90E1FE208}"/>
              </a:ext>
            </a:extLst>
          </p:cNvPr>
          <p:cNvSpPr/>
          <p:nvPr/>
        </p:nvSpPr>
        <p:spPr>
          <a:xfrm>
            <a:off x="5110622" y="4465563"/>
            <a:ext cx="6051169" cy="9141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accent3">
                    <a:lumMod val="50000"/>
                  </a:schemeClr>
                </a:solidFill>
                <a:latin typeface="iCiel Pacifico" panose="02000000000000000000" pitchFamily="2" charset="77"/>
                <a:ea typeface="微软雅黑" panose="020B0503020204020204" pitchFamily="34" charset="-122"/>
                <a:cs typeface="Calibri Light" panose="020F0302020204030204" pitchFamily="34" charset="0"/>
                <a:sym typeface="微软雅黑" panose="020B0503020204020204" pitchFamily="34" charset="-122"/>
              </a:rPr>
              <a:t>Tuy nhiên, nếu KD các ngành nghề có ĐK, thì các đối tượng trên vẫn phải ĐKKD theo quy định.</a:t>
            </a:r>
          </a:p>
        </p:txBody>
      </p:sp>
    </p:spTree>
    <p:extLst>
      <p:ext uri="{BB962C8B-B14F-4D97-AF65-F5344CB8AC3E}">
        <p14:creationId xmlns:p14="http://schemas.microsoft.com/office/powerpoint/2010/main" val="1108316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2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p:cNvGrpSpPr>
            <a:grpSpLocks/>
          </p:cNvGrpSpPr>
          <p:nvPr/>
        </p:nvGrpSpPr>
        <p:grpSpPr bwMode="auto">
          <a:xfrm>
            <a:off x="8422001" y="3208829"/>
            <a:ext cx="2990448" cy="2990850"/>
            <a:chOff x="768366" y="1765300"/>
            <a:chExt cx="2992140" cy="2992140"/>
          </a:xfrm>
        </p:grpSpPr>
        <p:sp>
          <p:nvSpPr>
            <p:cNvPr id="45075" name="椭圆 22"/>
            <p:cNvSpPr>
              <a:spLocks noChangeArrowheads="1"/>
            </p:cNvSpPr>
            <p:nvPr/>
          </p:nvSpPr>
          <p:spPr bwMode="auto">
            <a:xfrm>
              <a:off x="768366" y="1765300"/>
              <a:ext cx="2992140" cy="2992140"/>
            </a:xfrm>
            <a:prstGeom prst="ellipse">
              <a:avLst/>
            </a:prstGeom>
            <a:solidFill>
              <a:schemeClr val="accent3"/>
            </a:solidFill>
            <a:ln w="9525" algn="ctr">
              <a:solidFill>
                <a:schemeClr val="accent3"/>
              </a:solidFill>
              <a:round/>
              <a:headEnd/>
              <a:tailEnd/>
            </a:ln>
          </p:spPr>
          <p:txBody>
            <a:bodyPr/>
            <a:lstStyle/>
            <a:p>
              <a:pPr defTabSz="911988"/>
              <a:endParaRPr lang="zh-CN" altLang="en-US" sz="1466">
                <a:latin typeface="Calibri" pitchFamily="34" charset="0"/>
                <a:ea typeface="微软雅黑" pitchFamily="34" charset="-122"/>
              </a:endParaRPr>
            </a:p>
          </p:txBody>
        </p:sp>
        <p:sp>
          <p:nvSpPr>
            <p:cNvPr id="45076" name="椭圆 23"/>
            <p:cNvSpPr>
              <a:spLocks noChangeArrowheads="1"/>
            </p:cNvSpPr>
            <p:nvPr/>
          </p:nvSpPr>
          <p:spPr bwMode="auto">
            <a:xfrm>
              <a:off x="919898" y="1916832"/>
              <a:ext cx="2689076" cy="2689076"/>
            </a:xfrm>
            <a:prstGeom prst="ellipse">
              <a:avLst/>
            </a:prstGeom>
            <a:blipFill dpi="0" rotWithShape="1">
              <a:blip r:embed="rId3"/>
              <a:srcRect/>
              <a:stretch>
                <a:fillRect/>
              </a:stretch>
            </a:blipFill>
            <a:ln w="9525" algn="ctr">
              <a:noFill/>
              <a:round/>
              <a:headEnd/>
              <a:tailEnd/>
            </a:ln>
          </p:spPr>
          <p:txBody>
            <a:bodyPr/>
            <a:lstStyle/>
            <a:p>
              <a:pPr defTabSz="911988"/>
              <a:endParaRPr lang="zh-CN" altLang="en-US" sz="1466">
                <a:latin typeface="Calibri" pitchFamily="34" charset="0"/>
                <a:ea typeface="微软雅黑" pitchFamily="34" charset="-122"/>
              </a:endParaRPr>
            </a:p>
          </p:txBody>
        </p:sp>
      </p:grpSp>
      <p:grpSp>
        <p:nvGrpSpPr>
          <p:cNvPr id="3" name="组合 24"/>
          <p:cNvGrpSpPr>
            <a:grpSpLocks/>
          </p:cNvGrpSpPr>
          <p:nvPr/>
        </p:nvGrpSpPr>
        <p:grpSpPr bwMode="auto">
          <a:xfrm>
            <a:off x="4426179" y="954894"/>
            <a:ext cx="2990446" cy="2992967"/>
            <a:chOff x="768366" y="1765300"/>
            <a:chExt cx="2992140" cy="2992140"/>
          </a:xfrm>
        </p:grpSpPr>
        <p:sp>
          <p:nvSpPr>
            <p:cNvPr id="45073" name="椭圆 25"/>
            <p:cNvSpPr>
              <a:spLocks noChangeArrowheads="1"/>
            </p:cNvSpPr>
            <p:nvPr/>
          </p:nvSpPr>
          <p:spPr bwMode="auto">
            <a:xfrm>
              <a:off x="768366" y="1765300"/>
              <a:ext cx="2992140" cy="2992140"/>
            </a:xfrm>
            <a:prstGeom prst="ellipse">
              <a:avLst/>
            </a:prstGeom>
            <a:solidFill>
              <a:schemeClr val="accent2"/>
            </a:solidFill>
            <a:ln w="9525" algn="ctr">
              <a:solidFill>
                <a:schemeClr val="accent2"/>
              </a:solidFill>
              <a:round/>
              <a:headEnd/>
              <a:tailEnd/>
            </a:ln>
          </p:spPr>
          <p:txBody>
            <a:bodyPr/>
            <a:lstStyle/>
            <a:p>
              <a:pPr defTabSz="911988"/>
              <a:endParaRPr lang="zh-CN" altLang="en-US" sz="1466">
                <a:latin typeface="Calibri" pitchFamily="34" charset="0"/>
                <a:ea typeface="微软雅黑" pitchFamily="34" charset="-122"/>
              </a:endParaRPr>
            </a:p>
          </p:txBody>
        </p:sp>
        <p:sp>
          <p:nvSpPr>
            <p:cNvPr id="45074" name="椭圆 26"/>
            <p:cNvSpPr>
              <a:spLocks noChangeArrowheads="1"/>
            </p:cNvSpPr>
            <p:nvPr/>
          </p:nvSpPr>
          <p:spPr bwMode="auto">
            <a:xfrm>
              <a:off x="919898" y="1916832"/>
              <a:ext cx="2689076" cy="2689076"/>
            </a:xfrm>
            <a:prstGeom prst="ellipse">
              <a:avLst/>
            </a:prstGeom>
            <a:blipFill dpi="0" rotWithShape="1">
              <a:blip r:embed="rId4"/>
              <a:srcRect/>
              <a:stretch>
                <a:fillRect/>
              </a:stretch>
            </a:blipFill>
            <a:ln w="9525" algn="ctr">
              <a:solidFill>
                <a:schemeClr val="accent2"/>
              </a:solidFill>
              <a:round/>
              <a:headEnd/>
              <a:tailEnd/>
            </a:ln>
          </p:spPr>
          <p:txBody>
            <a:bodyPr/>
            <a:lstStyle/>
            <a:p>
              <a:pPr defTabSz="911988"/>
              <a:endParaRPr lang="zh-CN" altLang="en-US" sz="1466">
                <a:latin typeface="Calibri" pitchFamily="34" charset="0"/>
                <a:ea typeface="微软雅黑" pitchFamily="34" charset="-122"/>
              </a:endParaRPr>
            </a:p>
          </p:txBody>
        </p:sp>
      </p:grpSp>
      <p:grpSp>
        <p:nvGrpSpPr>
          <p:cNvPr id="4" name="组合 27"/>
          <p:cNvGrpSpPr>
            <a:grpSpLocks/>
          </p:cNvGrpSpPr>
          <p:nvPr/>
        </p:nvGrpSpPr>
        <p:grpSpPr bwMode="auto">
          <a:xfrm>
            <a:off x="800814" y="3154111"/>
            <a:ext cx="2990448" cy="2992967"/>
            <a:chOff x="768366" y="1765300"/>
            <a:chExt cx="2992140" cy="2992140"/>
          </a:xfrm>
        </p:grpSpPr>
        <p:sp>
          <p:nvSpPr>
            <p:cNvPr id="45071" name="椭圆 28"/>
            <p:cNvSpPr>
              <a:spLocks noChangeArrowheads="1"/>
            </p:cNvSpPr>
            <p:nvPr/>
          </p:nvSpPr>
          <p:spPr bwMode="auto">
            <a:xfrm>
              <a:off x="768366" y="1765300"/>
              <a:ext cx="2992140" cy="2992140"/>
            </a:xfrm>
            <a:prstGeom prst="ellipse">
              <a:avLst/>
            </a:prstGeom>
            <a:solidFill>
              <a:schemeClr val="accent2"/>
            </a:solidFill>
            <a:ln w="9525" algn="ctr">
              <a:solidFill>
                <a:schemeClr val="accent1"/>
              </a:solidFill>
              <a:round/>
              <a:headEnd/>
              <a:tailEnd/>
            </a:ln>
          </p:spPr>
          <p:txBody>
            <a:bodyPr/>
            <a:lstStyle/>
            <a:p>
              <a:pPr defTabSz="911988"/>
              <a:endParaRPr lang="zh-CN" altLang="en-US" sz="1466">
                <a:latin typeface="Calibri" pitchFamily="34" charset="0"/>
                <a:ea typeface="微软雅黑" pitchFamily="34" charset="-122"/>
              </a:endParaRPr>
            </a:p>
          </p:txBody>
        </p:sp>
        <p:sp>
          <p:nvSpPr>
            <p:cNvPr id="45072" name="椭圆 29"/>
            <p:cNvSpPr>
              <a:spLocks noChangeArrowheads="1"/>
            </p:cNvSpPr>
            <p:nvPr/>
          </p:nvSpPr>
          <p:spPr bwMode="auto">
            <a:xfrm>
              <a:off x="919898" y="1916832"/>
              <a:ext cx="2689076" cy="2689076"/>
            </a:xfrm>
            <a:prstGeom prst="ellipse">
              <a:avLst/>
            </a:prstGeom>
            <a:blipFill dpi="0" rotWithShape="1">
              <a:blip r:embed="rId5"/>
              <a:srcRect/>
              <a:stretch>
                <a:fillRect/>
              </a:stretch>
            </a:blipFill>
            <a:ln w="9525" algn="ctr">
              <a:noFill/>
              <a:round/>
              <a:headEnd/>
              <a:tailEnd/>
            </a:ln>
          </p:spPr>
          <p:txBody>
            <a:bodyPr/>
            <a:lstStyle/>
            <a:p>
              <a:pPr defTabSz="911988"/>
              <a:endParaRPr lang="zh-CN" altLang="en-US" sz="1466">
                <a:latin typeface="Calibri" pitchFamily="34" charset="0"/>
                <a:ea typeface="微软雅黑" pitchFamily="34" charset="-122"/>
              </a:endParaRPr>
            </a:p>
          </p:txBody>
        </p:sp>
      </p:grpSp>
      <p:sp>
        <p:nvSpPr>
          <p:cNvPr id="31" name="椭圆 30"/>
          <p:cNvSpPr/>
          <p:nvPr/>
        </p:nvSpPr>
        <p:spPr bwMode="auto">
          <a:xfrm>
            <a:off x="1830563" y="3316862"/>
            <a:ext cx="1164428" cy="958849"/>
          </a:xfrm>
          <a:prstGeom prst="ellipse">
            <a:avLst/>
          </a:prstGeom>
          <a:solidFill>
            <a:schemeClr val="accent1">
              <a:alpha val="24000"/>
            </a:schemeClr>
          </a:solidFill>
          <a:ln w="12700" cmpd="sng">
            <a:solidFill>
              <a:schemeClr val="accent1"/>
            </a:solidFill>
            <a:miter lim="800000"/>
            <a:headEnd/>
            <a:tailEnd/>
          </a:ln>
        </p:spPr>
        <p:txBody>
          <a:bodyPr anchor="ctr"/>
          <a:lstStyle/>
          <a:p>
            <a:pPr algn="ctr">
              <a:defRPr/>
            </a:pPr>
            <a:r>
              <a:rPr lang="vi-VN" altLang="zh-CN" b="1">
                <a:solidFill>
                  <a:schemeClr val="bg1"/>
                </a:solidFill>
              </a:rPr>
              <a:t>SẢN XUẤT</a:t>
            </a:r>
            <a:endParaRPr lang="zh-CN" altLang="en-US" b="1">
              <a:solidFill>
                <a:schemeClr val="bg1"/>
              </a:solidFill>
            </a:endParaRPr>
          </a:p>
        </p:txBody>
      </p:sp>
      <p:sp>
        <p:nvSpPr>
          <p:cNvPr id="32" name="椭圆 31"/>
          <p:cNvSpPr/>
          <p:nvPr/>
        </p:nvSpPr>
        <p:spPr bwMode="auto">
          <a:xfrm>
            <a:off x="4948920" y="1357061"/>
            <a:ext cx="958720" cy="960967"/>
          </a:xfrm>
          <a:prstGeom prst="ellipse">
            <a:avLst/>
          </a:prstGeom>
          <a:solidFill>
            <a:schemeClr val="accent2">
              <a:alpha val="24000"/>
            </a:schemeClr>
          </a:solidFill>
          <a:ln w="12700" cmpd="sng">
            <a:solidFill>
              <a:schemeClr val="accent2"/>
            </a:solidFill>
            <a:miter lim="800000"/>
            <a:headEnd/>
            <a:tailEnd/>
          </a:ln>
        </p:spPr>
        <p:txBody>
          <a:bodyPr anchor="ctr"/>
          <a:lstStyle/>
          <a:p>
            <a:pPr algn="ctr">
              <a:defRPr/>
            </a:pPr>
            <a:endParaRPr lang="zh-CN" altLang="en-US" sz="1866">
              <a:solidFill>
                <a:schemeClr val="bg1"/>
              </a:solidFill>
              <a:latin typeface="+mn-ea"/>
            </a:endParaRPr>
          </a:p>
        </p:txBody>
      </p:sp>
      <p:sp>
        <p:nvSpPr>
          <p:cNvPr id="33" name="椭圆 32"/>
          <p:cNvSpPr/>
          <p:nvPr/>
        </p:nvSpPr>
        <p:spPr bwMode="auto">
          <a:xfrm>
            <a:off x="9332820" y="5040142"/>
            <a:ext cx="1168806" cy="1034372"/>
          </a:xfrm>
          <a:prstGeom prst="ellipse">
            <a:avLst/>
          </a:prstGeom>
          <a:solidFill>
            <a:schemeClr val="accent3">
              <a:alpha val="24000"/>
            </a:schemeClr>
          </a:solidFill>
          <a:ln w="12700" cmpd="sng">
            <a:solidFill>
              <a:schemeClr val="accent3"/>
            </a:solidFill>
            <a:miter lim="800000"/>
            <a:headEnd/>
            <a:tailEnd/>
          </a:ln>
        </p:spPr>
        <p:txBody>
          <a:bodyPr anchor="ctr"/>
          <a:lstStyle/>
          <a:p>
            <a:pPr algn="ctr">
              <a:defRPr/>
            </a:pPr>
            <a:endParaRPr lang="zh-CN" altLang="en-US" sz="1866">
              <a:solidFill>
                <a:schemeClr val="bg1"/>
              </a:solidFill>
              <a:latin typeface="+mn-ea"/>
            </a:endParaRPr>
          </a:p>
        </p:txBody>
      </p:sp>
      <p:sp>
        <p:nvSpPr>
          <p:cNvPr id="35" name="TextBox 34"/>
          <p:cNvSpPr txBox="1"/>
          <p:nvPr/>
        </p:nvSpPr>
        <p:spPr>
          <a:xfrm>
            <a:off x="4781392" y="1640696"/>
            <a:ext cx="1287428" cy="379410"/>
          </a:xfrm>
          <a:prstGeom prst="rect">
            <a:avLst/>
          </a:prstGeom>
          <a:noFill/>
        </p:spPr>
        <p:txBody>
          <a:bodyPr wrap="none" lIns="91388" tIns="45694" rIns="91388" bIns="45694">
            <a:spAutoFit/>
          </a:bodyPr>
          <a:lstStyle/>
          <a:p>
            <a:pPr algn="ctr">
              <a:defRPr/>
            </a:pPr>
            <a:r>
              <a:rPr lang="vi-VN" altLang="zh-CN" sz="1866" b="1" dirty="0">
                <a:solidFill>
                  <a:schemeClr val="bg1"/>
                </a:solidFill>
              </a:rPr>
              <a:t>TIÊU THỤ</a:t>
            </a:r>
            <a:endParaRPr lang="zh-CN" altLang="en-US" sz="1866" b="1" dirty="0">
              <a:solidFill>
                <a:schemeClr val="bg1"/>
              </a:solidFill>
            </a:endParaRPr>
          </a:p>
        </p:txBody>
      </p:sp>
      <p:sp>
        <p:nvSpPr>
          <p:cNvPr id="36" name="TextBox 35"/>
          <p:cNvSpPr txBox="1"/>
          <p:nvPr/>
        </p:nvSpPr>
        <p:spPr>
          <a:xfrm>
            <a:off x="9332820" y="5343956"/>
            <a:ext cx="1168806" cy="379410"/>
          </a:xfrm>
          <a:prstGeom prst="rect">
            <a:avLst/>
          </a:prstGeom>
          <a:noFill/>
        </p:spPr>
        <p:txBody>
          <a:bodyPr wrap="none" lIns="91388" tIns="45694" rIns="91388" bIns="45694">
            <a:spAutoFit/>
          </a:bodyPr>
          <a:lstStyle/>
          <a:p>
            <a:pPr algn="ctr">
              <a:defRPr/>
            </a:pPr>
            <a:r>
              <a:rPr lang="vi-VN" altLang="zh-CN" sz="1866" b="1" dirty="0">
                <a:solidFill>
                  <a:schemeClr val="bg1"/>
                </a:solidFill>
              </a:rPr>
              <a:t>DỊCH VỤ</a:t>
            </a:r>
            <a:endParaRPr lang="zh-CN" altLang="en-US" sz="1866" b="1" dirty="0">
              <a:solidFill>
                <a:schemeClr val="bg1"/>
              </a:solidFill>
            </a:endParaRPr>
          </a:p>
        </p:txBody>
      </p:sp>
      <p:sp>
        <p:nvSpPr>
          <p:cNvPr id="37" name="TextBox 36"/>
          <p:cNvSpPr txBox="1">
            <a:spLocks noChangeArrowheads="1"/>
          </p:cNvSpPr>
          <p:nvPr/>
        </p:nvSpPr>
        <p:spPr bwMode="auto">
          <a:xfrm>
            <a:off x="815637" y="1709712"/>
            <a:ext cx="2590450" cy="1265037"/>
          </a:xfrm>
          <a:prstGeom prst="rect">
            <a:avLst/>
          </a:prstGeom>
          <a:noFill/>
          <a:ln w="9525">
            <a:noFill/>
            <a:miter lim="800000"/>
            <a:headEnd/>
            <a:tailEnd/>
          </a:ln>
        </p:spPr>
        <p:txBody>
          <a:bodyPr lIns="91388" tIns="45694" rIns="91388" bIns="45694">
            <a:spAutoFit/>
          </a:bodyPr>
          <a:lstStyle/>
          <a:p>
            <a:pPr algn="just">
              <a:lnSpc>
                <a:spcPct val="130000"/>
              </a:lnSpc>
            </a:pPr>
            <a:r>
              <a:rPr lang="vi-VN"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rPr>
              <a:t>Hoạt động sản xuất là hđ quan trọng nhất của con người</a:t>
            </a:r>
            <a:endParaRPr lang="en-US"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endParaRPr>
          </a:p>
        </p:txBody>
      </p:sp>
      <p:sp>
        <p:nvSpPr>
          <p:cNvPr id="38" name="TextBox 37"/>
          <p:cNvSpPr txBox="1">
            <a:spLocks noChangeArrowheads="1"/>
          </p:cNvSpPr>
          <p:nvPr/>
        </p:nvSpPr>
        <p:spPr bwMode="auto">
          <a:xfrm>
            <a:off x="4450847" y="4237959"/>
            <a:ext cx="3235945" cy="1665147"/>
          </a:xfrm>
          <a:prstGeom prst="rect">
            <a:avLst/>
          </a:prstGeom>
          <a:noFill/>
          <a:ln w="9525">
            <a:noFill/>
            <a:miter lim="800000"/>
            <a:headEnd/>
            <a:tailEnd/>
          </a:ln>
        </p:spPr>
        <p:txBody>
          <a:bodyPr wrap="square" lIns="91388" tIns="45694" rIns="91388" bIns="45694">
            <a:spAutoFit/>
          </a:bodyPr>
          <a:lstStyle/>
          <a:p>
            <a:pPr algn="just">
              <a:lnSpc>
                <a:spcPct val="130000"/>
              </a:lnSpc>
            </a:pPr>
            <a:r>
              <a:rPr lang="vi-VN"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rPr>
              <a:t>Hđ tiêu thụ sx là hoạt động thương mại nhằm lưu thông hàng hoá từ người sản xuất đến người tiêu dùng</a:t>
            </a:r>
            <a:endParaRPr lang="en-US"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endParaRPr>
          </a:p>
        </p:txBody>
      </p:sp>
      <p:sp>
        <p:nvSpPr>
          <p:cNvPr id="39" name="TextBox 38"/>
          <p:cNvSpPr txBox="1">
            <a:spLocks noChangeArrowheads="1"/>
          </p:cNvSpPr>
          <p:nvPr/>
        </p:nvSpPr>
        <p:spPr bwMode="auto">
          <a:xfrm>
            <a:off x="8821999" y="1736388"/>
            <a:ext cx="2590450" cy="1265037"/>
          </a:xfrm>
          <a:prstGeom prst="rect">
            <a:avLst/>
          </a:prstGeom>
          <a:noFill/>
          <a:ln w="9525">
            <a:noFill/>
            <a:miter lim="800000"/>
            <a:headEnd/>
            <a:tailEnd/>
          </a:ln>
        </p:spPr>
        <p:txBody>
          <a:bodyPr lIns="91388" tIns="45694" rIns="91388" bIns="45694">
            <a:spAutoFit/>
          </a:bodyPr>
          <a:lstStyle/>
          <a:p>
            <a:pPr algn="just">
              <a:lnSpc>
                <a:spcPct val="130000"/>
              </a:lnSpc>
            </a:pPr>
            <a:r>
              <a:rPr lang="vi-VN"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rPr>
              <a:t>Hoạt động dịch vụ là hoạt động phục vụ nhu cầu của con người</a:t>
            </a:r>
            <a:endParaRPr lang="en-US" altLang="zh-CN" sz="2000" b="1" dirty="0">
              <a:solidFill>
                <a:schemeClr val="tx1">
                  <a:lumMod val="65000"/>
                  <a:lumOff val="35000"/>
                </a:schemeClr>
              </a:solidFill>
              <a:latin typeface="iCiel Pacifico" panose="02000000000000000000" pitchFamily="2" charset="77"/>
              <a:ea typeface="微软雅黑" pitchFamily="34" charset="-122"/>
              <a:cs typeface="Calibri" panose="020F0502020204030204" pitchFamily="34" charset="0"/>
            </a:endParaRPr>
          </a:p>
        </p:txBody>
      </p:sp>
      <p:sp>
        <p:nvSpPr>
          <p:cNvPr id="20" name="TextBox 19">
            <a:extLst>
              <a:ext uri="{FF2B5EF4-FFF2-40B4-BE49-F238E27FC236}">
                <a16:creationId xmlns:a16="http://schemas.microsoft.com/office/drawing/2014/main" id="{876A8119-8263-5B44-B909-E08CC534D427}"/>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sp>
        <p:nvSpPr>
          <p:cNvPr id="21" name="Rectangle 20">
            <a:extLst>
              <a:ext uri="{FF2B5EF4-FFF2-40B4-BE49-F238E27FC236}">
                <a16:creationId xmlns:a16="http://schemas.microsoft.com/office/drawing/2014/main" id="{0830EFE0-27E1-A54F-8735-350314D927B1}"/>
              </a:ext>
            </a:extLst>
          </p:cNvPr>
          <p:cNvSpPr/>
          <p:nvPr/>
        </p:nvSpPr>
        <p:spPr>
          <a:xfrm>
            <a:off x="662077" y="6252280"/>
            <a:ext cx="10867846" cy="589072"/>
          </a:xfrm>
          <a:prstGeom prst="rect">
            <a:avLst/>
          </a:prstGeom>
        </p:spPr>
        <p:txBody>
          <a:bodyPr wrap="square">
            <a:spAutoFit/>
          </a:bodyPr>
          <a:lstStyle/>
          <a:p>
            <a:pPr algn="ctr">
              <a:lnSpc>
                <a:spcPct val="150000"/>
              </a:lnSpc>
            </a:pPr>
            <a:r>
              <a:rPr lang="en-US" sz="2400" b="1" dirty="0">
                <a:solidFill>
                  <a:schemeClr val="accent5">
                    <a:lumMod val="75000"/>
                  </a:schemeClr>
                </a:solidFill>
                <a:latin typeface="Calibri" panose="020F0502020204030204" pitchFamily="34" charset="0"/>
                <a:ea typeface="微软雅黑" panose="020B0503020204020204" pitchFamily="34" charset="-122"/>
                <a:cs typeface="Calibri" panose="020F0502020204030204" pitchFamily="34" charset="0"/>
                <a:sym typeface="微软雅黑" panose="020B0503020204020204" pitchFamily="34" charset="-122"/>
              </a:rPr>
              <a:t>KINH DOANH GỒM 3 LOẠI HOẠT ĐỘNG</a:t>
            </a:r>
          </a:p>
        </p:txBody>
      </p:sp>
      <p:cxnSp>
        <p:nvCxnSpPr>
          <p:cNvPr id="22" name="Straight Connector 21">
            <a:extLst>
              <a:ext uri="{FF2B5EF4-FFF2-40B4-BE49-F238E27FC236}">
                <a16:creationId xmlns:a16="http://schemas.microsoft.com/office/drawing/2014/main" id="{F5DFA7E5-B90A-944D-B868-AA59B9CB6E77}"/>
              </a:ext>
            </a:extLst>
          </p:cNvPr>
          <p:cNvCxnSpPr/>
          <p:nvPr/>
        </p:nvCxnSpPr>
        <p:spPr>
          <a:xfrm>
            <a:off x="814430" y="6270647"/>
            <a:ext cx="10563140" cy="0"/>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692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1000"/>
                            </p:stCondLst>
                            <p:childTnLst>
                              <p:par>
                                <p:cTn id="15" presetID="52"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Scale>
                                      <p:cBhvr>
                                        <p:cTn id="17" dur="5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500" decel="50000" fill="hold">
                                          <p:stCondLst>
                                            <p:cond delay="0"/>
                                          </p:stCondLst>
                                        </p:cTn>
                                        <p:tgtEl>
                                          <p:spTgt spid="31"/>
                                        </p:tgtEl>
                                        <p:attrNameLst>
                                          <p:attrName>ppt_x</p:attrName>
                                          <p:attrName>ppt_y</p:attrName>
                                        </p:attrNameLst>
                                      </p:cBhvr>
                                    </p:animMotion>
                                    <p:animEffect transition="in" filter="fade">
                                      <p:cBhvr>
                                        <p:cTn id="19" dur="500"/>
                                        <p:tgtEl>
                                          <p:spTgt spid="31"/>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500"/>
                                        <p:tgtEl>
                                          <p:spTgt spid="38"/>
                                        </p:tgtEl>
                                      </p:cBhvr>
                                    </p:animEffect>
                                  </p:childTnLst>
                                </p:cTn>
                              </p:par>
                            </p:childTnLst>
                          </p:cTn>
                        </p:par>
                        <p:par>
                          <p:cTn id="30" fill="hold">
                            <p:stCondLst>
                              <p:cond delay="2500"/>
                            </p:stCondLst>
                            <p:childTnLst>
                              <p:par>
                                <p:cTn id="31" presetID="52"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Scale>
                                      <p:cBhvr>
                                        <p:cTn id="33"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500" decel="50000" fill="hold">
                                          <p:stCondLst>
                                            <p:cond delay="0"/>
                                          </p:stCondLst>
                                        </p:cTn>
                                        <p:tgtEl>
                                          <p:spTgt spid="32"/>
                                        </p:tgtEl>
                                        <p:attrNameLst>
                                          <p:attrName>ppt_x</p:attrName>
                                          <p:attrName>ppt_y</p:attrName>
                                        </p:attrNameLst>
                                      </p:cBhvr>
                                    </p:animMotion>
                                    <p:animEffect transition="in" filter="fade">
                                      <p:cBhvr>
                                        <p:cTn id="35" dur="500"/>
                                        <p:tgtEl>
                                          <p:spTgt spid="32"/>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Scale>
                                      <p:cBhvr>
                                        <p:cTn id="38"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500" decel="50000" fill="hold">
                                          <p:stCondLst>
                                            <p:cond delay="0"/>
                                          </p:stCondLst>
                                        </p:cTn>
                                        <p:tgtEl>
                                          <p:spTgt spid="35"/>
                                        </p:tgtEl>
                                        <p:attrNameLst>
                                          <p:attrName>ppt_x</p:attrName>
                                          <p:attrName>ppt_y</p:attrName>
                                        </p:attrNameLst>
                                      </p:cBhvr>
                                    </p:animMotion>
                                    <p:animEffect transition="in" filter="fade">
                                      <p:cBhvr>
                                        <p:cTn id="40" dur="500"/>
                                        <p:tgtEl>
                                          <p:spTgt spid="35"/>
                                        </p:tgtEl>
                                      </p:cBhvr>
                                    </p:animEffect>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anim calcmode="lin" valueType="num">
                                      <p:cBhvr>
                                        <p:cTn id="45" dur="500" fill="hold"/>
                                        <p:tgtEl>
                                          <p:spTgt spid="2"/>
                                        </p:tgtEl>
                                        <p:attrNameLst>
                                          <p:attrName>ppt_x</p:attrName>
                                        </p:attrNameLst>
                                      </p:cBhvr>
                                      <p:tavLst>
                                        <p:tav tm="0">
                                          <p:val>
                                            <p:strVal val="#ppt_x"/>
                                          </p:val>
                                        </p:tav>
                                        <p:tav tm="100000">
                                          <p:val>
                                            <p:strVal val="#ppt_x"/>
                                          </p:val>
                                        </p:tav>
                                      </p:tavLst>
                                    </p:anim>
                                    <p:anim calcmode="lin" valueType="num">
                                      <p:cBhvr>
                                        <p:cTn id="46" dur="5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2" presetClass="entr" presetSubtype="4"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500"/>
                                        <p:tgtEl>
                                          <p:spTgt spid="39"/>
                                        </p:tgtEl>
                                      </p:cBhvr>
                                    </p:animEffect>
                                  </p:childTnLst>
                                </p:cTn>
                              </p:par>
                            </p:childTnLst>
                          </p:cTn>
                        </p:par>
                        <p:par>
                          <p:cTn id="51" fill="hold">
                            <p:stCondLst>
                              <p:cond delay="4000"/>
                            </p:stCondLst>
                            <p:childTnLst>
                              <p:par>
                                <p:cTn id="52" presetID="52"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Scale>
                                      <p:cBhvr>
                                        <p:cTn id="54"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33"/>
                                        </p:tgtEl>
                                        <p:attrNameLst>
                                          <p:attrName>ppt_x</p:attrName>
                                          <p:attrName>ppt_y</p:attrName>
                                        </p:attrNameLst>
                                      </p:cBhvr>
                                    </p:animMotion>
                                    <p:animEffect transition="in" filter="fade">
                                      <p:cBhvr>
                                        <p:cTn id="56" dur="500"/>
                                        <p:tgtEl>
                                          <p:spTgt spid="33"/>
                                        </p:tgtEl>
                                      </p:cBhvr>
                                    </p:animEffect>
                                  </p:childTnLst>
                                </p:cTn>
                              </p:par>
                              <p:par>
                                <p:cTn id="57" presetID="52"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Scale>
                                      <p:cBhvr>
                                        <p:cTn id="59"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36"/>
                                        </p:tgtEl>
                                        <p:attrNameLst>
                                          <p:attrName>ppt_x</p:attrName>
                                          <p:attrName>ppt_y</p:attrName>
                                        </p:attrNameLst>
                                      </p:cBhvr>
                                    </p:animMotion>
                                    <p:animEffect transition="in" filter="fade">
                                      <p:cBhvr>
                                        <p:cTn id="61" dur="500"/>
                                        <p:tgtEl>
                                          <p:spTgt spid="36"/>
                                        </p:tgtEl>
                                      </p:cBhvr>
                                    </p:animEffect>
                                  </p:childTnLst>
                                </p:cTn>
                              </p:par>
                            </p:childTnLst>
                          </p:cTn>
                        </p:par>
                        <p:par>
                          <p:cTn id="62" fill="hold">
                            <p:stCondLst>
                              <p:cond delay="4500"/>
                            </p:stCondLst>
                            <p:childTnLst>
                              <p:par>
                                <p:cTn id="63" presetID="16" presetClass="entr" presetSubtype="37"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outVertical)">
                                      <p:cBhvr>
                                        <p:cTn id="65" dur="500"/>
                                        <p:tgtEl>
                                          <p:spTgt spid="22"/>
                                        </p:tgtEl>
                                      </p:cBhvr>
                                    </p:animEffect>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6" grpId="0"/>
      <p:bldP spid="37" grpId="0"/>
      <p:bldP spid="38" grpId="0"/>
      <p:bldP spid="3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7798637" y="2230141"/>
            <a:ext cx="3996839" cy="83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CD CÓ THỂ LỰA CHỌN BẤT CỨ NGÀNH NGHỀ </a:t>
            </a:r>
          </a:p>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NÀO TRONG QUÁ TRÌNH KD: THỜI TRANG,</a:t>
            </a:r>
          </a:p>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MỸ PHẨM, THỰC PHẨM,…</a:t>
            </a:r>
            <a:endParaRPr lang="en-US" altLang="zh-CN" sz="1600" b="1" dirty="0">
              <a:solidFill>
                <a:schemeClr val="accent3">
                  <a:lumMod val="75000"/>
                </a:schemeClr>
              </a:solidFill>
              <a:ea typeface="微软雅黑" panose="020B0503020204020204" pitchFamily="34" charset="-122"/>
              <a:cs typeface="Calibri" panose="020F0502020204030204" pitchFamily="34" charset="0"/>
            </a:endParaRPr>
          </a:p>
        </p:txBody>
      </p:sp>
      <p:sp>
        <p:nvSpPr>
          <p:cNvPr id="8"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7798637" y="3349217"/>
            <a:ext cx="3996839" cy="58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QUY MÔ LỚN NHỎ TUỲ VÀO ĐIỀU KIỆN, </a:t>
            </a:r>
          </a:p>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KHẢ NĂNG, SỞ THÍCH CỦA BẢN THÂN</a:t>
            </a:r>
            <a:endParaRPr lang="en-US" altLang="zh-CN" sz="1600" b="1" dirty="0">
              <a:solidFill>
                <a:schemeClr val="accent3">
                  <a:lumMod val="75000"/>
                </a:schemeClr>
              </a:solidFill>
              <a:ea typeface="微软雅黑" panose="020B0503020204020204" pitchFamily="34" charset="-122"/>
              <a:cs typeface="Calibri" panose="020F0502020204030204" pitchFamily="34" charset="0"/>
            </a:endParaRPr>
          </a:p>
        </p:txBody>
      </p:sp>
      <p:sp>
        <p:nvSpPr>
          <p:cNvPr id="9"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7798637" y="4412914"/>
            <a:ext cx="3857427" cy="58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HỘ GĐ, CÔNG TY TNHH, DOANH NGHIỆP </a:t>
            </a:r>
          </a:p>
          <a:p>
            <a:pPr algn="just"/>
            <a:r>
              <a:rPr lang="vi-VN" altLang="zh-CN" sz="1600" b="1" dirty="0">
                <a:solidFill>
                  <a:schemeClr val="accent3">
                    <a:lumMod val="75000"/>
                  </a:schemeClr>
                </a:solidFill>
                <a:ea typeface="微软雅黑" panose="020B0503020204020204" pitchFamily="34" charset="-122"/>
                <a:cs typeface="Calibri" panose="020F0502020204030204" pitchFamily="34" charset="0"/>
              </a:rPr>
              <a:t>TƯ NHÂN</a:t>
            </a:r>
            <a:endParaRPr lang="en-US" altLang="zh-CN" sz="1600" b="1" dirty="0">
              <a:solidFill>
                <a:schemeClr val="accent3">
                  <a:lumMod val="75000"/>
                </a:schemeClr>
              </a:solidFill>
              <a:ea typeface="微软雅黑" panose="020B0503020204020204" pitchFamily="34" charset="-122"/>
              <a:cs typeface="Calibri" panose="020F0502020204030204" pitchFamily="34" charset="0"/>
            </a:endParaRPr>
          </a:p>
        </p:txBody>
      </p:sp>
      <p:grpSp>
        <p:nvGrpSpPr>
          <p:cNvPr id="3" name="组合 15"/>
          <p:cNvGrpSpPr/>
          <p:nvPr/>
        </p:nvGrpSpPr>
        <p:grpSpPr>
          <a:xfrm>
            <a:off x="7058542" y="4330831"/>
            <a:ext cx="674399" cy="674607"/>
            <a:chOff x="5633937" y="4353425"/>
            <a:chExt cx="674608" cy="674608"/>
          </a:xfrm>
        </p:grpSpPr>
        <p:sp>
          <p:nvSpPr>
            <p:cNvPr id="17" name="椭圆 16"/>
            <p:cNvSpPr>
              <a:spLocks noChangeAspect="1"/>
            </p:cNvSpPr>
            <p:nvPr/>
          </p:nvSpPr>
          <p:spPr>
            <a:xfrm>
              <a:off x="5633937" y="4353425"/>
              <a:ext cx="674608" cy="674608"/>
            </a:xfrm>
            <a:prstGeom prst="ellipse">
              <a:avLst/>
            </a:prstGeom>
            <a:solidFill>
              <a:schemeClr val="accent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8" name="文本框 17"/>
            <p:cNvSpPr txBox="1"/>
            <p:nvPr/>
          </p:nvSpPr>
          <p:spPr>
            <a:xfrm>
              <a:off x="5652084" y="4435508"/>
              <a:ext cx="640117" cy="523093"/>
            </a:xfrm>
            <a:prstGeom prst="rect">
              <a:avLst/>
            </a:prstGeom>
            <a:noFill/>
            <a:effectLst/>
          </p:spPr>
          <p:txBody>
            <a:bodyPr wrap="none" rtlCol="0">
              <a:spAutoFit/>
            </a:bodyPr>
            <a:lstStyle/>
            <a:p>
              <a:r>
                <a:rPr lang="en-US" altLang="zh-CN" sz="2799" b="1" dirty="0">
                  <a:solidFill>
                    <a:srgbClr val="FDFDFD"/>
                  </a:solidFill>
                  <a:latin typeface="方正兰亭超细黑简体" panose="02000000000000000000" pitchFamily="2" charset="-122"/>
                  <a:ea typeface="方正兰亭超细黑简体" panose="02000000000000000000" pitchFamily="2" charset="-122"/>
                </a:rPr>
                <a:t>03</a:t>
              </a:r>
              <a:endParaRPr lang="zh-CN" altLang="en-US" sz="2799"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4" name="组合 19"/>
          <p:cNvGrpSpPr/>
          <p:nvPr/>
        </p:nvGrpSpPr>
        <p:grpSpPr>
          <a:xfrm>
            <a:off x="6977058" y="3393977"/>
            <a:ext cx="674400" cy="674608"/>
            <a:chOff x="5636562" y="3291956"/>
            <a:chExt cx="674608" cy="674608"/>
          </a:xfrm>
        </p:grpSpPr>
        <p:sp>
          <p:nvSpPr>
            <p:cNvPr id="22" name="椭圆 21"/>
            <p:cNvSpPr>
              <a:spLocks noChangeAspect="1"/>
            </p:cNvSpPr>
            <p:nvPr/>
          </p:nvSpPr>
          <p:spPr>
            <a:xfrm>
              <a:off x="5636562" y="3291956"/>
              <a:ext cx="674608" cy="674608"/>
            </a:xfrm>
            <a:prstGeom prst="ellipse">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3" name="文本框 22"/>
            <p:cNvSpPr txBox="1"/>
            <p:nvPr/>
          </p:nvSpPr>
          <p:spPr>
            <a:xfrm>
              <a:off x="5652083" y="3368178"/>
              <a:ext cx="636909" cy="523092"/>
            </a:xfrm>
            <a:prstGeom prst="rect">
              <a:avLst/>
            </a:prstGeom>
            <a:noFill/>
            <a:effectLst/>
          </p:spPr>
          <p:txBody>
            <a:bodyPr wrap="none" rtlCol="0">
              <a:spAutoFit/>
            </a:bodyPr>
            <a:lstStyle/>
            <a:p>
              <a:r>
                <a:rPr lang="en-US" altLang="zh-CN" sz="2799" b="1" dirty="0">
                  <a:solidFill>
                    <a:schemeClr val="bg1"/>
                  </a:solidFill>
                  <a:latin typeface="方正兰亭超细黑简体" panose="02000000000000000000" pitchFamily="2" charset="-122"/>
                  <a:ea typeface="方正兰亭超细黑简体" panose="02000000000000000000" pitchFamily="2" charset="-122"/>
                </a:rPr>
                <a:t>02</a:t>
              </a:r>
              <a:endParaRPr lang="zh-CN" altLang="en-US" sz="2799"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5" name="组合 23"/>
          <p:cNvGrpSpPr/>
          <p:nvPr/>
        </p:nvGrpSpPr>
        <p:grpSpPr>
          <a:xfrm>
            <a:off x="6983115" y="2441726"/>
            <a:ext cx="674399" cy="674608"/>
            <a:chOff x="5633937" y="2282993"/>
            <a:chExt cx="674608" cy="674608"/>
          </a:xfrm>
        </p:grpSpPr>
        <p:sp>
          <p:nvSpPr>
            <p:cNvPr id="25" name="椭圆 24"/>
            <p:cNvSpPr>
              <a:spLocks noChangeAspect="1"/>
            </p:cNvSpPr>
            <p:nvPr/>
          </p:nvSpPr>
          <p:spPr>
            <a:xfrm>
              <a:off x="5633937" y="2282993"/>
              <a:ext cx="674608" cy="674608"/>
            </a:xfrm>
            <a:prstGeom prst="ellipse">
              <a:avLst/>
            </a:pr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6" name="文本框 25"/>
            <p:cNvSpPr txBox="1"/>
            <p:nvPr/>
          </p:nvSpPr>
          <p:spPr>
            <a:xfrm>
              <a:off x="5659008" y="2352157"/>
              <a:ext cx="648134" cy="523092"/>
            </a:xfrm>
            <a:prstGeom prst="rect">
              <a:avLst/>
            </a:prstGeom>
            <a:noFill/>
            <a:effectLst/>
          </p:spPr>
          <p:txBody>
            <a:bodyPr wrap="none" rtlCol="0">
              <a:spAutoFit/>
            </a:bodyPr>
            <a:lstStyle/>
            <a:p>
              <a:r>
                <a:rPr lang="en-US" altLang="zh-CN" sz="2799" b="1" dirty="0">
                  <a:solidFill>
                    <a:srgbClr val="FDFDFD"/>
                  </a:solidFill>
                  <a:latin typeface="方正兰亭超细黑简体" panose="02000000000000000000" pitchFamily="2" charset="-122"/>
                  <a:ea typeface="方正兰亭超细黑简体" panose="02000000000000000000" pitchFamily="2" charset="-122"/>
                </a:rPr>
                <a:t>01</a:t>
              </a:r>
              <a:endParaRPr lang="zh-CN" altLang="en-US" sz="2799"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13" name="组合 26"/>
          <p:cNvGrpSpPr/>
          <p:nvPr/>
        </p:nvGrpSpPr>
        <p:grpSpPr>
          <a:xfrm>
            <a:off x="600972" y="2480628"/>
            <a:ext cx="6349400" cy="1160963"/>
            <a:chOff x="360666" y="2155840"/>
            <a:chExt cx="5138798" cy="1873220"/>
          </a:xfrm>
        </p:grpSpPr>
        <p:sp>
          <p:nvSpPr>
            <p:cNvPr id="28" name="任意多边形 27"/>
            <p:cNvSpPr/>
            <p:nvPr/>
          </p:nvSpPr>
          <p:spPr>
            <a:xfrm>
              <a:off x="360666" y="2155840"/>
              <a:ext cx="5138798"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29" name="TextBox 20"/>
            <p:cNvSpPr txBox="1"/>
            <p:nvPr/>
          </p:nvSpPr>
          <p:spPr>
            <a:xfrm>
              <a:off x="2075441" y="2332661"/>
              <a:ext cx="2919961" cy="645371"/>
            </a:xfrm>
            <a:prstGeom prst="rect">
              <a:avLst/>
            </a:prstGeom>
            <a:noFill/>
          </p:spPr>
          <p:txBody>
            <a:bodyPr wrap="square" rtlCol="0">
              <a:spAutoFit/>
            </a:bodyPr>
            <a:lstStyle/>
            <a:p>
              <a:r>
                <a:rPr lang="vi-VN" altLang="zh-CN" sz="1999" b="1" dirty="0">
                  <a:solidFill>
                    <a:srgbClr val="FDFDFD"/>
                  </a:solidFill>
                  <a:latin typeface="Calibri" panose="020F0502020204030204" pitchFamily="34" charset="0"/>
                  <a:ea typeface="微软雅黑" pitchFamily="34" charset="-122"/>
                  <a:cs typeface="Calibri" panose="020F0502020204030204" pitchFamily="34" charset="0"/>
                </a:rPr>
                <a:t>LỰA CHỌN MẶT HÀNG KD</a:t>
              </a:r>
              <a:endParaRPr lang="en-US" altLang="zh-CN" sz="1999" b="1" dirty="0">
                <a:solidFill>
                  <a:srgbClr val="FDFDFD"/>
                </a:solidFill>
                <a:latin typeface="Calibri" panose="020F0502020204030204" pitchFamily="34" charset="0"/>
                <a:ea typeface="微软雅黑" pitchFamily="34" charset="-122"/>
                <a:cs typeface="Calibri" panose="020F0502020204030204" pitchFamily="34" charset="0"/>
              </a:endParaRPr>
            </a:p>
          </p:txBody>
        </p:sp>
      </p:grpSp>
      <p:grpSp>
        <p:nvGrpSpPr>
          <p:cNvPr id="16" name="组合 29"/>
          <p:cNvGrpSpPr/>
          <p:nvPr/>
        </p:nvGrpSpPr>
        <p:grpSpPr>
          <a:xfrm>
            <a:off x="1869793" y="3437534"/>
            <a:ext cx="4848586" cy="653524"/>
            <a:chOff x="1670244" y="3109033"/>
            <a:chExt cx="4022198" cy="1054464"/>
          </a:xfrm>
          <a:solidFill>
            <a:schemeClr val="accent1"/>
          </a:solidFill>
        </p:grpSpPr>
        <p:sp>
          <p:nvSpPr>
            <p:cNvPr id="31" name="五边形 30"/>
            <p:cNvSpPr/>
            <p:nvPr/>
          </p:nvSpPr>
          <p:spPr>
            <a:xfrm>
              <a:off x="1670244" y="3109033"/>
              <a:ext cx="4022198" cy="1054464"/>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32" name="TextBox 20"/>
            <p:cNvSpPr txBox="1"/>
            <p:nvPr/>
          </p:nvSpPr>
          <p:spPr>
            <a:xfrm>
              <a:off x="2350185" y="3313579"/>
              <a:ext cx="2194418" cy="645371"/>
            </a:xfrm>
            <a:prstGeom prst="rect">
              <a:avLst/>
            </a:prstGeom>
            <a:noFill/>
          </p:spPr>
          <p:txBody>
            <a:bodyPr wrap="none" rtlCol="0">
              <a:spAutoFit/>
            </a:bodyPr>
            <a:lstStyle/>
            <a:p>
              <a:r>
                <a:rPr lang="vi-VN" altLang="zh-CN" sz="1999" b="1" dirty="0">
                  <a:solidFill>
                    <a:srgbClr val="FDFDFD"/>
                  </a:solidFill>
                  <a:latin typeface="Calibri" panose="020F0502020204030204" pitchFamily="34" charset="0"/>
                  <a:ea typeface="微软雅黑" pitchFamily="34" charset="-122"/>
                  <a:cs typeface="Calibri" panose="020F0502020204030204" pitchFamily="34" charset="0"/>
                </a:rPr>
                <a:t>TỰ DO QĐ QUY MÔ KD</a:t>
              </a:r>
              <a:endParaRPr lang="en-US" altLang="zh-CN" sz="1999" b="1" dirty="0">
                <a:solidFill>
                  <a:srgbClr val="FDFDFD"/>
                </a:solidFill>
                <a:latin typeface="Calibri" panose="020F0502020204030204" pitchFamily="34" charset="0"/>
                <a:ea typeface="微软雅黑" pitchFamily="34" charset="-122"/>
                <a:cs typeface="Calibri" panose="020F0502020204030204" pitchFamily="34" charset="0"/>
              </a:endParaRPr>
            </a:p>
          </p:txBody>
        </p:sp>
      </p:grpSp>
      <p:grpSp>
        <p:nvGrpSpPr>
          <p:cNvPr id="24" name="组合 35"/>
          <p:cNvGrpSpPr/>
          <p:nvPr/>
        </p:nvGrpSpPr>
        <p:grpSpPr>
          <a:xfrm>
            <a:off x="662508" y="3841389"/>
            <a:ext cx="6363409" cy="1160963"/>
            <a:chOff x="356204" y="4296215"/>
            <a:chExt cx="5138800" cy="1873220"/>
          </a:xfrm>
          <a:solidFill>
            <a:schemeClr val="accent4"/>
          </a:solidFill>
        </p:grpSpPr>
        <p:sp>
          <p:nvSpPr>
            <p:cNvPr id="37" name="任意多边形 36"/>
            <p:cNvSpPr/>
            <p:nvPr/>
          </p:nvSpPr>
          <p:spPr>
            <a:xfrm flipV="1">
              <a:off x="356204" y="4296215"/>
              <a:ext cx="5138800"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38" name="TextBox 20"/>
            <p:cNvSpPr txBox="1"/>
            <p:nvPr/>
          </p:nvSpPr>
          <p:spPr>
            <a:xfrm>
              <a:off x="1993057" y="5400135"/>
              <a:ext cx="3156542" cy="645372"/>
            </a:xfrm>
            <a:prstGeom prst="rect">
              <a:avLst/>
            </a:prstGeom>
            <a:noFill/>
          </p:spPr>
          <p:txBody>
            <a:bodyPr wrap="square" rtlCol="0">
              <a:spAutoFit/>
            </a:bodyPr>
            <a:lstStyle/>
            <a:p>
              <a:r>
                <a:rPr lang="vi-VN" altLang="zh-CN" sz="1999" b="1" dirty="0">
                  <a:solidFill>
                    <a:srgbClr val="FDFDFD"/>
                  </a:solidFill>
                  <a:latin typeface="Calibri" panose="020F0502020204030204" pitchFamily="34" charset="0"/>
                  <a:ea typeface="微软雅黑" pitchFamily="34" charset="-122"/>
                  <a:cs typeface="Calibri" panose="020F0502020204030204" pitchFamily="34" charset="0"/>
                </a:rPr>
                <a:t>TỰ DO LỰA CHỌN, TỔ CHỨC HT KD</a:t>
              </a:r>
              <a:endParaRPr lang="en-US" altLang="zh-CN" sz="1999" b="1" dirty="0">
                <a:solidFill>
                  <a:srgbClr val="FDFDFD"/>
                </a:solidFill>
                <a:latin typeface="Calibri" panose="020F0502020204030204" pitchFamily="34" charset="0"/>
                <a:ea typeface="微软雅黑" pitchFamily="34" charset="-122"/>
                <a:cs typeface="Calibri" panose="020F0502020204030204" pitchFamily="34" charset="0"/>
              </a:endParaRPr>
            </a:p>
          </p:txBody>
        </p:sp>
      </p:grpSp>
      <p:grpSp>
        <p:nvGrpSpPr>
          <p:cNvPr id="27" name="组合 38"/>
          <p:cNvGrpSpPr/>
          <p:nvPr/>
        </p:nvGrpSpPr>
        <p:grpSpPr>
          <a:xfrm>
            <a:off x="430781" y="2697464"/>
            <a:ext cx="2142788" cy="2134841"/>
            <a:chOff x="342034" y="3025096"/>
            <a:chExt cx="2302643" cy="2276802"/>
          </a:xfrm>
        </p:grpSpPr>
        <p:sp>
          <p:nvSpPr>
            <p:cNvPr id="40" name="椭圆 39"/>
            <p:cNvSpPr>
              <a:spLocks noChangeAspect="1"/>
            </p:cNvSpPr>
            <p:nvPr/>
          </p:nvSpPr>
          <p:spPr>
            <a:xfrm>
              <a:off x="342034" y="3025096"/>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Calibri" panose="020F0502020204030204" pitchFamily="34" charset="0"/>
                <a:cs typeface="Calibri" panose="020F0502020204030204" pitchFamily="34" charset="0"/>
              </a:endParaRPr>
            </a:p>
          </p:txBody>
        </p:sp>
        <p:sp>
          <p:nvSpPr>
            <p:cNvPr id="41" name="文本框 40"/>
            <p:cNvSpPr txBox="1"/>
            <p:nvPr/>
          </p:nvSpPr>
          <p:spPr>
            <a:xfrm>
              <a:off x="448721" y="3573337"/>
              <a:ext cx="2195956" cy="1280148"/>
            </a:xfrm>
            <a:prstGeom prst="rect">
              <a:avLst/>
            </a:prstGeom>
            <a:noFill/>
          </p:spPr>
          <p:txBody>
            <a:bodyPr wrap="none" rtlCol="0">
              <a:spAutoFit/>
            </a:bodyPr>
            <a:lstStyle/>
            <a:p>
              <a:pPr algn="ctr"/>
              <a:r>
                <a:rPr lang="vi-VN" altLang="zh-CN" sz="2400" b="1" dirty="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CD CÓ QUYỀN </a:t>
              </a:r>
            </a:p>
            <a:p>
              <a:pPr algn="ctr"/>
              <a:r>
                <a:rPr lang="vi-VN" altLang="zh-CN" sz="2400" b="1" dirty="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TỰ DO LỰA </a:t>
              </a:r>
            </a:p>
            <a:p>
              <a:pPr algn="ctr"/>
              <a:r>
                <a:rPr lang="vi-VN" altLang="zh-CN" sz="2400" b="1" dirty="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rPr>
                <a:t>CHỌN VÀ QĐ</a:t>
              </a:r>
              <a:endParaRPr lang="en-US" altLang="zh-CN" sz="2400" b="1" dirty="0">
                <a:solidFill>
                  <a:schemeClr val="accent2">
                    <a:lumMod val="75000"/>
                  </a:schemeClr>
                </a:solidFill>
                <a:latin typeface="Calibri" panose="020F0502020204030204" pitchFamily="34" charset="0"/>
                <a:ea typeface="Microsoft YaHei" panose="020B0503020204020204" pitchFamily="34" charset="-122"/>
                <a:cs typeface="Calibri" panose="020F0502020204030204" pitchFamily="34" charset="0"/>
              </a:endParaRPr>
            </a:p>
          </p:txBody>
        </p:sp>
      </p:grpSp>
      <p:sp>
        <p:nvSpPr>
          <p:cNvPr id="33" name="TextBox 32">
            <a:extLst>
              <a:ext uri="{FF2B5EF4-FFF2-40B4-BE49-F238E27FC236}">
                <a16:creationId xmlns:a16="http://schemas.microsoft.com/office/drawing/2014/main" id="{211EF966-1ED3-D04C-954E-4C864ADC0696}"/>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spTree>
    <p:extLst>
      <p:ext uri="{BB962C8B-B14F-4D97-AF65-F5344CB8AC3E}">
        <p14:creationId xmlns:p14="http://schemas.microsoft.com/office/powerpoint/2010/main" val="3460622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250"/>
                                        <p:tgtEl>
                                          <p:spTgt spid="27"/>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5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37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425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475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4809535" y="2606164"/>
            <a:ext cx="1237801" cy="1521620"/>
            <a:chOff x="3606801" y="1795463"/>
            <a:chExt cx="928688" cy="1141413"/>
          </a:xfrm>
        </p:grpSpPr>
        <p:sp>
          <p:nvSpPr>
            <p:cNvPr id="6152" name="Freeform 8"/>
            <p:cNvSpPr>
              <a:spLocks/>
            </p:cNvSpPr>
            <p:nvPr/>
          </p:nvSpPr>
          <p:spPr bwMode="auto">
            <a:xfrm>
              <a:off x="3606801" y="1795463"/>
              <a:ext cx="928688" cy="1141413"/>
            </a:xfrm>
            <a:custGeom>
              <a:avLst/>
              <a:gdLst/>
              <a:ahLst/>
              <a:cxnLst>
                <a:cxn ang="0">
                  <a:pos x="3" y="110"/>
                </a:cxn>
                <a:cxn ang="0">
                  <a:pos x="247" y="0"/>
                </a:cxn>
                <a:cxn ang="0">
                  <a:pos x="247" y="303"/>
                </a:cxn>
                <a:cxn ang="0">
                  <a:pos x="21" y="303"/>
                </a:cxn>
                <a:cxn ang="0">
                  <a:pos x="3" y="110"/>
                </a:cxn>
              </a:cxnLst>
              <a:rect l="0" t="0" r="r" b="b"/>
              <a:pathLst>
                <a:path w="247" h="303">
                  <a:moveTo>
                    <a:pt x="3" y="110"/>
                  </a:moveTo>
                  <a:cubicBezTo>
                    <a:pt x="103" y="89"/>
                    <a:pt x="184" y="52"/>
                    <a:pt x="247" y="0"/>
                  </a:cubicBezTo>
                  <a:cubicBezTo>
                    <a:pt x="247" y="303"/>
                    <a:pt x="247" y="303"/>
                    <a:pt x="247" y="303"/>
                  </a:cubicBezTo>
                  <a:cubicBezTo>
                    <a:pt x="21" y="303"/>
                    <a:pt x="21" y="303"/>
                    <a:pt x="21" y="303"/>
                  </a:cubicBezTo>
                  <a:cubicBezTo>
                    <a:pt x="5" y="245"/>
                    <a:pt x="0" y="180"/>
                    <a:pt x="3" y="110"/>
                  </a:cubicBezTo>
                  <a:close/>
                </a:path>
              </a:pathLst>
            </a:custGeom>
            <a:solidFill>
              <a:schemeClr val="accent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sp>
          <p:nvSpPr>
            <p:cNvPr id="21" name="Freeform 9"/>
            <p:cNvSpPr>
              <a:spLocks noEditPoints="1"/>
            </p:cNvSpPr>
            <p:nvPr/>
          </p:nvSpPr>
          <p:spPr bwMode="auto">
            <a:xfrm>
              <a:off x="3890329" y="2236523"/>
              <a:ext cx="239054" cy="351225"/>
            </a:xfrm>
            <a:custGeom>
              <a:avLst/>
              <a:gdLst/>
              <a:ahLst/>
              <a:cxnLst>
                <a:cxn ang="0">
                  <a:pos x="374" y="158"/>
                </a:cxn>
                <a:cxn ang="0">
                  <a:pos x="352" y="158"/>
                </a:cxn>
                <a:cxn ang="0">
                  <a:pos x="209" y="0"/>
                </a:cxn>
                <a:cxn ang="0">
                  <a:pos x="67" y="158"/>
                </a:cxn>
                <a:cxn ang="0">
                  <a:pos x="44" y="158"/>
                </a:cxn>
                <a:cxn ang="0">
                  <a:pos x="0" y="203"/>
                </a:cxn>
                <a:cxn ang="0">
                  <a:pos x="0" y="414"/>
                </a:cxn>
                <a:cxn ang="0">
                  <a:pos x="44" y="478"/>
                </a:cxn>
                <a:cxn ang="0">
                  <a:pos x="374" y="478"/>
                </a:cxn>
                <a:cxn ang="0">
                  <a:pos x="428" y="414"/>
                </a:cxn>
                <a:cxn ang="0">
                  <a:pos x="428" y="203"/>
                </a:cxn>
                <a:cxn ang="0">
                  <a:pos x="374" y="158"/>
                </a:cxn>
                <a:cxn ang="0">
                  <a:pos x="247" y="414"/>
                </a:cxn>
                <a:cxn ang="0">
                  <a:pos x="172" y="414"/>
                </a:cxn>
                <a:cxn ang="0">
                  <a:pos x="186" y="309"/>
                </a:cxn>
                <a:cxn ang="0">
                  <a:pos x="161" y="265"/>
                </a:cxn>
                <a:cxn ang="0">
                  <a:pos x="210" y="216"/>
                </a:cxn>
                <a:cxn ang="0">
                  <a:pos x="258" y="264"/>
                </a:cxn>
                <a:cxn ang="0">
                  <a:pos x="232" y="310"/>
                </a:cxn>
                <a:cxn ang="0">
                  <a:pos x="247" y="414"/>
                </a:cxn>
                <a:cxn ang="0">
                  <a:pos x="112" y="158"/>
                </a:cxn>
                <a:cxn ang="0">
                  <a:pos x="209" y="45"/>
                </a:cxn>
                <a:cxn ang="0">
                  <a:pos x="307" y="158"/>
                </a:cxn>
                <a:cxn ang="0">
                  <a:pos x="112" y="158"/>
                </a:cxn>
              </a:cxnLst>
              <a:rect l="0" t="0" r="r" b="b"/>
              <a:pathLst>
                <a:path w="428" h="478">
                  <a:moveTo>
                    <a:pt x="374" y="158"/>
                  </a:moveTo>
                  <a:cubicBezTo>
                    <a:pt x="352" y="158"/>
                    <a:pt x="352" y="158"/>
                    <a:pt x="352" y="158"/>
                  </a:cubicBezTo>
                  <a:cubicBezTo>
                    <a:pt x="352" y="58"/>
                    <a:pt x="292" y="0"/>
                    <a:pt x="209" y="0"/>
                  </a:cubicBezTo>
                  <a:cubicBezTo>
                    <a:pt x="127" y="0"/>
                    <a:pt x="67" y="58"/>
                    <a:pt x="67" y="158"/>
                  </a:cubicBezTo>
                  <a:cubicBezTo>
                    <a:pt x="44" y="158"/>
                    <a:pt x="44" y="158"/>
                    <a:pt x="44" y="158"/>
                  </a:cubicBezTo>
                  <a:cubicBezTo>
                    <a:pt x="11" y="158"/>
                    <a:pt x="0" y="170"/>
                    <a:pt x="0" y="203"/>
                  </a:cubicBezTo>
                  <a:cubicBezTo>
                    <a:pt x="0" y="414"/>
                    <a:pt x="0" y="414"/>
                    <a:pt x="0" y="414"/>
                  </a:cubicBezTo>
                  <a:cubicBezTo>
                    <a:pt x="0" y="447"/>
                    <a:pt x="11" y="478"/>
                    <a:pt x="44" y="478"/>
                  </a:cubicBezTo>
                  <a:cubicBezTo>
                    <a:pt x="374" y="478"/>
                    <a:pt x="374" y="478"/>
                    <a:pt x="374" y="478"/>
                  </a:cubicBezTo>
                  <a:cubicBezTo>
                    <a:pt x="407" y="478"/>
                    <a:pt x="428" y="447"/>
                    <a:pt x="428" y="414"/>
                  </a:cubicBezTo>
                  <a:cubicBezTo>
                    <a:pt x="428" y="203"/>
                    <a:pt x="428" y="203"/>
                    <a:pt x="428" y="203"/>
                  </a:cubicBezTo>
                  <a:cubicBezTo>
                    <a:pt x="428" y="170"/>
                    <a:pt x="407" y="158"/>
                    <a:pt x="374" y="158"/>
                  </a:cubicBezTo>
                  <a:moveTo>
                    <a:pt x="247" y="414"/>
                  </a:moveTo>
                  <a:cubicBezTo>
                    <a:pt x="172" y="414"/>
                    <a:pt x="172" y="414"/>
                    <a:pt x="172" y="414"/>
                  </a:cubicBezTo>
                  <a:cubicBezTo>
                    <a:pt x="186" y="309"/>
                    <a:pt x="186" y="309"/>
                    <a:pt x="186" y="309"/>
                  </a:cubicBezTo>
                  <a:cubicBezTo>
                    <a:pt x="171" y="301"/>
                    <a:pt x="161" y="283"/>
                    <a:pt x="161" y="265"/>
                  </a:cubicBezTo>
                  <a:cubicBezTo>
                    <a:pt x="161" y="238"/>
                    <a:pt x="183" y="216"/>
                    <a:pt x="210" y="216"/>
                  </a:cubicBezTo>
                  <a:cubicBezTo>
                    <a:pt x="236" y="216"/>
                    <a:pt x="258" y="237"/>
                    <a:pt x="258" y="264"/>
                  </a:cubicBezTo>
                  <a:cubicBezTo>
                    <a:pt x="258" y="282"/>
                    <a:pt x="248" y="302"/>
                    <a:pt x="232" y="310"/>
                  </a:cubicBezTo>
                  <a:lnTo>
                    <a:pt x="247" y="414"/>
                  </a:lnTo>
                  <a:close/>
                  <a:moveTo>
                    <a:pt x="112" y="158"/>
                  </a:moveTo>
                  <a:cubicBezTo>
                    <a:pt x="112" y="66"/>
                    <a:pt x="161" y="45"/>
                    <a:pt x="209" y="45"/>
                  </a:cubicBezTo>
                  <a:cubicBezTo>
                    <a:pt x="258" y="45"/>
                    <a:pt x="307" y="66"/>
                    <a:pt x="307" y="158"/>
                  </a:cubicBezTo>
                  <a:lnTo>
                    <a:pt x="112" y="158"/>
                  </a:lnTo>
                  <a:close/>
                </a:path>
              </a:pathLst>
            </a:custGeom>
            <a:solidFill>
              <a:srgbClr val="FFFFFF"/>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grpSp>
      <p:grpSp>
        <p:nvGrpSpPr>
          <p:cNvPr id="3" name="Group 50"/>
          <p:cNvGrpSpPr/>
          <p:nvPr/>
        </p:nvGrpSpPr>
        <p:grpSpPr>
          <a:xfrm>
            <a:off x="6127740" y="2601929"/>
            <a:ext cx="1235684" cy="1525853"/>
            <a:chOff x="4595813" y="1792288"/>
            <a:chExt cx="927100" cy="1144588"/>
          </a:xfrm>
        </p:grpSpPr>
        <p:sp>
          <p:nvSpPr>
            <p:cNvPr id="6153" name="Freeform 9"/>
            <p:cNvSpPr>
              <a:spLocks/>
            </p:cNvSpPr>
            <p:nvPr/>
          </p:nvSpPr>
          <p:spPr bwMode="auto">
            <a:xfrm>
              <a:off x="4595813" y="1792288"/>
              <a:ext cx="927100" cy="1144588"/>
            </a:xfrm>
            <a:custGeom>
              <a:avLst/>
              <a:gdLst/>
              <a:ahLst/>
              <a:cxnLst>
                <a:cxn ang="0">
                  <a:pos x="220" y="304"/>
                </a:cxn>
                <a:cxn ang="0">
                  <a:pos x="0" y="304"/>
                </a:cxn>
                <a:cxn ang="0">
                  <a:pos x="0" y="0"/>
                </a:cxn>
                <a:cxn ang="0">
                  <a:pos x="246" y="111"/>
                </a:cxn>
                <a:cxn ang="0">
                  <a:pos x="220" y="304"/>
                </a:cxn>
              </a:cxnLst>
              <a:rect l="0" t="0" r="r" b="b"/>
              <a:pathLst>
                <a:path w="246" h="304">
                  <a:moveTo>
                    <a:pt x="220" y="304"/>
                  </a:moveTo>
                  <a:cubicBezTo>
                    <a:pt x="0" y="304"/>
                    <a:pt x="0" y="304"/>
                    <a:pt x="0" y="304"/>
                  </a:cubicBezTo>
                  <a:cubicBezTo>
                    <a:pt x="0" y="0"/>
                    <a:pt x="0" y="0"/>
                    <a:pt x="0" y="0"/>
                  </a:cubicBezTo>
                  <a:cubicBezTo>
                    <a:pt x="76" y="56"/>
                    <a:pt x="158" y="93"/>
                    <a:pt x="246" y="111"/>
                  </a:cubicBezTo>
                  <a:cubicBezTo>
                    <a:pt x="243" y="183"/>
                    <a:pt x="235" y="247"/>
                    <a:pt x="220" y="304"/>
                  </a:cubicBezTo>
                  <a:close/>
                </a:path>
              </a:pathLst>
            </a:custGeom>
            <a:solidFill>
              <a:schemeClr val="accent2"/>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sp>
          <p:nvSpPr>
            <p:cNvPr id="22" name="Freeform 100"/>
            <p:cNvSpPr>
              <a:spLocks noEditPoints="1"/>
            </p:cNvSpPr>
            <p:nvPr/>
          </p:nvSpPr>
          <p:spPr bwMode="auto">
            <a:xfrm>
              <a:off x="4804645" y="2236525"/>
              <a:ext cx="323697" cy="310304"/>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grpSp>
      <p:grpSp>
        <p:nvGrpSpPr>
          <p:cNvPr id="4" name="Group 51"/>
          <p:cNvGrpSpPr/>
          <p:nvPr/>
        </p:nvGrpSpPr>
        <p:grpSpPr>
          <a:xfrm>
            <a:off x="4938606" y="4212434"/>
            <a:ext cx="1108731" cy="1365013"/>
            <a:chOff x="3703638" y="3000375"/>
            <a:chExt cx="831850" cy="1023938"/>
          </a:xfrm>
        </p:grpSpPr>
        <p:sp>
          <p:nvSpPr>
            <p:cNvPr id="6155" name="Freeform 11"/>
            <p:cNvSpPr>
              <a:spLocks/>
            </p:cNvSpPr>
            <p:nvPr/>
          </p:nvSpPr>
          <p:spPr bwMode="auto">
            <a:xfrm>
              <a:off x="3703638" y="3000375"/>
              <a:ext cx="831850" cy="1023938"/>
            </a:xfrm>
            <a:custGeom>
              <a:avLst/>
              <a:gdLst/>
              <a:ahLst/>
              <a:cxnLst>
                <a:cxn ang="0">
                  <a:pos x="221" y="0"/>
                </a:cxn>
                <a:cxn ang="0">
                  <a:pos x="221" y="272"/>
                </a:cxn>
                <a:cxn ang="0">
                  <a:pos x="0" y="0"/>
                </a:cxn>
                <a:cxn ang="0">
                  <a:pos x="221" y="0"/>
                </a:cxn>
              </a:cxnLst>
              <a:rect l="0" t="0" r="r" b="b"/>
              <a:pathLst>
                <a:path w="221" h="272">
                  <a:moveTo>
                    <a:pt x="221" y="0"/>
                  </a:moveTo>
                  <a:cubicBezTo>
                    <a:pt x="221" y="272"/>
                    <a:pt x="221" y="272"/>
                    <a:pt x="221" y="272"/>
                  </a:cubicBezTo>
                  <a:cubicBezTo>
                    <a:pt x="108" y="207"/>
                    <a:pt x="34" y="116"/>
                    <a:pt x="0" y="0"/>
                  </a:cubicBezTo>
                  <a:lnTo>
                    <a:pt x="221" y="0"/>
                  </a:lnTo>
                  <a:close/>
                </a:path>
              </a:pathLst>
            </a:custGeom>
            <a:solidFill>
              <a:schemeClr val="accent4"/>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sp>
          <p:nvSpPr>
            <p:cNvPr id="23" name="Freeform 131"/>
            <p:cNvSpPr>
              <a:spLocks/>
            </p:cNvSpPr>
            <p:nvPr/>
          </p:nvSpPr>
          <p:spPr bwMode="auto">
            <a:xfrm>
              <a:off x="4125910" y="3421547"/>
              <a:ext cx="321341" cy="326210"/>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grpSp>
      <p:grpSp>
        <p:nvGrpSpPr>
          <p:cNvPr id="5" name="Group 52"/>
          <p:cNvGrpSpPr/>
          <p:nvPr/>
        </p:nvGrpSpPr>
        <p:grpSpPr>
          <a:xfrm>
            <a:off x="6127738" y="4212434"/>
            <a:ext cx="1085457" cy="1371362"/>
            <a:chOff x="4595813" y="3000375"/>
            <a:chExt cx="814388" cy="1028700"/>
          </a:xfrm>
        </p:grpSpPr>
        <p:sp>
          <p:nvSpPr>
            <p:cNvPr id="6154" name="Freeform 10"/>
            <p:cNvSpPr>
              <a:spLocks/>
            </p:cNvSpPr>
            <p:nvPr/>
          </p:nvSpPr>
          <p:spPr bwMode="auto">
            <a:xfrm>
              <a:off x="4595813" y="3000375"/>
              <a:ext cx="814388" cy="1028700"/>
            </a:xfrm>
            <a:custGeom>
              <a:avLst/>
              <a:gdLst/>
              <a:ahLst/>
              <a:cxnLst>
                <a:cxn ang="0">
                  <a:pos x="0" y="0"/>
                </a:cxn>
                <a:cxn ang="0">
                  <a:pos x="216" y="0"/>
                </a:cxn>
                <a:cxn ang="0">
                  <a:pos x="0" y="273"/>
                </a:cxn>
                <a:cxn ang="0">
                  <a:pos x="0" y="0"/>
                </a:cxn>
              </a:cxnLst>
              <a:rect l="0" t="0" r="r" b="b"/>
              <a:pathLst>
                <a:path w="216" h="273">
                  <a:moveTo>
                    <a:pt x="0" y="0"/>
                  </a:moveTo>
                  <a:cubicBezTo>
                    <a:pt x="216" y="0"/>
                    <a:pt x="216" y="0"/>
                    <a:pt x="216" y="0"/>
                  </a:cubicBezTo>
                  <a:cubicBezTo>
                    <a:pt x="178" y="134"/>
                    <a:pt x="106" y="225"/>
                    <a:pt x="0" y="273"/>
                  </a:cubicBezTo>
                  <a:lnTo>
                    <a:pt x="0" y="0"/>
                  </a:lnTo>
                  <a:close/>
                </a:path>
              </a:pathLst>
            </a:custGeom>
            <a:solidFill>
              <a:schemeClr val="accent3"/>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sp>
          <p:nvSpPr>
            <p:cNvPr id="24" name="Freeform 62"/>
            <p:cNvSpPr>
              <a:spLocks noEditPoints="1"/>
            </p:cNvSpPr>
            <p:nvPr/>
          </p:nvSpPr>
          <p:spPr bwMode="auto">
            <a:xfrm>
              <a:off x="4728947" y="3382542"/>
              <a:ext cx="330417" cy="333059"/>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grpSp>
      <p:sp>
        <p:nvSpPr>
          <p:cNvPr id="27" name="TextBox 26"/>
          <p:cNvSpPr txBox="1"/>
          <p:nvPr/>
        </p:nvSpPr>
        <p:spPr>
          <a:xfrm>
            <a:off x="734782" y="2309411"/>
            <a:ext cx="2944863" cy="714042"/>
          </a:xfrm>
          <a:prstGeom prst="rect">
            <a:avLst/>
          </a:prstGeom>
          <a:noFill/>
        </p:spPr>
        <p:txBody>
          <a:bodyPr wrap="square" lIns="0" tIns="0" rIns="0" bIns="0" rtlCol="0" anchor="ctr">
            <a:spAutoFit/>
          </a:bodyPr>
          <a:lstStyle/>
          <a:p>
            <a:pPr algn="just">
              <a:lnSpc>
                <a:spcPct val="120000"/>
              </a:lnSpc>
            </a:pPr>
            <a:r>
              <a:rPr lang="en-US" sz="2000" b="1">
                <a:latin typeface="iCiel Pacifico" panose="02000000000000000000" pitchFamily="2" charset="77"/>
                <a:cs typeface="Calibri" panose="020F0502020204030204" pitchFamily="34" charset="0"/>
              </a:rPr>
              <a:t>KD đúng ngành, nghề ghi trong giấy phép KD;</a:t>
            </a:r>
            <a:endParaRPr lang="en-US" sz="1400" b="1" dirty="0">
              <a:solidFill>
                <a:schemeClr val="bg1">
                  <a:lumMod val="65000"/>
                </a:schemeClr>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p:txBody>
      </p:sp>
      <p:sp>
        <p:nvSpPr>
          <p:cNvPr id="30" name="TextBox 29"/>
          <p:cNvSpPr txBox="1"/>
          <p:nvPr/>
        </p:nvSpPr>
        <p:spPr>
          <a:xfrm>
            <a:off x="991539" y="5185756"/>
            <a:ext cx="1918795" cy="349455"/>
          </a:xfrm>
          <a:prstGeom prst="rect">
            <a:avLst/>
          </a:prstGeom>
          <a:noFill/>
        </p:spPr>
        <p:txBody>
          <a:bodyPr wrap="none" lIns="0" tIns="0" rIns="0" bIns="0" rtlCol="0" anchor="ctr">
            <a:spAutoFit/>
          </a:bodyPr>
          <a:lstStyle/>
          <a:p>
            <a:pPr algn="r">
              <a:lnSpc>
                <a:spcPct val="120000"/>
              </a:lnSpc>
            </a:pPr>
            <a:r>
              <a:rPr lang="vi-VN" sz="2000" b="1">
                <a:latin typeface="iCiel Pacifico" panose="02000000000000000000" pitchFamily="2" charset="77"/>
                <a:cs typeface="Calibri" panose="020F0502020204030204" pitchFamily="34" charset="0"/>
              </a:rPr>
              <a:t>Bảo vệ môi trường;</a:t>
            </a:r>
            <a:endParaRPr lang="en-US" sz="1400" b="1" dirty="0">
              <a:solidFill>
                <a:schemeClr val="bg1">
                  <a:lumMod val="65000"/>
                </a:schemeClr>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p:txBody>
      </p:sp>
      <p:sp>
        <p:nvSpPr>
          <p:cNvPr id="33" name="TextBox 32"/>
          <p:cNvSpPr txBox="1"/>
          <p:nvPr/>
        </p:nvSpPr>
        <p:spPr>
          <a:xfrm>
            <a:off x="8512356" y="2287003"/>
            <a:ext cx="2944861" cy="830997"/>
          </a:xfrm>
          <a:prstGeom prst="rect">
            <a:avLst/>
          </a:prstGeom>
          <a:noFill/>
        </p:spPr>
        <p:txBody>
          <a:bodyPr wrap="square" lIns="0" tIns="0" rIns="0" bIns="0" rtlCol="0" anchor="ctr">
            <a:spAutoFit/>
          </a:bodyPr>
          <a:lstStyle/>
          <a:p>
            <a:pPr algn="just" fontAlgn="base"/>
            <a:r>
              <a:rPr lang="en-US" sz="2000" b="1">
                <a:latin typeface="iCiel Pacifico" panose="02000000000000000000" pitchFamily="2" charset="77"/>
                <a:cs typeface="Calibri" panose="020F0502020204030204" pitchFamily="34" charset="0"/>
              </a:rPr>
              <a:t>Nộp thuế đầy đủ theo </a:t>
            </a:r>
          </a:p>
          <a:p>
            <a:pPr algn="just" fontAlgn="base"/>
            <a:r>
              <a:rPr lang="en-US" sz="2000" b="1">
                <a:latin typeface="iCiel Pacifico" panose="02000000000000000000" pitchFamily="2" charset="77"/>
                <a:cs typeface="Calibri" panose="020F0502020204030204" pitchFamily="34" charset="0"/>
              </a:rPr>
              <a:t>quy định của pháp luật;</a:t>
            </a:r>
          </a:p>
          <a:p>
            <a:pPr algn="just"/>
            <a:endParaRPr lang="en-US" sz="1400" b="1" dirty="0">
              <a:solidFill>
                <a:schemeClr val="bg1">
                  <a:lumMod val="65000"/>
                </a:schemeClr>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p:txBody>
      </p:sp>
      <p:sp>
        <p:nvSpPr>
          <p:cNvPr id="36" name="TextBox 35"/>
          <p:cNvSpPr txBox="1"/>
          <p:nvPr/>
        </p:nvSpPr>
        <p:spPr>
          <a:xfrm>
            <a:off x="8512355" y="5003462"/>
            <a:ext cx="3083059" cy="714042"/>
          </a:xfrm>
          <a:prstGeom prst="rect">
            <a:avLst/>
          </a:prstGeom>
          <a:noFill/>
        </p:spPr>
        <p:txBody>
          <a:bodyPr wrap="square" lIns="0" tIns="0" rIns="0" bIns="0" rtlCol="0" anchor="ctr">
            <a:spAutoFit/>
          </a:bodyPr>
          <a:lstStyle/>
          <a:p>
            <a:pPr algn="just">
              <a:lnSpc>
                <a:spcPct val="120000"/>
              </a:lnSpc>
            </a:pPr>
            <a:r>
              <a:rPr lang="en-US" sz="2000" b="1">
                <a:latin typeface="iCiel Pacifico" panose="02000000000000000000" pitchFamily="2" charset="77"/>
                <a:cs typeface="Calibri" panose="020F0502020204030204" pitchFamily="34" charset="0"/>
              </a:rPr>
              <a:t>Bảo vệ quyền lợi người </a:t>
            </a:r>
          </a:p>
          <a:p>
            <a:pPr algn="just">
              <a:lnSpc>
                <a:spcPct val="120000"/>
              </a:lnSpc>
            </a:pPr>
            <a:r>
              <a:rPr lang="en-US" sz="2000" b="1">
                <a:latin typeface="iCiel Pacifico" panose="02000000000000000000" pitchFamily="2" charset="77"/>
                <a:cs typeface="Calibri" panose="020F0502020204030204" pitchFamily="34" charset="0"/>
              </a:rPr>
              <a:t>tiêu dùng</a:t>
            </a:r>
            <a:endParaRPr lang="en-US" sz="1400" b="1" dirty="0">
              <a:solidFill>
                <a:schemeClr val="bg1">
                  <a:lumMod val="65000"/>
                </a:schemeClr>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p:txBody>
      </p:sp>
      <p:grpSp>
        <p:nvGrpSpPr>
          <p:cNvPr id="10" name="Group 81"/>
          <p:cNvGrpSpPr/>
          <p:nvPr/>
        </p:nvGrpSpPr>
        <p:grpSpPr>
          <a:xfrm flipV="1">
            <a:off x="3892469" y="5129138"/>
            <a:ext cx="1491356" cy="292412"/>
            <a:chOff x="2712812" y="1457456"/>
            <a:chExt cx="1118923" cy="223062"/>
          </a:xfrm>
        </p:grpSpPr>
        <p:cxnSp>
          <p:nvCxnSpPr>
            <p:cNvPr id="38" name="Straight Connector 37"/>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2712812" y="1457456"/>
              <a:ext cx="879870" cy="1615"/>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 name="Group 81"/>
          <p:cNvGrpSpPr/>
          <p:nvPr/>
        </p:nvGrpSpPr>
        <p:grpSpPr>
          <a:xfrm flipH="1" flipV="1">
            <a:off x="6726151" y="5130195"/>
            <a:ext cx="1414574" cy="290294"/>
            <a:chOff x="2770419" y="1459071"/>
            <a:chExt cx="1061316" cy="221447"/>
          </a:xfrm>
        </p:grpSpPr>
        <p:cxnSp>
          <p:nvCxnSpPr>
            <p:cNvPr id="41" name="Straight Connector 40"/>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770419" y="1459071"/>
              <a:ext cx="822263" cy="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2" name="Group 81"/>
          <p:cNvGrpSpPr/>
          <p:nvPr/>
        </p:nvGrpSpPr>
        <p:grpSpPr>
          <a:xfrm>
            <a:off x="3760049" y="2702501"/>
            <a:ext cx="1491356" cy="292412"/>
            <a:chOff x="2712812" y="1457456"/>
            <a:chExt cx="1118923" cy="223062"/>
          </a:xfrm>
        </p:grpSpPr>
        <p:cxnSp>
          <p:nvCxnSpPr>
            <p:cNvPr id="44" name="Straight Connector 43"/>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2712812" y="1457456"/>
              <a:ext cx="879870" cy="1615"/>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3" name="Group 81"/>
          <p:cNvGrpSpPr/>
          <p:nvPr/>
        </p:nvGrpSpPr>
        <p:grpSpPr>
          <a:xfrm flipH="1">
            <a:off x="6937894" y="2703559"/>
            <a:ext cx="1414574" cy="290294"/>
            <a:chOff x="2770419" y="1459071"/>
            <a:chExt cx="1061316" cy="221447"/>
          </a:xfrm>
        </p:grpSpPr>
        <p:cxnSp>
          <p:nvCxnSpPr>
            <p:cNvPr id="47" name="Straight Connector 4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770419" y="1459071"/>
              <a:ext cx="822263" cy="2"/>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F33D662-269C-CD4A-BF9D-825094A9894F}"/>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NGHĨA VỤ CỦA CÔNG DÂN KHI KINH DOANH </a:t>
            </a:r>
          </a:p>
        </p:txBody>
      </p:sp>
      <p:sp>
        <p:nvSpPr>
          <p:cNvPr id="14" name="Rectangle 13">
            <a:extLst>
              <a:ext uri="{FF2B5EF4-FFF2-40B4-BE49-F238E27FC236}">
                <a16:creationId xmlns:a16="http://schemas.microsoft.com/office/drawing/2014/main" id="{D624B6E8-AEED-BE4F-B4F6-06C5D22D924C}"/>
              </a:ext>
            </a:extLst>
          </p:cNvPr>
          <p:cNvSpPr/>
          <p:nvPr/>
        </p:nvSpPr>
        <p:spPr>
          <a:xfrm>
            <a:off x="5446419" y="3763781"/>
            <a:ext cx="1235684" cy="805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iCiel Pacifico" panose="02000000000000000000" pitchFamily="2" charset="77"/>
            </a:endParaRPr>
          </a:p>
        </p:txBody>
      </p:sp>
      <p:sp>
        <p:nvSpPr>
          <p:cNvPr id="46" name="Freeform 100">
            <a:extLst>
              <a:ext uri="{FF2B5EF4-FFF2-40B4-BE49-F238E27FC236}">
                <a16:creationId xmlns:a16="http://schemas.microsoft.com/office/drawing/2014/main" id="{78988606-2424-A745-A8AD-FCA020067DAB}"/>
              </a:ext>
            </a:extLst>
          </p:cNvPr>
          <p:cNvSpPr>
            <a:spLocks noEditPoints="1"/>
          </p:cNvSpPr>
          <p:nvPr/>
        </p:nvSpPr>
        <p:spPr bwMode="auto">
          <a:xfrm>
            <a:off x="5831616" y="3963274"/>
            <a:ext cx="431439" cy="413667"/>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iCiel Pacifico" panose="02000000000000000000" pitchFamily="2" charset="77"/>
              <a:ea typeface="微软雅黑" panose="020B0503020204020204" pitchFamily="34" charset="-122"/>
              <a:cs typeface="+mn-ea"/>
              <a:sym typeface="Arial" panose="020B0604020202020204" pitchFamily="34" charset="0"/>
            </a:endParaRPr>
          </a:p>
        </p:txBody>
      </p:sp>
      <p:grpSp>
        <p:nvGrpSpPr>
          <p:cNvPr id="49" name="Group 81">
            <a:extLst>
              <a:ext uri="{FF2B5EF4-FFF2-40B4-BE49-F238E27FC236}">
                <a16:creationId xmlns:a16="http://schemas.microsoft.com/office/drawing/2014/main" id="{6033DB40-54A3-7846-994A-4EC60F9729FF}"/>
              </a:ext>
            </a:extLst>
          </p:cNvPr>
          <p:cNvGrpSpPr/>
          <p:nvPr/>
        </p:nvGrpSpPr>
        <p:grpSpPr>
          <a:xfrm>
            <a:off x="6041041" y="1923688"/>
            <a:ext cx="45719" cy="2199858"/>
            <a:chOff x="2770419" y="1459071"/>
            <a:chExt cx="1061316" cy="221447"/>
          </a:xfrm>
        </p:grpSpPr>
        <p:cxnSp>
          <p:nvCxnSpPr>
            <p:cNvPr id="50" name="Straight Connector 49">
              <a:extLst>
                <a:ext uri="{FF2B5EF4-FFF2-40B4-BE49-F238E27FC236}">
                  <a16:creationId xmlns:a16="http://schemas.microsoft.com/office/drawing/2014/main" id="{14A174B4-0EE8-2D4F-A4EC-63664D59A1F0}"/>
                </a:ext>
              </a:extLst>
            </p:cNvPr>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3904F6-746A-6B45-96C3-0A8FCD0EFD83}"/>
                </a:ext>
              </a:extLst>
            </p:cNvPr>
            <p:cNvCxnSpPr/>
            <p:nvPr/>
          </p:nvCxnSpPr>
          <p:spPr>
            <a:xfrm flipH="1" flipV="1">
              <a:off x="2770419" y="1459071"/>
              <a:ext cx="822263" cy="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C933BC6D-31DC-D74E-ABC6-0098E230DA08}"/>
              </a:ext>
            </a:extLst>
          </p:cNvPr>
          <p:cNvSpPr txBox="1"/>
          <p:nvPr/>
        </p:nvSpPr>
        <p:spPr>
          <a:xfrm>
            <a:off x="4328379" y="1155069"/>
            <a:ext cx="4928923" cy="714042"/>
          </a:xfrm>
          <a:prstGeom prst="rect">
            <a:avLst/>
          </a:prstGeom>
          <a:noFill/>
        </p:spPr>
        <p:txBody>
          <a:bodyPr wrap="square" lIns="0" tIns="0" rIns="0" bIns="0" rtlCol="0" anchor="ctr">
            <a:spAutoFit/>
          </a:bodyPr>
          <a:lstStyle/>
          <a:p>
            <a:pPr algn="just">
              <a:lnSpc>
                <a:spcPct val="120000"/>
              </a:lnSpc>
            </a:pPr>
            <a:r>
              <a:rPr lang="en-US" sz="2000" b="1">
                <a:latin typeface="iCiel Pacifico" panose="02000000000000000000" pitchFamily="2" charset="77"/>
                <a:cs typeface="Calibri" panose="020F0502020204030204" pitchFamily="34" charset="0"/>
              </a:rPr>
              <a:t>Tuân thủ các quy định về quốc phòng, </a:t>
            </a:r>
          </a:p>
          <a:p>
            <a:pPr algn="just">
              <a:lnSpc>
                <a:spcPct val="120000"/>
              </a:lnSpc>
            </a:pPr>
            <a:r>
              <a:rPr lang="en-US" sz="2000" b="1">
                <a:latin typeface="iCiel Pacifico" panose="02000000000000000000" pitchFamily="2" charset="77"/>
                <a:cs typeface="Calibri" panose="020F0502020204030204" pitchFamily="34" charset="0"/>
              </a:rPr>
              <a:t>an ninh, trật tự, an toàn XH,…</a:t>
            </a:r>
            <a:endParaRPr lang="en-US" sz="1400" b="1" dirty="0">
              <a:solidFill>
                <a:schemeClr val="bg1">
                  <a:lumMod val="65000"/>
                </a:schemeClr>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19295896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500"/>
                            </p:stCondLst>
                            <p:childTnLst>
                              <p:par>
                                <p:cTn id="29" presetID="3" presetClass="entr" presetSubtype="1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childTnLst>
                          </p:cTn>
                        </p:par>
                        <p:par>
                          <p:cTn id="42" fill="hold">
                            <p:stCondLst>
                              <p:cond delay="4000"/>
                            </p:stCondLst>
                            <p:childTnLst>
                              <p:par>
                                <p:cTn id="43" presetID="3" presetClass="entr" presetSubtype="10"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childTnLst>
                          </p:cTn>
                        </p:par>
                        <p:par>
                          <p:cTn id="46" fill="hold">
                            <p:stCondLst>
                              <p:cond delay="4500"/>
                            </p:stCondLst>
                            <p:childTnLst>
                              <p:par>
                                <p:cTn id="47" presetID="53"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5500"/>
                            </p:stCondLst>
                            <p:childTnLst>
                              <p:par>
                                <p:cTn id="57" presetID="3" presetClass="entr" presetSubtype="1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blinds(horizontal)">
                                      <p:cBhvr>
                                        <p:cTn id="59" dur="500"/>
                                        <p:tgtEl>
                                          <p:spTgt spid="36"/>
                                        </p:tgtEl>
                                      </p:cBhvr>
                                    </p:animEffect>
                                  </p:childTnLst>
                                </p:cTn>
                              </p:par>
                            </p:childTnLst>
                          </p:cTn>
                        </p:par>
                        <p:par>
                          <p:cTn id="60" fill="hold">
                            <p:stCondLst>
                              <p:cond delay="6000"/>
                            </p:stCondLst>
                            <p:childTnLst>
                              <p:par>
                                <p:cTn id="61" presetID="3" presetClass="entr" presetSubtype="1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500"/>
                                        <p:tgtEl>
                                          <p:spTgt spid="14"/>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blinds(horizontal)">
                                      <p:cBhvr>
                                        <p:cTn id="66" dur="500"/>
                                        <p:tgtEl>
                                          <p:spTgt spid="46"/>
                                        </p:tgtEl>
                                      </p:cBhvr>
                                    </p:animEffect>
                                  </p:childTnLst>
                                </p:cTn>
                              </p:par>
                              <p:par>
                                <p:cTn id="67" presetID="3" presetClass="entr" presetSubtype="1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blinds(horizontal)">
                                      <p:cBhvr>
                                        <p:cTn id="69" dur="500"/>
                                        <p:tgtEl>
                                          <p:spTgt spid="49"/>
                                        </p:tgtEl>
                                      </p:cBhvr>
                                    </p:animEffect>
                                  </p:childTnLst>
                                </p:cTn>
                              </p:par>
                            </p:childTnLst>
                          </p:cTn>
                        </p:par>
                        <p:par>
                          <p:cTn id="70" fill="hold">
                            <p:stCondLst>
                              <p:cond delay="6500"/>
                            </p:stCondLst>
                            <p:childTnLst>
                              <p:par>
                                <p:cTn id="71" presetID="3" presetClass="entr" presetSubtype="10" fill="hold" grpId="0" nodeType="after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linds(horizontal)">
                                      <p:cBhvr>
                                        <p:cTn id="7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p:bldP spid="14" grpId="0" animBg="1"/>
      <p:bldP spid="46" grpId="0" animBg="1"/>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EA08B-EB35-A64B-A74E-C7E3E1873B7B}"/>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NGHĨA VỤ CỦA CÔNG DÂN KHI KINH DOANH </a:t>
            </a:r>
          </a:p>
        </p:txBody>
      </p:sp>
      <p:pic>
        <p:nvPicPr>
          <p:cNvPr id="4" name="Picture 3" descr="Diagram&#10;&#10;Description automatically generated with medium confidence">
            <a:extLst>
              <a:ext uri="{FF2B5EF4-FFF2-40B4-BE49-F238E27FC236}">
                <a16:creationId xmlns:a16="http://schemas.microsoft.com/office/drawing/2014/main" id="{029C7E45-EE22-C441-AC6A-85F37CDD9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82" y="2014331"/>
            <a:ext cx="6223000" cy="3810000"/>
          </a:xfrm>
          <a:prstGeom prst="rect">
            <a:avLst/>
          </a:prstGeom>
        </p:spPr>
      </p:pic>
      <p:sp>
        <p:nvSpPr>
          <p:cNvPr id="5" name="Rectangle 4">
            <a:extLst>
              <a:ext uri="{FF2B5EF4-FFF2-40B4-BE49-F238E27FC236}">
                <a16:creationId xmlns:a16="http://schemas.microsoft.com/office/drawing/2014/main" id="{A8C715D5-2D54-EC47-8F2B-1D16D39FFEBB}"/>
              </a:ext>
            </a:extLst>
          </p:cNvPr>
          <p:cNvSpPr/>
          <p:nvPr/>
        </p:nvSpPr>
        <p:spPr>
          <a:xfrm>
            <a:off x="7501625" y="2348948"/>
            <a:ext cx="4081669" cy="3140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iCiel Pacifico" panose="02000000000000000000" pitchFamily="2" charset="77"/>
                <a:cs typeface="Calibri" panose="020F0502020204030204" pitchFamily="34" charset="0"/>
              </a:rPr>
              <a:t>Kd đúng ngành, nghề ghi trong giấy phép kd.</a:t>
            </a:r>
          </a:p>
          <a:p>
            <a:pPr algn="just">
              <a:lnSpc>
                <a:spcPct val="120000"/>
              </a:lnSpc>
            </a:pPr>
            <a:endParaRPr lang="en-US" sz="2400" b="1" dirty="0">
              <a:solidFill>
                <a:schemeClr val="bg1"/>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a:p>
            <a:pPr algn="just">
              <a:lnSpc>
                <a:spcPct val="120000"/>
              </a:lnSpc>
            </a:pPr>
            <a:r>
              <a:rPr lang="en-US" sz="2400" b="1" dirty="0">
                <a:solidFill>
                  <a:schemeClr val="bg1"/>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rPr>
              <a:t>Vd: đk kd măt hàng mỹ phẩm thời trang thì không được kinh doanh rượu nhập khẩu</a:t>
            </a:r>
          </a:p>
        </p:txBody>
      </p:sp>
    </p:spTree>
    <p:extLst>
      <p:ext uri="{BB962C8B-B14F-4D97-AF65-F5344CB8AC3E}">
        <p14:creationId xmlns:p14="http://schemas.microsoft.com/office/powerpoint/2010/main" val="109431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EA08B-EB35-A64B-A74E-C7E3E1873B7B}"/>
              </a:ext>
            </a:extLst>
          </p:cNvPr>
          <p:cNvSpPr txBox="1"/>
          <p:nvPr/>
        </p:nvSpPr>
        <p:spPr>
          <a:xfrm>
            <a:off x="810494" y="19564"/>
            <a:ext cx="5340605" cy="11461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a:solidFill>
                  <a:schemeClr val="tx1"/>
                </a:solidFill>
                <a:latin typeface="Calibri" panose="020F0502020204030204" pitchFamily="34" charset="0"/>
                <a:ea typeface="+mj-ea"/>
                <a:cs typeface="Calibri" panose="020F0502020204030204" pitchFamily="34" charset="0"/>
              </a:rPr>
              <a:t>b. NGHĨA VỤ CỦA CÔNG DÂN KHI KINH DOANH </a:t>
            </a:r>
          </a:p>
        </p:txBody>
      </p:sp>
      <p:sp>
        <p:nvSpPr>
          <p:cNvPr id="32" name="Freeform: Shape 26">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8">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A8C715D5-2D54-EC47-8F2B-1D16D39FFEBB}"/>
              </a:ext>
            </a:extLst>
          </p:cNvPr>
          <p:cNvSpPr/>
          <p:nvPr/>
        </p:nvSpPr>
        <p:spPr>
          <a:xfrm>
            <a:off x="228600" y="2120280"/>
            <a:ext cx="3603171" cy="3639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just" fontAlgn="base">
              <a:lnSpc>
                <a:spcPct val="90000"/>
              </a:lnSpc>
              <a:spcAft>
                <a:spcPts val="600"/>
              </a:spcAft>
            </a:pPr>
            <a:r>
              <a:rPr lang="en-US" sz="2800">
                <a:solidFill>
                  <a:srgbClr val="FFFFFF"/>
                </a:solidFill>
                <a:latin typeface="iCiel Pacifico" panose="02000000000000000000" pitchFamily="2" charset="77"/>
                <a:cs typeface="Calibri Light" panose="020F0302020204030204" pitchFamily="34" charset="0"/>
              </a:rPr>
              <a:t>Nộp thuế đầy đủ theo quy định của pháp luật</a:t>
            </a:r>
          </a:p>
          <a:p>
            <a:pPr algn="just" fontAlgn="base">
              <a:lnSpc>
                <a:spcPct val="90000"/>
              </a:lnSpc>
              <a:spcAft>
                <a:spcPts val="600"/>
              </a:spcAft>
            </a:pPr>
            <a:endParaRPr lang="en-US" sz="2800">
              <a:solidFill>
                <a:srgbClr val="FFFFFF"/>
              </a:solidFill>
              <a:latin typeface="iCiel Pacifico" panose="02000000000000000000" pitchFamily="2" charset="77"/>
              <a:cs typeface="Calibri Light" panose="020F0302020204030204" pitchFamily="34" charset="0"/>
            </a:endParaRPr>
          </a:p>
          <a:p>
            <a:pPr algn="just" fontAlgn="base">
              <a:lnSpc>
                <a:spcPct val="90000"/>
              </a:lnSpc>
              <a:spcAft>
                <a:spcPts val="600"/>
              </a:spcAft>
            </a:pPr>
            <a:r>
              <a:rPr lang="en-US" sz="2800">
                <a:solidFill>
                  <a:srgbClr val="FFFFFF"/>
                </a:solidFill>
                <a:latin typeface="iCiel Pacifico" panose="02000000000000000000" pitchFamily="2" charset="77"/>
                <a:cs typeface="Calibri Light" panose="020F0302020204030204" pitchFamily="34" charset="0"/>
              </a:rPr>
              <a:t>Điều 47 – hiến pháp 2013</a:t>
            </a:r>
          </a:p>
          <a:p>
            <a:pPr algn="just" fontAlgn="base">
              <a:lnSpc>
                <a:spcPct val="90000"/>
              </a:lnSpc>
              <a:spcAft>
                <a:spcPts val="600"/>
              </a:spcAft>
            </a:pPr>
            <a:r>
              <a:rPr lang="en-US" sz="2800">
                <a:solidFill>
                  <a:srgbClr val="FFFFFF"/>
                </a:solidFill>
                <a:latin typeface="iCiel Pacifico" panose="02000000000000000000" pitchFamily="2" charset="77"/>
                <a:cs typeface="Calibri Light" panose="020F0302020204030204" pitchFamily="34" charset="0"/>
              </a:rPr>
              <a:t>“Mọi người điều có nghĩa vụ nộp thuế theo quy định”</a:t>
            </a:r>
          </a:p>
        </p:txBody>
      </p:sp>
      <p:pic>
        <p:nvPicPr>
          <p:cNvPr id="6" name="Picture 5" descr="A picture containing graphical user interface&#10;&#10;Description automatically generated">
            <a:extLst>
              <a:ext uri="{FF2B5EF4-FFF2-40B4-BE49-F238E27FC236}">
                <a16:creationId xmlns:a16="http://schemas.microsoft.com/office/drawing/2014/main" id="{649FDFD2-8D17-2944-BF4D-645349A4C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088" y="2236108"/>
            <a:ext cx="5170711" cy="3878032"/>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385497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EA08B-EB35-A64B-A74E-C7E3E1873B7B}"/>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NGHĨA VỤ CỦA CÔNG DÂN KHI KINH DOANH </a:t>
            </a:r>
          </a:p>
        </p:txBody>
      </p:sp>
      <p:sp>
        <p:nvSpPr>
          <p:cNvPr id="5" name="Rectangle 4">
            <a:extLst>
              <a:ext uri="{FF2B5EF4-FFF2-40B4-BE49-F238E27FC236}">
                <a16:creationId xmlns:a16="http://schemas.microsoft.com/office/drawing/2014/main" id="{A8C715D5-2D54-EC47-8F2B-1D16D39FFEBB}"/>
              </a:ext>
            </a:extLst>
          </p:cNvPr>
          <p:cNvSpPr/>
          <p:nvPr/>
        </p:nvSpPr>
        <p:spPr>
          <a:xfrm>
            <a:off x="6771953" y="1202034"/>
            <a:ext cx="4522123" cy="2411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iCiel Pacifico" panose="02000000000000000000" pitchFamily="2" charset="77"/>
                <a:cs typeface="Calibri" panose="020F0502020204030204" pitchFamily="34" charset="0"/>
              </a:rPr>
              <a:t>Bảo vệ môi trường</a:t>
            </a:r>
          </a:p>
          <a:p>
            <a:pPr algn="just">
              <a:lnSpc>
                <a:spcPct val="120000"/>
              </a:lnSpc>
            </a:pPr>
            <a:endParaRPr lang="en-US" sz="2400" b="1" dirty="0">
              <a:solidFill>
                <a:schemeClr val="bg1"/>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endParaRPr>
          </a:p>
          <a:p>
            <a:pPr algn="just">
              <a:lnSpc>
                <a:spcPct val="120000"/>
              </a:lnSpc>
            </a:pPr>
            <a:r>
              <a:rPr lang="en-US" sz="2400" b="1" dirty="0">
                <a:solidFill>
                  <a:schemeClr val="bg1"/>
                </a:solidFill>
                <a:latin typeface="iCiel Pacifico" panose="02000000000000000000" pitchFamily="2" charset="77"/>
                <a:ea typeface="微软雅黑" panose="020B0503020204020204" pitchFamily="34" charset="-122"/>
                <a:cs typeface="Calibri" panose="020F0502020204030204" pitchFamily="34" charset="0"/>
                <a:sym typeface="Arial" panose="020B0604020202020204" pitchFamily="34" charset="0"/>
              </a:rPr>
              <a:t>Đảo bảo vệ sinh môi trường: xử lý nước thải, rác thải, tiếng ồn,…</a:t>
            </a:r>
          </a:p>
        </p:txBody>
      </p:sp>
      <p:pic>
        <p:nvPicPr>
          <p:cNvPr id="6" name="Picture 5" descr="A picture containing text, sky, outdoor object, windmill&#10;&#10;Description automatically generated">
            <a:extLst>
              <a:ext uri="{FF2B5EF4-FFF2-40B4-BE49-F238E27FC236}">
                <a16:creationId xmlns:a16="http://schemas.microsoft.com/office/drawing/2014/main" id="{A7D32FD8-31AD-9247-860C-C9D0920E8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82" y="1202034"/>
            <a:ext cx="4864846" cy="2793999"/>
          </a:xfrm>
          <a:prstGeom prst="rect">
            <a:avLst/>
          </a:prstGeom>
        </p:spPr>
      </p:pic>
      <p:pic>
        <p:nvPicPr>
          <p:cNvPr id="8" name="Picture 7" descr="A picture containing sky, outdoor, boat&#10;&#10;Description automatically generated">
            <a:extLst>
              <a:ext uri="{FF2B5EF4-FFF2-40B4-BE49-F238E27FC236}">
                <a16:creationId xmlns:a16="http://schemas.microsoft.com/office/drawing/2014/main" id="{2BAD7AEC-5B25-E94F-BC9D-FA1A8F7C0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037" y="3404704"/>
            <a:ext cx="4064000" cy="2794000"/>
          </a:xfrm>
          <a:prstGeom prst="rect">
            <a:avLst/>
          </a:prstGeom>
        </p:spPr>
      </p:pic>
    </p:spTree>
    <p:extLst>
      <p:ext uri="{BB962C8B-B14F-4D97-AF65-F5344CB8AC3E}">
        <p14:creationId xmlns:p14="http://schemas.microsoft.com/office/powerpoint/2010/main" val="249471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4673173-A848-2647-B06C-CDC8A883A79C}"/>
              </a:ext>
            </a:extLst>
          </p:cNvPr>
          <p:cNvGrpSpPr/>
          <p:nvPr/>
        </p:nvGrpSpPr>
        <p:grpSpPr>
          <a:xfrm flipH="1">
            <a:off x="4368342" y="3253750"/>
            <a:ext cx="7965748" cy="3647280"/>
            <a:chOff x="-16275" y="2464532"/>
            <a:chExt cx="6472597" cy="2736304"/>
          </a:xfrm>
        </p:grpSpPr>
        <p:pic>
          <p:nvPicPr>
            <p:cNvPr id="3" name="图片 2">
              <a:extLst>
                <a:ext uri="{FF2B5EF4-FFF2-40B4-BE49-F238E27FC236}">
                  <a16:creationId xmlns:a16="http://schemas.microsoft.com/office/drawing/2014/main" id="{5663C64B-50EC-D847-8EDA-21EDD0691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E6297BED-D8B9-BD4E-8C5B-BBA96C823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1663FF92-527B-5540-AEF4-9F9C001C438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cxnSp>
        <p:nvCxnSpPr>
          <p:cNvPr id="6" name="Straight Connector 13">
            <a:extLst>
              <a:ext uri="{FF2B5EF4-FFF2-40B4-BE49-F238E27FC236}">
                <a16:creationId xmlns:a16="http://schemas.microsoft.com/office/drawing/2014/main" id="{CD0234BD-B143-1D43-A17D-E1D6CE6F5677}"/>
              </a:ext>
            </a:extLst>
          </p:cNvPr>
          <p:cNvCxnSpPr>
            <a:cxnSpLocks/>
          </p:cNvCxnSpPr>
          <p:nvPr/>
        </p:nvCxnSpPr>
        <p:spPr>
          <a:xfrm flipH="1">
            <a:off x="347874" y="2741595"/>
            <a:ext cx="6329992"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7" name="文本框 10">
            <a:extLst>
              <a:ext uri="{FF2B5EF4-FFF2-40B4-BE49-F238E27FC236}">
                <a16:creationId xmlns:a16="http://schemas.microsoft.com/office/drawing/2014/main" id="{91CB93BB-F74B-7B4C-AFAF-B3C19F8B91A6}"/>
              </a:ext>
            </a:extLst>
          </p:cNvPr>
          <p:cNvSpPr txBox="1"/>
          <p:nvPr/>
        </p:nvSpPr>
        <p:spPr>
          <a:xfrm>
            <a:off x="453402" y="1924582"/>
            <a:ext cx="6224464" cy="762873"/>
          </a:xfrm>
          <a:prstGeom prst="rect">
            <a:avLst/>
          </a:prstGeom>
          <a:noFill/>
        </p:spPr>
        <p:txBody>
          <a:bodyPr wrap="square" lIns="91412" tIns="45706" rIns="91412" bIns="45706" rtlCol="0">
            <a:spAutoFit/>
          </a:bodyPr>
          <a:lstStyle/>
          <a:p>
            <a:pPr algn="ctr">
              <a:lnSpc>
                <a:spcPct val="130000"/>
              </a:lnSpc>
            </a:pPr>
            <a:r>
              <a:rPr lang="vi-VN" altLang="zh-CN" sz="3600" dirty="0">
                <a:solidFill>
                  <a:schemeClr val="accent1"/>
                </a:solidFill>
                <a:latin typeface="iCiel Pacifico" panose="02000000000000000000" pitchFamily="2" charset="77"/>
                <a:ea typeface="微软雅黑"/>
              </a:rPr>
              <a:t>Phát triển bền vững là gì?</a:t>
            </a:r>
            <a:endParaRPr lang="zh-CN" altLang="en-US" sz="3600" dirty="0">
              <a:solidFill>
                <a:schemeClr val="accent1"/>
              </a:solidFill>
              <a:latin typeface="iCiel Pacifico" panose="02000000000000000000" pitchFamily="2" charset="77"/>
              <a:ea typeface="微软雅黑"/>
            </a:endParaRPr>
          </a:p>
        </p:txBody>
      </p:sp>
    </p:spTree>
    <p:extLst>
      <p:ext uri="{BB962C8B-B14F-4D97-AF65-F5344CB8AC3E}">
        <p14:creationId xmlns:p14="http://schemas.microsoft.com/office/powerpoint/2010/main" val="172132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6" presetClass="emph" presetSubtype="0" fill="hold" grpId="1" nodeType="after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EA08B-EB35-A64B-A74E-C7E3E1873B7B}"/>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NGHĨA VỤ CỦA CÔNG DÂN KHI KINH DOANH </a:t>
            </a:r>
          </a:p>
        </p:txBody>
      </p:sp>
      <p:sp>
        <p:nvSpPr>
          <p:cNvPr id="5" name="Rectangle 4">
            <a:extLst>
              <a:ext uri="{FF2B5EF4-FFF2-40B4-BE49-F238E27FC236}">
                <a16:creationId xmlns:a16="http://schemas.microsoft.com/office/drawing/2014/main" id="{A8C715D5-2D54-EC47-8F2B-1D16D39FFEBB}"/>
              </a:ext>
            </a:extLst>
          </p:cNvPr>
          <p:cNvSpPr/>
          <p:nvPr/>
        </p:nvSpPr>
        <p:spPr>
          <a:xfrm>
            <a:off x="6983988" y="2407982"/>
            <a:ext cx="4081669" cy="2411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b="1">
                <a:solidFill>
                  <a:schemeClr val="bg1"/>
                </a:solidFill>
                <a:latin typeface="Calibri" panose="020F0502020204030204" pitchFamily="34" charset="0"/>
                <a:cs typeface="Calibri" panose="020F0502020204030204" pitchFamily="34" charset="0"/>
              </a:rPr>
              <a:t>BẢO VỆ QUYỀN LỢI NGƯỜI TIÊU DÙNG</a:t>
            </a:r>
          </a:p>
          <a:p>
            <a:pPr algn="just">
              <a:lnSpc>
                <a:spcPct val="120000"/>
              </a:lnSpc>
            </a:pPr>
            <a:endParaRPr 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a:p>
            <a:pPr algn="just">
              <a:lnSpc>
                <a:spcPct val="120000"/>
              </a:lnSpc>
            </a:pPr>
            <a:r>
              <a:rPr 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VD: CHÍNH SÁCH CHĂM SÓC KHÁCH HÀNG, CHÍNH SÁCH ĐẢM BẢO QUYỀN LỢI SẢN PHẨM CỦA KH…</a:t>
            </a:r>
          </a:p>
        </p:txBody>
      </p:sp>
      <p:pic>
        <p:nvPicPr>
          <p:cNvPr id="6" name="Picture 5" descr="Timeline&#10;&#10;Description automatically generated with medium confidence">
            <a:extLst>
              <a:ext uri="{FF2B5EF4-FFF2-40B4-BE49-F238E27FC236}">
                <a16:creationId xmlns:a16="http://schemas.microsoft.com/office/drawing/2014/main" id="{A29E67E4-F969-594D-A354-97EC42369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82" y="791180"/>
            <a:ext cx="5946551" cy="5638800"/>
          </a:xfrm>
          <a:prstGeom prst="rect">
            <a:avLst/>
          </a:prstGeom>
        </p:spPr>
      </p:pic>
    </p:spTree>
    <p:extLst>
      <p:ext uri="{BB962C8B-B14F-4D97-AF65-F5344CB8AC3E}">
        <p14:creationId xmlns:p14="http://schemas.microsoft.com/office/powerpoint/2010/main" val="263982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EA08B-EB35-A64B-A74E-C7E3E1873B7B}"/>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NGHĨA VỤ CỦA CÔNG DÂN KHI KINH DOANH </a:t>
            </a:r>
          </a:p>
        </p:txBody>
      </p:sp>
      <p:sp>
        <p:nvSpPr>
          <p:cNvPr id="5" name="Rectangle 4">
            <a:extLst>
              <a:ext uri="{FF2B5EF4-FFF2-40B4-BE49-F238E27FC236}">
                <a16:creationId xmlns:a16="http://schemas.microsoft.com/office/drawing/2014/main" id="{A8C715D5-2D54-EC47-8F2B-1D16D39FFEBB}"/>
              </a:ext>
            </a:extLst>
          </p:cNvPr>
          <p:cNvSpPr/>
          <p:nvPr/>
        </p:nvSpPr>
        <p:spPr>
          <a:xfrm>
            <a:off x="6983988" y="2407982"/>
            <a:ext cx="4081669" cy="2411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b="1">
                <a:solidFill>
                  <a:schemeClr val="bg1"/>
                </a:solidFill>
                <a:latin typeface="Calibri" panose="020F0502020204030204" pitchFamily="34" charset="0"/>
                <a:cs typeface="Calibri" panose="020F0502020204030204" pitchFamily="34" charset="0"/>
              </a:rPr>
              <a:t>TUÂN THỦ CÁC QUY ĐỊNH VỀ QUỐC PHÒNG, AN NINH, TRẬT TỰ, AN TOÀN XH,…</a:t>
            </a:r>
          </a:p>
          <a:p>
            <a:pPr algn="just">
              <a:lnSpc>
                <a:spcPct val="120000"/>
              </a:lnSpc>
            </a:pPr>
            <a:endParaRPr 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a:p>
            <a:pPr algn="just">
              <a:lnSpc>
                <a:spcPct val="120000"/>
              </a:lnSpc>
            </a:pPr>
            <a:r>
              <a:rPr lang="en-US" b="1" dirty="0">
                <a:solidFill>
                  <a:schemeClr val="bg1"/>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VD: KHÔNG KD NHỮNG MẶT HÀNG CẤM</a:t>
            </a:r>
            <a:endParaRPr lang="en-US" b="1">
              <a:solidFill>
                <a:schemeClr val="bg1"/>
              </a:solidFill>
              <a:latin typeface="Calibri" panose="020F0502020204030204" pitchFamily="34" charset="0"/>
              <a:cs typeface="Calibri" panose="020F0502020204030204" pitchFamily="34" charset="0"/>
            </a:endParaRPr>
          </a:p>
        </p:txBody>
      </p:sp>
      <p:pic>
        <p:nvPicPr>
          <p:cNvPr id="9" name="Picture 8" descr="A picture containing outdoor, ride&#10;&#10;Description automatically generated">
            <a:extLst>
              <a:ext uri="{FF2B5EF4-FFF2-40B4-BE49-F238E27FC236}">
                <a16:creationId xmlns:a16="http://schemas.microsoft.com/office/drawing/2014/main" id="{DCB12206-6EAB-3E4C-804E-83BCF5E32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18" y="1708378"/>
            <a:ext cx="5857835" cy="3910544"/>
          </a:xfrm>
          <a:prstGeom prst="rect">
            <a:avLst/>
          </a:prstGeom>
        </p:spPr>
      </p:pic>
    </p:spTree>
    <p:extLst>
      <p:ext uri="{BB962C8B-B14F-4D97-AF65-F5344CB8AC3E}">
        <p14:creationId xmlns:p14="http://schemas.microsoft.com/office/powerpoint/2010/main" val="756639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68"/>
          <p:cNvSpPr/>
          <p:nvPr/>
        </p:nvSpPr>
        <p:spPr>
          <a:xfrm>
            <a:off x="2262710" y="1980618"/>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2" rIns="69962" bIns="69964"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0" lvl="1" defTabSz="1303298">
              <a:lnSpc>
                <a:spcPct val="120000"/>
              </a:lnSpc>
              <a:spcAft>
                <a:spcPct val="1500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70"/>
          <p:cNvSpPr/>
          <p:nvPr/>
        </p:nvSpPr>
        <p:spPr>
          <a:xfrm>
            <a:off x="2262710" y="3331654"/>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72"/>
          <p:cNvSpPr/>
          <p:nvPr/>
        </p:nvSpPr>
        <p:spPr>
          <a:xfrm>
            <a:off x="2262710" y="4682690"/>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5"/>
          <p:cNvSpPr/>
          <p:nvPr/>
        </p:nvSpPr>
        <p:spPr>
          <a:xfrm flipH="1">
            <a:off x="6705380" y="1980618"/>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2" rIns="69962" bIns="69964"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62"/>
          <p:cNvSpPr/>
          <p:nvPr/>
        </p:nvSpPr>
        <p:spPr>
          <a:xfrm flipH="1">
            <a:off x="6705380" y="3331654"/>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Freeform 64"/>
          <p:cNvSpPr/>
          <p:nvPr/>
        </p:nvSpPr>
        <p:spPr>
          <a:xfrm flipH="1">
            <a:off x="6705380" y="4682690"/>
            <a:ext cx="3223912" cy="1052014"/>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534" tIns="69964" rIns="69962" bIns="69962" numCol="1" spcCol="903" anchor="ctr" anchorCtr="0">
            <a:noAutofit/>
          </a:bodyPr>
          <a:lstStyle/>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a:p>
            <a:pPr marL="304666" lvl="1" indent="-304666" defTabSz="1303298">
              <a:lnSpc>
                <a:spcPct val="120000"/>
              </a:lnSpc>
              <a:spcAft>
                <a:spcPct val="15000"/>
              </a:spcAft>
              <a:buChar char="••"/>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Left-Right Arrow 61"/>
          <p:cNvSpPr/>
          <p:nvPr/>
        </p:nvSpPr>
        <p:spPr>
          <a:xfrm>
            <a:off x="5640042" y="2315485"/>
            <a:ext cx="965563" cy="382277"/>
          </a:xfrm>
          <a:prstGeom prst="leftRightArrow">
            <a:avLst>
              <a:gd name="adj1" fmla="val 50000"/>
              <a:gd name="adj2" fmla="val 650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68" tIns="43333" rIns="86668" bIns="43333"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Left-Right Arrow 65"/>
          <p:cNvSpPr/>
          <p:nvPr/>
        </p:nvSpPr>
        <p:spPr>
          <a:xfrm>
            <a:off x="5640042" y="3666520"/>
            <a:ext cx="965563" cy="382277"/>
          </a:xfrm>
          <a:prstGeom prst="leftRightArrow">
            <a:avLst>
              <a:gd name="adj1" fmla="val 50000"/>
              <a:gd name="adj2" fmla="val 650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68" tIns="43333" rIns="86668" bIns="43333"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Left-Right Arrow 66"/>
          <p:cNvSpPr/>
          <p:nvPr/>
        </p:nvSpPr>
        <p:spPr>
          <a:xfrm>
            <a:off x="5640042" y="5017556"/>
            <a:ext cx="965563" cy="382277"/>
          </a:xfrm>
          <a:prstGeom prst="leftRightArrow">
            <a:avLst>
              <a:gd name="adj1" fmla="val 50000"/>
              <a:gd name="adj2" fmla="val 650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6668" tIns="43333" rIns="86668" bIns="43333" rtlCol="0" anchor="ctr"/>
          <a:lstStyle/>
          <a:p>
            <a:pPr algn="ct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Text Placeholder 3"/>
          <p:cNvSpPr txBox="1">
            <a:spLocks/>
          </p:cNvSpPr>
          <p:nvPr/>
        </p:nvSpPr>
        <p:spPr>
          <a:xfrm>
            <a:off x="2942348" y="2174556"/>
            <a:ext cx="2239587" cy="3275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KD CÁC CHẤT MA TUÝ</a:t>
            </a:r>
            <a:endParaRPr lang="en-US"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78" name="Text Placeholder 3"/>
          <p:cNvSpPr txBox="1">
            <a:spLocks/>
          </p:cNvSpPr>
          <p:nvPr/>
        </p:nvSpPr>
        <p:spPr>
          <a:xfrm>
            <a:off x="2946841" y="3381534"/>
            <a:ext cx="2544273" cy="102925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CÁC LOẠI HOÁ CHẤT, KHOÁNG VẬT THEO QUY ĐỊNH</a:t>
            </a:r>
            <a:endParaRPr lang="en-US"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80" name="Text Placeholder 3"/>
          <p:cNvSpPr txBox="1">
            <a:spLocks/>
          </p:cNvSpPr>
          <p:nvPr/>
        </p:nvSpPr>
        <p:spPr>
          <a:xfrm>
            <a:off x="2969866" y="4707627"/>
            <a:ext cx="2531258" cy="102925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MÃU VẬT CÁC LOẠI ĐỘNG – THỰC VẬT HOANG DÃ</a:t>
            </a:r>
            <a:endParaRPr lang="en-US"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87" name="Text Placeholder 3"/>
          <p:cNvSpPr txBox="1">
            <a:spLocks/>
          </p:cNvSpPr>
          <p:nvPr/>
        </p:nvSpPr>
        <p:spPr>
          <a:xfrm>
            <a:off x="7014994" y="2009439"/>
            <a:ext cx="2239587" cy="102925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LIÊN QUAN ĐẾN SINH SẢN VÔ TÍNH TRÊN NGƯỜI</a:t>
            </a:r>
            <a:endParaRPr lang="en-US"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91" name="Text Placeholder 3"/>
          <p:cNvSpPr txBox="1">
            <a:spLocks/>
          </p:cNvSpPr>
          <p:nvPr/>
        </p:nvSpPr>
        <p:spPr>
          <a:xfrm>
            <a:off x="6958591" y="3666520"/>
            <a:ext cx="2239587" cy="3275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MẠI DÂM</a:t>
            </a:r>
            <a:endParaRPr lang="en-US"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93" name="Text Placeholder 3"/>
          <p:cNvSpPr txBox="1">
            <a:spLocks/>
          </p:cNvSpPr>
          <p:nvPr/>
        </p:nvSpPr>
        <p:spPr>
          <a:xfrm>
            <a:off x="6772041" y="4674529"/>
            <a:ext cx="2472416" cy="102925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669">
              <a:lnSpc>
                <a:spcPct val="120000"/>
              </a:lnSpc>
              <a:spcBef>
                <a:spcPct val="20000"/>
              </a:spcBef>
              <a:defRPr/>
            </a:pPr>
            <a:r>
              <a:rPr lang="vi-VN"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MUA BÁN NGƯỜI, CÁC BỘ PHẬN TRÊN CƠ THỂ NGƯỜI</a:t>
            </a:r>
            <a:endParaRPr lang="en-US" altLang="zh-CN" sz="1900" b="1" dirty="0">
              <a:solidFill>
                <a:schemeClr val="accent1">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68" name="Rounded Rectangle 67"/>
          <p:cNvSpPr/>
          <p:nvPr/>
        </p:nvSpPr>
        <p:spPr>
          <a:xfrm>
            <a:off x="916282" y="1905266"/>
            <a:ext cx="1357011" cy="1210480"/>
          </a:xfrm>
          <a:prstGeom prst="roundRect">
            <a:avLst/>
          </a:pr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marL="182563"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01</a:t>
            </a:r>
          </a:p>
        </p:txBody>
      </p:sp>
      <p:sp>
        <p:nvSpPr>
          <p:cNvPr id="70" name="Rounded Rectangle 69"/>
          <p:cNvSpPr/>
          <p:nvPr/>
        </p:nvSpPr>
        <p:spPr>
          <a:xfrm>
            <a:off x="916282" y="3256305"/>
            <a:ext cx="1357011" cy="1210477"/>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marL="182563"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03</a:t>
            </a:r>
          </a:p>
        </p:txBody>
      </p:sp>
      <p:sp>
        <p:nvSpPr>
          <p:cNvPr id="72" name="Rounded Rectangle 71"/>
          <p:cNvSpPr/>
          <p:nvPr/>
        </p:nvSpPr>
        <p:spPr>
          <a:xfrm>
            <a:off x="916282" y="4607342"/>
            <a:ext cx="1357011" cy="1210477"/>
          </a:xfrm>
          <a:prstGeom prst="roundRect">
            <a:avLst/>
          </a:pr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marL="182563"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05</a:t>
            </a:r>
          </a:p>
        </p:txBody>
      </p:sp>
      <p:sp>
        <p:nvSpPr>
          <p:cNvPr id="45" name="Rounded Rectangle 44"/>
          <p:cNvSpPr/>
          <p:nvPr/>
        </p:nvSpPr>
        <p:spPr>
          <a:xfrm flipH="1">
            <a:off x="9918708" y="1905266"/>
            <a:ext cx="1357011" cy="1210480"/>
          </a:xfrm>
          <a:prstGeom prst="roundRect">
            <a:avLst/>
          </a:pr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          02</a:t>
            </a:r>
          </a:p>
        </p:txBody>
      </p:sp>
      <p:sp>
        <p:nvSpPr>
          <p:cNvPr id="48" name="Rounded Rectangle 47"/>
          <p:cNvSpPr/>
          <p:nvPr/>
        </p:nvSpPr>
        <p:spPr>
          <a:xfrm flipH="1">
            <a:off x="9918708" y="3256305"/>
            <a:ext cx="1357011" cy="1210477"/>
          </a:xfrm>
          <a:prstGeom prst="roundRect">
            <a:avLst/>
          </a:prstGeom>
          <a:solidFill>
            <a:schemeClr val="accent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          04</a:t>
            </a:r>
          </a:p>
        </p:txBody>
      </p:sp>
      <p:sp>
        <p:nvSpPr>
          <p:cNvPr id="64" name="Rounded Rectangle 63"/>
          <p:cNvSpPr/>
          <p:nvPr/>
        </p:nvSpPr>
        <p:spPr>
          <a:xfrm flipH="1">
            <a:off x="9918708" y="4607342"/>
            <a:ext cx="1357011" cy="1210477"/>
          </a:xfrm>
          <a:prstGeom prst="roundRect">
            <a:avLst/>
          </a:prstGeom>
          <a:solidFill>
            <a:schemeClr val="accent6"/>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903" anchor="ctr" anchorCtr="0">
            <a:noAutofit/>
          </a:bodyPr>
          <a:lstStyle/>
          <a:p>
            <a:pPr algn="ctr" defTabSz="1362541">
              <a:lnSpc>
                <a:spcPct val="120000"/>
              </a:lnSpc>
              <a:spcAft>
                <a:spcPct val="35000"/>
              </a:spcAft>
            </a:pPr>
            <a:r>
              <a:rPr lang="en-US" sz="2400" b="1" dirty="0">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          06</a:t>
            </a:r>
          </a:p>
        </p:txBody>
      </p:sp>
      <p:sp>
        <p:nvSpPr>
          <p:cNvPr id="2" name="Cross 1">
            <a:extLst>
              <a:ext uri="{FF2B5EF4-FFF2-40B4-BE49-F238E27FC236}">
                <a16:creationId xmlns:a16="http://schemas.microsoft.com/office/drawing/2014/main" id="{C3896BDD-0EAF-214A-A888-231262DC954D}"/>
              </a:ext>
            </a:extLst>
          </p:cNvPr>
          <p:cNvSpPr/>
          <p:nvPr/>
        </p:nvSpPr>
        <p:spPr>
          <a:xfrm rot="2595162">
            <a:off x="1816093" y="2054709"/>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Cross 29">
            <a:extLst>
              <a:ext uri="{FF2B5EF4-FFF2-40B4-BE49-F238E27FC236}">
                <a16:creationId xmlns:a16="http://schemas.microsoft.com/office/drawing/2014/main" id="{D32FCD51-B4D2-CE49-8965-17BC3FB74A0A}"/>
              </a:ext>
            </a:extLst>
          </p:cNvPr>
          <p:cNvSpPr/>
          <p:nvPr/>
        </p:nvSpPr>
        <p:spPr>
          <a:xfrm rot="2595162">
            <a:off x="1837604" y="3395910"/>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Cross 30">
            <a:extLst>
              <a:ext uri="{FF2B5EF4-FFF2-40B4-BE49-F238E27FC236}">
                <a16:creationId xmlns:a16="http://schemas.microsoft.com/office/drawing/2014/main" id="{B4FDD1D6-490F-A64A-AAFA-2B8D66D27FE3}"/>
              </a:ext>
            </a:extLst>
          </p:cNvPr>
          <p:cNvSpPr/>
          <p:nvPr/>
        </p:nvSpPr>
        <p:spPr>
          <a:xfrm rot="2595162">
            <a:off x="1837084" y="4709752"/>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Cross 31">
            <a:extLst>
              <a:ext uri="{FF2B5EF4-FFF2-40B4-BE49-F238E27FC236}">
                <a16:creationId xmlns:a16="http://schemas.microsoft.com/office/drawing/2014/main" id="{1D534A52-F4F4-A944-B71A-D2654BD50080}"/>
              </a:ext>
            </a:extLst>
          </p:cNvPr>
          <p:cNvSpPr/>
          <p:nvPr/>
        </p:nvSpPr>
        <p:spPr>
          <a:xfrm rot="2595162">
            <a:off x="9461507" y="2020429"/>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Cross 32">
            <a:extLst>
              <a:ext uri="{FF2B5EF4-FFF2-40B4-BE49-F238E27FC236}">
                <a16:creationId xmlns:a16="http://schemas.microsoft.com/office/drawing/2014/main" id="{7B063331-E0BB-3848-A007-E369ED3174B0}"/>
              </a:ext>
            </a:extLst>
          </p:cNvPr>
          <p:cNvSpPr/>
          <p:nvPr/>
        </p:nvSpPr>
        <p:spPr>
          <a:xfrm rot="2595162">
            <a:off x="9466991" y="3359273"/>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Cross 33">
            <a:extLst>
              <a:ext uri="{FF2B5EF4-FFF2-40B4-BE49-F238E27FC236}">
                <a16:creationId xmlns:a16="http://schemas.microsoft.com/office/drawing/2014/main" id="{BE425CFB-F664-524F-BC49-5522B8B51BB0}"/>
              </a:ext>
            </a:extLst>
          </p:cNvPr>
          <p:cNvSpPr/>
          <p:nvPr/>
        </p:nvSpPr>
        <p:spPr>
          <a:xfrm rot="2595162">
            <a:off x="9482499" y="4727178"/>
            <a:ext cx="914400" cy="914400"/>
          </a:xfrm>
          <a:prstGeom prst="plus">
            <a:avLst>
              <a:gd name="adj" fmla="val 365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TextBox 34">
            <a:extLst>
              <a:ext uri="{FF2B5EF4-FFF2-40B4-BE49-F238E27FC236}">
                <a16:creationId xmlns:a16="http://schemas.microsoft.com/office/drawing/2014/main" id="{2C371466-0927-9644-B862-52AD2F7C565E}"/>
              </a:ext>
            </a:extLst>
          </p:cNvPr>
          <p:cNvSpPr txBox="1"/>
          <p:nvPr/>
        </p:nvSpPr>
        <p:spPr>
          <a:xfrm>
            <a:off x="734782" y="329515"/>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CẤM KINH DOANH MỘT SỐ MẶT HÀNG SAU</a:t>
            </a:r>
          </a:p>
        </p:txBody>
      </p:sp>
      <p:sp>
        <p:nvSpPr>
          <p:cNvPr id="3" name="Rectangle 2">
            <a:extLst>
              <a:ext uri="{FF2B5EF4-FFF2-40B4-BE49-F238E27FC236}">
                <a16:creationId xmlns:a16="http://schemas.microsoft.com/office/drawing/2014/main" id="{5A6F4EA0-0524-3749-BA25-38A3819796C6}"/>
              </a:ext>
            </a:extLst>
          </p:cNvPr>
          <p:cNvSpPr/>
          <p:nvPr/>
        </p:nvSpPr>
        <p:spPr>
          <a:xfrm>
            <a:off x="3874666" y="952639"/>
            <a:ext cx="4844273" cy="82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a:latin typeface="Calibri" panose="020F0502020204030204" pitchFamily="34" charset="0"/>
                <a:cs typeface="Calibri" panose="020F0502020204030204" pitchFamily="34" charset="0"/>
              </a:rPr>
              <a:t>ĐIỀU 6 – LUẬT ĐẦU TƯ</a:t>
            </a:r>
          </a:p>
        </p:txBody>
      </p:sp>
    </p:spTree>
    <p:extLst>
      <p:ext uri="{BB962C8B-B14F-4D97-AF65-F5344CB8AC3E}">
        <p14:creationId xmlns:p14="http://schemas.microsoft.com/office/powerpoint/2010/main" val="35584567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par>
                          <p:cTn id="13" fill="hold">
                            <p:stCondLst>
                              <p:cond delay="500"/>
                            </p:stCondLst>
                            <p:childTnLst>
                              <p:par>
                                <p:cTn id="14" presetID="2" presetClass="entr" presetSubtype="1" accel="50000" decel="5000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500" fill="hold"/>
                                        <p:tgtEl>
                                          <p:spTgt spid="68"/>
                                        </p:tgtEl>
                                        <p:attrNameLst>
                                          <p:attrName>ppt_x</p:attrName>
                                        </p:attrNameLst>
                                      </p:cBhvr>
                                      <p:tavLst>
                                        <p:tav tm="0">
                                          <p:val>
                                            <p:strVal val="#ppt_x"/>
                                          </p:val>
                                        </p:tav>
                                        <p:tav tm="100000">
                                          <p:val>
                                            <p:strVal val="#ppt_x"/>
                                          </p:val>
                                        </p:tav>
                                      </p:tavLst>
                                    </p:anim>
                                    <p:anim calcmode="lin" valueType="num">
                                      <p:cBhvr additive="base">
                                        <p:cTn id="17" dur="500" fill="hold"/>
                                        <p:tgtEl>
                                          <p:spTgt spid="68"/>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left)">
                                      <p:cBhvr>
                                        <p:cTn id="21" dur="500"/>
                                        <p:tgtEl>
                                          <p:spTgt spid="6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barn(outVertical)">
                                      <p:cBhvr>
                                        <p:cTn id="29" dur="500"/>
                                        <p:tgtEl>
                                          <p:spTgt spid="62"/>
                                        </p:tgtEl>
                                      </p:cBhvr>
                                    </p:animEffect>
                                  </p:childTnLst>
                                </p:cTn>
                              </p:par>
                            </p:childTnLst>
                          </p:cTn>
                        </p:par>
                        <p:par>
                          <p:cTn id="30" fill="hold">
                            <p:stCondLst>
                              <p:cond delay="2500"/>
                            </p:stCondLst>
                            <p:childTnLst>
                              <p:par>
                                <p:cTn id="31" presetID="2" presetClass="entr" presetSubtype="1" accel="50000" decel="5000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0-#ppt_h/2"/>
                                          </p:val>
                                        </p:tav>
                                        <p:tav tm="100000">
                                          <p:val>
                                            <p:strVal val="#ppt_y"/>
                                          </p:val>
                                        </p:tav>
                                      </p:tavLst>
                                    </p:anim>
                                  </p:childTnLst>
                                </p:cTn>
                              </p:par>
                            </p:childTnLst>
                          </p:cTn>
                        </p:par>
                        <p:par>
                          <p:cTn id="35" fill="hold">
                            <p:stCondLst>
                              <p:cond delay="3000"/>
                            </p:stCondLst>
                            <p:childTnLst>
                              <p:par>
                                <p:cTn id="36" presetID="22" presetClass="entr" presetSubtype="2"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right)">
                                      <p:cBhvr>
                                        <p:cTn id="38" dur="500"/>
                                        <p:tgtEl>
                                          <p:spTgt spid="46"/>
                                        </p:tgtEl>
                                      </p:cBhvr>
                                    </p:animEffect>
                                  </p:childTnLst>
                                </p:cTn>
                              </p:par>
                            </p:childTnLst>
                          </p:cTn>
                        </p:par>
                        <p:par>
                          <p:cTn id="39" fill="hold">
                            <p:stCondLst>
                              <p:cond delay="3500"/>
                            </p:stCondLst>
                            <p:childTnLst>
                              <p:par>
                                <p:cTn id="40" presetID="22" presetClass="entr" presetSubtype="2"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right)">
                                      <p:cBhvr>
                                        <p:cTn id="42" dur="500"/>
                                        <p:tgtEl>
                                          <p:spTgt spid="87"/>
                                        </p:tgtEl>
                                      </p:cBhvr>
                                    </p:animEffect>
                                  </p:childTnLst>
                                </p:cTn>
                              </p:par>
                            </p:childTnLst>
                          </p:cTn>
                        </p:par>
                        <p:par>
                          <p:cTn id="43" fill="hold">
                            <p:stCondLst>
                              <p:cond delay="4000"/>
                            </p:stCondLst>
                            <p:childTnLst>
                              <p:par>
                                <p:cTn id="44" presetID="2" presetClass="entr" presetSubtype="1" accel="50000" decel="50000"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fill="hold"/>
                                        <p:tgtEl>
                                          <p:spTgt spid="70"/>
                                        </p:tgtEl>
                                        <p:attrNameLst>
                                          <p:attrName>ppt_x</p:attrName>
                                        </p:attrNameLst>
                                      </p:cBhvr>
                                      <p:tavLst>
                                        <p:tav tm="0">
                                          <p:val>
                                            <p:strVal val="#ppt_x"/>
                                          </p:val>
                                        </p:tav>
                                        <p:tav tm="100000">
                                          <p:val>
                                            <p:strVal val="#ppt_x"/>
                                          </p:val>
                                        </p:tav>
                                      </p:tavLst>
                                    </p:anim>
                                    <p:anim calcmode="lin" valueType="num">
                                      <p:cBhvr additive="base">
                                        <p:cTn id="47" dur="500" fill="hold"/>
                                        <p:tgtEl>
                                          <p:spTgt spid="70"/>
                                        </p:tgtEl>
                                        <p:attrNameLst>
                                          <p:attrName>ppt_y</p:attrName>
                                        </p:attrNameLst>
                                      </p:cBhvr>
                                      <p:tavLst>
                                        <p:tav tm="0">
                                          <p:val>
                                            <p:strVal val="0-#ppt_h/2"/>
                                          </p:val>
                                        </p:tav>
                                        <p:tav tm="100000">
                                          <p:val>
                                            <p:strVal val="#ppt_y"/>
                                          </p:val>
                                        </p:tav>
                                      </p:tavLst>
                                    </p:anim>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left)">
                                      <p:cBhvr>
                                        <p:cTn id="51" dur="500"/>
                                        <p:tgtEl>
                                          <p:spTgt spid="71"/>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500"/>
                                        <p:tgtEl>
                                          <p:spTgt spid="78"/>
                                        </p:tgtEl>
                                      </p:cBhvr>
                                    </p:animEffect>
                                  </p:childTnLst>
                                </p:cTn>
                              </p:par>
                            </p:childTnLst>
                          </p:cTn>
                        </p:par>
                        <p:par>
                          <p:cTn id="56" fill="hold">
                            <p:stCondLst>
                              <p:cond delay="5500"/>
                            </p:stCondLst>
                            <p:childTnLst>
                              <p:par>
                                <p:cTn id="57" presetID="16" presetClass="entr" presetSubtype="37"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barn(outVertical)">
                                      <p:cBhvr>
                                        <p:cTn id="59" dur="500"/>
                                        <p:tgtEl>
                                          <p:spTgt spid="66"/>
                                        </p:tgtEl>
                                      </p:cBhvr>
                                    </p:animEffect>
                                  </p:childTnLst>
                                </p:cTn>
                              </p:par>
                            </p:childTnLst>
                          </p:cTn>
                        </p:par>
                        <p:par>
                          <p:cTn id="60" fill="hold">
                            <p:stCondLst>
                              <p:cond delay="6000"/>
                            </p:stCondLst>
                            <p:childTnLst>
                              <p:par>
                                <p:cTn id="61" presetID="2" presetClass="entr" presetSubtype="1" accel="50000" decel="50000"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ppt_x"/>
                                          </p:val>
                                        </p:tav>
                                        <p:tav tm="100000">
                                          <p:val>
                                            <p:strVal val="#ppt_x"/>
                                          </p:val>
                                        </p:tav>
                                      </p:tavLst>
                                    </p:anim>
                                    <p:anim calcmode="lin" valueType="num">
                                      <p:cBhvr additive="base">
                                        <p:cTn id="64" dur="500" fill="hold"/>
                                        <p:tgtEl>
                                          <p:spTgt spid="48"/>
                                        </p:tgtEl>
                                        <p:attrNameLst>
                                          <p:attrName>ppt_y</p:attrName>
                                        </p:attrNameLst>
                                      </p:cBhvr>
                                      <p:tavLst>
                                        <p:tav tm="0">
                                          <p:val>
                                            <p:strVal val="0-#ppt_h/2"/>
                                          </p:val>
                                        </p:tav>
                                        <p:tav tm="100000">
                                          <p:val>
                                            <p:strVal val="#ppt_y"/>
                                          </p:val>
                                        </p:tav>
                                      </p:tavLst>
                                    </p:anim>
                                  </p:childTnLst>
                                </p:cTn>
                              </p:par>
                            </p:childTnLst>
                          </p:cTn>
                        </p:par>
                        <p:par>
                          <p:cTn id="65" fill="hold">
                            <p:stCondLst>
                              <p:cond delay="6500"/>
                            </p:stCondLst>
                            <p:childTnLst>
                              <p:par>
                                <p:cTn id="66" presetID="22" presetClass="entr" presetSubtype="2" fill="hold" grpId="0" nodeType="after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right)">
                                      <p:cBhvr>
                                        <p:cTn id="68" dur="500"/>
                                        <p:tgtEl>
                                          <p:spTgt spid="63"/>
                                        </p:tgtEl>
                                      </p:cBhvr>
                                    </p:animEffect>
                                  </p:childTnLst>
                                </p:cTn>
                              </p:par>
                            </p:childTnLst>
                          </p:cTn>
                        </p:par>
                        <p:par>
                          <p:cTn id="69" fill="hold">
                            <p:stCondLst>
                              <p:cond delay="7000"/>
                            </p:stCondLst>
                            <p:childTnLst>
                              <p:par>
                                <p:cTn id="70" presetID="22" presetClass="entr" presetSubtype="2"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right)">
                                      <p:cBhvr>
                                        <p:cTn id="72" dur="500"/>
                                        <p:tgtEl>
                                          <p:spTgt spid="91"/>
                                        </p:tgtEl>
                                      </p:cBhvr>
                                    </p:animEffect>
                                  </p:childTnLst>
                                </p:cTn>
                              </p:par>
                            </p:childTnLst>
                          </p:cTn>
                        </p:par>
                        <p:par>
                          <p:cTn id="73" fill="hold">
                            <p:stCondLst>
                              <p:cond delay="7500"/>
                            </p:stCondLst>
                            <p:childTnLst>
                              <p:par>
                                <p:cTn id="74" presetID="2" presetClass="entr" presetSubtype="1" accel="50000" decel="50000" fill="hold" grpId="0" nodeType="afterEffect">
                                  <p:stCondLst>
                                    <p:cond delay="0"/>
                                  </p:stCondLst>
                                  <p:childTnLst>
                                    <p:set>
                                      <p:cBhvr>
                                        <p:cTn id="75" dur="1" fill="hold">
                                          <p:stCondLst>
                                            <p:cond delay="0"/>
                                          </p:stCondLst>
                                        </p:cTn>
                                        <p:tgtEl>
                                          <p:spTgt spid="72"/>
                                        </p:tgtEl>
                                        <p:attrNameLst>
                                          <p:attrName>style.visibility</p:attrName>
                                        </p:attrNameLst>
                                      </p:cBhvr>
                                      <p:to>
                                        <p:strVal val="visible"/>
                                      </p:to>
                                    </p:set>
                                    <p:anim calcmode="lin" valueType="num">
                                      <p:cBhvr additive="base">
                                        <p:cTn id="76" dur="500" fill="hold"/>
                                        <p:tgtEl>
                                          <p:spTgt spid="72"/>
                                        </p:tgtEl>
                                        <p:attrNameLst>
                                          <p:attrName>ppt_x</p:attrName>
                                        </p:attrNameLst>
                                      </p:cBhvr>
                                      <p:tavLst>
                                        <p:tav tm="0">
                                          <p:val>
                                            <p:strVal val="#ppt_x"/>
                                          </p:val>
                                        </p:tav>
                                        <p:tav tm="100000">
                                          <p:val>
                                            <p:strVal val="#ppt_x"/>
                                          </p:val>
                                        </p:tav>
                                      </p:tavLst>
                                    </p:anim>
                                    <p:anim calcmode="lin" valueType="num">
                                      <p:cBhvr additive="base">
                                        <p:cTn id="77" dur="500" fill="hold"/>
                                        <p:tgtEl>
                                          <p:spTgt spid="72"/>
                                        </p:tgtEl>
                                        <p:attrNameLst>
                                          <p:attrName>ppt_y</p:attrName>
                                        </p:attrNameLst>
                                      </p:cBhvr>
                                      <p:tavLst>
                                        <p:tav tm="0">
                                          <p:val>
                                            <p:strVal val="0-#ppt_h/2"/>
                                          </p:val>
                                        </p:tav>
                                        <p:tav tm="100000">
                                          <p:val>
                                            <p:strVal val="#ppt_y"/>
                                          </p:val>
                                        </p:tav>
                                      </p:tavLst>
                                    </p:anim>
                                  </p:childTnLst>
                                </p:cTn>
                              </p:par>
                            </p:childTnLst>
                          </p:cTn>
                        </p:par>
                        <p:par>
                          <p:cTn id="78" fill="hold">
                            <p:stCondLst>
                              <p:cond delay="8000"/>
                            </p:stCondLst>
                            <p:childTnLst>
                              <p:par>
                                <p:cTn id="79" presetID="22" presetClass="entr" presetSubtype="8"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left)">
                                      <p:cBhvr>
                                        <p:cTn id="81" dur="500"/>
                                        <p:tgtEl>
                                          <p:spTgt spid="73"/>
                                        </p:tgtEl>
                                      </p:cBhvr>
                                    </p:animEffect>
                                  </p:childTnLst>
                                </p:cTn>
                              </p:par>
                            </p:childTnLst>
                          </p:cTn>
                        </p:par>
                        <p:par>
                          <p:cTn id="82" fill="hold">
                            <p:stCondLst>
                              <p:cond delay="8500"/>
                            </p:stCondLst>
                            <p:childTnLst>
                              <p:par>
                                <p:cTn id="83" presetID="22" presetClass="entr" presetSubtype="8"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wipe(left)">
                                      <p:cBhvr>
                                        <p:cTn id="85" dur="500"/>
                                        <p:tgtEl>
                                          <p:spTgt spid="80"/>
                                        </p:tgtEl>
                                      </p:cBhvr>
                                    </p:animEffect>
                                  </p:childTnLst>
                                </p:cTn>
                              </p:par>
                            </p:childTnLst>
                          </p:cTn>
                        </p:par>
                        <p:par>
                          <p:cTn id="86" fill="hold">
                            <p:stCondLst>
                              <p:cond delay="9000"/>
                            </p:stCondLst>
                            <p:childTnLst>
                              <p:par>
                                <p:cTn id="87" presetID="16" presetClass="entr" presetSubtype="37"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barn(outVertical)">
                                      <p:cBhvr>
                                        <p:cTn id="89" dur="500"/>
                                        <p:tgtEl>
                                          <p:spTgt spid="67"/>
                                        </p:tgtEl>
                                      </p:cBhvr>
                                    </p:animEffect>
                                  </p:childTnLst>
                                </p:cTn>
                              </p:par>
                            </p:childTnLst>
                          </p:cTn>
                        </p:par>
                        <p:par>
                          <p:cTn id="90" fill="hold">
                            <p:stCondLst>
                              <p:cond delay="9500"/>
                            </p:stCondLst>
                            <p:childTnLst>
                              <p:par>
                                <p:cTn id="91" presetID="2" presetClass="entr" presetSubtype="1" accel="50000" decel="50000" fill="hold" grpId="0"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additive="base">
                                        <p:cTn id="93" dur="500" fill="hold"/>
                                        <p:tgtEl>
                                          <p:spTgt spid="64"/>
                                        </p:tgtEl>
                                        <p:attrNameLst>
                                          <p:attrName>ppt_x</p:attrName>
                                        </p:attrNameLst>
                                      </p:cBhvr>
                                      <p:tavLst>
                                        <p:tav tm="0">
                                          <p:val>
                                            <p:strVal val="#ppt_x"/>
                                          </p:val>
                                        </p:tav>
                                        <p:tav tm="100000">
                                          <p:val>
                                            <p:strVal val="#ppt_x"/>
                                          </p:val>
                                        </p:tav>
                                      </p:tavLst>
                                    </p:anim>
                                    <p:anim calcmode="lin" valueType="num">
                                      <p:cBhvr additive="base">
                                        <p:cTn id="94" dur="500" fill="hold"/>
                                        <p:tgtEl>
                                          <p:spTgt spid="64"/>
                                        </p:tgtEl>
                                        <p:attrNameLst>
                                          <p:attrName>ppt_y</p:attrName>
                                        </p:attrNameLst>
                                      </p:cBhvr>
                                      <p:tavLst>
                                        <p:tav tm="0">
                                          <p:val>
                                            <p:strVal val="0-#ppt_h/2"/>
                                          </p:val>
                                        </p:tav>
                                        <p:tav tm="100000">
                                          <p:val>
                                            <p:strVal val="#ppt_y"/>
                                          </p:val>
                                        </p:tav>
                                      </p:tavLst>
                                    </p:anim>
                                  </p:childTnLst>
                                </p:cTn>
                              </p:par>
                            </p:childTnLst>
                          </p:cTn>
                        </p:par>
                        <p:par>
                          <p:cTn id="95" fill="hold">
                            <p:stCondLst>
                              <p:cond delay="10000"/>
                            </p:stCondLst>
                            <p:childTnLst>
                              <p:par>
                                <p:cTn id="96" presetID="22" presetClass="entr" presetSubtype="2" fill="hold" grpId="0" nodeType="after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wipe(right)">
                                      <p:cBhvr>
                                        <p:cTn id="98" dur="500"/>
                                        <p:tgtEl>
                                          <p:spTgt spid="65"/>
                                        </p:tgtEl>
                                      </p:cBhvr>
                                    </p:animEffect>
                                  </p:childTnLst>
                                </p:cTn>
                              </p:par>
                            </p:childTnLst>
                          </p:cTn>
                        </p:par>
                        <p:par>
                          <p:cTn id="99" fill="hold">
                            <p:stCondLst>
                              <p:cond delay="10500"/>
                            </p:stCondLst>
                            <p:childTnLst>
                              <p:par>
                                <p:cTn id="100" presetID="22" presetClass="entr" presetSubtype="2" fill="hold" grpId="0" nodeType="afterEffect">
                                  <p:stCondLst>
                                    <p:cond delay="0"/>
                                  </p:stCondLst>
                                  <p:childTnLst>
                                    <p:set>
                                      <p:cBhvr>
                                        <p:cTn id="101" dur="1" fill="hold">
                                          <p:stCondLst>
                                            <p:cond delay="0"/>
                                          </p:stCondLst>
                                        </p:cTn>
                                        <p:tgtEl>
                                          <p:spTgt spid="93"/>
                                        </p:tgtEl>
                                        <p:attrNameLst>
                                          <p:attrName>style.visibility</p:attrName>
                                        </p:attrNameLst>
                                      </p:cBhvr>
                                      <p:to>
                                        <p:strVal val="visible"/>
                                      </p:to>
                                    </p:set>
                                    <p:animEffect transition="in" filter="wipe(right)">
                                      <p:cBhvr>
                                        <p:cTn id="10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3" grpId="0" animBg="1"/>
      <p:bldP spid="46" grpId="0" animBg="1"/>
      <p:bldP spid="63" grpId="0" animBg="1"/>
      <p:bldP spid="65" grpId="0" animBg="1"/>
      <p:bldP spid="62" grpId="0" animBg="1"/>
      <p:bldP spid="66" grpId="0" animBg="1"/>
      <p:bldP spid="67" grpId="0" animBg="1"/>
      <p:bldP spid="74" grpId="0"/>
      <p:bldP spid="78" grpId="0"/>
      <p:bldP spid="80" grpId="0"/>
      <p:bldP spid="87" grpId="0"/>
      <p:bldP spid="91" grpId="0"/>
      <p:bldP spid="93" grpId="0"/>
      <p:bldP spid="68" grpId="0" animBg="1"/>
      <p:bldP spid="70" grpId="0" animBg="1"/>
      <p:bldP spid="72" grpId="0" animBg="1"/>
      <p:bldP spid="45" grpId="0" animBg="1"/>
      <p:bldP spid="48" grpId="0" animBg="1"/>
      <p:bldP spid="64" grpId="0" animBg="1"/>
      <p:bldP spid="35"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rot="10800000" flipH="1">
            <a:off x="-149780" y="-163433"/>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3338949" y="2669592"/>
            <a:ext cx="1469954"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Calibri" panose="020F0502020204030204" pitchFamily="34" charset="0"/>
                <a:ea typeface="方正姚体" panose="02010601030101010101" pitchFamily="2" charset="-122"/>
                <a:cs typeface="Calibri" panose="020F0502020204030204" pitchFamily="34" charset="0"/>
              </a:rPr>
              <a:t>2. </a:t>
            </a: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3382208" y="4433601"/>
            <a:ext cx="7645804"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603923" y="2891142"/>
            <a:ext cx="6424089" cy="1167343"/>
          </a:xfrm>
          <a:prstGeom prst="rect">
            <a:avLst/>
          </a:prstGeom>
          <a:noFill/>
        </p:spPr>
        <p:txBody>
          <a:bodyPr wrap="square" lIns="91412" tIns="45706" rIns="91412" bIns="45706" rtlCol="0">
            <a:spAutoFit/>
          </a:bodyPr>
          <a:lstStyle/>
          <a:p>
            <a:pPr algn="just">
              <a:lnSpc>
                <a:spcPct val="130000"/>
              </a:lnSpc>
            </a:pPr>
            <a:r>
              <a:rPr lang="vi-VN" sz="2800">
                <a:solidFill>
                  <a:schemeClr val="accent1">
                    <a:lumMod val="75000"/>
                  </a:schemeClr>
                </a:solidFill>
                <a:latin typeface="Calibri Light" panose="020F0302020204030204" pitchFamily="34" charset="0"/>
                <a:cs typeface="Calibri Light" panose="020F0302020204030204" pitchFamily="34" charset="0"/>
              </a:rPr>
              <a:t>Một số nội dung cơ bản của pháp luật về phát triển văn hoá (đọc thêm)</a:t>
            </a:r>
            <a:endParaRPr lang="vi-VN" altLang="zh-CN" sz="4000" dirty="0">
              <a:solidFill>
                <a:schemeClr val="accent1">
                  <a:lumMod val="75000"/>
                </a:schemeClr>
              </a:solidFill>
              <a:latin typeface="Calibri Light" panose="020F0302020204030204" pitchFamily="34" charset="0"/>
              <a:ea typeface="微软雅黑"/>
              <a:cs typeface="Calibri Light" panose="020F0302020204030204" pitchFamily="34" charset="0"/>
            </a:endParaRPr>
          </a:p>
        </p:txBody>
      </p:sp>
      <p:grpSp>
        <p:nvGrpSpPr>
          <p:cNvPr id="11" name="组合 1">
            <a:extLst>
              <a:ext uri="{FF2B5EF4-FFF2-40B4-BE49-F238E27FC236}">
                <a16:creationId xmlns:a16="http://schemas.microsoft.com/office/drawing/2014/main" id="{94AB8BA8-25A5-C74B-83AA-76FEE705C41A}"/>
              </a:ext>
            </a:extLst>
          </p:cNvPr>
          <p:cNvGrpSpPr/>
          <p:nvPr/>
        </p:nvGrpSpPr>
        <p:grpSpPr>
          <a:xfrm flipH="1">
            <a:off x="9204635" y="4926934"/>
            <a:ext cx="3127507" cy="1931066"/>
            <a:chOff x="-16275" y="2464532"/>
            <a:chExt cx="6472597" cy="2736304"/>
          </a:xfrm>
        </p:grpSpPr>
        <p:pic>
          <p:nvPicPr>
            <p:cNvPr id="13" name="图片 2">
              <a:extLst>
                <a:ext uri="{FF2B5EF4-FFF2-40B4-BE49-F238E27FC236}">
                  <a16:creationId xmlns:a16="http://schemas.microsoft.com/office/drawing/2014/main" id="{8490934E-B365-7D43-82FD-87700227F5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14" name="图片 3">
              <a:extLst>
                <a:ext uri="{FF2B5EF4-FFF2-40B4-BE49-F238E27FC236}">
                  <a16:creationId xmlns:a16="http://schemas.microsoft.com/office/drawing/2014/main" id="{E4004B0B-281A-4F47-BB46-637B3E3FD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15" name="等腰三角形 4">
              <a:extLst>
                <a:ext uri="{FF2B5EF4-FFF2-40B4-BE49-F238E27FC236}">
                  <a16:creationId xmlns:a16="http://schemas.microsoft.com/office/drawing/2014/main" id="{6DE0A645-C3BC-244B-83DC-AE5EF870B28E}"/>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Tree>
    <p:extLst>
      <p:ext uri="{BB962C8B-B14F-4D97-AF65-F5344CB8AC3E}">
        <p14:creationId xmlns:p14="http://schemas.microsoft.com/office/powerpoint/2010/main" val="1019373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rot="10800000" flipH="1">
            <a:off x="-149780" y="-163433"/>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3338949" y="2669592"/>
            <a:ext cx="1469954"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Calibri" panose="020F0502020204030204" pitchFamily="34" charset="0"/>
                <a:ea typeface="方正姚体" panose="02010601030101010101" pitchFamily="2" charset="-122"/>
                <a:cs typeface="Calibri" panose="020F0502020204030204" pitchFamily="34" charset="0"/>
              </a:rPr>
              <a:t>3. </a:t>
            </a: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3382208" y="4433601"/>
            <a:ext cx="7645804"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603923" y="2891142"/>
            <a:ext cx="6424089" cy="1167343"/>
          </a:xfrm>
          <a:prstGeom prst="rect">
            <a:avLst/>
          </a:prstGeom>
          <a:noFill/>
        </p:spPr>
        <p:txBody>
          <a:bodyPr wrap="square" lIns="91412" tIns="45706" rIns="91412" bIns="45706" rtlCol="0">
            <a:spAutoFit/>
          </a:bodyPr>
          <a:lstStyle/>
          <a:p>
            <a:pPr algn="just">
              <a:lnSpc>
                <a:spcPct val="130000"/>
              </a:lnSpc>
            </a:pPr>
            <a:r>
              <a:rPr lang="vi-VN" sz="2800">
                <a:solidFill>
                  <a:schemeClr val="accent1">
                    <a:lumMod val="75000"/>
                  </a:schemeClr>
                </a:solidFill>
                <a:latin typeface="Calibri Light" panose="020F0302020204030204" pitchFamily="34" charset="0"/>
                <a:cs typeface="Calibri Light" panose="020F0302020204030204" pitchFamily="34" charset="0"/>
              </a:rPr>
              <a:t>Một số nội dung cơ bản của pháp luật về phát triển xã hội</a:t>
            </a:r>
          </a:p>
        </p:txBody>
      </p:sp>
      <p:grpSp>
        <p:nvGrpSpPr>
          <p:cNvPr id="11" name="组合 1">
            <a:extLst>
              <a:ext uri="{FF2B5EF4-FFF2-40B4-BE49-F238E27FC236}">
                <a16:creationId xmlns:a16="http://schemas.microsoft.com/office/drawing/2014/main" id="{94AB8BA8-25A5-C74B-83AA-76FEE705C41A}"/>
              </a:ext>
            </a:extLst>
          </p:cNvPr>
          <p:cNvGrpSpPr/>
          <p:nvPr/>
        </p:nvGrpSpPr>
        <p:grpSpPr>
          <a:xfrm flipH="1">
            <a:off x="9204635" y="4926934"/>
            <a:ext cx="3127507" cy="1931066"/>
            <a:chOff x="-16275" y="2464532"/>
            <a:chExt cx="6472597" cy="2736304"/>
          </a:xfrm>
        </p:grpSpPr>
        <p:pic>
          <p:nvPicPr>
            <p:cNvPr id="13" name="图片 2">
              <a:extLst>
                <a:ext uri="{FF2B5EF4-FFF2-40B4-BE49-F238E27FC236}">
                  <a16:creationId xmlns:a16="http://schemas.microsoft.com/office/drawing/2014/main" id="{8490934E-B365-7D43-82FD-87700227F5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14" name="图片 3">
              <a:extLst>
                <a:ext uri="{FF2B5EF4-FFF2-40B4-BE49-F238E27FC236}">
                  <a16:creationId xmlns:a16="http://schemas.microsoft.com/office/drawing/2014/main" id="{E4004B0B-281A-4F47-BB46-637B3E3FD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15" name="等腰三角形 4">
              <a:extLst>
                <a:ext uri="{FF2B5EF4-FFF2-40B4-BE49-F238E27FC236}">
                  <a16:creationId xmlns:a16="http://schemas.microsoft.com/office/drawing/2014/main" id="{6DE0A645-C3BC-244B-83DC-AE5EF870B28E}"/>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Tree>
    <p:extLst>
      <p:ext uri="{BB962C8B-B14F-4D97-AF65-F5344CB8AC3E}">
        <p14:creationId xmlns:p14="http://schemas.microsoft.com/office/powerpoint/2010/main" val="722755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4106658" y="6179876"/>
            <a:ext cx="17092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705200" y="5120457"/>
            <a:ext cx="2051052"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198" y="4079643"/>
            <a:ext cx="17092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10581" y="2944071"/>
            <a:ext cx="17092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440014" y="5747432"/>
            <a:ext cx="1132512" cy="1066137"/>
            <a:chOff x="6139503" y="4871969"/>
            <a:chExt cx="1192668" cy="1122553"/>
          </a:xfrm>
          <a:effectLst/>
        </p:grpSpPr>
        <p:sp>
          <p:nvSpPr>
            <p:cNvPr id="6" name="Rounded Rectangle 5"/>
            <p:cNvSpPr>
              <a:spLocks noChangeArrowheads="1"/>
            </p:cNvSpPr>
            <p:nvPr/>
          </p:nvSpPr>
          <p:spPr bwMode="auto">
            <a:xfrm>
              <a:off x="6139503" y="4871969"/>
              <a:ext cx="1192668" cy="1122553"/>
            </a:xfrm>
            <a:prstGeom prst="roundRect">
              <a:avLst>
                <a:gd name="adj" fmla="val 9375"/>
              </a:avLst>
            </a:prstGeom>
            <a:solidFill>
              <a:schemeClr val="accent4"/>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TextBox 21"/>
            <p:cNvSpPr txBox="1">
              <a:spLocks noChangeArrowheads="1"/>
            </p:cNvSpPr>
            <p:nvPr/>
          </p:nvSpPr>
          <p:spPr bwMode="auto">
            <a:xfrm>
              <a:off x="6356738" y="5179787"/>
              <a:ext cx="771726" cy="61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p>
          </p:txBody>
        </p:sp>
      </p:grpSp>
      <p:grpSp>
        <p:nvGrpSpPr>
          <p:cNvPr id="8" name="Group 7"/>
          <p:cNvGrpSpPr/>
          <p:nvPr/>
        </p:nvGrpSpPr>
        <p:grpSpPr>
          <a:xfrm>
            <a:off x="3706485" y="4681304"/>
            <a:ext cx="1132512" cy="1066138"/>
            <a:chOff x="6420131" y="3749417"/>
            <a:chExt cx="1192668" cy="1122553"/>
          </a:xfrm>
          <a:effectLst/>
        </p:grpSpPr>
        <p:sp>
          <p:nvSpPr>
            <p:cNvPr id="9" name="Rounded Rectangle 8"/>
            <p:cNvSpPr>
              <a:spLocks noChangeArrowheads="1"/>
            </p:cNvSpPr>
            <p:nvPr/>
          </p:nvSpPr>
          <p:spPr bwMode="auto">
            <a:xfrm>
              <a:off x="6420131" y="3749417"/>
              <a:ext cx="1192668" cy="1122553"/>
            </a:xfrm>
            <a:prstGeom prst="roundRect">
              <a:avLst>
                <a:gd name="adj" fmla="val 9375"/>
              </a:avLst>
            </a:prstGeom>
            <a:solidFill>
              <a:schemeClr val="accent3"/>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Box 22"/>
            <p:cNvSpPr txBox="1">
              <a:spLocks noChangeArrowheads="1"/>
            </p:cNvSpPr>
            <p:nvPr/>
          </p:nvSpPr>
          <p:spPr bwMode="auto">
            <a:xfrm>
              <a:off x="6672040" y="4034884"/>
              <a:ext cx="771726" cy="61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p>
          </p:txBody>
        </p:sp>
      </p:grpSp>
      <p:grpSp>
        <p:nvGrpSpPr>
          <p:cNvPr id="11" name="Group 10"/>
          <p:cNvGrpSpPr/>
          <p:nvPr/>
        </p:nvGrpSpPr>
        <p:grpSpPr>
          <a:xfrm>
            <a:off x="3306778" y="3615177"/>
            <a:ext cx="1132512" cy="1066135"/>
            <a:chOff x="5999190" y="2626865"/>
            <a:chExt cx="1192668" cy="1122553"/>
          </a:xfrm>
          <a:effectLst/>
        </p:grpSpPr>
        <p:sp>
          <p:nvSpPr>
            <p:cNvPr id="12" name="Rounded Rectangle 11"/>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23"/>
            <p:cNvSpPr txBox="1">
              <a:spLocks noChangeArrowheads="1"/>
            </p:cNvSpPr>
            <p:nvPr/>
          </p:nvSpPr>
          <p:spPr bwMode="auto">
            <a:xfrm>
              <a:off x="6231728" y="2895665"/>
              <a:ext cx="771726" cy="61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p>
          </p:txBody>
        </p:sp>
      </p:grpSp>
      <p:grpSp>
        <p:nvGrpSpPr>
          <p:cNvPr id="14" name="Group 13"/>
          <p:cNvGrpSpPr/>
          <p:nvPr/>
        </p:nvGrpSpPr>
        <p:grpSpPr>
          <a:xfrm rot="933177">
            <a:off x="2740526" y="2608450"/>
            <a:ext cx="1132512" cy="1066137"/>
            <a:chOff x="5402860" y="1566869"/>
            <a:chExt cx="1192668" cy="1122553"/>
          </a:xfrm>
          <a:effectLst/>
        </p:grpSpPr>
        <p:sp>
          <p:nvSpPr>
            <p:cNvPr id="15" name="Rounded Rectangle 14"/>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Box 24"/>
            <p:cNvSpPr txBox="1">
              <a:spLocks noChangeArrowheads="1"/>
            </p:cNvSpPr>
            <p:nvPr/>
          </p:nvSpPr>
          <p:spPr bwMode="auto">
            <a:xfrm rot="20681241">
              <a:off x="5613324" y="1773188"/>
              <a:ext cx="771726" cy="61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p>
          </p:txBody>
        </p:sp>
      </p:grpSp>
      <p:grpSp>
        <p:nvGrpSpPr>
          <p:cNvPr id="27" name="Group 26"/>
          <p:cNvGrpSpPr>
            <a:grpSpLocks noChangeAspect="1"/>
          </p:cNvGrpSpPr>
          <p:nvPr/>
        </p:nvGrpSpPr>
        <p:grpSpPr>
          <a:xfrm>
            <a:off x="4769900" y="2570916"/>
            <a:ext cx="854606" cy="854768"/>
            <a:chOff x="5385173" y="1917525"/>
            <a:chExt cx="1440000" cy="1440000"/>
          </a:xfrm>
        </p:grpSpPr>
        <p:sp>
          <p:nvSpPr>
            <p:cNvPr id="28" name="Oval 27"/>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Oval 28"/>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a:grpSpLocks noChangeAspect="1"/>
          </p:cNvGrpSpPr>
          <p:nvPr/>
        </p:nvGrpSpPr>
        <p:grpSpPr>
          <a:xfrm>
            <a:off x="5699687" y="5735136"/>
            <a:ext cx="854606" cy="854768"/>
            <a:chOff x="5385173" y="1917525"/>
            <a:chExt cx="1440000" cy="1440000"/>
          </a:xfrm>
        </p:grpSpPr>
        <p:sp>
          <p:nvSpPr>
            <p:cNvPr id="31" name="Oval 30"/>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Oval 31"/>
            <p:cNvSpPr/>
            <p:nvPr/>
          </p:nvSpPr>
          <p:spPr>
            <a:xfrm>
              <a:off x="5475175" y="2007525"/>
              <a:ext cx="1260001" cy="1260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a:grpSpLocks noChangeAspect="1"/>
          </p:cNvGrpSpPr>
          <p:nvPr/>
        </p:nvGrpSpPr>
        <p:grpSpPr>
          <a:xfrm>
            <a:off x="6553635" y="4691314"/>
            <a:ext cx="854606" cy="854768"/>
            <a:chOff x="5385173" y="1917525"/>
            <a:chExt cx="1440000" cy="1440000"/>
          </a:xfrm>
        </p:grpSpPr>
        <p:sp>
          <p:nvSpPr>
            <p:cNvPr id="34" name="Oval 33"/>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Oval 34"/>
            <p:cNvSpPr/>
            <p:nvPr/>
          </p:nvSpPr>
          <p:spPr>
            <a:xfrm>
              <a:off x="5475173" y="2007525"/>
              <a:ext cx="1260000" cy="1260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a:grpSpLocks noChangeAspect="1"/>
          </p:cNvGrpSpPr>
          <p:nvPr/>
        </p:nvGrpSpPr>
        <p:grpSpPr>
          <a:xfrm>
            <a:off x="5524577" y="3586292"/>
            <a:ext cx="854606" cy="854768"/>
            <a:chOff x="5385173" y="1917525"/>
            <a:chExt cx="1440000" cy="1440000"/>
          </a:xfrm>
        </p:grpSpPr>
        <p:sp>
          <p:nvSpPr>
            <p:cNvPr id="37" name="Oval 36"/>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7"/>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a:grpSpLocks noChangeAspect="1"/>
          </p:cNvGrpSpPr>
          <p:nvPr/>
        </p:nvGrpSpPr>
        <p:grpSpPr>
          <a:xfrm>
            <a:off x="4961609" y="2757896"/>
            <a:ext cx="462913" cy="463001"/>
            <a:chOff x="-2771775" y="66675"/>
            <a:chExt cx="827087" cy="827088"/>
          </a:xfrm>
          <a:solidFill>
            <a:schemeClr val="bg1"/>
          </a:solidFill>
        </p:grpSpPr>
        <p:sp>
          <p:nvSpPr>
            <p:cNvPr id="40"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5918415" y="6003045"/>
            <a:ext cx="410559" cy="313850"/>
            <a:chOff x="5516563" y="84138"/>
            <a:chExt cx="1414463" cy="1081087"/>
          </a:xfrm>
          <a:solidFill>
            <a:schemeClr val="bg1"/>
          </a:solidFill>
        </p:grpSpPr>
        <p:sp>
          <p:nvSpPr>
            <p:cNvPr id="44"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Group 50"/>
          <p:cNvGrpSpPr/>
          <p:nvPr/>
        </p:nvGrpSpPr>
        <p:grpSpPr>
          <a:xfrm>
            <a:off x="6759827" y="4932527"/>
            <a:ext cx="424838" cy="365928"/>
            <a:chOff x="2727325" y="-39687"/>
            <a:chExt cx="1463675" cy="1260475"/>
          </a:xfrm>
          <a:solidFill>
            <a:schemeClr val="bg1"/>
          </a:solidFill>
        </p:grpSpPr>
        <p:sp>
          <p:nvSpPr>
            <p:cNvPr id="52"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4" name="Freeform 13"/>
          <p:cNvSpPr>
            <a:spLocks noChangeAspect="1" noEditPoints="1"/>
          </p:cNvSpPr>
          <p:nvPr/>
        </p:nvSpPr>
        <p:spPr bwMode="auto">
          <a:xfrm>
            <a:off x="5764641" y="3800118"/>
            <a:ext cx="402025" cy="3915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25" tIns="43411" rIns="86825" bIns="43411"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Box 54"/>
          <p:cNvSpPr txBox="1"/>
          <p:nvPr/>
        </p:nvSpPr>
        <p:spPr>
          <a:xfrm>
            <a:off x="6756252" y="5927730"/>
            <a:ext cx="4754075" cy="413639"/>
          </a:xfrm>
          <a:prstGeom prst="rect">
            <a:avLst/>
          </a:prstGeom>
          <a:noFill/>
        </p:spPr>
        <p:txBody>
          <a:bodyPr wrap="square" lIns="0" tIns="0" rIns="0" bIns="0" rtlCol="0">
            <a:spAutoFit/>
          </a:bodyPr>
          <a:lstStyle/>
          <a:p>
            <a:pPr algn="just">
              <a:lnSpc>
                <a:spcPct val="120000"/>
              </a:lnSpc>
            </a:pPr>
            <a:r>
              <a:rPr lang="en-US" sz="2400" b="1">
                <a:solidFill>
                  <a:schemeClr val="accent2">
                    <a:lumMod val="75000"/>
                  </a:schemeClr>
                </a:solidFill>
                <a:latin typeface="Calibri" panose="020F0502020204030204" pitchFamily="34" charset="0"/>
                <a:cs typeface="Calibri" panose="020F0502020204030204" pitchFamily="34" charset="0"/>
              </a:rPr>
              <a:t>Giải quyết vấn đề việc làm</a:t>
            </a:r>
            <a:endParaRPr lang="id-ID" sz="2400" b="1" dirty="0">
              <a:solidFill>
                <a:schemeClr val="accent2">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6" name="TextBox 55"/>
          <p:cNvSpPr txBox="1"/>
          <p:nvPr/>
        </p:nvSpPr>
        <p:spPr>
          <a:xfrm>
            <a:off x="7561020" y="4814585"/>
            <a:ext cx="4601755" cy="413639"/>
          </a:xfrm>
          <a:prstGeom prst="rect">
            <a:avLst/>
          </a:prstGeom>
          <a:noFill/>
        </p:spPr>
        <p:txBody>
          <a:bodyPr wrap="square" lIns="0" tIns="0" rIns="0" bIns="0" rtlCol="0">
            <a:spAutoFit/>
          </a:bodyPr>
          <a:lstStyle/>
          <a:p>
            <a:pPr algn="just">
              <a:lnSpc>
                <a:spcPct val="120000"/>
              </a:lnSpc>
            </a:pPr>
            <a:r>
              <a:rPr lang="en-US" sz="2400" b="1">
                <a:solidFill>
                  <a:schemeClr val="accent2">
                    <a:lumMod val="75000"/>
                  </a:schemeClr>
                </a:solidFill>
                <a:latin typeface="Calibri" panose="020F0502020204030204" pitchFamily="34" charset="0"/>
                <a:cs typeface="Calibri" panose="020F0502020204030204" pitchFamily="34" charset="0"/>
              </a:rPr>
              <a:t>Xóa đói giảm nghèo</a:t>
            </a:r>
            <a:endParaRPr lang="id-ID" sz="2400" b="1" dirty="0">
              <a:solidFill>
                <a:schemeClr val="accent2">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7" name="TextBox 56"/>
          <p:cNvSpPr txBox="1"/>
          <p:nvPr/>
        </p:nvSpPr>
        <p:spPr>
          <a:xfrm>
            <a:off x="6539201" y="3716420"/>
            <a:ext cx="4754075" cy="413639"/>
          </a:xfrm>
          <a:prstGeom prst="rect">
            <a:avLst/>
          </a:prstGeom>
          <a:noFill/>
        </p:spPr>
        <p:txBody>
          <a:bodyPr wrap="square" lIns="0" tIns="0" rIns="0" bIns="0" rtlCol="0">
            <a:spAutoFit/>
          </a:bodyPr>
          <a:lstStyle/>
          <a:p>
            <a:pPr algn="just">
              <a:lnSpc>
                <a:spcPct val="120000"/>
              </a:lnSpc>
            </a:pPr>
            <a:r>
              <a:rPr lang="en-US" sz="2400" b="1">
                <a:solidFill>
                  <a:schemeClr val="accent2">
                    <a:lumMod val="75000"/>
                  </a:schemeClr>
                </a:solidFill>
                <a:latin typeface="Calibri" panose="020F0502020204030204" pitchFamily="34" charset="0"/>
                <a:cs typeface="Calibri" panose="020F0502020204030204" pitchFamily="34" charset="0"/>
              </a:rPr>
              <a:t>Kiềm chế sự gia tăng dân số</a:t>
            </a:r>
            <a:endParaRPr lang="id-ID" sz="2400" b="1" dirty="0">
              <a:solidFill>
                <a:schemeClr val="accent2">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8" name="TextBox 57"/>
          <p:cNvSpPr txBox="1"/>
          <p:nvPr/>
        </p:nvSpPr>
        <p:spPr>
          <a:xfrm>
            <a:off x="5786580" y="2700842"/>
            <a:ext cx="5784265" cy="413639"/>
          </a:xfrm>
          <a:prstGeom prst="rect">
            <a:avLst/>
          </a:prstGeom>
          <a:noFill/>
        </p:spPr>
        <p:txBody>
          <a:bodyPr wrap="square" lIns="0" tIns="0" rIns="0" bIns="0" rtlCol="0">
            <a:spAutoFit/>
          </a:bodyPr>
          <a:lstStyle/>
          <a:p>
            <a:pPr algn="just">
              <a:lnSpc>
                <a:spcPct val="120000"/>
              </a:lnSpc>
            </a:pPr>
            <a:r>
              <a:rPr lang="en-US" sz="2400" b="1">
                <a:solidFill>
                  <a:schemeClr val="accent2">
                    <a:lumMod val="75000"/>
                  </a:schemeClr>
                </a:solidFill>
                <a:latin typeface="Calibri" panose="020F0502020204030204" pitchFamily="34" charset="0"/>
                <a:cs typeface="Calibri" panose="020F0502020204030204" pitchFamily="34" charset="0"/>
              </a:rPr>
              <a:t>Chăm sóc sức khỏe cho nhân dân</a:t>
            </a:r>
            <a:endParaRPr lang="id-ID" sz="2400" b="1" dirty="0">
              <a:solidFill>
                <a:schemeClr val="accent2">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cxnSp>
        <p:nvCxnSpPr>
          <p:cNvPr id="67" name="Straight Connector 66">
            <a:extLst>
              <a:ext uri="{FF2B5EF4-FFF2-40B4-BE49-F238E27FC236}">
                <a16:creationId xmlns:a16="http://schemas.microsoft.com/office/drawing/2014/main" id="{71B304C2-5A92-6946-912A-65978DECE6FE}"/>
              </a:ext>
            </a:extLst>
          </p:cNvPr>
          <p:cNvCxnSpPr/>
          <p:nvPr/>
        </p:nvCxnSpPr>
        <p:spPr>
          <a:xfrm>
            <a:off x="3868782" y="1783990"/>
            <a:ext cx="17092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8AC59847-D82A-B64E-BA2F-F0E2D7B5BE38}"/>
              </a:ext>
            </a:extLst>
          </p:cNvPr>
          <p:cNvGrpSpPr/>
          <p:nvPr/>
        </p:nvGrpSpPr>
        <p:grpSpPr>
          <a:xfrm rot="181259">
            <a:off x="2765152" y="1485088"/>
            <a:ext cx="1132512" cy="1066137"/>
            <a:chOff x="5402860" y="1566869"/>
            <a:chExt cx="1192668" cy="1122553"/>
          </a:xfrm>
          <a:effectLst/>
        </p:grpSpPr>
        <p:sp>
          <p:nvSpPr>
            <p:cNvPr id="69" name="Rounded Rectangle 68">
              <a:extLst>
                <a:ext uri="{FF2B5EF4-FFF2-40B4-BE49-F238E27FC236}">
                  <a16:creationId xmlns:a16="http://schemas.microsoft.com/office/drawing/2014/main" id="{65E8FB4C-704E-A147-B73F-3B7DDFABD5BB}"/>
                </a:ext>
              </a:extLst>
            </p:cNvPr>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TextBox 24">
              <a:extLst>
                <a:ext uri="{FF2B5EF4-FFF2-40B4-BE49-F238E27FC236}">
                  <a16:creationId xmlns:a16="http://schemas.microsoft.com/office/drawing/2014/main" id="{DC8D285F-7C95-E04B-8BC5-77FB45F21FE0}"/>
                </a:ext>
              </a:extLst>
            </p:cNvPr>
            <p:cNvSpPr txBox="1">
              <a:spLocks noChangeArrowheads="1"/>
            </p:cNvSpPr>
            <p:nvPr/>
          </p:nvSpPr>
          <p:spPr bwMode="auto">
            <a:xfrm rot="20681241">
              <a:off x="5613324" y="1797020"/>
              <a:ext cx="771726" cy="56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6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05</a:t>
              </a:r>
            </a:p>
          </p:txBody>
        </p:sp>
      </p:grpSp>
      <p:grpSp>
        <p:nvGrpSpPr>
          <p:cNvPr id="71" name="Group 70">
            <a:extLst>
              <a:ext uri="{FF2B5EF4-FFF2-40B4-BE49-F238E27FC236}">
                <a16:creationId xmlns:a16="http://schemas.microsoft.com/office/drawing/2014/main" id="{5BEAB5F0-BB4E-7C42-AC59-6A7574E9A0CD}"/>
              </a:ext>
            </a:extLst>
          </p:cNvPr>
          <p:cNvGrpSpPr>
            <a:grpSpLocks noChangeAspect="1"/>
          </p:cNvGrpSpPr>
          <p:nvPr/>
        </p:nvGrpSpPr>
        <p:grpSpPr>
          <a:xfrm>
            <a:off x="5028101" y="1410835"/>
            <a:ext cx="854606" cy="854768"/>
            <a:chOff x="5385173" y="1917525"/>
            <a:chExt cx="1440000" cy="1440000"/>
          </a:xfrm>
        </p:grpSpPr>
        <p:sp>
          <p:nvSpPr>
            <p:cNvPr id="72" name="Oval 71">
              <a:extLst>
                <a:ext uri="{FF2B5EF4-FFF2-40B4-BE49-F238E27FC236}">
                  <a16:creationId xmlns:a16="http://schemas.microsoft.com/office/drawing/2014/main" id="{9511DC17-1EAD-884C-A3F5-8992008B2B77}"/>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Oval 72">
              <a:extLst>
                <a:ext uri="{FF2B5EF4-FFF2-40B4-BE49-F238E27FC236}">
                  <a16:creationId xmlns:a16="http://schemas.microsoft.com/office/drawing/2014/main" id="{D8FE1802-A163-DF47-9064-061684C7F7EB}"/>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4" name="Group 73">
            <a:extLst>
              <a:ext uri="{FF2B5EF4-FFF2-40B4-BE49-F238E27FC236}">
                <a16:creationId xmlns:a16="http://schemas.microsoft.com/office/drawing/2014/main" id="{9762697D-5857-7C4A-974F-3B8014BCEFDD}"/>
              </a:ext>
            </a:extLst>
          </p:cNvPr>
          <p:cNvGrpSpPr>
            <a:grpSpLocks noChangeAspect="1"/>
          </p:cNvGrpSpPr>
          <p:nvPr/>
        </p:nvGrpSpPr>
        <p:grpSpPr>
          <a:xfrm>
            <a:off x="5219810" y="1597815"/>
            <a:ext cx="462913" cy="463001"/>
            <a:chOff x="-2771775" y="66675"/>
            <a:chExt cx="827087" cy="827088"/>
          </a:xfrm>
          <a:solidFill>
            <a:schemeClr val="bg1"/>
          </a:solidFill>
        </p:grpSpPr>
        <p:sp>
          <p:nvSpPr>
            <p:cNvPr id="75" name="Freeform 19">
              <a:extLst>
                <a:ext uri="{FF2B5EF4-FFF2-40B4-BE49-F238E27FC236}">
                  <a16:creationId xmlns:a16="http://schemas.microsoft.com/office/drawing/2014/main" id="{893596E8-24CE-A743-B169-5C7B12AC60E7}"/>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20">
              <a:extLst>
                <a:ext uri="{FF2B5EF4-FFF2-40B4-BE49-F238E27FC236}">
                  <a16:creationId xmlns:a16="http://schemas.microsoft.com/office/drawing/2014/main" id="{DF1C5F9A-814F-9D41-8A76-A849E742ED74}"/>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21">
              <a:extLst>
                <a:ext uri="{FF2B5EF4-FFF2-40B4-BE49-F238E27FC236}">
                  <a16:creationId xmlns:a16="http://schemas.microsoft.com/office/drawing/2014/main" id="{DCDFC7F8-E9DF-504D-A523-4F5A42FE0B03}"/>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2082" tIns="61040" rIns="122082" bIns="61040" numCol="1" anchor="t" anchorCtr="0" compatLnSpc="1">
              <a:prstTxWarp prst="textNoShape">
                <a:avLst/>
              </a:prstTxWarp>
            </a:bodyPr>
            <a:lstStyle/>
            <a:p>
              <a:pPr algn="just">
                <a:lnSpc>
                  <a:spcPct val="120000"/>
                </a:lnSpc>
              </a:pPr>
              <a:endParaRPr lang="id-ID"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8" name="TextBox 77">
            <a:extLst>
              <a:ext uri="{FF2B5EF4-FFF2-40B4-BE49-F238E27FC236}">
                <a16:creationId xmlns:a16="http://schemas.microsoft.com/office/drawing/2014/main" id="{11F24A42-29D9-B744-8F8F-011E3FEF6441}"/>
              </a:ext>
            </a:extLst>
          </p:cNvPr>
          <p:cNvSpPr txBox="1"/>
          <p:nvPr/>
        </p:nvSpPr>
        <p:spPr>
          <a:xfrm>
            <a:off x="6096000" y="1551219"/>
            <a:ext cx="4593325" cy="413639"/>
          </a:xfrm>
          <a:prstGeom prst="rect">
            <a:avLst/>
          </a:prstGeom>
          <a:noFill/>
        </p:spPr>
        <p:txBody>
          <a:bodyPr wrap="square" lIns="0" tIns="0" rIns="0" bIns="0" rtlCol="0">
            <a:spAutoFit/>
          </a:bodyPr>
          <a:lstStyle/>
          <a:p>
            <a:pPr algn="just">
              <a:lnSpc>
                <a:spcPct val="120000"/>
              </a:lnSpc>
            </a:pPr>
            <a:r>
              <a:rPr lang="en-US" sz="2400" b="1">
                <a:solidFill>
                  <a:schemeClr val="accent2">
                    <a:lumMod val="75000"/>
                  </a:schemeClr>
                </a:solidFill>
                <a:latin typeface="Calibri" panose="020F0502020204030204" pitchFamily="34" charset="0"/>
                <a:cs typeface="Calibri" panose="020F0502020204030204" pitchFamily="34" charset="0"/>
              </a:rPr>
              <a:t>Phòng, chống tệ nạn xã hội.</a:t>
            </a:r>
            <a:endParaRPr lang="id-ID" sz="2400" b="1" dirty="0">
              <a:solidFill>
                <a:schemeClr val="accent2">
                  <a:lumMod val="75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80" name="TextBox 79">
            <a:extLst>
              <a:ext uri="{FF2B5EF4-FFF2-40B4-BE49-F238E27FC236}">
                <a16:creationId xmlns:a16="http://schemas.microsoft.com/office/drawing/2014/main" id="{87D120CB-8D18-BE49-92C5-281433958EEB}"/>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3. NỘI DUNG CỦA PL TRONG LĨNH VỰC XÃ HỘI</a:t>
            </a:r>
          </a:p>
        </p:txBody>
      </p:sp>
    </p:spTree>
    <p:custDataLst>
      <p:tags r:id="rId1"/>
    </p:custDataLst>
    <p:extLst>
      <p:ext uri="{BB962C8B-B14F-4D97-AF65-F5344CB8AC3E}">
        <p14:creationId xmlns:p14="http://schemas.microsoft.com/office/powerpoint/2010/main" val="1481473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1000"/>
                                        <p:tgtEl>
                                          <p:spTgt spid="27"/>
                                        </p:tgtEl>
                                      </p:cBhvr>
                                    </p:animEffect>
                                  </p:childTnLst>
                                </p:cTn>
                              </p:par>
                            </p:childTnLst>
                          </p:cTn>
                        </p:par>
                        <p:par>
                          <p:cTn id="23" fill="hold">
                            <p:stCondLst>
                              <p:cond delay="2500"/>
                            </p:stCondLst>
                            <p:childTnLst>
                              <p:par>
                                <p:cTn id="24" presetID="16" presetClass="entr" presetSubtype="37"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outVertical)">
                                      <p:cBhvr>
                                        <p:cTn id="26" dur="1000"/>
                                        <p:tgtEl>
                                          <p:spTgt spid="30"/>
                                        </p:tgtEl>
                                      </p:cBhvr>
                                    </p:animEffect>
                                  </p:childTnLst>
                                </p:cTn>
                              </p:par>
                            </p:childTnLst>
                          </p:cTn>
                        </p:par>
                        <p:par>
                          <p:cTn id="27" fill="hold">
                            <p:stCondLst>
                              <p:cond delay="3500"/>
                            </p:stCondLst>
                            <p:childTnLst>
                              <p:par>
                                <p:cTn id="28" presetID="16" presetClass="entr" presetSubtype="37"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outVertical)">
                                      <p:cBhvr>
                                        <p:cTn id="30" dur="1000"/>
                                        <p:tgtEl>
                                          <p:spTgt spid="33"/>
                                        </p:tgtEl>
                                      </p:cBhvr>
                                    </p:animEffect>
                                  </p:childTnLst>
                                </p:cTn>
                              </p:par>
                            </p:childTnLst>
                          </p:cTn>
                        </p:par>
                        <p:par>
                          <p:cTn id="31" fill="hold">
                            <p:stCondLst>
                              <p:cond delay="4500"/>
                            </p:stCondLst>
                            <p:childTnLst>
                              <p:par>
                                <p:cTn id="32" presetID="16" presetClass="entr" presetSubtype="37"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1000"/>
                                        <p:tgtEl>
                                          <p:spTgt spid="36"/>
                                        </p:tgtEl>
                                      </p:cBhvr>
                                    </p:animEffect>
                                  </p:childTnLst>
                                </p:cTn>
                              </p:par>
                            </p:childTnLst>
                          </p:cTn>
                        </p:par>
                        <p:par>
                          <p:cTn id="35" fill="hold">
                            <p:stCondLst>
                              <p:cond delay="5500"/>
                            </p:stCondLst>
                            <p:childTnLst>
                              <p:par>
                                <p:cTn id="36" presetID="53" presetClass="entr" presetSubtype="16"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fltVal val="0"/>
                                          </p:val>
                                        </p:tav>
                                        <p:tav tm="100000">
                                          <p:val>
                                            <p:strVal val="#ppt_w"/>
                                          </p:val>
                                        </p:tav>
                                      </p:tavLst>
                                    </p:anim>
                                    <p:anim calcmode="lin" valueType="num">
                                      <p:cBhvr>
                                        <p:cTn id="39" dur="500" fill="hold"/>
                                        <p:tgtEl>
                                          <p:spTgt spid="39"/>
                                        </p:tgtEl>
                                        <p:attrNameLst>
                                          <p:attrName>ppt_h</p:attrName>
                                        </p:attrNameLst>
                                      </p:cBhvr>
                                      <p:tavLst>
                                        <p:tav tm="0">
                                          <p:val>
                                            <p:fltVal val="0"/>
                                          </p:val>
                                        </p:tav>
                                        <p:tav tm="100000">
                                          <p:val>
                                            <p:strVal val="#ppt_h"/>
                                          </p:val>
                                        </p:tav>
                                      </p:tavLst>
                                    </p:anim>
                                    <p:animEffect transition="in" filter="fade">
                                      <p:cBhvr>
                                        <p:cTn id="40" dur="500"/>
                                        <p:tgtEl>
                                          <p:spTgt spid="39"/>
                                        </p:tgtEl>
                                      </p:cBhvr>
                                    </p:animEffect>
                                  </p:childTnLst>
                                </p:cTn>
                              </p:par>
                            </p:childTnLst>
                          </p:cTn>
                        </p:par>
                        <p:par>
                          <p:cTn id="41" fill="hold">
                            <p:stCondLst>
                              <p:cond delay="6000"/>
                            </p:stCondLst>
                            <p:childTnLst>
                              <p:par>
                                <p:cTn id="42" presetID="53" presetClass="entr" presetSubtype="16"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500" fill="hold"/>
                                        <p:tgtEl>
                                          <p:spTgt spid="43"/>
                                        </p:tgtEl>
                                        <p:attrNameLst>
                                          <p:attrName>ppt_w</p:attrName>
                                        </p:attrNameLst>
                                      </p:cBhvr>
                                      <p:tavLst>
                                        <p:tav tm="0">
                                          <p:val>
                                            <p:fltVal val="0"/>
                                          </p:val>
                                        </p:tav>
                                        <p:tav tm="100000">
                                          <p:val>
                                            <p:strVal val="#ppt_w"/>
                                          </p:val>
                                        </p:tav>
                                      </p:tavLst>
                                    </p:anim>
                                    <p:anim calcmode="lin" valueType="num">
                                      <p:cBhvr>
                                        <p:cTn id="45" dur="500" fill="hold"/>
                                        <p:tgtEl>
                                          <p:spTgt spid="43"/>
                                        </p:tgtEl>
                                        <p:attrNameLst>
                                          <p:attrName>ppt_h</p:attrName>
                                        </p:attrNameLst>
                                      </p:cBhvr>
                                      <p:tavLst>
                                        <p:tav tm="0">
                                          <p:val>
                                            <p:fltVal val="0"/>
                                          </p:val>
                                        </p:tav>
                                        <p:tav tm="100000">
                                          <p:val>
                                            <p:strVal val="#ppt_h"/>
                                          </p:val>
                                        </p:tav>
                                      </p:tavLst>
                                    </p:anim>
                                    <p:animEffect transition="in" filter="fade">
                                      <p:cBhvr>
                                        <p:cTn id="46" dur="500"/>
                                        <p:tgtEl>
                                          <p:spTgt spid="43"/>
                                        </p:tgtEl>
                                      </p:cBhvr>
                                    </p:animEffect>
                                  </p:childTnLst>
                                </p:cTn>
                              </p:par>
                            </p:childTnLst>
                          </p:cTn>
                        </p:par>
                        <p:par>
                          <p:cTn id="47" fill="hold">
                            <p:stCondLst>
                              <p:cond delay="6500"/>
                            </p:stCondLst>
                            <p:childTnLst>
                              <p:par>
                                <p:cTn id="48" presetID="53" presetClass="entr" presetSubtype="16"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childTnLst>
                          </p:cTn>
                        </p:par>
                        <p:par>
                          <p:cTn id="53" fill="hold">
                            <p:stCondLst>
                              <p:cond delay="7000"/>
                            </p:stCondLst>
                            <p:childTnLst>
                              <p:par>
                                <p:cTn id="54" presetID="53" presetClass="entr" presetSubtype="16"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500" fill="hold"/>
                                        <p:tgtEl>
                                          <p:spTgt spid="54"/>
                                        </p:tgtEl>
                                        <p:attrNameLst>
                                          <p:attrName>ppt_w</p:attrName>
                                        </p:attrNameLst>
                                      </p:cBhvr>
                                      <p:tavLst>
                                        <p:tav tm="0">
                                          <p:val>
                                            <p:fltVal val="0"/>
                                          </p:val>
                                        </p:tav>
                                        <p:tav tm="100000">
                                          <p:val>
                                            <p:strVal val="#ppt_w"/>
                                          </p:val>
                                        </p:tav>
                                      </p:tavLst>
                                    </p:anim>
                                    <p:anim calcmode="lin" valueType="num">
                                      <p:cBhvr>
                                        <p:cTn id="57" dur="500" fill="hold"/>
                                        <p:tgtEl>
                                          <p:spTgt spid="54"/>
                                        </p:tgtEl>
                                        <p:attrNameLst>
                                          <p:attrName>ppt_h</p:attrName>
                                        </p:attrNameLst>
                                      </p:cBhvr>
                                      <p:tavLst>
                                        <p:tav tm="0">
                                          <p:val>
                                            <p:fltVal val="0"/>
                                          </p:val>
                                        </p:tav>
                                        <p:tav tm="100000">
                                          <p:val>
                                            <p:strVal val="#ppt_h"/>
                                          </p:val>
                                        </p:tav>
                                      </p:tavLst>
                                    </p:anim>
                                    <p:animEffect transition="in" filter="fade">
                                      <p:cBhvr>
                                        <p:cTn id="58" dur="500"/>
                                        <p:tgtEl>
                                          <p:spTgt spid="54"/>
                                        </p:tgtEl>
                                      </p:cBhvr>
                                    </p:animEffect>
                                  </p:childTnLst>
                                </p:cTn>
                              </p:par>
                            </p:childTnLst>
                          </p:cTn>
                        </p:par>
                        <p:par>
                          <p:cTn id="59" fill="hold">
                            <p:stCondLst>
                              <p:cond delay="7500"/>
                            </p:stCondLst>
                            <p:childTnLst>
                              <p:par>
                                <p:cTn id="60" presetID="2" presetClass="entr" presetSubtype="1" fill="hold" nodeType="afterEffect">
                                  <p:stCondLst>
                                    <p:cond delay="0"/>
                                  </p:stCondLst>
                                  <p:childTnLst>
                                    <p:set>
                                      <p:cBhvr>
                                        <p:cTn id="61" dur="1" fill="hold">
                                          <p:stCondLst>
                                            <p:cond delay="0"/>
                                          </p:stCondLst>
                                        </p:cTn>
                                        <p:tgtEl>
                                          <p:spTgt spid="68"/>
                                        </p:tgtEl>
                                        <p:attrNameLst>
                                          <p:attrName>style.visibility</p:attrName>
                                        </p:attrNameLst>
                                      </p:cBhvr>
                                      <p:to>
                                        <p:strVal val="visible"/>
                                      </p:to>
                                    </p:set>
                                    <p:anim calcmode="lin" valueType="num">
                                      <p:cBhvr additive="base">
                                        <p:cTn id="62" dur="500" fill="hold"/>
                                        <p:tgtEl>
                                          <p:spTgt spid="68"/>
                                        </p:tgtEl>
                                        <p:attrNameLst>
                                          <p:attrName>ppt_x</p:attrName>
                                        </p:attrNameLst>
                                      </p:cBhvr>
                                      <p:tavLst>
                                        <p:tav tm="0">
                                          <p:val>
                                            <p:strVal val="#ppt_x"/>
                                          </p:val>
                                        </p:tav>
                                        <p:tav tm="100000">
                                          <p:val>
                                            <p:strVal val="#ppt_x"/>
                                          </p:val>
                                        </p:tav>
                                      </p:tavLst>
                                    </p:anim>
                                    <p:anim calcmode="lin" valueType="num">
                                      <p:cBhvr additive="base">
                                        <p:cTn id="63" dur="500" fill="hold"/>
                                        <p:tgtEl>
                                          <p:spTgt spid="68"/>
                                        </p:tgtEl>
                                        <p:attrNameLst>
                                          <p:attrName>ppt_y</p:attrName>
                                        </p:attrNameLst>
                                      </p:cBhvr>
                                      <p:tavLst>
                                        <p:tav tm="0">
                                          <p:val>
                                            <p:strVal val="0-#ppt_h/2"/>
                                          </p:val>
                                        </p:tav>
                                        <p:tav tm="100000">
                                          <p:val>
                                            <p:strVal val="#ppt_y"/>
                                          </p:val>
                                        </p:tav>
                                      </p:tavLst>
                                    </p:anim>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left)">
                                      <p:cBhvr>
                                        <p:cTn id="67" dur="500"/>
                                        <p:tgtEl>
                                          <p:spTgt spid="55"/>
                                        </p:tgtEl>
                                      </p:cBhvr>
                                    </p:animEffect>
                                  </p:childTnLst>
                                </p:cTn>
                              </p:par>
                            </p:childTnLst>
                          </p:cTn>
                        </p:par>
                        <p:par>
                          <p:cTn id="68" fill="hold">
                            <p:stCondLst>
                              <p:cond delay="8500"/>
                            </p:stCondLst>
                            <p:childTnLst>
                              <p:par>
                                <p:cTn id="69" presetID="22" presetClass="entr" presetSubtype="8"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500"/>
                                        <p:tgtEl>
                                          <p:spTgt spid="56"/>
                                        </p:tgtEl>
                                      </p:cBhvr>
                                    </p:animEffect>
                                  </p:childTnLst>
                                </p:cTn>
                              </p:par>
                            </p:childTnLst>
                          </p:cTn>
                        </p:par>
                        <p:par>
                          <p:cTn id="72" fill="hold">
                            <p:stCondLst>
                              <p:cond delay="9000"/>
                            </p:stCondLst>
                            <p:childTnLst>
                              <p:par>
                                <p:cTn id="73" presetID="22" presetClass="entr" presetSubtype="8" fill="hold" grpId="0"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500"/>
                                        <p:tgtEl>
                                          <p:spTgt spid="57"/>
                                        </p:tgtEl>
                                      </p:cBhvr>
                                    </p:animEffect>
                                  </p:childTnLst>
                                </p:cTn>
                              </p:par>
                            </p:childTnLst>
                          </p:cTn>
                        </p:par>
                        <p:par>
                          <p:cTn id="76" fill="hold">
                            <p:stCondLst>
                              <p:cond delay="9500"/>
                            </p:stCondLst>
                            <p:childTnLst>
                              <p:par>
                                <p:cTn id="77" presetID="22" presetClass="entr" presetSubtype="8"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wipe(left)">
                                      <p:cBhvr>
                                        <p:cTn id="79" dur="500"/>
                                        <p:tgtEl>
                                          <p:spTgt spid="58"/>
                                        </p:tgtEl>
                                      </p:cBhvr>
                                    </p:animEffect>
                                  </p:childTnLst>
                                </p:cTn>
                              </p:par>
                              <p:par>
                                <p:cTn id="80" presetID="31" presetClass="entr" presetSubtype="0" fill="hold" nodeType="withEffect">
                                  <p:stCondLst>
                                    <p:cond delay="1000"/>
                                  </p:stCondLst>
                                  <p:childTnLst>
                                    <p:set>
                                      <p:cBhvr>
                                        <p:cTn id="81" dur="1" fill="hold">
                                          <p:stCondLst>
                                            <p:cond delay="0"/>
                                          </p:stCondLst>
                                        </p:cTn>
                                        <p:tgtEl>
                                          <p:spTgt spid="63"/>
                                        </p:tgtEl>
                                        <p:attrNameLst>
                                          <p:attrName>style.visibility</p:attrName>
                                        </p:attrNameLst>
                                      </p:cBhvr>
                                      <p:to>
                                        <p:strVal val="visible"/>
                                      </p:to>
                                    </p:set>
                                    <p:anim calcmode="lin" valueType="num">
                                      <p:cBhvr>
                                        <p:cTn id="82" dur="1000" fill="hold"/>
                                        <p:tgtEl>
                                          <p:spTgt spid="63"/>
                                        </p:tgtEl>
                                        <p:attrNameLst>
                                          <p:attrName>ppt_w</p:attrName>
                                        </p:attrNameLst>
                                      </p:cBhvr>
                                      <p:tavLst>
                                        <p:tav tm="0">
                                          <p:val>
                                            <p:fltVal val="0"/>
                                          </p:val>
                                        </p:tav>
                                        <p:tav tm="100000">
                                          <p:val>
                                            <p:strVal val="#ppt_w"/>
                                          </p:val>
                                        </p:tav>
                                      </p:tavLst>
                                    </p:anim>
                                    <p:anim calcmode="lin" valueType="num">
                                      <p:cBhvr>
                                        <p:cTn id="83" dur="1000" fill="hold"/>
                                        <p:tgtEl>
                                          <p:spTgt spid="63"/>
                                        </p:tgtEl>
                                        <p:attrNameLst>
                                          <p:attrName>ppt_h</p:attrName>
                                        </p:attrNameLst>
                                      </p:cBhvr>
                                      <p:tavLst>
                                        <p:tav tm="0">
                                          <p:val>
                                            <p:fltVal val="0"/>
                                          </p:val>
                                        </p:tav>
                                        <p:tav tm="100000">
                                          <p:val>
                                            <p:strVal val="#ppt_h"/>
                                          </p:val>
                                        </p:tav>
                                      </p:tavLst>
                                    </p:anim>
                                    <p:anim calcmode="lin" valueType="num">
                                      <p:cBhvr>
                                        <p:cTn id="84" dur="1000" fill="hold"/>
                                        <p:tgtEl>
                                          <p:spTgt spid="63"/>
                                        </p:tgtEl>
                                        <p:attrNameLst>
                                          <p:attrName>style.rotation</p:attrName>
                                        </p:attrNameLst>
                                      </p:cBhvr>
                                      <p:tavLst>
                                        <p:tav tm="0">
                                          <p:val>
                                            <p:fltVal val="90"/>
                                          </p:val>
                                        </p:tav>
                                        <p:tav tm="100000">
                                          <p:val>
                                            <p:fltVal val="0"/>
                                          </p:val>
                                        </p:tav>
                                      </p:tavLst>
                                    </p:anim>
                                    <p:animEffect transition="in" filter="fade">
                                      <p:cBhvr>
                                        <p:cTn id="85" dur="1000"/>
                                        <p:tgtEl>
                                          <p:spTgt spid="63"/>
                                        </p:tgtEl>
                                      </p:cBhvr>
                                    </p:animEffect>
                                  </p:childTnLst>
                                </p:cTn>
                              </p:par>
                              <p:par>
                                <p:cTn id="86" presetID="31" presetClass="entr" presetSubtype="0" fill="hold" nodeType="withEffect">
                                  <p:stCondLst>
                                    <p:cond delay="1000"/>
                                  </p:stCondLst>
                                  <p:childTnLst>
                                    <p:set>
                                      <p:cBhvr>
                                        <p:cTn id="87" dur="1" fill="hold">
                                          <p:stCondLst>
                                            <p:cond delay="0"/>
                                          </p:stCondLst>
                                        </p:cTn>
                                        <p:tgtEl>
                                          <p:spTgt spid="64"/>
                                        </p:tgtEl>
                                        <p:attrNameLst>
                                          <p:attrName>style.visibility</p:attrName>
                                        </p:attrNameLst>
                                      </p:cBhvr>
                                      <p:to>
                                        <p:strVal val="visible"/>
                                      </p:to>
                                    </p:set>
                                    <p:anim calcmode="lin" valueType="num">
                                      <p:cBhvr>
                                        <p:cTn id="88" dur="1000" fill="hold"/>
                                        <p:tgtEl>
                                          <p:spTgt spid="64"/>
                                        </p:tgtEl>
                                        <p:attrNameLst>
                                          <p:attrName>ppt_w</p:attrName>
                                        </p:attrNameLst>
                                      </p:cBhvr>
                                      <p:tavLst>
                                        <p:tav tm="0">
                                          <p:val>
                                            <p:fltVal val="0"/>
                                          </p:val>
                                        </p:tav>
                                        <p:tav tm="100000">
                                          <p:val>
                                            <p:strVal val="#ppt_w"/>
                                          </p:val>
                                        </p:tav>
                                      </p:tavLst>
                                    </p:anim>
                                    <p:anim calcmode="lin" valueType="num">
                                      <p:cBhvr>
                                        <p:cTn id="89" dur="1000" fill="hold"/>
                                        <p:tgtEl>
                                          <p:spTgt spid="64"/>
                                        </p:tgtEl>
                                        <p:attrNameLst>
                                          <p:attrName>ppt_h</p:attrName>
                                        </p:attrNameLst>
                                      </p:cBhvr>
                                      <p:tavLst>
                                        <p:tav tm="0">
                                          <p:val>
                                            <p:fltVal val="0"/>
                                          </p:val>
                                        </p:tav>
                                        <p:tav tm="100000">
                                          <p:val>
                                            <p:strVal val="#ppt_h"/>
                                          </p:val>
                                        </p:tav>
                                      </p:tavLst>
                                    </p:anim>
                                    <p:anim calcmode="lin" valueType="num">
                                      <p:cBhvr>
                                        <p:cTn id="90" dur="1000" fill="hold"/>
                                        <p:tgtEl>
                                          <p:spTgt spid="64"/>
                                        </p:tgtEl>
                                        <p:attrNameLst>
                                          <p:attrName>style.rotation</p:attrName>
                                        </p:attrNameLst>
                                      </p:cBhvr>
                                      <p:tavLst>
                                        <p:tav tm="0">
                                          <p:val>
                                            <p:fltVal val="90"/>
                                          </p:val>
                                        </p:tav>
                                        <p:tav tm="100000">
                                          <p:val>
                                            <p:fltVal val="0"/>
                                          </p:val>
                                        </p:tav>
                                      </p:tavLst>
                                    </p:anim>
                                    <p:animEffect transition="in" filter="fade">
                                      <p:cBhvr>
                                        <p:cTn id="91" dur="1000"/>
                                        <p:tgtEl>
                                          <p:spTgt spid="64"/>
                                        </p:tgtEl>
                                      </p:cBhvr>
                                    </p:animEffect>
                                  </p:childTnLst>
                                </p:cTn>
                              </p:par>
                              <p:par>
                                <p:cTn id="92" presetID="31" presetClass="entr" presetSubtype="0" fill="hold" nodeType="withEffect">
                                  <p:stCondLst>
                                    <p:cond delay="1000"/>
                                  </p:stCondLst>
                                  <p:childTnLst>
                                    <p:set>
                                      <p:cBhvr>
                                        <p:cTn id="93" dur="1" fill="hold">
                                          <p:stCondLst>
                                            <p:cond delay="0"/>
                                          </p:stCondLst>
                                        </p:cTn>
                                        <p:tgtEl>
                                          <p:spTgt spid="65"/>
                                        </p:tgtEl>
                                        <p:attrNameLst>
                                          <p:attrName>style.visibility</p:attrName>
                                        </p:attrNameLst>
                                      </p:cBhvr>
                                      <p:to>
                                        <p:strVal val="visible"/>
                                      </p:to>
                                    </p:set>
                                    <p:anim calcmode="lin" valueType="num">
                                      <p:cBhvr>
                                        <p:cTn id="94" dur="1000" fill="hold"/>
                                        <p:tgtEl>
                                          <p:spTgt spid="65"/>
                                        </p:tgtEl>
                                        <p:attrNameLst>
                                          <p:attrName>ppt_w</p:attrName>
                                        </p:attrNameLst>
                                      </p:cBhvr>
                                      <p:tavLst>
                                        <p:tav tm="0">
                                          <p:val>
                                            <p:fltVal val="0"/>
                                          </p:val>
                                        </p:tav>
                                        <p:tav tm="100000">
                                          <p:val>
                                            <p:strVal val="#ppt_w"/>
                                          </p:val>
                                        </p:tav>
                                      </p:tavLst>
                                    </p:anim>
                                    <p:anim calcmode="lin" valueType="num">
                                      <p:cBhvr>
                                        <p:cTn id="95" dur="1000" fill="hold"/>
                                        <p:tgtEl>
                                          <p:spTgt spid="65"/>
                                        </p:tgtEl>
                                        <p:attrNameLst>
                                          <p:attrName>ppt_h</p:attrName>
                                        </p:attrNameLst>
                                      </p:cBhvr>
                                      <p:tavLst>
                                        <p:tav tm="0">
                                          <p:val>
                                            <p:fltVal val="0"/>
                                          </p:val>
                                        </p:tav>
                                        <p:tav tm="100000">
                                          <p:val>
                                            <p:strVal val="#ppt_h"/>
                                          </p:val>
                                        </p:tav>
                                      </p:tavLst>
                                    </p:anim>
                                    <p:anim calcmode="lin" valueType="num">
                                      <p:cBhvr>
                                        <p:cTn id="96" dur="1000" fill="hold"/>
                                        <p:tgtEl>
                                          <p:spTgt spid="65"/>
                                        </p:tgtEl>
                                        <p:attrNameLst>
                                          <p:attrName>style.rotation</p:attrName>
                                        </p:attrNameLst>
                                      </p:cBhvr>
                                      <p:tavLst>
                                        <p:tav tm="0">
                                          <p:val>
                                            <p:fltVal val="90"/>
                                          </p:val>
                                        </p:tav>
                                        <p:tav tm="100000">
                                          <p:val>
                                            <p:fltVal val="0"/>
                                          </p:val>
                                        </p:tav>
                                      </p:tavLst>
                                    </p:anim>
                                    <p:animEffect transition="in" filter="fade">
                                      <p:cBhvr>
                                        <p:cTn id="97" dur="1000"/>
                                        <p:tgtEl>
                                          <p:spTgt spid="65"/>
                                        </p:tgtEl>
                                      </p:cBhvr>
                                    </p:animEffect>
                                  </p:childTnLst>
                                </p:cTn>
                              </p:par>
                              <p:par>
                                <p:cTn id="98" presetID="31" presetClass="entr" presetSubtype="0" fill="hold" nodeType="withEffect">
                                  <p:stCondLst>
                                    <p:cond delay="1000"/>
                                  </p:stCondLst>
                                  <p:childTnLst>
                                    <p:set>
                                      <p:cBhvr>
                                        <p:cTn id="99" dur="1" fill="hold">
                                          <p:stCondLst>
                                            <p:cond delay="0"/>
                                          </p:stCondLst>
                                        </p:cTn>
                                        <p:tgtEl>
                                          <p:spTgt spid="66"/>
                                        </p:tgtEl>
                                        <p:attrNameLst>
                                          <p:attrName>style.visibility</p:attrName>
                                        </p:attrNameLst>
                                      </p:cBhvr>
                                      <p:to>
                                        <p:strVal val="visible"/>
                                      </p:to>
                                    </p:set>
                                    <p:anim calcmode="lin" valueType="num">
                                      <p:cBhvr>
                                        <p:cTn id="100" dur="1000" fill="hold"/>
                                        <p:tgtEl>
                                          <p:spTgt spid="66"/>
                                        </p:tgtEl>
                                        <p:attrNameLst>
                                          <p:attrName>ppt_w</p:attrName>
                                        </p:attrNameLst>
                                      </p:cBhvr>
                                      <p:tavLst>
                                        <p:tav tm="0">
                                          <p:val>
                                            <p:fltVal val="0"/>
                                          </p:val>
                                        </p:tav>
                                        <p:tav tm="100000">
                                          <p:val>
                                            <p:strVal val="#ppt_w"/>
                                          </p:val>
                                        </p:tav>
                                      </p:tavLst>
                                    </p:anim>
                                    <p:anim calcmode="lin" valueType="num">
                                      <p:cBhvr>
                                        <p:cTn id="101" dur="1000" fill="hold"/>
                                        <p:tgtEl>
                                          <p:spTgt spid="66"/>
                                        </p:tgtEl>
                                        <p:attrNameLst>
                                          <p:attrName>ppt_h</p:attrName>
                                        </p:attrNameLst>
                                      </p:cBhvr>
                                      <p:tavLst>
                                        <p:tav tm="0">
                                          <p:val>
                                            <p:fltVal val="0"/>
                                          </p:val>
                                        </p:tav>
                                        <p:tav tm="100000">
                                          <p:val>
                                            <p:strVal val="#ppt_h"/>
                                          </p:val>
                                        </p:tav>
                                      </p:tavLst>
                                    </p:anim>
                                    <p:anim calcmode="lin" valueType="num">
                                      <p:cBhvr>
                                        <p:cTn id="102" dur="1000" fill="hold"/>
                                        <p:tgtEl>
                                          <p:spTgt spid="66"/>
                                        </p:tgtEl>
                                        <p:attrNameLst>
                                          <p:attrName>style.rotation</p:attrName>
                                        </p:attrNameLst>
                                      </p:cBhvr>
                                      <p:tavLst>
                                        <p:tav tm="0">
                                          <p:val>
                                            <p:fltVal val="90"/>
                                          </p:val>
                                        </p:tav>
                                        <p:tav tm="100000">
                                          <p:val>
                                            <p:fltVal val="0"/>
                                          </p:val>
                                        </p:tav>
                                      </p:tavLst>
                                    </p:anim>
                                    <p:animEffect transition="in" filter="fade">
                                      <p:cBhvr>
                                        <p:cTn id="103" dur="1000"/>
                                        <p:tgtEl>
                                          <p:spTgt spid="66"/>
                                        </p:tgtEl>
                                      </p:cBhvr>
                                    </p:animEffect>
                                  </p:childTnLst>
                                </p:cTn>
                              </p:par>
                            </p:childTnLst>
                          </p:cTn>
                        </p:par>
                        <p:par>
                          <p:cTn id="104" fill="hold">
                            <p:stCondLst>
                              <p:cond delay="11500"/>
                            </p:stCondLst>
                            <p:childTnLst>
                              <p:par>
                                <p:cTn id="105" presetID="16" presetClass="entr" presetSubtype="37" fill="hold" nodeType="after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barn(outVertical)">
                                      <p:cBhvr>
                                        <p:cTn id="107" dur="1000"/>
                                        <p:tgtEl>
                                          <p:spTgt spid="71"/>
                                        </p:tgtEl>
                                      </p:cBhvr>
                                    </p:animEffect>
                                  </p:childTnLst>
                                </p:cTn>
                              </p:par>
                            </p:childTnLst>
                          </p:cTn>
                        </p:par>
                        <p:par>
                          <p:cTn id="108" fill="hold">
                            <p:stCondLst>
                              <p:cond delay="12500"/>
                            </p:stCondLst>
                            <p:childTnLst>
                              <p:par>
                                <p:cTn id="109" presetID="53" presetClass="entr" presetSubtype="16" fill="hold" nodeType="afterEffect">
                                  <p:stCondLst>
                                    <p:cond delay="0"/>
                                  </p:stCondLst>
                                  <p:childTnLst>
                                    <p:set>
                                      <p:cBhvr>
                                        <p:cTn id="110" dur="1" fill="hold">
                                          <p:stCondLst>
                                            <p:cond delay="0"/>
                                          </p:stCondLst>
                                        </p:cTn>
                                        <p:tgtEl>
                                          <p:spTgt spid="74"/>
                                        </p:tgtEl>
                                        <p:attrNameLst>
                                          <p:attrName>style.visibility</p:attrName>
                                        </p:attrNameLst>
                                      </p:cBhvr>
                                      <p:to>
                                        <p:strVal val="visible"/>
                                      </p:to>
                                    </p:set>
                                    <p:anim calcmode="lin" valueType="num">
                                      <p:cBhvr>
                                        <p:cTn id="111" dur="500" fill="hold"/>
                                        <p:tgtEl>
                                          <p:spTgt spid="74"/>
                                        </p:tgtEl>
                                        <p:attrNameLst>
                                          <p:attrName>ppt_w</p:attrName>
                                        </p:attrNameLst>
                                      </p:cBhvr>
                                      <p:tavLst>
                                        <p:tav tm="0">
                                          <p:val>
                                            <p:fltVal val="0"/>
                                          </p:val>
                                        </p:tav>
                                        <p:tav tm="100000">
                                          <p:val>
                                            <p:strVal val="#ppt_w"/>
                                          </p:val>
                                        </p:tav>
                                      </p:tavLst>
                                    </p:anim>
                                    <p:anim calcmode="lin" valueType="num">
                                      <p:cBhvr>
                                        <p:cTn id="112" dur="500" fill="hold"/>
                                        <p:tgtEl>
                                          <p:spTgt spid="74"/>
                                        </p:tgtEl>
                                        <p:attrNameLst>
                                          <p:attrName>ppt_h</p:attrName>
                                        </p:attrNameLst>
                                      </p:cBhvr>
                                      <p:tavLst>
                                        <p:tav tm="0">
                                          <p:val>
                                            <p:fltVal val="0"/>
                                          </p:val>
                                        </p:tav>
                                        <p:tav tm="100000">
                                          <p:val>
                                            <p:strVal val="#ppt_h"/>
                                          </p:val>
                                        </p:tav>
                                      </p:tavLst>
                                    </p:anim>
                                    <p:animEffect transition="in" filter="fade">
                                      <p:cBhvr>
                                        <p:cTn id="113" dur="500"/>
                                        <p:tgtEl>
                                          <p:spTgt spid="74"/>
                                        </p:tgtEl>
                                      </p:cBhvr>
                                    </p:animEffect>
                                  </p:childTnLst>
                                </p:cTn>
                              </p:par>
                              <p:par>
                                <p:cTn id="114" presetID="31" presetClass="entr" presetSubtype="0" fill="hold" nodeType="withEffect">
                                  <p:stCondLst>
                                    <p:cond delay="0"/>
                                  </p:stCondLst>
                                  <p:childTnLst>
                                    <p:set>
                                      <p:cBhvr>
                                        <p:cTn id="115" dur="1" fill="hold">
                                          <p:stCondLst>
                                            <p:cond delay="0"/>
                                          </p:stCondLst>
                                        </p:cTn>
                                        <p:tgtEl>
                                          <p:spTgt spid="67"/>
                                        </p:tgtEl>
                                        <p:attrNameLst>
                                          <p:attrName>style.visibility</p:attrName>
                                        </p:attrNameLst>
                                      </p:cBhvr>
                                      <p:to>
                                        <p:strVal val="visible"/>
                                      </p:to>
                                    </p:set>
                                    <p:anim calcmode="lin" valueType="num">
                                      <p:cBhvr>
                                        <p:cTn id="116" dur="1000" fill="hold"/>
                                        <p:tgtEl>
                                          <p:spTgt spid="67"/>
                                        </p:tgtEl>
                                        <p:attrNameLst>
                                          <p:attrName>ppt_w</p:attrName>
                                        </p:attrNameLst>
                                      </p:cBhvr>
                                      <p:tavLst>
                                        <p:tav tm="0">
                                          <p:val>
                                            <p:fltVal val="0"/>
                                          </p:val>
                                        </p:tav>
                                        <p:tav tm="100000">
                                          <p:val>
                                            <p:strVal val="#ppt_w"/>
                                          </p:val>
                                        </p:tav>
                                      </p:tavLst>
                                    </p:anim>
                                    <p:anim calcmode="lin" valueType="num">
                                      <p:cBhvr>
                                        <p:cTn id="117" dur="1000" fill="hold"/>
                                        <p:tgtEl>
                                          <p:spTgt spid="67"/>
                                        </p:tgtEl>
                                        <p:attrNameLst>
                                          <p:attrName>ppt_h</p:attrName>
                                        </p:attrNameLst>
                                      </p:cBhvr>
                                      <p:tavLst>
                                        <p:tav tm="0">
                                          <p:val>
                                            <p:fltVal val="0"/>
                                          </p:val>
                                        </p:tav>
                                        <p:tav tm="100000">
                                          <p:val>
                                            <p:strVal val="#ppt_h"/>
                                          </p:val>
                                        </p:tav>
                                      </p:tavLst>
                                    </p:anim>
                                    <p:anim calcmode="lin" valueType="num">
                                      <p:cBhvr>
                                        <p:cTn id="118" dur="1000" fill="hold"/>
                                        <p:tgtEl>
                                          <p:spTgt spid="67"/>
                                        </p:tgtEl>
                                        <p:attrNameLst>
                                          <p:attrName>style.rotation</p:attrName>
                                        </p:attrNameLst>
                                      </p:cBhvr>
                                      <p:tavLst>
                                        <p:tav tm="0">
                                          <p:val>
                                            <p:fltVal val="90"/>
                                          </p:val>
                                        </p:tav>
                                        <p:tav tm="100000">
                                          <p:val>
                                            <p:fltVal val="0"/>
                                          </p:val>
                                        </p:tav>
                                      </p:tavLst>
                                    </p:anim>
                                    <p:animEffect transition="in" filter="fade">
                                      <p:cBhvr>
                                        <p:cTn id="119" dur="1000"/>
                                        <p:tgtEl>
                                          <p:spTgt spid="67"/>
                                        </p:tgtEl>
                                      </p:cBhvr>
                                    </p:animEffect>
                                  </p:childTnLst>
                                </p:cTn>
                              </p:par>
                            </p:childTnLst>
                          </p:cTn>
                        </p:par>
                        <p:par>
                          <p:cTn id="120" fill="hold">
                            <p:stCondLst>
                              <p:cond delay="13500"/>
                            </p:stCondLst>
                            <p:childTnLst>
                              <p:par>
                                <p:cTn id="121" presetID="22" presetClass="entr" presetSubtype="8" fill="hold" grpId="0" nodeType="after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wipe(left)">
                                      <p:cBhvr>
                                        <p:cTn id="1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57" grpId="0"/>
      <p:bldP spid="58" grpId="0"/>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CHÍNH SÁCH GIẢI QUYẾT VIỆC LÀM</a:t>
            </a:r>
          </a:p>
        </p:txBody>
      </p:sp>
      <p:pic>
        <p:nvPicPr>
          <p:cNvPr id="3" name="Picture 2" descr="Diagram&#10;&#10;Description automatically generated with medium confidence">
            <a:extLst>
              <a:ext uri="{FF2B5EF4-FFF2-40B4-BE49-F238E27FC236}">
                <a16:creationId xmlns:a16="http://schemas.microsoft.com/office/drawing/2014/main" id="{110F0EB8-D277-8045-AE01-94DBA719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645" y="1588984"/>
            <a:ext cx="3320654" cy="3680032"/>
          </a:xfrm>
          <a:prstGeom prst="rect">
            <a:avLst/>
          </a:prstGeom>
        </p:spPr>
      </p:pic>
      <p:pic>
        <p:nvPicPr>
          <p:cNvPr id="17" name="Picture 16" descr="Text&#10;&#10;Description automatically generated">
            <a:extLst>
              <a:ext uri="{FF2B5EF4-FFF2-40B4-BE49-F238E27FC236}">
                <a16:creationId xmlns:a16="http://schemas.microsoft.com/office/drawing/2014/main" id="{53676EF0-C421-7D4C-AC6A-EA9D81971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139" y="1717700"/>
            <a:ext cx="6640583" cy="3734465"/>
          </a:xfrm>
          <a:prstGeom prst="rect">
            <a:avLst/>
          </a:prstGeom>
        </p:spPr>
      </p:pic>
    </p:spTree>
    <p:custDataLst>
      <p:tags r:id="rId1"/>
    </p:custDataLst>
    <p:extLst>
      <p:ext uri="{BB962C8B-B14F-4D97-AF65-F5344CB8AC3E}">
        <p14:creationId xmlns:p14="http://schemas.microsoft.com/office/powerpoint/2010/main" val="3136619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a:spLocks noChangeAspect="1"/>
          </p:cNvSpPr>
          <p:nvPr/>
        </p:nvSpPr>
        <p:spPr>
          <a:xfrm>
            <a:off x="1245968" y="2604938"/>
            <a:ext cx="3508045" cy="3508518"/>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24" name="椭圆 23"/>
          <p:cNvSpPr>
            <a:spLocks noChangeAspect="1"/>
          </p:cNvSpPr>
          <p:nvPr/>
        </p:nvSpPr>
        <p:spPr>
          <a:xfrm>
            <a:off x="1635729" y="2994769"/>
            <a:ext cx="2728479" cy="2728848"/>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25" name="椭圆 24"/>
          <p:cNvSpPr>
            <a:spLocks noChangeAspect="1"/>
          </p:cNvSpPr>
          <p:nvPr/>
        </p:nvSpPr>
        <p:spPr>
          <a:xfrm>
            <a:off x="2025536" y="3384607"/>
            <a:ext cx="1948914" cy="1949177"/>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26" name="椭圆 25"/>
          <p:cNvSpPr>
            <a:spLocks noChangeAspect="1"/>
          </p:cNvSpPr>
          <p:nvPr/>
        </p:nvSpPr>
        <p:spPr>
          <a:xfrm>
            <a:off x="2415298" y="3774447"/>
            <a:ext cx="1169348" cy="1169507"/>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cxnSp>
        <p:nvCxnSpPr>
          <p:cNvPr id="27" name="直线连接符 27"/>
          <p:cNvCxnSpPr/>
          <p:nvPr/>
        </p:nvCxnSpPr>
        <p:spPr>
          <a:xfrm>
            <a:off x="4125426" y="2126731"/>
            <a:ext cx="2362211"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直线连接符 28"/>
          <p:cNvCxnSpPr/>
          <p:nvPr/>
        </p:nvCxnSpPr>
        <p:spPr>
          <a:xfrm>
            <a:off x="4503415" y="3135529"/>
            <a:ext cx="1984217"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9" name="直线连接符 30"/>
          <p:cNvCxnSpPr/>
          <p:nvPr/>
        </p:nvCxnSpPr>
        <p:spPr>
          <a:xfrm>
            <a:off x="4125426" y="4243291"/>
            <a:ext cx="2362211"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30" name="直线连接符 31"/>
          <p:cNvCxnSpPr/>
          <p:nvPr/>
        </p:nvCxnSpPr>
        <p:spPr>
          <a:xfrm>
            <a:off x="3834310" y="5281468"/>
            <a:ext cx="2653330"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31" name="文本框 34"/>
          <p:cNvSpPr>
            <a:spLocks noChangeArrowheads="1"/>
          </p:cNvSpPr>
          <p:nvPr/>
        </p:nvSpPr>
        <p:spPr bwMode="auto">
          <a:xfrm>
            <a:off x="6441587" y="1802312"/>
            <a:ext cx="4388408" cy="50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rPr>
              <a:t>01. </a:t>
            </a:r>
            <a:r>
              <a:rPr lang="vi-VN"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rPr>
              <a:t>THỰC HIỆN CHÍNH SÁCH ƯU ĐÃI</a:t>
            </a:r>
            <a:endParaRPr lang="en-US"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2" name="文本框 34"/>
          <p:cNvSpPr>
            <a:spLocks noChangeArrowheads="1"/>
          </p:cNvSpPr>
          <p:nvPr/>
        </p:nvSpPr>
        <p:spPr bwMode="auto">
          <a:xfrm>
            <a:off x="6441587" y="2614317"/>
            <a:ext cx="5216845"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rPr>
              <a:t>02.</a:t>
            </a:r>
            <a:r>
              <a:rPr lang="vi-VN"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rPr>
              <a:t> HOÀN THÀNH HỆ THỐNG THÔNG TIN THỊ TRƯỜNG LĐ</a:t>
            </a:r>
            <a:endParaRPr lang="en-US"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3" name="文本框 34"/>
          <p:cNvSpPr>
            <a:spLocks noChangeArrowheads="1"/>
          </p:cNvSpPr>
          <p:nvPr/>
        </p:nvSpPr>
        <p:spPr bwMode="auto">
          <a:xfrm>
            <a:off x="6441588" y="3732682"/>
            <a:ext cx="5216844"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4"/>
                </a:solidFill>
                <a:latin typeface="Calibri" panose="020F0502020204030204" pitchFamily="34" charset="0"/>
                <a:ea typeface="微软雅黑" panose="020B0503020204020204" pitchFamily="34" charset="-122"/>
                <a:cs typeface="Calibri" panose="020F0502020204030204" pitchFamily="34" charset="0"/>
              </a:rPr>
              <a:t>03. ĐẨY MẠNH CÔNG TÁC TƯ VẤN VÀ GIỚI THIỆU VIỆC LÀM</a:t>
            </a:r>
          </a:p>
        </p:txBody>
      </p:sp>
      <p:sp>
        <p:nvSpPr>
          <p:cNvPr id="34" name="文本框 34"/>
          <p:cNvSpPr>
            <a:spLocks noChangeArrowheads="1"/>
          </p:cNvSpPr>
          <p:nvPr/>
        </p:nvSpPr>
        <p:spPr bwMode="auto">
          <a:xfrm>
            <a:off x="6441587" y="4757994"/>
            <a:ext cx="5340007"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3"/>
                </a:solidFill>
                <a:latin typeface="Calibri" panose="020F0502020204030204" pitchFamily="34" charset="0"/>
                <a:ea typeface="微软雅黑" panose="020B0503020204020204" pitchFamily="34" charset="-122"/>
                <a:cs typeface="Calibri" panose="020F0502020204030204" pitchFamily="34" charset="0"/>
              </a:rPr>
              <a:t>04. ĐẨY MẠNH ĐÀO TẠO KỸ NĂNG, NĂNG LỰC THỰC HÀNH</a:t>
            </a:r>
          </a:p>
        </p:txBody>
      </p:sp>
      <p:sp>
        <p:nvSpPr>
          <p:cNvPr id="35" name="饼形 7"/>
          <p:cNvSpPr>
            <a:spLocks noChangeAspect="1"/>
          </p:cNvSpPr>
          <p:nvPr/>
        </p:nvSpPr>
        <p:spPr>
          <a:xfrm>
            <a:off x="494223" y="1853116"/>
            <a:ext cx="5011492" cy="5012169"/>
          </a:xfrm>
          <a:prstGeom prst="pie">
            <a:avLst>
              <a:gd name="adj1" fmla="val 16891099"/>
              <a:gd name="adj2" fmla="val 18389175"/>
            </a:avLst>
          </a:prstGeom>
          <a:solidFill>
            <a:schemeClr val="accent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36" name="饼形 8"/>
          <p:cNvSpPr>
            <a:spLocks noChangeAspect="1"/>
          </p:cNvSpPr>
          <p:nvPr/>
        </p:nvSpPr>
        <p:spPr>
          <a:xfrm>
            <a:off x="995396" y="2368000"/>
            <a:ext cx="4009193" cy="4009734"/>
          </a:xfrm>
          <a:prstGeom prst="pie">
            <a:avLst>
              <a:gd name="adj1" fmla="val 18800821"/>
              <a:gd name="adj2" fmla="val 20487076"/>
            </a:avLst>
          </a:prstGeom>
          <a:solidFill>
            <a:schemeClr val="accent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37" name="饼形 9"/>
          <p:cNvSpPr>
            <a:spLocks noChangeAspect="1"/>
          </p:cNvSpPr>
          <p:nvPr/>
        </p:nvSpPr>
        <p:spPr>
          <a:xfrm>
            <a:off x="1496544" y="2919561"/>
            <a:ext cx="3006896" cy="3007301"/>
          </a:xfrm>
          <a:prstGeom prst="pie">
            <a:avLst>
              <a:gd name="adj1" fmla="val 21086868"/>
              <a:gd name="adj2" fmla="val 1772864"/>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38" name="饼形 10"/>
          <p:cNvSpPr>
            <a:spLocks noChangeAspect="1"/>
          </p:cNvSpPr>
          <p:nvPr/>
        </p:nvSpPr>
        <p:spPr>
          <a:xfrm>
            <a:off x="1747102" y="3140028"/>
            <a:ext cx="2505747" cy="2506084"/>
          </a:xfrm>
          <a:prstGeom prst="pie">
            <a:avLst>
              <a:gd name="adj1" fmla="val 2573177"/>
              <a:gd name="adj2" fmla="val 6304209"/>
            </a:avLst>
          </a:prstGeom>
          <a:solidFill>
            <a:schemeClr val="accent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04" tIns="45651" rIns="91304" bIns="45651" rtlCol="0" anchor="ctr"/>
          <a:lstStyle/>
          <a:p>
            <a:pPr algn="ctr" defTabSz="912593"/>
            <a:endParaRPr lang="zh-CN" altLang="en-US" sz="3199" dirty="0">
              <a:solidFill>
                <a:srgbClr val="1F1F1F"/>
              </a:solidFill>
            </a:endParaRPr>
          </a:p>
        </p:txBody>
      </p:sp>
      <p:sp>
        <p:nvSpPr>
          <p:cNvPr id="19" name="TextBox 18">
            <a:extLst>
              <a:ext uri="{FF2B5EF4-FFF2-40B4-BE49-F238E27FC236}">
                <a16:creationId xmlns:a16="http://schemas.microsoft.com/office/drawing/2014/main" id="{29FD9059-D3AB-AB4B-8B36-65C72C7C6D92}"/>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CHÍNH SÁCH GIẢI QUYẾT VIỆC LÀM</a:t>
            </a:r>
          </a:p>
        </p:txBody>
      </p:sp>
    </p:spTree>
    <p:custDataLst>
      <p:tags r:id="rId1"/>
    </p:custDataLst>
    <p:extLst>
      <p:ext uri="{BB962C8B-B14F-4D97-AF65-F5344CB8AC3E}">
        <p14:creationId xmlns:p14="http://schemas.microsoft.com/office/powerpoint/2010/main" val="7317979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42" presetClass="path" presetSubtype="0" accel="50000" decel="50000" fill="hold" grpId="1" nodeType="withEffect">
                                  <p:stCondLst>
                                    <p:cond delay="0"/>
                                  </p:stCondLst>
                                  <p:childTnLst>
                                    <p:animMotion origin="layout" path="M 3.05556E-6 -3.82716E-6 L 0.16666 -0.68364 " pathEditMode="relative" rAng="0" ptsTypes="AA">
                                      <p:cBhvr>
                                        <p:cTn id="35" dur="1250" spd="-100000" fill="hold"/>
                                        <p:tgtEl>
                                          <p:spTgt spid="35"/>
                                        </p:tgtEl>
                                        <p:attrNameLst>
                                          <p:attrName>ppt_x</p:attrName>
                                          <p:attrName>ppt_y</p:attrName>
                                        </p:attrNameLst>
                                      </p:cBhvr>
                                      <p:rCtr x="8333" y="-34198"/>
                                    </p:animMotion>
                                  </p:childTnLst>
                                </p:cTn>
                              </p:par>
                              <p:par>
                                <p:cTn id="36" presetID="42" presetClass="path" presetSubtype="0" accel="50000" decel="50000" fill="hold" grpId="1" nodeType="withEffect">
                                  <p:stCondLst>
                                    <p:cond delay="0"/>
                                  </p:stCondLst>
                                  <p:childTnLst>
                                    <p:animMotion origin="layout" path="M 3.05556E-6 -4.32099E-6 L 0.55399 -0.64876 " pathEditMode="relative" rAng="0" ptsTypes="AA">
                                      <p:cBhvr>
                                        <p:cTn id="37" dur="1250" spd="-100000" fill="hold"/>
                                        <p:tgtEl>
                                          <p:spTgt spid="36"/>
                                        </p:tgtEl>
                                        <p:attrNameLst>
                                          <p:attrName>ppt_x</p:attrName>
                                          <p:attrName>ppt_y</p:attrName>
                                        </p:attrNameLst>
                                      </p:cBhvr>
                                      <p:rCtr x="27691" y="-32438"/>
                                    </p:animMotion>
                                  </p:childTnLst>
                                </p:cTn>
                              </p:par>
                              <p:par>
                                <p:cTn id="38" presetID="42" presetClass="path" presetSubtype="0" accel="50000" decel="50000" fill="hold" grpId="1" nodeType="withEffect">
                                  <p:stCondLst>
                                    <p:cond delay="0"/>
                                  </p:stCondLst>
                                  <p:childTnLst>
                                    <p:animMotion origin="layout" path="M -2.5E-6 -2.96296E-6 L 0.78802 0.16914 " pathEditMode="relative" rAng="0" ptsTypes="AA">
                                      <p:cBhvr>
                                        <p:cTn id="39" dur="1250" spd="-100000" fill="hold"/>
                                        <p:tgtEl>
                                          <p:spTgt spid="37"/>
                                        </p:tgtEl>
                                        <p:attrNameLst>
                                          <p:attrName>ppt_x</p:attrName>
                                          <p:attrName>ppt_y</p:attrName>
                                        </p:attrNameLst>
                                      </p:cBhvr>
                                      <p:rCtr x="39392" y="8457"/>
                                    </p:animMotion>
                                  </p:childTnLst>
                                </p:cTn>
                              </p:par>
                              <p:par>
                                <p:cTn id="40" presetID="42" presetClass="path" presetSubtype="0" accel="50000" decel="50000" fill="hold" grpId="1" nodeType="withEffect">
                                  <p:stCondLst>
                                    <p:cond delay="0"/>
                                  </p:stCondLst>
                                  <p:childTnLst>
                                    <p:animMotion origin="layout" path="M 3.05556E-6 -2.09877E-6 L 0.08559 0.4358 " pathEditMode="relative" rAng="0" ptsTypes="AA">
                                      <p:cBhvr>
                                        <p:cTn id="41" dur="1250" spd="-100000" fill="hold"/>
                                        <p:tgtEl>
                                          <p:spTgt spid="38"/>
                                        </p:tgtEl>
                                        <p:attrNameLst>
                                          <p:attrName>ppt_x</p:attrName>
                                          <p:attrName>ppt_y</p:attrName>
                                        </p:attrNameLst>
                                      </p:cBhvr>
                                      <p:rCtr x="4271" y="21790"/>
                                    </p:animMotion>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22" presetClass="entr" presetSubtype="8"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par>
                          <p:cTn id="55" fill="hold">
                            <p:stCondLst>
                              <p:cond delay="1000"/>
                            </p:stCondLst>
                            <p:childTnLst>
                              <p:par>
                                <p:cTn id="56" presetID="2" presetClass="entr" presetSubtype="2" decel="5330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750" fill="hold"/>
                                        <p:tgtEl>
                                          <p:spTgt spid="31"/>
                                        </p:tgtEl>
                                        <p:attrNameLst>
                                          <p:attrName>ppt_x</p:attrName>
                                        </p:attrNameLst>
                                      </p:cBhvr>
                                      <p:tavLst>
                                        <p:tav tm="0">
                                          <p:val>
                                            <p:strVal val="1+#ppt_w/2"/>
                                          </p:val>
                                        </p:tav>
                                        <p:tav tm="100000">
                                          <p:val>
                                            <p:strVal val="#ppt_x"/>
                                          </p:val>
                                        </p:tav>
                                      </p:tavLst>
                                    </p:anim>
                                    <p:anim calcmode="lin" valueType="num">
                                      <p:cBhvr additive="base">
                                        <p:cTn id="59" dur="750" fill="hold"/>
                                        <p:tgtEl>
                                          <p:spTgt spid="31"/>
                                        </p:tgtEl>
                                        <p:attrNameLst>
                                          <p:attrName>ppt_y</p:attrName>
                                        </p:attrNameLst>
                                      </p:cBhvr>
                                      <p:tavLst>
                                        <p:tav tm="0">
                                          <p:val>
                                            <p:strVal val="#ppt_y"/>
                                          </p:val>
                                        </p:tav>
                                        <p:tav tm="100000">
                                          <p:val>
                                            <p:strVal val="#ppt_y"/>
                                          </p:val>
                                        </p:tav>
                                      </p:tavLst>
                                    </p:anim>
                                  </p:childTnLst>
                                </p:cTn>
                              </p:par>
                              <p:par>
                                <p:cTn id="60" presetID="2" presetClass="entr" presetSubtype="2" decel="53300" fill="hold" grpId="0" nodeType="withEffect">
                                  <p:stCondLst>
                                    <p:cond delay="25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750" fill="hold"/>
                                        <p:tgtEl>
                                          <p:spTgt spid="32"/>
                                        </p:tgtEl>
                                        <p:attrNameLst>
                                          <p:attrName>ppt_x</p:attrName>
                                        </p:attrNameLst>
                                      </p:cBhvr>
                                      <p:tavLst>
                                        <p:tav tm="0">
                                          <p:val>
                                            <p:strVal val="1+#ppt_w/2"/>
                                          </p:val>
                                        </p:tav>
                                        <p:tav tm="100000">
                                          <p:val>
                                            <p:strVal val="#ppt_x"/>
                                          </p:val>
                                        </p:tav>
                                      </p:tavLst>
                                    </p:anim>
                                    <p:anim calcmode="lin" valueType="num">
                                      <p:cBhvr additive="base">
                                        <p:cTn id="63" dur="750" fill="hold"/>
                                        <p:tgtEl>
                                          <p:spTgt spid="32"/>
                                        </p:tgtEl>
                                        <p:attrNameLst>
                                          <p:attrName>ppt_y</p:attrName>
                                        </p:attrNameLst>
                                      </p:cBhvr>
                                      <p:tavLst>
                                        <p:tav tm="0">
                                          <p:val>
                                            <p:strVal val="#ppt_y"/>
                                          </p:val>
                                        </p:tav>
                                        <p:tav tm="100000">
                                          <p:val>
                                            <p:strVal val="#ppt_y"/>
                                          </p:val>
                                        </p:tav>
                                      </p:tavLst>
                                    </p:anim>
                                  </p:childTnLst>
                                </p:cTn>
                              </p:par>
                              <p:par>
                                <p:cTn id="64" presetID="2" presetClass="entr" presetSubtype="2" decel="53300" fill="hold" grpId="0" nodeType="withEffect">
                                  <p:stCondLst>
                                    <p:cond delay="50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750" fill="hold"/>
                                        <p:tgtEl>
                                          <p:spTgt spid="33"/>
                                        </p:tgtEl>
                                        <p:attrNameLst>
                                          <p:attrName>ppt_x</p:attrName>
                                        </p:attrNameLst>
                                      </p:cBhvr>
                                      <p:tavLst>
                                        <p:tav tm="0">
                                          <p:val>
                                            <p:strVal val="1+#ppt_w/2"/>
                                          </p:val>
                                        </p:tav>
                                        <p:tav tm="100000">
                                          <p:val>
                                            <p:strVal val="#ppt_x"/>
                                          </p:val>
                                        </p:tav>
                                      </p:tavLst>
                                    </p:anim>
                                    <p:anim calcmode="lin" valueType="num">
                                      <p:cBhvr additive="base">
                                        <p:cTn id="67" dur="750" fill="hold"/>
                                        <p:tgtEl>
                                          <p:spTgt spid="33"/>
                                        </p:tgtEl>
                                        <p:attrNameLst>
                                          <p:attrName>ppt_y</p:attrName>
                                        </p:attrNameLst>
                                      </p:cBhvr>
                                      <p:tavLst>
                                        <p:tav tm="0">
                                          <p:val>
                                            <p:strVal val="#ppt_y"/>
                                          </p:val>
                                        </p:tav>
                                        <p:tav tm="100000">
                                          <p:val>
                                            <p:strVal val="#ppt_y"/>
                                          </p:val>
                                        </p:tav>
                                      </p:tavLst>
                                    </p:anim>
                                  </p:childTnLst>
                                </p:cTn>
                              </p:par>
                              <p:par>
                                <p:cTn id="68" presetID="2" presetClass="entr" presetSubtype="2" decel="53300" fill="hold" grpId="0" nodeType="withEffect">
                                  <p:stCondLst>
                                    <p:cond delay="75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750" fill="hold"/>
                                        <p:tgtEl>
                                          <p:spTgt spid="34"/>
                                        </p:tgtEl>
                                        <p:attrNameLst>
                                          <p:attrName>ppt_x</p:attrName>
                                        </p:attrNameLst>
                                      </p:cBhvr>
                                      <p:tavLst>
                                        <p:tav tm="0">
                                          <p:val>
                                            <p:strVal val="1+#ppt_w/2"/>
                                          </p:val>
                                        </p:tav>
                                        <p:tav tm="100000">
                                          <p:val>
                                            <p:strVal val="#ppt_x"/>
                                          </p:val>
                                        </p:tav>
                                      </p:tavLst>
                                    </p:anim>
                                    <p:anim calcmode="lin" valueType="num">
                                      <p:cBhvr additive="base">
                                        <p:cTn id="71"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32" grpId="0"/>
      <p:bldP spid="33" grpId="0"/>
      <p:bldP spid="34" grpId="0"/>
      <p:bldP spid="35" grpId="0" animBg="1"/>
      <p:bldP spid="35" grpId="1" animBg="1"/>
      <p:bldP spid="36" grpId="0" animBg="1"/>
      <p:bldP spid="36" grpId="1" animBg="1"/>
      <p:bldP spid="37" grpId="0" animBg="1"/>
      <p:bldP spid="37" grpId="1"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线连接符 27"/>
          <p:cNvCxnSpPr/>
          <p:nvPr/>
        </p:nvCxnSpPr>
        <p:spPr>
          <a:xfrm>
            <a:off x="4125426" y="2126731"/>
            <a:ext cx="2362211"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8" name="直线连接符 28"/>
          <p:cNvCxnSpPr>
            <a:cxnSpLocks/>
          </p:cNvCxnSpPr>
          <p:nvPr/>
        </p:nvCxnSpPr>
        <p:spPr>
          <a:xfrm>
            <a:off x="4125426" y="3135529"/>
            <a:ext cx="2362206"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29" name="直线连接符 30"/>
          <p:cNvCxnSpPr/>
          <p:nvPr/>
        </p:nvCxnSpPr>
        <p:spPr>
          <a:xfrm>
            <a:off x="4125426" y="4243291"/>
            <a:ext cx="2362211"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30" name="直线连接符 31"/>
          <p:cNvCxnSpPr>
            <a:cxnSpLocks/>
          </p:cNvCxnSpPr>
          <p:nvPr/>
        </p:nvCxnSpPr>
        <p:spPr>
          <a:xfrm>
            <a:off x="3684105" y="5281468"/>
            <a:ext cx="2803535" cy="0"/>
          </a:xfrm>
          <a:prstGeom prst="line">
            <a:avLst/>
          </a:prstGeom>
          <a:ln w="12700" cmpd="sng">
            <a:solidFill>
              <a:schemeClr val="tx1">
                <a:lumMod val="65000"/>
                <a:lumOff val="3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31" name="文本框 34"/>
          <p:cNvSpPr>
            <a:spLocks noChangeArrowheads="1"/>
          </p:cNvSpPr>
          <p:nvPr/>
        </p:nvSpPr>
        <p:spPr bwMode="auto">
          <a:xfrm>
            <a:off x="6441587" y="1802312"/>
            <a:ext cx="4388408" cy="50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rPr>
              <a:t>01. </a:t>
            </a:r>
            <a:r>
              <a:rPr lang="vi-VN"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rPr>
              <a:t>THỰC HIỆN CHÍNH SÁCH ƯU ĐÃI</a:t>
            </a:r>
            <a:endParaRPr lang="en-US" altLang="zh-CN" sz="2000" b="1" dirty="0">
              <a:solidFill>
                <a:schemeClr val="accent2"/>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2" name="文本框 34"/>
          <p:cNvSpPr>
            <a:spLocks noChangeArrowheads="1"/>
          </p:cNvSpPr>
          <p:nvPr/>
        </p:nvSpPr>
        <p:spPr bwMode="auto">
          <a:xfrm>
            <a:off x="6441587" y="2614317"/>
            <a:ext cx="5216845"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rPr>
              <a:t>02.</a:t>
            </a:r>
            <a:r>
              <a:rPr lang="vi-VN"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rPr>
              <a:t> HOÀN THÀNH HỆ THỐNG THÔNG TIN THỊ TRƯỜNG LĐ</a:t>
            </a:r>
            <a:endParaRPr lang="en-US" altLang="zh-CN" sz="2000" b="1" dirty="0">
              <a:solidFill>
                <a:schemeClr val="accent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3" name="文本框 34"/>
          <p:cNvSpPr>
            <a:spLocks noChangeArrowheads="1"/>
          </p:cNvSpPr>
          <p:nvPr/>
        </p:nvSpPr>
        <p:spPr bwMode="auto">
          <a:xfrm>
            <a:off x="6441588" y="3732682"/>
            <a:ext cx="5216844"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4"/>
                </a:solidFill>
                <a:latin typeface="Calibri" panose="020F0502020204030204" pitchFamily="34" charset="0"/>
                <a:ea typeface="微软雅黑" panose="020B0503020204020204" pitchFamily="34" charset="-122"/>
                <a:cs typeface="Calibri" panose="020F0502020204030204" pitchFamily="34" charset="0"/>
              </a:rPr>
              <a:t>03. ĐẨY MẠNH CÔNG TÁC TƯ VẤN VÀ GIỚI THIỆU VIỆC LÀM</a:t>
            </a:r>
          </a:p>
        </p:txBody>
      </p:sp>
      <p:sp>
        <p:nvSpPr>
          <p:cNvPr id="34" name="文本框 34"/>
          <p:cNvSpPr>
            <a:spLocks noChangeArrowheads="1"/>
          </p:cNvSpPr>
          <p:nvPr/>
        </p:nvSpPr>
        <p:spPr bwMode="auto">
          <a:xfrm>
            <a:off x="6441587" y="4757994"/>
            <a:ext cx="5340007" cy="9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4" tIns="45651" rIns="91304" bIns="45651">
            <a:spAutoFit/>
          </a:bodyPr>
          <a:lstStyle/>
          <a:p>
            <a:pPr defTabSz="912593">
              <a:lnSpc>
                <a:spcPct val="150000"/>
              </a:lnSpc>
            </a:pPr>
            <a:r>
              <a:rPr lang="en-US" altLang="zh-CN" sz="2000" b="1" dirty="0">
                <a:solidFill>
                  <a:schemeClr val="accent3"/>
                </a:solidFill>
                <a:latin typeface="Calibri" panose="020F0502020204030204" pitchFamily="34" charset="0"/>
                <a:ea typeface="微软雅黑" panose="020B0503020204020204" pitchFamily="34" charset="-122"/>
                <a:cs typeface="Calibri" panose="020F0502020204030204" pitchFamily="34" charset="0"/>
              </a:rPr>
              <a:t>04. ĐẨY MẠNH ĐÀO TẠO KỸ NĂNG, NĂNG LỰC THỰC HÀNH</a:t>
            </a:r>
          </a:p>
        </p:txBody>
      </p:sp>
      <p:pic>
        <p:nvPicPr>
          <p:cNvPr id="19" name="Picture 18" descr="A picture containing graphical user interface&#10;&#10;Description automatically generated">
            <a:extLst>
              <a:ext uri="{FF2B5EF4-FFF2-40B4-BE49-F238E27FC236}">
                <a16:creationId xmlns:a16="http://schemas.microsoft.com/office/drawing/2014/main" id="{99408764-7118-6E43-9EBD-793A6D63B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071" y="1005057"/>
            <a:ext cx="2603892" cy="1464689"/>
          </a:xfrm>
          <a:prstGeom prst="rect">
            <a:avLst/>
          </a:prstGeom>
        </p:spPr>
      </p:pic>
      <p:pic>
        <p:nvPicPr>
          <p:cNvPr id="4" name="Picture 3" descr="A picture containing text, indoor, person, wall&#10;&#10;Description automatically generated">
            <a:extLst>
              <a:ext uri="{FF2B5EF4-FFF2-40B4-BE49-F238E27FC236}">
                <a16:creationId xmlns:a16="http://schemas.microsoft.com/office/drawing/2014/main" id="{6CEB6211-B1C9-3E40-A1E9-A94A58A84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593" y="2063059"/>
            <a:ext cx="2362211" cy="1574808"/>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6B7644D5-CB8D-FD46-AC43-B71D57A53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8556" y="3215499"/>
            <a:ext cx="2336870" cy="1460544"/>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433066DB-0315-E94D-9DE8-9FC2E48830F6}"/>
              </a:ext>
            </a:extLst>
          </p:cNvPr>
          <p:cNvPicPr>
            <a:picLocks noChangeAspect="1"/>
          </p:cNvPicPr>
          <p:nvPr/>
        </p:nvPicPr>
        <p:blipFill rotWithShape="1">
          <a:blip r:embed="rId7">
            <a:extLst>
              <a:ext uri="{28A0092B-C50C-407E-A947-70E740481C1C}">
                <a14:useLocalDpi xmlns:a14="http://schemas.microsoft.com/office/drawing/2010/main" val="0"/>
              </a:ext>
            </a:extLst>
          </a:blip>
          <a:srcRect l="5021" r="5353"/>
          <a:stretch/>
        </p:blipFill>
        <p:spPr>
          <a:xfrm>
            <a:off x="848139" y="4348217"/>
            <a:ext cx="2835966" cy="1504726"/>
          </a:xfrm>
          <a:prstGeom prst="rect">
            <a:avLst/>
          </a:prstGeom>
        </p:spPr>
      </p:pic>
      <p:sp>
        <p:nvSpPr>
          <p:cNvPr id="39" name="TextBox 38">
            <a:extLst>
              <a:ext uri="{FF2B5EF4-FFF2-40B4-BE49-F238E27FC236}">
                <a16:creationId xmlns:a16="http://schemas.microsoft.com/office/drawing/2014/main" id="{2C53EFF0-7FC5-934F-BD70-CD9CB0B1CEE4}"/>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CHÍNH SÁCH GIẢI QUYẾT VIỆC LÀM</a:t>
            </a:r>
          </a:p>
        </p:txBody>
      </p:sp>
    </p:spTree>
    <p:custDataLst>
      <p:tags r:id="rId1"/>
    </p:custDataLst>
    <p:extLst>
      <p:ext uri="{BB962C8B-B14F-4D97-AF65-F5344CB8AC3E}">
        <p14:creationId xmlns:p14="http://schemas.microsoft.com/office/powerpoint/2010/main" val="1169553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 presetClass="entr" presetSubtype="2" decel="5330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750" fill="hold"/>
                                        <p:tgtEl>
                                          <p:spTgt spid="31"/>
                                        </p:tgtEl>
                                        <p:attrNameLst>
                                          <p:attrName>ppt_x</p:attrName>
                                        </p:attrNameLst>
                                      </p:cBhvr>
                                      <p:tavLst>
                                        <p:tav tm="0">
                                          <p:val>
                                            <p:strVal val="1+#ppt_w/2"/>
                                          </p:val>
                                        </p:tav>
                                        <p:tav tm="100000">
                                          <p:val>
                                            <p:strVal val="#ppt_x"/>
                                          </p:val>
                                        </p:tav>
                                      </p:tavLst>
                                    </p:anim>
                                    <p:anim calcmode="lin" valueType="num">
                                      <p:cBhvr additive="base">
                                        <p:cTn id="21" dur="75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2" decel="53300" fill="hold" grpId="0" nodeType="withEffect">
                                  <p:stCondLst>
                                    <p:cond delay="25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750" fill="hold"/>
                                        <p:tgtEl>
                                          <p:spTgt spid="32"/>
                                        </p:tgtEl>
                                        <p:attrNameLst>
                                          <p:attrName>ppt_x</p:attrName>
                                        </p:attrNameLst>
                                      </p:cBhvr>
                                      <p:tavLst>
                                        <p:tav tm="0">
                                          <p:val>
                                            <p:strVal val="1+#ppt_w/2"/>
                                          </p:val>
                                        </p:tav>
                                        <p:tav tm="100000">
                                          <p:val>
                                            <p:strVal val="#ppt_x"/>
                                          </p:val>
                                        </p:tav>
                                      </p:tavLst>
                                    </p:anim>
                                    <p:anim calcmode="lin" valueType="num">
                                      <p:cBhvr additive="base">
                                        <p:cTn id="25" dur="750" fill="hold"/>
                                        <p:tgtEl>
                                          <p:spTgt spid="32"/>
                                        </p:tgtEl>
                                        <p:attrNameLst>
                                          <p:attrName>ppt_y</p:attrName>
                                        </p:attrNameLst>
                                      </p:cBhvr>
                                      <p:tavLst>
                                        <p:tav tm="0">
                                          <p:val>
                                            <p:strVal val="#ppt_y"/>
                                          </p:val>
                                        </p:tav>
                                        <p:tav tm="100000">
                                          <p:val>
                                            <p:strVal val="#ppt_y"/>
                                          </p:val>
                                        </p:tav>
                                      </p:tavLst>
                                    </p:anim>
                                  </p:childTnLst>
                                </p:cTn>
                              </p:par>
                              <p:par>
                                <p:cTn id="26" presetID="2" presetClass="entr" presetSubtype="2" decel="53300" fill="hold" grpId="0" nodeType="withEffect">
                                  <p:stCondLst>
                                    <p:cond delay="5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750" fill="hold"/>
                                        <p:tgtEl>
                                          <p:spTgt spid="33"/>
                                        </p:tgtEl>
                                        <p:attrNameLst>
                                          <p:attrName>ppt_x</p:attrName>
                                        </p:attrNameLst>
                                      </p:cBhvr>
                                      <p:tavLst>
                                        <p:tav tm="0">
                                          <p:val>
                                            <p:strVal val="1+#ppt_w/2"/>
                                          </p:val>
                                        </p:tav>
                                        <p:tav tm="100000">
                                          <p:val>
                                            <p:strVal val="#ppt_x"/>
                                          </p:val>
                                        </p:tav>
                                      </p:tavLst>
                                    </p:anim>
                                    <p:anim calcmode="lin" valueType="num">
                                      <p:cBhvr additive="base">
                                        <p:cTn id="29" dur="750" fill="hold"/>
                                        <p:tgtEl>
                                          <p:spTgt spid="33"/>
                                        </p:tgtEl>
                                        <p:attrNameLst>
                                          <p:attrName>ppt_y</p:attrName>
                                        </p:attrNameLst>
                                      </p:cBhvr>
                                      <p:tavLst>
                                        <p:tav tm="0">
                                          <p:val>
                                            <p:strVal val="#ppt_y"/>
                                          </p:val>
                                        </p:tav>
                                        <p:tav tm="100000">
                                          <p:val>
                                            <p:strVal val="#ppt_y"/>
                                          </p:val>
                                        </p:tav>
                                      </p:tavLst>
                                    </p:anim>
                                  </p:childTnLst>
                                </p:cTn>
                              </p:par>
                              <p:par>
                                <p:cTn id="30" presetID="2" presetClass="entr" presetSubtype="2" decel="53300" fill="hold" grpId="0" nodeType="withEffect">
                                  <p:stCondLst>
                                    <p:cond delay="75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750" fill="hold"/>
                                        <p:tgtEl>
                                          <p:spTgt spid="34"/>
                                        </p:tgtEl>
                                        <p:attrNameLst>
                                          <p:attrName>ppt_x</p:attrName>
                                        </p:attrNameLst>
                                      </p:cBhvr>
                                      <p:tavLst>
                                        <p:tav tm="0">
                                          <p:val>
                                            <p:strVal val="1+#ppt_w/2"/>
                                          </p:val>
                                        </p:tav>
                                        <p:tav tm="100000">
                                          <p:val>
                                            <p:strVal val="#ppt_x"/>
                                          </p:val>
                                        </p:tav>
                                      </p:tavLst>
                                    </p:anim>
                                    <p:anim calcmode="lin" valueType="num">
                                      <p:cBhvr additive="base">
                                        <p:cTn id="33"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XOÁ ĐÓI – GIẢM NGHÈO</a:t>
            </a:r>
          </a:p>
        </p:txBody>
      </p:sp>
      <p:pic>
        <p:nvPicPr>
          <p:cNvPr id="4" name="Picture 3" descr="A picture containing person, outdoor, group, black&#10;&#10;Description automatically generated">
            <a:extLst>
              <a:ext uri="{FF2B5EF4-FFF2-40B4-BE49-F238E27FC236}">
                <a16:creationId xmlns:a16="http://schemas.microsoft.com/office/drawing/2014/main" id="{19A3258F-BBC7-BF49-AC1A-2C71C92DA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82" y="1390092"/>
            <a:ext cx="5194531" cy="2921924"/>
          </a:xfrm>
          <a:prstGeom prst="rect">
            <a:avLst/>
          </a:prstGeom>
        </p:spPr>
      </p:pic>
      <p:sp>
        <p:nvSpPr>
          <p:cNvPr id="5" name="Rectangle 4">
            <a:extLst>
              <a:ext uri="{FF2B5EF4-FFF2-40B4-BE49-F238E27FC236}">
                <a16:creationId xmlns:a16="http://schemas.microsoft.com/office/drawing/2014/main" id="{215E6564-B4C4-C347-A1C3-380C61A4D02B}"/>
              </a:ext>
            </a:extLst>
          </p:cNvPr>
          <p:cNvSpPr/>
          <p:nvPr/>
        </p:nvSpPr>
        <p:spPr>
          <a:xfrm>
            <a:off x="734782" y="4472012"/>
            <a:ext cx="5194531" cy="1494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a:latin typeface="Calibri Light" panose="020F0302020204030204" pitchFamily="34" charset="0"/>
                <a:cs typeface="Calibri Light" panose="020F0302020204030204" pitchFamily="34" charset="0"/>
              </a:rPr>
              <a:t>Sau khi chủ tịch HCM đọc bản tuyên ngôn độc lập 1945. Tại phiên họp thứ nhất của CP (3/9/1945) HCM đã đưa ra 6 nhiệm vụ cấp bách và trong đó xoá đói giảm nghèo là 1 trong những nhiệm vụ đầu tiên.</a:t>
            </a:r>
          </a:p>
        </p:txBody>
      </p:sp>
      <p:pic>
        <p:nvPicPr>
          <p:cNvPr id="7" name="Picture 6" descr="Company name&#10;&#10;Description automatically generated">
            <a:extLst>
              <a:ext uri="{FF2B5EF4-FFF2-40B4-BE49-F238E27FC236}">
                <a16:creationId xmlns:a16="http://schemas.microsoft.com/office/drawing/2014/main" id="{5AC6FE61-B908-924C-B1AE-910FCC7DD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879" y="1390092"/>
            <a:ext cx="5337723" cy="2921924"/>
          </a:xfrm>
          <a:prstGeom prst="rect">
            <a:avLst/>
          </a:prstGeom>
        </p:spPr>
      </p:pic>
      <p:sp>
        <p:nvSpPr>
          <p:cNvPr id="10" name="Rectangle 9">
            <a:extLst>
              <a:ext uri="{FF2B5EF4-FFF2-40B4-BE49-F238E27FC236}">
                <a16:creationId xmlns:a16="http://schemas.microsoft.com/office/drawing/2014/main" id="{7B3EB72B-F094-6848-B5E6-FE9A61A5A918}"/>
              </a:ext>
            </a:extLst>
          </p:cNvPr>
          <p:cNvSpPr/>
          <p:nvPr/>
        </p:nvSpPr>
        <p:spPr>
          <a:xfrm>
            <a:off x="6405879" y="4472011"/>
            <a:ext cx="5337723" cy="1494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a:latin typeface="Calibri Light" panose="020F0302020204030204" pitchFamily="34" charset="0"/>
                <a:cs typeface="Calibri Light" panose="020F0302020204030204" pitchFamily="34" charset="0"/>
              </a:rPr>
              <a:t>GĐ 2015 – 2030 xoá đói xoá nghèo cũng là một trong 17 mục tiêu của Liên hợp Quốc.</a:t>
            </a:r>
          </a:p>
        </p:txBody>
      </p:sp>
    </p:spTree>
    <p:custDataLst>
      <p:tags r:id="rId1"/>
    </p:custDataLst>
    <p:extLst>
      <p:ext uri="{BB962C8B-B14F-4D97-AF65-F5344CB8AC3E}">
        <p14:creationId xmlns:p14="http://schemas.microsoft.com/office/powerpoint/2010/main" val="432972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13">
            <a:extLst>
              <a:ext uri="{FF2B5EF4-FFF2-40B4-BE49-F238E27FC236}">
                <a16:creationId xmlns:a16="http://schemas.microsoft.com/office/drawing/2014/main" id="{CD0234BD-B143-1D43-A17D-E1D6CE6F5677}"/>
              </a:ext>
            </a:extLst>
          </p:cNvPr>
          <p:cNvCxnSpPr/>
          <p:nvPr/>
        </p:nvCxnSpPr>
        <p:spPr>
          <a:xfrm flipH="1">
            <a:off x="384944" y="5419894"/>
            <a:ext cx="6329992"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pic>
        <p:nvPicPr>
          <p:cNvPr id="11" name="Picture 10" descr="A close-up of a compass&#10;&#10;Description automatically generated with low confidence">
            <a:extLst>
              <a:ext uri="{FF2B5EF4-FFF2-40B4-BE49-F238E27FC236}">
                <a16:creationId xmlns:a16="http://schemas.microsoft.com/office/drawing/2014/main" id="{CD99EA08-3773-A24A-82AA-C0CA7E862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892" y="1305012"/>
            <a:ext cx="6951705" cy="4634470"/>
          </a:xfrm>
          <a:prstGeom prst="rect">
            <a:avLst/>
          </a:prstGeom>
        </p:spPr>
      </p:pic>
      <p:sp>
        <p:nvSpPr>
          <p:cNvPr id="12" name="TextBox 11">
            <a:extLst>
              <a:ext uri="{FF2B5EF4-FFF2-40B4-BE49-F238E27FC236}">
                <a16:creationId xmlns:a16="http://schemas.microsoft.com/office/drawing/2014/main" id="{2E8DCC92-E08B-644C-8F9E-3C1EF5CCA3FF}"/>
              </a:ext>
            </a:extLst>
          </p:cNvPr>
          <p:cNvSpPr txBox="1"/>
          <p:nvPr/>
        </p:nvSpPr>
        <p:spPr>
          <a:xfrm>
            <a:off x="844379" y="1841057"/>
            <a:ext cx="5152767" cy="3539430"/>
          </a:xfrm>
          <a:prstGeom prst="rect">
            <a:avLst/>
          </a:prstGeom>
          <a:noFill/>
        </p:spPr>
        <p:txBody>
          <a:bodyPr wrap="square" rtlCol="0">
            <a:spAutoFit/>
          </a:bodyPr>
          <a:lstStyle/>
          <a:p>
            <a:pPr algn="just"/>
            <a:r>
              <a:rPr lang="vi-VN" sz="2800">
                <a:latin typeface="iCiel Pacifico" panose="02000000000000000000" pitchFamily="2" charset="77"/>
                <a:cs typeface="Calibri Light" panose="020F0302020204030204" pitchFamily="34" charset="0"/>
              </a:rPr>
              <a:t>Phát triển bền vững là phát triển đáp ứng được nhu cầu của thế hệ hiện tại mà không làm tổn hại đến khả năng đáp ứng các nhu cầu đó của các thế hệ tương lai trên cơ sở kết hợp chặt chẽ, hài hoà giữa tăng trưởng kinh tế, giải quyết các vấn đề xã hội và bảo vệ môi trường.</a:t>
            </a:r>
            <a:endParaRPr lang="en-VN" sz="2800">
              <a:latin typeface="iCiel Pacifico" panose="02000000000000000000" pitchFamily="2" charset="77"/>
              <a:cs typeface="Calibri Light" panose="020F0302020204030204" pitchFamily="34" charset="0"/>
            </a:endParaRPr>
          </a:p>
        </p:txBody>
      </p:sp>
      <p:cxnSp>
        <p:nvCxnSpPr>
          <p:cNvPr id="13" name="Straight Connector 13">
            <a:extLst>
              <a:ext uri="{FF2B5EF4-FFF2-40B4-BE49-F238E27FC236}">
                <a16:creationId xmlns:a16="http://schemas.microsoft.com/office/drawing/2014/main" id="{7BFF3AAC-DF2C-6E4F-8999-38CB2B2618DF}"/>
              </a:ext>
            </a:extLst>
          </p:cNvPr>
          <p:cNvCxnSpPr/>
          <p:nvPr/>
        </p:nvCxnSpPr>
        <p:spPr>
          <a:xfrm flipH="1">
            <a:off x="384944" y="1506918"/>
            <a:ext cx="6329992"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077635C-95DF-9B44-A2EE-AD4ECD91E012}"/>
              </a:ext>
            </a:extLst>
          </p:cNvPr>
          <p:cNvSpPr/>
          <p:nvPr/>
        </p:nvSpPr>
        <p:spPr>
          <a:xfrm>
            <a:off x="943233" y="654908"/>
            <a:ext cx="3233351" cy="753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a:latin typeface="Calibri Light" panose="020F0302020204030204" pitchFamily="34" charset="0"/>
                <a:cs typeface="Calibri Light" panose="020F0302020204030204" pitchFamily="34" charset="0"/>
              </a:rPr>
              <a:t>KHÁI NIỆM:</a:t>
            </a:r>
            <a:endParaRPr lang="en-VN" sz="3200"/>
          </a:p>
        </p:txBody>
      </p:sp>
    </p:spTree>
    <p:extLst>
      <p:ext uri="{BB962C8B-B14F-4D97-AF65-F5344CB8AC3E}">
        <p14:creationId xmlns:p14="http://schemas.microsoft.com/office/powerpoint/2010/main" val="3778857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734782" y="329515"/>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XOÁ ĐÓI – GIẢM NGHÈO</a:t>
            </a:r>
          </a:p>
        </p:txBody>
      </p:sp>
      <p:pic>
        <p:nvPicPr>
          <p:cNvPr id="3" name="Picture 2" descr="A screenshot of a computer&#10;&#10;Description automatically generated with medium confidence">
            <a:extLst>
              <a:ext uri="{FF2B5EF4-FFF2-40B4-BE49-F238E27FC236}">
                <a16:creationId xmlns:a16="http://schemas.microsoft.com/office/drawing/2014/main" id="{B9D7256C-B3D2-2449-A765-3E1915619CCE}"/>
              </a:ext>
            </a:extLst>
          </p:cNvPr>
          <p:cNvPicPr>
            <a:picLocks noChangeAspect="1"/>
          </p:cNvPicPr>
          <p:nvPr/>
        </p:nvPicPr>
        <p:blipFill rotWithShape="1">
          <a:blip r:embed="rId4">
            <a:extLst>
              <a:ext uri="{28A0092B-C50C-407E-A947-70E740481C1C}">
                <a14:useLocalDpi xmlns:a14="http://schemas.microsoft.com/office/drawing/2010/main" val="0"/>
              </a:ext>
            </a:extLst>
          </a:blip>
          <a:srcRect l="15540" t="26561" r="54122" b="23125"/>
          <a:stretch/>
        </p:blipFill>
        <p:spPr>
          <a:xfrm>
            <a:off x="1385888" y="1497359"/>
            <a:ext cx="3757612" cy="3894693"/>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6ED997D0-DC9D-6E47-BDA6-DDED2CB5CAC8}"/>
              </a:ext>
            </a:extLst>
          </p:cNvPr>
          <p:cNvPicPr>
            <a:picLocks noChangeAspect="1"/>
          </p:cNvPicPr>
          <p:nvPr/>
        </p:nvPicPr>
        <p:blipFill rotWithShape="1">
          <a:blip r:embed="rId4">
            <a:extLst>
              <a:ext uri="{28A0092B-C50C-407E-A947-70E740481C1C}">
                <a14:useLocalDpi xmlns:a14="http://schemas.microsoft.com/office/drawing/2010/main" val="0"/>
              </a:ext>
            </a:extLst>
          </a:blip>
          <a:srcRect l="54471" t="25625" r="12847" b="22500"/>
          <a:stretch/>
        </p:blipFill>
        <p:spPr>
          <a:xfrm>
            <a:off x="6415088" y="1465947"/>
            <a:ext cx="3957637" cy="3926105"/>
          </a:xfrm>
          <a:prstGeom prst="rect">
            <a:avLst/>
          </a:prstGeom>
        </p:spPr>
      </p:pic>
    </p:spTree>
    <p:custDataLst>
      <p:tags r:id="rId1"/>
    </p:custDataLst>
    <p:extLst>
      <p:ext uri="{BB962C8B-B14F-4D97-AF65-F5344CB8AC3E}">
        <p14:creationId xmlns:p14="http://schemas.microsoft.com/office/powerpoint/2010/main" val="2994222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920520" y="372378"/>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XOÁ ĐÓI – GIẢM NGHÈO</a:t>
            </a:r>
          </a:p>
        </p:txBody>
      </p:sp>
      <p:pic>
        <p:nvPicPr>
          <p:cNvPr id="4" name="Picture 3" descr="A picture containing person, people, group&#10;&#10;Description automatically generated">
            <a:extLst>
              <a:ext uri="{FF2B5EF4-FFF2-40B4-BE49-F238E27FC236}">
                <a16:creationId xmlns:a16="http://schemas.microsoft.com/office/drawing/2014/main" id="{B35BEF7A-24F6-4C48-B809-022C3EB70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82" y="1436688"/>
            <a:ext cx="6366106" cy="4382464"/>
          </a:xfrm>
          <a:prstGeom prst="rect">
            <a:avLst/>
          </a:prstGeom>
        </p:spPr>
      </p:pic>
      <p:sp>
        <p:nvSpPr>
          <p:cNvPr id="7" name="Rectangle 6">
            <a:extLst>
              <a:ext uri="{FF2B5EF4-FFF2-40B4-BE49-F238E27FC236}">
                <a16:creationId xmlns:a16="http://schemas.microsoft.com/office/drawing/2014/main" id="{2B45AD9A-19F9-5F46-936E-950F6974F49D}"/>
              </a:ext>
            </a:extLst>
          </p:cNvPr>
          <p:cNvSpPr/>
          <p:nvPr/>
        </p:nvSpPr>
        <p:spPr>
          <a:xfrm>
            <a:off x="7731467" y="2303467"/>
            <a:ext cx="3277925" cy="2251065"/>
          </a:xfrm>
          <a:prstGeom prst="rect">
            <a:avLst/>
          </a:prstGeom>
        </p:spPr>
        <p:txBody>
          <a:bodyPr wrap="square">
            <a:spAutoFit/>
          </a:bodyPr>
          <a:lstStyle/>
          <a:p>
            <a:pPr algn="just">
              <a:lnSpc>
                <a:spcPct val="150000"/>
              </a:lnSpc>
            </a:pPr>
            <a:r>
              <a:rPr lang="en-US" sz="2400" dirty="0">
                <a:solidFill>
                  <a:schemeClr val="accent5">
                    <a:lumMod val="75000"/>
                  </a:schemeClr>
                </a:solidFill>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TĂNG NGUỒN VỐN XOÁ ĐÓI GIẢM NGHÈO VÀ CÁC CHÍNH SÁCH ƯU ĐÃI CHO NHÂN DÂN</a:t>
            </a:r>
          </a:p>
        </p:txBody>
      </p:sp>
      <p:cxnSp>
        <p:nvCxnSpPr>
          <p:cNvPr id="9" name="Straight Connector 8">
            <a:extLst>
              <a:ext uri="{FF2B5EF4-FFF2-40B4-BE49-F238E27FC236}">
                <a16:creationId xmlns:a16="http://schemas.microsoft.com/office/drawing/2014/main" id="{1C539EB1-DC5C-5C4F-9CBA-CAD3A459887A}"/>
              </a:ext>
            </a:extLst>
          </p:cNvPr>
          <p:cNvCxnSpPr>
            <a:cxnSpLocks/>
          </p:cNvCxnSpPr>
          <p:nvPr/>
        </p:nvCxnSpPr>
        <p:spPr>
          <a:xfrm>
            <a:off x="7570829" y="5034369"/>
            <a:ext cx="3867960" cy="0"/>
          </a:xfrm>
          <a:prstGeom prst="line">
            <a:avLst/>
          </a:prstGeom>
          <a:ln w="28575">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2411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831907" y="409662"/>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XOÁ ĐÓI – GIẢM NGHÈO</a:t>
            </a:r>
          </a:p>
        </p:txBody>
      </p:sp>
      <p:sp>
        <p:nvSpPr>
          <p:cNvPr id="7" name="Rectangle 6">
            <a:extLst>
              <a:ext uri="{FF2B5EF4-FFF2-40B4-BE49-F238E27FC236}">
                <a16:creationId xmlns:a16="http://schemas.microsoft.com/office/drawing/2014/main" id="{2B45AD9A-19F9-5F46-936E-950F6974F49D}"/>
              </a:ext>
            </a:extLst>
          </p:cNvPr>
          <p:cNvSpPr/>
          <p:nvPr/>
        </p:nvSpPr>
        <p:spPr>
          <a:xfrm>
            <a:off x="7694396" y="3887232"/>
            <a:ext cx="3277925" cy="1697068"/>
          </a:xfrm>
          <a:prstGeom prst="rect">
            <a:avLst/>
          </a:prstGeom>
        </p:spPr>
        <p:txBody>
          <a:bodyPr wrap="square">
            <a:spAutoFit/>
          </a:bodyPr>
          <a:lstStyle/>
          <a:p>
            <a:pPr algn="just">
              <a:lnSpc>
                <a:spcPct val="150000"/>
              </a:lnSpc>
            </a:pPr>
            <a:r>
              <a:rPr lang="en-US" sz="2400" dirty="0">
                <a:solidFill>
                  <a:schemeClr val="accent5">
                    <a:lumMod val="75000"/>
                  </a:schemeClr>
                </a:solidFill>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HỖ TRỢ Y TẾ, GIÁO DỤC, NƯỚC SẠCH,… CHO VÙNG SÂU VÙNG XA,…</a:t>
            </a:r>
          </a:p>
        </p:txBody>
      </p:sp>
      <p:cxnSp>
        <p:nvCxnSpPr>
          <p:cNvPr id="9" name="Straight Connector 8">
            <a:extLst>
              <a:ext uri="{FF2B5EF4-FFF2-40B4-BE49-F238E27FC236}">
                <a16:creationId xmlns:a16="http://schemas.microsoft.com/office/drawing/2014/main" id="{1C539EB1-DC5C-5C4F-9CBA-CAD3A459887A}"/>
              </a:ext>
            </a:extLst>
          </p:cNvPr>
          <p:cNvCxnSpPr>
            <a:cxnSpLocks/>
          </p:cNvCxnSpPr>
          <p:nvPr/>
        </p:nvCxnSpPr>
        <p:spPr>
          <a:xfrm>
            <a:off x="7570829" y="5938626"/>
            <a:ext cx="3867960" cy="0"/>
          </a:xfrm>
          <a:prstGeom prst="line">
            <a:avLst/>
          </a:prstGeom>
          <a:ln w="28575">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A85463B-880F-6D4A-A23C-7DF438275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72" y="1541333"/>
            <a:ext cx="3762720" cy="2499325"/>
          </a:xfrm>
          <a:prstGeom prst="rect">
            <a:avLst/>
          </a:prstGeom>
        </p:spPr>
      </p:pic>
      <p:pic>
        <p:nvPicPr>
          <p:cNvPr id="6" name="Picture 5">
            <a:extLst>
              <a:ext uri="{FF2B5EF4-FFF2-40B4-BE49-F238E27FC236}">
                <a16:creationId xmlns:a16="http://schemas.microsoft.com/office/drawing/2014/main" id="{82D073BB-950A-D34A-8DAB-A5E6877AA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832" y="3343011"/>
            <a:ext cx="3642968" cy="2595615"/>
          </a:xfrm>
          <a:prstGeom prst="rect">
            <a:avLst/>
          </a:prstGeom>
        </p:spPr>
      </p:pic>
      <p:pic>
        <p:nvPicPr>
          <p:cNvPr id="10" name="Picture 9" descr="A picture containing outdoor, grass, tree, person&#10;&#10;Description automatically generated">
            <a:extLst>
              <a:ext uri="{FF2B5EF4-FFF2-40B4-BE49-F238E27FC236}">
                <a16:creationId xmlns:a16="http://schemas.microsoft.com/office/drawing/2014/main" id="{89C5F299-1125-F541-B513-8A13532F4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752" y="1108677"/>
            <a:ext cx="3642968" cy="2424230"/>
          </a:xfrm>
          <a:prstGeom prst="rect">
            <a:avLst/>
          </a:prstGeom>
        </p:spPr>
      </p:pic>
    </p:spTree>
    <p:custDataLst>
      <p:tags r:id="rId1"/>
    </p:custDataLst>
    <p:extLst>
      <p:ext uri="{BB962C8B-B14F-4D97-AF65-F5344CB8AC3E}">
        <p14:creationId xmlns:p14="http://schemas.microsoft.com/office/powerpoint/2010/main" val="3765516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2336674" y="-219406"/>
            <a:ext cx="191995" cy="192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a:endParaRPr lang="zh-CN" altLang="en-US" sz="2399"/>
          </a:p>
        </p:txBody>
      </p:sp>
      <p:sp>
        <p:nvSpPr>
          <p:cNvPr id="19" name="원호 10"/>
          <p:cNvSpPr/>
          <p:nvPr/>
        </p:nvSpPr>
        <p:spPr>
          <a:xfrm flipH="1">
            <a:off x="1497746" y="1873564"/>
            <a:ext cx="3680581" cy="3681077"/>
          </a:xfrm>
          <a:prstGeom prst="arc">
            <a:avLst>
              <a:gd name="adj1" fmla="val 16200000"/>
              <a:gd name="adj2" fmla="val 16115733"/>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sp>
        <p:nvSpPr>
          <p:cNvPr id="20" name="원호 11"/>
          <p:cNvSpPr/>
          <p:nvPr/>
        </p:nvSpPr>
        <p:spPr>
          <a:xfrm flipH="1">
            <a:off x="1913372" y="2298886"/>
            <a:ext cx="2830057" cy="2830436"/>
          </a:xfrm>
          <a:prstGeom prst="arc">
            <a:avLst>
              <a:gd name="adj1" fmla="val 16200000"/>
              <a:gd name="adj2" fmla="val 16141882"/>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sp>
        <p:nvSpPr>
          <p:cNvPr id="21" name="원호 12"/>
          <p:cNvSpPr/>
          <p:nvPr/>
        </p:nvSpPr>
        <p:spPr>
          <a:xfrm flipH="1">
            <a:off x="1488110" y="1873564"/>
            <a:ext cx="3680581" cy="3681077"/>
          </a:xfrm>
          <a:prstGeom prst="arc">
            <a:avLst>
              <a:gd name="adj1" fmla="val 16200000"/>
              <a:gd name="adj2" fmla="val 9400271"/>
            </a:avLst>
          </a:prstGeom>
          <a:ln w="276225" cap="rnd">
            <a:solidFill>
              <a:schemeClr val="accent1"/>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sp>
        <p:nvSpPr>
          <p:cNvPr id="22" name="원호 13"/>
          <p:cNvSpPr/>
          <p:nvPr/>
        </p:nvSpPr>
        <p:spPr>
          <a:xfrm flipH="1">
            <a:off x="1913372" y="2298886"/>
            <a:ext cx="2830057" cy="2830436"/>
          </a:xfrm>
          <a:prstGeom prst="arc">
            <a:avLst>
              <a:gd name="adj1" fmla="val 16200000"/>
              <a:gd name="adj2" fmla="val 5418629"/>
            </a:avLst>
          </a:prstGeom>
          <a:ln w="276225" cap="rnd">
            <a:solidFill>
              <a:schemeClr val="accent2"/>
            </a:solidFill>
          </a:ln>
          <a:effectLst>
            <a:outerShdw blurRad="63500" sx="102000" sy="102000" algn="ctr"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sp>
        <p:nvSpPr>
          <p:cNvPr id="23" name="원호 14"/>
          <p:cNvSpPr/>
          <p:nvPr/>
        </p:nvSpPr>
        <p:spPr>
          <a:xfrm flipH="1">
            <a:off x="2342094" y="2727667"/>
            <a:ext cx="1972613" cy="1972875"/>
          </a:xfrm>
          <a:prstGeom prst="arc">
            <a:avLst>
              <a:gd name="adj1" fmla="val 16200000"/>
              <a:gd name="adj2" fmla="val 16147260"/>
            </a:avLst>
          </a:prstGeom>
          <a:ln w="27622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sp>
        <p:nvSpPr>
          <p:cNvPr id="24" name="원호 15"/>
          <p:cNvSpPr/>
          <p:nvPr/>
        </p:nvSpPr>
        <p:spPr>
          <a:xfrm flipH="1">
            <a:off x="2342094" y="2727667"/>
            <a:ext cx="1972613" cy="1972875"/>
          </a:xfrm>
          <a:prstGeom prst="arc">
            <a:avLst>
              <a:gd name="adj1" fmla="val 16200000"/>
              <a:gd name="adj2" fmla="val 20963023"/>
            </a:avLst>
          </a:prstGeom>
          <a:ln w="276225" cap="rnd">
            <a:solidFill>
              <a:schemeClr val="accent3"/>
            </a:solidFill>
          </a:ln>
          <a:effectLst>
            <a:outerShdw blurRad="50800" dist="38100" dir="5400000" algn="t"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a:endParaRPr lang="ko-KR" altLang="en-US" sz="2399">
              <a:solidFill>
                <a:srgbClr val="222D47"/>
              </a:solidFill>
            </a:endParaRPr>
          </a:p>
        </p:txBody>
      </p:sp>
      <p:cxnSp>
        <p:nvCxnSpPr>
          <p:cNvPr id="25" name="직선 화살표 연결선 16"/>
          <p:cNvCxnSpPr/>
          <p:nvPr/>
        </p:nvCxnSpPr>
        <p:spPr>
          <a:xfrm>
            <a:off x="3507259" y="1873564"/>
            <a:ext cx="3537853"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직선 화살표 연결선 24"/>
          <p:cNvCxnSpPr/>
          <p:nvPr/>
        </p:nvCxnSpPr>
        <p:spPr>
          <a:xfrm>
            <a:off x="3507259" y="2303282"/>
            <a:ext cx="3202334"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직선 연결선 25"/>
          <p:cNvCxnSpPr/>
          <p:nvPr/>
        </p:nvCxnSpPr>
        <p:spPr>
          <a:xfrm>
            <a:off x="6709593" y="2303283"/>
            <a:ext cx="0" cy="1065197"/>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직선 화살표 연결선 26"/>
          <p:cNvCxnSpPr/>
          <p:nvPr/>
        </p:nvCxnSpPr>
        <p:spPr>
          <a:xfrm flipH="1">
            <a:off x="6709598" y="3368479"/>
            <a:ext cx="335512"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직선 화살표 연결선 28"/>
          <p:cNvCxnSpPr/>
          <p:nvPr/>
        </p:nvCxnSpPr>
        <p:spPr>
          <a:xfrm>
            <a:off x="3507256" y="2727353"/>
            <a:ext cx="258532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직선 연결선 29"/>
          <p:cNvCxnSpPr/>
          <p:nvPr/>
        </p:nvCxnSpPr>
        <p:spPr>
          <a:xfrm>
            <a:off x="6092581" y="2727353"/>
            <a:ext cx="0" cy="2160529"/>
          </a:xfrm>
          <a:prstGeom prst="line">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직선 화살표 연결선 30"/>
          <p:cNvCxnSpPr/>
          <p:nvPr/>
        </p:nvCxnSpPr>
        <p:spPr>
          <a:xfrm flipH="1">
            <a:off x="6092586" y="4887882"/>
            <a:ext cx="926025" cy="0"/>
          </a:xfrm>
          <a:prstGeom prst="straightConnector1">
            <a:avLst/>
          </a:prstGeom>
          <a:ln w="1270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Freeform 17"/>
          <p:cNvSpPr>
            <a:spLocks noEditPoints="1"/>
          </p:cNvSpPr>
          <p:nvPr/>
        </p:nvSpPr>
        <p:spPr bwMode="auto">
          <a:xfrm flipH="1">
            <a:off x="3005447" y="3228050"/>
            <a:ext cx="809029" cy="865621"/>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accent4"/>
          </a:solidFill>
          <a:ln>
            <a:noFill/>
          </a:ln>
        </p:spPr>
        <p:txBody>
          <a:bodyPr vert="horz" wrap="square" lIns="91406" tIns="45703" rIns="91406" bIns="45703" numCol="1" anchor="t" anchorCtr="0" compatLnSpc="1">
            <a:prstTxWarp prst="textNoShape">
              <a:avLst/>
            </a:prstTxWarp>
          </a:bodyPr>
          <a:lstStyle/>
          <a:p>
            <a:endParaRPr lang="zh-CN" altLang="en-US" sz="2399"/>
          </a:p>
        </p:txBody>
      </p:sp>
      <p:sp>
        <p:nvSpPr>
          <p:cNvPr id="50" name="TextBox 49"/>
          <p:cNvSpPr txBox="1"/>
          <p:nvPr/>
        </p:nvSpPr>
        <p:spPr>
          <a:xfrm>
            <a:off x="7203812" y="1671550"/>
            <a:ext cx="4053193" cy="861760"/>
          </a:xfrm>
          <a:prstGeom prst="rect">
            <a:avLst/>
          </a:prstGeom>
          <a:noFill/>
        </p:spPr>
        <p:txBody>
          <a:bodyPr wrap="square" lIns="121906" tIns="60953" rIns="121906" bIns="60953" rtlCol="0">
            <a:spAutoFit/>
          </a:bodyPr>
          <a:lstStyle/>
          <a:p>
            <a:r>
              <a:rPr lang="vi-VN" altLang="zh-CN"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rPr>
              <a:t>Ban hành các chính sách liên quan.</a:t>
            </a:r>
            <a:endParaRPr lang="zh-CN" altLang="en-US"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endParaRPr>
          </a:p>
        </p:txBody>
      </p:sp>
      <p:sp>
        <p:nvSpPr>
          <p:cNvPr id="60" name="TextBox 59"/>
          <p:cNvSpPr txBox="1"/>
          <p:nvPr/>
        </p:nvSpPr>
        <p:spPr>
          <a:xfrm>
            <a:off x="7203812" y="3130019"/>
            <a:ext cx="4374466" cy="861760"/>
          </a:xfrm>
          <a:prstGeom prst="rect">
            <a:avLst/>
          </a:prstGeom>
          <a:noFill/>
        </p:spPr>
        <p:txBody>
          <a:bodyPr wrap="square" lIns="121906" tIns="60953" rIns="121906" bIns="60953" rtlCol="0">
            <a:spAutoFit/>
          </a:bodyPr>
          <a:lstStyle/>
          <a:p>
            <a:r>
              <a:rPr lang="vi-VN" altLang="zh-CN"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rPr>
              <a:t>Tăng nguồn vốn xoá đói, giảm nghèo và các ưu đãi khác.</a:t>
            </a:r>
            <a:endParaRPr lang="zh-CN" altLang="en-US"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endParaRPr>
          </a:p>
        </p:txBody>
      </p:sp>
      <p:sp>
        <p:nvSpPr>
          <p:cNvPr id="62" name="TextBox 61"/>
          <p:cNvSpPr txBox="1"/>
          <p:nvPr/>
        </p:nvSpPr>
        <p:spPr>
          <a:xfrm>
            <a:off x="7203812" y="4581129"/>
            <a:ext cx="4374466" cy="861760"/>
          </a:xfrm>
          <a:prstGeom prst="rect">
            <a:avLst/>
          </a:prstGeom>
          <a:noFill/>
        </p:spPr>
        <p:txBody>
          <a:bodyPr wrap="square" lIns="121906" tIns="60953" rIns="121906" bIns="60953" rtlCol="0">
            <a:spAutoFit/>
          </a:bodyPr>
          <a:lstStyle/>
          <a:p>
            <a:r>
              <a:rPr lang="vi-VN" altLang="zh-CN"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rPr>
              <a:t>Hỗ trợ y tế, giáo dục, nhà, đất, </a:t>
            </a:r>
          </a:p>
          <a:p>
            <a:r>
              <a:rPr lang="vi-VN" altLang="zh-CN"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rPr>
              <a:t>nước sạch,…</a:t>
            </a:r>
            <a:endParaRPr lang="zh-CN" altLang="en-US" sz="2400" dirty="0">
              <a:solidFill>
                <a:schemeClr val="tx1">
                  <a:lumMod val="65000"/>
                  <a:lumOff val="35000"/>
                </a:schemeClr>
              </a:solidFill>
              <a:latin typeface="Calibri" panose="020F0502020204030204" pitchFamily="34" charset="0"/>
              <a:ea typeface="微软雅黑" pitchFamily="34" charset="-122"/>
              <a:cs typeface="Calibri" panose="020F0502020204030204" pitchFamily="34" charset="0"/>
            </a:endParaRPr>
          </a:p>
        </p:txBody>
      </p:sp>
      <p:sp>
        <p:nvSpPr>
          <p:cNvPr id="26" name="TextBox 25">
            <a:extLst>
              <a:ext uri="{FF2B5EF4-FFF2-40B4-BE49-F238E27FC236}">
                <a16:creationId xmlns:a16="http://schemas.microsoft.com/office/drawing/2014/main" id="{2B22C6EB-625E-714B-9C41-1AA825B3FB5A}"/>
              </a:ext>
            </a:extLst>
          </p:cNvPr>
          <p:cNvSpPr txBox="1"/>
          <p:nvPr/>
        </p:nvSpPr>
        <p:spPr>
          <a:xfrm>
            <a:off x="863370" y="421366"/>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b. XOÁ ĐÓI – GIẢM NGHÈO</a:t>
            </a:r>
          </a:p>
        </p:txBody>
      </p:sp>
    </p:spTree>
    <p:extLst>
      <p:ext uri="{BB962C8B-B14F-4D97-AF65-F5344CB8AC3E}">
        <p14:creationId xmlns:p14="http://schemas.microsoft.com/office/powerpoint/2010/main" val="37535932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100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3000"/>
                            </p:stCondLst>
                            <p:childTnLst>
                              <p:par>
                                <p:cTn id="40" presetID="2" presetClass="entr" presetSubtype="2"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250" fill="hold"/>
                                        <p:tgtEl>
                                          <p:spTgt spid="50"/>
                                        </p:tgtEl>
                                        <p:attrNameLst>
                                          <p:attrName>ppt_x</p:attrName>
                                        </p:attrNameLst>
                                      </p:cBhvr>
                                      <p:tavLst>
                                        <p:tav tm="0">
                                          <p:val>
                                            <p:strVal val="1+#ppt_w/2"/>
                                          </p:val>
                                        </p:tav>
                                        <p:tav tm="100000">
                                          <p:val>
                                            <p:strVal val="#ppt_x"/>
                                          </p:val>
                                        </p:tav>
                                      </p:tavLst>
                                    </p:anim>
                                    <p:anim calcmode="lin" valueType="num">
                                      <p:cBhvr additive="base">
                                        <p:cTn id="43" dur="25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3250"/>
                            </p:stCondLst>
                            <p:childTnLst>
                              <p:par>
                                <p:cTn id="45" presetID="22" presetClass="entr" presetSubtype="8"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3750"/>
                            </p:stCondLst>
                            <p:childTnLst>
                              <p:par>
                                <p:cTn id="49" presetID="22" presetClass="entr" presetSubtype="1"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4750"/>
                            </p:stCondLst>
                            <p:childTnLst>
                              <p:par>
                                <p:cTn id="57" presetID="2" presetClass="entr" presetSubtype="2"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250" fill="hold"/>
                                        <p:tgtEl>
                                          <p:spTgt spid="60"/>
                                        </p:tgtEl>
                                        <p:attrNameLst>
                                          <p:attrName>ppt_x</p:attrName>
                                        </p:attrNameLst>
                                      </p:cBhvr>
                                      <p:tavLst>
                                        <p:tav tm="0">
                                          <p:val>
                                            <p:strVal val="1+#ppt_w/2"/>
                                          </p:val>
                                        </p:tav>
                                        <p:tav tm="100000">
                                          <p:val>
                                            <p:strVal val="#ppt_x"/>
                                          </p:val>
                                        </p:tav>
                                      </p:tavLst>
                                    </p:anim>
                                    <p:anim calcmode="lin" valueType="num">
                                      <p:cBhvr additive="base">
                                        <p:cTn id="60" dur="250" fill="hold"/>
                                        <p:tgtEl>
                                          <p:spTgt spid="60"/>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childTnLst>
                          </p:cTn>
                        </p:par>
                        <p:par>
                          <p:cTn id="65" fill="hold">
                            <p:stCondLst>
                              <p:cond delay="5500"/>
                            </p:stCondLst>
                            <p:childTnLst>
                              <p:par>
                                <p:cTn id="66" presetID="22" presetClass="entr" presetSubtype="1"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up)">
                                      <p:cBhvr>
                                        <p:cTn id="68" dur="500"/>
                                        <p:tgtEl>
                                          <p:spTgt spid="32"/>
                                        </p:tgtEl>
                                      </p:cBhvr>
                                    </p:animEffect>
                                  </p:childTnLst>
                                </p:cTn>
                              </p:par>
                            </p:childTnLst>
                          </p:cTn>
                        </p:par>
                        <p:par>
                          <p:cTn id="69" fill="hold">
                            <p:stCondLst>
                              <p:cond delay="6000"/>
                            </p:stCondLst>
                            <p:childTnLst>
                              <p:par>
                                <p:cTn id="70" presetID="22" presetClass="entr" presetSubtype="8"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62"/>
                                        </p:tgtEl>
                                        <p:attrNameLst>
                                          <p:attrName>style.visibility</p:attrName>
                                        </p:attrNameLst>
                                      </p:cBhvr>
                                      <p:to>
                                        <p:strVal val="visible"/>
                                      </p:to>
                                    </p:set>
                                    <p:anim calcmode="lin" valueType="num">
                                      <p:cBhvr additive="base">
                                        <p:cTn id="76" dur="250" fill="hold"/>
                                        <p:tgtEl>
                                          <p:spTgt spid="62"/>
                                        </p:tgtEl>
                                        <p:attrNameLst>
                                          <p:attrName>ppt_x</p:attrName>
                                        </p:attrNameLst>
                                      </p:cBhvr>
                                      <p:tavLst>
                                        <p:tav tm="0">
                                          <p:val>
                                            <p:strVal val="1+#ppt_w/2"/>
                                          </p:val>
                                        </p:tav>
                                        <p:tav tm="100000">
                                          <p:val>
                                            <p:strVal val="#ppt_x"/>
                                          </p:val>
                                        </p:tav>
                                      </p:tavLst>
                                    </p:anim>
                                    <p:anim calcmode="lin" valueType="num">
                                      <p:cBhvr additive="base">
                                        <p:cTn id="77" dur="25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2" grpId="0" animBg="1"/>
      <p:bldP spid="50" grpId="0"/>
      <p:bldP spid="60" grpId="0"/>
      <p:bldP spid="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c. KIỀM CHẾ SỰ GIA TĂNG DÂN SỐ</a:t>
            </a:r>
          </a:p>
        </p:txBody>
      </p:sp>
      <p:cxnSp>
        <p:nvCxnSpPr>
          <p:cNvPr id="9" name="Straight Connector 8">
            <a:extLst>
              <a:ext uri="{FF2B5EF4-FFF2-40B4-BE49-F238E27FC236}">
                <a16:creationId xmlns:a16="http://schemas.microsoft.com/office/drawing/2014/main" id="{1C539EB1-DC5C-5C4F-9CBA-CAD3A459887A}"/>
              </a:ext>
            </a:extLst>
          </p:cNvPr>
          <p:cNvCxnSpPr>
            <a:cxnSpLocks/>
          </p:cNvCxnSpPr>
          <p:nvPr/>
        </p:nvCxnSpPr>
        <p:spPr>
          <a:xfrm>
            <a:off x="7808992" y="6245332"/>
            <a:ext cx="3867960" cy="0"/>
          </a:xfrm>
          <a:prstGeom prst="line">
            <a:avLst/>
          </a:prstGeom>
          <a:ln w="28575">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descr="Timeline&#10;&#10;Description automatically generated with medium confidence">
            <a:extLst>
              <a:ext uri="{FF2B5EF4-FFF2-40B4-BE49-F238E27FC236}">
                <a16:creationId xmlns:a16="http://schemas.microsoft.com/office/drawing/2014/main" id="{6E9214E4-2C5A-434A-BEB2-EF90D8DB2136}"/>
              </a:ext>
            </a:extLst>
          </p:cNvPr>
          <p:cNvPicPr>
            <a:picLocks noChangeAspect="1"/>
          </p:cNvPicPr>
          <p:nvPr/>
        </p:nvPicPr>
        <p:blipFill rotWithShape="1">
          <a:blip r:embed="rId4">
            <a:extLst>
              <a:ext uri="{28A0092B-C50C-407E-A947-70E740481C1C}">
                <a14:useLocalDpi xmlns:a14="http://schemas.microsoft.com/office/drawing/2010/main" val="0"/>
              </a:ext>
            </a:extLst>
          </a:blip>
          <a:srcRect l="4394"/>
          <a:stretch/>
        </p:blipFill>
        <p:spPr>
          <a:xfrm>
            <a:off x="0" y="1421508"/>
            <a:ext cx="7770812" cy="4572000"/>
          </a:xfrm>
          <a:prstGeom prst="rect">
            <a:avLst/>
          </a:prstGeom>
        </p:spPr>
      </p:pic>
      <p:sp>
        <p:nvSpPr>
          <p:cNvPr id="8" name="Rectangle 7">
            <a:extLst>
              <a:ext uri="{FF2B5EF4-FFF2-40B4-BE49-F238E27FC236}">
                <a16:creationId xmlns:a16="http://schemas.microsoft.com/office/drawing/2014/main" id="{B07D25D7-2336-B347-9860-319D8E8EEA3C}"/>
              </a:ext>
            </a:extLst>
          </p:cNvPr>
          <p:cNvSpPr/>
          <p:nvPr/>
        </p:nvSpPr>
        <p:spPr>
          <a:xfrm>
            <a:off x="7625247" y="1473979"/>
            <a:ext cx="4235449" cy="4467057"/>
          </a:xfrm>
          <a:prstGeom prst="rect">
            <a:avLst/>
          </a:prstGeom>
        </p:spPr>
        <p:txBody>
          <a:bodyPr wrap="square">
            <a:spAutoFit/>
          </a:bodyPr>
          <a:lstStyle/>
          <a:p>
            <a:pPr algn="just">
              <a:lnSpc>
                <a:spcPct val="150000"/>
              </a:lnSpc>
            </a:pPr>
            <a:r>
              <a:rPr lang="vi-VN" sz="2400">
                <a:solidFill>
                  <a:schemeClr val="accent5">
                    <a:lumMod val="50000"/>
                  </a:schemeClr>
                </a:solidFill>
                <a:latin typeface="Calibri Light" panose="020F0302020204030204" pitchFamily="34" charset="0"/>
                <a:cs typeface="Calibri Light" panose="020F0302020204030204" pitchFamily="34" charset="0"/>
              </a:rPr>
              <a:t>- Dân số hiện tại của Việt Nam là 98.225.328 người vào ngày 27/07/2021 theo số liệu mới nhất từ Liên Hợp Quốc. </a:t>
            </a:r>
          </a:p>
          <a:p>
            <a:pPr algn="just">
              <a:lnSpc>
                <a:spcPct val="150000"/>
              </a:lnSpc>
            </a:pPr>
            <a:r>
              <a:rPr lang="vi-VN" sz="2400">
                <a:solidFill>
                  <a:schemeClr val="accent5">
                    <a:lumMod val="50000"/>
                  </a:schemeClr>
                </a:solidFill>
                <a:latin typeface="Calibri Light" panose="020F0302020204030204" pitchFamily="34" charset="0"/>
                <a:cs typeface="Calibri Light" panose="020F0302020204030204" pitchFamily="34" charset="0"/>
              </a:rPr>
              <a:t>- Dân số Việt Nam hiện chiếm 1,25% dân số TG. </a:t>
            </a:r>
          </a:p>
          <a:p>
            <a:pPr algn="just">
              <a:lnSpc>
                <a:spcPct val="150000"/>
              </a:lnSpc>
            </a:pPr>
            <a:r>
              <a:rPr lang="vi-VN" sz="2400">
                <a:solidFill>
                  <a:schemeClr val="accent5">
                    <a:lumMod val="50000"/>
                  </a:schemeClr>
                </a:solidFill>
                <a:latin typeface="Calibri Light" panose="020F0302020204030204" pitchFamily="34" charset="0"/>
                <a:cs typeface="Calibri Light" panose="020F0302020204030204" pitchFamily="34" charset="0"/>
              </a:rPr>
              <a:t>- Việt Nam đang đứng thứ 15 trên TG và thứ 3 Đông Nam Á. </a:t>
            </a:r>
            <a:endParaRPr lang="en-US" sz="3200" dirty="0">
              <a:solidFill>
                <a:schemeClr val="accent5">
                  <a:lumMod val="50000"/>
                </a:schemeClr>
              </a:solidFill>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endParaRPr>
          </a:p>
        </p:txBody>
      </p:sp>
    </p:spTree>
    <p:custDataLst>
      <p:tags r:id="rId1"/>
    </p:custDataLst>
    <p:extLst>
      <p:ext uri="{BB962C8B-B14F-4D97-AF65-F5344CB8AC3E}">
        <p14:creationId xmlns:p14="http://schemas.microsoft.com/office/powerpoint/2010/main" val="3509933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c. KIỀM CHẾ SỰ GIA TĂNG DÂN SỐ</a:t>
            </a:r>
          </a:p>
        </p:txBody>
      </p:sp>
      <p:graphicFrame>
        <p:nvGraphicFramePr>
          <p:cNvPr id="2" name="Diagram 1">
            <a:extLst>
              <a:ext uri="{FF2B5EF4-FFF2-40B4-BE49-F238E27FC236}">
                <a16:creationId xmlns:a16="http://schemas.microsoft.com/office/drawing/2014/main" id="{8A8B42A1-B361-884E-890C-A6D68B792B96}"/>
              </a:ext>
            </a:extLst>
          </p:cNvPr>
          <p:cNvGraphicFramePr/>
          <p:nvPr>
            <p:extLst>
              <p:ext uri="{D42A27DB-BD31-4B8C-83A1-F6EECF244321}">
                <p14:modId xmlns:p14="http://schemas.microsoft.com/office/powerpoint/2010/main" val="230355102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le 3">
            <a:extLst>
              <a:ext uri="{FF2B5EF4-FFF2-40B4-BE49-F238E27FC236}">
                <a16:creationId xmlns:a16="http://schemas.microsoft.com/office/drawing/2014/main" id="{DD472B3B-A911-AA4F-8F89-6D8F6BBF1886}"/>
              </a:ext>
            </a:extLst>
          </p:cNvPr>
          <p:cNvSpPr/>
          <p:nvPr/>
        </p:nvSpPr>
        <p:spPr>
          <a:xfrm>
            <a:off x="5511114" y="719667"/>
            <a:ext cx="1767016" cy="1022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a:latin typeface="Calibri Light" panose="020F0302020204030204" pitchFamily="34" charset="0"/>
                <a:cs typeface="Calibri Light" panose="020F0302020204030204" pitchFamily="34" charset="0"/>
              </a:rPr>
              <a:t>HẬU QUẢ GIA TĂNG DS</a:t>
            </a:r>
          </a:p>
        </p:txBody>
      </p:sp>
    </p:spTree>
    <p:custDataLst>
      <p:tags r:id="rId1"/>
    </p:custDataLst>
    <p:extLst>
      <p:ext uri="{BB962C8B-B14F-4D97-AF65-F5344CB8AC3E}">
        <p14:creationId xmlns:p14="http://schemas.microsoft.com/office/powerpoint/2010/main" val="3641933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graphicEl>
                                              <a:dgm id="{C5EC3FC2-DC92-4742-BBBA-D5C353713449}"/>
                                            </p:graphicEl>
                                          </p:spTgt>
                                        </p:tgtEl>
                                        <p:attrNameLst>
                                          <p:attrName>style.visibility</p:attrName>
                                        </p:attrNameLst>
                                      </p:cBhvr>
                                      <p:to>
                                        <p:strVal val="visible"/>
                                      </p:to>
                                    </p:set>
                                    <p:animEffect transition="in" filter="blinds(horizontal)">
                                      <p:cBhvr>
                                        <p:cTn id="7" dur="500"/>
                                        <p:tgtEl>
                                          <p:spTgt spid="2">
                                            <p:graphicEl>
                                              <a:dgm id="{C5EC3FC2-DC92-4742-BBBA-D5C35371344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graphicEl>
                                              <a:dgm id="{11F40B96-0A5F-E04D-9020-1CFB6AFFEB0B}"/>
                                            </p:graphicEl>
                                          </p:spTgt>
                                        </p:tgtEl>
                                        <p:attrNameLst>
                                          <p:attrName>style.visibility</p:attrName>
                                        </p:attrNameLst>
                                      </p:cBhvr>
                                      <p:to>
                                        <p:strVal val="visible"/>
                                      </p:to>
                                    </p:set>
                                    <p:animEffect transition="in" filter="blinds(horizontal)">
                                      <p:cBhvr>
                                        <p:cTn id="12" dur="500"/>
                                        <p:tgtEl>
                                          <p:spTgt spid="2">
                                            <p:graphicEl>
                                              <a:dgm id="{11F40B96-0A5F-E04D-9020-1CFB6AFFEB0B}"/>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graphicEl>
                                              <a:dgm id="{FE2CB6F7-8F0C-5648-8D8E-55DBA4486863}"/>
                                            </p:graphicEl>
                                          </p:spTgt>
                                        </p:tgtEl>
                                        <p:attrNameLst>
                                          <p:attrName>style.visibility</p:attrName>
                                        </p:attrNameLst>
                                      </p:cBhvr>
                                      <p:to>
                                        <p:strVal val="visible"/>
                                      </p:to>
                                    </p:set>
                                    <p:animEffect transition="in" filter="blinds(horizontal)">
                                      <p:cBhvr>
                                        <p:cTn id="15" dur="500"/>
                                        <p:tgtEl>
                                          <p:spTgt spid="2">
                                            <p:graphicEl>
                                              <a:dgm id="{FE2CB6F7-8F0C-5648-8D8E-55DBA448686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graphicEl>
                                              <a:dgm id="{ECFBA2CF-D9A2-2647-9DA8-E6D5B5C03456}"/>
                                            </p:graphicEl>
                                          </p:spTgt>
                                        </p:tgtEl>
                                        <p:attrNameLst>
                                          <p:attrName>style.visibility</p:attrName>
                                        </p:attrNameLst>
                                      </p:cBhvr>
                                      <p:to>
                                        <p:strVal val="visible"/>
                                      </p:to>
                                    </p:set>
                                    <p:animEffect transition="in" filter="blinds(horizontal)">
                                      <p:cBhvr>
                                        <p:cTn id="20" dur="500"/>
                                        <p:tgtEl>
                                          <p:spTgt spid="2">
                                            <p:graphicEl>
                                              <a:dgm id="{ECFBA2CF-D9A2-2647-9DA8-E6D5B5C03456}"/>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graphicEl>
                                              <a:dgm id="{4764304C-4123-6043-9D6E-3FE95757AFCD}"/>
                                            </p:graphicEl>
                                          </p:spTgt>
                                        </p:tgtEl>
                                        <p:attrNameLst>
                                          <p:attrName>style.visibility</p:attrName>
                                        </p:attrNameLst>
                                      </p:cBhvr>
                                      <p:to>
                                        <p:strVal val="visible"/>
                                      </p:to>
                                    </p:set>
                                    <p:animEffect transition="in" filter="blinds(horizontal)">
                                      <p:cBhvr>
                                        <p:cTn id="25" dur="500"/>
                                        <p:tgtEl>
                                          <p:spTgt spid="2">
                                            <p:graphicEl>
                                              <a:dgm id="{4764304C-4123-6043-9D6E-3FE95757AFC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graphicEl>
                                              <a:dgm id="{E24F4C7B-B84D-2744-8E76-E20A6D4EDDFD}"/>
                                            </p:graphicEl>
                                          </p:spTgt>
                                        </p:tgtEl>
                                        <p:attrNameLst>
                                          <p:attrName>style.visibility</p:attrName>
                                        </p:attrNameLst>
                                      </p:cBhvr>
                                      <p:to>
                                        <p:strVal val="visible"/>
                                      </p:to>
                                    </p:set>
                                    <p:animEffect transition="in" filter="blinds(horizontal)">
                                      <p:cBhvr>
                                        <p:cTn id="30" dur="500"/>
                                        <p:tgtEl>
                                          <p:spTgt spid="2">
                                            <p:graphicEl>
                                              <a:dgm id="{E24F4C7B-B84D-2744-8E76-E20A6D4EDDFD}"/>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
                                            <p:graphicEl>
                                              <a:dgm id="{10499BA1-115A-2B47-83D2-4FBAD74243D8}"/>
                                            </p:graphicEl>
                                          </p:spTgt>
                                        </p:tgtEl>
                                        <p:attrNameLst>
                                          <p:attrName>style.visibility</p:attrName>
                                        </p:attrNameLst>
                                      </p:cBhvr>
                                      <p:to>
                                        <p:strVal val="visible"/>
                                      </p:to>
                                    </p:set>
                                    <p:animEffect transition="in" filter="blinds(horizontal)">
                                      <p:cBhvr>
                                        <p:cTn id="35" dur="500"/>
                                        <p:tgtEl>
                                          <p:spTgt spid="2">
                                            <p:graphicEl>
                                              <a:dgm id="{10499BA1-115A-2B47-83D2-4FBAD74243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
                                            <p:graphicEl>
                                              <a:dgm id="{E0B52E69-693D-7449-8F69-2094C07272EC}"/>
                                            </p:graphicEl>
                                          </p:spTgt>
                                        </p:tgtEl>
                                        <p:attrNameLst>
                                          <p:attrName>style.visibility</p:attrName>
                                        </p:attrNameLst>
                                      </p:cBhvr>
                                      <p:to>
                                        <p:strVal val="visible"/>
                                      </p:to>
                                    </p:set>
                                    <p:animEffect transition="in" filter="blinds(horizontal)">
                                      <p:cBhvr>
                                        <p:cTn id="40" dur="500"/>
                                        <p:tgtEl>
                                          <p:spTgt spid="2">
                                            <p:graphicEl>
                                              <a:dgm id="{E0B52E69-693D-7449-8F69-2094C07272E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0" nodeType="clickEffect">
                                  <p:stCondLst>
                                    <p:cond delay="0"/>
                                  </p:stCondLst>
                                  <p:childTnLst>
                                    <p:animEffect transition="out" filter="blinds(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08733" y="1916121"/>
            <a:ext cx="822229" cy="4036248"/>
            <a:chOff x="5684759" y="1878541"/>
            <a:chExt cx="822482" cy="4037493"/>
          </a:xfrm>
        </p:grpSpPr>
        <p:sp>
          <p:nvSpPr>
            <p:cNvPr id="8" name="Isosceles Triangle 7"/>
            <p:cNvSpPr/>
            <p:nvPr/>
          </p:nvSpPr>
          <p:spPr>
            <a:xfrm flipV="1">
              <a:off x="5769820" y="5079140"/>
              <a:ext cx="657770" cy="836894"/>
            </a:xfrm>
            <a:prstGeom prst="triangle">
              <a:avLst/>
            </a:prstGeom>
            <a:solidFill>
              <a:srgbClr val="D3A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9" name="Isosceles Triangle 8"/>
            <p:cNvSpPr/>
            <p:nvPr/>
          </p:nvSpPr>
          <p:spPr>
            <a:xfrm flipV="1">
              <a:off x="5966090" y="5578576"/>
              <a:ext cx="265230" cy="33745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0" name="Oval 9"/>
            <p:cNvSpPr/>
            <p:nvPr/>
          </p:nvSpPr>
          <p:spPr>
            <a:xfrm>
              <a:off x="5684759" y="4689810"/>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1" name="Oval 10"/>
            <p:cNvSpPr/>
            <p:nvPr/>
          </p:nvSpPr>
          <p:spPr>
            <a:xfrm>
              <a:off x="5988298" y="4728725"/>
              <a:ext cx="95276" cy="952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2" name="Oval 11"/>
            <p:cNvSpPr/>
            <p:nvPr/>
          </p:nvSpPr>
          <p:spPr>
            <a:xfrm>
              <a:off x="6337120" y="4689810"/>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3" name="Oval 12"/>
            <p:cNvSpPr/>
            <p:nvPr/>
          </p:nvSpPr>
          <p:spPr>
            <a:xfrm>
              <a:off x="5684759" y="4237239"/>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4" name="Oval 13"/>
            <p:cNvSpPr/>
            <p:nvPr/>
          </p:nvSpPr>
          <p:spPr>
            <a:xfrm>
              <a:off x="5714227" y="3827658"/>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5" name="Oval 14"/>
            <p:cNvSpPr/>
            <p:nvPr/>
          </p:nvSpPr>
          <p:spPr>
            <a:xfrm>
              <a:off x="5684759" y="3274692"/>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6" name="Oval 15"/>
            <p:cNvSpPr/>
            <p:nvPr/>
          </p:nvSpPr>
          <p:spPr>
            <a:xfrm>
              <a:off x="5684759" y="1878541"/>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7" name="Oval 16"/>
            <p:cNvSpPr/>
            <p:nvPr/>
          </p:nvSpPr>
          <p:spPr>
            <a:xfrm>
              <a:off x="5684759" y="2303801"/>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8" name="Oval 17"/>
            <p:cNvSpPr/>
            <p:nvPr/>
          </p:nvSpPr>
          <p:spPr>
            <a:xfrm>
              <a:off x="5708564" y="2796776"/>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19" name="Oval 18"/>
            <p:cNvSpPr/>
            <p:nvPr/>
          </p:nvSpPr>
          <p:spPr>
            <a:xfrm>
              <a:off x="6313062" y="1878541"/>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0" name="Oval 19"/>
            <p:cNvSpPr/>
            <p:nvPr/>
          </p:nvSpPr>
          <p:spPr>
            <a:xfrm>
              <a:off x="6031315" y="1891979"/>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1" name="Oval 20"/>
            <p:cNvSpPr/>
            <p:nvPr/>
          </p:nvSpPr>
          <p:spPr>
            <a:xfrm>
              <a:off x="6369524" y="2742428"/>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2" name="Oval 21"/>
            <p:cNvSpPr/>
            <p:nvPr/>
          </p:nvSpPr>
          <p:spPr>
            <a:xfrm>
              <a:off x="6318722" y="2310484"/>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3" name="Oval 22"/>
            <p:cNvSpPr/>
            <p:nvPr/>
          </p:nvSpPr>
          <p:spPr>
            <a:xfrm>
              <a:off x="6337120" y="2968766"/>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4" name="Oval 23"/>
            <p:cNvSpPr/>
            <p:nvPr/>
          </p:nvSpPr>
          <p:spPr>
            <a:xfrm>
              <a:off x="6369524" y="3574392"/>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5" name="Oval 24"/>
            <p:cNvSpPr/>
            <p:nvPr/>
          </p:nvSpPr>
          <p:spPr>
            <a:xfrm>
              <a:off x="6337119" y="3861889"/>
              <a:ext cx="170121" cy="1701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6" name="Oval 25"/>
            <p:cNvSpPr/>
            <p:nvPr/>
          </p:nvSpPr>
          <p:spPr>
            <a:xfrm>
              <a:off x="6369524" y="4365289"/>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7" name="Oval 26"/>
            <p:cNvSpPr/>
            <p:nvPr/>
          </p:nvSpPr>
          <p:spPr>
            <a:xfrm>
              <a:off x="6014094" y="2972426"/>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8" name="Oval 27"/>
            <p:cNvSpPr/>
            <p:nvPr/>
          </p:nvSpPr>
          <p:spPr>
            <a:xfrm>
              <a:off x="6051566" y="3274691"/>
              <a:ext cx="170121" cy="170121"/>
            </a:xfrm>
            <a:prstGeom prst="ellipse">
              <a:avLst/>
            </a:prstGeom>
            <a:solidFill>
              <a:srgbClr val="7F8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29" name="Oval 28"/>
            <p:cNvSpPr/>
            <p:nvPr/>
          </p:nvSpPr>
          <p:spPr>
            <a:xfrm>
              <a:off x="5858211" y="3883974"/>
              <a:ext cx="247155" cy="247155"/>
            </a:xfrm>
            <a:prstGeom prst="ellipse">
              <a:avLst/>
            </a:prstGeom>
            <a:solidFill>
              <a:srgbClr val="7F8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30" name="Oval 29"/>
            <p:cNvSpPr/>
            <p:nvPr/>
          </p:nvSpPr>
          <p:spPr>
            <a:xfrm>
              <a:off x="5927988" y="2147452"/>
              <a:ext cx="247155" cy="247155"/>
            </a:xfrm>
            <a:prstGeom prst="ellipse">
              <a:avLst/>
            </a:prstGeom>
            <a:solidFill>
              <a:srgbClr val="7F8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31" name="Oval 30"/>
            <p:cNvSpPr/>
            <p:nvPr/>
          </p:nvSpPr>
          <p:spPr>
            <a:xfrm>
              <a:off x="6136626" y="2597090"/>
              <a:ext cx="105312" cy="1053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32" name="Oval 31"/>
            <p:cNvSpPr/>
            <p:nvPr/>
          </p:nvSpPr>
          <p:spPr>
            <a:xfrm>
              <a:off x="6098705" y="4407724"/>
              <a:ext cx="170121" cy="170121"/>
            </a:xfrm>
            <a:prstGeom prst="ellipse">
              <a:avLst/>
            </a:prstGeom>
            <a:solidFill>
              <a:srgbClr val="7F8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33" name="Oval 32"/>
            <p:cNvSpPr/>
            <p:nvPr/>
          </p:nvSpPr>
          <p:spPr>
            <a:xfrm>
              <a:off x="5926003" y="3568827"/>
              <a:ext cx="105312" cy="105312"/>
            </a:xfrm>
            <a:prstGeom prst="ellipse">
              <a:avLst/>
            </a:prstGeom>
            <a:solidFill>
              <a:srgbClr val="7F8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cxnSp>
          <p:nvCxnSpPr>
            <p:cNvPr id="34" name="Straight Connector 33"/>
            <p:cNvCxnSpPr>
              <a:stCxn id="10" idx="6"/>
              <a:endCxn id="11" idx="2"/>
            </p:cNvCxnSpPr>
            <p:nvPr/>
          </p:nvCxnSpPr>
          <p:spPr>
            <a:xfrm>
              <a:off x="5854880" y="4774871"/>
              <a:ext cx="133418" cy="149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1" idx="6"/>
              <a:endCxn id="12" idx="2"/>
            </p:cNvCxnSpPr>
            <p:nvPr/>
          </p:nvCxnSpPr>
          <p:spPr>
            <a:xfrm flipV="1">
              <a:off x="6083574" y="4774871"/>
              <a:ext cx="253546" cy="149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0"/>
              <a:endCxn id="26" idx="4"/>
            </p:cNvCxnSpPr>
            <p:nvPr/>
          </p:nvCxnSpPr>
          <p:spPr>
            <a:xfrm flipH="1" flipV="1">
              <a:off x="6422180" y="4470601"/>
              <a:ext cx="1" cy="21920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6" idx="0"/>
              <a:endCxn id="25" idx="4"/>
            </p:cNvCxnSpPr>
            <p:nvPr/>
          </p:nvCxnSpPr>
          <p:spPr>
            <a:xfrm flipV="1">
              <a:off x="6422180" y="4032010"/>
              <a:ext cx="0" cy="33327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5" idx="0"/>
              <a:endCxn id="24" idx="4"/>
            </p:cNvCxnSpPr>
            <p:nvPr/>
          </p:nvCxnSpPr>
          <p:spPr>
            <a:xfrm flipV="1">
              <a:off x="6422180" y="3679704"/>
              <a:ext cx="0" cy="18218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4" idx="0"/>
              <a:endCxn id="23" idx="4"/>
            </p:cNvCxnSpPr>
            <p:nvPr/>
          </p:nvCxnSpPr>
          <p:spPr>
            <a:xfrm flipV="1">
              <a:off x="6422180" y="3138887"/>
              <a:ext cx="1" cy="43550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3" idx="0"/>
              <a:endCxn id="21" idx="4"/>
            </p:cNvCxnSpPr>
            <p:nvPr/>
          </p:nvCxnSpPr>
          <p:spPr>
            <a:xfrm flipH="1" flipV="1">
              <a:off x="6422180" y="2847740"/>
              <a:ext cx="1" cy="121026"/>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1" idx="0"/>
              <a:endCxn id="22" idx="4"/>
            </p:cNvCxnSpPr>
            <p:nvPr/>
          </p:nvCxnSpPr>
          <p:spPr>
            <a:xfrm flipH="1" flipV="1">
              <a:off x="6403783" y="2480605"/>
              <a:ext cx="18397" cy="261823"/>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2" idx="0"/>
              <a:endCxn id="19" idx="4"/>
            </p:cNvCxnSpPr>
            <p:nvPr/>
          </p:nvCxnSpPr>
          <p:spPr>
            <a:xfrm flipH="1" flipV="1">
              <a:off x="6398123" y="2048662"/>
              <a:ext cx="5660" cy="26182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9" idx="2"/>
              <a:endCxn id="20" idx="6"/>
            </p:cNvCxnSpPr>
            <p:nvPr/>
          </p:nvCxnSpPr>
          <p:spPr>
            <a:xfrm flipH="1" flipV="1">
              <a:off x="6136627" y="1944635"/>
              <a:ext cx="176435" cy="18967"/>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0" idx="2"/>
              <a:endCxn id="16" idx="6"/>
            </p:cNvCxnSpPr>
            <p:nvPr/>
          </p:nvCxnSpPr>
          <p:spPr>
            <a:xfrm flipH="1">
              <a:off x="5854880" y="1944635"/>
              <a:ext cx="176435" cy="18967"/>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4"/>
              <a:endCxn id="17" idx="0"/>
            </p:cNvCxnSpPr>
            <p:nvPr/>
          </p:nvCxnSpPr>
          <p:spPr>
            <a:xfrm>
              <a:off x="5769820" y="2048662"/>
              <a:ext cx="0" cy="25513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7" idx="4"/>
              <a:endCxn id="18" idx="0"/>
            </p:cNvCxnSpPr>
            <p:nvPr/>
          </p:nvCxnSpPr>
          <p:spPr>
            <a:xfrm flipH="1">
              <a:off x="5761220" y="2473922"/>
              <a:ext cx="8600" cy="322854"/>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8" idx="4"/>
              <a:endCxn id="15" idx="0"/>
            </p:cNvCxnSpPr>
            <p:nvPr/>
          </p:nvCxnSpPr>
          <p:spPr>
            <a:xfrm>
              <a:off x="5761220" y="2902088"/>
              <a:ext cx="8600" cy="372604"/>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5" idx="4"/>
              <a:endCxn id="14" idx="0"/>
            </p:cNvCxnSpPr>
            <p:nvPr/>
          </p:nvCxnSpPr>
          <p:spPr>
            <a:xfrm flipH="1">
              <a:off x="5766883" y="3444813"/>
              <a:ext cx="2937" cy="38284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4" idx="4"/>
              <a:endCxn id="13" idx="0"/>
            </p:cNvCxnSpPr>
            <p:nvPr/>
          </p:nvCxnSpPr>
          <p:spPr>
            <a:xfrm>
              <a:off x="5766883" y="3932970"/>
              <a:ext cx="2937" cy="30426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3" idx="4"/>
              <a:endCxn id="10" idx="0"/>
            </p:cNvCxnSpPr>
            <p:nvPr/>
          </p:nvCxnSpPr>
          <p:spPr>
            <a:xfrm>
              <a:off x="5769820" y="4407360"/>
              <a:ext cx="0" cy="282450"/>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0" idx="7"/>
              <a:endCxn id="32" idx="2"/>
            </p:cNvCxnSpPr>
            <p:nvPr/>
          </p:nvCxnSpPr>
          <p:spPr>
            <a:xfrm flipV="1">
              <a:off x="5829966" y="4492785"/>
              <a:ext cx="268739" cy="22193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2" idx="6"/>
              <a:endCxn id="12" idx="1"/>
            </p:cNvCxnSpPr>
            <p:nvPr/>
          </p:nvCxnSpPr>
          <p:spPr>
            <a:xfrm>
              <a:off x="6268826" y="4492785"/>
              <a:ext cx="93208" cy="22193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2" idx="4"/>
              <a:endCxn id="11" idx="7"/>
            </p:cNvCxnSpPr>
            <p:nvPr/>
          </p:nvCxnSpPr>
          <p:spPr>
            <a:xfrm flipH="1">
              <a:off x="6069621" y="4577845"/>
              <a:ext cx="114145" cy="164833"/>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2" idx="1"/>
              <a:endCxn id="13" idx="6"/>
            </p:cNvCxnSpPr>
            <p:nvPr/>
          </p:nvCxnSpPr>
          <p:spPr>
            <a:xfrm flipH="1" flipV="1">
              <a:off x="5854880" y="4322300"/>
              <a:ext cx="268739" cy="110338"/>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3" idx="7"/>
              <a:endCxn id="29" idx="3"/>
            </p:cNvCxnSpPr>
            <p:nvPr/>
          </p:nvCxnSpPr>
          <p:spPr>
            <a:xfrm flipV="1">
              <a:off x="5829966" y="4094934"/>
              <a:ext cx="64440" cy="16721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29" idx="6"/>
              <a:endCxn id="25" idx="2"/>
            </p:cNvCxnSpPr>
            <p:nvPr/>
          </p:nvCxnSpPr>
          <p:spPr>
            <a:xfrm flipV="1">
              <a:off x="6105366" y="3946950"/>
              <a:ext cx="231753" cy="6060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6" idx="1"/>
              <a:endCxn id="29" idx="5"/>
            </p:cNvCxnSpPr>
            <p:nvPr/>
          </p:nvCxnSpPr>
          <p:spPr>
            <a:xfrm flipH="1" flipV="1">
              <a:off x="6069171" y="4094934"/>
              <a:ext cx="315776" cy="285778"/>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2" idx="0"/>
              <a:endCxn id="25" idx="3"/>
            </p:cNvCxnSpPr>
            <p:nvPr/>
          </p:nvCxnSpPr>
          <p:spPr>
            <a:xfrm flipV="1">
              <a:off x="6183766" y="4007096"/>
              <a:ext cx="178267" cy="400628"/>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5" idx="1"/>
              <a:endCxn id="33" idx="5"/>
            </p:cNvCxnSpPr>
            <p:nvPr/>
          </p:nvCxnSpPr>
          <p:spPr>
            <a:xfrm flipH="1" flipV="1">
              <a:off x="6015892" y="3658716"/>
              <a:ext cx="346141" cy="228087"/>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4" idx="7"/>
              <a:endCxn id="33" idx="3"/>
            </p:cNvCxnSpPr>
            <p:nvPr/>
          </p:nvCxnSpPr>
          <p:spPr>
            <a:xfrm flipV="1">
              <a:off x="5804116" y="3658716"/>
              <a:ext cx="137310" cy="18436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3" idx="7"/>
              <a:endCxn id="28" idx="3"/>
            </p:cNvCxnSpPr>
            <p:nvPr/>
          </p:nvCxnSpPr>
          <p:spPr>
            <a:xfrm flipV="1">
              <a:off x="6015892" y="3419898"/>
              <a:ext cx="60588" cy="16435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24" idx="1"/>
              <a:endCxn id="28" idx="5"/>
            </p:cNvCxnSpPr>
            <p:nvPr/>
          </p:nvCxnSpPr>
          <p:spPr>
            <a:xfrm flipH="1" flipV="1">
              <a:off x="6196773" y="3419898"/>
              <a:ext cx="188174" cy="169917"/>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9" idx="0"/>
              <a:endCxn id="33" idx="4"/>
            </p:cNvCxnSpPr>
            <p:nvPr/>
          </p:nvCxnSpPr>
          <p:spPr>
            <a:xfrm flipH="1" flipV="1">
              <a:off x="5978659" y="3674139"/>
              <a:ext cx="3130" cy="20983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3" idx="0"/>
              <a:endCxn id="15" idx="5"/>
            </p:cNvCxnSpPr>
            <p:nvPr/>
          </p:nvCxnSpPr>
          <p:spPr>
            <a:xfrm flipH="1" flipV="1">
              <a:off x="5829966" y="3419899"/>
              <a:ext cx="148693" cy="148928"/>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5" idx="7"/>
              <a:endCxn id="27" idx="3"/>
            </p:cNvCxnSpPr>
            <p:nvPr/>
          </p:nvCxnSpPr>
          <p:spPr>
            <a:xfrm flipV="1">
              <a:off x="5829966" y="3062315"/>
              <a:ext cx="199551" cy="237291"/>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27" idx="1"/>
              <a:endCxn id="18" idx="6"/>
            </p:cNvCxnSpPr>
            <p:nvPr/>
          </p:nvCxnSpPr>
          <p:spPr>
            <a:xfrm flipH="1" flipV="1">
              <a:off x="5813876" y="2849432"/>
              <a:ext cx="215641" cy="138417"/>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18" idx="7"/>
              <a:endCxn id="31" idx="2"/>
            </p:cNvCxnSpPr>
            <p:nvPr/>
          </p:nvCxnSpPr>
          <p:spPr>
            <a:xfrm flipV="1">
              <a:off x="5798453" y="2649746"/>
              <a:ext cx="338173" cy="162453"/>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7" idx="0"/>
              <a:endCxn id="31" idx="4"/>
            </p:cNvCxnSpPr>
            <p:nvPr/>
          </p:nvCxnSpPr>
          <p:spPr>
            <a:xfrm flipV="1">
              <a:off x="6066750" y="2702402"/>
              <a:ext cx="122532" cy="270024"/>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8" idx="0"/>
              <a:endCxn id="27" idx="5"/>
            </p:cNvCxnSpPr>
            <p:nvPr/>
          </p:nvCxnSpPr>
          <p:spPr>
            <a:xfrm flipH="1" flipV="1">
              <a:off x="6103983" y="3062315"/>
              <a:ext cx="32644" cy="212376"/>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7" idx="7"/>
              <a:endCxn id="21" idx="2"/>
            </p:cNvCxnSpPr>
            <p:nvPr/>
          </p:nvCxnSpPr>
          <p:spPr>
            <a:xfrm flipV="1">
              <a:off x="6103983" y="2795084"/>
              <a:ext cx="265541" cy="19276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1" idx="1"/>
              <a:endCxn id="31" idx="6"/>
            </p:cNvCxnSpPr>
            <p:nvPr/>
          </p:nvCxnSpPr>
          <p:spPr>
            <a:xfrm flipH="1" flipV="1">
              <a:off x="6241938" y="2649746"/>
              <a:ext cx="143009" cy="10810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1" idx="7"/>
              <a:endCxn id="22" idx="3"/>
            </p:cNvCxnSpPr>
            <p:nvPr/>
          </p:nvCxnSpPr>
          <p:spPr>
            <a:xfrm flipV="1">
              <a:off x="6226515" y="2455691"/>
              <a:ext cx="117121" cy="156822"/>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1" idx="1"/>
              <a:endCxn id="30" idx="4"/>
            </p:cNvCxnSpPr>
            <p:nvPr/>
          </p:nvCxnSpPr>
          <p:spPr>
            <a:xfrm flipH="1" flipV="1">
              <a:off x="6051566" y="2394607"/>
              <a:ext cx="100483" cy="217906"/>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7" idx="7"/>
              <a:endCxn id="30" idx="2"/>
            </p:cNvCxnSpPr>
            <p:nvPr/>
          </p:nvCxnSpPr>
          <p:spPr>
            <a:xfrm flipV="1">
              <a:off x="5829966" y="2271030"/>
              <a:ext cx="98022" cy="57685"/>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0" idx="1"/>
              <a:endCxn id="16" idx="5"/>
            </p:cNvCxnSpPr>
            <p:nvPr/>
          </p:nvCxnSpPr>
          <p:spPr>
            <a:xfrm flipH="1" flipV="1">
              <a:off x="5829966" y="2023748"/>
              <a:ext cx="134217" cy="15989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30" idx="0"/>
              <a:endCxn id="20" idx="4"/>
            </p:cNvCxnSpPr>
            <p:nvPr/>
          </p:nvCxnSpPr>
          <p:spPr>
            <a:xfrm flipV="1">
              <a:off x="6051566" y="1997291"/>
              <a:ext cx="32405" cy="150161"/>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30" idx="7"/>
              <a:endCxn id="19" idx="3"/>
            </p:cNvCxnSpPr>
            <p:nvPr/>
          </p:nvCxnSpPr>
          <p:spPr>
            <a:xfrm flipV="1">
              <a:off x="6138948" y="2023748"/>
              <a:ext cx="199028" cy="159899"/>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0" idx="6"/>
              <a:endCxn id="22" idx="1"/>
            </p:cNvCxnSpPr>
            <p:nvPr/>
          </p:nvCxnSpPr>
          <p:spPr>
            <a:xfrm>
              <a:off x="6175143" y="2271030"/>
              <a:ext cx="168493" cy="64368"/>
            </a:xfrm>
            <a:prstGeom prst="line">
              <a:avLst/>
            </a:prstGeom>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5968564" y="5535435"/>
              <a:ext cx="260282" cy="862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grpSp>
      <p:sp>
        <p:nvSpPr>
          <p:cNvPr id="84" name="TextBox 83"/>
          <p:cNvSpPr txBox="1"/>
          <p:nvPr/>
        </p:nvSpPr>
        <p:spPr>
          <a:xfrm>
            <a:off x="7104328" y="1916121"/>
            <a:ext cx="4078532" cy="707886"/>
          </a:xfrm>
          <a:prstGeom prst="rect">
            <a:avLst/>
          </a:prstGeom>
          <a:noFill/>
        </p:spPr>
        <p:txBody>
          <a:bodyPr wrap="square" rtlCol="0">
            <a:spAutoFit/>
          </a:bodyPr>
          <a:lstStyle/>
          <a:p>
            <a:r>
              <a:rPr lang="vi-VN" altLang="zh-CN" sz="2000" b="1">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Vợ chồng có nghĩa vụ thực hiện chính sách KHHGĐ </a:t>
            </a:r>
            <a:endParaRPr lang="en-US" sz="20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cxnSp>
        <p:nvCxnSpPr>
          <p:cNvPr id="85" name="Straight Connector 84"/>
          <p:cNvCxnSpPr>
            <a:cxnSpLocks/>
          </p:cNvCxnSpPr>
          <p:nvPr/>
        </p:nvCxnSpPr>
        <p:spPr>
          <a:xfrm flipH="1">
            <a:off x="3889340" y="4536763"/>
            <a:ext cx="2296845" cy="36969"/>
          </a:xfrm>
          <a:prstGeom prst="line">
            <a:avLst/>
          </a:prstGeom>
          <a:ln w="3175">
            <a:solidFill>
              <a:srgbClr val="7F8C8D"/>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17056" y="4594497"/>
            <a:ext cx="0" cy="305992"/>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169057" y="3402850"/>
            <a:ext cx="2376706" cy="0"/>
          </a:xfrm>
          <a:prstGeom prst="line">
            <a:avLst/>
          </a:prstGeom>
          <a:ln w="3175">
            <a:solidFill>
              <a:srgbClr val="7F8C8D"/>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545763" y="2700940"/>
            <a:ext cx="0" cy="701913"/>
          </a:xfrm>
          <a:prstGeom prst="line">
            <a:avLst/>
          </a:prstGeom>
          <a:ln>
            <a:solidFill>
              <a:srgbClr val="7F8C8D"/>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941028" y="5008212"/>
            <a:ext cx="4302908" cy="707886"/>
          </a:xfrm>
          <a:prstGeom prst="rect">
            <a:avLst/>
          </a:prstGeom>
          <a:noFill/>
        </p:spPr>
        <p:txBody>
          <a:bodyPr wrap="square" rtlCol="0">
            <a:spAutoFit/>
          </a:bodyPr>
          <a:lstStyle/>
          <a:p>
            <a:r>
              <a:rPr lang="vi-VN" altLang="zh-CN" sz="2000" b="1">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Xây dựng quy mô GĐ ít con, no ấm, tiến bộ, bền vững</a:t>
            </a:r>
            <a:endParaRPr lang="en-US" sz="16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80" name="Oval 79"/>
          <p:cNvSpPr/>
          <p:nvPr/>
        </p:nvSpPr>
        <p:spPr>
          <a:xfrm>
            <a:off x="4282323" y="3570499"/>
            <a:ext cx="775938" cy="7759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90" name="Oval 89"/>
          <p:cNvSpPr/>
          <p:nvPr/>
        </p:nvSpPr>
        <p:spPr>
          <a:xfrm>
            <a:off x="7444413" y="3716792"/>
            <a:ext cx="775938" cy="77593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95" name="Oval 94"/>
          <p:cNvSpPr/>
          <p:nvPr/>
        </p:nvSpPr>
        <p:spPr>
          <a:xfrm>
            <a:off x="7376755" y="3646415"/>
            <a:ext cx="901042" cy="901042"/>
          </a:xfrm>
          <a:prstGeom prst="ellipse">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96" name="Oval 95"/>
          <p:cNvSpPr/>
          <p:nvPr/>
        </p:nvSpPr>
        <p:spPr>
          <a:xfrm>
            <a:off x="4214234" y="3504812"/>
            <a:ext cx="901042" cy="901042"/>
          </a:xfrm>
          <a:prstGeom prst="ellipse">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ea typeface="微软雅黑" panose="020B0503020204020204" pitchFamily="34" charset="-122"/>
              <a:sym typeface="Arial" panose="020B0604020202020204" pitchFamily="34" charset="0"/>
            </a:endParaRPr>
          </a:p>
        </p:txBody>
      </p:sp>
      <p:sp>
        <p:nvSpPr>
          <p:cNvPr id="97" name="TextBox 96">
            <a:extLst>
              <a:ext uri="{FF2B5EF4-FFF2-40B4-BE49-F238E27FC236}">
                <a16:creationId xmlns:a16="http://schemas.microsoft.com/office/drawing/2014/main" id="{C771E123-CE4C-FE43-9FA5-2D80BFBFBA02}"/>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c. ND KIỀM CHẾ SỰ GIA TĂNG DÂN SỐ</a:t>
            </a:r>
          </a:p>
        </p:txBody>
      </p:sp>
      <p:pic>
        <p:nvPicPr>
          <p:cNvPr id="5" name="Picture 4" descr="Graphical user interface&#10;&#10;Description automatically generated with medium confidence">
            <a:extLst>
              <a:ext uri="{FF2B5EF4-FFF2-40B4-BE49-F238E27FC236}">
                <a16:creationId xmlns:a16="http://schemas.microsoft.com/office/drawing/2014/main" id="{1B37807D-E1D4-CA4E-9FD3-948EB0A14411}"/>
              </a:ext>
            </a:extLst>
          </p:cNvPr>
          <p:cNvPicPr>
            <a:picLocks noChangeAspect="1"/>
          </p:cNvPicPr>
          <p:nvPr/>
        </p:nvPicPr>
        <p:blipFill rotWithShape="1">
          <a:blip r:embed="rId3">
            <a:extLst>
              <a:ext uri="{28A0092B-C50C-407E-A947-70E740481C1C}">
                <a14:useLocalDpi xmlns:a14="http://schemas.microsoft.com/office/drawing/2010/main" val="0"/>
              </a:ext>
            </a:extLst>
          </a:blip>
          <a:srcRect l="17373" t="2453" r="17556" b="2722"/>
          <a:stretch/>
        </p:blipFill>
        <p:spPr>
          <a:xfrm>
            <a:off x="8967195" y="2740796"/>
            <a:ext cx="2479195" cy="361284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6806B92-E9A0-A34D-95FC-063B470AD753}"/>
              </a:ext>
            </a:extLst>
          </p:cNvPr>
          <p:cNvPicPr>
            <a:picLocks noChangeAspect="1"/>
          </p:cNvPicPr>
          <p:nvPr/>
        </p:nvPicPr>
        <p:blipFill rotWithShape="1">
          <a:blip r:embed="rId4">
            <a:extLst>
              <a:ext uri="{28A0092B-C50C-407E-A947-70E740481C1C}">
                <a14:useLocalDpi xmlns:a14="http://schemas.microsoft.com/office/drawing/2010/main" val="0"/>
              </a:ext>
            </a:extLst>
          </a:blip>
          <a:srcRect t="2748" r="3138"/>
          <a:stretch/>
        </p:blipFill>
        <p:spPr>
          <a:xfrm>
            <a:off x="1020830" y="1027647"/>
            <a:ext cx="2446915" cy="3612847"/>
          </a:xfrm>
          <a:prstGeom prst="rect">
            <a:avLst/>
          </a:prstGeom>
        </p:spPr>
      </p:pic>
    </p:spTree>
    <p:extLst>
      <p:ext uri="{BB962C8B-B14F-4D97-AF65-F5344CB8AC3E}">
        <p14:creationId xmlns:p14="http://schemas.microsoft.com/office/powerpoint/2010/main" val="3950977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heel(1)">
                                      <p:cBhvr>
                                        <p:cTn id="10" dur="2000"/>
                                        <p:tgtEl>
                                          <p:spTgt spid="84"/>
                                        </p:tgtEl>
                                      </p:cBhvr>
                                    </p:animEffect>
                                  </p:childTnLst>
                                </p:cTn>
                              </p:par>
                              <p:par>
                                <p:cTn id="11" presetID="21" presetClass="entr" presetSubtype="1"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heel(1)">
                                      <p:cBhvr>
                                        <p:cTn id="13" dur="2000"/>
                                        <p:tgtEl>
                                          <p:spTgt spid="85"/>
                                        </p:tgtEl>
                                      </p:cBhvr>
                                    </p:animEffect>
                                  </p:childTnLst>
                                </p:cTn>
                              </p:par>
                              <p:par>
                                <p:cTn id="14" presetID="21" presetClass="entr" presetSubtype="1"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wheel(1)">
                                      <p:cBhvr>
                                        <p:cTn id="16" dur="2000"/>
                                        <p:tgtEl>
                                          <p:spTgt spid="87"/>
                                        </p:tgtEl>
                                      </p:cBhvr>
                                    </p:animEffect>
                                  </p:childTnLst>
                                </p:cTn>
                              </p:par>
                              <p:par>
                                <p:cTn id="17" presetID="21" presetClass="entr" presetSubtype="1"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heel(1)">
                                      <p:cBhvr>
                                        <p:cTn id="19" dur="2000"/>
                                        <p:tgtEl>
                                          <p:spTgt spid="89"/>
                                        </p:tgtEl>
                                      </p:cBhvr>
                                    </p:animEffect>
                                  </p:childTnLst>
                                </p:cTn>
                              </p:par>
                              <p:par>
                                <p:cTn id="20" presetID="21" presetClass="entr" presetSubtype="1" fill="hold"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wheel(1)">
                                      <p:cBhvr>
                                        <p:cTn id="22" dur="2000"/>
                                        <p:tgtEl>
                                          <p:spTgt spid="9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heel(1)">
                                      <p:cBhvr>
                                        <p:cTn id="25" dur="2000"/>
                                        <p:tgtEl>
                                          <p:spTgt spid="9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heel(1)">
                                      <p:cBhvr>
                                        <p:cTn id="28" dur="2000"/>
                                        <p:tgtEl>
                                          <p:spTgt spid="8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heel(1)">
                                      <p:cBhvr>
                                        <p:cTn id="31" dur="2000"/>
                                        <p:tgtEl>
                                          <p:spTgt spid="90"/>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heel(1)">
                                      <p:cBhvr>
                                        <p:cTn id="34" dur="2000"/>
                                        <p:tgtEl>
                                          <p:spTgt spid="95"/>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wheel(1)">
                                      <p:cBhvr>
                                        <p:cTn id="37" dur="2000"/>
                                        <p:tgtEl>
                                          <p:spTgt spid="9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wheel(1)">
                                      <p:cBhvr>
                                        <p:cTn id="40" dur="2000"/>
                                        <p:tgtEl>
                                          <p:spTgt spid="97"/>
                                        </p:tgtEl>
                                      </p:cBhvr>
                                    </p:animEffect>
                                  </p:childTnLst>
                                </p:cTn>
                              </p:par>
                              <p:par>
                                <p:cTn id="41" presetID="21"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par>
                                <p:cTn id="44" presetID="21" presetClass="entr" presetSubtype="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93" grpId="0"/>
      <p:bldP spid="80" grpId="0" animBg="1"/>
      <p:bldP spid="90" grpId="0" animBg="1"/>
      <p:bldP spid="95" grpId="0" animBg="1"/>
      <p:bldP spid="96" grpId="0" animBg="1"/>
      <p:bldP spid="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7D120CB-8D18-BE49-92C5-281433958EEB}"/>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d. CHĂM SÓC SỨC KHOẺ CHO NHÂN DÂN</a:t>
            </a:r>
          </a:p>
        </p:txBody>
      </p:sp>
      <p:cxnSp>
        <p:nvCxnSpPr>
          <p:cNvPr id="9" name="Straight Connector 8">
            <a:extLst>
              <a:ext uri="{FF2B5EF4-FFF2-40B4-BE49-F238E27FC236}">
                <a16:creationId xmlns:a16="http://schemas.microsoft.com/office/drawing/2014/main" id="{1C539EB1-DC5C-5C4F-9CBA-CAD3A459887A}"/>
              </a:ext>
            </a:extLst>
          </p:cNvPr>
          <p:cNvCxnSpPr>
            <a:cxnSpLocks/>
          </p:cNvCxnSpPr>
          <p:nvPr/>
        </p:nvCxnSpPr>
        <p:spPr>
          <a:xfrm>
            <a:off x="6038849" y="6116745"/>
            <a:ext cx="5362575" cy="0"/>
          </a:xfrm>
          <a:prstGeom prst="line">
            <a:avLst/>
          </a:prstGeom>
          <a:ln w="28575">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07D25D7-2336-B347-9860-319D8E8EEA3C}"/>
              </a:ext>
            </a:extLst>
          </p:cNvPr>
          <p:cNvSpPr/>
          <p:nvPr/>
        </p:nvSpPr>
        <p:spPr>
          <a:xfrm>
            <a:off x="5903118" y="1012717"/>
            <a:ext cx="5748338" cy="3913059"/>
          </a:xfrm>
          <a:prstGeom prst="rect">
            <a:avLst/>
          </a:prstGeom>
        </p:spPr>
        <p:txBody>
          <a:bodyPr wrap="square">
            <a:spAutoFit/>
          </a:bodyPr>
          <a:lstStyle/>
          <a:p>
            <a:pPr algn="just">
              <a:lnSpc>
                <a:spcPct val="150000"/>
              </a:lnSpc>
            </a:pPr>
            <a:r>
              <a:rPr lang="vi-VN" sz="2400">
                <a:solidFill>
                  <a:schemeClr val="accent5">
                    <a:lumMod val="50000"/>
                  </a:schemeClr>
                </a:solidFill>
                <a:latin typeface="Calibri Light" panose="020F0302020204030204" pitchFamily="34" charset="0"/>
                <a:cs typeface="Calibri Light" panose="020F0302020204030204" pitchFamily="34" charset="0"/>
              </a:rPr>
              <a:t>TRƯỚC DIỄN BIẾN PHỨC TẠP CỦA ĐẠI DỊCH COVID-19, NHÀ NƯỚC LUÔN CÓ NHỮNG CHỈ ĐẠO ĐÚNG ĐẮN, KỊP THỜI NHẰM BẢO VỆ SỨC KHOẺ CHO TOÀN DÂN…</a:t>
            </a:r>
          </a:p>
          <a:p>
            <a:pPr algn="just">
              <a:lnSpc>
                <a:spcPct val="150000"/>
              </a:lnSpc>
            </a:pPr>
            <a:r>
              <a:rPr lang="vi-VN" sz="2400" dirty="0">
                <a:solidFill>
                  <a:schemeClr val="accent5">
                    <a:lumMod val="50000"/>
                  </a:schemeClr>
                </a:solidFill>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rPr>
              <a:t>VÌ “SỨC KHOẺ CỦA MỖI NGƯỜI DÂN HỢP LẠI THÀNH SỨC KHOẺ CỦA TOÀN XÃ HỘI” – Hồ Chí Minh.</a:t>
            </a:r>
            <a:endParaRPr lang="en-US" sz="3200" dirty="0">
              <a:solidFill>
                <a:schemeClr val="accent5">
                  <a:lumMod val="50000"/>
                </a:schemeClr>
              </a:solidFill>
              <a:latin typeface="Calibri Light" panose="020F0302020204030204" pitchFamily="34" charset="0"/>
              <a:ea typeface="微软雅黑" panose="020B0503020204020204" pitchFamily="34" charset="-122"/>
              <a:cs typeface="Calibri Light" panose="020F0302020204030204" pitchFamily="34" charset="0"/>
              <a:sym typeface="微软雅黑" panose="020B0503020204020204" pitchFamily="34" charset="-122"/>
            </a:endParaRPr>
          </a:p>
        </p:txBody>
      </p:sp>
      <p:pic>
        <p:nvPicPr>
          <p:cNvPr id="5" name="Picture 4" descr="Graphical user interface&#10;&#10;Description automatically generated with medium confidence">
            <a:extLst>
              <a:ext uri="{FF2B5EF4-FFF2-40B4-BE49-F238E27FC236}">
                <a16:creationId xmlns:a16="http://schemas.microsoft.com/office/drawing/2014/main" id="{9227BE5A-4CAD-E247-866F-AEAD43F1BCC0}"/>
              </a:ext>
            </a:extLst>
          </p:cNvPr>
          <p:cNvPicPr>
            <a:picLocks noChangeAspect="1"/>
          </p:cNvPicPr>
          <p:nvPr/>
        </p:nvPicPr>
        <p:blipFill rotWithShape="1">
          <a:blip r:embed="rId4">
            <a:extLst>
              <a:ext uri="{28A0092B-C50C-407E-A947-70E740481C1C}">
                <a14:useLocalDpi xmlns:a14="http://schemas.microsoft.com/office/drawing/2010/main" val="0"/>
              </a:ext>
            </a:extLst>
          </a:blip>
          <a:srcRect l="2466" t="24792" r="176"/>
          <a:stretch/>
        </p:blipFill>
        <p:spPr>
          <a:xfrm>
            <a:off x="1285875" y="843499"/>
            <a:ext cx="3714751" cy="5564417"/>
          </a:xfrm>
          <a:prstGeom prst="rect">
            <a:avLst/>
          </a:prstGeom>
        </p:spPr>
      </p:pic>
      <p:sp>
        <p:nvSpPr>
          <p:cNvPr id="7" name="Rectangle 6">
            <a:extLst>
              <a:ext uri="{FF2B5EF4-FFF2-40B4-BE49-F238E27FC236}">
                <a16:creationId xmlns:a16="http://schemas.microsoft.com/office/drawing/2014/main" id="{417F9608-3DDB-D542-8878-0AED27A7C54A}"/>
              </a:ext>
            </a:extLst>
          </p:cNvPr>
          <p:cNvSpPr/>
          <p:nvPr/>
        </p:nvSpPr>
        <p:spPr>
          <a:xfrm>
            <a:off x="6096000" y="5172075"/>
            <a:ext cx="5248275" cy="6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a:solidFill>
                  <a:schemeClr val="bg1"/>
                </a:solidFill>
                <a:latin typeface="Calibri" panose="020F0502020204030204" pitchFamily="34" charset="0"/>
                <a:cs typeface="Calibri" panose="020F0502020204030204" pitchFamily="34" charset="0"/>
              </a:rPr>
              <a:t>DÂN CƯỜNG THÌ QUỐC THỊNH - HCM</a:t>
            </a:r>
          </a:p>
        </p:txBody>
      </p:sp>
    </p:spTree>
    <p:custDataLst>
      <p:tags r:id="rId1"/>
    </p:custDataLst>
    <p:extLst>
      <p:ext uri="{BB962C8B-B14F-4D97-AF65-F5344CB8AC3E}">
        <p14:creationId xmlns:p14="http://schemas.microsoft.com/office/powerpoint/2010/main" val="25665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4809535" y="2394132"/>
            <a:ext cx="1237801" cy="1521620"/>
            <a:chOff x="3606801" y="1795463"/>
            <a:chExt cx="928688" cy="1141413"/>
          </a:xfrm>
        </p:grpSpPr>
        <p:sp>
          <p:nvSpPr>
            <p:cNvPr id="6152" name="Freeform 8"/>
            <p:cNvSpPr>
              <a:spLocks/>
            </p:cNvSpPr>
            <p:nvPr/>
          </p:nvSpPr>
          <p:spPr bwMode="auto">
            <a:xfrm>
              <a:off x="3606801" y="1795463"/>
              <a:ext cx="928688" cy="1141413"/>
            </a:xfrm>
            <a:custGeom>
              <a:avLst/>
              <a:gdLst/>
              <a:ahLst/>
              <a:cxnLst>
                <a:cxn ang="0">
                  <a:pos x="3" y="110"/>
                </a:cxn>
                <a:cxn ang="0">
                  <a:pos x="247" y="0"/>
                </a:cxn>
                <a:cxn ang="0">
                  <a:pos x="247" y="303"/>
                </a:cxn>
                <a:cxn ang="0">
                  <a:pos x="21" y="303"/>
                </a:cxn>
                <a:cxn ang="0">
                  <a:pos x="3" y="110"/>
                </a:cxn>
              </a:cxnLst>
              <a:rect l="0" t="0" r="r" b="b"/>
              <a:pathLst>
                <a:path w="247" h="303">
                  <a:moveTo>
                    <a:pt x="3" y="110"/>
                  </a:moveTo>
                  <a:cubicBezTo>
                    <a:pt x="103" y="89"/>
                    <a:pt x="184" y="52"/>
                    <a:pt x="247" y="0"/>
                  </a:cubicBezTo>
                  <a:cubicBezTo>
                    <a:pt x="247" y="303"/>
                    <a:pt x="247" y="303"/>
                    <a:pt x="247" y="303"/>
                  </a:cubicBezTo>
                  <a:cubicBezTo>
                    <a:pt x="21" y="303"/>
                    <a:pt x="21" y="303"/>
                    <a:pt x="21" y="303"/>
                  </a:cubicBezTo>
                  <a:cubicBezTo>
                    <a:pt x="5" y="245"/>
                    <a:pt x="0" y="180"/>
                    <a:pt x="3" y="110"/>
                  </a:cubicBezTo>
                  <a:close/>
                </a:path>
              </a:pathLst>
            </a:custGeom>
            <a:solidFill>
              <a:schemeClr val="accent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9"/>
            <p:cNvSpPr>
              <a:spLocks noEditPoints="1"/>
            </p:cNvSpPr>
            <p:nvPr/>
          </p:nvSpPr>
          <p:spPr bwMode="auto">
            <a:xfrm>
              <a:off x="3962400" y="2350968"/>
              <a:ext cx="275623" cy="307615"/>
            </a:xfrm>
            <a:custGeom>
              <a:avLst/>
              <a:gdLst/>
              <a:ahLst/>
              <a:cxnLst>
                <a:cxn ang="0">
                  <a:pos x="374" y="158"/>
                </a:cxn>
                <a:cxn ang="0">
                  <a:pos x="352" y="158"/>
                </a:cxn>
                <a:cxn ang="0">
                  <a:pos x="209" y="0"/>
                </a:cxn>
                <a:cxn ang="0">
                  <a:pos x="67" y="158"/>
                </a:cxn>
                <a:cxn ang="0">
                  <a:pos x="44" y="158"/>
                </a:cxn>
                <a:cxn ang="0">
                  <a:pos x="0" y="203"/>
                </a:cxn>
                <a:cxn ang="0">
                  <a:pos x="0" y="414"/>
                </a:cxn>
                <a:cxn ang="0">
                  <a:pos x="44" y="478"/>
                </a:cxn>
                <a:cxn ang="0">
                  <a:pos x="374" y="478"/>
                </a:cxn>
                <a:cxn ang="0">
                  <a:pos x="428" y="414"/>
                </a:cxn>
                <a:cxn ang="0">
                  <a:pos x="428" y="203"/>
                </a:cxn>
                <a:cxn ang="0">
                  <a:pos x="374" y="158"/>
                </a:cxn>
                <a:cxn ang="0">
                  <a:pos x="247" y="414"/>
                </a:cxn>
                <a:cxn ang="0">
                  <a:pos x="172" y="414"/>
                </a:cxn>
                <a:cxn ang="0">
                  <a:pos x="186" y="309"/>
                </a:cxn>
                <a:cxn ang="0">
                  <a:pos x="161" y="265"/>
                </a:cxn>
                <a:cxn ang="0">
                  <a:pos x="210" y="216"/>
                </a:cxn>
                <a:cxn ang="0">
                  <a:pos x="258" y="264"/>
                </a:cxn>
                <a:cxn ang="0">
                  <a:pos x="232" y="310"/>
                </a:cxn>
                <a:cxn ang="0">
                  <a:pos x="247" y="414"/>
                </a:cxn>
                <a:cxn ang="0">
                  <a:pos x="112" y="158"/>
                </a:cxn>
                <a:cxn ang="0">
                  <a:pos x="209" y="45"/>
                </a:cxn>
                <a:cxn ang="0">
                  <a:pos x="307" y="158"/>
                </a:cxn>
                <a:cxn ang="0">
                  <a:pos x="112" y="158"/>
                </a:cxn>
              </a:cxnLst>
              <a:rect l="0" t="0" r="r" b="b"/>
              <a:pathLst>
                <a:path w="428" h="478">
                  <a:moveTo>
                    <a:pt x="374" y="158"/>
                  </a:moveTo>
                  <a:cubicBezTo>
                    <a:pt x="352" y="158"/>
                    <a:pt x="352" y="158"/>
                    <a:pt x="352" y="158"/>
                  </a:cubicBezTo>
                  <a:cubicBezTo>
                    <a:pt x="352" y="58"/>
                    <a:pt x="292" y="0"/>
                    <a:pt x="209" y="0"/>
                  </a:cubicBezTo>
                  <a:cubicBezTo>
                    <a:pt x="127" y="0"/>
                    <a:pt x="67" y="58"/>
                    <a:pt x="67" y="158"/>
                  </a:cubicBezTo>
                  <a:cubicBezTo>
                    <a:pt x="44" y="158"/>
                    <a:pt x="44" y="158"/>
                    <a:pt x="44" y="158"/>
                  </a:cubicBezTo>
                  <a:cubicBezTo>
                    <a:pt x="11" y="158"/>
                    <a:pt x="0" y="170"/>
                    <a:pt x="0" y="203"/>
                  </a:cubicBezTo>
                  <a:cubicBezTo>
                    <a:pt x="0" y="414"/>
                    <a:pt x="0" y="414"/>
                    <a:pt x="0" y="414"/>
                  </a:cubicBezTo>
                  <a:cubicBezTo>
                    <a:pt x="0" y="447"/>
                    <a:pt x="11" y="478"/>
                    <a:pt x="44" y="478"/>
                  </a:cubicBezTo>
                  <a:cubicBezTo>
                    <a:pt x="374" y="478"/>
                    <a:pt x="374" y="478"/>
                    <a:pt x="374" y="478"/>
                  </a:cubicBezTo>
                  <a:cubicBezTo>
                    <a:pt x="407" y="478"/>
                    <a:pt x="428" y="447"/>
                    <a:pt x="428" y="414"/>
                  </a:cubicBezTo>
                  <a:cubicBezTo>
                    <a:pt x="428" y="203"/>
                    <a:pt x="428" y="203"/>
                    <a:pt x="428" y="203"/>
                  </a:cubicBezTo>
                  <a:cubicBezTo>
                    <a:pt x="428" y="170"/>
                    <a:pt x="407" y="158"/>
                    <a:pt x="374" y="158"/>
                  </a:cubicBezTo>
                  <a:moveTo>
                    <a:pt x="247" y="414"/>
                  </a:moveTo>
                  <a:cubicBezTo>
                    <a:pt x="172" y="414"/>
                    <a:pt x="172" y="414"/>
                    <a:pt x="172" y="414"/>
                  </a:cubicBezTo>
                  <a:cubicBezTo>
                    <a:pt x="186" y="309"/>
                    <a:pt x="186" y="309"/>
                    <a:pt x="186" y="309"/>
                  </a:cubicBezTo>
                  <a:cubicBezTo>
                    <a:pt x="171" y="301"/>
                    <a:pt x="161" y="283"/>
                    <a:pt x="161" y="265"/>
                  </a:cubicBezTo>
                  <a:cubicBezTo>
                    <a:pt x="161" y="238"/>
                    <a:pt x="183" y="216"/>
                    <a:pt x="210" y="216"/>
                  </a:cubicBezTo>
                  <a:cubicBezTo>
                    <a:pt x="236" y="216"/>
                    <a:pt x="258" y="237"/>
                    <a:pt x="258" y="264"/>
                  </a:cubicBezTo>
                  <a:cubicBezTo>
                    <a:pt x="258" y="282"/>
                    <a:pt x="248" y="302"/>
                    <a:pt x="232" y="310"/>
                  </a:cubicBezTo>
                  <a:lnTo>
                    <a:pt x="247" y="414"/>
                  </a:lnTo>
                  <a:close/>
                  <a:moveTo>
                    <a:pt x="112" y="158"/>
                  </a:moveTo>
                  <a:cubicBezTo>
                    <a:pt x="112" y="66"/>
                    <a:pt x="161" y="45"/>
                    <a:pt x="209" y="45"/>
                  </a:cubicBezTo>
                  <a:cubicBezTo>
                    <a:pt x="258" y="45"/>
                    <a:pt x="307" y="66"/>
                    <a:pt x="307" y="158"/>
                  </a:cubicBezTo>
                  <a:lnTo>
                    <a:pt x="112" y="158"/>
                  </a:lnTo>
                  <a:close/>
                </a:path>
              </a:pathLst>
            </a:custGeom>
            <a:solidFill>
              <a:srgbClr val="FFFFFF"/>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50"/>
          <p:cNvGrpSpPr/>
          <p:nvPr/>
        </p:nvGrpSpPr>
        <p:grpSpPr>
          <a:xfrm>
            <a:off x="6127740" y="2389897"/>
            <a:ext cx="1235684" cy="1525853"/>
            <a:chOff x="4595813" y="1792288"/>
            <a:chExt cx="927100" cy="1144588"/>
          </a:xfrm>
        </p:grpSpPr>
        <p:sp>
          <p:nvSpPr>
            <p:cNvPr id="6153" name="Freeform 9"/>
            <p:cNvSpPr>
              <a:spLocks/>
            </p:cNvSpPr>
            <p:nvPr/>
          </p:nvSpPr>
          <p:spPr bwMode="auto">
            <a:xfrm>
              <a:off x="4595813" y="1792288"/>
              <a:ext cx="927100" cy="1144588"/>
            </a:xfrm>
            <a:custGeom>
              <a:avLst/>
              <a:gdLst/>
              <a:ahLst/>
              <a:cxnLst>
                <a:cxn ang="0">
                  <a:pos x="220" y="304"/>
                </a:cxn>
                <a:cxn ang="0">
                  <a:pos x="0" y="304"/>
                </a:cxn>
                <a:cxn ang="0">
                  <a:pos x="0" y="0"/>
                </a:cxn>
                <a:cxn ang="0">
                  <a:pos x="246" y="111"/>
                </a:cxn>
                <a:cxn ang="0">
                  <a:pos x="220" y="304"/>
                </a:cxn>
              </a:cxnLst>
              <a:rect l="0" t="0" r="r" b="b"/>
              <a:pathLst>
                <a:path w="246" h="304">
                  <a:moveTo>
                    <a:pt x="220" y="304"/>
                  </a:moveTo>
                  <a:cubicBezTo>
                    <a:pt x="0" y="304"/>
                    <a:pt x="0" y="304"/>
                    <a:pt x="0" y="304"/>
                  </a:cubicBezTo>
                  <a:cubicBezTo>
                    <a:pt x="0" y="0"/>
                    <a:pt x="0" y="0"/>
                    <a:pt x="0" y="0"/>
                  </a:cubicBezTo>
                  <a:cubicBezTo>
                    <a:pt x="76" y="56"/>
                    <a:pt x="158" y="93"/>
                    <a:pt x="246" y="111"/>
                  </a:cubicBezTo>
                  <a:cubicBezTo>
                    <a:pt x="243" y="183"/>
                    <a:pt x="235" y="247"/>
                    <a:pt x="220" y="304"/>
                  </a:cubicBezTo>
                  <a:close/>
                </a:path>
              </a:pathLst>
            </a:custGeom>
            <a:solidFill>
              <a:schemeClr val="accent2"/>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100"/>
            <p:cNvSpPr>
              <a:spLocks noEditPoints="1"/>
            </p:cNvSpPr>
            <p:nvPr/>
          </p:nvSpPr>
          <p:spPr bwMode="auto">
            <a:xfrm>
              <a:off x="4800600" y="2355899"/>
              <a:ext cx="323697" cy="310304"/>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51"/>
          <p:cNvGrpSpPr/>
          <p:nvPr/>
        </p:nvGrpSpPr>
        <p:grpSpPr>
          <a:xfrm>
            <a:off x="4938606" y="4000402"/>
            <a:ext cx="1108731" cy="1365013"/>
            <a:chOff x="3703638" y="3000375"/>
            <a:chExt cx="831850" cy="1023938"/>
          </a:xfrm>
        </p:grpSpPr>
        <p:sp>
          <p:nvSpPr>
            <p:cNvPr id="6155" name="Freeform 11"/>
            <p:cNvSpPr>
              <a:spLocks/>
            </p:cNvSpPr>
            <p:nvPr/>
          </p:nvSpPr>
          <p:spPr bwMode="auto">
            <a:xfrm>
              <a:off x="3703638" y="3000375"/>
              <a:ext cx="831850" cy="1023938"/>
            </a:xfrm>
            <a:custGeom>
              <a:avLst/>
              <a:gdLst/>
              <a:ahLst/>
              <a:cxnLst>
                <a:cxn ang="0">
                  <a:pos x="221" y="0"/>
                </a:cxn>
                <a:cxn ang="0">
                  <a:pos x="221" y="272"/>
                </a:cxn>
                <a:cxn ang="0">
                  <a:pos x="0" y="0"/>
                </a:cxn>
                <a:cxn ang="0">
                  <a:pos x="221" y="0"/>
                </a:cxn>
              </a:cxnLst>
              <a:rect l="0" t="0" r="r" b="b"/>
              <a:pathLst>
                <a:path w="221" h="272">
                  <a:moveTo>
                    <a:pt x="221" y="0"/>
                  </a:moveTo>
                  <a:cubicBezTo>
                    <a:pt x="221" y="272"/>
                    <a:pt x="221" y="272"/>
                    <a:pt x="221" y="272"/>
                  </a:cubicBezTo>
                  <a:cubicBezTo>
                    <a:pt x="108" y="207"/>
                    <a:pt x="34" y="116"/>
                    <a:pt x="0" y="0"/>
                  </a:cubicBezTo>
                  <a:lnTo>
                    <a:pt x="221" y="0"/>
                  </a:lnTo>
                  <a:close/>
                </a:path>
              </a:pathLst>
            </a:custGeom>
            <a:solidFill>
              <a:schemeClr val="accent4"/>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131"/>
            <p:cNvSpPr>
              <a:spLocks/>
            </p:cNvSpPr>
            <p:nvPr/>
          </p:nvSpPr>
          <p:spPr bwMode="auto">
            <a:xfrm>
              <a:off x="4077352" y="3159042"/>
              <a:ext cx="321341" cy="326210"/>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52"/>
          <p:cNvGrpSpPr/>
          <p:nvPr/>
        </p:nvGrpSpPr>
        <p:grpSpPr>
          <a:xfrm>
            <a:off x="6127738" y="4000402"/>
            <a:ext cx="1085457" cy="1371362"/>
            <a:chOff x="4595813" y="3000375"/>
            <a:chExt cx="814388" cy="1028700"/>
          </a:xfrm>
        </p:grpSpPr>
        <p:sp>
          <p:nvSpPr>
            <p:cNvPr id="6154" name="Freeform 10"/>
            <p:cNvSpPr>
              <a:spLocks/>
            </p:cNvSpPr>
            <p:nvPr/>
          </p:nvSpPr>
          <p:spPr bwMode="auto">
            <a:xfrm>
              <a:off x="4595813" y="3000375"/>
              <a:ext cx="814388" cy="1028700"/>
            </a:xfrm>
            <a:custGeom>
              <a:avLst/>
              <a:gdLst/>
              <a:ahLst/>
              <a:cxnLst>
                <a:cxn ang="0">
                  <a:pos x="0" y="0"/>
                </a:cxn>
                <a:cxn ang="0">
                  <a:pos x="216" y="0"/>
                </a:cxn>
                <a:cxn ang="0">
                  <a:pos x="0" y="273"/>
                </a:cxn>
                <a:cxn ang="0">
                  <a:pos x="0" y="0"/>
                </a:cxn>
              </a:cxnLst>
              <a:rect l="0" t="0" r="r" b="b"/>
              <a:pathLst>
                <a:path w="216" h="273">
                  <a:moveTo>
                    <a:pt x="0" y="0"/>
                  </a:moveTo>
                  <a:cubicBezTo>
                    <a:pt x="216" y="0"/>
                    <a:pt x="216" y="0"/>
                    <a:pt x="216" y="0"/>
                  </a:cubicBezTo>
                  <a:cubicBezTo>
                    <a:pt x="178" y="134"/>
                    <a:pt x="106" y="225"/>
                    <a:pt x="0" y="273"/>
                  </a:cubicBezTo>
                  <a:lnTo>
                    <a:pt x="0" y="0"/>
                  </a:lnTo>
                  <a:close/>
                </a:path>
              </a:pathLst>
            </a:custGeom>
            <a:solidFill>
              <a:schemeClr val="accent3"/>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62"/>
            <p:cNvSpPr>
              <a:spLocks noEditPoints="1"/>
            </p:cNvSpPr>
            <p:nvPr/>
          </p:nvSpPr>
          <p:spPr bwMode="auto">
            <a:xfrm>
              <a:off x="4737209" y="3175053"/>
              <a:ext cx="330417" cy="333059"/>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171358" tIns="85679" rIns="171358" bIns="85679" numCol="1" anchor="t" anchorCtr="0" compatLnSpc="1">
              <a:prstTxWarp prst="textNoShape">
                <a:avLst/>
              </a:prstTxWarp>
            </a:bodyPr>
            <a:lstStyle/>
            <a:p>
              <a:pPr>
                <a:lnSpc>
                  <a:spcPct val="120000"/>
                </a:lnSpc>
              </a:pPr>
              <a:endParaRPr lang="en-US"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TextBox 26"/>
          <p:cNvSpPr txBox="1"/>
          <p:nvPr/>
        </p:nvSpPr>
        <p:spPr>
          <a:xfrm>
            <a:off x="544409" y="2292737"/>
            <a:ext cx="2972160" cy="344710"/>
          </a:xfrm>
          <a:prstGeom prst="rect">
            <a:avLst/>
          </a:prstGeom>
          <a:noFill/>
        </p:spPr>
        <p:txBody>
          <a:bodyPr wrap="none" lIns="0" tIns="0" rIns="0" bIns="0" rtlCol="0" anchor="ctr">
            <a:spAutoFit/>
          </a:bodyPr>
          <a:lstStyle/>
          <a:p>
            <a:pPr algn="r">
              <a:lnSpc>
                <a:spcPct val="120000"/>
              </a:lnSpc>
            </a:pPr>
            <a:r>
              <a:rPr lang="en-US"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GIẢM TỈ LỆ MẮC DỊCH BỆNH</a:t>
            </a:r>
          </a:p>
        </p:txBody>
      </p:sp>
      <p:sp>
        <p:nvSpPr>
          <p:cNvPr id="30" name="TextBox 29"/>
          <p:cNvSpPr txBox="1"/>
          <p:nvPr/>
        </p:nvSpPr>
        <p:spPr>
          <a:xfrm>
            <a:off x="1856086" y="5008623"/>
            <a:ext cx="1706301" cy="344710"/>
          </a:xfrm>
          <a:prstGeom prst="rect">
            <a:avLst/>
          </a:prstGeom>
          <a:noFill/>
        </p:spPr>
        <p:txBody>
          <a:bodyPr wrap="none" lIns="0" tIns="0" rIns="0" bIns="0" rtlCol="0" anchor="ctr">
            <a:spAutoFit/>
          </a:bodyPr>
          <a:lstStyle/>
          <a:p>
            <a:pPr algn="r">
              <a:lnSpc>
                <a:spcPct val="120000"/>
              </a:lnSpc>
            </a:pPr>
            <a:r>
              <a:rPr lang="vi-VN" altLang="zh-CN"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TĂNG TUỔI THỌ</a:t>
            </a:r>
            <a:endParaRPr lang="en-US"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33" name="TextBox 32"/>
          <p:cNvSpPr txBox="1"/>
          <p:nvPr/>
        </p:nvSpPr>
        <p:spPr>
          <a:xfrm>
            <a:off x="8492200" y="2318114"/>
            <a:ext cx="2132059" cy="344710"/>
          </a:xfrm>
          <a:prstGeom prst="rect">
            <a:avLst/>
          </a:prstGeom>
          <a:noFill/>
        </p:spPr>
        <p:txBody>
          <a:bodyPr wrap="none" lIns="0" tIns="0" rIns="0" bIns="0" rtlCol="0" anchor="ctr">
            <a:spAutoFit/>
          </a:bodyPr>
          <a:lstStyle/>
          <a:p>
            <a:pPr>
              <a:lnSpc>
                <a:spcPct val="120000"/>
              </a:lnSpc>
            </a:pPr>
            <a:r>
              <a:rPr lang="vi-VN" altLang="zh-CN"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NÂNG CAO THỂ LỰC</a:t>
            </a:r>
            <a:endParaRPr lang="en-US"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36" name="TextBox 35"/>
          <p:cNvSpPr txBox="1"/>
          <p:nvPr/>
        </p:nvSpPr>
        <p:spPr>
          <a:xfrm>
            <a:off x="8352468" y="5094096"/>
            <a:ext cx="3633944" cy="344710"/>
          </a:xfrm>
          <a:prstGeom prst="rect">
            <a:avLst/>
          </a:prstGeom>
          <a:noFill/>
        </p:spPr>
        <p:txBody>
          <a:bodyPr wrap="none" lIns="0" tIns="0" rIns="0" bIns="0" rtlCol="0" anchor="ctr">
            <a:spAutoFit/>
          </a:bodyPr>
          <a:lstStyle/>
          <a:p>
            <a:pPr>
              <a:lnSpc>
                <a:spcPct val="120000"/>
              </a:lnSpc>
            </a:pPr>
            <a:r>
              <a:rPr lang="vi-VN" altLang="zh-CN"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rPr>
              <a:t>ĐẢM BẢO PHÁT TRIỂN GIỐNG NÓI</a:t>
            </a:r>
            <a:endParaRPr lang="en-US" sz="2000" b="1" dirty="0">
              <a:solidFill>
                <a:schemeClr val="accent3">
                  <a:lumMod val="50000"/>
                </a:schemeClr>
              </a:solidFill>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nvGrpSpPr>
          <p:cNvPr id="10" name="Group 81"/>
          <p:cNvGrpSpPr/>
          <p:nvPr/>
        </p:nvGrpSpPr>
        <p:grpSpPr>
          <a:xfrm flipV="1">
            <a:off x="3892469" y="4917106"/>
            <a:ext cx="1491356" cy="292412"/>
            <a:chOff x="2712812" y="1457456"/>
            <a:chExt cx="1118923" cy="223062"/>
          </a:xfrm>
        </p:grpSpPr>
        <p:cxnSp>
          <p:nvCxnSpPr>
            <p:cNvPr id="38" name="Straight Connector 37"/>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2712812" y="1457456"/>
              <a:ext cx="879870" cy="1615"/>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 name="Group 81"/>
          <p:cNvGrpSpPr/>
          <p:nvPr/>
        </p:nvGrpSpPr>
        <p:grpSpPr>
          <a:xfrm flipH="1" flipV="1">
            <a:off x="6726151" y="4918163"/>
            <a:ext cx="1414574" cy="290294"/>
            <a:chOff x="2770419" y="1459071"/>
            <a:chExt cx="1061316" cy="221447"/>
          </a:xfrm>
        </p:grpSpPr>
        <p:cxnSp>
          <p:nvCxnSpPr>
            <p:cNvPr id="41" name="Straight Connector 40"/>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770419" y="1459071"/>
              <a:ext cx="822263" cy="2"/>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2" name="Group 81"/>
          <p:cNvGrpSpPr/>
          <p:nvPr/>
        </p:nvGrpSpPr>
        <p:grpSpPr>
          <a:xfrm>
            <a:off x="3760049" y="2490469"/>
            <a:ext cx="1491356" cy="292412"/>
            <a:chOff x="2712812" y="1457456"/>
            <a:chExt cx="1118923" cy="223062"/>
          </a:xfrm>
        </p:grpSpPr>
        <p:cxnSp>
          <p:nvCxnSpPr>
            <p:cNvPr id="44" name="Straight Connector 43"/>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2712812" y="1457456"/>
              <a:ext cx="879870" cy="1615"/>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3" name="Group 81"/>
          <p:cNvGrpSpPr/>
          <p:nvPr/>
        </p:nvGrpSpPr>
        <p:grpSpPr>
          <a:xfrm flipH="1">
            <a:off x="6937894" y="2491527"/>
            <a:ext cx="1414574" cy="290294"/>
            <a:chOff x="2770419" y="1459071"/>
            <a:chExt cx="1061316" cy="221447"/>
          </a:xfrm>
        </p:grpSpPr>
        <p:cxnSp>
          <p:nvCxnSpPr>
            <p:cNvPr id="47" name="Straight Connector 4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770419" y="1459071"/>
              <a:ext cx="822263" cy="2"/>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1FCACED9-ECD5-2C4E-8EDC-B0D04A6DC72D}"/>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d. CHĂM SÓC SỨC KHOẺ CHO NHÂN DÂN</a:t>
            </a:r>
          </a:p>
        </p:txBody>
      </p:sp>
    </p:spTree>
    <p:extLst>
      <p:ext uri="{BB962C8B-B14F-4D97-AF65-F5344CB8AC3E}">
        <p14:creationId xmlns:p14="http://schemas.microsoft.com/office/powerpoint/2010/main" val="15931419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000"/>
                            </p:stCondLst>
                            <p:childTnLst>
                              <p:par>
                                <p:cTn id="25" presetID="53"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par>
                          <p:cTn id="34" fill="hold">
                            <p:stCondLst>
                              <p:cond delay="3000"/>
                            </p:stCondLst>
                            <p:childTnLst>
                              <p:par>
                                <p:cTn id="35" presetID="53"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09D3C-C3C9-A140-A673-497408011C2F}"/>
              </a:ext>
            </a:extLst>
          </p:cNvPr>
          <p:cNvPicPr>
            <a:picLocks noChangeAspect="1"/>
          </p:cNvPicPr>
          <p:nvPr/>
        </p:nvPicPr>
        <p:blipFill rotWithShape="1">
          <a:blip r:embed="rId4">
            <a:extLst>
              <a:ext uri="{28A0092B-C50C-407E-A947-70E740481C1C}">
                <a14:useLocalDpi xmlns:a14="http://schemas.microsoft.com/office/drawing/2010/main" val="0"/>
              </a:ext>
            </a:extLst>
          </a:blip>
          <a:srcRect t="11320" b="4411"/>
          <a:stretch/>
        </p:blipFill>
        <p:spPr>
          <a:xfrm>
            <a:off x="20" y="10"/>
            <a:ext cx="6095980" cy="3428990"/>
          </a:xfrm>
          <a:prstGeom prst="rect">
            <a:avLst/>
          </a:prstGeom>
        </p:spPr>
      </p:pic>
      <p:pic>
        <p:nvPicPr>
          <p:cNvPr id="11" name="Picture 10" descr="A picture containing person, table, food, people&#10;&#10;Description automatically generated">
            <a:extLst>
              <a:ext uri="{FF2B5EF4-FFF2-40B4-BE49-F238E27FC236}">
                <a16:creationId xmlns:a16="http://schemas.microsoft.com/office/drawing/2014/main" id="{9088CC60-6995-7F4C-B447-FCDDE956FE78}"/>
              </a:ext>
            </a:extLst>
          </p:cNvPr>
          <p:cNvPicPr>
            <a:picLocks noChangeAspect="1"/>
          </p:cNvPicPr>
          <p:nvPr/>
        </p:nvPicPr>
        <p:blipFill rotWithShape="1">
          <a:blip r:embed="rId5">
            <a:extLst>
              <a:ext uri="{28A0092B-C50C-407E-A947-70E740481C1C}">
                <a14:useLocalDpi xmlns:a14="http://schemas.microsoft.com/office/drawing/2010/main" val="0"/>
              </a:ext>
            </a:extLst>
          </a:blip>
          <a:srcRect t="1869" b="8131"/>
          <a:stretch/>
        </p:blipFill>
        <p:spPr>
          <a:xfrm>
            <a:off x="6096000" y="10"/>
            <a:ext cx="6096000" cy="3428990"/>
          </a:xfrm>
          <a:prstGeom prst="rect">
            <a:avLst/>
          </a:prstGeom>
        </p:spPr>
      </p:pic>
      <p:pic>
        <p:nvPicPr>
          <p:cNvPr id="13" name="Picture 12" descr="A group of people sitting on the ground&#10;&#10;Description automatically generated with low confidence">
            <a:extLst>
              <a:ext uri="{FF2B5EF4-FFF2-40B4-BE49-F238E27FC236}">
                <a16:creationId xmlns:a16="http://schemas.microsoft.com/office/drawing/2014/main" id="{AD67FD47-C603-2745-8FA8-A6BE26177B07}"/>
              </a:ext>
            </a:extLst>
          </p:cNvPr>
          <p:cNvPicPr>
            <a:picLocks noChangeAspect="1"/>
          </p:cNvPicPr>
          <p:nvPr/>
        </p:nvPicPr>
        <p:blipFill rotWithShape="1">
          <a:blip r:embed="rId6">
            <a:extLst>
              <a:ext uri="{28A0092B-C50C-407E-A947-70E740481C1C}">
                <a14:useLocalDpi xmlns:a14="http://schemas.microsoft.com/office/drawing/2010/main" val="0"/>
              </a:ext>
            </a:extLst>
          </a:blip>
          <a:srcRect t="15625" r="-2" b="-2"/>
          <a:stretch/>
        </p:blipFill>
        <p:spPr>
          <a:xfrm>
            <a:off x="20" y="3429000"/>
            <a:ext cx="6095980" cy="3429000"/>
          </a:xfrm>
          <a:prstGeom prst="rect">
            <a:avLst/>
          </a:prstGeom>
        </p:spPr>
      </p:pic>
      <p:pic>
        <p:nvPicPr>
          <p:cNvPr id="6" name="Picture 5" descr="A hand holding a game controller&#10;&#10;Description automatically generated with low confidence">
            <a:extLst>
              <a:ext uri="{FF2B5EF4-FFF2-40B4-BE49-F238E27FC236}">
                <a16:creationId xmlns:a16="http://schemas.microsoft.com/office/drawing/2014/main" id="{C5C1090C-0E0F-E740-BE9E-B0F3C0A5D3E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85" name="Rectangle 8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7D120CB-8D18-BE49-92C5-281433958EEB}"/>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200" b="1" kern="1200">
                <a:solidFill>
                  <a:srgbClr val="080808"/>
                </a:solidFill>
                <a:latin typeface="Calibri" panose="020F0502020204030204" pitchFamily="34" charset="0"/>
                <a:ea typeface="+mj-ea"/>
                <a:cs typeface="Calibri" panose="020F0502020204030204" pitchFamily="34" charset="0"/>
              </a:rPr>
              <a:t>e. PHÒNG CHỐNG TỆ NẠN XÃ HỘI</a:t>
            </a:r>
          </a:p>
        </p:txBody>
      </p:sp>
      <p:sp>
        <p:nvSpPr>
          <p:cNvPr id="87" name="Frame 8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133670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flipH="1">
            <a:off x="4368342" y="3253750"/>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2065806" y="860596"/>
            <a:ext cx="913713"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方正姚体" panose="02010601030101010101" pitchFamily="2" charset="-122"/>
                <a:ea typeface="方正姚体" panose="02010601030101010101" pitchFamily="2" charset="-122"/>
                <a:cs typeface="Arial" panose="020B0604020202020204" pitchFamily="34" charset="0"/>
              </a:rPr>
              <a:t>I.</a:t>
            </a:r>
          </a:p>
        </p:txBody>
      </p:sp>
      <p:sp>
        <p:nvSpPr>
          <p:cNvPr id="11" name="文本框 10">
            <a:extLst>
              <a:ext uri="{FF2B5EF4-FFF2-40B4-BE49-F238E27FC236}">
                <a16:creationId xmlns:a16="http://schemas.microsoft.com/office/drawing/2014/main" id="{0CFF755E-4A00-43C1-BF67-35BD74B50749}"/>
              </a:ext>
            </a:extLst>
          </p:cNvPr>
          <p:cNvSpPr txBox="1"/>
          <p:nvPr/>
        </p:nvSpPr>
        <p:spPr>
          <a:xfrm>
            <a:off x="3498395" y="899096"/>
            <a:ext cx="7384904" cy="1725509"/>
          </a:xfrm>
          <a:prstGeom prst="rect">
            <a:avLst/>
          </a:prstGeom>
          <a:noFill/>
        </p:spPr>
        <p:txBody>
          <a:bodyPr wrap="square" lIns="91412" tIns="45706" rIns="91412" bIns="45706" rtlCol="0">
            <a:spAutoFit/>
          </a:bodyPr>
          <a:lstStyle/>
          <a:p>
            <a:pPr algn="ctr">
              <a:lnSpc>
                <a:spcPct val="130000"/>
              </a:lnSpc>
            </a:pPr>
            <a:r>
              <a:rPr lang="vi-VN" altLang="zh-CN" sz="2800" dirty="0">
                <a:solidFill>
                  <a:schemeClr val="accent1"/>
                </a:solidFill>
                <a:latin typeface="iCiel Cadena" panose="02000503000000020004" pitchFamily="2" charset="77"/>
                <a:ea typeface="微软雅黑"/>
              </a:rPr>
              <a:t>VAI TRÒ CỦA PHÁP LUẬT ĐỐI VỚI SỰ PHÁT TRIỂN BỂN VỮNG CỦA ĐẤT NƯỚC</a:t>
            </a:r>
          </a:p>
          <a:p>
            <a:pPr algn="ctr">
              <a:lnSpc>
                <a:spcPct val="130000"/>
              </a:lnSpc>
            </a:pPr>
            <a:r>
              <a:rPr lang="vi-VN" altLang="zh-CN" sz="2800" dirty="0">
                <a:solidFill>
                  <a:schemeClr val="accent1"/>
                </a:solidFill>
                <a:latin typeface="iCiel Cadena" panose="02000503000000020004" pitchFamily="2" charset="77"/>
                <a:ea typeface="微软雅黑"/>
              </a:rPr>
              <a:t>(ĐỌC THÊM)</a:t>
            </a:r>
            <a:endParaRPr lang="zh-CN" altLang="en-US" sz="2800" dirty="0">
              <a:solidFill>
                <a:schemeClr val="accent1"/>
              </a:solidFill>
              <a:latin typeface="iCiel Cadena" panose="02000503000000020004" pitchFamily="2" charset="77"/>
              <a:ea typeface="微软雅黑"/>
            </a:endParaRP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2065806" y="3253750"/>
            <a:ext cx="7170960"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35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467070" y="2107289"/>
            <a:ext cx="4109210"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vi-VN" altLang="zh-CN" b="1" dirty="0">
                <a:solidFill>
                  <a:schemeClr val="accent3">
                    <a:lumMod val="50000"/>
                  </a:schemeClr>
                </a:solidFill>
                <a:ea typeface="微软雅黑" panose="020B0503020204020204" pitchFamily="34" charset="-122"/>
                <a:cs typeface="Calibri" panose="020F0502020204030204" pitchFamily="34" charset="0"/>
              </a:rPr>
              <a:t>ĐẤU TRANH PHÒNG – CHỐNG TỘI PHẠM</a:t>
            </a:r>
            <a:endParaRPr lang="en-US" altLang="zh-CN" b="1" dirty="0">
              <a:solidFill>
                <a:schemeClr val="accent3">
                  <a:lumMod val="50000"/>
                </a:schemeClr>
              </a:solidFill>
              <a:ea typeface="微软雅黑" panose="020B0503020204020204" pitchFamily="34" charset="-122"/>
              <a:cs typeface="Calibri" panose="020F0502020204030204" pitchFamily="34" charset="0"/>
            </a:endParaRPr>
          </a:p>
        </p:txBody>
      </p:sp>
      <p:sp>
        <p:nvSpPr>
          <p:cNvPr id="8"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467070" y="3083744"/>
            <a:ext cx="3702047"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vi-VN" altLang="zh-CN" b="1" dirty="0">
                <a:solidFill>
                  <a:schemeClr val="accent3">
                    <a:lumMod val="50000"/>
                  </a:schemeClr>
                </a:solidFill>
                <a:ea typeface="微软雅黑" panose="020B0503020204020204" pitchFamily="34" charset="-122"/>
                <a:cs typeface="Calibri" panose="020F0502020204030204" pitchFamily="34" charset="0"/>
              </a:rPr>
              <a:t>GIỮ GÌN TRẬT TỰ, KỈ CƯƠNG XÃ HỘI</a:t>
            </a:r>
            <a:endParaRPr lang="en-US" altLang="zh-CN" b="1" dirty="0">
              <a:solidFill>
                <a:schemeClr val="accent3">
                  <a:lumMod val="50000"/>
                </a:schemeClr>
              </a:solidFill>
              <a:ea typeface="微软雅黑" panose="020B0503020204020204" pitchFamily="34" charset="-122"/>
              <a:cs typeface="Calibri" panose="020F0502020204030204" pitchFamily="34" charset="0"/>
            </a:endParaRPr>
          </a:p>
        </p:txBody>
      </p:sp>
      <p:sp>
        <p:nvSpPr>
          <p:cNvPr id="9"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467070" y="4196756"/>
            <a:ext cx="4244888"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vi-VN" altLang="zh-CN" b="1" dirty="0">
                <a:solidFill>
                  <a:schemeClr val="accent3">
                    <a:lumMod val="50000"/>
                  </a:schemeClr>
                </a:solidFill>
                <a:ea typeface="微软雅黑" panose="020B0503020204020204" pitchFamily="34" charset="-122"/>
                <a:cs typeface="Calibri" panose="020F0502020204030204" pitchFamily="34" charset="0"/>
              </a:rPr>
              <a:t>NGĂN CHẶN, BÀI TRỪ CÁC TỆ NẠN XÃ HỘI</a:t>
            </a:r>
            <a:endParaRPr lang="en-US" altLang="zh-CN" b="1" dirty="0">
              <a:solidFill>
                <a:schemeClr val="accent3">
                  <a:lumMod val="50000"/>
                </a:schemeClr>
              </a:solidFill>
              <a:ea typeface="微软雅黑" panose="020B0503020204020204" pitchFamily="34" charset="-122"/>
              <a:cs typeface="Calibri" panose="020F0502020204030204" pitchFamily="34" charset="0"/>
            </a:endParaRPr>
          </a:p>
        </p:txBody>
      </p:sp>
      <p:sp>
        <p:nvSpPr>
          <p:cNvPr id="12"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467070" y="5304457"/>
            <a:ext cx="4629801"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vi-VN" altLang="zh-CN" b="1" dirty="0">
                <a:solidFill>
                  <a:schemeClr val="accent3">
                    <a:lumMod val="50000"/>
                  </a:schemeClr>
                </a:solidFill>
                <a:ea typeface="微软雅黑" panose="020B0503020204020204" pitchFamily="34" charset="-122"/>
                <a:cs typeface="Calibri" panose="020F0502020204030204" pitchFamily="34" charset="0"/>
              </a:rPr>
              <a:t>XÂY DỰNG LỐI SỐNG VĂN MINH, LÀNH MẠNH</a:t>
            </a:r>
            <a:endParaRPr lang="en-US" altLang="zh-CN" b="1" dirty="0">
              <a:solidFill>
                <a:schemeClr val="accent3">
                  <a:lumMod val="50000"/>
                </a:schemeClr>
              </a:solidFill>
              <a:ea typeface="微软雅黑" panose="020B0503020204020204" pitchFamily="34" charset="-122"/>
              <a:cs typeface="Calibri" panose="020F0502020204030204" pitchFamily="34" charset="0"/>
            </a:endParaRPr>
          </a:p>
        </p:txBody>
      </p:sp>
      <p:grpSp>
        <p:nvGrpSpPr>
          <p:cNvPr id="2" name="组合 12"/>
          <p:cNvGrpSpPr/>
          <p:nvPr/>
        </p:nvGrpSpPr>
        <p:grpSpPr>
          <a:xfrm>
            <a:off x="5634083" y="5074975"/>
            <a:ext cx="674400" cy="674608"/>
            <a:chOff x="5633937" y="5416673"/>
            <a:chExt cx="674608" cy="674608"/>
          </a:xfrm>
        </p:grpSpPr>
        <p:sp>
          <p:nvSpPr>
            <p:cNvPr id="14" name="椭圆 13"/>
            <p:cNvSpPr>
              <a:spLocks noChangeAspect="1"/>
            </p:cNvSpPr>
            <p:nvPr/>
          </p:nvSpPr>
          <p:spPr>
            <a:xfrm>
              <a:off x="5633937" y="5416673"/>
              <a:ext cx="674608" cy="674608"/>
            </a:xfrm>
            <a:prstGeom prst="ellipse">
              <a:avLst/>
            </a:prstGeom>
            <a:solidFill>
              <a:schemeClr val="accent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5" name="文本框 14"/>
            <p:cNvSpPr txBox="1"/>
            <p:nvPr/>
          </p:nvSpPr>
          <p:spPr>
            <a:xfrm>
              <a:off x="5639260" y="5492367"/>
              <a:ext cx="649738" cy="523092"/>
            </a:xfrm>
            <a:prstGeom prst="rect">
              <a:avLst/>
            </a:prstGeom>
            <a:noFill/>
            <a:effectLst/>
          </p:spPr>
          <p:txBody>
            <a:bodyPr wrap="none" rtlCol="0">
              <a:spAutoFit/>
            </a:bodyPr>
            <a:lstStyle/>
            <a:p>
              <a:r>
                <a:rPr lang="en-US" altLang="zh-CN" sz="2799" b="1" dirty="0">
                  <a:solidFill>
                    <a:schemeClr val="bg1"/>
                  </a:solidFill>
                  <a:latin typeface="方正兰亭超细黑简体" panose="02000000000000000000" pitchFamily="2" charset="-122"/>
                  <a:ea typeface="方正兰亭超细黑简体" panose="02000000000000000000" pitchFamily="2" charset="-122"/>
                </a:rPr>
                <a:t>04</a:t>
              </a:r>
              <a:endParaRPr lang="zh-CN" altLang="en-US" sz="2799"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3" name="组合 15"/>
          <p:cNvGrpSpPr/>
          <p:nvPr/>
        </p:nvGrpSpPr>
        <p:grpSpPr>
          <a:xfrm>
            <a:off x="5634074" y="4011725"/>
            <a:ext cx="674399" cy="674607"/>
            <a:chOff x="5633937" y="4353425"/>
            <a:chExt cx="674608" cy="674608"/>
          </a:xfrm>
        </p:grpSpPr>
        <p:sp>
          <p:nvSpPr>
            <p:cNvPr id="17" name="椭圆 16"/>
            <p:cNvSpPr>
              <a:spLocks noChangeAspect="1"/>
            </p:cNvSpPr>
            <p:nvPr/>
          </p:nvSpPr>
          <p:spPr>
            <a:xfrm>
              <a:off x="5633937" y="4353425"/>
              <a:ext cx="674608" cy="674608"/>
            </a:xfrm>
            <a:prstGeom prst="ellipse">
              <a:avLst/>
            </a:prstGeom>
            <a:solidFill>
              <a:schemeClr val="accent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8" name="文本框 17"/>
            <p:cNvSpPr txBox="1"/>
            <p:nvPr/>
          </p:nvSpPr>
          <p:spPr>
            <a:xfrm>
              <a:off x="5652084" y="4435508"/>
              <a:ext cx="640117" cy="523093"/>
            </a:xfrm>
            <a:prstGeom prst="rect">
              <a:avLst/>
            </a:prstGeom>
            <a:noFill/>
            <a:effectLst/>
          </p:spPr>
          <p:txBody>
            <a:bodyPr wrap="none" rtlCol="0">
              <a:spAutoFit/>
            </a:bodyPr>
            <a:lstStyle/>
            <a:p>
              <a:r>
                <a:rPr lang="en-US" altLang="zh-CN" sz="2799" b="1" dirty="0">
                  <a:solidFill>
                    <a:srgbClr val="FDFDFD"/>
                  </a:solidFill>
                  <a:latin typeface="方正兰亭超细黑简体" panose="02000000000000000000" pitchFamily="2" charset="-122"/>
                  <a:ea typeface="方正兰亭超细黑简体" panose="02000000000000000000" pitchFamily="2" charset="-122"/>
                </a:rPr>
                <a:t>03</a:t>
              </a:r>
              <a:endParaRPr lang="zh-CN" altLang="en-US" sz="2799"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4" name="组合 19"/>
          <p:cNvGrpSpPr/>
          <p:nvPr/>
        </p:nvGrpSpPr>
        <p:grpSpPr>
          <a:xfrm>
            <a:off x="5636707" y="2950257"/>
            <a:ext cx="674400" cy="674608"/>
            <a:chOff x="5636562" y="3291956"/>
            <a:chExt cx="674608" cy="674608"/>
          </a:xfrm>
        </p:grpSpPr>
        <p:sp>
          <p:nvSpPr>
            <p:cNvPr id="22" name="椭圆 21"/>
            <p:cNvSpPr>
              <a:spLocks noChangeAspect="1"/>
            </p:cNvSpPr>
            <p:nvPr/>
          </p:nvSpPr>
          <p:spPr>
            <a:xfrm>
              <a:off x="5636562" y="3291956"/>
              <a:ext cx="674608" cy="674608"/>
            </a:xfrm>
            <a:prstGeom prst="ellipse">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3" name="文本框 22"/>
            <p:cNvSpPr txBox="1"/>
            <p:nvPr/>
          </p:nvSpPr>
          <p:spPr>
            <a:xfrm>
              <a:off x="5652083" y="3368178"/>
              <a:ext cx="636909" cy="523092"/>
            </a:xfrm>
            <a:prstGeom prst="rect">
              <a:avLst/>
            </a:prstGeom>
            <a:noFill/>
            <a:effectLst/>
          </p:spPr>
          <p:txBody>
            <a:bodyPr wrap="none" rtlCol="0">
              <a:spAutoFit/>
            </a:bodyPr>
            <a:lstStyle/>
            <a:p>
              <a:r>
                <a:rPr lang="en-US" altLang="zh-CN" sz="2799" b="1" dirty="0">
                  <a:solidFill>
                    <a:schemeClr val="bg1"/>
                  </a:solidFill>
                  <a:latin typeface="方正兰亭超细黑简体" panose="02000000000000000000" pitchFamily="2" charset="-122"/>
                  <a:ea typeface="方正兰亭超细黑简体" panose="02000000000000000000" pitchFamily="2" charset="-122"/>
                </a:rPr>
                <a:t>02</a:t>
              </a:r>
              <a:endParaRPr lang="zh-CN" altLang="en-US" sz="2799"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5" name="组合 23"/>
          <p:cNvGrpSpPr/>
          <p:nvPr/>
        </p:nvGrpSpPr>
        <p:grpSpPr>
          <a:xfrm>
            <a:off x="5634075" y="1941294"/>
            <a:ext cx="674399" cy="674608"/>
            <a:chOff x="5633937" y="2282993"/>
            <a:chExt cx="674608" cy="674608"/>
          </a:xfrm>
        </p:grpSpPr>
        <p:sp>
          <p:nvSpPr>
            <p:cNvPr id="25" name="椭圆 24"/>
            <p:cNvSpPr>
              <a:spLocks noChangeAspect="1"/>
            </p:cNvSpPr>
            <p:nvPr/>
          </p:nvSpPr>
          <p:spPr>
            <a:xfrm>
              <a:off x="5633937" y="2282993"/>
              <a:ext cx="674608" cy="674608"/>
            </a:xfrm>
            <a:prstGeom prst="ellipse">
              <a:avLst/>
            </a:pr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6" name="文本框 25"/>
            <p:cNvSpPr txBox="1"/>
            <p:nvPr/>
          </p:nvSpPr>
          <p:spPr>
            <a:xfrm>
              <a:off x="5659008" y="2352157"/>
              <a:ext cx="648134" cy="523092"/>
            </a:xfrm>
            <a:prstGeom prst="rect">
              <a:avLst/>
            </a:prstGeom>
            <a:noFill/>
            <a:effectLst/>
          </p:spPr>
          <p:txBody>
            <a:bodyPr wrap="none" rtlCol="0">
              <a:spAutoFit/>
            </a:bodyPr>
            <a:lstStyle/>
            <a:p>
              <a:r>
                <a:rPr lang="en-US" altLang="zh-CN" sz="2799" b="1" dirty="0">
                  <a:solidFill>
                    <a:srgbClr val="FDFDFD"/>
                  </a:solidFill>
                  <a:latin typeface="方正兰亭超细黑简体" panose="02000000000000000000" pitchFamily="2" charset="-122"/>
                  <a:ea typeface="方正兰亭超细黑简体" panose="02000000000000000000" pitchFamily="2" charset="-122"/>
                </a:rPr>
                <a:t>01</a:t>
              </a:r>
              <a:endParaRPr lang="zh-CN" altLang="en-US" sz="2799" b="1" dirty="0">
                <a:solidFill>
                  <a:srgbClr val="FDFDFD"/>
                </a:solidFill>
                <a:latin typeface="方正兰亭超细黑简体" panose="02000000000000000000" pitchFamily="2" charset="-122"/>
                <a:ea typeface="方正兰亭超细黑简体" panose="02000000000000000000" pitchFamily="2" charset="-122"/>
              </a:endParaRPr>
            </a:p>
          </p:txBody>
        </p:sp>
      </p:grpSp>
      <p:sp>
        <p:nvSpPr>
          <p:cNvPr id="28" name="任意多边形 27"/>
          <p:cNvSpPr/>
          <p:nvPr/>
        </p:nvSpPr>
        <p:spPr>
          <a:xfrm>
            <a:off x="362437" y="2481944"/>
            <a:ext cx="4693597" cy="1160963"/>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31" name="五边形 30"/>
          <p:cNvSpPr/>
          <p:nvPr/>
        </p:nvSpPr>
        <p:spPr>
          <a:xfrm>
            <a:off x="1671610" y="3078852"/>
            <a:ext cx="3417368" cy="653524"/>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34" name="五边形 33"/>
          <p:cNvSpPr/>
          <p:nvPr/>
        </p:nvSpPr>
        <p:spPr>
          <a:xfrm>
            <a:off x="1671610" y="3729568"/>
            <a:ext cx="3417368" cy="653524"/>
          </a:xfrm>
          <a:prstGeom prst="homePlat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37" name="任意多边形 36"/>
          <p:cNvSpPr/>
          <p:nvPr/>
        </p:nvSpPr>
        <p:spPr>
          <a:xfrm flipV="1">
            <a:off x="357976" y="3814818"/>
            <a:ext cx="4698058" cy="1160963"/>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nvGrpSpPr>
          <p:cNvPr id="27" name="组合 38"/>
          <p:cNvGrpSpPr/>
          <p:nvPr/>
        </p:nvGrpSpPr>
        <p:grpSpPr>
          <a:xfrm>
            <a:off x="346161" y="2790704"/>
            <a:ext cx="1857915" cy="1858488"/>
            <a:chOff x="342034" y="3025096"/>
            <a:chExt cx="2276802" cy="2276802"/>
          </a:xfrm>
        </p:grpSpPr>
        <p:sp>
          <p:nvSpPr>
            <p:cNvPr id="40" name="椭圆 39"/>
            <p:cNvSpPr>
              <a:spLocks noChangeAspect="1"/>
            </p:cNvSpPr>
            <p:nvPr/>
          </p:nvSpPr>
          <p:spPr>
            <a:xfrm>
              <a:off x="342034" y="3025096"/>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41" name="文本框 40"/>
            <p:cNvSpPr txBox="1"/>
            <p:nvPr/>
          </p:nvSpPr>
          <p:spPr>
            <a:xfrm>
              <a:off x="705034" y="3535185"/>
              <a:ext cx="1522816" cy="1319681"/>
            </a:xfrm>
            <a:prstGeom prst="rect">
              <a:avLst/>
            </a:prstGeom>
            <a:noFill/>
          </p:spPr>
          <p:txBody>
            <a:bodyPr wrap="none" rtlCol="0">
              <a:spAutoFit/>
            </a:bodyPr>
            <a:lstStyle/>
            <a:p>
              <a:pPr algn="ctr"/>
              <a:r>
                <a:rPr lang="vi-VN" altLang="zh-CN" sz="3200" b="1" dirty="0">
                  <a:solidFill>
                    <a:schemeClr val="accent3">
                      <a:lumMod val="50000"/>
                    </a:schemeClr>
                  </a:solidFill>
                  <a:latin typeface="Calibri" panose="020F0502020204030204" pitchFamily="34" charset="0"/>
                  <a:ea typeface="Microsoft YaHei" panose="020B0503020204020204" pitchFamily="34" charset="-122"/>
                  <a:cs typeface="Calibri" panose="020F0502020204030204" pitchFamily="34" charset="0"/>
                </a:rPr>
                <a:t>NỘI </a:t>
              </a:r>
            </a:p>
            <a:p>
              <a:pPr algn="ctr"/>
              <a:r>
                <a:rPr lang="vi-VN" altLang="zh-CN" sz="3200" b="1" dirty="0">
                  <a:solidFill>
                    <a:schemeClr val="accent3">
                      <a:lumMod val="50000"/>
                    </a:schemeClr>
                  </a:solidFill>
                  <a:latin typeface="Calibri" panose="020F0502020204030204" pitchFamily="34" charset="0"/>
                  <a:ea typeface="Microsoft YaHei" panose="020B0503020204020204" pitchFamily="34" charset="-122"/>
                  <a:cs typeface="Calibri" panose="020F0502020204030204" pitchFamily="34" charset="0"/>
                </a:rPr>
                <a:t>DUNG</a:t>
              </a:r>
              <a:endParaRPr lang="en-US" altLang="zh-CN" sz="3200" b="1" dirty="0">
                <a:solidFill>
                  <a:schemeClr val="accent3">
                    <a:lumMod val="50000"/>
                  </a:schemeClr>
                </a:solidFill>
                <a:latin typeface="Calibri" panose="020F0502020204030204" pitchFamily="34" charset="0"/>
                <a:ea typeface="Microsoft YaHei" panose="020B0503020204020204" pitchFamily="34" charset="-122"/>
                <a:cs typeface="Calibri" panose="020F0502020204030204" pitchFamily="34" charset="0"/>
              </a:endParaRPr>
            </a:p>
          </p:txBody>
        </p:sp>
      </p:grpSp>
      <p:sp>
        <p:nvSpPr>
          <p:cNvPr id="33" name="TextBox 32">
            <a:extLst>
              <a:ext uri="{FF2B5EF4-FFF2-40B4-BE49-F238E27FC236}">
                <a16:creationId xmlns:a16="http://schemas.microsoft.com/office/drawing/2014/main" id="{CB4B5FF3-840E-4D47-A8A1-D9E6556F7514}"/>
              </a:ext>
            </a:extLst>
          </p:cNvPr>
          <p:cNvSpPr txBox="1"/>
          <p:nvPr/>
        </p:nvSpPr>
        <p:spPr>
          <a:xfrm>
            <a:off x="849082" y="381834"/>
            <a:ext cx="7494818"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d. PHÒNG – CHỐNG TỆ NẠN XÃ HỘI</a:t>
            </a:r>
          </a:p>
        </p:txBody>
      </p:sp>
    </p:spTree>
    <p:extLst>
      <p:ext uri="{BB962C8B-B14F-4D97-AF65-F5344CB8AC3E}">
        <p14:creationId xmlns:p14="http://schemas.microsoft.com/office/powerpoint/2010/main" val="13947468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250"/>
                                        <p:tgtEl>
                                          <p:spTgt spid="27"/>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75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rot="10800000" flipH="1">
            <a:off x="-149780" y="-163433"/>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3338949" y="2669592"/>
            <a:ext cx="1469954"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Calibri" panose="020F0502020204030204" pitchFamily="34" charset="0"/>
                <a:ea typeface="方正姚体" panose="02010601030101010101" pitchFamily="2" charset="-122"/>
                <a:cs typeface="Calibri" panose="020F0502020204030204" pitchFamily="34" charset="0"/>
              </a:rPr>
              <a:t>4. </a:t>
            </a: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3382208" y="4433601"/>
            <a:ext cx="7645804"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603923" y="2891142"/>
            <a:ext cx="6424089" cy="1167343"/>
          </a:xfrm>
          <a:prstGeom prst="rect">
            <a:avLst/>
          </a:prstGeom>
          <a:noFill/>
        </p:spPr>
        <p:txBody>
          <a:bodyPr wrap="square" lIns="91412" tIns="45706" rIns="91412" bIns="45706" rtlCol="0">
            <a:spAutoFit/>
          </a:bodyPr>
          <a:lstStyle/>
          <a:p>
            <a:pPr algn="just">
              <a:lnSpc>
                <a:spcPct val="130000"/>
              </a:lnSpc>
            </a:pPr>
            <a:r>
              <a:rPr lang="vi-VN" sz="2800">
                <a:solidFill>
                  <a:schemeClr val="accent1">
                    <a:lumMod val="75000"/>
                  </a:schemeClr>
                </a:solidFill>
                <a:latin typeface="Calibri Light" panose="020F0302020204030204" pitchFamily="34" charset="0"/>
                <a:cs typeface="Calibri Light" panose="020F0302020204030204" pitchFamily="34" charset="0"/>
              </a:rPr>
              <a:t>Một số nội dung cơ bản của pháp luật về bảo vệ môi trường (đọc thêm)</a:t>
            </a:r>
            <a:endParaRPr lang="vi-VN" altLang="zh-CN" sz="4000" dirty="0">
              <a:solidFill>
                <a:schemeClr val="accent1">
                  <a:lumMod val="75000"/>
                </a:schemeClr>
              </a:solidFill>
              <a:latin typeface="Calibri Light" panose="020F0302020204030204" pitchFamily="34" charset="0"/>
              <a:ea typeface="微软雅黑"/>
              <a:cs typeface="Calibri Light" panose="020F0302020204030204" pitchFamily="34" charset="0"/>
            </a:endParaRPr>
          </a:p>
        </p:txBody>
      </p:sp>
      <p:grpSp>
        <p:nvGrpSpPr>
          <p:cNvPr id="11" name="组合 1">
            <a:extLst>
              <a:ext uri="{FF2B5EF4-FFF2-40B4-BE49-F238E27FC236}">
                <a16:creationId xmlns:a16="http://schemas.microsoft.com/office/drawing/2014/main" id="{94AB8BA8-25A5-C74B-83AA-76FEE705C41A}"/>
              </a:ext>
            </a:extLst>
          </p:cNvPr>
          <p:cNvGrpSpPr/>
          <p:nvPr/>
        </p:nvGrpSpPr>
        <p:grpSpPr>
          <a:xfrm flipH="1">
            <a:off x="9204635" y="4926934"/>
            <a:ext cx="3127507" cy="1931066"/>
            <a:chOff x="-16275" y="2464532"/>
            <a:chExt cx="6472597" cy="2736304"/>
          </a:xfrm>
        </p:grpSpPr>
        <p:pic>
          <p:nvPicPr>
            <p:cNvPr id="13" name="图片 2">
              <a:extLst>
                <a:ext uri="{FF2B5EF4-FFF2-40B4-BE49-F238E27FC236}">
                  <a16:creationId xmlns:a16="http://schemas.microsoft.com/office/drawing/2014/main" id="{8490934E-B365-7D43-82FD-87700227F5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14" name="图片 3">
              <a:extLst>
                <a:ext uri="{FF2B5EF4-FFF2-40B4-BE49-F238E27FC236}">
                  <a16:creationId xmlns:a16="http://schemas.microsoft.com/office/drawing/2014/main" id="{E4004B0B-281A-4F47-BB46-637B3E3FD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15" name="等腰三角形 4">
              <a:extLst>
                <a:ext uri="{FF2B5EF4-FFF2-40B4-BE49-F238E27FC236}">
                  <a16:creationId xmlns:a16="http://schemas.microsoft.com/office/drawing/2014/main" id="{6DE0A645-C3BC-244B-83DC-AE5EF870B28E}"/>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Tree>
    <p:extLst>
      <p:ext uri="{BB962C8B-B14F-4D97-AF65-F5344CB8AC3E}">
        <p14:creationId xmlns:p14="http://schemas.microsoft.com/office/powerpoint/2010/main" val="3775121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rot="10800000" flipH="1">
            <a:off x="-149780" y="-163433"/>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3338949" y="2669592"/>
            <a:ext cx="1469954"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Calibri" panose="020F0502020204030204" pitchFamily="34" charset="0"/>
                <a:ea typeface="方正姚体" panose="02010601030101010101" pitchFamily="2" charset="-122"/>
                <a:cs typeface="Calibri" panose="020F0502020204030204" pitchFamily="34" charset="0"/>
              </a:rPr>
              <a:t>5. </a:t>
            </a: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3382208" y="4433601"/>
            <a:ext cx="7645804"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603923" y="2891142"/>
            <a:ext cx="6424089" cy="1388044"/>
          </a:xfrm>
          <a:prstGeom prst="rect">
            <a:avLst/>
          </a:prstGeom>
          <a:noFill/>
        </p:spPr>
        <p:txBody>
          <a:bodyPr wrap="square" lIns="91412" tIns="45706" rIns="91412" bIns="45706" rtlCol="0">
            <a:spAutoFit/>
          </a:bodyPr>
          <a:lstStyle/>
          <a:p>
            <a:pPr algn="just">
              <a:lnSpc>
                <a:spcPct val="130000"/>
              </a:lnSpc>
            </a:pPr>
            <a:r>
              <a:rPr lang="vi-VN" sz="2800">
                <a:solidFill>
                  <a:schemeClr val="accent1">
                    <a:lumMod val="75000"/>
                  </a:schemeClr>
                </a:solidFill>
                <a:latin typeface="Calibri Light" panose="020F0302020204030204" pitchFamily="34" charset="0"/>
                <a:cs typeface="Calibri Light" panose="020F0302020204030204" pitchFamily="34" charset="0"/>
              </a:rPr>
              <a:t>Một số nội dung cơ bản của pháp luật về bảo vệ QP-AN.</a:t>
            </a:r>
            <a:r>
              <a:rPr lang="vi-VN" sz="4000">
                <a:solidFill>
                  <a:schemeClr val="accent1">
                    <a:lumMod val="75000"/>
                  </a:schemeClr>
                </a:solidFill>
                <a:latin typeface="Calibri Light" panose="020F0302020204030204" pitchFamily="34" charset="0"/>
                <a:cs typeface="Calibri Light" panose="020F0302020204030204" pitchFamily="34" charset="0"/>
              </a:rPr>
              <a:t> </a:t>
            </a:r>
            <a:r>
              <a:rPr lang="vi-VN" sz="3200">
                <a:solidFill>
                  <a:schemeClr val="accent1">
                    <a:lumMod val="75000"/>
                  </a:schemeClr>
                </a:solidFill>
                <a:latin typeface="Calibri Light" panose="020F0302020204030204" pitchFamily="34" charset="0"/>
                <a:cs typeface="Calibri Light" panose="020F0302020204030204" pitchFamily="34" charset="0"/>
              </a:rPr>
              <a:t>(đọc thêm)</a:t>
            </a:r>
            <a:endParaRPr lang="vi-VN" altLang="zh-CN" sz="4000" dirty="0">
              <a:solidFill>
                <a:schemeClr val="accent1">
                  <a:lumMod val="75000"/>
                </a:schemeClr>
              </a:solidFill>
              <a:latin typeface="Calibri Light" panose="020F0302020204030204" pitchFamily="34" charset="0"/>
              <a:ea typeface="微软雅黑"/>
              <a:cs typeface="Calibri Light" panose="020F0302020204030204" pitchFamily="34" charset="0"/>
            </a:endParaRPr>
          </a:p>
        </p:txBody>
      </p:sp>
      <p:grpSp>
        <p:nvGrpSpPr>
          <p:cNvPr id="11" name="组合 1">
            <a:extLst>
              <a:ext uri="{FF2B5EF4-FFF2-40B4-BE49-F238E27FC236}">
                <a16:creationId xmlns:a16="http://schemas.microsoft.com/office/drawing/2014/main" id="{94AB8BA8-25A5-C74B-83AA-76FEE705C41A}"/>
              </a:ext>
            </a:extLst>
          </p:cNvPr>
          <p:cNvGrpSpPr/>
          <p:nvPr/>
        </p:nvGrpSpPr>
        <p:grpSpPr>
          <a:xfrm flipH="1">
            <a:off x="9204635" y="4926934"/>
            <a:ext cx="3127507" cy="1931066"/>
            <a:chOff x="-16275" y="2464532"/>
            <a:chExt cx="6472597" cy="2736304"/>
          </a:xfrm>
        </p:grpSpPr>
        <p:pic>
          <p:nvPicPr>
            <p:cNvPr id="13" name="图片 2">
              <a:extLst>
                <a:ext uri="{FF2B5EF4-FFF2-40B4-BE49-F238E27FC236}">
                  <a16:creationId xmlns:a16="http://schemas.microsoft.com/office/drawing/2014/main" id="{8490934E-B365-7D43-82FD-87700227F5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14" name="图片 3">
              <a:extLst>
                <a:ext uri="{FF2B5EF4-FFF2-40B4-BE49-F238E27FC236}">
                  <a16:creationId xmlns:a16="http://schemas.microsoft.com/office/drawing/2014/main" id="{E4004B0B-281A-4F47-BB46-637B3E3FD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15" name="等腰三角形 4">
              <a:extLst>
                <a:ext uri="{FF2B5EF4-FFF2-40B4-BE49-F238E27FC236}">
                  <a16:creationId xmlns:a16="http://schemas.microsoft.com/office/drawing/2014/main" id="{6DE0A645-C3BC-244B-83DC-AE5EF870B28E}"/>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Tree>
    <p:extLst>
      <p:ext uri="{BB962C8B-B14F-4D97-AF65-F5344CB8AC3E}">
        <p14:creationId xmlns:p14="http://schemas.microsoft.com/office/powerpoint/2010/main" val="1486612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33BCB1FF-0A01-4EF4-A218-453189B01433}"/>
              </a:ext>
            </a:extLst>
          </p:cNvPr>
          <p:cNvGrpSpPr/>
          <p:nvPr/>
        </p:nvGrpSpPr>
        <p:grpSpPr>
          <a:xfrm>
            <a:off x="-19811" y="3586734"/>
            <a:ext cx="7913796" cy="3345574"/>
            <a:chOff x="-16275" y="2464532"/>
            <a:chExt cx="6472597" cy="2736304"/>
          </a:xfrm>
        </p:grpSpPr>
        <p:pic>
          <p:nvPicPr>
            <p:cNvPr id="3" name="图片 2">
              <a:extLst>
                <a:ext uri="{FF2B5EF4-FFF2-40B4-BE49-F238E27FC236}">
                  <a16:creationId xmlns:a16="http://schemas.microsoft.com/office/drawing/2014/main" id="{77D2580D-A122-4781-8CF4-100B867C15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5" name="图片 4">
              <a:extLst>
                <a:ext uri="{FF2B5EF4-FFF2-40B4-BE49-F238E27FC236}">
                  <a16:creationId xmlns:a16="http://schemas.microsoft.com/office/drawing/2014/main" id="{85FF6CFF-FB4F-44B7-9612-3FB6BEEDE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6" name="等腰三角形 5">
              <a:extLst>
                <a:ext uri="{FF2B5EF4-FFF2-40B4-BE49-F238E27FC236}">
                  <a16:creationId xmlns:a16="http://schemas.microsoft.com/office/drawing/2014/main" id="{B402C234-25B4-4135-B19E-C4F30F2E4DC8}"/>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grpSp>
        <p:nvGrpSpPr>
          <p:cNvPr id="14" name="组合 13">
            <a:extLst>
              <a:ext uri="{FF2B5EF4-FFF2-40B4-BE49-F238E27FC236}">
                <a16:creationId xmlns:a16="http://schemas.microsoft.com/office/drawing/2014/main" id="{C441CCF2-53B9-48E8-AAF5-6B8F3D56FE97}"/>
              </a:ext>
            </a:extLst>
          </p:cNvPr>
          <p:cNvGrpSpPr/>
          <p:nvPr/>
        </p:nvGrpSpPr>
        <p:grpSpPr>
          <a:xfrm>
            <a:off x="7824045" y="0"/>
            <a:ext cx="5230580" cy="1762491"/>
            <a:chOff x="5868434" y="0"/>
            <a:chExt cx="3924146" cy="1322276"/>
          </a:xfrm>
        </p:grpSpPr>
        <p:pic>
          <p:nvPicPr>
            <p:cNvPr id="4" name="图片 3">
              <a:extLst>
                <a:ext uri="{FF2B5EF4-FFF2-40B4-BE49-F238E27FC236}">
                  <a16:creationId xmlns:a16="http://schemas.microsoft.com/office/drawing/2014/main" id="{E29D0EA9-27D1-466F-A4A2-1A64C5284F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flipH="1" flipV="1">
              <a:off x="6264188" y="0"/>
              <a:ext cx="3528392" cy="1322276"/>
            </a:xfrm>
            <a:prstGeom prst="rect">
              <a:avLst/>
            </a:prstGeom>
          </p:spPr>
        </p:pic>
        <p:sp>
          <p:nvSpPr>
            <p:cNvPr id="7" name="等腰三角形 6">
              <a:extLst>
                <a:ext uri="{FF2B5EF4-FFF2-40B4-BE49-F238E27FC236}">
                  <a16:creationId xmlns:a16="http://schemas.microsoft.com/office/drawing/2014/main" id="{8884CC67-D6B0-47E0-A1FC-CCD4BF2ED8FD}"/>
                </a:ext>
              </a:extLst>
            </p:cNvPr>
            <p:cNvSpPr/>
            <p:nvPr/>
          </p:nvSpPr>
          <p:spPr>
            <a:xfrm flipV="1">
              <a:off x="8367183" y="661138"/>
              <a:ext cx="79150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sp>
          <p:nvSpPr>
            <p:cNvPr id="8" name="等腰三角形 7">
              <a:extLst>
                <a:ext uri="{FF2B5EF4-FFF2-40B4-BE49-F238E27FC236}">
                  <a16:creationId xmlns:a16="http://schemas.microsoft.com/office/drawing/2014/main" id="{5BAB9835-5A5B-4620-8F23-1433F13B647B}"/>
                </a:ext>
              </a:extLst>
            </p:cNvPr>
            <p:cNvSpPr/>
            <p:nvPr/>
          </p:nvSpPr>
          <p:spPr>
            <a:xfrm flipV="1">
              <a:off x="5868434" y="0"/>
              <a:ext cx="791507" cy="4680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9" name="TextBox 5">
            <a:extLst>
              <a:ext uri="{FF2B5EF4-FFF2-40B4-BE49-F238E27FC236}">
                <a16:creationId xmlns:a16="http://schemas.microsoft.com/office/drawing/2014/main" id="{24B593F5-0826-4E2E-9C94-7F2BB8E54620}"/>
              </a:ext>
            </a:extLst>
          </p:cNvPr>
          <p:cNvSpPr txBox="1"/>
          <p:nvPr/>
        </p:nvSpPr>
        <p:spPr>
          <a:xfrm>
            <a:off x="4889500" y="2096939"/>
            <a:ext cx="6680200" cy="1100483"/>
          </a:xfrm>
          <a:prstGeom prst="rect">
            <a:avLst/>
          </a:prstGeom>
          <a:noFill/>
        </p:spPr>
        <p:txBody>
          <a:bodyPr wrap="square" lIns="121845" tIns="60923" rIns="121845" bIns="6092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eaLnBrk="1" hangingPunct="1">
              <a:lnSpc>
                <a:spcPct val="150000"/>
              </a:lnSpc>
            </a:pPr>
            <a:r>
              <a:rPr lang="vi-VN" altLang="zh-CN" sz="4800">
                <a:solidFill>
                  <a:schemeClr val="accent1"/>
                </a:solidFill>
                <a:latin typeface="微软雅黑" panose="020B0503020204020204" pitchFamily="34" charset="-122"/>
                <a:ea typeface="微软雅黑" panose="020B0503020204020204" pitchFamily="34" charset="-122"/>
                <a:cs typeface="Clear Sans Light" pitchFamily="34" charset="0"/>
              </a:rPr>
              <a:t>THANKYOU!</a:t>
            </a:r>
            <a:endParaRPr lang="id-ID" altLang="zh-CN" sz="4800" dirty="0">
              <a:solidFill>
                <a:schemeClr val="accent1"/>
              </a:solidFill>
              <a:latin typeface="微软雅黑" panose="020B0503020204020204" pitchFamily="34" charset="-122"/>
              <a:ea typeface="微软雅黑" panose="020B0503020204020204" pitchFamily="34" charset="-122"/>
              <a:cs typeface="Clear Sans Light" pitchFamily="34" charset="0"/>
            </a:endParaRPr>
          </a:p>
        </p:txBody>
      </p:sp>
      <p:sp>
        <p:nvSpPr>
          <p:cNvPr id="10" name="矩形 9">
            <a:extLst>
              <a:ext uri="{FF2B5EF4-FFF2-40B4-BE49-F238E27FC236}">
                <a16:creationId xmlns:a16="http://schemas.microsoft.com/office/drawing/2014/main" id="{62E0A091-0815-4AB6-ABD7-303D68BFA8D3}"/>
              </a:ext>
            </a:extLst>
          </p:cNvPr>
          <p:cNvSpPr/>
          <p:nvPr/>
        </p:nvSpPr>
        <p:spPr>
          <a:xfrm>
            <a:off x="5109879" y="4015884"/>
            <a:ext cx="3721558" cy="369332"/>
          </a:xfrm>
          <a:prstGeom prst="rect">
            <a:avLst/>
          </a:prstGeom>
          <a:solidFill>
            <a:schemeClr val="accent3"/>
          </a:solidFill>
          <a:ln>
            <a:noFill/>
          </a:ln>
        </p:spPr>
        <p:txBody>
          <a:bodyPr wrap="square">
            <a:spAutoFit/>
          </a:bodyPr>
          <a:lstStyle/>
          <a:p>
            <a:pPr algn="dist"/>
            <a:r>
              <a:rPr lang="vi-VN" altLang="zh-CN" dirty="0">
                <a:solidFill>
                  <a:schemeClr val="bg1"/>
                </a:solidFill>
              </a:rPr>
              <a:t>GVTH: TRẦN THỊ MỸ LỆ</a:t>
            </a:r>
            <a:endParaRPr lang="en-US" altLang="zh-CN" dirty="0">
              <a:solidFill>
                <a:schemeClr val="bg1"/>
              </a:solidFill>
            </a:endParaRPr>
          </a:p>
        </p:txBody>
      </p:sp>
      <p:sp>
        <p:nvSpPr>
          <p:cNvPr id="11" name="TextBox 7">
            <a:extLst>
              <a:ext uri="{FF2B5EF4-FFF2-40B4-BE49-F238E27FC236}">
                <a16:creationId xmlns:a16="http://schemas.microsoft.com/office/drawing/2014/main" id="{D19FEFD8-1287-483D-94F5-91DC49D44CCF}"/>
              </a:ext>
            </a:extLst>
          </p:cNvPr>
          <p:cNvSpPr>
            <a:spLocks noChangeArrowheads="1"/>
          </p:cNvSpPr>
          <p:nvPr/>
        </p:nvSpPr>
        <p:spPr bwMode="auto">
          <a:xfrm>
            <a:off x="5109879" y="3287195"/>
            <a:ext cx="6041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dist">
              <a:defRPr/>
            </a:pPr>
            <a:r>
              <a:rPr lang="vi-VN" altLang="zh-CN" sz="2400" dirty="0">
                <a:solidFill>
                  <a:schemeClr val="tx1">
                    <a:lumMod val="75000"/>
                    <a:lumOff val="25000"/>
                  </a:schemeClr>
                </a:solidFill>
                <a:latin typeface="微软雅黑" pitchFamily="34" charset="-122"/>
                <a:ea typeface="微软雅黑" pitchFamily="34" charset="-122"/>
                <a:sym typeface="微软雅黑" pitchFamily="34" charset="-122"/>
              </a:rPr>
              <a:t>DO YOU HAVE ANY QUESTION FOR ME?</a:t>
            </a:r>
            <a:endParaRPr lang="zh-CN" altLang="en-US" sz="2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35963115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2"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Scale>
                                      <p:cBhvr>
                                        <p:cTn id="17"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xEl>
                                              <p:pRg st="0" end="0"/>
                                            </p:txEl>
                                          </p:spTgt>
                                        </p:tgtEl>
                                        <p:attrNameLst>
                                          <p:attrName>ppt_x</p:attrName>
                                          <p:attrName>ppt_y</p:attrName>
                                        </p:attrNameLst>
                                      </p:cBhvr>
                                    </p:animMotion>
                                    <p:animEffect transition="in" filter="fade">
                                      <p:cBhvr>
                                        <p:cTn id="19" dur="1000"/>
                                        <p:tgtEl>
                                          <p:spTgt spid="9">
                                            <p:txEl>
                                              <p:pRg st="0" end="0"/>
                                            </p:txEl>
                                          </p:spTgt>
                                        </p:tgtEl>
                                      </p:cBhvr>
                                    </p:animEffect>
                                  </p:childTnLst>
                                </p:cTn>
                              </p:par>
                            </p:childTnLst>
                          </p:cTn>
                        </p:par>
                        <p:par>
                          <p:cTn id="20" fill="hold">
                            <p:stCondLst>
                              <p:cond delay="2000"/>
                            </p:stCondLst>
                            <p:childTnLst>
                              <p:par>
                                <p:cTn id="21" presetID="52"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Scale>
                                      <p:cBhvr>
                                        <p:cTn id="23"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500" decel="50000" fill="hold">
                                          <p:stCondLst>
                                            <p:cond delay="0"/>
                                          </p:stCondLst>
                                        </p:cTn>
                                        <p:tgtEl>
                                          <p:spTgt spid="11"/>
                                        </p:tgtEl>
                                        <p:attrNameLst>
                                          <p:attrName>ppt_x</p:attrName>
                                          <p:attrName>ppt_y</p:attrName>
                                        </p:attrNameLst>
                                      </p:cBhvr>
                                    </p:animMotion>
                                    <p:animEffect transition="in" filter="fade">
                                      <p:cBhvr>
                                        <p:cTn id="25" dur="500"/>
                                        <p:tgtEl>
                                          <p:spTgt spid="11"/>
                                        </p:tgtEl>
                                      </p:cBhvr>
                                    </p:animEffect>
                                  </p:childTnLst>
                                </p:cTn>
                              </p:par>
                            </p:childTnLst>
                          </p:cTn>
                        </p:par>
                        <p:par>
                          <p:cTn id="26" fill="hold">
                            <p:stCondLst>
                              <p:cond delay="375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flipH="1">
            <a:off x="4368342" y="3241050"/>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2525505" y="1664991"/>
            <a:ext cx="1407437"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方正姚体" panose="02010601030101010101" pitchFamily="2" charset="-122"/>
                <a:ea typeface="方正姚体" panose="02010601030101010101" pitchFamily="2" charset="-122"/>
                <a:cs typeface="Arial" panose="020B0604020202020204" pitchFamily="34" charset="0"/>
              </a:rPr>
              <a:t>II.</a:t>
            </a:r>
          </a:p>
        </p:txBody>
      </p:sp>
      <p:cxnSp>
        <p:nvCxnSpPr>
          <p:cNvPr id="12" name="Straight Connector 13">
            <a:extLst>
              <a:ext uri="{FF2B5EF4-FFF2-40B4-BE49-F238E27FC236}">
                <a16:creationId xmlns:a16="http://schemas.microsoft.com/office/drawing/2014/main" id="{636AF9E6-3605-4777-92E2-21823906F3D5}"/>
              </a:ext>
            </a:extLst>
          </p:cNvPr>
          <p:cNvCxnSpPr/>
          <p:nvPr/>
        </p:nvCxnSpPr>
        <p:spPr>
          <a:xfrm flipH="1">
            <a:off x="0" y="3457405"/>
            <a:ext cx="6329992"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111389" y="1441233"/>
            <a:ext cx="6424089" cy="1725509"/>
          </a:xfrm>
          <a:prstGeom prst="rect">
            <a:avLst/>
          </a:prstGeom>
          <a:noFill/>
        </p:spPr>
        <p:txBody>
          <a:bodyPr wrap="square" lIns="91412" tIns="45706" rIns="91412" bIns="45706" rtlCol="0">
            <a:spAutoFit/>
          </a:bodyPr>
          <a:lstStyle/>
          <a:p>
            <a:pPr algn="just">
              <a:lnSpc>
                <a:spcPct val="130000"/>
              </a:lnSpc>
            </a:pPr>
            <a:r>
              <a:rPr lang="vi-VN" altLang="zh-CN" sz="2800" dirty="0">
                <a:solidFill>
                  <a:schemeClr val="accent1"/>
                </a:solidFill>
                <a:latin typeface="iCiel Cadena" panose="02000503000000020004" pitchFamily="2" charset="77"/>
                <a:ea typeface="微软雅黑"/>
              </a:rPr>
              <a:t>MỘT SỐ NỘI DUNG CƠ BẢN CỦA PHÁP LUẬT VỀ SỰ PHÁT TRIỂN BỂN VỮNG CỦA ĐẤT NƯỚC</a:t>
            </a:r>
          </a:p>
        </p:txBody>
      </p:sp>
    </p:spTree>
    <p:extLst>
      <p:ext uri="{BB962C8B-B14F-4D97-AF65-F5344CB8AC3E}">
        <p14:creationId xmlns:p14="http://schemas.microsoft.com/office/powerpoint/2010/main" val="41174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12576AE-22D0-4C92-B346-09B70DFAB68C}"/>
              </a:ext>
            </a:extLst>
          </p:cNvPr>
          <p:cNvGrpSpPr/>
          <p:nvPr/>
        </p:nvGrpSpPr>
        <p:grpSpPr>
          <a:xfrm rot="10800000" flipH="1">
            <a:off x="-149780" y="-163433"/>
            <a:ext cx="7965748" cy="3647280"/>
            <a:chOff x="-16275" y="2464532"/>
            <a:chExt cx="6472597" cy="2736304"/>
          </a:xfrm>
        </p:grpSpPr>
        <p:pic>
          <p:nvPicPr>
            <p:cNvPr id="3" name="图片 2">
              <a:extLst>
                <a:ext uri="{FF2B5EF4-FFF2-40B4-BE49-F238E27FC236}">
                  <a16:creationId xmlns:a16="http://schemas.microsoft.com/office/drawing/2014/main" id="{1879D8C0-FCA8-4EF1-9200-5175FECFBC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4" name="图片 3">
              <a:extLst>
                <a:ext uri="{FF2B5EF4-FFF2-40B4-BE49-F238E27FC236}">
                  <a16:creationId xmlns:a16="http://schemas.microsoft.com/office/drawing/2014/main" id="{F5AA8ED8-F849-41C5-A3DA-6EEFAF26F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5" name="等腰三角形 4">
              <a:extLst>
                <a:ext uri="{FF2B5EF4-FFF2-40B4-BE49-F238E27FC236}">
                  <a16:creationId xmlns:a16="http://schemas.microsoft.com/office/drawing/2014/main" id="{C0F7ED83-839E-4F68-A972-81B96D6CC1BA}"/>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
        <p:nvSpPr>
          <p:cNvPr id="10" name="Text Placeholder 3">
            <a:extLst>
              <a:ext uri="{FF2B5EF4-FFF2-40B4-BE49-F238E27FC236}">
                <a16:creationId xmlns:a16="http://schemas.microsoft.com/office/drawing/2014/main" id="{09F46A30-17B7-4E15-8D54-59FA5E914290}"/>
              </a:ext>
            </a:extLst>
          </p:cNvPr>
          <p:cNvSpPr txBox="1">
            <a:spLocks/>
          </p:cNvSpPr>
          <p:nvPr/>
        </p:nvSpPr>
        <p:spPr>
          <a:xfrm>
            <a:off x="3338949" y="2669592"/>
            <a:ext cx="1469954" cy="1764009"/>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463" dirty="0">
                <a:solidFill>
                  <a:schemeClr val="accent1"/>
                </a:solidFill>
                <a:latin typeface="Calibri" panose="020F0502020204030204" pitchFamily="34" charset="0"/>
                <a:ea typeface="方正姚体" panose="02010601030101010101" pitchFamily="2" charset="-122"/>
                <a:cs typeface="Calibri" panose="020F0502020204030204" pitchFamily="34" charset="0"/>
              </a:rPr>
              <a:t>1. </a:t>
            </a:r>
          </a:p>
        </p:txBody>
      </p:sp>
      <p:cxnSp>
        <p:nvCxnSpPr>
          <p:cNvPr id="12" name="Straight Connector 13">
            <a:extLst>
              <a:ext uri="{FF2B5EF4-FFF2-40B4-BE49-F238E27FC236}">
                <a16:creationId xmlns:a16="http://schemas.microsoft.com/office/drawing/2014/main" id="{636AF9E6-3605-4777-92E2-21823906F3D5}"/>
              </a:ext>
            </a:extLst>
          </p:cNvPr>
          <p:cNvCxnSpPr>
            <a:cxnSpLocks/>
          </p:cNvCxnSpPr>
          <p:nvPr/>
        </p:nvCxnSpPr>
        <p:spPr>
          <a:xfrm flipH="1">
            <a:off x="3382208" y="4433601"/>
            <a:ext cx="7645804" cy="0"/>
          </a:xfrm>
          <a:prstGeom prst="line">
            <a:avLst/>
          </a:prstGeom>
          <a:ln w="19050" cap="sq">
            <a:solidFill>
              <a:schemeClr val="accent3"/>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 name="文本框 10">
            <a:extLst>
              <a:ext uri="{FF2B5EF4-FFF2-40B4-BE49-F238E27FC236}">
                <a16:creationId xmlns:a16="http://schemas.microsoft.com/office/drawing/2014/main" id="{D3FCDCE5-0001-0945-938B-544FEE853E61}"/>
              </a:ext>
            </a:extLst>
          </p:cNvPr>
          <p:cNvSpPr txBox="1"/>
          <p:nvPr/>
        </p:nvSpPr>
        <p:spPr>
          <a:xfrm>
            <a:off x="4603923" y="2891142"/>
            <a:ext cx="6424089" cy="1320911"/>
          </a:xfrm>
          <a:prstGeom prst="rect">
            <a:avLst/>
          </a:prstGeom>
          <a:noFill/>
        </p:spPr>
        <p:txBody>
          <a:bodyPr wrap="square" lIns="91412" tIns="45706" rIns="91412" bIns="45706" rtlCol="0">
            <a:spAutoFit/>
          </a:bodyPr>
          <a:lstStyle/>
          <a:p>
            <a:pPr algn="just">
              <a:lnSpc>
                <a:spcPct val="130000"/>
              </a:lnSpc>
            </a:pPr>
            <a:r>
              <a:rPr lang="vi-VN" sz="3200">
                <a:solidFill>
                  <a:schemeClr val="accent1">
                    <a:lumMod val="75000"/>
                  </a:schemeClr>
                </a:solidFill>
                <a:latin typeface="iCiel Pacifico" panose="02000000000000000000" pitchFamily="2" charset="77"/>
                <a:cs typeface="Calibri Light" panose="020F0302020204030204" pitchFamily="34" charset="0"/>
              </a:rPr>
              <a:t>Một số nội dung cơ bản của pháp luật về phát triển kinh tế</a:t>
            </a:r>
            <a:endParaRPr lang="vi-VN" altLang="zh-CN" sz="4400" dirty="0">
              <a:solidFill>
                <a:schemeClr val="accent1">
                  <a:lumMod val="75000"/>
                </a:schemeClr>
              </a:solidFill>
              <a:latin typeface="iCiel Pacifico" panose="02000000000000000000" pitchFamily="2" charset="77"/>
              <a:ea typeface="微软雅黑"/>
              <a:cs typeface="Calibri Light" panose="020F0302020204030204" pitchFamily="34" charset="0"/>
            </a:endParaRPr>
          </a:p>
        </p:txBody>
      </p:sp>
      <p:grpSp>
        <p:nvGrpSpPr>
          <p:cNvPr id="11" name="组合 1">
            <a:extLst>
              <a:ext uri="{FF2B5EF4-FFF2-40B4-BE49-F238E27FC236}">
                <a16:creationId xmlns:a16="http://schemas.microsoft.com/office/drawing/2014/main" id="{94AB8BA8-25A5-C74B-83AA-76FEE705C41A}"/>
              </a:ext>
            </a:extLst>
          </p:cNvPr>
          <p:cNvGrpSpPr/>
          <p:nvPr/>
        </p:nvGrpSpPr>
        <p:grpSpPr>
          <a:xfrm flipH="1">
            <a:off x="9204635" y="4926934"/>
            <a:ext cx="3127507" cy="1931066"/>
            <a:chOff x="-16275" y="2464532"/>
            <a:chExt cx="6472597" cy="2736304"/>
          </a:xfrm>
        </p:grpSpPr>
        <p:pic>
          <p:nvPicPr>
            <p:cNvPr id="13" name="图片 2">
              <a:extLst>
                <a:ext uri="{FF2B5EF4-FFF2-40B4-BE49-F238E27FC236}">
                  <a16:creationId xmlns:a16="http://schemas.microsoft.com/office/drawing/2014/main" id="{8490934E-B365-7D43-82FD-87700227F5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3093"/>
            <a:stretch/>
          </p:blipFill>
          <p:spPr>
            <a:xfrm flipH="1">
              <a:off x="3059832" y="3724672"/>
              <a:ext cx="3396490" cy="1476164"/>
            </a:xfrm>
            <a:prstGeom prst="rect">
              <a:avLst/>
            </a:prstGeom>
          </p:spPr>
        </p:pic>
        <p:pic>
          <p:nvPicPr>
            <p:cNvPr id="14" name="图片 3">
              <a:extLst>
                <a:ext uri="{FF2B5EF4-FFF2-40B4-BE49-F238E27FC236}">
                  <a16:creationId xmlns:a16="http://schemas.microsoft.com/office/drawing/2014/main" id="{E4004B0B-281A-4F47-BB46-637B3E3FD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6275" y="2464532"/>
              <a:ext cx="4260586" cy="2736304"/>
            </a:xfrm>
            <a:prstGeom prst="rect">
              <a:avLst/>
            </a:prstGeom>
          </p:spPr>
        </p:pic>
        <p:sp>
          <p:nvSpPr>
            <p:cNvPr id="15" name="等腰三角形 4">
              <a:extLst>
                <a:ext uri="{FF2B5EF4-FFF2-40B4-BE49-F238E27FC236}">
                  <a16:creationId xmlns:a16="http://schemas.microsoft.com/office/drawing/2014/main" id="{6DE0A645-C3BC-244B-83DC-AE5EF870B28E}"/>
                </a:ext>
              </a:extLst>
            </p:cNvPr>
            <p:cNvSpPr/>
            <p:nvPr/>
          </p:nvSpPr>
          <p:spPr>
            <a:xfrm>
              <a:off x="5544108" y="4659034"/>
              <a:ext cx="791507" cy="4860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p>
          </p:txBody>
        </p:sp>
      </p:grpSp>
    </p:spTree>
    <p:extLst>
      <p:ext uri="{BB962C8B-B14F-4D97-AF65-F5344CB8AC3E}">
        <p14:creationId xmlns:p14="http://schemas.microsoft.com/office/powerpoint/2010/main" val="5591806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08CE49EB-6CAF-4479-B93F-85773D92A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erson, outdoor, group&#10;&#10;Description automatically generated">
            <a:extLst>
              <a:ext uri="{FF2B5EF4-FFF2-40B4-BE49-F238E27FC236}">
                <a16:creationId xmlns:a16="http://schemas.microsoft.com/office/drawing/2014/main" id="{68B3ECF7-670D-2E46-AAFD-C5236482FB13}"/>
              </a:ext>
            </a:extLst>
          </p:cNvPr>
          <p:cNvPicPr>
            <a:picLocks noChangeAspect="1"/>
          </p:cNvPicPr>
          <p:nvPr/>
        </p:nvPicPr>
        <p:blipFill rotWithShape="1">
          <a:blip r:embed="rId2">
            <a:extLst>
              <a:ext uri="{28A0092B-C50C-407E-A947-70E740481C1C}">
                <a14:useLocalDpi xmlns:a14="http://schemas.microsoft.com/office/drawing/2010/main" val="0"/>
              </a:ext>
            </a:extLst>
          </a:blip>
          <a:srcRect l="23821" r="24643"/>
          <a:stretch/>
        </p:blipFill>
        <p:spPr>
          <a:xfrm>
            <a:off x="321733" y="321733"/>
            <a:ext cx="2161630" cy="2464210"/>
          </a:xfrm>
          <a:prstGeom prst="rect">
            <a:avLst/>
          </a:prstGeom>
        </p:spPr>
      </p:pic>
      <p:pic>
        <p:nvPicPr>
          <p:cNvPr id="5" name="Picture 4" descr="A picture containing text, outdoor, street, scene&#10;&#10;Description automatically generated">
            <a:extLst>
              <a:ext uri="{FF2B5EF4-FFF2-40B4-BE49-F238E27FC236}">
                <a16:creationId xmlns:a16="http://schemas.microsoft.com/office/drawing/2014/main" id="{1720F08F-28EC-A842-A500-7C5B5921FE4D}"/>
              </a:ext>
            </a:extLst>
          </p:cNvPr>
          <p:cNvPicPr>
            <a:picLocks noChangeAspect="1"/>
          </p:cNvPicPr>
          <p:nvPr/>
        </p:nvPicPr>
        <p:blipFill rotWithShape="1">
          <a:blip r:embed="rId3">
            <a:extLst>
              <a:ext uri="{28A0092B-C50C-407E-A947-70E740481C1C}">
                <a14:useLocalDpi xmlns:a14="http://schemas.microsoft.com/office/drawing/2010/main" val="0"/>
              </a:ext>
            </a:extLst>
          </a:blip>
          <a:srcRect l="19312" r="18205"/>
          <a:stretch/>
        </p:blipFill>
        <p:spPr>
          <a:xfrm>
            <a:off x="2675889" y="321730"/>
            <a:ext cx="2052924" cy="2464210"/>
          </a:xfrm>
          <a:prstGeom prst="rect">
            <a:avLst/>
          </a:prstGeom>
        </p:spPr>
      </p:pic>
      <p:pic>
        <p:nvPicPr>
          <p:cNvPr id="7" name="Picture 6" descr="A picture containing text, ceiling, indoor, person&#10;&#10;Description automatically generated">
            <a:extLst>
              <a:ext uri="{FF2B5EF4-FFF2-40B4-BE49-F238E27FC236}">
                <a16:creationId xmlns:a16="http://schemas.microsoft.com/office/drawing/2014/main" id="{B306C1F1-EFAA-154A-89A0-96B2313083F1}"/>
              </a:ext>
            </a:extLst>
          </p:cNvPr>
          <p:cNvPicPr>
            <a:picLocks noChangeAspect="1"/>
          </p:cNvPicPr>
          <p:nvPr/>
        </p:nvPicPr>
        <p:blipFill rotWithShape="1">
          <a:blip r:embed="rId4">
            <a:extLst>
              <a:ext uri="{28A0092B-C50C-407E-A947-70E740481C1C}">
                <a14:useLocalDpi xmlns:a14="http://schemas.microsoft.com/office/drawing/2010/main" val="0"/>
              </a:ext>
            </a:extLst>
          </a:blip>
          <a:srcRect r="1133" b="2"/>
          <a:stretch/>
        </p:blipFill>
        <p:spPr>
          <a:xfrm>
            <a:off x="321733" y="2957666"/>
            <a:ext cx="4407080" cy="3343134"/>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28F9874-7E19-8F4B-8B34-49CA14D096FA}"/>
              </a:ext>
            </a:extLst>
          </p:cNvPr>
          <p:cNvPicPr>
            <a:picLocks noChangeAspect="1"/>
          </p:cNvPicPr>
          <p:nvPr/>
        </p:nvPicPr>
        <p:blipFill rotWithShape="1">
          <a:blip r:embed="rId5">
            <a:extLst>
              <a:ext uri="{28A0092B-C50C-407E-A947-70E740481C1C}">
                <a14:useLocalDpi xmlns:a14="http://schemas.microsoft.com/office/drawing/2010/main" val="0"/>
              </a:ext>
            </a:extLst>
          </a:blip>
          <a:srcRect l="11207" r="17027" b="1"/>
          <a:stretch/>
        </p:blipFill>
        <p:spPr>
          <a:xfrm>
            <a:off x="4921339" y="321733"/>
            <a:ext cx="6948927" cy="5979070"/>
          </a:xfrm>
          <a:prstGeom prst="rect">
            <a:avLst/>
          </a:prstGeom>
        </p:spPr>
      </p:pic>
      <p:sp>
        <p:nvSpPr>
          <p:cNvPr id="2" name="Rounded Rectangle 1">
            <a:extLst>
              <a:ext uri="{FF2B5EF4-FFF2-40B4-BE49-F238E27FC236}">
                <a16:creationId xmlns:a16="http://schemas.microsoft.com/office/drawing/2014/main" id="{EF368F29-0803-6E48-9758-A359640393F9}"/>
              </a:ext>
            </a:extLst>
          </p:cNvPr>
          <p:cNvSpPr/>
          <p:nvPr/>
        </p:nvSpPr>
        <p:spPr>
          <a:xfrm>
            <a:off x="1688920" y="2500463"/>
            <a:ext cx="44070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a:latin typeface="Calibri" panose="020F0502020204030204" pitchFamily="34" charset="0"/>
                <a:cs typeface="Calibri" panose="020F0502020204030204" pitchFamily="34" charset="0"/>
              </a:rPr>
              <a:t>NHỮNG HÌNH ẢNH MUA BÁN TỪ TRƯỚC ĐẾN NAY</a:t>
            </a:r>
          </a:p>
        </p:txBody>
      </p:sp>
      <p:sp>
        <p:nvSpPr>
          <p:cNvPr id="4" name="Rectangle 3">
            <a:extLst>
              <a:ext uri="{FF2B5EF4-FFF2-40B4-BE49-F238E27FC236}">
                <a16:creationId xmlns:a16="http://schemas.microsoft.com/office/drawing/2014/main" id="{EA25AE6B-E6CF-C249-AFD6-D0D59A6773D7}"/>
              </a:ext>
            </a:extLst>
          </p:cNvPr>
          <p:cNvSpPr/>
          <p:nvPr/>
        </p:nvSpPr>
        <p:spPr>
          <a:xfrm>
            <a:off x="741316" y="1284760"/>
            <a:ext cx="3336325" cy="4053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a:latin typeface="Calibri Light" panose="020F0302020204030204" pitchFamily="34" charset="0"/>
                <a:cs typeface="Calibri Light" panose="020F0302020204030204" pitchFamily="34" charset="0"/>
              </a:rPr>
              <a:t>TRONG BỐI CẢNH DỊCH COVID-19 DIỄN BIẾN PHỨC TẠP THÌ NN KHUYẾN KHÍCH NHÂN DÂN TA SỬ DỤNG HÌNH THỨC MUA BÁN TRAO ĐỔI ONLINE. VÀ PL LUÔN CÓ NHỮNG QUY ĐỊNH PHÙ HỢP ĐỐI VỚI VIỆC MUA BÁN KINH DOANH. </a:t>
            </a:r>
          </a:p>
        </p:txBody>
      </p:sp>
    </p:spTree>
    <p:extLst>
      <p:ext uri="{BB962C8B-B14F-4D97-AF65-F5344CB8AC3E}">
        <p14:creationId xmlns:p14="http://schemas.microsoft.com/office/powerpoint/2010/main" val="1030286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676929612"/>
              </p:ext>
            </p:extLst>
          </p:nvPr>
        </p:nvGraphicFramePr>
        <p:xfrm>
          <a:off x="763646" y="1803902"/>
          <a:ext cx="1929804" cy="253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502306" y="263921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2" name="TextBox 21"/>
          <p:cNvSpPr txBox="1"/>
          <p:nvPr/>
        </p:nvSpPr>
        <p:spPr>
          <a:xfrm>
            <a:off x="9995066" y="336243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4" name="Rectangle 23"/>
          <p:cNvSpPr/>
          <p:nvPr/>
        </p:nvSpPr>
        <p:spPr>
          <a:xfrm>
            <a:off x="6365126" y="2646189"/>
            <a:ext cx="4770924" cy="1148776"/>
          </a:xfrm>
          <a:prstGeom prst="rect">
            <a:avLst/>
          </a:prstGeom>
        </p:spPr>
        <p:txBody>
          <a:bodyPr wrap="square">
            <a:spAutoFit/>
          </a:bodyPr>
          <a:lstStyle/>
          <a:p>
            <a:pPr algn="ctr">
              <a:lnSpc>
                <a:spcPct val="150000"/>
              </a:lnSpc>
            </a:pPr>
            <a:r>
              <a:rPr lang="en-US" sz="2400" dirty="0">
                <a:solidFill>
                  <a:schemeClr val="accent5">
                    <a:lumMod val="75000"/>
                  </a:schemeClr>
                </a:solidFill>
                <a:latin typeface="iCiel Pacifico" panose="02000000000000000000" pitchFamily="2" charset="77"/>
                <a:ea typeface="微软雅黑" panose="020B0503020204020204" pitchFamily="34" charset="-122"/>
                <a:sym typeface="微软雅黑" panose="020B0503020204020204" pitchFamily="34" charset="-122"/>
              </a:rPr>
              <a:t>Bản thân em có thể tham gia vào hoạt động kinh doanh được hay không? </a:t>
            </a:r>
          </a:p>
        </p:txBody>
      </p:sp>
      <p:cxnSp>
        <p:nvCxnSpPr>
          <p:cNvPr id="25" name="Straight Connector 24"/>
          <p:cNvCxnSpPr/>
          <p:nvPr/>
        </p:nvCxnSpPr>
        <p:spPr>
          <a:xfrm>
            <a:off x="830085" y="6035267"/>
            <a:ext cx="10563140" cy="0"/>
          </a:xfrm>
          <a:prstGeom prst="line">
            <a:avLst/>
          </a:prstGeom>
          <a:ln w="12700">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pic>
        <p:nvPicPr>
          <p:cNvPr id="6" name="Picture 5" descr="A group of people in suits&#10;&#10;Description automatically generated with low confidence">
            <a:extLst>
              <a:ext uri="{FF2B5EF4-FFF2-40B4-BE49-F238E27FC236}">
                <a16:creationId xmlns:a16="http://schemas.microsoft.com/office/drawing/2014/main" id="{84EF056F-B4A1-0A4E-9092-4D74490DB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129" y="1667422"/>
            <a:ext cx="4881871" cy="4063219"/>
          </a:xfrm>
          <a:prstGeom prst="rect">
            <a:avLst/>
          </a:prstGeom>
        </p:spPr>
      </p:pic>
    </p:spTree>
    <p:extLst>
      <p:ext uri="{BB962C8B-B14F-4D97-AF65-F5344CB8AC3E}">
        <p14:creationId xmlns:p14="http://schemas.microsoft.com/office/powerpoint/2010/main" val="3209146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17" fill="hold">
                            <p:stCondLst>
                              <p:cond delay="1250"/>
                            </p:stCondLst>
                            <p:childTnLst>
                              <p:par>
                                <p:cTn id="18" presetID="37"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675" decel="100000" fill="hold"/>
                                        <p:tgtEl>
                                          <p:spTgt spid="22"/>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763646" y="1803902"/>
          <a:ext cx="1929804" cy="253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502306" y="272521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2" name="TextBox 21"/>
          <p:cNvSpPr txBox="1"/>
          <p:nvPr/>
        </p:nvSpPr>
        <p:spPr>
          <a:xfrm>
            <a:off x="9995066" y="3362433"/>
            <a:ext cx="1484073" cy="379463"/>
          </a:xfrm>
          <a:prstGeom prst="rect">
            <a:avLst/>
          </a:prstGeom>
          <a:noFill/>
        </p:spPr>
        <p:txBody>
          <a:bodyPr wrap="square" rtlCol="0">
            <a:spAutoFit/>
          </a:bodyPr>
          <a:lstStyle/>
          <a:p>
            <a:r>
              <a:rPr lang="zh-CN" altLang="en-US"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866"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4" name="Rectangle 23"/>
          <p:cNvSpPr/>
          <p:nvPr/>
        </p:nvSpPr>
        <p:spPr>
          <a:xfrm>
            <a:off x="959961" y="1751603"/>
            <a:ext cx="5412395" cy="678519"/>
          </a:xfrm>
          <a:prstGeom prst="rect">
            <a:avLst/>
          </a:prstGeom>
        </p:spPr>
        <p:txBody>
          <a:bodyPr wrap="square">
            <a:spAutoFit/>
          </a:bodyPr>
          <a:lstStyle/>
          <a:p>
            <a:pPr algn="ctr">
              <a:lnSpc>
                <a:spcPct val="150000"/>
              </a:lnSpc>
            </a:pPr>
            <a:r>
              <a:rPr lang="en-US" sz="2800" dirty="0">
                <a:solidFill>
                  <a:schemeClr val="accent5">
                    <a:lumMod val="75000"/>
                  </a:schemeClr>
                </a:solidFill>
                <a:latin typeface="iCiel Pacifico" panose="02000000000000000000" pitchFamily="2" charset="77"/>
                <a:ea typeface="微软雅黑" panose="020B0503020204020204" pitchFamily="34" charset="-122"/>
                <a:sym typeface="微软雅黑" panose="020B0503020204020204" pitchFamily="34" charset="-122"/>
              </a:rPr>
              <a:t>Điều 57 – Hiến pháp 1992 quy định:</a:t>
            </a:r>
          </a:p>
        </p:txBody>
      </p:sp>
      <p:cxnSp>
        <p:nvCxnSpPr>
          <p:cNvPr id="25" name="Straight Connector 24"/>
          <p:cNvCxnSpPr/>
          <p:nvPr/>
        </p:nvCxnSpPr>
        <p:spPr>
          <a:xfrm>
            <a:off x="830085" y="6035267"/>
            <a:ext cx="10563140" cy="0"/>
          </a:xfrm>
          <a:prstGeom prst="line">
            <a:avLst/>
          </a:prstGeom>
          <a:ln w="12700">
            <a:solidFill>
              <a:schemeClr val="accent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69F196-BFC5-2345-B4CA-4FE53BCBED9F}"/>
              </a:ext>
            </a:extLst>
          </p:cNvPr>
          <p:cNvSpPr txBox="1"/>
          <p:nvPr/>
        </p:nvSpPr>
        <p:spPr>
          <a:xfrm>
            <a:off x="830085" y="349640"/>
            <a:ext cx="6672221" cy="461665"/>
          </a:xfrm>
          <a:prstGeom prst="rect">
            <a:avLst/>
          </a:prstGeom>
          <a:noFill/>
        </p:spPr>
        <p:txBody>
          <a:bodyPr wrap="square" rtlCol="0">
            <a:spAutoFit/>
          </a:bodyPr>
          <a:lstStyle/>
          <a:p>
            <a:r>
              <a:rPr lang="en-VN" sz="2400" b="1">
                <a:latin typeface="Calibri" panose="020F0502020204030204" pitchFamily="34" charset="0"/>
                <a:cs typeface="Calibri" panose="020F0502020204030204" pitchFamily="34" charset="0"/>
              </a:rPr>
              <a:t>a. QUYỀN TỰ DO KINH DOANH CỦA CÔNG DÂN</a:t>
            </a:r>
          </a:p>
        </p:txBody>
      </p:sp>
      <p:sp>
        <p:nvSpPr>
          <p:cNvPr id="19" name="Rectangle 18">
            <a:extLst>
              <a:ext uri="{FF2B5EF4-FFF2-40B4-BE49-F238E27FC236}">
                <a16:creationId xmlns:a16="http://schemas.microsoft.com/office/drawing/2014/main" id="{4D7461A6-982C-AD41-9175-E8ACF641E380}"/>
              </a:ext>
            </a:extLst>
          </p:cNvPr>
          <p:cNvSpPr/>
          <p:nvPr/>
        </p:nvSpPr>
        <p:spPr>
          <a:xfrm>
            <a:off x="1144046" y="2817987"/>
            <a:ext cx="4613815" cy="1842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iCiel Pacifico" panose="02000000000000000000" pitchFamily="2" charset="77"/>
                <a:ea typeface="微软雅黑" panose="020B0503020204020204" pitchFamily="34" charset="-122"/>
                <a:sym typeface="微软雅黑" panose="020B0503020204020204" pitchFamily="34" charset="-122"/>
              </a:rPr>
              <a:t>“Công dân có quyền tự do kinh doanh theo quy định của pháp luật”</a:t>
            </a:r>
          </a:p>
        </p:txBody>
      </p:sp>
      <p:pic>
        <p:nvPicPr>
          <p:cNvPr id="3" name="Picture 2" descr="Text&#10;&#10;Description automatically generated">
            <a:extLst>
              <a:ext uri="{FF2B5EF4-FFF2-40B4-BE49-F238E27FC236}">
                <a16:creationId xmlns:a16="http://schemas.microsoft.com/office/drawing/2014/main" id="{7EDE0A02-A3C1-B04F-8426-E1F3D6DAC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8139" y="301733"/>
            <a:ext cx="4191000" cy="6121400"/>
          </a:xfrm>
          <a:prstGeom prst="rect">
            <a:avLst/>
          </a:prstGeom>
        </p:spPr>
      </p:pic>
    </p:spTree>
    <p:extLst>
      <p:ext uri="{BB962C8B-B14F-4D97-AF65-F5344CB8AC3E}">
        <p14:creationId xmlns:p14="http://schemas.microsoft.com/office/powerpoint/2010/main" val="11505246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675" decel="100000" fill="hold"/>
                                        <p:tgtEl>
                                          <p:spTgt spid="14"/>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par>
                          <p:cTn id="17" fill="hold">
                            <p:stCondLst>
                              <p:cond delay="1250"/>
                            </p:stCondLst>
                            <p:childTnLst>
                              <p:par>
                                <p:cTn id="18" presetID="37"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675" decel="100000" fill="hold"/>
                                        <p:tgtEl>
                                          <p:spTgt spid="22"/>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22"/>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p:bldP spid="22" grpId="0"/>
      <p:bldP spid="24" grpId="0"/>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
</p:tagLst>
</file>

<file path=ppt/tags/tag10.xml><?xml version="1.0" encoding="utf-8"?>
<p:tagLst xmlns:a="http://schemas.openxmlformats.org/drawingml/2006/main" xmlns:r="http://schemas.openxmlformats.org/officeDocument/2006/relationships" xmlns:p="http://schemas.openxmlformats.org/presentationml/2006/main">
  <p:tag name="TIMING" val="|12.2"/>
</p:tagLst>
</file>

<file path=ppt/tags/tag11.xml><?xml version="1.0" encoding="utf-8"?>
<p:tagLst xmlns:a="http://schemas.openxmlformats.org/drawingml/2006/main" xmlns:r="http://schemas.openxmlformats.org/officeDocument/2006/relationships" xmlns:p="http://schemas.openxmlformats.org/presentationml/2006/main">
  <p:tag name="TIMING" val="|12.2"/>
</p:tagLst>
</file>

<file path=ppt/tags/tag12.xml><?xml version="1.0" encoding="utf-8"?>
<p:tagLst xmlns:a="http://schemas.openxmlformats.org/drawingml/2006/main" xmlns:r="http://schemas.openxmlformats.org/officeDocument/2006/relationships" xmlns:p="http://schemas.openxmlformats.org/presentationml/2006/main">
  <p:tag name="TIMING" val="|12.2"/>
</p:tagLst>
</file>

<file path=ppt/tags/tag2.xml><?xml version="1.0" encoding="utf-8"?>
<p:tagLst xmlns:a="http://schemas.openxmlformats.org/drawingml/2006/main" xmlns:r="http://schemas.openxmlformats.org/officeDocument/2006/relationships" xmlns:p="http://schemas.openxmlformats.org/presentationml/2006/main">
  <p:tag name="TIMING" val="|12.2"/>
</p:tagLst>
</file>

<file path=ppt/tags/tag3.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TIMING" val="|12.2"/>
</p:tagLst>
</file>

<file path=ppt/tags/tag6.xml><?xml version="1.0" encoding="utf-8"?>
<p:tagLst xmlns:a="http://schemas.openxmlformats.org/drawingml/2006/main" xmlns:r="http://schemas.openxmlformats.org/officeDocument/2006/relationships" xmlns:p="http://schemas.openxmlformats.org/presentationml/2006/main">
  <p:tag name="TIMING" val="|12.2"/>
</p:tagLst>
</file>

<file path=ppt/tags/tag7.xml><?xml version="1.0" encoding="utf-8"?>
<p:tagLst xmlns:a="http://schemas.openxmlformats.org/drawingml/2006/main" xmlns:r="http://schemas.openxmlformats.org/officeDocument/2006/relationships" xmlns:p="http://schemas.openxmlformats.org/presentationml/2006/main">
  <p:tag name="TIMING" val="|12.2"/>
</p:tagLst>
</file>

<file path=ppt/tags/tag8.xml><?xml version="1.0" encoding="utf-8"?>
<p:tagLst xmlns:a="http://schemas.openxmlformats.org/drawingml/2006/main" xmlns:r="http://schemas.openxmlformats.org/officeDocument/2006/relationships" xmlns:p="http://schemas.openxmlformats.org/presentationml/2006/main">
  <p:tag name="TIMING" val="|12.2"/>
</p:tagLst>
</file>

<file path=ppt/tags/tag9.xml><?xml version="1.0" encoding="utf-8"?>
<p:tagLst xmlns:a="http://schemas.openxmlformats.org/drawingml/2006/main" xmlns:r="http://schemas.openxmlformats.org/officeDocument/2006/relationships" xmlns:p="http://schemas.openxmlformats.org/presentationml/2006/main">
  <p:tag name="TIMING" val="|12.2"/>
</p:tagLst>
</file>

<file path=ppt/theme/theme1.xml><?xml version="1.0" encoding="utf-8"?>
<a:theme xmlns:a="http://schemas.openxmlformats.org/drawingml/2006/main" name="Office 主题​​">
  <a:themeElements>
    <a:clrScheme name="自定义 937">
      <a:dk1>
        <a:sysClr val="windowText" lastClr="000000"/>
      </a:dk1>
      <a:lt1>
        <a:sysClr val="window" lastClr="FFFFFF"/>
      </a:lt1>
      <a:dk2>
        <a:srgbClr val="44546A"/>
      </a:dk2>
      <a:lt2>
        <a:srgbClr val="E7E6E6"/>
      </a:lt2>
      <a:accent1>
        <a:srgbClr val="51718D"/>
      </a:accent1>
      <a:accent2>
        <a:srgbClr val="91ACC2"/>
      </a:accent2>
      <a:accent3>
        <a:srgbClr val="51718D"/>
      </a:accent3>
      <a:accent4>
        <a:srgbClr val="91ACC2"/>
      </a:accent4>
      <a:accent5>
        <a:srgbClr val="51718D"/>
      </a:accent5>
      <a:accent6>
        <a:srgbClr val="91ACC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1736</Words>
  <Application>Microsoft Macintosh PowerPoint</Application>
  <PresentationFormat>Widescreen</PresentationFormat>
  <Paragraphs>220</Paragraphs>
  <Slides>43</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等线</vt:lpstr>
      <vt:lpstr>等线 Light</vt:lpstr>
      <vt:lpstr>微软雅黑</vt:lpstr>
      <vt:lpstr>Arial</vt:lpstr>
      <vt:lpstr>Calibri</vt:lpstr>
      <vt:lpstr>Calibri Light</vt:lpstr>
      <vt:lpstr>方正姚体</vt:lpstr>
      <vt:lpstr>iCiel Cadena</vt:lpstr>
      <vt:lpstr>iCiel Pacifico</vt:lpstr>
      <vt:lpstr>方正兰亭超细黑简体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Le Tran Thi My (IEC-QNI-iSC)</cp:lastModifiedBy>
  <cp:revision>76</cp:revision>
  <dcterms:created xsi:type="dcterms:W3CDTF">2017-07-09T11:42:26Z</dcterms:created>
  <dcterms:modified xsi:type="dcterms:W3CDTF">2021-08-18T15:44:28Z</dcterms:modified>
</cp:coreProperties>
</file>