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2" r:id="rId2"/>
    <p:sldId id="273" r:id="rId3"/>
    <p:sldId id="259" r:id="rId4"/>
    <p:sldId id="276" r:id="rId5"/>
    <p:sldId id="277" r:id="rId6"/>
    <p:sldId id="278" r:id="rId7"/>
    <p:sldId id="279" r:id="rId8"/>
    <p:sldId id="280" r:id="rId9"/>
    <p:sldId id="275" r:id="rId10"/>
    <p:sldId id="283" r:id="rId11"/>
    <p:sldId id="285" r:id="rId12"/>
    <p:sldId id="286" r:id="rId13"/>
    <p:sldId id="264" r:id="rId14"/>
    <p:sldId id="289" r:id="rId15"/>
    <p:sldId id="290" r:id="rId16"/>
    <p:sldId id="291" r:id="rId17"/>
    <p:sldId id="292" r:id="rId18"/>
    <p:sldId id="260" r:id="rId19"/>
    <p:sldId id="302" r:id="rId20"/>
    <p:sldId id="303" r:id="rId21"/>
    <p:sldId id="294" r:id="rId22"/>
    <p:sldId id="295" r:id="rId23"/>
    <p:sldId id="304" r:id="rId24"/>
    <p:sldId id="296" r:id="rId25"/>
    <p:sldId id="305" r:id="rId26"/>
    <p:sldId id="297" r:id="rId27"/>
    <p:sldId id="306" r:id="rId28"/>
    <p:sldId id="267" r:id="rId29"/>
    <p:sldId id="300" r:id="rId30"/>
    <p:sldId id="301" r:id="rId31"/>
    <p:sldId id="274" r:id="rId32"/>
  </p:sldIdLst>
  <p:sldSz cx="18288000" cy="10287000"/>
  <p:notesSz cx="6858000" cy="9144000"/>
  <p:embeddedFontLst>
    <p:embeddedFont>
      <p:font typeface="Calibri" panose="020F050202020403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5/21/2022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5/21/2022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0.svg"/><Relationship Id="rId7" Type="http://schemas.openxmlformats.org/officeDocument/2006/relationships/image" Target="../media/image180.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8" Type="http://schemas.openxmlformats.org/officeDocument/2006/relationships/image" Target="../media/image26.png"/><Relationship Id="rId26" Type="http://schemas.openxmlformats.org/officeDocument/2006/relationships/image" Target="../media/image440.sv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7" Type="http://schemas.openxmlformats.org/officeDocument/2006/relationships/image" Target="../media/image52.svg"/><Relationship Id="rId25" Type="http://schemas.openxmlformats.org/officeDocument/2006/relationships/image" Target="../media/image44.png"/><Relationship Id="rId2" Type="http://schemas.openxmlformats.org/officeDocument/2006/relationships/image" Target="../media/image17.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43.png"/><Relationship Id="rId5" Type="http://schemas.openxmlformats.org/officeDocument/2006/relationships/image" Target="../media/image40.svg"/><Relationship Id="rId23" Type="http://schemas.openxmlformats.org/officeDocument/2006/relationships/image" Target="../media/image35.png"/><Relationship Id="rId19" Type="http://schemas.openxmlformats.org/officeDocument/2006/relationships/image" Target="../media/image54.svg"/><Relationship Id="rId4" Type="http://schemas.openxmlformats.org/officeDocument/2006/relationships/image" Target="../media/image18.png"/><Relationship Id="rId22"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8" Type="http://schemas.openxmlformats.org/officeDocument/2006/relationships/image" Target="../media/image26.pn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7" Type="http://schemas.openxmlformats.org/officeDocument/2006/relationships/image" Target="../media/image52.svg"/><Relationship Id="rId2" Type="http://schemas.openxmlformats.org/officeDocument/2006/relationships/image" Target="../media/image17.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45.png"/><Relationship Id="rId5" Type="http://schemas.openxmlformats.org/officeDocument/2006/relationships/image" Target="../media/image40.svg"/><Relationship Id="rId23" Type="http://schemas.openxmlformats.org/officeDocument/2006/relationships/image" Target="../media/image35.png"/><Relationship Id="rId19" Type="http://schemas.openxmlformats.org/officeDocument/2006/relationships/image" Target="../media/image54.svg"/><Relationship Id="rId4" Type="http://schemas.openxmlformats.org/officeDocument/2006/relationships/image" Target="../media/image18.png"/><Relationship Id="rId22"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18" Type="http://schemas.openxmlformats.org/officeDocument/2006/relationships/image" Target="../media/image46.png"/><Relationship Id="rId26" Type="http://schemas.openxmlformats.org/officeDocument/2006/relationships/image" Target="../media/image209.svg"/><Relationship Id="rId13" Type="http://schemas.openxmlformats.org/officeDocument/2006/relationships/image" Target="../media/image480.svg"/><Relationship Id="rId3" Type="http://schemas.openxmlformats.org/officeDocument/2006/relationships/image" Target="../media/image380.svg"/><Relationship Id="rId21" Type="http://schemas.openxmlformats.org/officeDocument/2006/relationships/image" Target="../media/image27.png"/><Relationship Id="rId7" Type="http://schemas.openxmlformats.org/officeDocument/2006/relationships/image" Target="../media/image420.svg"/><Relationship Id="rId12" Type="http://schemas.openxmlformats.org/officeDocument/2006/relationships/image" Target="../media/image24.png"/><Relationship Id="rId17" Type="http://schemas.openxmlformats.org/officeDocument/2006/relationships/image" Target="../media/image520.svg"/><Relationship Id="rId2" Type="http://schemas.openxmlformats.org/officeDocument/2006/relationships/image" Target="../media/image17.png"/><Relationship Id="rId20" Type="http://schemas.openxmlformats.org/officeDocument/2006/relationships/image" Target="../media/image47.png"/><Relationship Id="rId29"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60.svg"/><Relationship Id="rId5" Type="http://schemas.openxmlformats.org/officeDocument/2006/relationships/image" Target="../media/image400.svg"/><Relationship Id="rId23" Type="http://schemas.openxmlformats.org/officeDocument/2006/relationships/image" Target="../media/image48.png"/><Relationship Id="rId28" Type="http://schemas.openxmlformats.org/officeDocument/2006/relationships/image" Target="../media/image22.png"/><Relationship Id="rId15" Type="http://schemas.openxmlformats.org/officeDocument/2006/relationships/image" Target="../media/image500.svg"/><Relationship Id="rId19" Type="http://schemas.openxmlformats.org/officeDocument/2006/relationships/image" Target="../media/image540.svg"/><Relationship Id="rId4" Type="http://schemas.openxmlformats.org/officeDocument/2006/relationships/image" Target="../media/image18.png"/><Relationship Id="rId22" Type="http://schemas.openxmlformats.org/officeDocument/2006/relationships/image" Target="../media/image560.svg"/><Relationship Id="rId27" Type="http://schemas.openxmlformats.org/officeDocument/2006/relationships/image" Target="../media/image20.png"/><Relationship Id="rId9" Type="http://schemas.openxmlformats.org/officeDocument/2006/relationships/image" Target="../media/image441.svg"/></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21" Type="http://schemas.openxmlformats.org/officeDocument/2006/relationships/image" Target="../media/image24.svg"/><Relationship Id="rId7" Type="http://schemas.openxmlformats.org/officeDocument/2006/relationships/image" Target="../media/image66.svg"/><Relationship Id="rId12" Type="http://schemas.openxmlformats.org/officeDocument/2006/relationships/image" Target="../media/image54.png"/><Relationship Id="rId17" Type="http://schemas.openxmlformats.org/officeDocument/2006/relationships/image" Target="../media/image26.png"/><Relationship Id="rId2" Type="http://schemas.openxmlformats.org/officeDocument/2006/relationships/image" Target="../media/image49.png"/><Relationship Id="rId16" Type="http://schemas.openxmlformats.org/officeDocument/2006/relationships/image" Target="../media/image112.sv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108.svg"/><Relationship Id="rId15" Type="http://schemas.openxmlformats.org/officeDocument/2006/relationships/image" Target="../media/image56.png"/><Relationship Id="rId10" Type="http://schemas.openxmlformats.org/officeDocument/2006/relationships/image" Target="../media/image52.png"/><Relationship Id="rId19" Type="http://schemas.openxmlformats.org/officeDocument/2006/relationships/image" Target="../media/image54.svg"/><Relationship Id="rId9" Type="http://schemas.openxmlformats.org/officeDocument/2006/relationships/image" Target="../media/image121.svg"/><Relationship Id="rId14" Type="http://schemas.openxmlformats.org/officeDocument/2006/relationships/image" Target="../media/image110.svg"/><Relationship Id="rId22" Type="http://schemas.openxmlformats.org/officeDocument/2006/relationships/image" Target="../media/image35.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21" Type="http://schemas.openxmlformats.org/officeDocument/2006/relationships/image" Target="../media/image24.svg"/><Relationship Id="rId7" Type="http://schemas.openxmlformats.org/officeDocument/2006/relationships/image" Target="../media/image66.svg"/><Relationship Id="rId12" Type="http://schemas.openxmlformats.org/officeDocument/2006/relationships/image" Target="../media/image54.png"/><Relationship Id="rId17" Type="http://schemas.openxmlformats.org/officeDocument/2006/relationships/image" Target="../media/image26.png"/><Relationship Id="rId2" Type="http://schemas.openxmlformats.org/officeDocument/2006/relationships/image" Target="../media/image49.png"/><Relationship Id="rId16" Type="http://schemas.openxmlformats.org/officeDocument/2006/relationships/image" Target="../media/image112.sv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24" Type="http://schemas.openxmlformats.org/officeDocument/2006/relationships/image" Target="../media/image80.svg"/><Relationship Id="rId5" Type="http://schemas.openxmlformats.org/officeDocument/2006/relationships/image" Target="../media/image108.svg"/><Relationship Id="rId15" Type="http://schemas.openxmlformats.org/officeDocument/2006/relationships/image" Target="../media/image56.png"/><Relationship Id="rId23" Type="http://schemas.openxmlformats.org/officeDocument/2006/relationships/image" Target="../media/image38.png"/><Relationship Id="rId10" Type="http://schemas.openxmlformats.org/officeDocument/2006/relationships/image" Target="../media/image52.png"/><Relationship Id="rId19" Type="http://schemas.openxmlformats.org/officeDocument/2006/relationships/image" Target="../media/image54.svg"/><Relationship Id="rId9" Type="http://schemas.openxmlformats.org/officeDocument/2006/relationships/image" Target="../media/image121.svg"/><Relationship Id="rId14" Type="http://schemas.openxmlformats.org/officeDocument/2006/relationships/image" Target="../media/image110.svg"/><Relationship Id="rId22" Type="http://schemas.openxmlformats.org/officeDocument/2006/relationships/image" Target="../media/image35.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21" Type="http://schemas.openxmlformats.org/officeDocument/2006/relationships/image" Target="../media/image24.svg"/><Relationship Id="rId7" Type="http://schemas.openxmlformats.org/officeDocument/2006/relationships/image" Target="../media/image66.svg"/><Relationship Id="rId12" Type="http://schemas.openxmlformats.org/officeDocument/2006/relationships/image" Target="../media/image54.png"/><Relationship Id="rId17" Type="http://schemas.openxmlformats.org/officeDocument/2006/relationships/image" Target="../media/image26.png"/><Relationship Id="rId2" Type="http://schemas.openxmlformats.org/officeDocument/2006/relationships/image" Target="../media/image49.png"/><Relationship Id="rId16" Type="http://schemas.openxmlformats.org/officeDocument/2006/relationships/image" Target="../media/image112.sv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24" Type="http://schemas.openxmlformats.org/officeDocument/2006/relationships/image" Target="../media/image80.svg"/><Relationship Id="rId5" Type="http://schemas.openxmlformats.org/officeDocument/2006/relationships/image" Target="../media/image108.svg"/><Relationship Id="rId15" Type="http://schemas.openxmlformats.org/officeDocument/2006/relationships/image" Target="../media/image56.png"/><Relationship Id="rId23" Type="http://schemas.openxmlformats.org/officeDocument/2006/relationships/image" Target="../media/image38.png"/><Relationship Id="rId10" Type="http://schemas.openxmlformats.org/officeDocument/2006/relationships/image" Target="../media/image52.png"/><Relationship Id="rId19" Type="http://schemas.openxmlformats.org/officeDocument/2006/relationships/image" Target="../media/image54.svg"/><Relationship Id="rId9" Type="http://schemas.openxmlformats.org/officeDocument/2006/relationships/image" Target="../media/image121.svg"/><Relationship Id="rId14" Type="http://schemas.openxmlformats.org/officeDocument/2006/relationships/image" Target="../media/image110.svg"/><Relationship Id="rId22" Type="http://schemas.openxmlformats.org/officeDocument/2006/relationships/image" Target="../media/image35.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21" Type="http://schemas.openxmlformats.org/officeDocument/2006/relationships/image" Target="../media/image24.svg"/><Relationship Id="rId7" Type="http://schemas.openxmlformats.org/officeDocument/2006/relationships/image" Target="../media/image66.svg"/><Relationship Id="rId12" Type="http://schemas.openxmlformats.org/officeDocument/2006/relationships/image" Target="../media/image54.png"/><Relationship Id="rId17" Type="http://schemas.openxmlformats.org/officeDocument/2006/relationships/image" Target="../media/image26.png"/><Relationship Id="rId2" Type="http://schemas.openxmlformats.org/officeDocument/2006/relationships/image" Target="../media/image49.png"/><Relationship Id="rId16" Type="http://schemas.openxmlformats.org/officeDocument/2006/relationships/image" Target="../media/image112.sv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5" Type="http://schemas.openxmlformats.org/officeDocument/2006/relationships/image" Target="../media/image108.svg"/><Relationship Id="rId15" Type="http://schemas.openxmlformats.org/officeDocument/2006/relationships/image" Target="../media/image56.png"/><Relationship Id="rId23" Type="http://schemas.openxmlformats.org/officeDocument/2006/relationships/image" Target="../media/image57.png"/><Relationship Id="rId10" Type="http://schemas.openxmlformats.org/officeDocument/2006/relationships/image" Target="../media/image52.png"/><Relationship Id="rId19" Type="http://schemas.openxmlformats.org/officeDocument/2006/relationships/image" Target="../media/image54.svg"/><Relationship Id="rId9" Type="http://schemas.openxmlformats.org/officeDocument/2006/relationships/image" Target="../media/image121.svg"/><Relationship Id="rId14" Type="http://schemas.openxmlformats.org/officeDocument/2006/relationships/image" Target="../media/image110.svg"/><Relationship Id="rId22"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5.png"/><Relationship Id="rId21" Type="http://schemas.openxmlformats.org/officeDocument/2006/relationships/image" Target="../media/image24.svg"/><Relationship Id="rId7" Type="http://schemas.openxmlformats.org/officeDocument/2006/relationships/image" Target="../media/image66.svg"/><Relationship Id="rId12" Type="http://schemas.openxmlformats.org/officeDocument/2006/relationships/image" Target="../media/image54.png"/><Relationship Id="rId17" Type="http://schemas.openxmlformats.org/officeDocument/2006/relationships/image" Target="../media/image26.png"/><Relationship Id="rId2" Type="http://schemas.openxmlformats.org/officeDocument/2006/relationships/image" Target="../media/image49.png"/><Relationship Id="rId16" Type="http://schemas.openxmlformats.org/officeDocument/2006/relationships/image" Target="../media/image112.svg"/><Relationship Id="rId20"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3.png"/><Relationship Id="rId24" Type="http://schemas.openxmlformats.org/officeDocument/2006/relationships/image" Target="../media/image36.svg"/><Relationship Id="rId5" Type="http://schemas.openxmlformats.org/officeDocument/2006/relationships/image" Target="../media/image108.svg"/><Relationship Id="rId15" Type="http://schemas.openxmlformats.org/officeDocument/2006/relationships/image" Target="../media/image56.png"/><Relationship Id="rId23" Type="http://schemas.openxmlformats.org/officeDocument/2006/relationships/image" Target="../media/image37.png"/><Relationship Id="rId10" Type="http://schemas.openxmlformats.org/officeDocument/2006/relationships/image" Target="../media/image52.png"/><Relationship Id="rId19" Type="http://schemas.openxmlformats.org/officeDocument/2006/relationships/image" Target="../media/image54.svg"/><Relationship Id="rId9" Type="http://schemas.openxmlformats.org/officeDocument/2006/relationships/image" Target="../media/image121.svg"/><Relationship Id="rId14" Type="http://schemas.openxmlformats.org/officeDocument/2006/relationships/image" Target="../media/image110.svg"/><Relationship Id="rId22" Type="http://schemas.openxmlformats.org/officeDocument/2006/relationships/image" Target="../media/image35.png"/></Relationships>
</file>

<file path=ppt/slides/_rels/slide18.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21" Type="http://schemas.openxmlformats.org/officeDocument/2006/relationships/image" Target="../media/image64.png"/><Relationship Id="rId12" Type="http://schemas.openxmlformats.org/officeDocument/2006/relationships/image" Target="../media/image61.png"/><Relationship Id="rId17" Type="http://schemas.openxmlformats.org/officeDocument/2006/relationships/image" Target="../media/image70.svg"/><Relationship Id="rId7" Type="http://schemas.openxmlformats.org/officeDocument/2006/relationships/image" Target="../media/image6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19.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21" Type="http://schemas.openxmlformats.org/officeDocument/2006/relationships/image" Target="../media/image64.png"/><Relationship Id="rId12" Type="http://schemas.openxmlformats.org/officeDocument/2006/relationships/image" Target="../media/image61.png"/><Relationship Id="rId17" Type="http://schemas.openxmlformats.org/officeDocument/2006/relationships/image" Target="../media/image70.svg"/><Relationship Id="rId7" Type="http://schemas.openxmlformats.org/officeDocument/2006/relationships/image" Target="../media/image6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svg"/><Relationship Id="rId1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2.png"/><Relationship Id="rId17" Type="http://schemas.openxmlformats.org/officeDocument/2006/relationships/image" Target="../media/image16.png"/><Relationship Id="rId2" Type="http://schemas.openxmlformats.org/officeDocument/2006/relationships/image" Target="../media/image7.pn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png"/><Relationship Id="rId10" Type="http://schemas.openxmlformats.org/officeDocument/2006/relationships/image" Target="../media/image11.png"/><Relationship Id="rId19" Type="http://schemas.openxmlformats.org/officeDocument/2006/relationships/image" Target="../media/image14.svg"/><Relationship Id="rId4" Type="http://schemas.openxmlformats.org/officeDocument/2006/relationships/image" Target="../media/image8.png"/><Relationship Id="rId9" Type="http://schemas.openxmlformats.org/officeDocument/2006/relationships/image" Target="../media/image8.svg"/><Relationship Id="rId14" Type="http://schemas.openxmlformats.org/officeDocument/2006/relationships/image" Target="../media/image13.png"/></Relationships>
</file>

<file path=ppt/slides/_rels/slide20.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1.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2.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3.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4.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5.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6.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7.xml.rels><?xml version="1.0" encoding="UTF-8" standalone="yes"?>
<Relationships xmlns="http://schemas.openxmlformats.org/package/2006/relationships"><Relationship Id="rId13" Type="http://schemas.openxmlformats.org/officeDocument/2006/relationships/image" Target="../media/image66.svg"/><Relationship Id="rId18" Type="http://schemas.openxmlformats.org/officeDocument/2006/relationships/image" Target="../media/image33.png"/><Relationship Id="rId12" Type="http://schemas.openxmlformats.org/officeDocument/2006/relationships/image" Target="../media/image61.png"/><Relationship Id="rId17" Type="http://schemas.openxmlformats.org/officeDocument/2006/relationships/image" Target="../media/image70.svg"/><Relationship Id="rId2" Type="http://schemas.openxmlformats.org/officeDocument/2006/relationships/image" Target="../media/image58.png"/><Relationship Id="rId16" Type="http://schemas.openxmlformats.org/officeDocument/2006/relationships/image" Target="../media/image63.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59.png"/><Relationship Id="rId11" Type="http://schemas.openxmlformats.org/officeDocument/2006/relationships/image" Target="../media/image64.svg"/><Relationship Id="rId5" Type="http://schemas.openxmlformats.org/officeDocument/2006/relationships/image" Target="../media/image26.svg"/><Relationship Id="rId15" Type="http://schemas.openxmlformats.org/officeDocument/2006/relationships/image" Target="../media/image68.svg"/><Relationship Id="rId10" Type="http://schemas.openxmlformats.org/officeDocument/2006/relationships/image" Target="../media/image60.png"/><Relationship Id="rId19" Type="http://schemas.openxmlformats.org/officeDocument/2006/relationships/image" Target="../media/image24.svg"/><Relationship Id="rId9" Type="http://schemas.openxmlformats.org/officeDocument/2006/relationships/image" Target="../media/image62.svg"/><Relationship Id="rId14" Type="http://schemas.openxmlformats.org/officeDocument/2006/relationships/image" Target="../media/image62.png"/></Relationships>
</file>

<file path=ppt/slides/_rels/slide28.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0.svg"/><Relationship Id="rId18" Type="http://schemas.openxmlformats.org/officeDocument/2006/relationships/image" Target="../media/image37.png"/><Relationship Id="rId21" Type="http://schemas.openxmlformats.org/officeDocument/2006/relationships/image" Target="../media/image80.svg"/><Relationship Id="rId7" Type="http://schemas.openxmlformats.org/officeDocument/2006/relationships/image" Target="../media/image146.svg"/><Relationship Id="rId17" Type="http://schemas.openxmlformats.org/officeDocument/2006/relationships/image" Target="../media/image34.svg"/><Relationship Id="rId2" Type="http://schemas.openxmlformats.org/officeDocument/2006/relationships/image" Target="../media/image65.png"/><Relationship Id="rId16" Type="http://schemas.openxmlformats.org/officeDocument/2006/relationships/image" Target="../media/image36.png"/><Relationship Id="rId20" Type="http://schemas.openxmlformats.org/officeDocument/2006/relationships/image" Target="../media/image38.png"/><Relationship Id="rId1" Type="http://schemas.openxmlformats.org/officeDocument/2006/relationships/slideLayout" Target="../slideLayouts/slideLayout7.xml"/><Relationship Id="rId11" Type="http://schemas.openxmlformats.org/officeDocument/2006/relationships/image" Target="../media/image24.svg"/><Relationship Id="rId15" Type="http://schemas.openxmlformats.org/officeDocument/2006/relationships/image" Target="../media/image35.png"/><Relationship Id="rId10" Type="http://schemas.openxmlformats.org/officeDocument/2006/relationships/image" Target="../media/image18.png"/><Relationship Id="rId19" Type="http://schemas.openxmlformats.org/officeDocument/2006/relationships/image" Target="../media/image36.svg"/><Relationship Id="rId9" Type="http://schemas.openxmlformats.org/officeDocument/2006/relationships/image" Target="../media/image64.svg"/><Relationship Id="rId14" Type="http://schemas.openxmlformats.org/officeDocument/2006/relationships/image" Target="../media/image33.png"/><Relationship Id="rId22" Type="http://schemas.openxmlformats.org/officeDocument/2006/relationships/image" Target="../media/image67.png"/></Relationships>
</file>

<file path=ppt/slides/_rels/slide29.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40.svg"/><Relationship Id="rId7" Type="http://schemas.openxmlformats.org/officeDocument/2006/relationships/image" Target="../media/image146.svg"/><Relationship Id="rId2" Type="http://schemas.openxmlformats.org/officeDocument/2006/relationships/image" Target="../media/image65.png"/><Relationship Id="rId1" Type="http://schemas.openxmlformats.org/officeDocument/2006/relationships/slideLayout" Target="../slideLayouts/slideLayout7.xml"/><Relationship Id="rId11" Type="http://schemas.openxmlformats.org/officeDocument/2006/relationships/image" Target="../media/image24.svg"/><Relationship Id="rId15" Type="http://schemas.openxmlformats.org/officeDocument/2006/relationships/image" Target="../media/image35.png"/><Relationship Id="rId10" Type="http://schemas.openxmlformats.org/officeDocument/2006/relationships/image" Target="../media/image18.png"/><Relationship Id="rId9" Type="http://schemas.openxmlformats.org/officeDocument/2006/relationships/image" Target="../media/image64.svg"/><Relationship Id="rId14" Type="http://schemas.openxmlformats.org/officeDocument/2006/relationships/image" Target="../media/image33.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48.svg"/><Relationship Id="rId18" Type="http://schemas.openxmlformats.org/officeDocument/2006/relationships/image" Target="../media/image25.png"/><Relationship Id="rId3" Type="http://schemas.openxmlformats.org/officeDocument/2006/relationships/image" Target="../media/image38.svg"/><Relationship Id="rId21" Type="http://schemas.openxmlformats.org/officeDocument/2006/relationships/image" Target="../media/image27.png"/><Relationship Id="rId7" Type="http://schemas.openxmlformats.org/officeDocument/2006/relationships/image" Target="../media/image42.svg"/><Relationship Id="rId12" Type="http://schemas.openxmlformats.org/officeDocument/2006/relationships/image" Target="../media/image22.png"/><Relationship Id="rId17" Type="http://schemas.openxmlformats.org/officeDocument/2006/relationships/image" Target="../media/image52.svg"/><Relationship Id="rId2" Type="http://schemas.openxmlformats.org/officeDocument/2006/relationships/image" Target="../media/image17.png"/><Relationship Id="rId16" Type="http://schemas.openxmlformats.org/officeDocument/2006/relationships/image" Target="../media/image24.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46.svg"/><Relationship Id="rId24" Type="http://schemas.openxmlformats.org/officeDocument/2006/relationships/image" Target="../media/image9.svg"/><Relationship Id="rId5" Type="http://schemas.openxmlformats.org/officeDocument/2006/relationships/image" Target="../media/image40.svg"/><Relationship Id="rId15" Type="http://schemas.openxmlformats.org/officeDocument/2006/relationships/image" Target="../media/image50.svg"/><Relationship Id="rId23" Type="http://schemas.openxmlformats.org/officeDocument/2006/relationships/image" Target="../media/image28.png"/><Relationship Id="rId10" Type="http://schemas.openxmlformats.org/officeDocument/2006/relationships/image" Target="../media/image21.png"/><Relationship Id="rId19" Type="http://schemas.openxmlformats.org/officeDocument/2006/relationships/image" Target="../media/image54.svg"/><Relationship Id="rId4" Type="http://schemas.openxmlformats.org/officeDocument/2006/relationships/image" Target="../media/image18.png"/><Relationship Id="rId9" Type="http://schemas.openxmlformats.org/officeDocument/2006/relationships/image" Target="../media/image44.svg"/><Relationship Id="rId14" Type="http://schemas.openxmlformats.org/officeDocument/2006/relationships/image" Target="../media/image23.png"/><Relationship Id="rId22" Type="http://schemas.openxmlformats.org/officeDocument/2006/relationships/image" Target="../media/image56.svg"/></Relationships>
</file>

<file path=ppt/slides/_rels/slide30.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340.svg"/><Relationship Id="rId18" Type="http://schemas.openxmlformats.org/officeDocument/2006/relationships/image" Target="../media/image72.png"/><Relationship Id="rId21" Type="http://schemas.openxmlformats.org/officeDocument/2006/relationships/image" Target="../media/image126.svg"/><Relationship Id="rId7" Type="http://schemas.openxmlformats.org/officeDocument/2006/relationships/image" Target="../media/image181.svg"/><Relationship Id="rId12" Type="http://schemas.openxmlformats.org/officeDocument/2006/relationships/image" Target="../media/image36.png"/><Relationship Id="rId17" Type="http://schemas.openxmlformats.org/officeDocument/2006/relationships/image" Target="../media/image122.svg"/><Relationship Id="rId2" Type="http://schemas.openxmlformats.org/officeDocument/2006/relationships/image" Target="../media/image29.png"/><Relationship Id="rId16" Type="http://schemas.openxmlformats.org/officeDocument/2006/relationships/image" Target="../media/image71.png"/><Relationship Id="rId20" Type="http://schemas.openxmlformats.org/officeDocument/2006/relationships/image" Target="../media/image73.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18.svg"/><Relationship Id="rId5" Type="http://schemas.openxmlformats.org/officeDocument/2006/relationships/image" Target="../media/image160.svg"/><Relationship Id="rId15" Type="http://schemas.openxmlformats.org/officeDocument/2006/relationships/image" Target="../media/image120.svg"/><Relationship Id="rId10" Type="http://schemas.openxmlformats.org/officeDocument/2006/relationships/image" Target="../media/image69.png"/><Relationship Id="rId19" Type="http://schemas.openxmlformats.org/officeDocument/2006/relationships/image" Target="../media/image124.svg"/><Relationship Id="rId9" Type="http://schemas.openxmlformats.org/officeDocument/2006/relationships/image" Target="../media/image116.svg"/><Relationship Id="rId14" Type="http://schemas.openxmlformats.org/officeDocument/2006/relationships/image" Target="../media/image70.png"/><Relationship Id="rId22" Type="http://schemas.openxmlformats.org/officeDocument/2006/relationships/image" Target="../media/image74.png"/></Relationships>
</file>

<file path=ppt/slides/_rels/slide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50.svg"/><Relationship Id="rId7" Type="http://schemas.openxmlformats.org/officeDocument/2006/relationships/image" Target="../media/image180.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14.svg"/><Relationship Id="rId5" Type="http://schemas.openxmlformats.org/officeDocument/2006/relationships/image" Target="../media/image178.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5.pn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22.svg"/></Relationships>
</file>

<file path=ppt/slides/_rels/slide5.xml.rels><?xml version="1.0" encoding="UTF-8" standalone="yes"?>
<Relationships xmlns="http://schemas.openxmlformats.org/package/2006/relationships"><Relationship Id="rId13" Type="http://schemas.openxmlformats.org/officeDocument/2006/relationships/image" Target="../media/image36.png"/><Relationship Id="rId3" Type="http://schemas.openxmlformats.org/officeDocument/2006/relationships/image" Target="../media/image16.svg"/><Relationship Id="rId12" Type="http://schemas.openxmlformats.org/officeDocument/2006/relationships/image" Target="../media/image35.png"/><Relationship Id="rId2" Type="http://schemas.openxmlformats.org/officeDocument/2006/relationships/image" Target="../media/image29.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37.png"/><Relationship Id="rId4" Type="http://schemas.openxmlformats.org/officeDocument/2006/relationships/image" Target="../media/image30.png"/><Relationship Id="rId14" Type="http://schemas.openxmlformats.org/officeDocument/2006/relationships/image" Target="../media/image34.svg"/></Relationships>
</file>

<file path=ppt/slides/_rels/slide6.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80.svg"/><Relationship Id="rId3" Type="http://schemas.openxmlformats.org/officeDocument/2006/relationships/image" Target="../media/image16.sv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image" Target="../media/image29.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37.png"/><Relationship Id="rId19" Type="http://schemas.openxmlformats.org/officeDocument/2006/relationships/image" Target="../media/image39.png"/><Relationship Id="rId4" Type="http://schemas.openxmlformats.org/officeDocument/2006/relationships/image" Target="../media/image30.png"/><Relationship Id="rId14" Type="http://schemas.openxmlformats.org/officeDocument/2006/relationships/image" Target="../media/image34.svg"/></Relationships>
</file>

<file path=ppt/slides/_rels/slide7.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80.svg"/><Relationship Id="rId3" Type="http://schemas.openxmlformats.org/officeDocument/2006/relationships/image" Target="../media/image16.sv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image" Target="../media/image29.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37.png"/><Relationship Id="rId19" Type="http://schemas.openxmlformats.org/officeDocument/2006/relationships/image" Target="../media/image40.png"/><Relationship Id="rId4" Type="http://schemas.openxmlformats.org/officeDocument/2006/relationships/image" Target="../media/image30.png"/><Relationship Id="rId14" Type="http://schemas.openxmlformats.org/officeDocument/2006/relationships/image" Target="../media/image34.svg"/></Relationships>
</file>

<file path=ppt/slides/_rels/slide8.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80.svg"/><Relationship Id="rId3" Type="http://schemas.openxmlformats.org/officeDocument/2006/relationships/image" Target="../media/image16.svg"/><Relationship Id="rId12" Type="http://schemas.openxmlformats.org/officeDocument/2006/relationships/image" Target="../media/image35.png"/><Relationship Id="rId17" Type="http://schemas.openxmlformats.org/officeDocument/2006/relationships/image" Target="../media/image38.png"/><Relationship Id="rId2" Type="http://schemas.openxmlformats.org/officeDocument/2006/relationships/image" Target="../media/image29.png"/><Relationship Id="rId16"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37.png"/><Relationship Id="rId19" Type="http://schemas.openxmlformats.org/officeDocument/2006/relationships/image" Target="../media/image41.png"/><Relationship Id="rId4" Type="http://schemas.openxmlformats.org/officeDocument/2006/relationships/image" Target="../media/image30.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8" Type="http://schemas.openxmlformats.org/officeDocument/2006/relationships/image" Target="../media/image26.png"/><Relationship Id="rId3" Type="http://schemas.openxmlformats.org/officeDocument/2006/relationships/image" Target="../media/image38.svg"/><Relationship Id="rId21" Type="http://schemas.openxmlformats.org/officeDocument/2006/relationships/image" Target="../media/image56.svg"/><Relationship Id="rId7" Type="http://schemas.openxmlformats.org/officeDocument/2006/relationships/image" Target="../media/image42.svg"/><Relationship Id="rId17" Type="http://schemas.openxmlformats.org/officeDocument/2006/relationships/image" Target="../media/image52.svg"/><Relationship Id="rId2" Type="http://schemas.openxmlformats.org/officeDocument/2006/relationships/image" Target="../media/image17.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4.svg"/><Relationship Id="rId24" Type="http://schemas.openxmlformats.org/officeDocument/2006/relationships/image" Target="../media/image43.png"/><Relationship Id="rId5" Type="http://schemas.openxmlformats.org/officeDocument/2006/relationships/image" Target="../media/image40.svg"/><Relationship Id="rId23" Type="http://schemas.openxmlformats.org/officeDocument/2006/relationships/image" Target="../media/image35.png"/><Relationship Id="rId19" Type="http://schemas.openxmlformats.org/officeDocument/2006/relationships/image" Target="../media/image54.svg"/><Relationship Id="rId4" Type="http://schemas.openxmlformats.org/officeDocument/2006/relationships/image" Target="../media/image18.png"/><Relationship Id="rId22"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5443761" y="7308625"/>
            <a:ext cx="3768098" cy="442654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1527652" y="1837575"/>
            <a:ext cx="12645548"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flipV="1">
            <a:off x="1706600" y="1593847"/>
            <a:ext cx="12695200" cy="8704"/>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0"/>
            <a:ext cx="12681554" cy="93089"/>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1768964" y="2443756"/>
            <a:ext cx="12141001"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sp>
        <p:nvSpPr>
          <p:cNvPr id="13" name="TextBox 13"/>
          <p:cNvSpPr txBox="1"/>
          <p:nvPr/>
        </p:nvSpPr>
        <p:spPr>
          <a:xfrm>
            <a:off x="2343115" y="3056625"/>
            <a:ext cx="11014621" cy="4780668"/>
          </a:xfrm>
          <a:prstGeom prst="rect">
            <a:avLst/>
          </a:prstGeom>
        </p:spPr>
        <p:txBody>
          <a:bodyPr wrap="square" lIns="0" tIns="0" rIns="0" bIns="0" rtlCol="0" anchor="t">
            <a:spAutoFit/>
          </a:bodyPr>
          <a:lstStyle/>
          <a:p>
            <a:pPr algn="ctr">
              <a:lnSpc>
                <a:spcPct val="150000"/>
              </a:lnSpc>
            </a:pPr>
            <a:r>
              <a:rPr lang="en-US" sz="7200" b="1" dirty="0" smtClean="0">
                <a:solidFill>
                  <a:srgbClr val="3F3A6D"/>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40680" y="1210557"/>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5507" y="8926226"/>
            <a:ext cx="728753" cy="1049251"/>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834568" y="790400"/>
            <a:ext cx="2058517" cy="1175226"/>
          </a:xfrm>
          <a:prstGeom prst="rect">
            <a:avLst/>
          </a:prstGeom>
        </p:spPr>
      </p:pic>
      <p:pic>
        <p:nvPicPr>
          <p:cNvPr id="19"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43637" y="2881019"/>
            <a:ext cx="4385853" cy="10533707"/>
          </a:xfrm>
          <a:prstGeom prst="rect">
            <a:avLst/>
          </a:prstGeom>
        </p:spPr>
      </p:pic>
    </p:spTree>
    <p:extLst>
      <p:ext uri="{BB962C8B-B14F-4D97-AF65-F5344CB8AC3E}">
        <p14:creationId xmlns:p14="http://schemas.microsoft.com/office/powerpoint/2010/main" val="271041814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7257517" y="3156923"/>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96188" y="934613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545399" y="937219"/>
            <a:ext cx="959230" cy="313930"/>
          </a:xfrm>
          <a:prstGeom prst="rect">
            <a:avLst/>
          </a:prstGeom>
        </p:spPr>
      </p:pic>
      <p:pic>
        <p:nvPicPr>
          <p:cNvPr id="23"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25569" y="1362794"/>
            <a:ext cx="6412333" cy="830997"/>
          </a:xfrm>
          <a:prstGeom prst="rect">
            <a:avLst/>
          </a:prstGeom>
          <a:noFill/>
        </p:spPr>
        <p:txBody>
          <a:bodyPr wrap="none" rtlCol="0">
            <a:spAutoFit/>
          </a:bodyPr>
          <a:lstStyle/>
          <a:p>
            <a:r>
              <a:rPr lang="vi-VN" sz="4800" b="1" dirty="0"/>
              <a:t>2</a:t>
            </a:r>
            <a:r>
              <a:rPr lang="vi-VN" sz="4800" b="1" dirty="0" smtClean="0"/>
              <a:t>. Các loại thị trường</a:t>
            </a:r>
          </a:p>
        </p:txBody>
      </p:sp>
      <p:pic>
        <p:nvPicPr>
          <p:cNvPr id="18" name="Picture 17"/>
          <p:cNvPicPr/>
          <p:nvPr/>
        </p:nvPicPr>
        <p:blipFill>
          <a:blip r:embed="rId24">
            <a:extLst>
              <a:ext uri="{28A0092B-C50C-407E-A947-70E740481C1C}">
                <a14:useLocalDpi xmlns:a14="http://schemas.microsoft.com/office/drawing/2010/main" val="0"/>
              </a:ext>
            </a:extLst>
          </a:blip>
          <a:stretch>
            <a:fillRect/>
          </a:stretch>
        </p:blipFill>
        <p:spPr>
          <a:xfrm>
            <a:off x="3701177" y="2373830"/>
            <a:ext cx="11054504" cy="2881030"/>
          </a:xfrm>
          <a:prstGeom prst="rect">
            <a:avLst/>
          </a:prstGeom>
        </p:spPr>
      </p:pic>
      <p:sp>
        <p:nvSpPr>
          <p:cNvPr id="6" name="Rectangle 5"/>
          <p:cNvSpPr/>
          <p:nvPr/>
        </p:nvSpPr>
        <p:spPr>
          <a:xfrm>
            <a:off x="2618972" y="5391046"/>
            <a:ext cx="13377380" cy="738664"/>
          </a:xfrm>
          <a:prstGeom prst="rect">
            <a:avLst/>
          </a:prstGeom>
        </p:spPr>
        <p:txBody>
          <a:bodyPr wrap="none">
            <a:spAutoFit/>
          </a:bodyPr>
          <a:lstStyle/>
          <a:p>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Thị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trường tư liệu sản xuất và thị trường chứng khoán. </a:t>
            </a:r>
            <a:endParaRPr lang="en-US" sz="4200" dirty="0">
              <a:latin typeface="Arial" panose="020B0604020202020204" pitchFamily="34" charset="0"/>
              <a:cs typeface="Arial" panose="020B0604020202020204" pitchFamily="34" charset="0"/>
            </a:endParaRPr>
          </a:p>
        </p:txBody>
      </p:sp>
      <p:pic>
        <p:nvPicPr>
          <p:cNvPr id="21" name="Picture 6"/>
          <p:cNvPicPr>
            <a:picLocks noChangeAspect="1"/>
          </p:cNvPicPr>
          <p:nvPr/>
        </p:nvPicPr>
        <p:blipFill rotWithShape="1">
          <a:blip r:embed="rId25">
            <a:extLst>
              <a:ext uri="{28A0092B-C50C-407E-A947-70E740481C1C}">
                <a14:useLocalDpi xmlns:a14="http://schemas.microsoft.com/office/drawing/2010/main" val="0"/>
              </a:ext>
              <a:ext uri="{96DAC541-7B7A-43D3-8B79-37D633B846F1}">
                <asvg:svgBlip xmlns="" xmlns:asvg="http://schemas.microsoft.com/office/drawing/2016/SVG/main" r:embed="rId26"/>
              </a:ext>
            </a:extLst>
          </a:blip>
          <a:srcRect b="34524"/>
          <a:stretch/>
        </p:blipFill>
        <p:spPr>
          <a:xfrm>
            <a:off x="13546546" y="6361586"/>
            <a:ext cx="4770483" cy="3886200"/>
          </a:xfrm>
          <a:prstGeom prst="rect">
            <a:avLst/>
          </a:prstGeom>
        </p:spPr>
      </p:pic>
      <p:sp>
        <p:nvSpPr>
          <p:cNvPr id="7" name="Rectangle 6"/>
          <p:cNvSpPr/>
          <p:nvPr/>
        </p:nvSpPr>
        <p:spPr>
          <a:xfrm>
            <a:off x="2618972" y="6265896"/>
            <a:ext cx="10030228" cy="2881045"/>
          </a:xfrm>
          <a:prstGeom prst="rect">
            <a:avLst/>
          </a:prstGeom>
        </p:spPr>
        <p:txBody>
          <a:bodyPr wrap="square">
            <a:spAutoFit/>
          </a:bodyPr>
          <a:lstStyle/>
          <a:p>
            <a:pPr marL="571500" indent="-571500" algn="just">
              <a:lnSpc>
                <a:spcPct val="150000"/>
              </a:lnSpc>
              <a:buFont typeface="Wingdings" panose="05000000000000000000" pitchFamily="2" charset="2"/>
              <a:buChar char="Ø"/>
            </a:pP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Còn có nhiều loại thị trường </a:t>
            </a:r>
            <a:r>
              <a:rPr lang="nl-NL"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khác: </a:t>
            </a:r>
            <a:r>
              <a:rPr lang="nl-NL" sz="4200" i="1" dirty="0">
                <a:solidFill>
                  <a:srgbClr val="000000"/>
                </a:solidFill>
                <a:latin typeface="Arial" panose="020B0604020202020204" pitchFamily="34" charset="0"/>
                <a:ea typeface="Calibri" panose="020F0502020204030204" pitchFamily="34" charset="0"/>
                <a:cs typeface="Arial" panose="020B0604020202020204" pitchFamily="34" charset="0"/>
              </a:rPr>
              <a:t>thị trường lao động, thị trường tiền tệ, thị trường bất động sản,....</a:t>
            </a:r>
            <a:endParaRPr lang="en-US" sz="42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210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3"/>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3"/>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randombar(horizont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7257517" y="3156923"/>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96188" y="9346137"/>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545399" y="937219"/>
            <a:ext cx="959230" cy="313930"/>
          </a:xfrm>
          <a:prstGeom prst="rect">
            <a:avLst/>
          </a:prstGeom>
        </p:spPr>
      </p:pic>
      <p:pic>
        <p:nvPicPr>
          <p:cNvPr id="23"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25569" y="1362794"/>
            <a:ext cx="6412333" cy="830997"/>
          </a:xfrm>
          <a:prstGeom prst="rect">
            <a:avLst/>
          </a:prstGeom>
          <a:noFill/>
        </p:spPr>
        <p:txBody>
          <a:bodyPr wrap="none" rtlCol="0">
            <a:spAutoFit/>
          </a:bodyPr>
          <a:lstStyle/>
          <a:p>
            <a:r>
              <a:rPr lang="vi-VN" sz="4800" b="1" dirty="0"/>
              <a:t>2</a:t>
            </a:r>
            <a:r>
              <a:rPr lang="vi-VN" sz="4800" b="1" dirty="0" smtClean="0"/>
              <a:t>. Các loại thị trường</a:t>
            </a:r>
          </a:p>
        </p:txBody>
      </p:sp>
      <p:sp>
        <p:nvSpPr>
          <p:cNvPr id="8" name="Rectangle 7"/>
          <p:cNvSpPr/>
          <p:nvPr/>
        </p:nvSpPr>
        <p:spPr>
          <a:xfrm>
            <a:off x="3350472" y="2241481"/>
            <a:ext cx="11755911" cy="2177519"/>
          </a:xfrm>
          <a:prstGeom prst="rect">
            <a:avLst/>
          </a:prstGeom>
        </p:spPr>
        <p:txBody>
          <a:bodyPr wrap="none">
            <a:spAutoFit/>
          </a:bodyPr>
          <a:lstStyle/>
          <a:p>
            <a:pPr marL="571500" indent="-571500" algn="ctr">
              <a:lnSpc>
                <a:spcPct val="150000"/>
              </a:lnSpc>
              <a:spcBef>
                <a:spcPts val="300"/>
              </a:spcBef>
              <a:spcAft>
                <a:spcPts val="300"/>
              </a:spcAft>
              <a:buFont typeface="Wingdings" panose="05000000000000000000" pitchFamily="2" charset="2"/>
              <a:buChar char="Ø"/>
            </a:pP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Cả</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lớp</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tham</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gia</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chơi</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trò</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chơi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i="1" dirty="0" err="1">
                <a:solidFill>
                  <a:srgbClr val="FF0000"/>
                </a:solidFill>
                <a:latin typeface="Arial" panose="020B0604020202020204" pitchFamily="34" charset="0"/>
                <a:ea typeface="Calibri" panose="020F0502020204030204" pitchFamily="34" charset="0"/>
                <a:cs typeface="Arial" panose="020B0604020202020204" pitchFamily="34" charset="0"/>
              </a:rPr>
              <a:t>Tiếp</a:t>
            </a:r>
            <a:r>
              <a:rPr lang="fr-FR" sz="45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i="1" dirty="0" err="1">
                <a:solidFill>
                  <a:srgbClr val="FF0000"/>
                </a:solidFill>
                <a:latin typeface="Arial" panose="020B0604020202020204" pitchFamily="34" charset="0"/>
                <a:ea typeface="Calibri" panose="020F0502020204030204" pitchFamily="34" charset="0"/>
                <a:cs typeface="Arial" panose="020B0604020202020204" pitchFamily="34" charset="0"/>
              </a:rPr>
              <a:t>sức</a:t>
            </a:r>
            <a:r>
              <a:rPr lang="fr-FR" sz="4500" b="1" i="1" dirty="0">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fr-FR" sz="4500" b="1" i="1" dirty="0" smtClean="0">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fr-FR" sz="4200" i="1"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Kể</a:t>
            </a:r>
            <a:r>
              <a:rPr lang="fr-FR" sz="4200" i="1"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địa</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i="1"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i="1"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9" name="Picture 8"/>
          <p:cNvPicPr>
            <a:picLocks noChangeAspect="1"/>
          </p:cNvPicPr>
          <p:nvPr/>
        </p:nvPicPr>
        <p:blipFill rotWithShape="1">
          <a:blip r:embed="rId24" cstate="print">
            <a:extLst>
              <a:ext uri="{28A0092B-C50C-407E-A947-70E740481C1C}">
                <a14:useLocalDpi xmlns:a14="http://schemas.microsoft.com/office/drawing/2010/main" val="0"/>
              </a:ext>
            </a:extLst>
          </a:blip>
          <a:srcRect t="25657" b="35104"/>
          <a:stretch/>
        </p:blipFill>
        <p:spPr>
          <a:xfrm>
            <a:off x="2868002" y="4453990"/>
            <a:ext cx="12720850" cy="4991568"/>
          </a:xfrm>
          <a:prstGeom prst="rect">
            <a:avLst/>
          </a:prstGeom>
        </p:spPr>
      </p:pic>
    </p:spTree>
    <p:extLst>
      <p:ext uri="{BB962C8B-B14F-4D97-AF65-F5344CB8AC3E}">
        <p14:creationId xmlns:p14="http://schemas.microsoft.com/office/powerpoint/2010/main" val="1977319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1417907" y="8080517"/>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5936">
            <a:off x="691409" y="208069"/>
            <a:ext cx="1333501" cy="128501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6613661" y="2722598"/>
            <a:ext cx="1140238" cy="1140238"/>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41963" y="412725"/>
            <a:ext cx="559444" cy="805482"/>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6925869" y="4696835"/>
            <a:ext cx="695197" cy="1000938"/>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429189">
            <a:off x="-758832" y="5026652"/>
            <a:ext cx="2249911" cy="736335"/>
          </a:xfrm>
          <a:prstGeom prst="rect">
            <a:avLst/>
          </a:prstGeom>
        </p:spPr>
      </p:pic>
      <p:sp>
        <p:nvSpPr>
          <p:cNvPr id="21" name="TextBox 21"/>
          <p:cNvSpPr txBox="1"/>
          <p:nvPr/>
        </p:nvSpPr>
        <p:spPr>
          <a:xfrm>
            <a:off x="4759356" y="529132"/>
            <a:ext cx="8816683" cy="984885"/>
          </a:xfrm>
          <a:prstGeom prst="rect">
            <a:avLst/>
          </a:prstGeom>
        </p:spPr>
        <p:txBody>
          <a:bodyPr lIns="0" tIns="0" rIns="0" bIns="0" rtlCol="0" anchor="t">
            <a:spAutoFit/>
          </a:bodyPr>
          <a:lstStyle/>
          <a:p>
            <a:pPr algn="ctr"/>
            <a:r>
              <a:rPr lang="vi-VN" sz="6400" b="1" dirty="0" smtClean="0">
                <a:solidFill>
                  <a:srgbClr val="FF0000"/>
                </a:solidFill>
              </a:rPr>
              <a:t>KẾT LUẬN</a:t>
            </a:r>
            <a:endParaRPr lang="en-US" sz="6400" b="1" dirty="0">
              <a:solidFill>
                <a:srgbClr val="FF0000"/>
              </a:solidFill>
            </a:endParaRPr>
          </a:p>
        </p:txBody>
      </p:sp>
      <p:pic>
        <p:nvPicPr>
          <p:cNvPr id="25"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6058612" y="412725"/>
            <a:ext cx="559444" cy="805482"/>
          </a:xfrm>
          <a:prstGeom prst="rect">
            <a:avLst/>
          </a:prstGeom>
        </p:spPr>
      </p:pic>
      <p:grpSp>
        <p:nvGrpSpPr>
          <p:cNvPr id="29" name="Group 2"/>
          <p:cNvGrpSpPr/>
          <p:nvPr/>
        </p:nvGrpSpPr>
        <p:grpSpPr>
          <a:xfrm>
            <a:off x="1304978" y="1664433"/>
            <a:ext cx="15459022" cy="7258890"/>
            <a:chOff x="0" y="0"/>
            <a:chExt cx="8815460" cy="4894548"/>
          </a:xfrm>
        </p:grpSpPr>
        <p:sp>
          <p:nvSpPr>
            <p:cNvPr id="30" name="Freeform 3"/>
            <p:cNvSpPr/>
            <p:nvPr/>
          </p:nvSpPr>
          <p:spPr>
            <a:xfrm>
              <a:off x="-4213" y="0"/>
              <a:ext cx="8819672" cy="4894548"/>
            </a:xfrm>
            <a:custGeom>
              <a:avLst/>
              <a:gdLst/>
              <a:ahLst/>
              <a:cxnLst/>
              <a:rect l="l" t="t" r="r" b="b"/>
              <a:pathLst>
                <a:path w="8819672" h="4894548">
                  <a:moveTo>
                    <a:pt x="278431" y="16918"/>
                  </a:moveTo>
                  <a:cubicBezTo>
                    <a:pt x="278431" y="16918"/>
                    <a:pt x="604014" y="12258"/>
                    <a:pt x="1027124" y="12454"/>
                  </a:cubicBezTo>
                  <a:cubicBezTo>
                    <a:pt x="7065745" y="12671"/>
                    <a:pt x="8545604" y="0"/>
                    <a:pt x="8545604" y="0"/>
                  </a:cubicBezTo>
                  <a:cubicBezTo>
                    <a:pt x="8613067" y="0"/>
                    <a:pt x="8689005" y="0"/>
                    <a:pt x="8767778" y="85073"/>
                  </a:cubicBezTo>
                  <a:cubicBezTo>
                    <a:pt x="8810756" y="131488"/>
                    <a:pt x="8811824" y="240224"/>
                    <a:pt x="8812229" y="320281"/>
                  </a:cubicBezTo>
                  <a:cubicBezTo>
                    <a:pt x="8812229" y="320281"/>
                    <a:pt x="8810525" y="3427200"/>
                    <a:pt x="8810525" y="4131964"/>
                  </a:cubicBezTo>
                  <a:cubicBezTo>
                    <a:pt x="8810525" y="4346123"/>
                    <a:pt x="8819673" y="4645302"/>
                    <a:pt x="8819673" y="4645302"/>
                  </a:cubicBezTo>
                  <a:cubicBezTo>
                    <a:pt x="8819673" y="4773971"/>
                    <a:pt x="8815503" y="4894548"/>
                    <a:pt x="8562665" y="4886414"/>
                  </a:cubicBezTo>
                  <a:cubicBezTo>
                    <a:pt x="8562665" y="4886414"/>
                    <a:pt x="8186193" y="4866115"/>
                    <a:pt x="7282005" y="4873714"/>
                  </a:cubicBezTo>
                  <a:cubicBezTo>
                    <a:pt x="2183461" y="4881848"/>
                    <a:pt x="304023" y="4894548"/>
                    <a:pt x="304023" y="4894548"/>
                  </a:cubicBezTo>
                  <a:cubicBezTo>
                    <a:pt x="132548" y="4894548"/>
                    <a:pt x="4213" y="4793479"/>
                    <a:pt x="8532" y="4590932"/>
                  </a:cubicBezTo>
                  <a:cubicBezTo>
                    <a:pt x="8532" y="4590932"/>
                    <a:pt x="9630" y="4092391"/>
                    <a:pt x="4815" y="1357400"/>
                  </a:cubicBezTo>
                  <a:cubicBezTo>
                    <a:pt x="0" y="663668"/>
                    <a:pt x="25592" y="330596"/>
                    <a:pt x="25592" y="330596"/>
                  </a:cubicBezTo>
                  <a:cubicBezTo>
                    <a:pt x="27224" y="150571"/>
                    <a:pt x="143504" y="16918"/>
                    <a:pt x="278431" y="16918"/>
                  </a:cubicBezTo>
                  <a:close/>
                </a:path>
              </a:pathLst>
            </a:custGeom>
            <a:solidFill>
              <a:srgbClr val="B6DBCB"/>
            </a:solidFill>
          </p:spPr>
        </p:sp>
      </p:grpSp>
      <p:grpSp>
        <p:nvGrpSpPr>
          <p:cNvPr id="31" name="Group 6"/>
          <p:cNvGrpSpPr/>
          <p:nvPr/>
        </p:nvGrpSpPr>
        <p:grpSpPr>
          <a:xfrm>
            <a:off x="1543946" y="1908687"/>
            <a:ext cx="14972204" cy="6834779"/>
            <a:chOff x="0" y="0"/>
            <a:chExt cx="14217235" cy="3705331"/>
          </a:xfrm>
        </p:grpSpPr>
        <p:sp>
          <p:nvSpPr>
            <p:cNvPr id="32" name="Freeform 7"/>
            <p:cNvSpPr/>
            <p:nvPr/>
          </p:nvSpPr>
          <p:spPr>
            <a:xfrm>
              <a:off x="0" y="-4073"/>
              <a:ext cx="14223626" cy="3711934"/>
            </a:xfrm>
            <a:custGeom>
              <a:avLst/>
              <a:gdLst/>
              <a:ahLst/>
              <a:cxnLst/>
              <a:rect l="l" t="t" r="r" b="b"/>
              <a:pathLst>
                <a:path w="14223626" h="3711934">
                  <a:moveTo>
                    <a:pt x="13595848" y="3657456"/>
                  </a:moveTo>
                  <a:cubicBezTo>
                    <a:pt x="13595848" y="3657456"/>
                    <a:pt x="12864974" y="3711934"/>
                    <a:pt x="10922891" y="3709313"/>
                  </a:cubicBezTo>
                  <a:cubicBezTo>
                    <a:pt x="5178180" y="3707150"/>
                    <a:pt x="1057074" y="3699325"/>
                    <a:pt x="1057074" y="3699325"/>
                  </a:cubicBezTo>
                  <a:cubicBezTo>
                    <a:pt x="812932" y="3690491"/>
                    <a:pt x="449110" y="3669261"/>
                    <a:pt x="282371" y="3611083"/>
                  </a:cubicBezTo>
                  <a:cubicBezTo>
                    <a:pt x="4469" y="3514120"/>
                    <a:pt x="0" y="3340841"/>
                    <a:pt x="0" y="2699811"/>
                  </a:cubicBezTo>
                  <a:lnTo>
                    <a:pt x="0" y="2699784"/>
                  </a:lnTo>
                  <a:cubicBezTo>
                    <a:pt x="8536" y="491230"/>
                    <a:pt x="0" y="345608"/>
                    <a:pt x="77597" y="223930"/>
                  </a:cubicBezTo>
                  <a:cubicBezTo>
                    <a:pt x="217372" y="4759"/>
                    <a:pt x="519255" y="4073"/>
                    <a:pt x="937909" y="4073"/>
                  </a:cubicBezTo>
                  <a:cubicBezTo>
                    <a:pt x="937909" y="4073"/>
                    <a:pt x="2767756" y="15681"/>
                    <a:pt x="8804623" y="7673"/>
                  </a:cubicBezTo>
                  <a:cubicBezTo>
                    <a:pt x="12646046" y="0"/>
                    <a:pt x="13362780" y="6979"/>
                    <a:pt x="13362780" y="6979"/>
                  </a:cubicBezTo>
                  <a:cubicBezTo>
                    <a:pt x="13731087" y="14458"/>
                    <a:pt x="13869347" y="42638"/>
                    <a:pt x="14067087" y="165219"/>
                  </a:cubicBezTo>
                  <a:cubicBezTo>
                    <a:pt x="14218104" y="258836"/>
                    <a:pt x="14223626" y="476157"/>
                    <a:pt x="14214486" y="2699784"/>
                  </a:cubicBezTo>
                  <a:lnTo>
                    <a:pt x="14214486" y="2699810"/>
                  </a:lnTo>
                  <a:cubicBezTo>
                    <a:pt x="14214484" y="3458806"/>
                    <a:pt x="14171701" y="3607394"/>
                    <a:pt x="13595848" y="3657456"/>
                  </a:cubicBezTo>
                  <a:close/>
                </a:path>
              </a:pathLst>
            </a:custGeom>
            <a:solidFill>
              <a:srgbClr val="FDFDFB"/>
            </a:solidFill>
          </p:spPr>
        </p:sp>
      </p:grpSp>
      <p:pic>
        <p:nvPicPr>
          <p:cNvPr id="22" name="Picture 12"/>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5060201" y="8446012"/>
            <a:ext cx="7671955" cy="2013274"/>
          </a:xfrm>
          <a:prstGeom prst="rect">
            <a:avLst/>
          </a:prstGeom>
        </p:spPr>
      </p:pic>
      <p:pic>
        <p:nvPicPr>
          <p:cNvPr id="26" name="Picture 6"/>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82256">
            <a:off x="13118150" y="8183589"/>
            <a:ext cx="10054702" cy="8976107"/>
          </a:xfrm>
          <a:prstGeom prst="rect">
            <a:avLst/>
          </a:prstGeom>
        </p:spPr>
      </p:pic>
      <p:sp>
        <p:nvSpPr>
          <p:cNvPr id="6" name="Rectangle 5"/>
          <p:cNvSpPr/>
          <p:nvPr/>
        </p:nvSpPr>
        <p:spPr>
          <a:xfrm>
            <a:off x="1711629" y="2053946"/>
            <a:ext cx="14369100" cy="6671057"/>
          </a:xfrm>
          <a:prstGeom prst="rect">
            <a:avLst/>
          </a:prstGeom>
        </p:spPr>
        <p:txBody>
          <a:bodyPr wrap="square">
            <a:spAutoFit/>
          </a:bodyPr>
          <a:lstStyle/>
          <a:p>
            <a:pPr marL="457200" indent="-457200" algn="just">
              <a:lnSpc>
                <a:spcPct val="150000"/>
              </a:lnSpc>
              <a:spcBef>
                <a:spcPts val="300"/>
              </a:spcBef>
              <a:spcAft>
                <a:spcPts val="300"/>
              </a:spcAft>
              <a:buFont typeface="Wingdings" panose="05000000000000000000" pitchFamily="2" charset="2"/>
              <a:buChar char="§"/>
            </a:pP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mua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lúa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gạo</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dầu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mỏ</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tiền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tệ</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khoán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bất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spcBef>
                <a:spcPts val="300"/>
              </a:spcBef>
              <a:spcAft>
                <a:spcPts val="300"/>
              </a:spcAft>
              <a:buFont typeface="Wingdings" panose="05000000000000000000" pitchFamily="2" charset="2"/>
              <a:buChar char="§"/>
            </a:pPr>
            <a:r>
              <a:rPr lang="fr-FR" sz="3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vai</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trò</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mua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tư</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tư</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tiêu</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lao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khoa</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nghệ</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ea typeface="Calibri" panose="020F0502020204030204" pitchFamily="34" charset="0"/>
              <a:cs typeface="Arial" panose="020B0604020202020204" pitchFamily="34" charset="0"/>
            </a:endParaRPr>
          </a:p>
          <a:p>
            <a:pPr marL="457200" indent="-457200" algn="just">
              <a:lnSpc>
                <a:spcPct val="150000"/>
              </a:lnSpc>
              <a:buFont typeface="Wingdings" panose="05000000000000000000" pitchFamily="2" charset="2"/>
              <a:buChar char="§"/>
            </a:pPr>
            <a:r>
              <a:rPr lang="fr-FR" sz="35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phạm</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mua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fr-FR" sz="35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b="1"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nước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quốc</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5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3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500" dirty="0">
              <a:latin typeface="Arial" panose="020B0604020202020204" pitchFamily="34" charset="0"/>
              <a:cs typeface="Arial" panose="020B0604020202020204" pitchFamily="34" charset="0"/>
            </a:endParaRPr>
          </a:p>
        </p:txBody>
      </p:sp>
      <p:pic>
        <p:nvPicPr>
          <p:cNvPr id="27" name="Picture 8"/>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246015" y="8398932"/>
            <a:ext cx="3344407" cy="2426216"/>
          </a:xfrm>
          <a:prstGeom prst="rect">
            <a:avLst/>
          </a:prstGeom>
        </p:spPr>
      </p:pic>
      <p:pic>
        <p:nvPicPr>
          <p:cNvPr id="28" name="Picture 9"/>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6516150" y="6999423"/>
            <a:ext cx="1514634" cy="1923900"/>
          </a:xfrm>
          <a:prstGeom prst="rect">
            <a:avLst/>
          </a:prstGeom>
        </p:spPr>
      </p:pic>
    </p:spTree>
    <p:extLst>
      <p:ext uri="{BB962C8B-B14F-4D97-AF65-F5344CB8AC3E}">
        <p14:creationId xmlns:p14="http://schemas.microsoft.com/office/powerpoint/2010/main" val="424350101"/>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out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95475" y="2418070"/>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46421" y="5295900"/>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961259" y="6243083"/>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366"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6014" y="8906795"/>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29953" y="3565986"/>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23"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70115" y="1487291"/>
            <a:ext cx="11957119" cy="830997"/>
          </a:xfrm>
          <a:prstGeom prst="rect">
            <a:avLst/>
          </a:prstGeom>
          <a:noFill/>
        </p:spPr>
        <p:txBody>
          <a:bodyPr wrap="none" rtlCol="0">
            <a:spAutoFit/>
          </a:bodyPr>
          <a:lstStyle/>
          <a:p>
            <a:r>
              <a:rPr lang="vi-VN" sz="4800" b="1" dirty="0"/>
              <a:t>3</a:t>
            </a:r>
            <a:r>
              <a:rPr lang="vi-VN" sz="4800" b="1" dirty="0" smtClean="0"/>
              <a:t>. Các chức năng cơ bản của thị trường</a:t>
            </a:r>
          </a:p>
        </p:txBody>
      </p:sp>
      <p:sp>
        <p:nvSpPr>
          <p:cNvPr id="27" name="Rectangle 26"/>
          <p:cNvSpPr/>
          <p:nvPr/>
        </p:nvSpPr>
        <p:spPr>
          <a:xfrm>
            <a:off x="1614680" y="2442785"/>
            <a:ext cx="13438487" cy="784830"/>
          </a:xfrm>
          <a:prstGeom prst="rect">
            <a:avLst/>
          </a:prstGeom>
        </p:spPr>
        <p:txBody>
          <a:bodyPr wrap="none">
            <a:spAutoFit/>
          </a:bodyPr>
          <a:lstStyle/>
          <a:p>
            <a:pPr marL="685800" indent="-685800" algn="just">
              <a:spcBef>
                <a:spcPts val="300"/>
              </a:spcBef>
              <a:spcAft>
                <a:spcPts val="300"/>
              </a:spcAft>
              <a:buFont typeface="Wingdings" panose="05000000000000000000" pitchFamily="2" charset="2"/>
              <a:buChar char="Ø"/>
            </a:pPr>
            <a:r>
              <a:rPr lang="vi-VN" sz="4500" b="1" dirty="0">
                <a:solidFill>
                  <a:srgbClr val="FF0000"/>
                </a:solidFill>
                <a:ea typeface="Calibri" panose="020F0502020204030204" pitchFamily="34" charset="0"/>
                <a:cs typeface="Arial" panose="020B0604020202020204" pitchFamily="34" charset="0"/>
              </a:rPr>
              <a:t>Đ</a:t>
            </a:r>
            <a:r>
              <a:rPr lang="vi-VN" sz="4500" b="1" dirty="0" smtClean="0">
                <a:solidFill>
                  <a:srgbClr val="FF0000"/>
                </a:solidFill>
                <a:ea typeface="Calibri" panose="020F0502020204030204" pitchFamily="34" charset="0"/>
                <a:cs typeface="Arial" panose="020B0604020202020204" pitchFamily="34" charset="0"/>
              </a:rPr>
              <a:t>ọc </a:t>
            </a:r>
            <a:r>
              <a:rPr lang="vi-VN" sz="4500" b="1" dirty="0">
                <a:solidFill>
                  <a:srgbClr val="FF0000"/>
                </a:solidFill>
                <a:ea typeface="Calibri" panose="020F0502020204030204" pitchFamily="34" charset="0"/>
                <a:cs typeface="Arial" panose="020B0604020202020204" pitchFamily="34" charset="0"/>
              </a:rPr>
              <a:t>thông tin 1, 2 SGK tr.19 và trả lời câu </a:t>
            </a:r>
            <a:r>
              <a:rPr lang="vi-VN" sz="4500" b="1" dirty="0" smtClean="0">
                <a:solidFill>
                  <a:srgbClr val="FF0000"/>
                </a:solidFill>
                <a:ea typeface="Calibri" panose="020F0502020204030204" pitchFamily="34" charset="0"/>
                <a:cs typeface="Arial" panose="020B0604020202020204" pitchFamily="34" charset="0"/>
              </a:rPr>
              <a:t>hỏi:</a:t>
            </a:r>
            <a:endPar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8" name="TextBox 27"/>
          <p:cNvSpPr txBox="1"/>
          <p:nvPr/>
        </p:nvSpPr>
        <p:spPr>
          <a:xfrm>
            <a:off x="6650513" y="3407847"/>
            <a:ext cx="5152373" cy="738664"/>
          </a:xfrm>
          <a:prstGeom prst="rect">
            <a:avLst/>
          </a:prstGeom>
          <a:noFill/>
        </p:spPr>
        <p:txBody>
          <a:bodyPr wrap="none" rtlCol="0">
            <a:spAutoFit/>
          </a:bodyPr>
          <a:lstStyle/>
          <a:p>
            <a:r>
              <a:rPr lang="vi-VN" sz="4200" b="1" dirty="0" smtClean="0"/>
              <a:t>THẢO LUẬN NHÓM</a:t>
            </a:r>
            <a:endParaRPr lang="en-US" sz="4200" b="1" dirty="0"/>
          </a:p>
        </p:txBody>
      </p:sp>
      <p:sp>
        <p:nvSpPr>
          <p:cNvPr id="29" name="Rectangle 28"/>
          <p:cNvSpPr/>
          <p:nvPr/>
        </p:nvSpPr>
        <p:spPr>
          <a:xfrm>
            <a:off x="1614680" y="3999269"/>
            <a:ext cx="15224040" cy="5986254"/>
          </a:xfrm>
          <a:prstGeom prst="rect">
            <a:avLst/>
          </a:prstGeom>
        </p:spPr>
        <p:txBody>
          <a:bodyPr wrap="square">
            <a:spAutoFit/>
          </a:bodyPr>
          <a:lstStyle/>
          <a:p>
            <a:pPr marL="742950" indent="-742950" algn="just">
              <a:lnSpc>
                <a:spcPct val="150000"/>
              </a:lnSpc>
              <a:spcBef>
                <a:spcPts val="300"/>
              </a:spcBef>
              <a:spcAft>
                <a:spcPts val="300"/>
              </a:spcAft>
              <a:buFont typeface="+mj-lt"/>
              <a:buAutoNum type="arabicParenR"/>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Ở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1,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phẩm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ô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vuông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cotton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thừa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cung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cấp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Ban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Giám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đốc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Font typeface="+mj-lt"/>
              <a:buAutoNum type="arabicParenR"/>
            </a:pPr>
            <a:r>
              <a:rPr lang="vi-VN" sz="4200" dirty="0">
                <a:solidFill>
                  <a:srgbClr val="000000"/>
                </a:solidFill>
                <a:latin typeface="Arial" panose="020B0604020202020204" pitchFamily="34" charset="0"/>
                <a:ea typeface="Calibri" panose="020F0502020204030204" pitchFamily="34" charset="0"/>
                <a:cs typeface="Arial" panose="020B0604020202020204" pitchFamily="34" charset="0"/>
              </a:rPr>
              <a:t>T</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hông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tin 2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thấy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tiêu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thịt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2" presetClass="entr" presetSubtype="0"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Scale>
                                      <p:cBhvr>
                                        <p:cTn id="14" dur="10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28"/>
                                        </p:tgtEl>
                                        <p:attrNameLst>
                                          <p:attrName>ppt_x</p:attrName>
                                          <p:attrName>ppt_y</p:attrName>
                                        </p:attrNameLst>
                                      </p:cBhvr>
                                    </p:animMotion>
                                    <p:animEffect transition="in" filter="fade">
                                      <p:cBhvr>
                                        <p:cTn id="16" dur="1000"/>
                                        <p:tgtEl>
                                          <p:spTgt spid="28"/>
                                        </p:tgtEl>
                                      </p:cBhvr>
                                    </p:animEffect>
                                  </p:childTnLst>
                                </p:cTn>
                              </p:par>
                              <p:par>
                                <p:cTn id="17" presetID="52"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Scale>
                                      <p:cBhvr>
                                        <p:cTn id="19" dur="10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29"/>
                                        </p:tgtEl>
                                        <p:attrNameLst>
                                          <p:attrName>ppt_x</p:attrName>
                                          <p:attrName>ppt_y</p:attrName>
                                        </p:attrNameLst>
                                      </p:cBhvr>
                                    </p:animMotion>
                                    <p:animEffect transition="in" filter="fade">
                                      <p:cBhvr>
                                        <p:cTn id="2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95475" y="2418070"/>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46421" y="5295900"/>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961259" y="6243083"/>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366"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6014" y="8906795"/>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29953" y="3565986"/>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23"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70115" y="1487291"/>
            <a:ext cx="11957119" cy="830997"/>
          </a:xfrm>
          <a:prstGeom prst="rect">
            <a:avLst/>
          </a:prstGeom>
          <a:noFill/>
        </p:spPr>
        <p:txBody>
          <a:bodyPr wrap="none" rtlCol="0">
            <a:spAutoFit/>
          </a:bodyPr>
          <a:lstStyle/>
          <a:p>
            <a:r>
              <a:rPr lang="vi-VN" sz="4800" b="1" dirty="0"/>
              <a:t>3</a:t>
            </a:r>
            <a:r>
              <a:rPr lang="vi-VN" sz="4800" b="1" dirty="0" smtClean="0"/>
              <a:t>. Các chức năng cơ bản của thị trường</a:t>
            </a:r>
          </a:p>
        </p:txBody>
      </p:sp>
      <p:grpSp>
        <p:nvGrpSpPr>
          <p:cNvPr id="19" name="Group 6"/>
          <p:cNvGrpSpPr/>
          <p:nvPr/>
        </p:nvGrpSpPr>
        <p:grpSpPr>
          <a:xfrm>
            <a:off x="6834010" y="2776879"/>
            <a:ext cx="5087774" cy="1615299"/>
            <a:chOff x="0" y="0"/>
            <a:chExt cx="7576467" cy="2216503"/>
          </a:xfrm>
        </p:grpSpPr>
        <p:sp>
          <p:nvSpPr>
            <p:cNvPr id="20" name="Freeform 7"/>
            <p:cNvSpPr/>
            <p:nvPr/>
          </p:nvSpPr>
          <p:spPr>
            <a:xfrm>
              <a:off x="-9098" y="-6509"/>
              <a:ext cx="7590798" cy="2248556"/>
            </a:xfrm>
            <a:custGeom>
              <a:avLst/>
              <a:gdLst/>
              <a:ahLst/>
              <a:cxnLst/>
              <a:rect l="l" t="t" r="r" b="b"/>
              <a:pathLst>
                <a:path w="7590798"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697725" y="6965"/>
                  </a:cubicBezTo>
                  <a:lnTo>
                    <a:pt x="6697726" y="6965"/>
                  </a:lnTo>
                  <a:cubicBezTo>
                    <a:pt x="6914473" y="16819"/>
                    <a:pt x="7118788" y="36481"/>
                    <a:pt x="7252976" y="101690"/>
                  </a:cubicBezTo>
                  <a:cubicBezTo>
                    <a:pt x="7509022" y="226120"/>
                    <a:pt x="7590797" y="459160"/>
                    <a:pt x="7585310" y="704684"/>
                  </a:cubicBezTo>
                  <a:cubicBezTo>
                    <a:pt x="7585310" y="704684"/>
                    <a:pt x="7542022" y="1013073"/>
                    <a:pt x="7549455" y="1248607"/>
                  </a:cubicBezTo>
                  <a:cubicBezTo>
                    <a:pt x="7556578" y="1396804"/>
                    <a:pt x="7563735" y="1592407"/>
                    <a:pt x="7563735" y="1592407"/>
                  </a:cubicBezTo>
                  <a:cubicBezTo>
                    <a:pt x="7547053" y="1808139"/>
                    <a:pt x="7432409" y="2018751"/>
                    <a:pt x="7235541" y="2130375"/>
                  </a:cubicBezTo>
                  <a:cubicBezTo>
                    <a:pt x="7085189" y="2215624"/>
                    <a:pt x="6887158" y="2230722"/>
                    <a:pt x="5472882" y="2219980"/>
                  </a:cubicBezTo>
                  <a:lnTo>
                    <a:pt x="5472807"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21" name="Picture 8"/>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6683099" y="2494293"/>
            <a:ext cx="785816" cy="803344"/>
          </a:xfrm>
          <a:prstGeom prst="rect">
            <a:avLst/>
          </a:prstGeom>
        </p:spPr>
      </p:pic>
      <p:sp>
        <p:nvSpPr>
          <p:cNvPr id="30" name="TextBox 15"/>
          <p:cNvSpPr txBox="1"/>
          <p:nvPr/>
        </p:nvSpPr>
        <p:spPr>
          <a:xfrm>
            <a:off x="7772986" y="3045734"/>
            <a:ext cx="3207226" cy="830740"/>
          </a:xfrm>
          <a:prstGeom prst="rect">
            <a:avLst/>
          </a:prstGeom>
        </p:spPr>
        <p:txBody>
          <a:bodyPr wrap="square" lIns="0" tIns="0" rIns="0" bIns="0" rtlCol="0" anchor="t">
            <a:spAutoFit/>
          </a:bodyPr>
          <a:lstStyle/>
          <a:p>
            <a:pPr algn="ctr">
              <a:lnSpc>
                <a:spcPts val="7099"/>
              </a:lnSpc>
            </a:pPr>
            <a:r>
              <a:rPr lang="vi-VN" sz="4500" b="1" dirty="0" smtClean="0">
                <a:solidFill>
                  <a:srgbClr val="3F3A6D"/>
                </a:solidFill>
              </a:rPr>
              <a:t>Thông tin 1</a:t>
            </a:r>
            <a:endParaRPr lang="en-US" sz="4500" b="1" dirty="0">
              <a:solidFill>
                <a:srgbClr val="3F3A6D"/>
              </a:solidFill>
            </a:endParaRPr>
          </a:p>
        </p:txBody>
      </p:sp>
      <p:sp>
        <p:nvSpPr>
          <p:cNvPr id="2" name="Rectangle 1"/>
          <p:cNvSpPr/>
          <p:nvPr/>
        </p:nvSpPr>
        <p:spPr>
          <a:xfrm>
            <a:off x="1356567" y="4405403"/>
            <a:ext cx="15482153" cy="493981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kẻ</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ô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vuông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cotton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nhiều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ưa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chuộng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lvl="1" algn="just">
              <a:lnSpc>
                <a:spcPct val="150000"/>
              </a:lnSpc>
            </a:pP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sym typeface="Wingdings" panose="05000000000000000000" pitchFamily="2" charset="2"/>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Thông</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tin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khiến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Ban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Giám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đốc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công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điều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chỉnh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hoạch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cotton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giảm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áo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kate</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977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randombar(horizontal)">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2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2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27" dur="2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2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200" tmFilter="0,0; .5, 1; 1, 1"/>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95475" y="2418070"/>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46421" y="5295900"/>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961259" y="6243083"/>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366"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6014" y="8906795"/>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29953" y="3565986"/>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23"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70115" y="1487291"/>
            <a:ext cx="11957119" cy="830997"/>
          </a:xfrm>
          <a:prstGeom prst="rect">
            <a:avLst/>
          </a:prstGeom>
          <a:noFill/>
        </p:spPr>
        <p:txBody>
          <a:bodyPr wrap="none" rtlCol="0">
            <a:spAutoFit/>
          </a:bodyPr>
          <a:lstStyle/>
          <a:p>
            <a:r>
              <a:rPr lang="vi-VN" sz="4800" b="1" dirty="0"/>
              <a:t>3</a:t>
            </a:r>
            <a:r>
              <a:rPr lang="vi-VN" sz="4800" b="1" dirty="0" smtClean="0"/>
              <a:t>. Các chức năng cơ bản của thị trường</a:t>
            </a:r>
          </a:p>
        </p:txBody>
      </p:sp>
      <p:grpSp>
        <p:nvGrpSpPr>
          <p:cNvPr id="19" name="Group 6"/>
          <p:cNvGrpSpPr/>
          <p:nvPr/>
        </p:nvGrpSpPr>
        <p:grpSpPr>
          <a:xfrm>
            <a:off x="6834010" y="2776879"/>
            <a:ext cx="5087774" cy="1615299"/>
            <a:chOff x="0" y="0"/>
            <a:chExt cx="7576467" cy="2216503"/>
          </a:xfrm>
        </p:grpSpPr>
        <p:sp>
          <p:nvSpPr>
            <p:cNvPr id="20" name="Freeform 7"/>
            <p:cNvSpPr/>
            <p:nvPr/>
          </p:nvSpPr>
          <p:spPr>
            <a:xfrm>
              <a:off x="-9098" y="-6509"/>
              <a:ext cx="7590798" cy="2248556"/>
            </a:xfrm>
            <a:custGeom>
              <a:avLst/>
              <a:gdLst/>
              <a:ahLst/>
              <a:cxnLst/>
              <a:rect l="l" t="t" r="r" b="b"/>
              <a:pathLst>
                <a:path w="7590798" h="2248556">
                  <a:moveTo>
                    <a:pt x="63030" y="1655003"/>
                  </a:moveTo>
                  <a:cubicBezTo>
                    <a:pt x="63030" y="1655003"/>
                    <a:pt x="0" y="1408439"/>
                    <a:pt x="10218" y="1214762"/>
                  </a:cubicBezTo>
                  <a:cubicBezTo>
                    <a:pt x="18651" y="990971"/>
                    <a:pt x="65033" y="645332"/>
                    <a:pt x="65033" y="645332"/>
                  </a:cubicBezTo>
                  <a:cubicBezTo>
                    <a:pt x="82233" y="502466"/>
                    <a:pt x="56685" y="337866"/>
                    <a:pt x="181385" y="223925"/>
                  </a:cubicBezTo>
                  <a:cubicBezTo>
                    <a:pt x="346794" y="72788"/>
                    <a:pt x="621643" y="0"/>
                    <a:pt x="6697725" y="6965"/>
                  </a:cubicBezTo>
                  <a:lnTo>
                    <a:pt x="6697726" y="6965"/>
                  </a:lnTo>
                  <a:cubicBezTo>
                    <a:pt x="6914473" y="16819"/>
                    <a:pt x="7118788" y="36481"/>
                    <a:pt x="7252976" y="101690"/>
                  </a:cubicBezTo>
                  <a:cubicBezTo>
                    <a:pt x="7509022" y="226120"/>
                    <a:pt x="7590797" y="459160"/>
                    <a:pt x="7585310" y="704684"/>
                  </a:cubicBezTo>
                  <a:cubicBezTo>
                    <a:pt x="7585310" y="704684"/>
                    <a:pt x="7542022" y="1013073"/>
                    <a:pt x="7549455" y="1248607"/>
                  </a:cubicBezTo>
                  <a:cubicBezTo>
                    <a:pt x="7556578" y="1396804"/>
                    <a:pt x="7563735" y="1592407"/>
                    <a:pt x="7563735" y="1592407"/>
                  </a:cubicBezTo>
                  <a:cubicBezTo>
                    <a:pt x="7547053" y="1808139"/>
                    <a:pt x="7432409" y="2018751"/>
                    <a:pt x="7235541" y="2130375"/>
                  </a:cubicBezTo>
                  <a:cubicBezTo>
                    <a:pt x="7085189" y="2215624"/>
                    <a:pt x="6887158" y="2230722"/>
                    <a:pt x="5472882" y="2219980"/>
                  </a:cubicBezTo>
                  <a:lnTo>
                    <a:pt x="5472807" y="2219980"/>
                  </a:lnTo>
                  <a:cubicBezTo>
                    <a:pt x="645952" y="2214703"/>
                    <a:pt x="384604" y="2248556"/>
                    <a:pt x="254278" y="2139399"/>
                  </a:cubicBezTo>
                  <a:cubicBezTo>
                    <a:pt x="145767" y="2048514"/>
                    <a:pt x="81795" y="1855202"/>
                    <a:pt x="63030" y="1655003"/>
                  </a:cubicBezTo>
                  <a:close/>
                </a:path>
              </a:pathLst>
            </a:custGeom>
            <a:solidFill>
              <a:srgbClr val="B6DBCB"/>
            </a:solidFill>
          </p:spPr>
        </p:sp>
      </p:grpSp>
      <p:pic>
        <p:nvPicPr>
          <p:cNvPr id="21" name="Picture 8"/>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6683099" y="2494293"/>
            <a:ext cx="785816" cy="803344"/>
          </a:xfrm>
          <a:prstGeom prst="rect">
            <a:avLst/>
          </a:prstGeom>
        </p:spPr>
      </p:pic>
      <p:sp>
        <p:nvSpPr>
          <p:cNvPr id="30" name="TextBox 15"/>
          <p:cNvSpPr txBox="1"/>
          <p:nvPr/>
        </p:nvSpPr>
        <p:spPr>
          <a:xfrm>
            <a:off x="7772986" y="3045734"/>
            <a:ext cx="3207226" cy="910506"/>
          </a:xfrm>
          <a:prstGeom prst="rect">
            <a:avLst/>
          </a:prstGeom>
        </p:spPr>
        <p:txBody>
          <a:bodyPr wrap="square" lIns="0" tIns="0" rIns="0" bIns="0" rtlCol="0" anchor="t">
            <a:spAutoFit/>
          </a:bodyPr>
          <a:lstStyle/>
          <a:p>
            <a:pPr algn="ctr">
              <a:lnSpc>
                <a:spcPts val="7099"/>
              </a:lnSpc>
            </a:pPr>
            <a:r>
              <a:rPr lang="vi-VN" sz="4500" b="1" dirty="0" smtClean="0">
                <a:solidFill>
                  <a:srgbClr val="3F3A6D"/>
                </a:solidFill>
              </a:rPr>
              <a:t>Thông tin 2</a:t>
            </a:r>
            <a:endParaRPr lang="en-US" sz="4500" b="1" dirty="0">
              <a:solidFill>
                <a:srgbClr val="3F3A6D"/>
              </a:solidFill>
            </a:endParaRPr>
          </a:p>
        </p:txBody>
      </p:sp>
      <p:sp>
        <p:nvSpPr>
          <p:cNvPr id="2" name="Rectangle 1"/>
          <p:cNvSpPr/>
          <p:nvPr/>
        </p:nvSpPr>
        <p:spPr>
          <a:xfrm>
            <a:off x="1389224" y="4482719"/>
            <a:ext cx="15573386" cy="4939814"/>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a:solidFill>
                  <a:srgbClr val="000000"/>
                </a:solidFill>
                <a:ea typeface="Calibri" panose="020F0502020204030204" pitchFamily="34" charset="0"/>
                <a:cs typeface="Arial" panose="020B0604020202020204" pitchFamily="34" charset="0"/>
              </a:rPr>
              <a:t>Việc nguồn cung thịt lợn giảm, giá thịt lợn tăng đã khiến người chăn nuôi hướng tới các nguồn cung khác hoặc tái </a:t>
            </a:r>
            <a:r>
              <a:rPr lang="vi-VN" sz="4200" dirty="0" smtClean="0">
                <a:solidFill>
                  <a:srgbClr val="000000"/>
                </a:solidFill>
                <a:ea typeface="Calibri" panose="020F0502020204030204" pitchFamily="34" charset="0"/>
                <a:cs typeface="Arial" panose="020B0604020202020204" pitchFamily="34" charset="0"/>
              </a:rPr>
              <a:t>đàn.</a:t>
            </a:r>
          </a:p>
          <a:p>
            <a:pPr marL="571500" indent="-571500" algn="just">
              <a:lnSpc>
                <a:spcPct val="150000"/>
              </a:lnSpc>
              <a:buFont typeface="Wingdings" panose="05000000000000000000" pitchFamily="2" charset="2"/>
              <a:buChar char="§"/>
            </a:pPr>
            <a:r>
              <a:rPr lang="vi-VN" sz="4200" dirty="0" smtClean="0">
                <a:solidFill>
                  <a:srgbClr val="000000"/>
                </a:solidFill>
                <a:ea typeface="Calibri" panose="020F0502020204030204" pitchFamily="34" charset="0"/>
                <a:cs typeface="Arial" panose="020B0604020202020204" pitchFamily="34" charset="0"/>
              </a:rPr>
              <a:t>Người </a:t>
            </a:r>
            <a:r>
              <a:rPr lang="vi-VN" sz="4200" dirty="0">
                <a:solidFill>
                  <a:srgbClr val="000000"/>
                </a:solidFill>
                <a:ea typeface="Calibri" panose="020F0502020204030204" pitchFamily="34" charset="0"/>
                <a:cs typeface="Arial" panose="020B0604020202020204" pitchFamily="34" charset="0"/>
              </a:rPr>
              <a:t>tiêu dùng cũng giảm nhu cầu tiêu thụ thịt lợn, chuyển sang tiêu thụ các loại thực phẩm khác. Khi nguồn cung thịt lợn trên thị trường tăng lên, sẽ có xu hương ngược lại. </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68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500"/>
                                        <p:tgtEl>
                                          <p:spTgt spid="21"/>
                                        </p:tgtEl>
                                      </p:cBhvr>
                                    </p:animEffect>
                                  </p:childTnLst>
                                </p:cTn>
                              </p:par>
                              <p:par>
                                <p:cTn id="8" presetID="6" presetClass="entr" presetSubtype="16"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circle(in)">
                                      <p:cBhvr>
                                        <p:cTn id="10" dur="500"/>
                                        <p:tgtEl>
                                          <p:spTgt spid="19"/>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circle(in)">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p:cTn id="18"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2">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nodeType="clickEffect">
                                  <p:stCondLst>
                                    <p:cond delay="0"/>
                                  </p:stCondLst>
                                  <p:childTnLst>
                                    <p:set>
                                      <p:cBhvr>
                                        <p:cTn id="24" dur="1" fill="hold">
                                          <p:stCondLst>
                                            <p:cond delay="0"/>
                                          </p:stCondLst>
                                        </p:cTn>
                                        <p:tgtEl>
                                          <p:spTgt spid="2">
                                            <p:txEl>
                                              <p:pRg st="1" end="1"/>
                                            </p:txEl>
                                          </p:spTgt>
                                        </p:tgtEl>
                                        <p:attrNameLst>
                                          <p:attrName>style.visibility</p:attrName>
                                        </p:attrNameLst>
                                      </p:cBhvr>
                                      <p:to>
                                        <p:strVal val="visible"/>
                                      </p:to>
                                    </p:set>
                                    <p:anim calcmode="lin" valueType="num">
                                      <p:cBhvr>
                                        <p:cTn id="25"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2">
                                            <p:txEl>
                                              <p:pRg st="1" end="1"/>
                                            </p:txEl>
                                          </p:spTgt>
                                        </p:tgtEl>
                                      </p:cBhvr>
                                    </p:animEffect>
                                    <p:anim calcmode="lin" valueType="num">
                                      <p:cBhvr>
                                        <p:cTn id="28" dur="500" fill="hold"/>
                                        <p:tgtEl>
                                          <p:spTgt spid="2">
                                            <p:txEl>
                                              <p:pRg st="1" end="1"/>
                                            </p:txEl>
                                          </p:spTgt>
                                        </p:tgtEl>
                                        <p:attrNameLst>
                                          <p:attrName>ppt_x</p:attrName>
                                        </p:attrNameLst>
                                      </p:cBhvr>
                                      <p:tavLst>
                                        <p:tav tm="0">
                                          <p:val>
                                            <p:fltVal val="0.5"/>
                                          </p:val>
                                        </p:tav>
                                        <p:tav tm="100000">
                                          <p:val>
                                            <p:strVal val="#ppt_x"/>
                                          </p:val>
                                        </p:tav>
                                      </p:tavLst>
                                    </p:anim>
                                    <p:anim calcmode="lin" valueType="num">
                                      <p:cBhvr>
                                        <p:cTn id="29" dur="500" fill="hold"/>
                                        <p:tgtEl>
                                          <p:spTgt spid="2">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95475" y="2418070"/>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46421" y="5295900"/>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961259" y="6243083"/>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366"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6014" y="8906795"/>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6929953" y="3565986"/>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23"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70115" y="1487291"/>
            <a:ext cx="11957119" cy="830997"/>
          </a:xfrm>
          <a:prstGeom prst="rect">
            <a:avLst/>
          </a:prstGeom>
          <a:noFill/>
        </p:spPr>
        <p:txBody>
          <a:bodyPr wrap="none" rtlCol="0">
            <a:spAutoFit/>
          </a:bodyPr>
          <a:lstStyle/>
          <a:p>
            <a:r>
              <a:rPr lang="vi-VN" sz="4800" b="1" dirty="0"/>
              <a:t>3</a:t>
            </a:r>
            <a:r>
              <a:rPr lang="vi-VN" sz="4800" b="1" dirty="0" smtClean="0"/>
              <a:t>. Các chức năng cơ bản của thị trường</a:t>
            </a:r>
          </a:p>
        </p:txBody>
      </p:sp>
      <p:sp>
        <p:nvSpPr>
          <p:cNvPr id="27" name="TextBox 26"/>
          <p:cNvSpPr txBox="1"/>
          <p:nvPr/>
        </p:nvSpPr>
        <p:spPr>
          <a:xfrm>
            <a:off x="6652242" y="2660372"/>
            <a:ext cx="5152373" cy="738664"/>
          </a:xfrm>
          <a:prstGeom prst="rect">
            <a:avLst/>
          </a:prstGeom>
          <a:noFill/>
        </p:spPr>
        <p:txBody>
          <a:bodyPr wrap="none" rtlCol="0">
            <a:spAutoFit/>
          </a:bodyPr>
          <a:lstStyle/>
          <a:p>
            <a:r>
              <a:rPr lang="vi-VN" sz="4200" b="1" dirty="0" smtClean="0">
                <a:solidFill>
                  <a:srgbClr val="FF0000"/>
                </a:solidFill>
              </a:rPr>
              <a:t>THẢO LUẬN NHÓM</a:t>
            </a:r>
            <a:endParaRPr lang="en-US" sz="4200" b="1" dirty="0">
              <a:solidFill>
                <a:srgbClr val="FF0000"/>
              </a:solidFill>
            </a:endParaRPr>
          </a:p>
        </p:txBody>
      </p:sp>
      <p:pic>
        <p:nvPicPr>
          <p:cNvPr id="3" name="Picture 2"/>
          <p:cNvPicPr>
            <a:picLocks noChangeAspect="1"/>
          </p:cNvPicPr>
          <p:nvPr/>
        </p:nvPicPr>
        <p:blipFill rotWithShape="1">
          <a:blip r:embed="rId23">
            <a:extLst>
              <a:ext uri="{28A0092B-C50C-407E-A947-70E740481C1C}">
                <a14:useLocalDpi xmlns:a14="http://schemas.microsoft.com/office/drawing/2010/main" val="0"/>
              </a:ext>
            </a:extLst>
          </a:blip>
          <a:srcRect l="3335" r="4407" b="9581"/>
          <a:stretch/>
        </p:blipFill>
        <p:spPr>
          <a:xfrm>
            <a:off x="1044249" y="3546091"/>
            <a:ext cx="6653761" cy="5360704"/>
          </a:xfrm>
          <a:prstGeom prst="rect">
            <a:avLst/>
          </a:prstGeom>
        </p:spPr>
      </p:pic>
      <p:sp>
        <p:nvSpPr>
          <p:cNvPr id="4" name="Rectangle 3"/>
          <p:cNvSpPr/>
          <p:nvPr/>
        </p:nvSpPr>
        <p:spPr>
          <a:xfrm>
            <a:off x="7953917" y="3596829"/>
            <a:ext cx="8464222" cy="4047262"/>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v"/>
            </a:pP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Theo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Wingdings" panose="05000000000000000000" pitchFamily="2" charset="2"/>
              <a:buChar char="v"/>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thêm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ví</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dụ</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đó</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9157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ppt_w</p:attrName>
                                        </p:attrNameLst>
                                      </p:cBhvr>
                                      <p:tavLst>
                                        <p:tav tm="0">
                                          <p:val>
                                            <p:strVal val="#ppt_w+.3"/>
                                          </p:val>
                                        </p:tav>
                                        <p:tav tm="100000">
                                          <p:val>
                                            <p:strVal val="#ppt_w"/>
                                          </p:val>
                                        </p:tav>
                                      </p:tavLst>
                                    </p:anim>
                                    <p:anim calcmode="lin" valueType="num">
                                      <p:cBhvr>
                                        <p:cTn id="8" dur="1000" fill="hold"/>
                                        <p:tgtEl>
                                          <p:spTgt spid="27"/>
                                        </p:tgtEl>
                                        <p:attrNameLst>
                                          <p:attrName>ppt_h</p:attrName>
                                        </p:attrNameLst>
                                      </p:cBhvr>
                                      <p:tavLst>
                                        <p:tav tm="0">
                                          <p:val>
                                            <p:strVal val="#ppt_h"/>
                                          </p:val>
                                        </p:tav>
                                        <p:tav tm="100000">
                                          <p:val>
                                            <p:strVal val="#ppt_h"/>
                                          </p:val>
                                        </p:tav>
                                      </p:tavLst>
                                    </p:anim>
                                    <p:animEffect transition="in" filter="fade">
                                      <p:cBhvr>
                                        <p:cTn id="9" dur="1000"/>
                                        <p:tgtEl>
                                          <p:spTgt spid="27"/>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strVal val="#ppt_w+.3"/>
                                          </p:val>
                                        </p:tav>
                                        <p:tav tm="100000">
                                          <p:val>
                                            <p:strVal val="#ppt_w"/>
                                          </p:val>
                                        </p:tav>
                                      </p:tavLst>
                                    </p:anim>
                                    <p:anim calcmode="lin" valueType="num">
                                      <p:cBhvr>
                                        <p:cTn id="13" dur="1000" fill="hold"/>
                                        <p:tgtEl>
                                          <p:spTgt spid="3"/>
                                        </p:tgtEl>
                                        <p:attrNameLst>
                                          <p:attrName>ppt_h</p:attrName>
                                        </p:attrNameLst>
                                      </p:cBhvr>
                                      <p:tavLst>
                                        <p:tav tm="0">
                                          <p:val>
                                            <p:strVal val="#ppt_h"/>
                                          </p:val>
                                        </p:tav>
                                        <p:tav tm="100000">
                                          <p:val>
                                            <p:strVal val="#ppt_h"/>
                                          </p:val>
                                        </p:tav>
                                      </p:tavLst>
                                    </p:anim>
                                    <p:animEffect transition="in" filter="fade">
                                      <p:cBhvr>
                                        <p:cTn id="14" dur="1000"/>
                                        <p:tgtEl>
                                          <p:spTgt spid="3"/>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266200">
            <a:off x="-2643610" y="-1759626"/>
            <a:ext cx="4204138" cy="4114800"/>
          </a:xfrm>
          <a:prstGeom prst="rect">
            <a:avLst/>
          </a:prstGeom>
        </p:spPr>
      </p:pic>
      <p:pic>
        <p:nvPicPr>
          <p:cNvPr id="10" name="Picture 10"/>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59195">
            <a:off x="95475" y="2418070"/>
            <a:ext cx="1480734" cy="484604"/>
          </a:xfrm>
          <a:prstGeom prst="rect">
            <a:avLst/>
          </a:prstGeom>
        </p:spPr>
      </p:pic>
      <p:pic>
        <p:nvPicPr>
          <p:cNvPr id="11" name="Picture 11"/>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546421" y="5295900"/>
            <a:ext cx="420412" cy="605305"/>
          </a:xfrm>
          <a:prstGeom prst="rect">
            <a:avLst/>
          </a:prstGeom>
        </p:spPr>
      </p:pic>
      <p:pic>
        <p:nvPicPr>
          <p:cNvPr id="12"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961259" y="6243083"/>
            <a:ext cx="276702" cy="398393"/>
          </a:xfrm>
          <a:prstGeom prst="rect">
            <a:avLst/>
          </a:prstGeom>
        </p:spPr>
      </p:pic>
      <p:pic>
        <p:nvPicPr>
          <p:cNvPr id="14" name="Picture 14"/>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4366" y="7953849"/>
            <a:ext cx="439705" cy="633084"/>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36014" y="8906795"/>
            <a:ext cx="716407" cy="1031477"/>
          </a:xfrm>
          <a:prstGeom prst="rect">
            <a:avLst/>
          </a:prstGeom>
        </p:spPr>
      </p:pic>
      <p:pic>
        <p:nvPicPr>
          <p:cNvPr id="16" name="Picture 16"/>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7030755" y="2838640"/>
            <a:ext cx="571026" cy="580525"/>
          </a:xfrm>
          <a:prstGeom prst="rect">
            <a:avLst/>
          </a:prstGeom>
        </p:spPr>
      </p:pic>
      <p:pic>
        <p:nvPicPr>
          <p:cNvPr id="1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916822">
            <a:off x="16520781" y="743711"/>
            <a:ext cx="635878" cy="569978"/>
          </a:xfrm>
          <a:prstGeom prst="rect">
            <a:avLst/>
          </a:prstGeom>
        </p:spPr>
      </p:pic>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1659">
            <a:off x="15157231" y="9259877"/>
            <a:ext cx="4204138" cy="4114800"/>
          </a:xfrm>
          <a:prstGeom prst="rect">
            <a:avLst/>
          </a:prstGeom>
        </p:spPr>
      </p:pic>
      <p:pic>
        <p:nvPicPr>
          <p:cNvPr id="22" name="Picture 1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23" name="Picture 7"/>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70115" y="1487291"/>
            <a:ext cx="11957119" cy="830997"/>
          </a:xfrm>
          <a:prstGeom prst="rect">
            <a:avLst/>
          </a:prstGeom>
          <a:noFill/>
        </p:spPr>
        <p:txBody>
          <a:bodyPr wrap="none" rtlCol="0">
            <a:spAutoFit/>
          </a:bodyPr>
          <a:lstStyle/>
          <a:p>
            <a:r>
              <a:rPr lang="vi-VN" sz="4800" b="1" dirty="0"/>
              <a:t>3</a:t>
            </a:r>
            <a:r>
              <a:rPr lang="vi-VN" sz="4800" b="1" dirty="0" smtClean="0"/>
              <a:t>. Các chức năng cơ bản của thị trường</a:t>
            </a:r>
          </a:p>
        </p:txBody>
      </p:sp>
      <p:grpSp>
        <p:nvGrpSpPr>
          <p:cNvPr id="19" name="Group 2"/>
          <p:cNvGrpSpPr/>
          <p:nvPr/>
        </p:nvGrpSpPr>
        <p:grpSpPr>
          <a:xfrm>
            <a:off x="997255" y="3807017"/>
            <a:ext cx="4733575" cy="1949965"/>
            <a:chOff x="0" y="0"/>
            <a:chExt cx="7783945" cy="5030101"/>
          </a:xfrm>
        </p:grpSpPr>
        <p:sp>
          <p:nvSpPr>
            <p:cNvPr id="20"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sp>
        <p:nvSpPr>
          <p:cNvPr id="2" name="TextBox 1"/>
          <p:cNvSpPr txBox="1"/>
          <p:nvPr/>
        </p:nvSpPr>
        <p:spPr>
          <a:xfrm>
            <a:off x="1667225" y="2683829"/>
            <a:ext cx="8092280" cy="738664"/>
          </a:xfrm>
          <a:prstGeom prst="rect">
            <a:avLst/>
          </a:prstGeom>
          <a:noFill/>
        </p:spPr>
        <p:txBody>
          <a:bodyPr wrap="none" rtlCol="0">
            <a:spAutoFit/>
          </a:bodyPr>
          <a:lstStyle/>
          <a:p>
            <a:pPr marL="571500" indent="-571500">
              <a:buFont typeface="Wingdings" panose="05000000000000000000" pitchFamily="2" charset="2"/>
              <a:buChar char="§"/>
            </a:pPr>
            <a:r>
              <a:rPr lang="vi-VN" sz="4200" dirty="0" smtClean="0"/>
              <a:t>Các chức năng của thị trường:</a:t>
            </a:r>
            <a:endParaRPr lang="en-US" sz="4200" dirty="0"/>
          </a:p>
        </p:txBody>
      </p:sp>
      <p:sp>
        <p:nvSpPr>
          <p:cNvPr id="5" name="TextBox 4"/>
          <p:cNvSpPr txBox="1"/>
          <p:nvPr/>
        </p:nvSpPr>
        <p:spPr>
          <a:xfrm>
            <a:off x="1996012" y="3807017"/>
            <a:ext cx="2731837" cy="1752211"/>
          </a:xfrm>
          <a:prstGeom prst="rect">
            <a:avLst/>
          </a:prstGeom>
          <a:noFill/>
        </p:spPr>
        <p:txBody>
          <a:bodyPr wrap="none" rtlCol="0">
            <a:spAutoFit/>
          </a:bodyPr>
          <a:lstStyle/>
          <a:p>
            <a:pPr algn="ctr">
              <a:lnSpc>
                <a:spcPct val="150000"/>
              </a:lnSpc>
            </a:pPr>
            <a:r>
              <a:rPr lang="vi-VN" sz="3800" dirty="0" smtClean="0"/>
              <a:t>Chức năng </a:t>
            </a:r>
          </a:p>
          <a:p>
            <a:pPr algn="ctr">
              <a:lnSpc>
                <a:spcPct val="150000"/>
              </a:lnSpc>
            </a:pPr>
            <a:r>
              <a:rPr lang="vi-VN" sz="3800" dirty="0" smtClean="0"/>
              <a:t>Thừa nhận</a:t>
            </a:r>
            <a:endParaRPr lang="en-US" sz="3800" dirty="0"/>
          </a:p>
        </p:txBody>
      </p:sp>
      <p:pic>
        <p:nvPicPr>
          <p:cNvPr id="28"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758496" y="3681842"/>
            <a:ext cx="728961" cy="728961"/>
          </a:xfrm>
          <a:prstGeom prst="rect">
            <a:avLst/>
          </a:prstGeom>
        </p:spPr>
      </p:pic>
      <p:grpSp>
        <p:nvGrpSpPr>
          <p:cNvPr id="29" name="Group 2"/>
          <p:cNvGrpSpPr/>
          <p:nvPr/>
        </p:nvGrpSpPr>
        <p:grpSpPr>
          <a:xfrm>
            <a:off x="6210479" y="3807017"/>
            <a:ext cx="4733575" cy="2030337"/>
            <a:chOff x="0" y="0"/>
            <a:chExt cx="7783945" cy="5030101"/>
          </a:xfrm>
        </p:grpSpPr>
        <p:sp>
          <p:nvSpPr>
            <p:cNvPr id="30"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sp>
        <p:nvSpPr>
          <p:cNvPr id="31" name="TextBox 30"/>
          <p:cNvSpPr txBox="1"/>
          <p:nvPr/>
        </p:nvSpPr>
        <p:spPr>
          <a:xfrm>
            <a:off x="7379904" y="3794933"/>
            <a:ext cx="2731837" cy="1752211"/>
          </a:xfrm>
          <a:prstGeom prst="rect">
            <a:avLst/>
          </a:prstGeom>
          <a:noFill/>
        </p:spPr>
        <p:txBody>
          <a:bodyPr wrap="none" rtlCol="0">
            <a:spAutoFit/>
          </a:bodyPr>
          <a:lstStyle/>
          <a:p>
            <a:pPr algn="ctr">
              <a:lnSpc>
                <a:spcPct val="150000"/>
              </a:lnSpc>
            </a:pPr>
            <a:r>
              <a:rPr lang="vi-VN" sz="3800" dirty="0" smtClean="0"/>
              <a:t>Chức năng </a:t>
            </a:r>
          </a:p>
          <a:p>
            <a:pPr algn="ctr">
              <a:lnSpc>
                <a:spcPct val="150000"/>
              </a:lnSpc>
            </a:pPr>
            <a:r>
              <a:rPr lang="vi-VN" sz="3800" dirty="0" smtClean="0"/>
              <a:t>Thông tin</a:t>
            </a:r>
            <a:endParaRPr lang="en-US" sz="3800" dirty="0"/>
          </a:p>
        </p:txBody>
      </p:sp>
      <p:pic>
        <p:nvPicPr>
          <p:cNvPr id="32"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5971720" y="3681842"/>
            <a:ext cx="728961" cy="728961"/>
          </a:xfrm>
          <a:prstGeom prst="rect">
            <a:avLst/>
          </a:prstGeom>
        </p:spPr>
      </p:pic>
      <p:grpSp>
        <p:nvGrpSpPr>
          <p:cNvPr id="33" name="Group 2"/>
          <p:cNvGrpSpPr/>
          <p:nvPr/>
        </p:nvGrpSpPr>
        <p:grpSpPr>
          <a:xfrm>
            <a:off x="11358907" y="3772015"/>
            <a:ext cx="5946570" cy="2076560"/>
            <a:chOff x="0" y="0"/>
            <a:chExt cx="7783945" cy="5030101"/>
          </a:xfrm>
        </p:grpSpPr>
        <p:sp>
          <p:nvSpPr>
            <p:cNvPr id="34" name="Freeform 3"/>
            <p:cNvSpPr/>
            <p:nvPr/>
          </p:nvSpPr>
          <p:spPr>
            <a:xfrm>
              <a:off x="-4213" y="0"/>
              <a:ext cx="7788158" cy="5030101"/>
            </a:xfrm>
            <a:custGeom>
              <a:avLst/>
              <a:gdLst/>
              <a:ahLst/>
              <a:cxnLst/>
              <a:rect l="l" t="t" r="r" b="b"/>
              <a:pathLst>
                <a:path w="7788158" h="5030101">
                  <a:moveTo>
                    <a:pt x="278431" y="16918"/>
                  </a:moveTo>
                  <a:cubicBezTo>
                    <a:pt x="278431" y="16918"/>
                    <a:pt x="604014" y="12258"/>
                    <a:pt x="1008759" y="12454"/>
                  </a:cubicBezTo>
                  <a:cubicBezTo>
                    <a:pt x="6164698" y="12671"/>
                    <a:pt x="7514089" y="0"/>
                    <a:pt x="7514089" y="0"/>
                  </a:cubicBezTo>
                  <a:cubicBezTo>
                    <a:pt x="7581554" y="0"/>
                    <a:pt x="7657491" y="0"/>
                    <a:pt x="7736264" y="85073"/>
                  </a:cubicBezTo>
                  <a:cubicBezTo>
                    <a:pt x="7779242" y="131488"/>
                    <a:pt x="7780310" y="240224"/>
                    <a:pt x="7780715" y="320281"/>
                  </a:cubicBezTo>
                  <a:cubicBezTo>
                    <a:pt x="7780715" y="320281"/>
                    <a:pt x="7779011" y="3539354"/>
                    <a:pt x="7779011" y="4267517"/>
                  </a:cubicBezTo>
                  <a:cubicBezTo>
                    <a:pt x="7779011" y="4481676"/>
                    <a:pt x="7788158" y="4780855"/>
                    <a:pt x="7788158" y="4780855"/>
                  </a:cubicBezTo>
                  <a:cubicBezTo>
                    <a:pt x="7788158" y="4909524"/>
                    <a:pt x="7783989" y="5030101"/>
                    <a:pt x="7531151" y="5021967"/>
                  </a:cubicBezTo>
                  <a:cubicBezTo>
                    <a:pt x="7531151" y="5021967"/>
                    <a:pt x="7154679" y="5001669"/>
                    <a:pt x="6349347" y="5009267"/>
                  </a:cubicBezTo>
                  <a:cubicBezTo>
                    <a:pt x="1996071" y="5017401"/>
                    <a:pt x="304023" y="5030101"/>
                    <a:pt x="304023" y="5030101"/>
                  </a:cubicBezTo>
                  <a:cubicBezTo>
                    <a:pt x="132548" y="5030101"/>
                    <a:pt x="4213" y="4929032"/>
                    <a:pt x="8532" y="4726485"/>
                  </a:cubicBezTo>
                  <a:cubicBezTo>
                    <a:pt x="8532" y="4726485"/>
                    <a:pt x="9630" y="4227944"/>
                    <a:pt x="4815" y="1376498"/>
                  </a:cubicBezTo>
                  <a:cubicBezTo>
                    <a:pt x="0" y="663668"/>
                    <a:pt x="25592" y="330596"/>
                    <a:pt x="25592" y="330596"/>
                  </a:cubicBezTo>
                  <a:cubicBezTo>
                    <a:pt x="27224" y="150571"/>
                    <a:pt x="143504" y="16918"/>
                    <a:pt x="278431" y="16918"/>
                  </a:cubicBezTo>
                  <a:close/>
                </a:path>
              </a:pathLst>
            </a:custGeom>
            <a:solidFill>
              <a:srgbClr val="FFE8E5"/>
            </a:solidFill>
          </p:spPr>
        </p:sp>
      </p:grpSp>
      <p:sp>
        <p:nvSpPr>
          <p:cNvPr id="35" name="TextBox 34"/>
          <p:cNvSpPr txBox="1"/>
          <p:nvPr/>
        </p:nvSpPr>
        <p:spPr>
          <a:xfrm>
            <a:off x="11630409" y="3827601"/>
            <a:ext cx="5400346" cy="1846659"/>
          </a:xfrm>
          <a:prstGeom prst="rect">
            <a:avLst/>
          </a:prstGeom>
          <a:noFill/>
        </p:spPr>
        <p:txBody>
          <a:bodyPr wrap="square" rtlCol="0">
            <a:spAutoFit/>
          </a:bodyPr>
          <a:lstStyle/>
          <a:p>
            <a:pPr algn="ctr">
              <a:lnSpc>
                <a:spcPct val="150000"/>
              </a:lnSpc>
            </a:pPr>
            <a:r>
              <a:rPr lang="vi-VN" sz="3800" dirty="0"/>
              <a:t>Chức năng điều tiết, kích thích hoặc hạn chế</a:t>
            </a:r>
            <a:endParaRPr lang="en-US" sz="3800" dirty="0"/>
          </a:p>
        </p:txBody>
      </p:sp>
      <p:pic>
        <p:nvPicPr>
          <p:cNvPr id="36" name="Picture 10"/>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a:off x="11293783" y="3646839"/>
            <a:ext cx="728961" cy="728961"/>
          </a:xfrm>
          <a:prstGeom prst="rect">
            <a:avLst/>
          </a:prstGeom>
        </p:spPr>
      </p:pic>
      <p:sp>
        <p:nvSpPr>
          <p:cNvPr id="7" name="Rounded Rectangular Callout 6"/>
          <p:cNvSpPr/>
          <p:nvPr/>
        </p:nvSpPr>
        <p:spPr>
          <a:xfrm>
            <a:off x="2111390" y="6374822"/>
            <a:ext cx="14615588" cy="2997824"/>
          </a:xfrm>
          <a:prstGeom prst="wedgeRoundRectCallout">
            <a:avLst>
              <a:gd name="adj1" fmla="val -54200"/>
              <a:gd name="adj2" fmla="val -51278"/>
              <a:gd name="adj3" fmla="val 16667"/>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rPr>
              <a:t>T</a:t>
            </a:r>
            <a:r>
              <a:rPr lang="vi-VN" sz="3500" dirty="0" smtClean="0">
                <a:solidFill>
                  <a:schemeClr val="tx1"/>
                </a:solidFill>
              </a:rPr>
              <a:t>hị </a:t>
            </a:r>
            <a:r>
              <a:rPr lang="vi-VN" sz="3500" dirty="0">
                <a:solidFill>
                  <a:schemeClr val="tx1"/>
                </a:solidFill>
              </a:rPr>
              <a:t>trường thừa nhận công dụng xã hội của hành hóa và lao động đã hao phí để sản xuất ra nó, thông qua việc hàng hóa có bán được hay không và bán với giá như thế nào. </a:t>
            </a:r>
          </a:p>
        </p:txBody>
      </p:sp>
      <p:sp>
        <p:nvSpPr>
          <p:cNvPr id="37" name="Rounded Rectangular Callout 36"/>
          <p:cNvSpPr/>
          <p:nvPr/>
        </p:nvSpPr>
        <p:spPr>
          <a:xfrm>
            <a:off x="1919355" y="6512748"/>
            <a:ext cx="14919365" cy="2997824"/>
          </a:xfrm>
          <a:prstGeom prst="wedgeRoundRectCallout">
            <a:avLst>
              <a:gd name="adj1" fmla="val -13484"/>
              <a:gd name="adj2" fmla="val -68224"/>
              <a:gd name="adj3" fmla="val 16667"/>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a:solidFill>
                  <a:schemeClr val="tx1"/>
                </a:solidFill>
              </a:rPr>
              <a:t>T</a:t>
            </a:r>
            <a:r>
              <a:rPr lang="vi-VN" sz="3500" dirty="0" smtClean="0">
                <a:solidFill>
                  <a:schemeClr val="tx1"/>
                </a:solidFill>
              </a:rPr>
              <a:t>hị </a:t>
            </a:r>
            <a:r>
              <a:rPr lang="vi-VN" sz="3500" dirty="0">
                <a:solidFill>
                  <a:schemeClr val="tx1"/>
                </a:solidFill>
              </a:rPr>
              <a:t>trường cung cấp thông tin cho người sản xuất và người tiêu dùng thông qua những biến động của nhu cầu xã hội về số lượng, chất </a:t>
            </a:r>
            <a:r>
              <a:rPr lang="vi-VN" sz="3500" dirty="0" smtClean="0">
                <a:solidFill>
                  <a:schemeClr val="tx1"/>
                </a:solidFill>
              </a:rPr>
              <a:t>lượng, </a:t>
            </a:r>
            <a:r>
              <a:rPr lang="vi-VN" sz="3500" dirty="0">
                <a:solidFill>
                  <a:schemeClr val="tx1"/>
                </a:solidFill>
              </a:rPr>
              <a:t>cơ cấu </a:t>
            </a:r>
            <a:r>
              <a:rPr lang="vi-VN" sz="3500" dirty="0" smtClean="0">
                <a:solidFill>
                  <a:schemeClr val="tx1"/>
                </a:solidFill>
              </a:rPr>
              <a:t>hàng </a:t>
            </a:r>
            <a:r>
              <a:rPr lang="vi-VN" sz="3500" dirty="0">
                <a:solidFill>
                  <a:schemeClr val="tx1"/>
                </a:solidFill>
              </a:rPr>
              <a:t>hóa, giá cả, tình hình cung cầu về các loại hàng hóa.</a:t>
            </a:r>
          </a:p>
        </p:txBody>
      </p:sp>
      <p:sp>
        <p:nvSpPr>
          <p:cNvPr id="38" name="Rounded Rectangular Callout 37"/>
          <p:cNvSpPr/>
          <p:nvPr/>
        </p:nvSpPr>
        <p:spPr>
          <a:xfrm>
            <a:off x="1614680" y="6319815"/>
            <a:ext cx="14919365" cy="2997824"/>
          </a:xfrm>
          <a:prstGeom prst="wedgeRoundRectCallout">
            <a:avLst>
              <a:gd name="adj1" fmla="val 53253"/>
              <a:gd name="adj2" fmla="val -53215"/>
              <a:gd name="adj3" fmla="val 16667"/>
            </a:avLst>
          </a:prstGeom>
          <a:solidFill>
            <a:schemeClr val="bg1"/>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dirty="0" smtClean="0">
                <a:solidFill>
                  <a:schemeClr val="tx1"/>
                </a:solidFill>
              </a:rPr>
              <a:t>Người ta sản </a:t>
            </a:r>
            <a:r>
              <a:rPr lang="vi-VN" sz="3500" dirty="0">
                <a:solidFill>
                  <a:schemeClr val="tx1"/>
                </a:solidFill>
              </a:rPr>
              <a:t>xuất và người tiêu dùng sẽ có những ứng xử, điều chỉnh kịp thời cho phù hợp với sự biến đổi của thị trường, nhờ đó sản xuất tiêu dùng được kích thích hoặc hạn chế.</a:t>
            </a:r>
          </a:p>
        </p:txBody>
      </p:sp>
    </p:spTree>
    <p:extLst>
      <p:ext uri="{BB962C8B-B14F-4D97-AF65-F5344CB8AC3E}">
        <p14:creationId xmlns:p14="http://schemas.microsoft.com/office/powerpoint/2010/main" val="147210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barn(inVertical)">
                                      <p:cBhvr>
                                        <p:cTn id="14" dur="500"/>
                                        <p:tgtEl>
                                          <p:spTgt spid="19"/>
                                        </p:tgtEl>
                                      </p:cBhvr>
                                    </p:animEffect>
                                  </p:childTnLst>
                                </p:cTn>
                              </p:par>
                              <p:par>
                                <p:cTn id="15" presetID="16" presetClass="entr" presetSubtype="21"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52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anim calcmode="lin" valueType="num">
                                      <p:cBhvr>
                                        <p:cTn id="28" dur="500" fill="hold"/>
                                        <p:tgtEl>
                                          <p:spTgt spid="7"/>
                                        </p:tgtEl>
                                        <p:attrNameLst>
                                          <p:attrName>ppt_x</p:attrName>
                                        </p:attrNameLst>
                                      </p:cBhvr>
                                      <p:tavLst>
                                        <p:tav tm="0">
                                          <p:val>
                                            <p:fltVal val="0.5"/>
                                          </p:val>
                                        </p:tav>
                                        <p:tav tm="100000">
                                          <p:val>
                                            <p:strVal val="#ppt_x"/>
                                          </p:val>
                                        </p:tav>
                                      </p:tavLst>
                                    </p:anim>
                                    <p:anim calcmode="lin" valueType="num">
                                      <p:cBhvr>
                                        <p:cTn id="29"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grpId="1" nodeType="clickEffect">
                                  <p:stCondLst>
                                    <p:cond delay="0"/>
                                  </p:stCondLst>
                                  <p:childTnLst>
                                    <p:set>
                                      <p:cBhvr>
                                        <p:cTn id="33" dur="1" fill="hold">
                                          <p:stCondLst>
                                            <p:cond delay="0"/>
                                          </p:stCondLst>
                                        </p:cTn>
                                        <p:tgtEl>
                                          <p:spTgt spid="7"/>
                                        </p:tgtEl>
                                        <p:attrNameLst>
                                          <p:attrName>style.visibility</p:attrName>
                                        </p:attrNameLst>
                                      </p:cBhvr>
                                      <p:to>
                                        <p:strVal val="hidden"/>
                                      </p:to>
                                    </p:set>
                                  </p:childTnLst>
                                </p:cTn>
                              </p:par>
                              <p:par>
                                <p:cTn id="34" presetID="16" presetClass="entr" presetSubtype="21"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barn(inVertical)">
                                      <p:cBhvr>
                                        <p:cTn id="36" dur="500"/>
                                        <p:tgtEl>
                                          <p:spTgt spid="3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37" fill="hold" grpId="0"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barn(outVertical)">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37"/>
                                        </p:tgtEl>
                                        <p:attrNameLst>
                                          <p:attrName>style.visibility</p:attrName>
                                        </p:attrNameLst>
                                      </p:cBhvr>
                                      <p:to>
                                        <p:strVal val="hidden"/>
                                      </p:to>
                                    </p:se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500"/>
                                        <p:tgtEl>
                                          <p:spTgt spid="36"/>
                                        </p:tgtEl>
                                      </p:cBhvr>
                                    </p:animEffect>
                                  </p:childTnLst>
                                </p:cTn>
                              </p:par>
                              <p:par>
                                <p:cTn id="55" presetID="6" presetClass="entr" presetSubtype="16" fill="hold"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circle(in)">
                                      <p:cBhvr>
                                        <p:cTn id="57" dur="500"/>
                                        <p:tgtEl>
                                          <p:spTgt spid="33"/>
                                        </p:tgtEl>
                                      </p:cBhvr>
                                    </p:animEffect>
                                  </p:childTnLst>
                                </p:cTn>
                              </p:par>
                              <p:par>
                                <p:cTn id="58" presetID="6" presetClass="entr" presetSubtype="16" fill="hold" grpId="0" nodeType="with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circle(in)">
                                      <p:cBhvr>
                                        <p:cTn id="60" dur="500"/>
                                        <p:tgtEl>
                                          <p:spTgt spid="3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p:cTn id="65" dur="500" fill="hold"/>
                                        <p:tgtEl>
                                          <p:spTgt spid="38"/>
                                        </p:tgtEl>
                                        <p:attrNameLst>
                                          <p:attrName>ppt_w</p:attrName>
                                        </p:attrNameLst>
                                      </p:cBhvr>
                                      <p:tavLst>
                                        <p:tav tm="0">
                                          <p:val>
                                            <p:fltVal val="0"/>
                                          </p:val>
                                        </p:tav>
                                        <p:tav tm="100000">
                                          <p:val>
                                            <p:strVal val="#ppt_w"/>
                                          </p:val>
                                        </p:tav>
                                      </p:tavLst>
                                    </p:anim>
                                    <p:anim calcmode="lin" valueType="num">
                                      <p:cBhvr>
                                        <p:cTn id="66" dur="500" fill="hold"/>
                                        <p:tgtEl>
                                          <p:spTgt spid="38"/>
                                        </p:tgtEl>
                                        <p:attrNameLst>
                                          <p:attrName>ppt_h</p:attrName>
                                        </p:attrNameLst>
                                      </p:cBhvr>
                                      <p:tavLst>
                                        <p:tav tm="0">
                                          <p:val>
                                            <p:fltVal val="0"/>
                                          </p:val>
                                        </p:tav>
                                        <p:tav tm="100000">
                                          <p:val>
                                            <p:strVal val="#ppt_h"/>
                                          </p:val>
                                        </p:tav>
                                      </p:tavLst>
                                    </p:anim>
                                    <p:animEffect transition="in" filter="fade">
                                      <p:cBhvr>
                                        <p:cTn id="67" dur="500"/>
                                        <p:tgtEl>
                                          <p:spTgt spid="38"/>
                                        </p:tgtEl>
                                      </p:cBhvr>
                                    </p:animEffect>
                                    <p:anim calcmode="lin" valueType="num">
                                      <p:cBhvr>
                                        <p:cTn id="68" dur="500" fill="hold"/>
                                        <p:tgtEl>
                                          <p:spTgt spid="38"/>
                                        </p:tgtEl>
                                        <p:attrNameLst>
                                          <p:attrName>ppt_x</p:attrName>
                                        </p:attrNameLst>
                                      </p:cBhvr>
                                      <p:tavLst>
                                        <p:tav tm="0">
                                          <p:val>
                                            <p:fltVal val="0.5"/>
                                          </p:val>
                                        </p:tav>
                                        <p:tav tm="100000">
                                          <p:val>
                                            <p:strVal val="#ppt_x"/>
                                          </p:val>
                                        </p:tav>
                                      </p:tavLst>
                                    </p:anim>
                                    <p:anim calcmode="lin" valueType="num">
                                      <p:cBhvr>
                                        <p:cTn id="69" dur="500" fill="hold"/>
                                        <p:tgtEl>
                                          <p:spTgt spid="3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1" grpId="0"/>
      <p:bldP spid="35" grpId="0"/>
      <p:bldP spid="7" grpId="0" animBg="1"/>
      <p:bldP spid="7" grpId="1" animBg="1"/>
      <p:bldP spid="37" grpId="0" animBg="1"/>
      <p:bldP spid="37" grpId="1"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8892" y="46101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026139" y="3022457"/>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1316261" y="1153045"/>
            <a:ext cx="16088608" cy="969496"/>
          </a:xfrm>
          <a:prstGeom prst="rect">
            <a:avLst/>
          </a:prstGeom>
        </p:spPr>
        <p:txBody>
          <a:bodyPr wrap="square">
            <a:spAutoFit/>
          </a:bodyPr>
          <a:lstStyle/>
          <a:p>
            <a:pPr algn="just">
              <a:lnSpc>
                <a:spcPct val="150000"/>
              </a:lnSpc>
              <a:spcBef>
                <a:spcPts val="300"/>
              </a:spcBef>
              <a:spcAft>
                <a:spcPts val="300"/>
              </a:spcAft>
            </a:pPr>
            <a:r>
              <a:rPr lang="fr-FR" sz="38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r>
              <a:rPr lang="fr-FR" sz="38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hay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đồng</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tình</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ý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kiến</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đây</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Vì</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3800" dirty="0" err="1">
                <a:solidFill>
                  <a:srgbClr val="000000"/>
                </a:solidFill>
                <a:latin typeface="Arial" panose="020B0604020202020204" pitchFamily="34" charset="0"/>
                <a:ea typeface="Calibri" panose="020F0502020204030204" pitchFamily="34" charset="0"/>
                <a:cs typeface="Arial" panose="020B0604020202020204" pitchFamily="34" charset="0"/>
              </a:rPr>
              <a:t>sao</a:t>
            </a:r>
            <a:r>
              <a:rPr lang="fr-FR" sz="3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371221" y="2010109"/>
            <a:ext cx="13670079" cy="8186215"/>
          </a:xfrm>
          <a:prstGeom prst="rect">
            <a:avLst/>
          </a:prstGeom>
        </p:spPr>
        <p:txBody>
          <a:bodyPr wrap="square">
            <a:spAutoFit/>
          </a:bodyPr>
          <a:lstStyle/>
          <a:p>
            <a:pPr algn="just">
              <a:lnSpc>
                <a:spcPct val="150000"/>
              </a:lnSpc>
              <a:spcBef>
                <a:spcPts val="300"/>
              </a:spcBef>
              <a:spcAft>
                <a:spcPts val="300"/>
              </a:spcAft>
            </a:pPr>
            <a:r>
              <a:rPr lang="en-US" sz="3700" i="1" dirty="0">
                <a:latin typeface="Arial" panose="020B0604020202020204" pitchFamily="34" charset="0"/>
                <a:ea typeface="Calibri" panose="020F0502020204030204" pitchFamily="34" charset="0"/>
                <a:cs typeface="Arial" panose="020B0604020202020204" pitchFamily="34" charset="0"/>
              </a:rPr>
              <a:t>a. </a:t>
            </a:r>
            <a:r>
              <a:rPr lang="en-US" sz="3700" i="1" dirty="0" err="1">
                <a:latin typeface="Arial" panose="020B0604020202020204" pitchFamily="34" charset="0"/>
                <a:ea typeface="Calibri" panose="020F0502020204030204" pitchFamily="34" charset="0"/>
                <a:cs typeface="Arial" panose="020B0604020202020204" pitchFamily="34" charset="0"/>
              </a:rPr>
              <a:t>Thị</a:t>
            </a:r>
            <a:r>
              <a:rPr lang="en-US" sz="3700" i="1" dirty="0">
                <a:latin typeface="Arial" panose="020B0604020202020204" pitchFamily="34" charset="0"/>
                <a:ea typeface="Calibri" panose="020F0502020204030204" pitchFamily="34" charset="0"/>
                <a:cs typeface="Arial" panose="020B0604020202020204" pitchFamily="34" charset="0"/>
              </a:rPr>
              <a:t> trường </a:t>
            </a:r>
            <a:r>
              <a:rPr lang="en-US" sz="3700" i="1" dirty="0" err="1">
                <a:latin typeface="Arial" panose="020B0604020202020204" pitchFamily="34" charset="0"/>
                <a:ea typeface="Calibri" panose="020F0502020204030204" pitchFamily="34" charset="0"/>
                <a:cs typeface="Arial" panose="020B0604020202020204" pitchFamily="34" charset="0"/>
              </a:rPr>
              <a:t>bao</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giờ</a:t>
            </a:r>
            <a:r>
              <a:rPr lang="en-US" sz="3700" i="1" dirty="0">
                <a:latin typeface="Arial" panose="020B0604020202020204" pitchFamily="34" charset="0"/>
                <a:ea typeface="Calibri" panose="020F0502020204030204" pitchFamily="34" charset="0"/>
                <a:cs typeface="Arial" panose="020B0604020202020204" pitchFamily="34" charset="0"/>
              </a:rPr>
              <a:t> cũng </a:t>
            </a:r>
            <a:r>
              <a:rPr lang="en-US" sz="3700" i="1" dirty="0" err="1">
                <a:latin typeface="Arial" panose="020B0604020202020204" pitchFamily="34" charset="0"/>
                <a:ea typeface="Calibri" panose="020F0502020204030204" pitchFamily="34" charset="0"/>
                <a:cs typeface="Arial" panose="020B0604020202020204" pitchFamily="34" charset="0"/>
              </a:rPr>
              <a:t>gắn</a:t>
            </a:r>
            <a:r>
              <a:rPr lang="en-US" sz="3700" i="1" dirty="0">
                <a:latin typeface="Arial" panose="020B0604020202020204" pitchFamily="34" charset="0"/>
                <a:ea typeface="Calibri" panose="020F0502020204030204" pitchFamily="34" charset="0"/>
                <a:cs typeface="Arial" panose="020B0604020202020204" pitchFamily="34" charset="0"/>
              </a:rPr>
              <a:t> với một địa </a:t>
            </a:r>
            <a:r>
              <a:rPr lang="en-US" sz="3700" i="1" dirty="0" err="1">
                <a:latin typeface="Arial" panose="020B0604020202020204" pitchFamily="34" charset="0"/>
                <a:ea typeface="Calibri" panose="020F0502020204030204" pitchFamily="34" charset="0"/>
                <a:cs typeface="Arial" panose="020B0604020202020204" pitchFamily="34" charset="0"/>
              </a:rPr>
              <a:t>đêm</a:t>
            </a:r>
            <a:r>
              <a:rPr lang="en-US" sz="3700" i="1" dirty="0">
                <a:latin typeface="Arial" panose="020B0604020202020204" pitchFamily="34" charset="0"/>
                <a:ea typeface="Calibri" panose="020F0502020204030204" pitchFamily="34" charset="0"/>
                <a:cs typeface="Arial" panose="020B0604020202020204" pitchFamily="34" charset="0"/>
              </a:rPr>
              <a:t> cụ thể như </a:t>
            </a:r>
            <a:r>
              <a:rPr lang="en-US" sz="3700" i="1" dirty="0" err="1">
                <a:latin typeface="Arial" panose="020B0604020202020204" pitchFamily="34" charset="0"/>
                <a:ea typeface="Calibri" panose="020F0502020204030204" pitchFamily="34" charset="0"/>
                <a:cs typeface="Arial" panose="020B0604020202020204" pitchFamily="34" charset="0"/>
              </a:rPr>
              <a:t>chợ</a:t>
            </a:r>
            <a:r>
              <a:rPr lang="en-US" sz="3700" i="1" dirty="0">
                <a:latin typeface="Arial" panose="020B0604020202020204" pitchFamily="34" charset="0"/>
                <a:ea typeface="Calibri" panose="020F0502020204030204" pitchFamily="34" charset="0"/>
                <a:cs typeface="Arial" panose="020B0604020202020204" pitchFamily="34" charset="0"/>
              </a:rPr>
              <a:t>, cửa hàng, </a:t>
            </a:r>
            <a:r>
              <a:rPr lang="en-US" sz="3700" i="1" dirty="0" err="1">
                <a:latin typeface="Arial" panose="020B0604020202020204" pitchFamily="34" charset="0"/>
                <a:ea typeface="Calibri" panose="020F0502020204030204" pitchFamily="34" charset="0"/>
                <a:cs typeface="Arial" panose="020B0604020202020204" pitchFamily="34" charset="0"/>
              </a:rPr>
              <a:t>siêu</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thị</a:t>
            </a:r>
            <a:r>
              <a:rPr lang="en-US" sz="3700" i="1"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en-US" sz="3700" i="1" dirty="0">
                <a:latin typeface="Arial" panose="020B0604020202020204" pitchFamily="34" charset="0"/>
                <a:ea typeface="Calibri" panose="020F0502020204030204" pitchFamily="34" charset="0"/>
                <a:cs typeface="Arial" panose="020B0604020202020204" pitchFamily="34" charset="0"/>
              </a:rPr>
              <a:t>b. </a:t>
            </a:r>
            <a:r>
              <a:rPr lang="en-US" sz="3700" i="1" dirty="0" err="1">
                <a:latin typeface="Arial" panose="020B0604020202020204" pitchFamily="34" charset="0"/>
                <a:ea typeface="Calibri" panose="020F0502020204030204" pitchFamily="34" charset="0"/>
                <a:cs typeface="Arial" panose="020B0604020202020204" pitchFamily="34" charset="0"/>
              </a:rPr>
              <a:t>Thị</a:t>
            </a:r>
            <a:r>
              <a:rPr lang="en-US" sz="3700" i="1" dirty="0">
                <a:latin typeface="Arial" panose="020B0604020202020204" pitchFamily="34" charset="0"/>
                <a:ea typeface="Calibri" panose="020F0502020204030204" pitchFamily="34" charset="0"/>
                <a:cs typeface="Arial" panose="020B0604020202020204" pitchFamily="34" charset="0"/>
              </a:rPr>
              <a:t> trường là </a:t>
            </a:r>
            <a:r>
              <a:rPr lang="en-US" sz="3700" i="1" dirty="0" err="1">
                <a:latin typeface="Arial" panose="020B0604020202020204" pitchFamily="34" charset="0"/>
                <a:ea typeface="Calibri" panose="020F0502020204030204" pitchFamily="34" charset="0"/>
                <a:cs typeface="Arial" panose="020B0604020202020204" pitchFamily="34" charset="0"/>
              </a:rPr>
              <a:t>nơi</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diễn</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ra</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hoạt</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động</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sản</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xuất</a:t>
            </a:r>
            <a:r>
              <a:rPr lang="en-US" sz="3700" i="1" dirty="0">
                <a:latin typeface="Arial" panose="020B0604020202020204" pitchFamily="34" charset="0"/>
                <a:ea typeface="Calibri" panose="020F0502020204030204" pitchFamily="34" charset="0"/>
                <a:cs typeface="Arial" panose="020B0604020202020204" pitchFamily="34" charset="0"/>
              </a:rPr>
              <a:t> hàng </a:t>
            </a:r>
            <a:r>
              <a:rPr lang="en-US" sz="3700" i="1" dirty="0" err="1">
                <a:latin typeface="Arial" panose="020B0604020202020204" pitchFamily="34" charset="0"/>
                <a:ea typeface="Calibri" panose="020F0502020204030204" pitchFamily="34" charset="0"/>
                <a:cs typeface="Arial" panose="020B0604020202020204" pitchFamily="34" charset="0"/>
              </a:rPr>
              <a:t>hoá</a:t>
            </a:r>
            <a:r>
              <a:rPr lang="en-US" sz="3700" i="1" dirty="0">
                <a:latin typeface="Arial" panose="020B0604020202020204" pitchFamily="34" charset="0"/>
                <a:ea typeface="Calibri" panose="020F0502020204030204" pitchFamily="34" charset="0"/>
                <a:cs typeface="Arial" panose="020B0604020202020204" pitchFamily="34" charset="0"/>
              </a:rPr>
              <a:t> để </a:t>
            </a:r>
            <a:r>
              <a:rPr lang="en-US" sz="3700" i="1" dirty="0" err="1">
                <a:latin typeface="Arial" panose="020B0604020202020204" pitchFamily="34" charset="0"/>
                <a:ea typeface="Calibri" panose="020F0502020204030204" pitchFamily="34" charset="0"/>
                <a:cs typeface="Arial" panose="020B0604020202020204" pitchFamily="34" charset="0"/>
              </a:rPr>
              <a:t>đáp</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ứng</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nhu</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cầu</a:t>
            </a:r>
            <a:r>
              <a:rPr lang="en-US" sz="3700" i="1" dirty="0">
                <a:latin typeface="Arial" panose="020B0604020202020204" pitchFamily="34" charset="0"/>
                <a:ea typeface="Calibri" panose="020F0502020204030204" pitchFamily="34" charset="0"/>
                <a:cs typeface="Arial" panose="020B0604020202020204" pitchFamily="34" charset="0"/>
              </a:rPr>
              <a:t> của </a:t>
            </a:r>
            <a:r>
              <a:rPr lang="en-US" sz="3700" i="1" dirty="0" err="1">
                <a:latin typeface="Arial" panose="020B0604020202020204" pitchFamily="34" charset="0"/>
                <a:ea typeface="Calibri" panose="020F0502020204030204" pitchFamily="34" charset="0"/>
                <a:cs typeface="Arial" panose="020B0604020202020204" pitchFamily="34" charset="0"/>
              </a:rPr>
              <a:t>xã</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hội</a:t>
            </a:r>
            <a:r>
              <a:rPr lang="en-US" sz="3700" i="1" dirty="0">
                <a:latin typeface="Arial" panose="020B0604020202020204" pitchFamily="34" charset="0"/>
                <a:ea typeface="Calibri" panose="020F0502020204030204" pitchFamily="34" charset="0"/>
                <a:cs typeface="Arial" panose="020B0604020202020204" pitchFamily="34" charset="0"/>
              </a:rPr>
              <a:t>.</a:t>
            </a:r>
          </a:p>
          <a:p>
            <a:pPr algn="just">
              <a:lnSpc>
                <a:spcPct val="150000"/>
              </a:lnSpc>
              <a:spcBef>
                <a:spcPts val="300"/>
              </a:spcBef>
              <a:spcAft>
                <a:spcPts val="300"/>
              </a:spcAft>
            </a:pPr>
            <a:r>
              <a:rPr lang="en-US" sz="3700" i="1" dirty="0">
                <a:latin typeface="Arial" panose="020B0604020202020204" pitchFamily="34" charset="0"/>
                <a:ea typeface="Calibri" panose="020F0502020204030204" pitchFamily="34" charset="0"/>
                <a:cs typeface="Arial" panose="020B0604020202020204" pitchFamily="34" charset="0"/>
              </a:rPr>
              <a:t>c. Chỉ có người </a:t>
            </a:r>
            <a:r>
              <a:rPr lang="en-US" sz="3700" i="1" dirty="0" err="1">
                <a:latin typeface="Arial" panose="020B0604020202020204" pitchFamily="34" charset="0"/>
                <a:ea typeface="Calibri" panose="020F0502020204030204" pitchFamily="34" charset="0"/>
                <a:cs typeface="Arial" panose="020B0604020202020204" pitchFamily="34" charset="0"/>
              </a:rPr>
              <a:t>sản</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xuất</a:t>
            </a:r>
            <a:r>
              <a:rPr lang="en-US" sz="3700" i="1" dirty="0">
                <a:latin typeface="Arial" panose="020B0604020202020204" pitchFamily="34" charset="0"/>
                <a:ea typeface="Calibri" panose="020F0502020204030204" pitchFamily="34" charset="0"/>
                <a:cs typeface="Arial" panose="020B0604020202020204" pitchFamily="34" charset="0"/>
              </a:rPr>
              <a:t> hàng </a:t>
            </a:r>
            <a:r>
              <a:rPr lang="en-US" sz="3700" i="1" dirty="0" err="1">
                <a:latin typeface="Arial" panose="020B0604020202020204" pitchFamily="34" charset="0"/>
                <a:ea typeface="Calibri" panose="020F0502020204030204" pitchFamily="34" charset="0"/>
                <a:cs typeface="Arial" panose="020B0604020202020204" pitchFamily="34" charset="0"/>
              </a:rPr>
              <a:t>hoá</a:t>
            </a:r>
            <a:r>
              <a:rPr lang="en-US" sz="3700" i="1" dirty="0">
                <a:latin typeface="Arial" panose="020B0604020202020204" pitchFamily="34" charset="0"/>
                <a:ea typeface="Calibri" panose="020F0502020204030204" pitchFamily="34" charset="0"/>
                <a:cs typeface="Arial" panose="020B0604020202020204" pitchFamily="34" charset="0"/>
              </a:rPr>
              <a:t> mới cần đến </a:t>
            </a:r>
            <a:r>
              <a:rPr lang="en-US" sz="3700" i="1" dirty="0" err="1">
                <a:latin typeface="Arial" panose="020B0604020202020204" pitchFamily="34" charset="0"/>
                <a:ea typeface="Calibri" panose="020F0502020204030204" pitchFamily="34" charset="0"/>
                <a:cs typeface="Arial" panose="020B0604020202020204" pitchFamily="34" charset="0"/>
              </a:rPr>
              <a:t>thị</a:t>
            </a:r>
            <a:r>
              <a:rPr lang="en-US" sz="3700" i="1" dirty="0">
                <a:latin typeface="Arial" panose="020B0604020202020204" pitchFamily="34" charset="0"/>
                <a:ea typeface="Calibri" panose="020F0502020204030204" pitchFamily="34" charset="0"/>
                <a:cs typeface="Arial" panose="020B0604020202020204" pitchFamily="34" charset="0"/>
              </a:rPr>
              <a:t> trường.</a:t>
            </a:r>
          </a:p>
          <a:p>
            <a:pPr algn="just">
              <a:lnSpc>
                <a:spcPct val="150000"/>
              </a:lnSpc>
              <a:spcBef>
                <a:spcPts val="300"/>
              </a:spcBef>
              <a:spcAft>
                <a:spcPts val="300"/>
              </a:spcAft>
            </a:pPr>
            <a:r>
              <a:rPr lang="en-US" sz="3700" i="1" dirty="0">
                <a:latin typeface="Arial" panose="020B0604020202020204" pitchFamily="34" charset="0"/>
                <a:ea typeface="Calibri" panose="020F0502020204030204" pitchFamily="34" charset="0"/>
                <a:cs typeface="Arial" panose="020B0604020202020204" pitchFamily="34" charset="0"/>
              </a:rPr>
              <a:t>d. Chức năng của </a:t>
            </a:r>
            <a:r>
              <a:rPr lang="en-US" sz="3700" i="1" dirty="0" err="1">
                <a:latin typeface="Arial" panose="020B0604020202020204" pitchFamily="34" charset="0"/>
                <a:ea typeface="Calibri" panose="020F0502020204030204" pitchFamily="34" charset="0"/>
                <a:cs typeface="Arial" panose="020B0604020202020204" pitchFamily="34" charset="0"/>
              </a:rPr>
              <a:t>thị</a:t>
            </a:r>
            <a:r>
              <a:rPr lang="en-US" sz="3700" i="1" dirty="0">
                <a:latin typeface="Arial" panose="020B0604020202020204" pitchFamily="34" charset="0"/>
                <a:ea typeface="Calibri" panose="020F0502020204030204" pitchFamily="34" charset="0"/>
                <a:cs typeface="Arial" panose="020B0604020202020204" pitchFamily="34" charset="0"/>
              </a:rPr>
              <a:t> trường là </a:t>
            </a:r>
            <a:r>
              <a:rPr lang="en-US" sz="3700" i="1" dirty="0" err="1">
                <a:latin typeface="Arial" panose="020B0604020202020204" pitchFamily="34" charset="0"/>
                <a:ea typeface="Calibri" panose="020F0502020204030204" pitchFamily="34" charset="0"/>
                <a:cs typeface="Arial" panose="020B0604020202020204" pitchFamily="34" charset="0"/>
              </a:rPr>
              <a:t>cung</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cấp</a:t>
            </a:r>
            <a:r>
              <a:rPr lang="en-US" sz="3700" i="1" dirty="0">
                <a:latin typeface="Arial" panose="020B0604020202020204" pitchFamily="34" charset="0"/>
                <a:ea typeface="Calibri" panose="020F0502020204030204" pitchFamily="34" charset="0"/>
                <a:cs typeface="Arial" panose="020B0604020202020204" pitchFamily="34" charset="0"/>
              </a:rPr>
              <a:t> hàng </a:t>
            </a:r>
            <a:r>
              <a:rPr lang="en-US" sz="3700" i="1" dirty="0" err="1">
                <a:latin typeface="Arial" panose="020B0604020202020204" pitchFamily="34" charset="0"/>
                <a:ea typeface="Calibri" panose="020F0502020204030204" pitchFamily="34" charset="0"/>
                <a:cs typeface="Arial" panose="020B0604020202020204" pitchFamily="34" charset="0"/>
              </a:rPr>
              <a:t>hoá</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đáp</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ứng</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nhu</a:t>
            </a:r>
            <a:r>
              <a:rPr lang="en-US" sz="3700" i="1" dirty="0">
                <a:latin typeface="Arial" panose="020B0604020202020204" pitchFamily="34" charset="0"/>
                <a:ea typeface="Calibri" panose="020F0502020204030204" pitchFamily="34" charset="0"/>
                <a:cs typeface="Arial" panose="020B0604020202020204" pitchFamily="34" charset="0"/>
              </a:rPr>
              <a:t> câu </a:t>
            </a:r>
            <a:r>
              <a:rPr lang="en-US" sz="3700" i="1" dirty="0" err="1">
                <a:latin typeface="Arial" panose="020B0604020202020204" pitchFamily="34" charset="0"/>
                <a:ea typeface="Calibri" panose="020F0502020204030204" pitchFamily="34" charset="0"/>
                <a:cs typeface="Arial" panose="020B0604020202020204" pitchFamily="34" charset="0"/>
              </a:rPr>
              <a:t>đa</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dạng</a:t>
            </a:r>
            <a:r>
              <a:rPr lang="en-US" sz="3700" i="1" dirty="0">
                <a:latin typeface="Arial" panose="020B0604020202020204" pitchFamily="34" charset="0"/>
                <a:ea typeface="Calibri" panose="020F0502020204030204" pitchFamily="34" charset="0"/>
                <a:cs typeface="Arial" panose="020B0604020202020204" pitchFamily="34" charset="0"/>
              </a:rPr>
              <a:t> của người </a:t>
            </a:r>
            <a:r>
              <a:rPr lang="en-US" sz="3700" i="1" dirty="0" err="1">
                <a:latin typeface="Arial" panose="020B0604020202020204" pitchFamily="34" charset="0"/>
                <a:ea typeface="Calibri" panose="020F0502020204030204" pitchFamily="34" charset="0"/>
                <a:cs typeface="Arial" panose="020B0604020202020204" pitchFamily="34" charset="0"/>
              </a:rPr>
              <a:t>tiêu</a:t>
            </a:r>
            <a:r>
              <a:rPr lang="en-US" sz="3700" i="1" dirty="0">
                <a:latin typeface="Arial" panose="020B0604020202020204" pitchFamily="34" charset="0"/>
                <a:ea typeface="Calibri" panose="020F0502020204030204" pitchFamily="34" charset="0"/>
                <a:cs typeface="Arial" panose="020B0604020202020204" pitchFamily="34" charset="0"/>
              </a:rPr>
              <a:t> dùng.</a:t>
            </a:r>
          </a:p>
          <a:p>
            <a:pPr algn="just">
              <a:lnSpc>
                <a:spcPct val="150000"/>
              </a:lnSpc>
              <a:spcBef>
                <a:spcPts val="300"/>
              </a:spcBef>
              <a:spcAft>
                <a:spcPts val="300"/>
              </a:spcAft>
            </a:pPr>
            <a:r>
              <a:rPr lang="en-US" sz="3700" i="1" dirty="0">
                <a:latin typeface="Arial" panose="020B0604020202020204" pitchFamily="34" charset="0"/>
                <a:ea typeface="Calibri" panose="020F0502020204030204" pitchFamily="34" charset="0"/>
                <a:cs typeface="Arial" panose="020B0604020202020204" pitchFamily="34" charset="0"/>
              </a:rPr>
              <a:t>e. </a:t>
            </a:r>
            <a:r>
              <a:rPr lang="en-US" sz="3700" i="1" dirty="0" err="1">
                <a:latin typeface="Arial" panose="020B0604020202020204" pitchFamily="34" charset="0"/>
                <a:ea typeface="Calibri" panose="020F0502020204030204" pitchFamily="34" charset="0"/>
                <a:cs typeface="Arial" panose="020B0604020202020204" pitchFamily="34" charset="0"/>
              </a:rPr>
              <a:t>Những</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thông</a:t>
            </a:r>
            <a:r>
              <a:rPr lang="en-US" sz="3700" i="1" dirty="0">
                <a:latin typeface="Arial" panose="020B0604020202020204" pitchFamily="34" charset="0"/>
                <a:ea typeface="Calibri" panose="020F0502020204030204" pitchFamily="34" charset="0"/>
                <a:cs typeface="Arial" panose="020B0604020202020204" pitchFamily="34" charset="0"/>
              </a:rPr>
              <a:t> tin trên </a:t>
            </a:r>
            <a:r>
              <a:rPr lang="en-US" sz="3700" i="1" dirty="0" err="1">
                <a:latin typeface="Arial" panose="020B0604020202020204" pitchFamily="34" charset="0"/>
                <a:ea typeface="Calibri" panose="020F0502020204030204" pitchFamily="34" charset="0"/>
                <a:cs typeface="Arial" panose="020B0604020202020204" pitchFamily="34" charset="0"/>
              </a:rPr>
              <a:t>thị</a:t>
            </a:r>
            <a:r>
              <a:rPr lang="en-US" sz="3700" i="1" dirty="0">
                <a:latin typeface="Arial" panose="020B0604020202020204" pitchFamily="34" charset="0"/>
                <a:ea typeface="Calibri" panose="020F0502020204030204" pitchFamily="34" charset="0"/>
                <a:cs typeface="Arial" panose="020B0604020202020204" pitchFamily="34" charset="0"/>
              </a:rPr>
              <a:t> trường </a:t>
            </a:r>
            <a:r>
              <a:rPr lang="en-US" sz="3700" i="1" dirty="0" err="1">
                <a:latin typeface="Arial" panose="020B0604020202020204" pitchFamily="34" charset="0"/>
                <a:ea typeface="Calibri" panose="020F0502020204030204" pitchFamily="34" charset="0"/>
                <a:cs typeface="Arial" panose="020B0604020202020204" pitchFamily="34" charset="0"/>
              </a:rPr>
              <a:t>giúp</a:t>
            </a:r>
            <a:r>
              <a:rPr lang="en-US" sz="3700" i="1" dirty="0">
                <a:latin typeface="Arial" panose="020B0604020202020204" pitchFamily="34" charset="0"/>
                <a:ea typeface="Calibri" panose="020F0502020204030204" pitchFamily="34" charset="0"/>
                <a:cs typeface="Arial" panose="020B0604020202020204" pitchFamily="34" charset="0"/>
              </a:rPr>
              <a:t> người </a:t>
            </a:r>
            <a:r>
              <a:rPr lang="en-US" sz="3700" i="1" dirty="0" err="1">
                <a:latin typeface="Arial" panose="020B0604020202020204" pitchFamily="34" charset="0"/>
                <a:ea typeface="Calibri" panose="020F0502020204030204" pitchFamily="34" charset="0"/>
                <a:cs typeface="Arial" panose="020B0604020202020204" pitchFamily="34" charset="0"/>
              </a:rPr>
              <a:t>sản</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xuất</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điều</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chỉnh</a:t>
            </a:r>
            <a:r>
              <a:rPr lang="en-US" sz="3700" i="1" dirty="0">
                <a:latin typeface="Arial" panose="020B0604020202020204" pitchFamily="34" charset="0"/>
                <a:ea typeface="Calibri" panose="020F0502020204030204" pitchFamily="34" charset="0"/>
                <a:cs typeface="Arial" panose="020B0604020202020204" pitchFamily="34" charset="0"/>
              </a:rPr>
              <a:t> kế </a:t>
            </a:r>
            <a:r>
              <a:rPr lang="en-US" sz="3700" i="1" dirty="0" err="1">
                <a:latin typeface="Arial" panose="020B0604020202020204" pitchFamily="34" charset="0"/>
                <a:ea typeface="Calibri" panose="020F0502020204030204" pitchFamily="34" charset="0"/>
                <a:cs typeface="Arial" panose="020B0604020202020204" pitchFamily="34" charset="0"/>
              </a:rPr>
              <a:t>hoạch</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sản</a:t>
            </a:r>
            <a:r>
              <a:rPr lang="en-US" sz="3700" i="1" dirty="0">
                <a:latin typeface="Arial" panose="020B0604020202020204" pitchFamily="34" charset="0"/>
                <a:ea typeface="Calibri" panose="020F0502020204030204" pitchFamily="34" charset="0"/>
                <a:cs typeface="Arial" panose="020B0604020202020204" pitchFamily="34" charset="0"/>
              </a:rPr>
              <a:t> </a:t>
            </a:r>
            <a:r>
              <a:rPr lang="en-US" sz="3700" i="1" dirty="0" err="1">
                <a:latin typeface="Arial" panose="020B0604020202020204" pitchFamily="34" charset="0"/>
                <a:ea typeface="Calibri" panose="020F0502020204030204" pitchFamily="34" charset="0"/>
                <a:cs typeface="Arial" panose="020B0604020202020204" pitchFamily="34" charset="0"/>
              </a:rPr>
              <a:t>xuất</a:t>
            </a:r>
            <a:r>
              <a:rPr lang="en-US" sz="3700" i="1" dirty="0">
                <a:latin typeface="Arial" panose="020B0604020202020204" pitchFamily="34" charset="0"/>
                <a:ea typeface="Calibri" panose="020F0502020204030204" pitchFamily="34" charset="0"/>
                <a:cs typeface="Arial" panose="020B0604020202020204" pitchFamily="34" charset="0"/>
              </a:rPr>
              <a:t> hàng hóa. </a:t>
            </a:r>
            <a:endParaRPr lang="en-US" sz="3700" i="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2" name="Picture 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88860" y="6371434"/>
            <a:ext cx="4070292" cy="409261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52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anim calcmode="lin" valueType="num">
                                      <p:cBhvr>
                                        <p:cTn id="10" dur="500" fill="hold"/>
                                        <p:tgtEl>
                                          <p:spTgt spid="20"/>
                                        </p:tgtEl>
                                        <p:attrNameLst>
                                          <p:attrName>ppt_x</p:attrName>
                                        </p:attrNameLst>
                                      </p:cBhvr>
                                      <p:tavLst>
                                        <p:tav tm="0">
                                          <p:val>
                                            <p:fltVal val="0.5"/>
                                          </p:val>
                                        </p:tav>
                                        <p:tav tm="100000">
                                          <p:val>
                                            <p:strVal val="#ppt_x"/>
                                          </p:val>
                                        </p:tav>
                                      </p:tavLst>
                                    </p:anim>
                                    <p:anim calcmode="lin" valueType="num">
                                      <p:cBhvr>
                                        <p:cTn id="11" dur="500" fill="hold"/>
                                        <p:tgtEl>
                                          <p:spTgt spid="20"/>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p:cTn id="14" dur="500" fill="hold"/>
                                        <p:tgtEl>
                                          <p:spTgt spid="21"/>
                                        </p:tgtEl>
                                        <p:attrNameLst>
                                          <p:attrName>ppt_w</p:attrName>
                                        </p:attrNameLst>
                                      </p:cBhvr>
                                      <p:tavLst>
                                        <p:tav tm="0">
                                          <p:val>
                                            <p:fltVal val="0"/>
                                          </p:val>
                                        </p:tav>
                                        <p:tav tm="100000">
                                          <p:val>
                                            <p:strVal val="#ppt_w"/>
                                          </p:val>
                                        </p:tav>
                                      </p:tavLst>
                                    </p:anim>
                                    <p:anim calcmode="lin" valueType="num">
                                      <p:cBhvr>
                                        <p:cTn id="15" dur="500" fill="hold"/>
                                        <p:tgtEl>
                                          <p:spTgt spid="21"/>
                                        </p:tgtEl>
                                        <p:attrNameLst>
                                          <p:attrName>ppt_h</p:attrName>
                                        </p:attrNameLst>
                                      </p:cBhvr>
                                      <p:tavLst>
                                        <p:tav tm="0">
                                          <p:val>
                                            <p:fltVal val="0"/>
                                          </p:val>
                                        </p:tav>
                                        <p:tav tm="100000">
                                          <p:val>
                                            <p:strVal val="#ppt_h"/>
                                          </p:val>
                                        </p:tav>
                                      </p:tavLst>
                                    </p:anim>
                                    <p:animEffect transition="in" filter="fade">
                                      <p:cBhvr>
                                        <p:cTn id="16" dur="500"/>
                                        <p:tgtEl>
                                          <p:spTgt spid="21"/>
                                        </p:tgtEl>
                                      </p:cBhvr>
                                    </p:animEffect>
                                    <p:anim calcmode="lin" valueType="num">
                                      <p:cBhvr>
                                        <p:cTn id="17" dur="500" fill="hold"/>
                                        <p:tgtEl>
                                          <p:spTgt spid="21"/>
                                        </p:tgtEl>
                                        <p:attrNameLst>
                                          <p:attrName>ppt_x</p:attrName>
                                        </p:attrNameLst>
                                      </p:cBhvr>
                                      <p:tavLst>
                                        <p:tav tm="0">
                                          <p:val>
                                            <p:fltVal val="0.5"/>
                                          </p:val>
                                        </p:tav>
                                        <p:tav tm="100000">
                                          <p:val>
                                            <p:strVal val="#ppt_x"/>
                                          </p:val>
                                        </p:tav>
                                      </p:tavLst>
                                    </p:anim>
                                    <p:anim calcmode="lin" valueType="num">
                                      <p:cBhvr>
                                        <p:cTn id="18" dur="500" fill="hold"/>
                                        <p:tgtEl>
                                          <p:spTgt spid="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8892" y="46101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026139" y="3022457"/>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1293145" y="1525361"/>
            <a:ext cx="1820159" cy="1131079"/>
          </a:xfrm>
          <a:prstGeom prst="rect">
            <a:avLst/>
          </a:prstGeom>
        </p:spPr>
        <p:txBody>
          <a:bodyPr wrap="square">
            <a:spAutoFit/>
          </a:bodyPr>
          <a:lstStyle/>
          <a:p>
            <a:pPr algn="just">
              <a:lnSpc>
                <a:spcPct val="150000"/>
              </a:lnSpc>
              <a:spcBef>
                <a:spcPts val="300"/>
              </a:spcBef>
              <a:spcAft>
                <a:spcPts val="300"/>
              </a:spcAft>
            </a:pP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293145" y="2401834"/>
            <a:ext cx="15011779" cy="4896982"/>
          </a:xfrm>
          <a:prstGeom prst="rect">
            <a:avLst/>
          </a:prstGeom>
        </p:spPr>
        <p:txBody>
          <a:bodyPr wrap="square">
            <a:spAutoFit/>
          </a:bodyPr>
          <a:lstStyle/>
          <a:p>
            <a:pPr algn="just">
              <a:lnSpc>
                <a:spcPct val="150000"/>
              </a:lnSpc>
              <a:spcBef>
                <a:spcPts val="300"/>
              </a:spcBef>
              <a:spcAft>
                <a:spcPts val="300"/>
              </a:spcAft>
            </a:pPr>
            <a:r>
              <a:rPr lang="vi-VN" sz="4200" dirty="0">
                <a:ea typeface="Calibri" panose="020F0502020204030204" pitchFamily="34" charset="0"/>
                <a:cs typeface="Arial" panose="020B0604020202020204" pitchFamily="34" charset="0"/>
              </a:rPr>
              <a:t>a. </a:t>
            </a:r>
            <a:r>
              <a:rPr lang="vi-VN" sz="4200" b="1" dirty="0">
                <a:ea typeface="Calibri" panose="020F0502020204030204" pitchFamily="34" charset="0"/>
                <a:cs typeface="Arial" panose="020B0604020202020204" pitchFamily="34" charset="0"/>
              </a:rPr>
              <a:t>Không đồng tình</a:t>
            </a:r>
            <a:r>
              <a:rPr lang="vi-VN" sz="4200" dirty="0">
                <a:ea typeface="Calibri" panose="020F0502020204030204" pitchFamily="34" charset="0"/>
                <a:cs typeface="Arial" panose="020B0604020202020204" pitchFamily="34" charset="0"/>
              </a:rPr>
              <a:t>: đó là cách hiểu truyền thống, chưa đúng. Ngày nay, thị trường thương mại điện tử diễn ra trên không gian mạng nên có thể không cần địa điểm cụ thể.</a:t>
            </a:r>
          </a:p>
          <a:p>
            <a:pPr algn="just">
              <a:lnSpc>
                <a:spcPct val="150000"/>
              </a:lnSpc>
              <a:spcBef>
                <a:spcPts val="300"/>
              </a:spcBef>
              <a:spcAft>
                <a:spcPts val="300"/>
              </a:spcAft>
            </a:pPr>
            <a:r>
              <a:rPr lang="vi-VN" sz="4200" dirty="0">
                <a:ea typeface="Calibri" panose="020F0502020204030204" pitchFamily="34" charset="0"/>
                <a:cs typeface="Arial" panose="020B0604020202020204" pitchFamily="34" charset="0"/>
              </a:rPr>
              <a:t>b. </a:t>
            </a:r>
            <a:r>
              <a:rPr lang="vi-VN" sz="4200" b="1" dirty="0">
                <a:ea typeface="Calibri" panose="020F0502020204030204" pitchFamily="34" charset="0"/>
                <a:cs typeface="Arial" panose="020B0604020202020204" pitchFamily="34" charset="0"/>
              </a:rPr>
              <a:t>Không đồng tình</a:t>
            </a:r>
            <a:r>
              <a:rPr lang="vi-VN" sz="4200" dirty="0">
                <a:ea typeface="Calibri" panose="020F0502020204030204" pitchFamily="34" charset="0"/>
                <a:cs typeface="Arial" panose="020B0604020202020204" pitchFamily="34" charset="0"/>
              </a:rPr>
              <a:t>: đó là cách hiểu sai về chức năng của thị trường. Đó là chức năng của sản xuất hàng hóa</a:t>
            </a:r>
            <a:r>
              <a:rPr lang="vi-VN" sz="4200" dirty="0" smtClean="0">
                <a:ea typeface="Calibri" panose="020F0502020204030204" pitchFamily="34" charset="0"/>
                <a:cs typeface="Arial" panose="020B0604020202020204" pitchFamily="34" charset="0"/>
              </a:rPr>
              <a:t>.</a:t>
            </a:r>
            <a:endParaRPr lang="vi-VN" sz="4200" dirty="0">
              <a:ea typeface="Calibri" panose="020F0502020204030204" pitchFamily="34" charset="0"/>
              <a:cs typeface="Arial" panose="020B0604020202020204" pitchFamily="34" charset="0"/>
            </a:endParaRPr>
          </a:p>
        </p:txBody>
      </p:sp>
      <p:pic>
        <p:nvPicPr>
          <p:cNvPr id="22" name="Picture 5"/>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88860" y="6371434"/>
            <a:ext cx="4070292" cy="4092616"/>
          </a:xfrm>
          <a:prstGeom prst="rect">
            <a:avLst/>
          </a:prstGeom>
        </p:spPr>
      </p:pic>
    </p:spTree>
    <p:extLst>
      <p:ext uri="{BB962C8B-B14F-4D97-AF65-F5344CB8AC3E}">
        <p14:creationId xmlns:p14="http://schemas.microsoft.com/office/powerpoint/2010/main" val="26232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arn(inVertical)">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barn(outVertical)">
                                      <p:cBhvr>
                                        <p:cTn id="12"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3829972" y="855795"/>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10949526" y="818384"/>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728934">
            <a:off x="-590665" y="6053722"/>
            <a:ext cx="10906799" cy="12812686"/>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618456">
            <a:off x="7697965" y="6087119"/>
            <a:ext cx="10830260" cy="12722773"/>
          </a:xfrm>
          <a:prstGeom prst="rect">
            <a:avLst/>
          </a:prstGeom>
        </p:spPr>
      </p:pic>
      <p:grpSp>
        <p:nvGrpSpPr>
          <p:cNvPr id="6" name="Group 6"/>
          <p:cNvGrpSpPr/>
          <p:nvPr/>
        </p:nvGrpSpPr>
        <p:grpSpPr>
          <a:xfrm>
            <a:off x="2877369" y="1442289"/>
            <a:ext cx="12031297" cy="5911999"/>
            <a:chOff x="0" y="0"/>
            <a:chExt cx="3778914" cy="2253205"/>
          </a:xfrm>
        </p:grpSpPr>
        <p:sp>
          <p:nvSpPr>
            <p:cNvPr id="7" name="Freeform 7"/>
            <p:cNvSpPr/>
            <p:nvPr/>
          </p:nvSpPr>
          <p:spPr>
            <a:xfrm>
              <a:off x="0" y="0"/>
              <a:ext cx="3778914" cy="2253205"/>
            </a:xfrm>
            <a:custGeom>
              <a:avLst/>
              <a:gdLst/>
              <a:ahLst/>
              <a:cxnLst/>
              <a:rect l="l" t="t" r="r" b="b"/>
              <a:pathLst>
                <a:path w="3778914" h="2253205">
                  <a:moveTo>
                    <a:pt x="3654454" y="2253205"/>
                  </a:moveTo>
                  <a:lnTo>
                    <a:pt x="124460" y="2253205"/>
                  </a:lnTo>
                  <a:cubicBezTo>
                    <a:pt x="55880" y="2253205"/>
                    <a:pt x="0" y="2197325"/>
                    <a:pt x="0" y="2128745"/>
                  </a:cubicBezTo>
                  <a:lnTo>
                    <a:pt x="0" y="124460"/>
                  </a:lnTo>
                  <a:cubicBezTo>
                    <a:pt x="0" y="55880"/>
                    <a:pt x="55880" y="0"/>
                    <a:pt x="124460" y="0"/>
                  </a:cubicBezTo>
                  <a:lnTo>
                    <a:pt x="3654454" y="0"/>
                  </a:lnTo>
                  <a:cubicBezTo>
                    <a:pt x="3723034" y="0"/>
                    <a:pt x="3778914" y="55880"/>
                    <a:pt x="3778914" y="124460"/>
                  </a:cubicBezTo>
                  <a:lnTo>
                    <a:pt x="3778914" y="2128745"/>
                  </a:lnTo>
                  <a:cubicBezTo>
                    <a:pt x="3778914" y="2197325"/>
                    <a:pt x="3723034" y="2253205"/>
                    <a:pt x="3654454" y="2253205"/>
                  </a:cubicBezTo>
                  <a:close/>
                </a:path>
              </a:pathLst>
            </a:custGeom>
            <a:solidFill>
              <a:srgbClr val="EB8B8F"/>
            </a:solidFill>
          </p:spPr>
        </p:sp>
      </p:grpSp>
      <p:sp>
        <p:nvSpPr>
          <p:cNvPr id="8" name="AutoShape 8"/>
          <p:cNvSpPr/>
          <p:nvPr/>
        </p:nvSpPr>
        <p:spPr>
          <a:xfrm>
            <a:off x="3181274" y="1229428"/>
            <a:ext cx="11127681" cy="0"/>
          </a:xfrm>
          <a:prstGeom prst="line">
            <a:avLst/>
          </a:prstGeom>
          <a:ln w="466725" cap="rnd">
            <a:solidFill>
              <a:srgbClr val="99B0DC"/>
            </a:solidFill>
            <a:prstDash val="solid"/>
            <a:headEnd type="none" w="sm" len="sm"/>
            <a:tailEnd type="none" w="sm" len="sm"/>
          </a:ln>
        </p:spPr>
      </p:sp>
      <p:sp>
        <p:nvSpPr>
          <p:cNvPr id="9" name="AutoShape 9"/>
          <p:cNvSpPr/>
          <p:nvPr/>
        </p:nvSpPr>
        <p:spPr>
          <a:xfrm>
            <a:off x="3442506" y="7429500"/>
            <a:ext cx="11127681" cy="0"/>
          </a:xfrm>
          <a:prstGeom prst="line">
            <a:avLst/>
          </a:prstGeom>
          <a:ln w="238125" cap="rnd">
            <a:solidFill>
              <a:srgbClr val="99B0DC"/>
            </a:solidFill>
            <a:prstDash val="solid"/>
            <a:headEnd type="none" w="sm" len="sm"/>
            <a:tailEnd type="none" w="sm" len="sm"/>
          </a:ln>
        </p:spPr>
      </p:sp>
      <p:grpSp>
        <p:nvGrpSpPr>
          <p:cNvPr id="10" name="Group 10"/>
          <p:cNvGrpSpPr/>
          <p:nvPr/>
        </p:nvGrpSpPr>
        <p:grpSpPr>
          <a:xfrm>
            <a:off x="3263501" y="1912092"/>
            <a:ext cx="11306686" cy="5212608"/>
            <a:chOff x="0" y="0"/>
            <a:chExt cx="4629134" cy="2443255"/>
          </a:xfrm>
        </p:grpSpPr>
        <p:sp>
          <p:nvSpPr>
            <p:cNvPr id="11" name="Freeform 11"/>
            <p:cNvSpPr/>
            <p:nvPr/>
          </p:nvSpPr>
          <p:spPr>
            <a:xfrm>
              <a:off x="0" y="0"/>
              <a:ext cx="4629134" cy="2443256"/>
            </a:xfrm>
            <a:custGeom>
              <a:avLst/>
              <a:gdLst/>
              <a:ahLst/>
              <a:cxnLst/>
              <a:rect l="l" t="t" r="r" b="b"/>
              <a:pathLst>
                <a:path w="4629134" h="2443256">
                  <a:moveTo>
                    <a:pt x="4504674" y="2443256"/>
                  </a:moveTo>
                  <a:lnTo>
                    <a:pt x="124460" y="2443256"/>
                  </a:lnTo>
                  <a:cubicBezTo>
                    <a:pt x="55880" y="2443256"/>
                    <a:pt x="0" y="2387375"/>
                    <a:pt x="0" y="2318795"/>
                  </a:cubicBezTo>
                  <a:lnTo>
                    <a:pt x="0" y="124460"/>
                  </a:lnTo>
                  <a:cubicBezTo>
                    <a:pt x="0" y="55880"/>
                    <a:pt x="55880" y="0"/>
                    <a:pt x="124460" y="0"/>
                  </a:cubicBezTo>
                  <a:lnTo>
                    <a:pt x="4504674" y="0"/>
                  </a:lnTo>
                  <a:cubicBezTo>
                    <a:pt x="4573255" y="0"/>
                    <a:pt x="4629134" y="55880"/>
                    <a:pt x="4629134" y="124460"/>
                  </a:cubicBezTo>
                  <a:lnTo>
                    <a:pt x="4629134" y="2318795"/>
                  </a:lnTo>
                  <a:cubicBezTo>
                    <a:pt x="4629134" y="2387376"/>
                    <a:pt x="4573255" y="2443256"/>
                    <a:pt x="4504674" y="2443256"/>
                  </a:cubicBezTo>
                  <a:close/>
                </a:path>
              </a:pathLst>
            </a:custGeom>
            <a:solidFill>
              <a:srgbClr val="FFF6F5"/>
            </a:solidFill>
          </p:spPr>
        </p:sp>
      </p:grpSp>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7885" y="6282985"/>
            <a:ext cx="1657283" cy="3465800"/>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90419">
            <a:off x="15250213" y="372442"/>
            <a:ext cx="2942674" cy="2835668"/>
          </a:xfrm>
          <a:prstGeom prst="rect">
            <a:avLst/>
          </a:prstGeom>
        </p:spPr>
      </p:pic>
      <p:pic>
        <p:nvPicPr>
          <p:cNvPr id="14" name="Picture 1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937455" y="7744880"/>
            <a:ext cx="1073375" cy="2078720"/>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931635" y="7354288"/>
            <a:ext cx="3285578" cy="2688201"/>
          </a:xfrm>
          <a:prstGeom prst="rect">
            <a:avLst/>
          </a:prstGeom>
        </p:spPr>
      </p:pic>
      <p:pic>
        <p:nvPicPr>
          <p:cNvPr id="16" name="Picture 16"/>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925404" y="4890214"/>
            <a:ext cx="504123" cy="725832"/>
          </a:xfrm>
          <a:prstGeom prst="rect">
            <a:avLst/>
          </a:prstGeom>
        </p:spPr>
      </p:pic>
      <p:pic>
        <p:nvPicPr>
          <p:cNvPr id="17" name="Picture 17"/>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60727" y="802575"/>
            <a:ext cx="504123" cy="725832"/>
          </a:xfrm>
          <a:prstGeom prst="rect">
            <a:avLst/>
          </a:prstGeom>
        </p:spPr>
      </p:pic>
      <p:pic>
        <p:nvPicPr>
          <p:cNvPr id="18" name="Picture 1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64850" y="595160"/>
            <a:ext cx="216005" cy="311001"/>
          </a:xfrm>
          <a:prstGeom prst="rect">
            <a:avLst/>
          </a:prstGeom>
        </p:spPr>
      </p:pic>
      <p:pic>
        <p:nvPicPr>
          <p:cNvPr id="19" name="Picture 1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97885" y="4541625"/>
            <a:ext cx="341358" cy="491484"/>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5664031" y="3863334"/>
            <a:ext cx="677273" cy="975131"/>
          </a:xfrm>
          <a:prstGeom prst="rect">
            <a:avLst/>
          </a:prstGeom>
        </p:spPr>
      </p:pic>
      <p:pic>
        <p:nvPicPr>
          <p:cNvPr id="21" name="Picture 21"/>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81230" y="4745126"/>
            <a:ext cx="488385" cy="703174"/>
          </a:xfrm>
          <a:prstGeom prst="rect">
            <a:avLst/>
          </a:prstGeom>
        </p:spPr>
      </p:pic>
      <p:pic>
        <p:nvPicPr>
          <p:cNvPr id="22" name="Picture 2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2903095">
            <a:off x="-168005" y="2426343"/>
            <a:ext cx="2542883" cy="1451756"/>
          </a:xfrm>
          <a:prstGeom prst="rect">
            <a:avLst/>
          </a:prstGeom>
        </p:spPr>
      </p:pic>
      <p:pic>
        <p:nvPicPr>
          <p:cNvPr id="23" name="Picture 2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9046482" flipH="1" flipV="1">
            <a:off x="15510856" y="5482544"/>
            <a:ext cx="2804093" cy="1600882"/>
          </a:xfrm>
          <a:prstGeom prst="rect">
            <a:avLst/>
          </a:prstGeom>
        </p:spPr>
      </p:pic>
      <p:sp>
        <p:nvSpPr>
          <p:cNvPr id="24" name="TextBox 24"/>
          <p:cNvSpPr txBox="1"/>
          <p:nvPr/>
        </p:nvSpPr>
        <p:spPr>
          <a:xfrm>
            <a:off x="4273079" y="3807950"/>
            <a:ext cx="9287529" cy="2539157"/>
          </a:xfrm>
          <a:prstGeom prst="rect">
            <a:avLst/>
          </a:prstGeom>
        </p:spPr>
        <p:txBody>
          <a:bodyPr wrap="square" lIns="0" tIns="0" rIns="0" bIns="0" rtlCol="0" anchor="t">
            <a:spAutoFit/>
          </a:bodyPr>
          <a:lstStyle/>
          <a:p>
            <a:pPr algn="ctr">
              <a:lnSpc>
                <a:spcPct val="150000"/>
              </a:lnSpc>
            </a:pPr>
            <a:r>
              <a:rPr lang="vi-VN" sz="11000" b="1" dirty="0" smtClean="0">
                <a:solidFill>
                  <a:srgbClr val="3F3A6D"/>
                </a:solidFill>
                <a:latin typeface="Arial" panose="020B0604020202020204" pitchFamily="34" charset="0"/>
                <a:cs typeface="Arial" panose="020B0604020202020204" pitchFamily="34" charset="0"/>
              </a:rPr>
              <a:t>THỊ TRƯỜNG</a:t>
            </a:r>
            <a:endParaRPr lang="en-US" sz="11000" b="1" dirty="0">
              <a:solidFill>
                <a:srgbClr val="3F3A6D"/>
              </a:solidFill>
              <a:latin typeface="Arial" panose="020B0604020202020204" pitchFamily="34" charset="0"/>
              <a:cs typeface="Arial" panose="020B0604020202020204" pitchFamily="34" charset="0"/>
            </a:endParaRPr>
          </a:p>
        </p:txBody>
      </p:sp>
      <p:sp>
        <p:nvSpPr>
          <p:cNvPr id="25" name="TextBox 25"/>
          <p:cNvSpPr txBox="1"/>
          <p:nvPr/>
        </p:nvSpPr>
        <p:spPr>
          <a:xfrm>
            <a:off x="7513761" y="2915712"/>
            <a:ext cx="2985171" cy="1107996"/>
          </a:xfrm>
          <a:prstGeom prst="rect">
            <a:avLst/>
          </a:prstGeom>
        </p:spPr>
        <p:txBody>
          <a:bodyPr wrap="square" lIns="0" tIns="0" rIns="0" bIns="0" rtlCol="0" anchor="t">
            <a:spAutoFit/>
          </a:bodyPr>
          <a:lstStyle/>
          <a:p>
            <a:pPr algn="ctr"/>
            <a:r>
              <a:rPr lang="en-US" sz="7200" b="1" dirty="0" smtClean="0">
                <a:solidFill>
                  <a:srgbClr val="FF0000"/>
                </a:solidFill>
                <a:latin typeface="Arial" panose="020B0604020202020204" pitchFamily="34" charset="0"/>
                <a:cs typeface="Arial" panose="020B0604020202020204" pitchFamily="34" charset="0"/>
              </a:rPr>
              <a:t>BÀI </a:t>
            </a:r>
            <a:r>
              <a:rPr lang="vi-VN" sz="7200" b="1" dirty="0" smtClean="0">
                <a:solidFill>
                  <a:srgbClr val="FF0000"/>
                </a:solidFill>
                <a:latin typeface="Arial" panose="020B0604020202020204" pitchFamily="34" charset="0"/>
                <a:cs typeface="Arial" panose="020B0604020202020204" pitchFamily="34" charset="0"/>
              </a:rPr>
              <a:t>3</a:t>
            </a:r>
            <a:r>
              <a:rPr lang="en-US" sz="7200" b="1" dirty="0" smtClean="0">
                <a:solidFill>
                  <a:srgbClr val="FF0000"/>
                </a:solidFill>
                <a:latin typeface="Arial" panose="020B0604020202020204" pitchFamily="34" charset="0"/>
                <a:cs typeface="Arial" panose="020B0604020202020204" pitchFamily="34" charset="0"/>
              </a:rPr>
              <a:t>:</a:t>
            </a:r>
            <a:endParaRPr lang="en-US" sz="7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6105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8892" y="46101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026139" y="3022457"/>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1293145" y="1525361"/>
            <a:ext cx="1820159" cy="1131079"/>
          </a:xfrm>
          <a:prstGeom prst="rect">
            <a:avLst/>
          </a:prstGeom>
        </p:spPr>
        <p:txBody>
          <a:bodyPr wrap="square">
            <a:spAutoFit/>
          </a:bodyPr>
          <a:lstStyle/>
          <a:p>
            <a:pPr algn="just">
              <a:lnSpc>
                <a:spcPct val="150000"/>
              </a:lnSpc>
              <a:spcBef>
                <a:spcPts val="300"/>
              </a:spcBef>
              <a:spcAft>
                <a:spcPts val="300"/>
              </a:spcAft>
            </a:pP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1:</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293145" y="2401834"/>
            <a:ext cx="15303681" cy="5093702"/>
          </a:xfrm>
          <a:prstGeom prst="rect">
            <a:avLst/>
          </a:prstGeom>
        </p:spPr>
        <p:txBody>
          <a:bodyPr wrap="square">
            <a:spAutoFit/>
          </a:bodyPr>
          <a:lstStyle/>
          <a:p>
            <a:pPr algn="just">
              <a:lnSpc>
                <a:spcPct val="150000"/>
              </a:lnSpc>
              <a:spcBef>
                <a:spcPts val="300"/>
              </a:spcBef>
              <a:spcAft>
                <a:spcPts val="300"/>
              </a:spcAft>
            </a:pPr>
            <a:r>
              <a:rPr lang="vi-VN" sz="4200" dirty="0">
                <a:ea typeface="Calibri" panose="020F0502020204030204" pitchFamily="34" charset="0"/>
                <a:cs typeface="Arial" panose="020B0604020202020204" pitchFamily="34" charset="0"/>
              </a:rPr>
              <a:t>c. </a:t>
            </a:r>
            <a:r>
              <a:rPr lang="vi-VN" sz="4200" b="1" dirty="0">
                <a:ea typeface="Calibri" panose="020F0502020204030204" pitchFamily="34" charset="0"/>
                <a:cs typeface="Arial" panose="020B0604020202020204" pitchFamily="34" charset="0"/>
              </a:rPr>
              <a:t>Không đồng tình</a:t>
            </a:r>
            <a:r>
              <a:rPr lang="vi-VN" sz="4200" dirty="0">
                <a:ea typeface="Calibri" panose="020F0502020204030204" pitchFamily="34" charset="0"/>
                <a:cs typeface="Arial" panose="020B0604020202020204" pitchFamily="34" charset="0"/>
              </a:rPr>
              <a:t>: ai cũng cần đến thị trường trong nền kinh tế thị trường. </a:t>
            </a:r>
          </a:p>
          <a:p>
            <a:pPr algn="just">
              <a:lnSpc>
                <a:spcPct val="150000"/>
              </a:lnSpc>
              <a:spcBef>
                <a:spcPts val="300"/>
              </a:spcBef>
              <a:spcAft>
                <a:spcPts val="300"/>
              </a:spcAft>
            </a:pPr>
            <a:r>
              <a:rPr lang="vi-VN" sz="4200" dirty="0">
                <a:ea typeface="Calibri" panose="020F0502020204030204" pitchFamily="34" charset="0"/>
                <a:cs typeface="Arial" panose="020B0604020202020204" pitchFamily="34" charset="0"/>
              </a:rPr>
              <a:t>d. </a:t>
            </a:r>
            <a:r>
              <a:rPr lang="vi-VN" sz="4200" b="1" dirty="0">
                <a:ea typeface="Calibri" panose="020F0502020204030204" pitchFamily="34" charset="0"/>
                <a:cs typeface="Arial" panose="020B0604020202020204" pitchFamily="34" charset="0"/>
              </a:rPr>
              <a:t>Không đồng tình</a:t>
            </a:r>
            <a:r>
              <a:rPr lang="vi-VN" sz="4200" dirty="0">
                <a:ea typeface="Calibri" panose="020F0502020204030204" pitchFamily="34" charset="0"/>
                <a:cs typeface="Arial" panose="020B0604020202020204" pitchFamily="34" charset="0"/>
              </a:rPr>
              <a:t>: đó là cách hiểu sai về chức năng của thị trường. Đó là chức năng của sản xuất hàng hóa.</a:t>
            </a:r>
          </a:p>
          <a:p>
            <a:pPr algn="just">
              <a:lnSpc>
                <a:spcPct val="150000"/>
              </a:lnSpc>
              <a:spcBef>
                <a:spcPts val="300"/>
              </a:spcBef>
              <a:spcAft>
                <a:spcPts val="300"/>
              </a:spcAft>
            </a:pPr>
            <a:r>
              <a:rPr lang="vi-VN" sz="4200" dirty="0">
                <a:ea typeface="Calibri" panose="020F0502020204030204" pitchFamily="34" charset="0"/>
                <a:cs typeface="Arial" panose="020B0604020202020204" pitchFamily="34" charset="0"/>
              </a:rPr>
              <a:t>e. </a:t>
            </a:r>
            <a:r>
              <a:rPr lang="vi-VN" sz="4200" b="1" dirty="0">
                <a:ea typeface="Calibri" panose="020F0502020204030204" pitchFamily="34" charset="0"/>
                <a:cs typeface="Arial" panose="020B0604020202020204" pitchFamily="34" charset="0"/>
              </a:rPr>
              <a:t>Đồng tình</a:t>
            </a:r>
            <a:r>
              <a:rPr lang="vi-VN" sz="4200" dirty="0">
                <a:ea typeface="Calibri" panose="020F0502020204030204" pitchFamily="34" charset="0"/>
                <a:cs typeface="Arial" panose="020B0604020202020204" pitchFamily="34" charset="0"/>
              </a:rPr>
              <a:t>: đó là chức năng thứ hai của thị trường.</a:t>
            </a:r>
          </a:p>
        </p:txBody>
      </p:sp>
    </p:spTree>
    <p:extLst>
      <p:ext uri="{BB962C8B-B14F-4D97-AF65-F5344CB8AC3E}">
        <p14:creationId xmlns:p14="http://schemas.microsoft.com/office/powerpoint/2010/main" val="412247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box(in)">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diamond(in)">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plus(in)">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63655" y="5067300"/>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1016251" y="1153045"/>
            <a:ext cx="16388618" cy="2169825"/>
          </a:xfrm>
          <a:prstGeom prst="rect">
            <a:avLst/>
          </a:prstGeom>
        </p:spPr>
        <p:txBody>
          <a:bodyPr wrap="square">
            <a:spAutoFit/>
          </a:bodyPr>
          <a:lstStyle/>
          <a:p>
            <a:pPr algn="just">
              <a:lnSpc>
                <a:spcPct val="150000"/>
              </a:lnSpc>
              <a:spcBef>
                <a:spcPts val="300"/>
              </a:spcBef>
              <a:spcAft>
                <a:spcPts val="300"/>
              </a:spcAft>
            </a:pP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dirty="0">
                <a:solidFill>
                  <a:srgbClr val="000000"/>
                </a:solidFill>
                <a:ea typeface="Calibri" panose="020F0502020204030204" pitchFamily="34" charset="0"/>
                <a:cs typeface="Arial" panose="020B0604020202020204" pitchFamily="34" charset="0"/>
              </a:rPr>
              <a:t>Em có nhận xét gì về việc làm của các chủ thể trong trường hợp </a:t>
            </a:r>
            <a:r>
              <a:rPr lang="vi-VN" sz="4500" dirty="0" smtClean="0">
                <a:solidFill>
                  <a:srgbClr val="000000"/>
                </a:solidFill>
                <a:ea typeface="Calibri" panose="020F0502020204030204" pitchFamily="34" charset="0"/>
                <a:cs typeface="Arial" panose="020B0604020202020204" pitchFamily="34" charset="0"/>
              </a:rPr>
              <a:t>sau:</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016251" y="3169627"/>
            <a:ext cx="16157647" cy="5909310"/>
          </a:xfrm>
          <a:prstGeom prst="rect">
            <a:avLst/>
          </a:prstGeom>
        </p:spPr>
        <p:txBody>
          <a:bodyPr wrap="square">
            <a:spAutoFit/>
          </a:bodyPr>
          <a:lstStyle/>
          <a:p>
            <a:pPr algn="just">
              <a:lnSpc>
                <a:spcPct val="150000"/>
              </a:lnSpc>
              <a:spcBef>
                <a:spcPts val="300"/>
              </a:spcBef>
              <a:spcAft>
                <a:spcPts val="300"/>
              </a:spcAft>
            </a:pPr>
            <a:r>
              <a:rPr lang="vi-VN" sz="4200" i="1" dirty="0">
                <a:ea typeface="Calibri" panose="020F0502020204030204" pitchFamily="34" charset="0"/>
                <a:cs typeface="Arial" panose="020B0604020202020204" pitchFamily="34" charset="0"/>
              </a:rPr>
              <a:t>a. Một công ty cử hai nhân viên đi khảo sát thị trường tiêu thụ hoa quả Việt Nam ở nước ngoài. Người thứ nhất ghi trong báo cáo: </a:t>
            </a:r>
            <a:r>
              <a:rPr lang="vi-VN" sz="4200" i="1" dirty="0" smtClean="0">
                <a:ea typeface="Calibri" panose="020F0502020204030204" pitchFamily="34" charset="0"/>
                <a:cs typeface="Arial" panose="020B0604020202020204" pitchFamily="34" charset="0"/>
              </a:rPr>
              <a:t>“Địa </a:t>
            </a:r>
            <a:r>
              <a:rPr lang="vi-VN" sz="4200" i="1" dirty="0">
                <a:ea typeface="Calibri" panose="020F0502020204030204" pitchFamily="34" charset="0"/>
                <a:cs typeface="Arial" panose="020B0604020202020204" pitchFamily="34" charset="0"/>
              </a:rPr>
              <a:t>điểm X là thị trường không có tiêm năng. Người dân ở đó hẳu như không biết đến hoa quả Việt </a:t>
            </a:r>
            <a:r>
              <a:rPr lang="vi-VN" sz="4200" i="1" dirty="0" smtClean="0">
                <a:ea typeface="Calibri" panose="020F0502020204030204" pitchFamily="34" charset="0"/>
                <a:cs typeface="Arial" panose="020B0604020202020204" pitchFamily="34" charset="0"/>
              </a:rPr>
              <a:t>Nam”. </a:t>
            </a:r>
            <a:r>
              <a:rPr lang="vi-VN" sz="4200" i="1" dirty="0">
                <a:ea typeface="Calibri" panose="020F0502020204030204" pitchFamily="34" charset="0"/>
                <a:cs typeface="Arial" panose="020B0604020202020204" pitchFamily="34" charset="0"/>
              </a:rPr>
              <a:t>Người thứ hai báo cáo: “Địa điểm X là thị trường </a:t>
            </a:r>
            <a:r>
              <a:rPr lang="vi-VN" sz="4200" i="1" dirty="0" smtClean="0">
                <a:ea typeface="Calibri" panose="020F0502020204030204" pitchFamily="34" charset="0"/>
                <a:cs typeface="Arial" panose="020B0604020202020204" pitchFamily="34" charset="0"/>
              </a:rPr>
              <a:t>rất </a:t>
            </a:r>
            <a:r>
              <a:rPr lang="vi-VN" sz="4200" i="1" dirty="0">
                <a:ea typeface="Calibri" panose="020F0502020204030204" pitchFamily="34" charset="0"/>
                <a:cs typeface="Arial" panose="020B0604020202020204" pitchFamily="34" charset="0"/>
              </a:rPr>
              <a:t>có tiềm năng. Người dân ở đó hầu như chưa được biết đến hoa quả Việt </a:t>
            </a:r>
            <a:r>
              <a:rPr lang="vi-VN" sz="4200" i="1" dirty="0" smtClean="0">
                <a:ea typeface="Calibri" panose="020F0502020204030204" pitchFamily="34" charset="0"/>
                <a:cs typeface="Arial" panose="020B0604020202020204" pitchFamily="34" charset="0"/>
              </a:rPr>
              <a:t>Nam”.</a:t>
            </a:r>
            <a:endParaRPr lang="en-US" sz="42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195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downLeft)">
                                      <p:cBhvr>
                                        <p:cTn id="7" dur="500"/>
                                        <p:tgtEl>
                                          <p:spTgt spid="20"/>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strips(downLeft)">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04869" y="3753709"/>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1016251" y="1153045"/>
            <a:ext cx="16388618" cy="2169825"/>
          </a:xfrm>
          <a:prstGeom prst="rect">
            <a:avLst/>
          </a:prstGeom>
        </p:spPr>
        <p:txBody>
          <a:bodyPr wrap="square">
            <a:spAutoFit/>
          </a:bodyPr>
          <a:lstStyle/>
          <a:p>
            <a:pPr algn="just">
              <a:lnSpc>
                <a:spcPct val="150000"/>
              </a:lnSpc>
              <a:spcBef>
                <a:spcPts val="300"/>
              </a:spcBef>
              <a:spcAft>
                <a:spcPts val="300"/>
              </a:spcAft>
            </a:pP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dirty="0">
                <a:solidFill>
                  <a:srgbClr val="000000"/>
                </a:solidFill>
                <a:ea typeface="Calibri" panose="020F0502020204030204" pitchFamily="34" charset="0"/>
                <a:cs typeface="Arial" panose="020B0604020202020204" pitchFamily="34" charset="0"/>
              </a:rPr>
              <a:t>Em có nhận xét gì về việc làm của các chủ thể trong trường hợp </a:t>
            </a:r>
            <a:r>
              <a:rPr lang="vi-VN" sz="4500" dirty="0" smtClean="0">
                <a:solidFill>
                  <a:srgbClr val="000000"/>
                </a:solidFill>
                <a:ea typeface="Calibri" panose="020F0502020204030204" pitchFamily="34" charset="0"/>
                <a:cs typeface="Arial" panose="020B0604020202020204" pitchFamily="34" charset="0"/>
              </a:rPr>
              <a:t>sau:</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069985" y="3291736"/>
            <a:ext cx="16281149" cy="5789534"/>
          </a:xfrm>
          <a:prstGeom prst="rect">
            <a:avLst/>
          </a:prstGeom>
        </p:spPr>
        <p:txBody>
          <a:bodyPr wrap="square">
            <a:spAutoFit/>
          </a:bodyPr>
          <a:lstStyle/>
          <a:p>
            <a:pPr algn="just">
              <a:lnSpc>
                <a:spcPct val="150000"/>
              </a:lnSpc>
              <a:spcBef>
                <a:spcPts val="300"/>
              </a:spcBef>
              <a:spcAft>
                <a:spcPts val="300"/>
              </a:spcAft>
            </a:pPr>
            <a:r>
              <a:rPr lang="vi-VN" sz="4200" i="1" dirty="0" smtClean="0">
                <a:ea typeface="Calibri" panose="020F0502020204030204" pitchFamily="34" charset="0"/>
                <a:cs typeface="Arial" panose="020B0604020202020204" pitchFamily="34" charset="0"/>
              </a:rPr>
              <a:t>b. Để </a:t>
            </a:r>
            <a:r>
              <a:rPr lang="vi-VN" sz="4200" i="1" dirty="0">
                <a:ea typeface="Calibri" panose="020F0502020204030204" pitchFamily="34" charset="0"/>
                <a:cs typeface="Arial" panose="020B0604020202020204" pitchFamily="34" charset="0"/>
              </a:rPr>
              <a:t>tạo nên thương hiệu cho sản phẩm của công ty, lãnh đạo vả các nhân viên của Công ty Y đã dành rất nhiều thời gian khảo sát thị trường, tiếp xúc trực tiếp với khách hàng để xin ý kiến về mong muốn của họ đối với sản phẩm của công ty. Nhờ đó, Công ty Y đã tạo ra những sản phẩm độc đáo, đáp ứng nhu cầu ngày càng cao của người tiêu dùng.</a:t>
            </a:r>
            <a:endParaRPr lang="en-US" sz="4200" i="1"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42561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3)">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63655" y="5067300"/>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1016251" y="1153045"/>
            <a:ext cx="16388618" cy="1131079"/>
          </a:xfrm>
          <a:prstGeom prst="rect">
            <a:avLst/>
          </a:prstGeom>
        </p:spPr>
        <p:txBody>
          <a:bodyPr wrap="square">
            <a:spAutoFit/>
          </a:bodyPr>
          <a:lstStyle/>
          <a:p>
            <a:pPr algn="just">
              <a:lnSpc>
                <a:spcPct val="150000"/>
              </a:lnSpc>
              <a:spcBef>
                <a:spcPts val="300"/>
              </a:spcBef>
              <a:spcAft>
                <a:spcPts val="300"/>
              </a:spcAft>
            </a:pP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2</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1016251" y="2116250"/>
            <a:ext cx="16388618" cy="7032694"/>
          </a:xfrm>
          <a:prstGeom prst="rect">
            <a:avLst/>
          </a:prstGeom>
        </p:spPr>
        <p:txBody>
          <a:bodyPr wrap="square">
            <a:spAutoFit/>
          </a:bodyPr>
          <a:lstStyle/>
          <a:p>
            <a:pPr marL="742950" indent="-742950" algn="just">
              <a:lnSpc>
                <a:spcPct val="150000"/>
              </a:lnSpc>
              <a:spcBef>
                <a:spcPts val="300"/>
              </a:spcBef>
              <a:spcAft>
                <a:spcPts val="300"/>
              </a:spcAft>
              <a:buAutoNum type="alphaLcPeriod"/>
            </a:pPr>
            <a:r>
              <a:rPr lang="vi-VN" sz="4200" dirty="0" smtClean="0">
                <a:ea typeface="Calibri" panose="020F0502020204030204" pitchFamily="34" charset="0"/>
                <a:cs typeface="Arial" panose="020B0604020202020204" pitchFamily="34" charset="0"/>
              </a:rPr>
              <a:t>Ý </a:t>
            </a:r>
            <a:r>
              <a:rPr lang="vi-VN" sz="4200" dirty="0">
                <a:ea typeface="Calibri" panose="020F0502020204030204" pitchFamily="34" charset="0"/>
                <a:cs typeface="Arial" panose="020B0604020202020204" pitchFamily="34" charset="0"/>
              </a:rPr>
              <a:t>kiến của cả 2 nhân viên đều phản ánh đúng thực trạng thị trường tiêu thụ hoa quả Việt Nam ở nước ngoài, </a:t>
            </a:r>
            <a:r>
              <a:rPr lang="vi-VN" sz="4200" dirty="0" smtClean="0">
                <a:ea typeface="Calibri" panose="020F0502020204030204" pitchFamily="34" charset="0"/>
                <a:cs typeface="Arial" panose="020B0604020202020204" pitchFamily="34" charset="0"/>
              </a:rPr>
              <a:t>tuy nhiên </a:t>
            </a:r>
            <a:r>
              <a:rPr lang="vi-VN" sz="4200" dirty="0">
                <a:ea typeface="Calibri" panose="020F0502020204030204" pitchFamily="34" charset="0"/>
                <a:cs typeface="Arial" panose="020B0604020202020204" pitchFamily="34" charset="0"/>
              </a:rPr>
              <a:t>nhân viên thứ hai đã nhìn thấy được tiềm năng của thị trường. </a:t>
            </a:r>
            <a:endParaRPr lang="vi-VN" sz="4200" dirty="0" smtClean="0">
              <a:ea typeface="Calibri" panose="020F0502020204030204" pitchFamily="34" charset="0"/>
              <a:cs typeface="Arial" panose="020B0604020202020204" pitchFamily="34" charset="0"/>
            </a:endParaRPr>
          </a:p>
          <a:p>
            <a:pPr lvl="1" algn="just">
              <a:lnSpc>
                <a:spcPct val="150000"/>
              </a:lnSpc>
              <a:spcBef>
                <a:spcPts val="300"/>
              </a:spcBef>
              <a:spcAft>
                <a:spcPts val="300"/>
              </a:spcAft>
            </a:pPr>
            <a:r>
              <a:rPr lang="vi-VN" sz="4200" dirty="0" smtClean="0">
                <a:ea typeface="Calibri" panose="020F0502020204030204" pitchFamily="34" charset="0"/>
                <a:cs typeface="Arial" panose="020B0604020202020204" pitchFamily="34" charset="0"/>
                <a:sym typeface="Wingdings" panose="05000000000000000000" pitchFamily="2" charset="2"/>
              </a:rPr>
              <a:t> </a:t>
            </a:r>
            <a:r>
              <a:rPr lang="vi-VN" sz="4200" dirty="0" smtClean="0">
                <a:ea typeface="Calibri" panose="020F0502020204030204" pitchFamily="34" charset="0"/>
                <a:cs typeface="Arial" panose="020B0604020202020204" pitchFamily="34" charset="0"/>
              </a:rPr>
              <a:t>Từ đây, rút </a:t>
            </a:r>
            <a:r>
              <a:rPr lang="vi-VN" sz="4200" dirty="0">
                <a:ea typeface="Calibri" panose="020F0502020204030204" pitchFamily="34" charset="0"/>
                <a:cs typeface="Arial" panose="020B0604020202020204" pitchFamily="34" charset="0"/>
              </a:rPr>
              <a:t>ra bài học kinh doanh: Nếu biết đón đầu, nắm bắt tiềm năng của thị trường thì việc kinh doanh sẽ có kết quả tốt hơn.</a:t>
            </a:r>
          </a:p>
          <a:p>
            <a:pPr algn="just">
              <a:lnSpc>
                <a:spcPct val="150000"/>
              </a:lnSpc>
              <a:spcBef>
                <a:spcPts val="300"/>
              </a:spcBef>
              <a:spcAft>
                <a:spcPts val="300"/>
              </a:spcAft>
            </a:pPr>
            <a:r>
              <a:rPr lang="vi-VN" sz="4200" dirty="0">
                <a:ea typeface="Calibri" panose="020F0502020204030204" pitchFamily="34" charset="0"/>
                <a:cs typeface="Arial" panose="020B0604020202020204" pitchFamily="34" charset="0"/>
              </a:rPr>
              <a:t>b. Công ty Y đã khai thác chức năng thông tin của thị trường để tạo nên thành công trong kinh doanh. </a:t>
            </a:r>
          </a:p>
        </p:txBody>
      </p:sp>
    </p:spTree>
    <p:extLst>
      <p:ext uri="{BB962C8B-B14F-4D97-AF65-F5344CB8AC3E}">
        <p14:creationId xmlns:p14="http://schemas.microsoft.com/office/powerpoint/2010/main" val="273352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528"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 calcmode="lin" valueType="num">
                                      <p:cBhvr>
                                        <p:cTn id="13"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15" dur="500"/>
                                        <p:tgtEl>
                                          <p:spTgt spid="21">
                                            <p:txEl>
                                              <p:pRg st="1" end="1"/>
                                            </p:txEl>
                                          </p:spTgt>
                                        </p:tgtEl>
                                      </p:cBhvr>
                                    </p:animEffect>
                                    <p:anim calcmode="lin" valueType="num">
                                      <p:cBhvr>
                                        <p:cTn id="16" dur="500" fill="hold"/>
                                        <p:tgtEl>
                                          <p:spTgt spid="21">
                                            <p:txEl>
                                              <p:pRg st="1" end="1"/>
                                            </p:txEl>
                                          </p:spTgt>
                                        </p:tgtEl>
                                        <p:attrNameLst>
                                          <p:attrName>ppt_x</p:attrName>
                                        </p:attrNameLst>
                                      </p:cBhvr>
                                      <p:tavLst>
                                        <p:tav tm="0">
                                          <p:val>
                                            <p:fltVal val="0.5"/>
                                          </p:val>
                                        </p:tav>
                                        <p:tav tm="100000">
                                          <p:val>
                                            <p:strVal val="#ppt_x"/>
                                          </p:val>
                                        </p:tav>
                                      </p:tavLst>
                                    </p:anim>
                                    <p:anim calcmode="lin" valueType="num">
                                      <p:cBhvr>
                                        <p:cTn id="17" dur="500" fill="hold"/>
                                        <p:tgtEl>
                                          <p:spTgt spid="21">
                                            <p:txEl>
                                              <p:pRg st="1" end="1"/>
                                            </p:txEl>
                                          </p:spTgt>
                                        </p:tgtEl>
                                        <p:attrNameLst>
                                          <p:attrName>ppt_y</p:attrName>
                                        </p:attrNameLst>
                                      </p:cBhvr>
                                      <p:tavLst>
                                        <p:tav tm="0">
                                          <p:val>
                                            <p:fltVal val="0.5"/>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1">
                                            <p:txEl>
                                              <p:pRg st="2" end="2"/>
                                            </p:txEl>
                                          </p:spTgt>
                                        </p:tgtEl>
                                        <p:attrNameLst>
                                          <p:attrName>style.visibility</p:attrName>
                                        </p:attrNameLst>
                                      </p:cBhvr>
                                      <p:to>
                                        <p:strVal val="visible"/>
                                      </p:to>
                                    </p:set>
                                    <p:animEffect transition="in" filter="barn(outVertical)">
                                      <p:cBhvr>
                                        <p:cTn id="22"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04869" y="3753709"/>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967589" y="1283733"/>
            <a:ext cx="10359361" cy="1131079"/>
          </a:xfrm>
          <a:prstGeom prst="rect">
            <a:avLst/>
          </a:prstGeom>
        </p:spPr>
        <p:txBody>
          <a:bodyPr wrap="square">
            <a:spAutoFit/>
          </a:bodyPr>
          <a:lstStyle/>
          <a:p>
            <a:pPr algn="just">
              <a:lnSpc>
                <a:spcPct val="150000"/>
              </a:lnSpc>
              <a:spcBef>
                <a:spcPts val="300"/>
              </a:spcBef>
              <a:spcAft>
                <a:spcPts val="300"/>
              </a:spcAft>
            </a:pP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dirty="0">
                <a:solidFill>
                  <a:srgbClr val="000000"/>
                </a:solidFill>
                <a:ea typeface="Calibri" panose="020F0502020204030204" pitchFamily="34" charset="0"/>
                <a:cs typeface="Arial" panose="020B0604020202020204" pitchFamily="34" charset="0"/>
              </a:rPr>
              <a:t>Em hãy xử lí các tình huống sau</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967589" y="2225891"/>
            <a:ext cx="16281149" cy="6835974"/>
          </a:xfrm>
          <a:prstGeom prst="rect">
            <a:avLst/>
          </a:prstGeom>
        </p:spPr>
        <p:txBody>
          <a:bodyPr wrap="square">
            <a:spAutoFit/>
          </a:bodyPr>
          <a:lstStyle/>
          <a:p>
            <a:pPr algn="just">
              <a:lnSpc>
                <a:spcPct val="150000"/>
              </a:lnSpc>
              <a:spcBef>
                <a:spcPts val="300"/>
              </a:spcBef>
              <a:spcAft>
                <a:spcPts val="300"/>
              </a:spcAft>
            </a:pPr>
            <a:r>
              <a:rPr lang="vi-VN" sz="4200" i="1" dirty="0">
                <a:ea typeface="Calibri" panose="020F0502020204030204" pitchFamily="34" charset="0"/>
                <a:cs typeface="Arial" panose="020B0604020202020204" pitchFamily="34" charset="0"/>
              </a:rPr>
              <a:t>a. Gia đình K có cửa hàng kinh doanh những mặt hàng thời trang cao cấp. K muốn giúp mẹ chụp ảnh các mặt hàng, quảng cáo lên mạng xã hội để bán được nhiều hơn nhưng mẹ không đồng ý vì cho rằng những sản phẩm đang được bán trên mạng phản lớn là hàng có chất lượng không cao, nên những mặt hàng cao cấp của nhà </a:t>
            </a:r>
            <a:r>
              <a:rPr lang="vi-VN" sz="4200" i="1" dirty="0" smtClean="0">
                <a:ea typeface="Calibri" panose="020F0502020204030204" pitchFamily="34" charset="0"/>
                <a:cs typeface="Arial" panose="020B0604020202020204" pitchFamily="34" charset="0"/>
              </a:rPr>
              <a:t>mình </a:t>
            </a:r>
            <a:r>
              <a:rPr lang="vi-VN" sz="4200" i="1" dirty="0">
                <a:ea typeface="Calibri" panose="020F0502020204030204" pitchFamily="34" charset="0"/>
                <a:cs typeface="Arial" panose="020B0604020202020204" pitchFamily="34" charset="0"/>
              </a:rPr>
              <a:t>không nên </a:t>
            </a:r>
            <a:r>
              <a:rPr lang="vi-VN" sz="4200" i="1" dirty="0" smtClean="0">
                <a:ea typeface="Calibri" panose="020F0502020204030204" pitchFamily="34" charset="0"/>
                <a:cs typeface="Arial" panose="020B0604020202020204" pitchFamily="34" charset="0"/>
              </a:rPr>
              <a:t>rao </a:t>
            </a:r>
            <a:r>
              <a:rPr lang="vi-VN" sz="4200" i="1" dirty="0">
                <a:ea typeface="Calibri" panose="020F0502020204030204" pitchFamily="34" charset="0"/>
                <a:cs typeface="Arial" panose="020B0604020202020204" pitchFamily="34" charset="0"/>
              </a:rPr>
              <a:t>bán ở trên mạng. </a:t>
            </a:r>
          </a:p>
          <a:p>
            <a:pPr algn="ctr">
              <a:lnSpc>
                <a:spcPct val="150000"/>
              </a:lnSpc>
              <a:spcBef>
                <a:spcPts val="300"/>
              </a:spcBef>
              <a:spcAft>
                <a:spcPts val="300"/>
              </a:spcAft>
            </a:pPr>
            <a:r>
              <a:rPr lang="vi-VN" sz="4200" b="1" i="1" dirty="0">
                <a:solidFill>
                  <a:srgbClr val="FF0000"/>
                </a:solidFill>
                <a:ea typeface="Calibri" panose="020F0502020204030204" pitchFamily="34" charset="0"/>
                <a:cs typeface="Arial" panose="020B0604020202020204" pitchFamily="34" charset="0"/>
              </a:rPr>
              <a:t>Nếu là K, em sẽ nói với mẹ thế nào?</a:t>
            </a:r>
          </a:p>
        </p:txBody>
      </p:sp>
    </p:spTree>
    <p:extLst>
      <p:ext uri="{BB962C8B-B14F-4D97-AF65-F5344CB8AC3E}">
        <p14:creationId xmlns:p14="http://schemas.microsoft.com/office/powerpoint/2010/main" val="322818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heckerboard(across)">
                                      <p:cBhvr>
                                        <p:cTn id="7" dur="500"/>
                                        <p:tgtEl>
                                          <p:spTgt spid="2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heckerboard(across)">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04869" y="3753709"/>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967589" y="1234440"/>
            <a:ext cx="1928011" cy="1131079"/>
          </a:xfrm>
          <a:prstGeom prst="rect">
            <a:avLst/>
          </a:prstGeom>
        </p:spPr>
        <p:txBody>
          <a:bodyPr wrap="square">
            <a:spAutoFit/>
          </a:bodyPr>
          <a:lstStyle/>
          <a:p>
            <a:pPr algn="just">
              <a:lnSpc>
                <a:spcPct val="150000"/>
              </a:lnSpc>
              <a:spcBef>
                <a:spcPts val="300"/>
              </a:spcBef>
              <a:spcAft>
                <a:spcPts val="300"/>
              </a:spcAft>
            </a:pP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967589" y="2225891"/>
            <a:ext cx="16281149" cy="7441845"/>
          </a:xfrm>
          <a:prstGeom prst="rect">
            <a:avLst/>
          </a:prstGeom>
        </p:spPr>
        <p:txBody>
          <a:bodyPr wrap="square">
            <a:spAutoFit/>
          </a:bodyPr>
          <a:lstStyle/>
          <a:p>
            <a:pPr algn="just">
              <a:lnSpc>
                <a:spcPct val="150000"/>
              </a:lnSpc>
              <a:spcBef>
                <a:spcPts val="300"/>
              </a:spcBef>
              <a:spcAft>
                <a:spcPts val="300"/>
              </a:spcAft>
            </a:pPr>
            <a:r>
              <a:rPr lang="vi-VN" sz="4000" dirty="0" smtClean="0">
                <a:ea typeface="Calibri" panose="020F0502020204030204" pitchFamily="34" charset="0"/>
                <a:cs typeface="Arial" panose="020B0604020202020204" pitchFamily="34" charset="0"/>
              </a:rPr>
              <a:t>a. Nếu </a:t>
            </a:r>
            <a:r>
              <a:rPr lang="vi-VN" sz="4000" dirty="0">
                <a:ea typeface="Calibri" panose="020F0502020204030204" pitchFamily="34" charset="0"/>
                <a:cs typeface="Arial" panose="020B0604020202020204" pitchFamily="34" charset="0"/>
              </a:rPr>
              <a:t>là K, </a:t>
            </a:r>
            <a:r>
              <a:rPr lang="vi-VN" sz="4000" dirty="0" smtClean="0">
                <a:ea typeface="Calibri" panose="020F0502020204030204" pitchFamily="34" charset="0"/>
                <a:cs typeface="Arial" panose="020B0604020202020204" pitchFamily="34" charset="0"/>
              </a:rPr>
              <a:t>có thể nói </a:t>
            </a:r>
            <a:r>
              <a:rPr lang="vi-VN" sz="4000" dirty="0">
                <a:ea typeface="Calibri" panose="020F0502020204030204" pitchFamily="34" charset="0"/>
                <a:cs typeface="Arial" panose="020B0604020202020204" pitchFamily="34" charset="0"/>
              </a:rPr>
              <a:t>với mẹ: </a:t>
            </a:r>
            <a:r>
              <a:rPr lang="vi-VN" sz="4000" dirty="0" smtClean="0">
                <a:ea typeface="Calibri" panose="020F0502020204030204" pitchFamily="34" charset="0"/>
                <a:cs typeface="Arial" panose="020B0604020202020204" pitchFamily="34" charset="0"/>
              </a:rPr>
              <a:t>Phần </a:t>
            </a:r>
            <a:r>
              <a:rPr lang="vi-VN" sz="4000" dirty="0">
                <a:ea typeface="Calibri" panose="020F0502020204030204" pitchFamily="34" charset="0"/>
                <a:cs typeface="Arial" panose="020B0604020202020204" pitchFamily="34" charset="0"/>
              </a:rPr>
              <a:t>lớn người tiêu dùng đều tiếp cận với Internet, ngày càng có nhiều người có thói quen mua sắm qua mạng. Thực tế, không phải mặt hàng nào trên mạng cũng có chất lượng không cao. </a:t>
            </a:r>
            <a:endParaRPr lang="vi-VN" sz="4000" dirty="0" smtClean="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vi-VN" sz="4000" dirty="0" smtClean="0">
                <a:ea typeface="Calibri" panose="020F0502020204030204" pitchFamily="34" charset="0"/>
                <a:cs typeface="Arial" panose="020B0604020202020204" pitchFamily="34" charset="0"/>
              </a:rPr>
              <a:t>Do </a:t>
            </a:r>
            <a:r>
              <a:rPr lang="vi-VN" sz="4000" dirty="0">
                <a:ea typeface="Calibri" panose="020F0502020204030204" pitchFamily="34" charset="0"/>
                <a:cs typeface="Arial" panose="020B0604020202020204" pitchFamily="34" charset="0"/>
              </a:rPr>
              <a:t>vậy, để tăng lượng khách hàng bán được nhiều, bên cạnh việc quảng cáo cho sản phẩm, bên cạnh việc quảng bá cho sản phẩm, tích cực tương tác với khác hàng, cần bán hàng đúng mẫu mã, chất lượng như quảng cáo, giữ uy tín, tạo thương hiệu cho hàng hóa.</a:t>
            </a:r>
            <a:endParaRPr lang="vi-VN" sz="4000" b="1" dirty="0">
              <a:solidFill>
                <a:srgbClr val="FF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519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barn(inVertical)">
                                      <p:cBhvr>
                                        <p:cTn id="13"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04869" y="3753709"/>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967589" y="1283733"/>
            <a:ext cx="10157611" cy="1131079"/>
          </a:xfrm>
          <a:prstGeom prst="rect">
            <a:avLst/>
          </a:prstGeom>
        </p:spPr>
        <p:txBody>
          <a:bodyPr wrap="square">
            <a:spAutoFit/>
          </a:bodyPr>
          <a:lstStyle/>
          <a:p>
            <a:pPr algn="just">
              <a:lnSpc>
                <a:spcPct val="150000"/>
              </a:lnSpc>
              <a:spcBef>
                <a:spcPts val="300"/>
              </a:spcBef>
              <a:spcAft>
                <a:spcPts val="300"/>
              </a:spcAft>
            </a:pP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dirty="0">
                <a:solidFill>
                  <a:srgbClr val="000000"/>
                </a:solidFill>
                <a:ea typeface="Calibri" panose="020F0502020204030204" pitchFamily="34" charset="0"/>
                <a:cs typeface="Arial" panose="020B0604020202020204" pitchFamily="34" charset="0"/>
              </a:rPr>
              <a:t>Em hãy xử lí các tình huống sau</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967589" y="2339216"/>
            <a:ext cx="16025011" cy="7032694"/>
          </a:xfrm>
          <a:prstGeom prst="rect">
            <a:avLst/>
          </a:prstGeom>
        </p:spPr>
        <p:txBody>
          <a:bodyPr wrap="square">
            <a:spAutoFit/>
          </a:bodyPr>
          <a:lstStyle/>
          <a:p>
            <a:pPr algn="just">
              <a:lnSpc>
                <a:spcPct val="150000"/>
              </a:lnSpc>
              <a:spcBef>
                <a:spcPts val="300"/>
              </a:spcBef>
              <a:spcAft>
                <a:spcPts val="300"/>
              </a:spcAft>
            </a:pPr>
            <a:r>
              <a:rPr lang="vi-VN" sz="4200" i="1" dirty="0">
                <a:ea typeface="Calibri" panose="020F0502020204030204" pitchFamily="34" charset="0"/>
                <a:cs typeface="Arial" panose="020B0604020202020204" pitchFamily="34" charset="0"/>
              </a:rPr>
              <a:t>b. Quê hương H là một vùng </a:t>
            </a:r>
            <a:r>
              <a:rPr lang="vi-VN" sz="4200" i="1" dirty="0" smtClean="0">
                <a:ea typeface="Calibri" panose="020F0502020204030204" pitchFamily="34" charset="0"/>
                <a:cs typeface="Arial" panose="020B0604020202020204" pitchFamily="34" charset="0"/>
              </a:rPr>
              <a:t>trái cây trù phú </a:t>
            </a:r>
            <a:r>
              <a:rPr lang="vi-VN" sz="4200" i="1" dirty="0">
                <a:ea typeface="Calibri" panose="020F0502020204030204" pitchFamily="34" charset="0"/>
                <a:cs typeface="Arial" panose="020B0604020202020204" pitchFamily="34" charset="0"/>
              </a:rPr>
              <a:t>nhưng chủ yếu chỉ bán ở thị trường trong nước, có loại trái cây được mùa nhưng không tiêu thụ được. Trong giờ học, cô giáo yêu </a:t>
            </a:r>
            <a:r>
              <a:rPr lang="vi-VN" sz="4200" i="1" dirty="0" smtClean="0">
                <a:ea typeface="Calibri" panose="020F0502020204030204" pitchFamily="34" charset="0"/>
                <a:cs typeface="Arial" panose="020B0604020202020204" pitchFamily="34" charset="0"/>
              </a:rPr>
              <a:t>cầu </a:t>
            </a:r>
            <a:r>
              <a:rPr lang="vi-VN" sz="4200" i="1" dirty="0">
                <a:ea typeface="Calibri" panose="020F0502020204030204" pitchFamily="34" charset="0"/>
                <a:cs typeface="Arial" panose="020B0604020202020204" pitchFamily="34" charset="0"/>
              </a:rPr>
              <a:t>nhóm của H thảo luận </a:t>
            </a:r>
            <a:r>
              <a:rPr lang="vi-VN" sz="4200" i="1" dirty="0" smtClean="0">
                <a:ea typeface="Calibri" panose="020F0502020204030204" pitchFamily="34" charset="0"/>
                <a:cs typeface="Arial" panose="020B0604020202020204" pitchFamily="34" charset="0"/>
              </a:rPr>
              <a:t>và </a:t>
            </a:r>
            <a:r>
              <a:rPr lang="vi-VN" sz="4200" i="1" dirty="0">
                <a:ea typeface="Calibri" panose="020F0502020204030204" pitchFamily="34" charset="0"/>
                <a:cs typeface="Arial" panose="020B0604020202020204" pitchFamily="34" charset="0"/>
              </a:rPr>
              <a:t>để xuất cách </a:t>
            </a:r>
            <a:r>
              <a:rPr lang="vi-VN" sz="4200" i="1" dirty="0" smtClean="0">
                <a:ea typeface="Calibri" panose="020F0502020204030204" pitchFamily="34" charset="0"/>
                <a:cs typeface="Arial" panose="020B0604020202020204" pitchFamily="34" charset="0"/>
              </a:rPr>
              <a:t>để </a:t>
            </a:r>
            <a:r>
              <a:rPr lang="vi-VN" sz="4200" i="1" dirty="0">
                <a:ea typeface="Calibri" panose="020F0502020204030204" pitchFamily="34" charset="0"/>
                <a:cs typeface="Arial" panose="020B0604020202020204" pitchFamily="34" charset="0"/>
              </a:rPr>
              <a:t>những trái cây của quê hương tiếp cận được thị trường thế giới.</a:t>
            </a:r>
          </a:p>
          <a:p>
            <a:pPr algn="ctr">
              <a:lnSpc>
                <a:spcPct val="150000"/>
              </a:lnSpc>
              <a:spcBef>
                <a:spcPts val="300"/>
              </a:spcBef>
              <a:spcAft>
                <a:spcPts val="300"/>
              </a:spcAft>
            </a:pPr>
            <a:r>
              <a:rPr lang="vi-VN" sz="4200" b="1" i="1" dirty="0">
                <a:solidFill>
                  <a:srgbClr val="FF0000"/>
                </a:solidFill>
                <a:ea typeface="Calibri" panose="020F0502020204030204" pitchFamily="34" charset="0"/>
                <a:cs typeface="Arial" panose="020B0604020202020204" pitchFamily="34" charset="0"/>
              </a:rPr>
              <a:t>Nếu là thành viên trong nhóm H, </a:t>
            </a:r>
            <a:endParaRPr lang="vi-VN" sz="4200" b="1" i="1" dirty="0" smtClean="0">
              <a:solidFill>
                <a:srgbClr val="FF0000"/>
              </a:solidFill>
              <a:ea typeface="Calibri" panose="020F0502020204030204" pitchFamily="34" charset="0"/>
              <a:cs typeface="Arial" panose="020B0604020202020204" pitchFamily="34" charset="0"/>
            </a:endParaRPr>
          </a:p>
          <a:p>
            <a:pPr algn="ctr">
              <a:lnSpc>
                <a:spcPct val="150000"/>
              </a:lnSpc>
              <a:spcBef>
                <a:spcPts val="300"/>
              </a:spcBef>
              <a:spcAft>
                <a:spcPts val="300"/>
              </a:spcAft>
            </a:pPr>
            <a:r>
              <a:rPr lang="vi-VN" sz="4200" b="1" i="1" dirty="0" smtClean="0">
                <a:solidFill>
                  <a:srgbClr val="FF0000"/>
                </a:solidFill>
                <a:ea typeface="Calibri" panose="020F0502020204030204" pitchFamily="34" charset="0"/>
                <a:cs typeface="Arial" panose="020B0604020202020204" pitchFamily="34" charset="0"/>
              </a:rPr>
              <a:t>em </a:t>
            </a:r>
            <a:r>
              <a:rPr lang="vi-VN" sz="4200" b="1" i="1" dirty="0">
                <a:solidFill>
                  <a:srgbClr val="FF0000"/>
                </a:solidFill>
                <a:ea typeface="Calibri" panose="020F0502020204030204" pitchFamily="34" charset="0"/>
                <a:cs typeface="Arial" panose="020B0604020202020204" pitchFamily="34" charset="0"/>
              </a:rPr>
              <a:t>sẽ đề xuất những biện pháp gì?</a:t>
            </a:r>
          </a:p>
        </p:txBody>
      </p:sp>
    </p:spTree>
    <p:extLst>
      <p:ext uri="{BB962C8B-B14F-4D97-AF65-F5344CB8AC3E}">
        <p14:creationId xmlns:p14="http://schemas.microsoft.com/office/powerpoint/2010/main" val="1719093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5103418" y="8774992"/>
            <a:ext cx="5013059" cy="3972849"/>
          </a:xfrm>
          <a:prstGeom prst="rect">
            <a:avLst/>
          </a:prstGeom>
        </p:spPr>
      </p:pic>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9924532">
            <a:off x="14512591" y="-2740248"/>
            <a:ext cx="5013059" cy="3972849"/>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781" y="6362700"/>
            <a:ext cx="797359" cy="835329"/>
          </a:xfrm>
          <a:prstGeom prst="rect">
            <a:avLst/>
          </a:prstGeom>
        </p:spPr>
      </p:pic>
      <p:grpSp>
        <p:nvGrpSpPr>
          <p:cNvPr id="9" name="Group 9"/>
          <p:cNvGrpSpPr>
            <a:grpSpLocks noChangeAspect="1"/>
          </p:cNvGrpSpPr>
          <p:nvPr/>
        </p:nvGrpSpPr>
        <p:grpSpPr>
          <a:xfrm rot="1232861">
            <a:off x="261916" y="8286508"/>
            <a:ext cx="533273" cy="461815"/>
            <a:chOff x="0" y="0"/>
            <a:chExt cx="6350000" cy="5499100"/>
          </a:xfrm>
        </p:grpSpPr>
        <p:sp>
          <p:nvSpPr>
            <p:cNvPr id="10" name="Freeform 10"/>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B8F"/>
            </a:solidFill>
          </p:spPr>
        </p:sp>
      </p:grpSp>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946141" y="233719"/>
            <a:ext cx="650685" cy="844623"/>
          </a:xfrm>
          <a:prstGeom prst="rect">
            <a:avLst/>
          </a:prstGeom>
        </p:spPr>
      </p:pic>
      <p:pic>
        <p:nvPicPr>
          <p:cNvPr id="12" name="Picture 1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756569">
            <a:off x="228604" y="490738"/>
            <a:ext cx="2129083" cy="696790"/>
          </a:xfrm>
          <a:prstGeom prst="rect">
            <a:avLst/>
          </a:prstGeom>
        </p:spPr>
      </p:pic>
      <p:pic>
        <p:nvPicPr>
          <p:cNvPr id="13" name="Picture 13"/>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098489">
            <a:off x="17370929" y="-485969"/>
            <a:ext cx="1834142" cy="2192996"/>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7404869" y="3753709"/>
            <a:ext cx="501761" cy="501761"/>
          </a:xfrm>
          <a:prstGeom prst="rect">
            <a:avLst/>
          </a:prstGeom>
        </p:spPr>
      </p:pic>
      <p:pic>
        <p:nvPicPr>
          <p:cNvPr id="17" name="Picture 7"/>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606073" y="453497"/>
            <a:ext cx="616642" cy="616642"/>
          </a:xfrm>
          <a:prstGeom prst="rect">
            <a:avLst/>
          </a:prstGeom>
        </p:spPr>
      </p:pic>
      <p:pic>
        <p:nvPicPr>
          <p:cNvPr id="18" name="Picture 9"/>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5626583" y="395116"/>
            <a:ext cx="683226" cy="683226"/>
          </a:xfrm>
          <a:prstGeom prst="rect">
            <a:avLst/>
          </a:prstGeom>
        </p:spPr>
      </p:pic>
      <p:sp>
        <p:nvSpPr>
          <p:cNvPr id="19" name="TextBox 10"/>
          <p:cNvSpPr txBox="1"/>
          <p:nvPr/>
        </p:nvSpPr>
        <p:spPr>
          <a:xfrm>
            <a:off x="6538111" y="296283"/>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LUYỆN TẬP</a:t>
            </a:r>
            <a:endParaRPr lang="en-US" sz="6400" b="1" dirty="0">
              <a:solidFill>
                <a:schemeClr val="accent5">
                  <a:lumMod val="75000"/>
                </a:schemeClr>
              </a:solidFill>
            </a:endParaRPr>
          </a:p>
        </p:txBody>
      </p:sp>
      <p:sp>
        <p:nvSpPr>
          <p:cNvPr id="20" name="Rectangle 19"/>
          <p:cNvSpPr/>
          <p:nvPr/>
        </p:nvSpPr>
        <p:spPr>
          <a:xfrm>
            <a:off x="967589" y="1234440"/>
            <a:ext cx="1928011" cy="1131079"/>
          </a:xfrm>
          <a:prstGeom prst="rect">
            <a:avLst/>
          </a:prstGeom>
        </p:spPr>
        <p:txBody>
          <a:bodyPr wrap="square">
            <a:spAutoFit/>
          </a:bodyPr>
          <a:lstStyle/>
          <a:p>
            <a:pPr algn="just">
              <a:lnSpc>
                <a:spcPct val="150000"/>
              </a:lnSpc>
              <a:spcBef>
                <a:spcPts val="300"/>
              </a:spcBef>
              <a:spcAft>
                <a:spcPts val="300"/>
              </a:spcAft>
            </a:pP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3</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
        <p:nvSpPr>
          <p:cNvPr id="21" name="Rectangle 20"/>
          <p:cNvSpPr/>
          <p:nvPr/>
        </p:nvSpPr>
        <p:spPr>
          <a:xfrm>
            <a:off x="967589" y="2225891"/>
            <a:ext cx="16281149" cy="5749074"/>
          </a:xfrm>
          <a:prstGeom prst="rect">
            <a:avLst/>
          </a:prstGeom>
        </p:spPr>
        <p:txBody>
          <a:bodyPr wrap="square">
            <a:spAutoFit/>
          </a:bodyPr>
          <a:lstStyle/>
          <a:p>
            <a:pPr algn="just">
              <a:lnSpc>
                <a:spcPct val="150000"/>
              </a:lnSpc>
              <a:spcBef>
                <a:spcPts val="300"/>
              </a:spcBef>
              <a:spcAft>
                <a:spcPts val="300"/>
              </a:spcAft>
            </a:pPr>
            <a:r>
              <a:rPr lang="vi-VN" sz="4000" dirty="0">
                <a:ea typeface="Calibri" panose="020F0502020204030204" pitchFamily="34" charset="0"/>
                <a:cs typeface="Arial" panose="020B0604020202020204" pitchFamily="34" charset="0"/>
              </a:rPr>
              <a:t>b. </a:t>
            </a:r>
            <a:r>
              <a:rPr lang="vi-VN" sz="4000" dirty="0" smtClean="0">
                <a:ea typeface="Calibri" panose="020F0502020204030204" pitchFamily="34" charset="0"/>
                <a:cs typeface="Arial" panose="020B0604020202020204" pitchFamily="34" charset="0"/>
              </a:rPr>
              <a:t>Một số đề </a:t>
            </a:r>
            <a:r>
              <a:rPr lang="vi-VN" sz="4000" dirty="0">
                <a:ea typeface="Calibri" panose="020F0502020204030204" pitchFamily="34" charset="0"/>
                <a:cs typeface="Arial" panose="020B0604020202020204" pitchFamily="34" charset="0"/>
              </a:rPr>
              <a:t>xuất những biện pháp:</a:t>
            </a:r>
          </a:p>
          <a:p>
            <a:pPr marL="1485900" lvl="2" indent="-571500" algn="just">
              <a:lnSpc>
                <a:spcPct val="150000"/>
              </a:lnSpc>
              <a:spcBef>
                <a:spcPts val="300"/>
              </a:spcBef>
              <a:spcAft>
                <a:spcPts val="300"/>
              </a:spcAft>
              <a:buFont typeface="Wingdings" panose="05000000000000000000" pitchFamily="2" charset="2"/>
              <a:buChar char="§"/>
            </a:pPr>
            <a:r>
              <a:rPr lang="vi-VN" sz="4000" dirty="0" smtClean="0">
                <a:ea typeface="Calibri" panose="020F0502020204030204" pitchFamily="34" charset="0"/>
                <a:cs typeface="Arial" panose="020B0604020202020204" pitchFamily="34" charset="0"/>
              </a:rPr>
              <a:t>Tìm </a:t>
            </a:r>
            <a:r>
              <a:rPr lang="vi-VN" sz="4000" dirty="0">
                <a:ea typeface="Calibri" panose="020F0502020204030204" pitchFamily="34" charset="0"/>
                <a:cs typeface="Arial" panose="020B0604020202020204" pitchFamily="34" charset="0"/>
              </a:rPr>
              <a:t>hiểu nhu cầu tiêu thụ trái cây của quê hương mình trên thị trường thế giới qua internet và người Việt Nam ở nước ngoài.</a:t>
            </a:r>
          </a:p>
          <a:p>
            <a:pPr marL="1485900" lvl="2" indent="-571500" algn="just">
              <a:lnSpc>
                <a:spcPct val="150000"/>
              </a:lnSpc>
              <a:spcBef>
                <a:spcPts val="300"/>
              </a:spcBef>
              <a:spcAft>
                <a:spcPts val="300"/>
              </a:spcAft>
              <a:buFont typeface="Wingdings" panose="05000000000000000000" pitchFamily="2" charset="2"/>
              <a:buChar char="§"/>
            </a:pPr>
            <a:r>
              <a:rPr lang="vi-VN" sz="4000" dirty="0" smtClean="0">
                <a:ea typeface="Calibri" panose="020F0502020204030204" pitchFamily="34" charset="0"/>
                <a:cs typeface="Arial" panose="020B0604020202020204" pitchFamily="34" charset="0"/>
              </a:rPr>
              <a:t>Tư </a:t>
            </a:r>
            <a:r>
              <a:rPr lang="vi-VN" sz="4000" dirty="0">
                <a:ea typeface="Calibri" panose="020F0502020204030204" pitchFamily="34" charset="0"/>
                <a:cs typeface="Arial" panose="020B0604020202020204" pitchFamily="34" charset="0"/>
              </a:rPr>
              <a:t>vấn cho nông dân liên hệ với các công ty xuất khẩu trái cây ở Việt Nam.</a:t>
            </a:r>
          </a:p>
          <a:p>
            <a:pPr marL="1485900" lvl="2" indent="-571500" algn="just">
              <a:lnSpc>
                <a:spcPct val="150000"/>
              </a:lnSpc>
              <a:spcBef>
                <a:spcPts val="300"/>
              </a:spcBef>
              <a:spcAft>
                <a:spcPts val="300"/>
              </a:spcAft>
              <a:buFont typeface="Wingdings" panose="05000000000000000000" pitchFamily="2" charset="2"/>
              <a:buChar char="§"/>
            </a:pPr>
            <a:r>
              <a:rPr lang="vi-VN" sz="4000" dirty="0" smtClean="0">
                <a:ea typeface="Calibri" panose="020F0502020204030204" pitchFamily="34" charset="0"/>
                <a:cs typeface="Arial" panose="020B0604020202020204" pitchFamily="34" charset="0"/>
              </a:rPr>
              <a:t>Nâng </a:t>
            </a:r>
            <a:r>
              <a:rPr lang="vi-VN" sz="4000" dirty="0">
                <a:ea typeface="Calibri" panose="020F0502020204030204" pitchFamily="34" charset="0"/>
                <a:cs typeface="Arial" panose="020B0604020202020204" pitchFamily="34" charset="0"/>
              </a:rPr>
              <a:t>cao chất lượng trái cây, đáp ứng chuẩn quốc tế. </a:t>
            </a:r>
          </a:p>
        </p:txBody>
      </p:sp>
    </p:spTree>
    <p:extLst>
      <p:ext uri="{BB962C8B-B14F-4D97-AF65-F5344CB8AC3E}">
        <p14:creationId xmlns:p14="http://schemas.microsoft.com/office/powerpoint/2010/main" val="832841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 calcmode="lin" valueType="num">
                                      <p:cBhvr additive="base">
                                        <p:cTn id="7"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1">
                                            <p:txEl>
                                              <p:pRg st="1" end="1"/>
                                            </p:txEl>
                                          </p:spTgt>
                                        </p:tgtEl>
                                        <p:attrNameLst>
                                          <p:attrName>style.visibility</p:attrName>
                                        </p:attrNameLst>
                                      </p:cBhvr>
                                      <p:to>
                                        <p:strVal val="visible"/>
                                      </p:to>
                                    </p:set>
                                    <p:animEffect transition="in" filter="barn(inVertical)">
                                      <p:cBhvr>
                                        <p:cTn id="13" dur="500"/>
                                        <p:tgtEl>
                                          <p:spTgt spid="21">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1">
                                            <p:txEl>
                                              <p:pRg st="2" end="2"/>
                                            </p:txEl>
                                          </p:spTgt>
                                        </p:tgtEl>
                                        <p:attrNameLst>
                                          <p:attrName>style.visibility</p:attrName>
                                        </p:attrNameLst>
                                      </p:cBhvr>
                                      <p:to>
                                        <p:strVal val="visible"/>
                                      </p:to>
                                    </p:set>
                                    <p:animEffect transition="in" filter="barn(outVertical)">
                                      <p:cBhvr>
                                        <p:cTn id="18" dur="500"/>
                                        <p:tgtEl>
                                          <p:spTgt spid="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1">
                                            <p:txEl>
                                              <p:pRg st="3" end="3"/>
                                            </p:txEl>
                                          </p:spTgt>
                                        </p:tgtEl>
                                        <p:attrNameLst>
                                          <p:attrName>style.visibility</p:attrName>
                                        </p:attrNameLst>
                                      </p:cBhvr>
                                      <p:to>
                                        <p:strVal val="visible"/>
                                      </p:to>
                                    </p:set>
                                    <p:animEffect transition="in" filter="barn(inVertical)">
                                      <p:cBhvr>
                                        <p:cTn id="23"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3072" y="9503873"/>
            <a:ext cx="3084951" cy="2950335"/>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363072" y="8833308"/>
            <a:ext cx="648291" cy="841516"/>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5016">
            <a:off x="-226811" y="657994"/>
            <a:ext cx="1423870" cy="1340217"/>
          </a:xfrm>
          <a:prstGeom prst="rect">
            <a:avLst/>
          </a:prstGeom>
        </p:spPr>
      </p:pic>
      <p:sp>
        <p:nvSpPr>
          <p:cNvPr id="15" name="TextBox 10"/>
          <p:cNvSpPr txBox="1"/>
          <p:nvPr/>
        </p:nvSpPr>
        <p:spPr>
          <a:xfrm>
            <a:off x="6324600" y="417057"/>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VẬN DỤNG</a:t>
            </a:r>
            <a:endParaRPr lang="en-US" sz="6400" b="1" dirty="0">
              <a:solidFill>
                <a:schemeClr val="accent5">
                  <a:lumMod val="75000"/>
                </a:schemeClr>
              </a:solidFill>
            </a:endParaRPr>
          </a:p>
        </p:txBody>
      </p:sp>
      <p:pic>
        <p:nvPicPr>
          <p:cNvPr id="16"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353800" y="475438"/>
            <a:ext cx="616642" cy="616642"/>
          </a:xfrm>
          <a:prstGeom prst="rect">
            <a:avLst/>
          </a:prstGeom>
        </p:spPr>
      </p:pic>
      <p:pic>
        <p:nvPicPr>
          <p:cNvPr id="17"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74310" y="417057"/>
            <a:ext cx="683226" cy="683226"/>
          </a:xfrm>
          <a:prstGeom prst="rect">
            <a:avLst/>
          </a:prstGeom>
        </p:spPr>
      </p:pic>
      <p:sp>
        <p:nvSpPr>
          <p:cNvPr id="18" name="Rectangle 17"/>
          <p:cNvSpPr/>
          <p:nvPr/>
        </p:nvSpPr>
        <p:spPr>
          <a:xfrm>
            <a:off x="1657711" y="1459118"/>
            <a:ext cx="15175562" cy="2031325"/>
          </a:xfrm>
          <a:prstGeom prst="rect">
            <a:avLst/>
          </a:prstGeom>
        </p:spPr>
        <p:txBody>
          <a:bodyPr wrap="square">
            <a:spAutoFit/>
          </a:bodyPr>
          <a:lstStyle/>
          <a:p>
            <a:pPr algn="just">
              <a:lnSpc>
                <a:spcPct val="150000"/>
              </a:lnSpc>
              <a:spcBef>
                <a:spcPts val="300"/>
              </a:spcBef>
              <a:spcAft>
                <a:spcPts val="300"/>
              </a:spcAft>
            </a:pP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1</a:t>
            </a:r>
            <a:r>
              <a:rPr lang="fr-FR" sz="42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viết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tích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hợp</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tiễn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chức</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năng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thị</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trường</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991567">
            <a:off x="11861873" y="9609955"/>
            <a:ext cx="647480" cy="677022"/>
          </a:xfrm>
          <a:prstGeom prst="rect">
            <a:avLst/>
          </a:prstGeom>
        </p:spPr>
      </p:pic>
      <p:pic>
        <p:nvPicPr>
          <p:cNvPr id="21"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441401" y="6474308"/>
            <a:ext cx="728961" cy="728961"/>
          </a:xfrm>
          <a:prstGeom prst="rect">
            <a:avLst/>
          </a:prstGeom>
        </p:spPr>
      </p:pic>
      <p:pic>
        <p:nvPicPr>
          <p:cNvPr id="22"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5889459" y="5224392"/>
            <a:ext cx="624989" cy="624989"/>
          </a:xfrm>
          <a:prstGeom prst="rect">
            <a:avLst/>
          </a:prstGeom>
        </p:spPr>
      </p:pic>
      <p:pic>
        <p:nvPicPr>
          <p:cNvPr id="23" name="Picture 8"/>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5271720" y="9487954"/>
            <a:ext cx="785816" cy="803344"/>
          </a:xfrm>
          <a:prstGeom prst="rect">
            <a:avLst/>
          </a:prstGeom>
        </p:spPr>
      </p:pic>
      <p:pic>
        <p:nvPicPr>
          <p:cNvPr id="24" name="Picture 3"/>
          <p:cNvPicPr>
            <a:picLocks noChangeAspect="1"/>
          </p:cNvPicPr>
          <p:nvPr/>
        </p:nvPicPr>
        <p:blipFill>
          <a:blip r:embed="rId22"/>
          <a:srcRect/>
          <a:stretch>
            <a:fillRect/>
          </a:stretch>
        </p:blipFill>
        <p:spPr>
          <a:xfrm>
            <a:off x="3631479" y="3785163"/>
            <a:ext cx="11228026" cy="527984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dir="d" isInverted="1"/>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5507" y="-2744869"/>
            <a:ext cx="4395804" cy="420398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363072" y="9503873"/>
            <a:ext cx="3084951" cy="2950335"/>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257256" y="8662357"/>
            <a:ext cx="648291" cy="841516"/>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875016">
            <a:off x="-226811" y="657994"/>
            <a:ext cx="1423870" cy="1340217"/>
          </a:xfrm>
          <a:prstGeom prst="rect">
            <a:avLst/>
          </a:prstGeom>
        </p:spPr>
      </p:pic>
      <p:sp>
        <p:nvSpPr>
          <p:cNvPr id="15" name="TextBox 10"/>
          <p:cNvSpPr txBox="1"/>
          <p:nvPr/>
        </p:nvSpPr>
        <p:spPr>
          <a:xfrm>
            <a:off x="6324600" y="417057"/>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VẬN DỤNG</a:t>
            </a:r>
            <a:endParaRPr lang="en-US" sz="6400" b="1" dirty="0">
              <a:solidFill>
                <a:schemeClr val="accent5">
                  <a:lumMod val="75000"/>
                </a:schemeClr>
              </a:solidFill>
            </a:endParaRPr>
          </a:p>
        </p:txBody>
      </p:sp>
      <p:pic>
        <p:nvPicPr>
          <p:cNvPr id="16" name="Picture 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353800" y="475438"/>
            <a:ext cx="616642" cy="616642"/>
          </a:xfrm>
          <a:prstGeom prst="rect">
            <a:avLst/>
          </a:prstGeom>
        </p:spPr>
      </p:pic>
      <p:pic>
        <p:nvPicPr>
          <p:cNvPr id="17" name="Picture 9"/>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5374310" y="417057"/>
            <a:ext cx="683226" cy="683226"/>
          </a:xfrm>
          <a:prstGeom prst="rect">
            <a:avLst/>
          </a:prstGeom>
        </p:spPr>
      </p:pic>
      <p:sp>
        <p:nvSpPr>
          <p:cNvPr id="18" name="Rectangle 17"/>
          <p:cNvSpPr/>
          <p:nvPr/>
        </p:nvSpPr>
        <p:spPr>
          <a:xfrm>
            <a:off x="1066800" y="1305591"/>
            <a:ext cx="15954453" cy="8802410"/>
          </a:xfrm>
          <a:prstGeom prst="rect">
            <a:avLst/>
          </a:prstGeom>
        </p:spPr>
        <p:txBody>
          <a:bodyPr wrap="square">
            <a:spAutoFit/>
          </a:bodyPr>
          <a:lstStyle/>
          <a:p>
            <a:pPr algn="just">
              <a:lnSpc>
                <a:spcPct val="150000"/>
              </a:lnSpc>
              <a:spcBef>
                <a:spcPts val="300"/>
              </a:spcBef>
              <a:spcAft>
                <a:spcPts val="300"/>
              </a:spcAft>
            </a:pPr>
            <a:r>
              <a:rPr lang="fr-FR" sz="42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Bài</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2</a:t>
            </a:r>
            <a:r>
              <a:rPr lang="fr-FR"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200" dirty="0">
                <a:solidFill>
                  <a:srgbClr val="000000"/>
                </a:solidFill>
                <a:ea typeface="Calibri" panose="020F0502020204030204" pitchFamily="34" charset="0"/>
                <a:cs typeface="Arial" panose="020B0604020202020204" pitchFamily="34" charset="0"/>
              </a:rPr>
              <a:t>Em hãy khảo sát một loại thị trường có ở địa phương em và chia sẻ nhận xét về thị trường đó theo gợi ý sau:</a:t>
            </a:r>
          </a:p>
          <a:p>
            <a:pPr algn="just">
              <a:lnSpc>
                <a:spcPct val="150000"/>
              </a:lnSpc>
              <a:spcBef>
                <a:spcPts val="300"/>
              </a:spcBef>
              <a:spcAft>
                <a:spcPts val="300"/>
              </a:spcAft>
            </a:pPr>
            <a:r>
              <a:rPr lang="vi-VN" sz="4000" i="1" dirty="0">
                <a:solidFill>
                  <a:srgbClr val="000000"/>
                </a:solidFill>
                <a:ea typeface="Calibri" panose="020F0502020204030204" pitchFamily="34" charset="0"/>
                <a:cs typeface="Arial" panose="020B0604020202020204" pitchFamily="34" charset="0"/>
              </a:rPr>
              <a:t>- Đối tượng khảo sát: Cửa hàng văn phòng phẳm/đồ dùng học tập/đồ ăn /vật liệu xây dựng....</a:t>
            </a:r>
          </a:p>
          <a:p>
            <a:pPr algn="just">
              <a:lnSpc>
                <a:spcPct val="150000"/>
              </a:lnSpc>
              <a:spcBef>
                <a:spcPts val="300"/>
              </a:spcBef>
              <a:spcAft>
                <a:spcPts val="300"/>
              </a:spcAft>
            </a:pPr>
            <a:r>
              <a:rPr lang="vi-VN" sz="4000" i="1" dirty="0">
                <a:solidFill>
                  <a:srgbClr val="000000"/>
                </a:solidFill>
                <a:ea typeface="Calibri" panose="020F0502020204030204" pitchFamily="34" charset="0"/>
                <a:cs typeface="Arial" panose="020B0604020202020204" pitchFamily="34" charset="0"/>
              </a:rPr>
              <a:t>- Nội dung khảo </a:t>
            </a:r>
            <a:r>
              <a:rPr lang="vi-VN" sz="4000" i="1" dirty="0" smtClean="0">
                <a:solidFill>
                  <a:srgbClr val="000000"/>
                </a:solidFill>
                <a:ea typeface="Calibri" panose="020F0502020204030204" pitchFamily="34" charset="0"/>
                <a:cs typeface="Arial" panose="020B0604020202020204" pitchFamily="34" charset="0"/>
              </a:rPr>
              <a:t>sát: Giá </a:t>
            </a:r>
            <a:r>
              <a:rPr lang="vi-VN" sz="4000" i="1" dirty="0">
                <a:solidFill>
                  <a:srgbClr val="000000"/>
                </a:solidFill>
                <a:ea typeface="Calibri" panose="020F0502020204030204" pitchFamily="34" charset="0"/>
                <a:cs typeface="Arial" panose="020B0604020202020204" pitchFamily="34" charset="0"/>
              </a:rPr>
              <a:t>cả, chất </a:t>
            </a:r>
            <a:r>
              <a:rPr lang="vi-VN" sz="4000" i="1" dirty="0" smtClean="0">
                <a:solidFill>
                  <a:srgbClr val="000000"/>
                </a:solidFill>
                <a:ea typeface="Calibri" panose="020F0502020204030204" pitchFamily="34" charset="0"/>
                <a:cs typeface="Arial" panose="020B0604020202020204" pitchFamily="34" charset="0"/>
              </a:rPr>
              <a:t>lượng, mẫu mã, thái </a:t>
            </a:r>
            <a:r>
              <a:rPr lang="vi-VN" sz="4000" i="1" dirty="0">
                <a:solidFill>
                  <a:srgbClr val="000000"/>
                </a:solidFill>
                <a:ea typeface="Calibri" panose="020F0502020204030204" pitchFamily="34" charset="0"/>
                <a:cs typeface="Arial" panose="020B0604020202020204" pitchFamily="34" charset="0"/>
              </a:rPr>
              <a:t>độ, cách bán hàng.</a:t>
            </a:r>
          </a:p>
          <a:p>
            <a:pPr algn="just">
              <a:lnSpc>
                <a:spcPct val="150000"/>
              </a:lnSpc>
              <a:spcBef>
                <a:spcPts val="300"/>
              </a:spcBef>
              <a:spcAft>
                <a:spcPts val="300"/>
              </a:spcAft>
            </a:pPr>
            <a:r>
              <a:rPr lang="vi-VN" sz="4000" i="1" dirty="0">
                <a:solidFill>
                  <a:srgbClr val="000000"/>
                </a:solidFill>
                <a:ea typeface="Calibri" panose="020F0502020204030204" pitchFamily="34" charset="0"/>
                <a:cs typeface="Arial" panose="020B0604020202020204" pitchFamily="34" charset="0"/>
              </a:rPr>
              <a:t>- Phương pháp khảo sát: quan sát, phỏng vấn, điều tra,...</a:t>
            </a:r>
          </a:p>
          <a:p>
            <a:pPr algn="just">
              <a:lnSpc>
                <a:spcPct val="150000"/>
              </a:lnSpc>
              <a:spcBef>
                <a:spcPts val="300"/>
              </a:spcBef>
              <a:spcAft>
                <a:spcPts val="300"/>
              </a:spcAft>
            </a:pPr>
            <a:r>
              <a:rPr lang="vi-VN" sz="4000" i="1" dirty="0">
                <a:solidFill>
                  <a:srgbClr val="000000"/>
                </a:solidFill>
                <a:ea typeface="Calibri" panose="020F0502020204030204" pitchFamily="34" charset="0"/>
                <a:cs typeface="Arial" panose="020B0604020202020204" pitchFamily="34" charset="0"/>
              </a:rPr>
              <a:t>- Sản phẩm: Báo cáo khảo sát thị tường (chú ý rút ra bài học từ kết quả khảo sát).</a:t>
            </a:r>
          </a:p>
        </p:txBody>
      </p:sp>
    </p:spTree>
    <p:extLst>
      <p:ext uri="{BB962C8B-B14F-4D97-AF65-F5344CB8AC3E}">
        <p14:creationId xmlns:p14="http://schemas.microsoft.com/office/powerpoint/2010/main" val="3500020951"/>
      </p:ext>
    </p:extLst>
  </p:cSld>
  <p:clrMapOvr>
    <a:masterClrMapping/>
  </p:clrMapOvr>
  <mc:AlternateContent xmlns:mc="http://schemas.openxmlformats.org/markup-compatibility/2006">
    <mc:Choice xmlns:p14="http://schemas.microsoft.com/office/powerpoint/2010/main" Requires="p14">
      <p:transition spd="slow" p14:dur="1200">
        <p14:prism dir="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9082256">
            <a:off x="11978863" y="7902866"/>
            <a:ext cx="10054702" cy="8976107"/>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5936">
            <a:off x="163731" y="66616"/>
            <a:ext cx="2125694" cy="2048396"/>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721464" y="7706166"/>
            <a:ext cx="3344407" cy="2426216"/>
          </a:xfrm>
          <a:prstGeom prst="rect">
            <a:avLst/>
          </a:prstGeom>
        </p:spPr>
      </p:pic>
      <p:pic>
        <p:nvPicPr>
          <p:cNvPr id="9" name="Picture 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672137" y="6174228"/>
            <a:ext cx="1514634" cy="1923900"/>
          </a:xfrm>
          <a:prstGeom prst="rect">
            <a:avLst/>
          </a:prstGeom>
        </p:spPr>
      </p:pic>
      <p:pic>
        <p:nvPicPr>
          <p:cNvPr id="10" name="Picture 1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7146793" y="3844239"/>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1718938" y="290909"/>
            <a:ext cx="737958" cy="1062505"/>
          </a:xfrm>
          <a:prstGeom prst="rect">
            <a:avLst/>
          </a:prstGeom>
        </p:spPr>
      </p:pic>
      <p:pic>
        <p:nvPicPr>
          <p:cNvPr id="12" name="Picture 12"/>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836782" y="8313969"/>
            <a:ext cx="420412" cy="605305"/>
          </a:xfrm>
          <a:prstGeom prst="rect">
            <a:avLst/>
          </a:prstGeom>
        </p:spPr>
      </p:pic>
      <p:pic>
        <p:nvPicPr>
          <p:cNvPr id="13" name="Picture 1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rot="-1429189">
            <a:off x="3618234" y="768075"/>
            <a:ext cx="1972290" cy="645477"/>
          </a:xfrm>
          <a:prstGeom prst="rect">
            <a:avLst/>
          </a:prstGeom>
        </p:spPr>
      </p:pic>
      <p:sp>
        <p:nvSpPr>
          <p:cNvPr id="21" name="TextBox 21"/>
          <p:cNvSpPr txBox="1"/>
          <p:nvPr/>
        </p:nvSpPr>
        <p:spPr>
          <a:xfrm>
            <a:off x="6267967" y="726047"/>
            <a:ext cx="5188849" cy="984885"/>
          </a:xfrm>
          <a:prstGeom prst="rect">
            <a:avLst/>
          </a:prstGeom>
        </p:spPr>
        <p:txBody>
          <a:bodyPr wrap="square" lIns="0" tIns="0" rIns="0" bIns="0" rtlCol="0" anchor="t">
            <a:spAutoFit/>
          </a:bodyPr>
          <a:lstStyle/>
          <a:p>
            <a:pPr algn="ctr"/>
            <a:r>
              <a:rPr lang="vi-VN" sz="6400" b="1" dirty="0" smtClean="0">
                <a:solidFill>
                  <a:schemeClr val="accent5">
                    <a:lumMod val="75000"/>
                  </a:schemeClr>
                </a:solidFill>
              </a:rPr>
              <a:t>MỞ ĐẦU</a:t>
            </a:r>
            <a:endParaRPr lang="en-US" sz="6400" b="1" dirty="0">
              <a:solidFill>
                <a:schemeClr val="accent5">
                  <a:lumMod val="75000"/>
                </a:schemeClr>
              </a:solidFill>
            </a:endParaRPr>
          </a:p>
        </p:txBody>
      </p:sp>
      <p:sp>
        <p:nvSpPr>
          <p:cNvPr id="23" name="Rectangle 22"/>
          <p:cNvSpPr/>
          <p:nvPr/>
        </p:nvSpPr>
        <p:spPr>
          <a:xfrm>
            <a:off x="747091" y="1784328"/>
            <a:ext cx="16230600" cy="4401205"/>
          </a:xfrm>
          <a:prstGeom prst="rect">
            <a:avLst/>
          </a:prstGeom>
        </p:spPr>
        <p:txBody>
          <a:bodyPr wrap="square">
            <a:spAutoFit/>
          </a:bodyPr>
          <a:lstStyle/>
          <a:p>
            <a:pPr algn="just">
              <a:lnSpc>
                <a:spcPct val="150000"/>
              </a:lnSpc>
              <a:spcBef>
                <a:spcPts val="300"/>
              </a:spcBef>
              <a:spcAft>
                <a:spcPts val="300"/>
              </a:spcAf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Em</a:t>
            </a:r>
            <a:r>
              <a:rPr lang="fr-FR"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bạn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sắm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vai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mua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người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cửa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đồ</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học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fr-FR"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trả</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lời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câu</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hỏi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tượng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mua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cửa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là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gì</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500" dirty="0">
              <a:latin typeface="Arial" panose="020B0604020202020204" pitchFamily="34" charset="0"/>
              <a:ea typeface="Calibri" panose="020F0502020204030204" pitchFamily="34" charset="0"/>
              <a:cs typeface="Arial" panose="020B0604020202020204" pitchFamily="34" charset="0"/>
            </a:endParaRPr>
          </a:p>
          <a:p>
            <a:pPr algn="just">
              <a:lnSpc>
                <a:spcPct val="150000"/>
              </a:lnSpc>
              <a:spcBef>
                <a:spcPts val="300"/>
              </a:spcBef>
              <a:spcAft>
                <a:spcPts val="300"/>
              </a:spcAft>
            </a:pP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b.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hoạt</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ở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cửa</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500" dirty="0" err="1">
                <a:solidFill>
                  <a:srgbClr val="000000"/>
                </a:solidFill>
                <a:latin typeface="Arial" panose="020B0604020202020204" pitchFamily="34" charset="0"/>
                <a:ea typeface="Calibri" panose="020F0502020204030204" pitchFamily="34" charset="0"/>
                <a:cs typeface="Arial" panose="020B0604020202020204" pitchFamily="34" charset="0"/>
              </a:rPr>
              <a:t>này</a:t>
            </a:r>
            <a:r>
              <a:rPr lang="fr-FR" sz="4500" dirty="0">
                <a:solidFill>
                  <a:srgbClr val="000000"/>
                </a:solidFill>
                <a:latin typeface="Arial" panose="020B0604020202020204" pitchFamily="34" charset="0"/>
                <a:ea typeface="Calibri" panose="020F0502020204030204" pitchFamily="34" charset="0"/>
                <a:cs typeface="Arial" panose="020B0604020202020204" pitchFamily="34" charset="0"/>
              </a:rPr>
              <a:t> là ai?</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4" name="Picture 6"/>
          <p:cNvPicPr>
            <a:picLocks noChangeAspect="1"/>
          </p:cNvPicPr>
          <p:nvPr/>
        </p:nvPicPr>
        <p:blipFill rotWithShape="1">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b="28042"/>
          <a:stretch/>
        </p:blipFill>
        <p:spPr>
          <a:xfrm>
            <a:off x="3747929" y="6335757"/>
            <a:ext cx="10228924" cy="3937857"/>
          </a:xfrm>
          <a:prstGeom prst="rect">
            <a:avLst/>
          </a:prstGeom>
        </p:spPr>
      </p:pic>
    </p:spTree>
  </p:cSld>
  <p:clrMapOvr>
    <a:masterClrMapping/>
  </p:clrMapOvr>
  <p:transition spd="slow">
    <p:strips dir="l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411950">
            <a:off x="8911623" y="5436456"/>
            <a:ext cx="12520780" cy="820111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198488">
            <a:off x="-2751071" y="-3146485"/>
            <a:ext cx="6834823" cy="4476809"/>
          </a:xfrm>
          <a:prstGeom prst="rect">
            <a:avLst/>
          </a:prstGeom>
        </p:spPr>
      </p:pic>
      <p:pic>
        <p:nvPicPr>
          <p:cNvPr id="5" name="Picture 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296475">
            <a:off x="693700" y="4563095"/>
            <a:ext cx="670001" cy="670001"/>
          </a:xfrm>
          <a:prstGeom prst="rect">
            <a:avLst/>
          </a:prstGeom>
        </p:spPr>
      </p:pic>
      <p:pic>
        <p:nvPicPr>
          <p:cNvPr id="6" name="Picture 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296475">
            <a:off x="7614189" y="9239248"/>
            <a:ext cx="595525" cy="595525"/>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4463625" y="370169"/>
            <a:ext cx="786939" cy="822844"/>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37906">
            <a:off x="2110883" y="9693380"/>
            <a:ext cx="500814" cy="523665"/>
          </a:xfrm>
          <a:prstGeom prst="rect">
            <a:avLst/>
          </a:prstGeom>
        </p:spPr>
      </p:pic>
      <p:sp>
        <p:nvSpPr>
          <p:cNvPr id="9" name="TextBox 9"/>
          <p:cNvSpPr txBox="1"/>
          <p:nvPr/>
        </p:nvSpPr>
        <p:spPr>
          <a:xfrm>
            <a:off x="914400" y="1919594"/>
            <a:ext cx="5410200" cy="2410916"/>
          </a:xfrm>
          <a:prstGeom prst="rect">
            <a:avLst/>
          </a:prstGeom>
        </p:spPr>
        <p:txBody>
          <a:bodyPr wrap="square" lIns="0" tIns="0" rIns="0" bIns="0" rtlCol="0" anchor="t">
            <a:spAutoFit/>
          </a:bodyPr>
          <a:lstStyle/>
          <a:p>
            <a:pPr algn="ctr">
              <a:lnSpc>
                <a:spcPts val="9399"/>
              </a:lnSpc>
            </a:pPr>
            <a:r>
              <a:rPr lang="vi-VN" sz="6400" b="1" dirty="0" smtClean="0">
                <a:solidFill>
                  <a:srgbClr val="3F3A6D"/>
                </a:solidFill>
              </a:rPr>
              <a:t>HƯỚNG DẪN VỀ NHÀ</a:t>
            </a:r>
            <a:endParaRPr lang="en-US" sz="6400" b="1" dirty="0">
              <a:solidFill>
                <a:srgbClr val="3F3A6D"/>
              </a:solidFill>
            </a:endParaRPr>
          </a:p>
        </p:txBody>
      </p:sp>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801759" y="7094288"/>
            <a:ext cx="11713711" cy="5871498"/>
          </a:xfrm>
          <a:prstGeom prst="rect">
            <a:avLst/>
          </a:prstGeom>
        </p:spPr>
      </p:pic>
      <p:pic>
        <p:nvPicPr>
          <p:cNvPr id="12" name="Picture 1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418081" y="6400385"/>
            <a:ext cx="2355844" cy="1387806"/>
          </a:xfrm>
          <a:prstGeom prst="rect">
            <a:avLst/>
          </a:prstGeom>
        </p:spPr>
      </p:pic>
      <p:pic>
        <p:nvPicPr>
          <p:cNvPr id="13" name="Picture 13"/>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2222532" y="4898096"/>
            <a:ext cx="4306868" cy="3523801"/>
          </a:xfrm>
          <a:prstGeom prst="rect">
            <a:avLst/>
          </a:prstGeom>
        </p:spPr>
      </p:pic>
      <p:pic>
        <p:nvPicPr>
          <p:cNvPr id="14" name="Picture 1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762319" y="1194905"/>
            <a:ext cx="343257" cy="494218"/>
          </a:xfrm>
          <a:prstGeom prst="rect">
            <a:avLst/>
          </a:prstGeom>
        </p:spPr>
      </p:pic>
      <p:pic>
        <p:nvPicPr>
          <p:cNvPr id="15" name="Picture 15"/>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a:off x="6138182" y="3571729"/>
            <a:ext cx="795766" cy="1145735"/>
          </a:xfrm>
          <a:prstGeom prst="rect">
            <a:avLst/>
          </a:prstGeom>
        </p:spPr>
      </p:pic>
      <p:cxnSp>
        <p:nvCxnSpPr>
          <p:cNvPr id="17" name="Straight Connector 16"/>
          <p:cNvCxnSpPr/>
          <p:nvPr/>
        </p:nvCxnSpPr>
        <p:spPr>
          <a:xfrm>
            <a:off x="8330154" y="1092463"/>
            <a:ext cx="0" cy="8341783"/>
          </a:xfrm>
          <a:prstGeom prst="line">
            <a:avLst/>
          </a:prstGeom>
        </p:spPr>
        <p:style>
          <a:lnRef idx="3">
            <a:schemeClr val="dk1"/>
          </a:lnRef>
          <a:fillRef idx="0">
            <a:schemeClr val="dk1"/>
          </a:fillRef>
          <a:effectRef idx="2">
            <a:schemeClr val="dk1"/>
          </a:effectRef>
          <a:fontRef idx="minor">
            <a:schemeClr val="tx1"/>
          </a:fontRef>
        </p:style>
      </p:cxnSp>
      <p:sp>
        <p:nvSpPr>
          <p:cNvPr id="18" name="Rectangle 17"/>
          <p:cNvSpPr/>
          <p:nvPr/>
        </p:nvSpPr>
        <p:spPr>
          <a:xfrm>
            <a:off x="8748357" y="1191707"/>
            <a:ext cx="8330065" cy="6093976"/>
          </a:xfrm>
          <a:prstGeom prst="rect">
            <a:avLst/>
          </a:prstGeom>
        </p:spPr>
        <p:txBody>
          <a:bodyPr wrap="square">
            <a:spAutoFit/>
          </a:bodyPr>
          <a:lstStyle/>
          <a:p>
            <a:pPr marL="685800" indent="-685800" algn="just">
              <a:lnSpc>
                <a:spcPct val="150000"/>
              </a:lnSpc>
              <a:buFont typeface="Wingdings" panose="05000000000000000000" pitchFamily="2" charset="2"/>
              <a:buChar char="ü"/>
            </a:pPr>
            <a:r>
              <a:rPr lang="vi-VN" sz="5200" dirty="0" smtClean="0">
                <a:solidFill>
                  <a:srgbClr val="000000"/>
                </a:solidFill>
                <a:latin typeface="Arial" panose="020B0604020202020204" pitchFamily="34" charset="0"/>
                <a:ea typeface="Calibri" panose="020F0502020204030204" pitchFamily="34" charset="0"/>
                <a:cs typeface="Arial" panose="020B0604020202020204" pitchFamily="34" charset="0"/>
              </a:rPr>
              <a:t>Hoàn thành nốt bài tập phần vận dụng</a:t>
            </a:r>
          </a:p>
          <a:p>
            <a:pPr marL="685800" indent="-685800" algn="just">
              <a:lnSpc>
                <a:spcPct val="150000"/>
              </a:lnSpc>
              <a:buFont typeface="Wingdings" panose="05000000000000000000" pitchFamily="2" charset="2"/>
              <a:buChar char="ü"/>
            </a:pPr>
            <a:r>
              <a:rPr lang="vi-VN" sz="5200" dirty="0" smtClean="0">
                <a:solidFill>
                  <a:srgbClr val="000000"/>
                </a:solidFill>
                <a:latin typeface="Arial" panose="020B0604020202020204" pitchFamily="34" charset="0"/>
                <a:ea typeface="Calibri" panose="020F0502020204030204" pitchFamily="34" charset="0"/>
                <a:cs typeface="Arial" panose="020B0604020202020204" pitchFamily="34" charset="0"/>
              </a:rPr>
              <a:t>Ôn lại nội dung bài học</a:t>
            </a:r>
          </a:p>
          <a:p>
            <a:pPr marL="685800" indent="-685800" algn="just">
              <a:lnSpc>
                <a:spcPct val="150000"/>
              </a:lnSpc>
              <a:buFont typeface="Wingdings" panose="05000000000000000000" pitchFamily="2" charset="2"/>
              <a:buChar char="ü"/>
            </a:pPr>
            <a:r>
              <a:rPr lang="vi-VN" sz="5200" dirty="0" smtClean="0">
                <a:solidFill>
                  <a:srgbClr val="000000"/>
                </a:solidFill>
                <a:latin typeface="Arial" panose="020B0604020202020204" pitchFamily="34" charset="0"/>
                <a:cs typeface="Arial" panose="020B0604020202020204" pitchFamily="34" charset="0"/>
              </a:rPr>
              <a:t>Học và chuẩn bị </a:t>
            </a:r>
            <a:r>
              <a:rPr lang="vi-VN" sz="5200" b="1" i="1" dirty="0" smtClean="0">
                <a:solidFill>
                  <a:srgbClr val="000000"/>
                </a:solidFill>
                <a:latin typeface="Arial" panose="020B0604020202020204" pitchFamily="34" charset="0"/>
                <a:cs typeface="Arial" panose="020B0604020202020204" pitchFamily="34" charset="0"/>
              </a:rPr>
              <a:t>bài 4</a:t>
            </a:r>
            <a:r>
              <a:rPr lang="vi-VN" sz="5200" dirty="0" smtClean="0">
                <a:solidFill>
                  <a:srgbClr val="000000"/>
                </a:solidFill>
                <a:latin typeface="Arial" panose="020B0604020202020204" pitchFamily="34" charset="0"/>
                <a:cs typeface="Arial" panose="020B0604020202020204" pitchFamily="34" charset="0"/>
              </a:rPr>
              <a:t>: </a:t>
            </a:r>
            <a:r>
              <a:rPr lang="vi-VN" sz="5200" b="1" dirty="0" smtClean="0">
                <a:solidFill>
                  <a:srgbClr val="000000"/>
                </a:solidFill>
                <a:latin typeface="Arial" panose="020B0604020202020204" pitchFamily="34" charset="0"/>
                <a:cs typeface="Arial" panose="020B0604020202020204" pitchFamily="34" charset="0"/>
              </a:rPr>
              <a:t>Cơ chế thị trường</a:t>
            </a:r>
            <a:endParaRPr lang="en-US" sz="5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5882453"/>
      </p:ext>
    </p:extLst>
  </p:cSld>
  <p:clrMapOvr>
    <a:masterClrMapping/>
  </p:clrMapOvr>
  <p:transition spd="slow">
    <p:strips dir="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2355298" y="1228918"/>
            <a:ext cx="3005331" cy="0"/>
          </a:xfrm>
          <a:prstGeom prst="line">
            <a:avLst/>
          </a:prstGeom>
          <a:ln w="123825" cap="rnd">
            <a:solidFill>
              <a:srgbClr val="3F3A6D"/>
            </a:solidFill>
            <a:prstDash val="solid"/>
            <a:headEnd type="none" w="sm" len="sm"/>
            <a:tailEnd type="none" w="sm" len="sm"/>
          </a:ln>
        </p:spPr>
      </p:sp>
      <p:sp>
        <p:nvSpPr>
          <p:cNvPr id="3" name="AutoShape 3"/>
          <p:cNvSpPr/>
          <p:nvPr/>
        </p:nvSpPr>
        <p:spPr>
          <a:xfrm rot="-5400000">
            <a:off x="9474851" y="1191507"/>
            <a:ext cx="3005331" cy="0"/>
          </a:xfrm>
          <a:prstGeom prst="line">
            <a:avLst/>
          </a:prstGeom>
          <a:ln w="123825" cap="rnd">
            <a:solidFill>
              <a:srgbClr val="3F3A6D"/>
            </a:solidFill>
            <a:prstDash val="solid"/>
            <a:headEnd type="none" w="sm" len="sm"/>
            <a:tailEnd type="none" w="sm" len="sm"/>
          </a:ln>
        </p:spPr>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5443761" y="7308625"/>
            <a:ext cx="3768098" cy="4426547"/>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155926">
            <a:off x="-1203217" y="-1181443"/>
            <a:ext cx="3157449" cy="3709191"/>
          </a:xfrm>
          <a:prstGeom prst="rect">
            <a:avLst/>
          </a:prstGeom>
        </p:spPr>
      </p:pic>
      <p:grpSp>
        <p:nvGrpSpPr>
          <p:cNvPr id="6" name="Group 6"/>
          <p:cNvGrpSpPr/>
          <p:nvPr/>
        </p:nvGrpSpPr>
        <p:grpSpPr>
          <a:xfrm>
            <a:off x="1527652" y="1837575"/>
            <a:ext cx="12645548" cy="7420725"/>
            <a:chOff x="0" y="0"/>
            <a:chExt cx="3900959" cy="2746804"/>
          </a:xfrm>
        </p:grpSpPr>
        <p:sp>
          <p:nvSpPr>
            <p:cNvPr id="7" name="Freeform 7"/>
            <p:cNvSpPr/>
            <p:nvPr/>
          </p:nvSpPr>
          <p:spPr>
            <a:xfrm>
              <a:off x="0" y="0"/>
              <a:ext cx="3900959" cy="2746804"/>
            </a:xfrm>
            <a:custGeom>
              <a:avLst/>
              <a:gdLst/>
              <a:ahLst/>
              <a:cxnLst/>
              <a:rect l="l" t="t" r="r" b="b"/>
              <a:pathLst>
                <a:path w="3900959" h="2746804">
                  <a:moveTo>
                    <a:pt x="3776499" y="2746804"/>
                  </a:moveTo>
                  <a:lnTo>
                    <a:pt x="124460" y="2746804"/>
                  </a:lnTo>
                  <a:cubicBezTo>
                    <a:pt x="55880" y="2746804"/>
                    <a:pt x="0" y="2690924"/>
                    <a:pt x="0" y="2622344"/>
                  </a:cubicBezTo>
                  <a:lnTo>
                    <a:pt x="0" y="124460"/>
                  </a:lnTo>
                  <a:cubicBezTo>
                    <a:pt x="0" y="55880"/>
                    <a:pt x="55880" y="0"/>
                    <a:pt x="124460" y="0"/>
                  </a:cubicBezTo>
                  <a:lnTo>
                    <a:pt x="3776499" y="0"/>
                  </a:lnTo>
                  <a:cubicBezTo>
                    <a:pt x="3845079" y="0"/>
                    <a:pt x="3900959" y="55880"/>
                    <a:pt x="3900959" y="124460"/>
                  </a:cubicBezTo>
                  <a:lnTo>
                    <a:pt x="3900959" y="2622344"/>
                  </a:lnTo>
                  <a:cubicBezTo>
                    <a:pt x="3900959" y="2690924"/>
                    <a:pt x="3845079" y="2746804"/>
                    <a:pt x="3776499" y="2746804"/>
                  </a:cubicBezTo>
                  <a:close/>
                </a:path>
              </a:pathLst>
            </a:custGeom>
            <a:solidFill>
              <a:srgbClr val="B6DBCB"/>
            </a:solidFill>
          </p:spPr>
        </p:sp>
      </p:grpSp>
      <p:sp>
        <p:nvSpPr>
          <p:cNvPr id="8" name="AutoShape 8"/>
          <p:cNvSpPr/>
          <p:nvPr/>
        </p:nvSpPr>
        <p:spPr>
          <a:xfrm flipV="1">
            <a:off x="1706600" y="1593847"/>
            <a:ext cx="12695200" cy="8704"/>
          </a:xfrm>
          <a:prstGeom prst="line">
            <a:avLst/>
          </a:prstGeom>
          <a:ln w="466725" cap="rnd">
            <a:solidFill>
              <a:srgbClr val="EB8B8F"/>
            </a:solidFill>
            <a:prstDash val="solid"/>
            <a:headEnd type="none" w="sm" len="sm"/>
            <a:tailEnd type="none" w="sm" len="sm"/>
          </a:ln>
        </p:spPr>
      </p:sp>
      <p:sp>
        <p:nvSpPr>
          <p:cNvPr id="9" name="AutoShape 9"/>
          <p:cNvSpPr/>
          <p:nvPr/>
        </p:nvSpPr>
        <p:spPr>
          <a:xfrm>
            <a:off x="1720246" y="9014570"/>
            <a:ext cx="12681554" cy="93089"/>
          </a:xfrm>
          <a:prstGeom prst="line">
            <a:avLst/>
          </a:prstGeom>
          <a:ln w="238125" cap="rnd">
            <a:solidFill>
              <a:srgbClr val="EB8B8F"/>
            </a:solidFill>
            <a:prstDash val="solid"/>
            <a:headEnd type="none" w="sm" len="sm"/>
            <a:tailEnd type="none" w="sm" len="sm"/>
          </a:ln>
        </p:spPr>
      </p:sp>
      <p:grpSp>
        <p:nvGrpSpPr>
          <p:cNvPr id="10" name="Group 10"/>
          <p:cNvGrpSpPr/>
          <p:nvPr/>
        </p:nvGrpSpPr>
        <p:grpSpPr>
          <a:xfrm>
            <a:off x="1768964" y="2443756"/>
            <a:ext cx="12141001" cy="6208362"/>
            <a:chOff x="0" y="0"/>
            <a:chExt cx="4785629" cy="2946724"/>
          </a:xfrm>
        </p:grpSpPr>
        <p:sp>
          <p:nvSpPr>
            <p:cNvPr id="11" name="Freeform 11"/>
            <p:cNvSpPr/>
            <p:nvPr/>
          </p:nvSpPr>
          <p:spPr>
            <a:xfrm>
              <a:off x="0" y="0"/>
              <a:ext cx="4785630" cy="2946724"/>
            </a:xfrm>
            <a:custGeom>
              <a:avLst/>
              <a:gdLst/>
              <a:ahLst/>
              <a:cxnLst/>
              <a:rect l="l" t="t" r="r" b="b"/>
              <a:pathLst>
                <a:path w="4785630" h="2946724">
                  <a:moveTo>
                    <a:pt x="4661169" y="2946724"/>
                  </a:moveTo>
                  <a:lnTo>
                    <a:pt x="124460" y="2946724"/>
                  </a:lnTo>
                  <a:cubicBezTo>
                    <a:pt x="55880" y="2946724"/>
                    <a:pt x="0" y="2890844"/>
                    <a:pt x="0" y="2822264"/>
                  </a:cubicBezTo>
                  <a:lnTo>
                    <a:pt x="0" y="124460"/>
                  </a:lnTo>
                  <a:cubicBezTo>
                    <a:pt x="0" y="55880"/>
                    <a:pt x="55880" y="0"/>
                    <a:pt x="124460" y="0"/>
                  </a:cubicBezTo>
                  <a:lnTo>
                    <a:pt x="4661169" y="0"/>
                  </a:lnTo>
                  <a:cubicBezTo>
                    <a:pt x="4729750" y="0"/>
                    <a:pt x="4785630" y="55880"/>
                    <a:pt x="4785630" y="124460"/>
                  </a:cubicBezTo>
                  <a:lnTo>
                    <a:pt x="4785630" y="2822264"/>
                  </a:lnTo>
                  <a:cubicBezTo>
                    <a:pt x="4785630" y="2890844"/>
                    <a:pt x="4729750" y="2946724"/>
                    <a:pt x="4661169" y="2946724"/>
                  </a:cubicBezTo>
                  <a:close/>
                </a:path>
              </a:pathLst>
            </a:custGeom>
            <a:solidFill>
              <a:srgbClr val="FDFDFB"/>
            </a:solidFill>
          </p:spPr>
        </p:sp>
      </p:grpSp>
      <p:sp>
        <p:nvSpPr>
          <p:cNvPr id="13" name="TextBox 13"/>
          <p:cNvSpPr txBox="1"/>
          <p:nvPr/>
        </p:nvSpPr>
        <p:spPr>
          <a:xfrm>
            <a:off x="2343115" y="3713459"/>
            <a:ext cx="11014621" cy="3323987"/>
          </a:xfrm>
          <a:prstGeom prst="rect">
            <a:avLst/>
          </a:prstGeom>
        </p:spPr>
        <p:txBody>
          <a:bodyPr wrap="square" lIns="0" tIns="0" rIns="0" bIns="0" rtlCol="0" anchor="t">
            <a:spAutoFit/>
          </a:bodyPr>
          <a:lstStyle/>
          <a:p>
            <a:pPr algn="ctr">
              <a:lnSpc>
                <a:spcPct val="150000"/>
              </a:lnSpc>
            </a:pPr>
            <a:r>
              <a:rPr lang="vi-VN" sz="7200" b="1" dirty="0" smtClean="0">
                <a:solidFill>
                  <a:srgbClr val="3F3A6D"/>
                </a:solidFill>
                <a:latin typeface="Arial" panose="020B0604020202020204" pitchFamily="34" charset="0"/>
                <a:cs typeface="Arial" panose="020B0604020202020204" pitchFamily="34" charset="0"/>
              </a:rPr>
              <a:t>CẢM ƠN CÁC EM ĐÃ LẮNG NGHE BÀI GIẢNG!</a:t>
            </a:r>
            <a:endParaRPr lang="en-US" sz="7200" b="1" dirty="0">
              <a:solidFill>
                <a:srgbClr val="3F3A6D"/>
              </a:solidFill>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785464" y="4421546"/>
            <a:ext cx="423849" cy="610253"/>
          </a:xfrm>
          <a:prstGeom prst="rect">
            <a:avLst/>
          </a:prstGeom>
        </p:spPr>
      </p:pic>
      <p:pic>
        <p:nvPicPr>
          <p:cNvPr id="22" name="Picture 2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540680" y="1210557"/>
            <a:ext cx="593706" cy="854813"/>
          </a:xfrm>
          <a:prstGeom prst="rect">
            <a:avLst/>
          </a:prstGeom>
        </p:spPr>
      </p:pic>
      <p:pic>
        <p:nvPicPr>
          <p:cNvPr id="23" name="Picture 23"/>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75507" y="8926226"/>
            <a:ext cx="728753" cy="1049251"/>
          </a:xfrm>
          <a:prstGeom prst="rect">
            <a:avLst/>
          </a:prstGeom>
        </p:spPr>
      </p:pic>
      <p:pic>
        <p:nvPicPr>
          <p:cNvPr id="2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903095">
            <a:off x="-609982" y="7585248"/>
            <a:ext cx="1970978" cy="1125250"/>
          </a:xfrm>
          <a:prstGeom prst="rect">
            <a:avLst/>
          </a:prstGeom>
        </p:spPr>
      </p:pic>
      <p:pic>
        <p:nvPicPr>
          <p:cNvPr id="25" name="Picture 2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2060008" flipH="1" flipV="1">
            <a:off x="16834568" y="790400"/>
            <a:ext cx="2058517" cy="1175226"/>
          </a:xfrm>
          <a:prstGeom prst="rect">
            <a:avLst/>
          </a:prstGeom>
        </p:spPr>
      </p:pic>
      <p:pic>
        <p:nvPicPr>
          <p:cNvPr id="19"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4443637" y="2881019"/>
            <a:ext cx="4385853" cy="10533707"/>
          </a:xfrm>
          <a:prstGeom prst="rect">
            <a:avLst/>
          </a:prstGeom>
        </p:spPr>
      </p:pic>
    </p:spTree>
    <p:extLst>
      <p:ext uri="{BB962C8B-B14F-4D97-AF65-F5344CB8AC3E}">
        <p14:creationId xmlns:p14="http://schemas.microsoft.com/office/powerpoint/2010/main" val="1369942442"/>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1921" b="32586"/>
          <a:stretch/>
        </p:blipFill>
        <p:spPr>
          <a:xfrm>
            <a:off x="10134600" y="5714105"/>
            <a:ext cx="8153400" cy="4610995"/>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023839" y="-418317"/>
            <a:ext cx="5622704" cy="3682871"/>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547817">
            <a:off x="17289889" y="3518475"/>
            <a:ext cx="1042020" cy="73071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1403140" y="2247900"/>
            <a:ext cx="6884860" cy="819626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810274">
            <a:off x="12809542" y="5250259"/>
            <a:ext cx="802769" cy="562942"/>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8" name="Picture 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280026" y="8999383"/>
            <a:ext cx="812688" cy="812688"/>
          </a:xfrm>
          <a:prstGeom prst="rect">
            <a:avLst/>
          </a:prstGeom>
        </p:spPr>
      </p:pic>
      <p:pic>
        <p:nvPicPr>
          <p:cNvPr id="9" name="Picture 9"/>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12" name="TextBox 10"/>
          <p:cNvSpPr txBox="1"/>
          <p:nvPr/>
        </p:nvSpPr>
        <p:spPr>
          <a:xfrm>
            <a:off x="6849453" y="53497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13" name="TextBox 12"/>
          <p:cNvSpPr txBox="1"/>
          <p:nvPr/>
        </p:nvSpPr>
        <p:spPr>
          <a:xfrm>
            <a:off x="1625569" y="1362794"/>
            <a:ext cx="6992620" cy="830997"/>
          </a:xfrm>
          <a:prstGeom prst="rect">
            <a:avLst/>
          </a:prstGeom>
          <a:noFill/>
        </p:spPr>
        <p:txBody>
          <a:bodyPr wrap="none" rtlCol="0">
            <a:spAutoFit/>
          </a:bodyPr>
          <a:lstStyle/>
          <a:p>
            <a:r>
              <a:rPr lang="vi-VN" sz="4800" b="1" dirty="0" smtClean="0"/>
              <a:t>1. Khái niệm thị trường</a:t>
            </a:r>
          </a:p>
        </p:txBody>
      </p:sp>
      <p:sp>
        <p:nvSpPr>
          <p:cNvPr id="14" name="Rectangle 13"/>
          <p:cNvSpPr/>
          <p:nvPr/>
        </p:nvSpPr>
        <p:spPr>
          <a:xfrm>
            <a:off x="1524000" y="2320204"/>
            <a:ext cx="13021706" cy="784830"/>
          </a:xfrm>
          <a:prstGeom prst="rect">
            <a:avLst/>
          </a:prstGeom>
        </p:spPr>
        <p:txBody>
          <a:bodyPr wrap="none">
            <a:spAutoFit/>
          </a:bodyPr>
          <a:lstStyle/>
          <a:p>
            <a:pPr marL="685800" indent="-685800">
              <a:buFont typeface="Wingdings" panose="05000000000000000000" pitchFamily="2" charset="2"/>
              <a:buChar char="Ø"/>
            </a:pPr>
            <a:r>
              <a:rPr lang="vi-VN"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Đ</a:t>
            </a:r>
            <a:r>
              <a:rPr lang="fr-FR" sz="4500" b="1"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ọc</a:t>
            </a:r>
            <a:r>
              <a:rPr lang="fr-FR"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thông</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tin SGK tr.17, 18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và</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trả</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lời</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câu</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hỏi</a:t>
            </a:r>
            <a:endParaRPr lang="en-US" sz="4500" b="1" dirty="0">
              <a:solidFill>
                <a:srgbClr val="FF0000"/>
              </a:solidFill>
              <a:latin typeface="Arial" panose="020B0604020202020204" pitchFamily="34" charset="0"/>
              <a:cs typeface="Arial" panose="020B0604020202020204" pitchFamily="34" charset="0"/>
            </a:endParaRPr>
          </a:p>
        </p:txBody>
      </p:sp>
      <p:sp>
        <p:nvSpPr>
          <p:cNvPr id="15" name="TextBox 14"/>
          <p:cNvSpPr txBox="1"/>
          <p:nvPr/>
        </p:nvSpPr>
        <p:spPr>
          <a:xfrm>
            <a:off x="3377654" y="3514501"/>
            <a:ext cx="5740546" cy="738664"/>
          </a:xfrm>
          <a:prstGeom prst="rect">
            <a:avLst/>
          </a:prstGeom>
          <a:noFill/>
        </p:spPr>
        <p:txBody>
          <a:bodyPr wrap="none" rtlCol="0">
            <a:spAutoFit/>
          </a:bodyPr>
          <a:lstStyle/>
          <a:p>
            <a:r>
              <a:rPr lang="vi-VN" sz="4200" b="1" dirty="0" smtClean="0"/>
              <a:t>THẢO LUẬN CẶP ĐÔI</a:t>
            </a:r>
            <a:endParaRPr lang="en-US" sz="4200" b="1" dirty="0"/>
          </a:p>
        </p:txBody>
      </p:sp>
      <p:sp>
        <p:nvSpPr>
          <p:cNvPr id="16" name="Rectangle 15"/>
          <p:cNvSpPr/>
          <p:nvPr/>
        </p:nvSpPr>
        <p:spPr>
          <a:xfrm>
            <a:off x="1120423" y="4175373"/>
            <a:ext cx="10258627" cy="5016758"/>
          </a:xfrm>
          <a:prstGeom prst="rect">
            <a:avLst/>
          </a:prstGeom>
        </p:spPr>
        <p:txBody>
          <a:bodyPr wrap="square">
            <a:spAutoFit/>
          </a:bodyPr>
          <a:lstStyle/>
          <a:p>
            <a:pPr marL="742950" indent="-742950" algn="just">
              <a:lnSpc>
                <a:spcPct val="150000"/>
              </a:lnSpc>
              <a:spcBef>
                <a:spcPts val="300"/>
              </a:spcBef>
              <a:spcAft>
                <a:spcPts val="300"/>
              </a:spcAft>
              <a:buFont typeface="+mj-lt"/>
              <a:buAutoNum type="arabicParenR"/>
            </a:pPr>
            <a:r>
              <a:rPr lang="fr-FR" sz="4200" dirty="0" err="1" smtClean="0">
                <a:solidFill>
                  <a:srgbClr val="000000"/>
                </a:solidFill>
                <a:latin typeface="Arial" panose="020B0604020202020204" pitchFamily="34" charset="0"/>
                <a:ea typeface="Calibri" panose="020F0502020204030204" pitchFamily="34" charset="0"/>
                <a:cs typeface="Arial" panose="020B0604020202020204" pitchFamily="34" charset="0"/>
              </a:rPr>
              <a:t>Sự</a:t>
            </a: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thay</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quê</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hương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S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ra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như</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a:p>
            <a:pPr marL="742950" indent="-742950" algn="just">
              <a:lnSpc>
                <a:spcPct val="150000"/>
              </a:lnSpc>
              <a:spcBef>
                <a:spcPts val="300"/>
              </a:spcBef>
              <a:spcAft>
                <a:spcPts val="300"/>
              </a:spcAft>
              <a:buFont typeface="+mj-lt"/>
              <a:buAutoNum type="arabicParenR"/>
            </a:pPr>
            <a:r>
              <a:rPr lang="fr-FR"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Khi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hoat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động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trao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đổi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mua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hàng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hóa</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bà</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con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giải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mối</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hệ</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kinh</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fr-FR" sz="4200" dirty="0" err="1">
                <a:solidFill>
                  <a:srgbClr val="000000"/>
                </a:solidFill>
                <a:latin typeface="Arial" panose="020B0604020202020204" pitchFamily="34" charset="0"/>
                <a:ea typeface="Calibri" panose="020F0502020204030204" pitchFamily="34" charset="0"/>
                <a:cs typeface="Arial" panose="020B0604020202020204" pitchFamily="34" charset="0"/>
              </a:rPr>
              <a:t>nào</a:t>
            </a:r>
            <a:r>
              <a:rPr lang="fr-FR" sz="42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44976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1000" fill="hold"/>
                                        <p:tgtEl>
                                          <p:spTgt spid="15"/>
                                        </p:tgtEl>
                                        <p:attrNameLst>
                                          <p:attrName>ppt_w</p:attrName>
                                        </p:attrNameLst>
                                      </p:cBhvr>
                                      <p:tavLst>
                                        <p:tav tm="0">
                                          <p:val>
                                            <p:strVal val="#ppt_w+.3"/>
                                          </p:val>
                                        </p:tav>
                                        <p:tav tm="100000">
                                          <p:val>
                                            <p:strVal val="#ppt_w"/>
                                          </p:val>
                                        </p:tav>
                                      </p:tavLst>
                                    </p:anim>
                                    <p:anim calcmode="lin" valueType="num">
                                      <p:cBhvr>
                                        <p:cTn id="15" dur="1000" fill="hold"/>
                                        <p:tgtEl>
                                          <p:spTgt spid="15"/>
                                        </p:tgtEl>
                                        <p:attrNameLst>
                                          <p:attrName>ppt_h</p:attrName>
                                        </p:attrNameLst>
                                      </p:cBhvr>
                                      <p:tavLst>
                                        <p:tav tm="0">
                                          <p:val>
                                            <p:strVal val="#ppt_h"/>
                                          </p:val>
                                        </p:tav>
                                        <p:tav tm="100000">
                                          <p:val>
                                            <p:strVal val="#ppt_h"/>
                                          </p:val>
                                        </p:tav>
                                      </p:tavLst>
                                    </p:anim>
                                    <p:animEffect transition="in" filter="fade">
                                      <p:cBhvr>
                                        <p:cTn id="16" dur="1000"/>
                                        <p:tgtEl>
                                          <p:spTgt spid="15"/>
                                        </p:tgtEl>
                                      </p:cBhvr>
                                    </p:animEffect>
                                  </p:childTnLst>
                                </p:cTn>
                              </p:par>
                              <p:par>
                                <p:cTn id="17" presetID="50" presetClass="entr" presetSubtype="0" decel="10000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strVal val="#ppt_w+.3"/>
                                          </p:val>
                                        </p:tav>
                                        <p:tav tm="100000">
                                          <p:val>
                                            <p:strVal val="#ppt_w"/>
                                          </p:val>
                                        </p:tav>
                                      </p:tavLst>
                                    </p:anim>
                                    <p:anim calcmode="lin" valueType="num">
                                      <p:cBhvr>
                                        <p:cTn id="20" dur="1000" fill="hold"/>
                                        <p:tgtEl>
                                          <p:spTgt spid="16"/>
                                        </p:tgtEl>
                                        <p:attrNameLst>
                                          <p:attrName>ppt_h</p:attrName>
                                        </p:attrNameLst>
                                      </p:cBhvr>
                                      <p:tavLst>
                                        <p:tav tm="0">
                                          <p:val>
                                            <p:strVal val="#ppt_h"/>
                                          </p:val>
                                        </p:tav>
                                        <p:tav tm="100000">
                                          <p:val>
                                            <p:strVal val="#ppt_h"/>
                                          </p:val>
                                        </p:tav>
                                      </p:tavLst>
                                    </p:anim>
                                    <p:animEffect transition="in" filter="fade">
                                      <p:cBhvr>
                                        <p:cTn id="2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1921" b="32586"/>
          <a:stretch/>
        </p:blipFill>
        <p:spPr>
          <a:xfrm>
            <a:off x="12494146" y="7048500"/>
            <a:ext cx="5793854" cy="3276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023839" y="-418317"/>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12" name="TextBox 10"/>
          <p:cNvSpPr txBox="1"/>
          <p:nvPr/>
        </p:nvSpPr>
        <p:spPr>
          <a:xfrm>
            <a:off x="6849453" y="53497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13" name="TextBox 12"/>
          <p:cNvSpPr txBox="1"/>
          <p:nvPr/>
        </p:nvSpPr>
        <p:spPr>
          <a:xfrm>
            <a:off x="1625569" y="1362794"/>
            <a:ext cx="6992620" cy="830997"/>
          </a:xfrm>
          <a:prstGeom prst="rect">
            <a:avLst/>
          </a:prstGeom>
          <a:noFill/>
        </p:spPr>
        <p:txBody>
          <a:bodyPr wrap="none" rtlCol="0">
            <a:spAutoFit/>
          </a:bodyPr>
          <a:lstStyle/>
          <a:p>
            <a:r>
              <a:rPr lang="vi-VN" sz="4800" b="1" dirty="0" smtClean="0"/>
              <a:t>1. Khái niệm thị trường</a:t>
            </a:r>
          </a:p>
        </p:txBody>
      </p:sp>
      <p:sp>
        <p:nvSpPr>
          <p:cNvPr id="10" name="Rectangle 9"/>
          <p:cNvSpPr/>
          <p:nvPr/>
        </p:nvSpPr>
        <p:spPr>
          <a:xfrm>
            <a:off x="1625569" y="2447236"/>
            <a:ext cx="14049039" cy="738664"/>
          </a:xfrm>
          <a:prstGeom prst="rect">
            <a:avLst/>
          </a:prstGeom>
        </p:spPr>
        <p:txBody>
          <a:bodyPr wrap="none">
            <a:spAutoFit/>
          </a:bodyPr>
          <a:lstStyle/>
          <a:p>
            <a:pPr marL="571500" indent="-571500">
              <a:buFont typeface="Wingdings" panose="05000000000000000000" pitchFamily="2" charset="2"/>
              <a:buChar char="§"/>
            </a:pP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Quê hương S có sự thay đổi trong hoạt động mua bán: </a:t>
            </a:r>
            <a:endParaRPr lang="en-US" sz="4200" dirty="0">
              <a:latin typeface="Arial" panose="020B0604020202020204" pitchFamily="34" charset="0"/>
              <a:cs typeface="Arial" panose="020B0604020202020204" pitchFamily="34" charset="0"/>
            </a:endParaRPr>
          </a:p>
        </p:txBody>
      </p:sp>
      <p:grpSp>
        <p:nvGrpSpPr>
          <p:cNvPr id="17" name="Group 7"/>
          <p:cNvGrpSpPr/>
          <p:nvPr/>
        </p:nvGrpSpPr>
        <p:grpSpPr>
          <a:xfrm>
            <a:off x="1177558" y="3924300"/>
            <a:ext cx="8077200" cy="5156336"/>
            <a:chOff x="0" y="0"/>
            <a:chExt cx="6350000" cy="5989320"/>
          </a:xfrm>
          <a:solidFill>
            <a:srgbClr val="FED5CE"/>
          </a:solidFill>
        </p:grpSpPr>
        <p:sp>
          <p:nvSpPr>
            <p:cNvPr id="18" name="Freeform 8"/>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grpFill/>
          </p:spPr>
        </p:sp>
      </p:grpSp>
      <p:sp>
        <p:nvSpPr>
          <p:cNvPr id="19" name="Rectangle 18"/>
          <p:cNvSpPr/>
          <p:nvPr/>
        </p:nvSpPr>
        <p:spPr>
          <a:xfrm>
            <a:off x="1654254" y="3933371"/>
            <a:ext cx="7123808" cy="3850541"/>
          </a:xfrm>
          <a:prstGeom prst="rect">
            <a:avLst/>
          </a:prstGeom>
        </p:spPr>
        <p:txBody>
          <a:bodyPr wrap="square">
            <a:spAutoFit/>
          </a:bodyPr>
          <a:lstStyle/>
          <a:p>
            <a:pPr algn="just">
              <a:lnSpc>
                <a:spcPct val="150000"/>
              </a:lnSpc>
            </a:pPr>
            <a:r>
              <a:rPr lang="vi-VN" sz="4200" dirty="0">
                <a:solidFill>
                  <a:srgbClr val="000000"/>
                </a:solidFill>
                <a:ea typeface="Calibri" panose="020F0502020204030204" pitchFamily="34" charset="0"/>
                <a:cs typeface="Arial" panose="020B0604020202020204" pitchFamily="34" charset="0"/>
              </a:rPr>
              <a:t>D</a:t>
            </a:r>
            <a:r>
              <a:rPr lang="vi-VN" sz="4200" dirty="0" smtClean="0">
                <a:solidFill>
                  <a:srgbClr val="000000"/>
                </a:solidFill>
                <a:ea typeface="Calibri" panose="020F0502020204030204" pitchFamily="34" charset="0"/>
                <a:cs typeface="Arial" panose="020B0604020202020204" pitchFamily="34" charset="0"/>
              </a:rPr>
              <a:t>iễn </a:t>
            </a:r>
            <a:r>
              <a:rPr lang="vi-VN" sz="4200" dirty="0">
                <a:solidFill>
                  <a:srgbClr val="000000"/>
                </a:solidFill>
                <a:ea typeface="Calibri" panose="020F0502020204030204" pitchFamily="34" charset="0"/>
                <a:cs typeface="Arial" panose="020B0604020202020204" pitchFamily="34" charset="0"/>
              </a:rPr>
              <a:t>ra </a:t>
            </a:r>
            <a:r>
              <a:rPr lang="vi-VN" sz="4200" dirty="0" smtClean="0">
                <a:solidFill>
                  <a:srgbClr val="000000"/>
                </a:solidFill>
                <a:ea typeface="Calibri" panose="020F0502020204030204" pitchFamily="34" charset="0"/>
                <a:cs typeface="Arial" panose="020B0604020202020204" pitchFamily="34" charset="0"/>
              </a:rPr>
              <a:t>các </a:t>
            </a:r>
            <a:r>
              <a:rPr lang="vi-VN" sz="4200" dirty="0">
                <a:solidFill>
                  <a:srgbClr val="000000"/>
                </a:solidFill>
                <a:ea typeface="Calibri" panose="020F0502020204030204" pitchFamily="34" charset="0"/>
                <a:cs typeface="Arial" panose="020B0604020202020204" pitchFamily="34" charset="0"/>
              </a:rPr>
              <a:t>hoạt động mua bán dược liệu từ hoa cát cánh, váy áo, khăn, túi thổ cẩm và dịch vụ du lịch.</a:t>
            </a:r>
            <a:endParaRPr lang="en-US" sz="4200" dirty="0">
              <a:latin typeface="Arial" panose="020B0604020202020204" pitchFamily="34" charset="0"/>
              <a:cs typeface="Arial" panose="020B0604020202020204" pitchFamily="34" charset="0"/>
            </a:endParaRPr>
          </a:p>
        </p:txBody>
      </p:sp>
      <p:grpSp>
        <p:nvGrpSpPr>
          <p:cNvPr id="20" name="Group 7"/>
          <p:cNvGrpSpPr/>
          <p:nvPr/>
        </p:nvGrpSpPr>
        <p:grpSpPr>
          <a:xfrm>
            <a:off x="9731454" y="3771900"/>
            <a:ext cx="8077200" cy="5156336"/>
            <a:chOff x="0" y="0"/>
            <a:chExt cx="6350000" cy="5989320"/>
          </a:xfrm>
          <a:solidFill>
            <a:srgbClr val="FED5CE"/>
          </a:solidFill>
        </p:grpSpPr>
        <p:sp>
          <p:nvSpPr>
            <p:cNvPr id="21" name="Freeform 8"/>
            <p:cNvSpPr/>
            <p:nvPr/>
          </p:nvSpPr>
          <p:spPr>
            <a:xfrm>
              <a:off x="0" y="0"/>
              <a:ext cx="6350000" cy="5989320"/>
            </a:xfrm>
            <a:custGeom>
              <a:avLst/>
              <a:gdLst/>
              <a:ahLst/>
              <a:cxnLst/>
              <a:rect l="l" t="t" r="r" b="b"/>
              <a:pathLst>
                <a:path w="6350000" h="5989320">
                  <a:moveTo>
                    <a:pt x="5332730" y="0"/>
                  </a:moveTo>
                  <a:lnTo>
                    <a:pt x="1017270" y="0"/>
                  </a:lnTo>
                  <a:cubicBezTo>
                    <a:pt x="455930" y="0"/>
                    <a:pt x="0" y="455930"/>
                    <a:pt x="0" y="1017270"/>
                  </a:cubicBezTo>
                  <a:lnTo>
                    <a:pt x="0" y="3679190"/>
                  </a:lnTo>
                  <a:cubicBezTo>
                    <a:pt x="0" y="4240530"/>
                    <a:pt x="455930" y="4696460"/>
                    <a:pt x="1017270" y="4696460"/>
                  </a:cubicBezTo>
                  <a:lnTo>
                    <a:pt x="1800860" y="4696460"/>
                  </a:lnTo>
                  <a:lnTo>
                    <a:pt x="1800860" y="5989320"/>
                  </a:lnTo>
                  <a:lnTo>
                    <a:pt x="2532380" y="4696460"/>
                  </a:lnTo>
                  <a:lnTo>
                    <a:pt x="5332730" y="4696460"/>
                  </a:lnTo>
                  <a:cubicBezTo>
                    <a:pt x="5894070" y="4696460"/>
                    <a:pt x="6350000" y="4240530"/>
                    <a:pt x="6350000" y="3679190"/>
                  </a:cubicBezTo>
                  <a:lnTo>
                    <a:pt x="6350000" y="1017270"/>
                  </a:lnTo>
                  <a:cubicBezTo>
                    <a:pt x="6350000" y="455930"/>
                    <a:pt x="5895340" y="0"/>
                    <a:pt x="5332730" y="0"/>
                  </a:cubicBezTo>
                  <a:lnTo>
                    <a:pt x="5332730" y="0"/>
                  </a:lnTo>
                  <a:close/>
                </a:path>
              </a:pathLst>
            </a:custGeom>
            <a:grpFill/>
          </p:spPr>
        </p:sp>
      </p:grpSp>
      <p:sp>
        <p:nvSpPr>
          <p:cNvPr id="22" name="Rectangle 21"/>
          <p:cNvSpPr/>
          <p:nvPr/>
        </p:nvSpPr>
        <p:spPr>
          <a:xfrm>
            <a:off x="10208150" y="4742256"/>
            <a:ext cx="7123808" cy="1911549"/>
          </a:xfrm>
          <a:prstGeom prst="rect">
            <a:avLst/>
          </a:prstGeom>
        </p:spPr>
        <p:txBody>
          <a:bodyPr wrap="square">
            <a:spAutoFit/>
          </a:bodyPr>
          <a:lstStyle/>
          <a:p>
            <a:pPr algn="just">
              <a:lnSpc>
                <a:spcPct val="150000"/>
              </a:lnSpc>
            </a:pPr>
            <a:r>
              <a:rPr lang="vi-VN" sz="4200" dirty="0" smtClean="0">
                <a:solidFill>
                  <a:srgbClr val="000000"/>
                </a:solidFill>
                <a:ea typeface="Calibri" panose="020F0502020204030204" pitchFamily="34" charset="0"/>
                <a:cs typeface="Arial" panose="020B0604020202020204" pitchFamily="34" charset="0"/>
              </a:rPr>
              <a:t>Diễn </a:t>
            </a:r>
            <a:r>
              <a:rPr lang="vi-VN" sz="4200" dirty="0">
                <a:solidFill>
                  <a:srgbClr val="000000"/>
                </a:solidFill>
                <a:ea typeface="Calibri" panose="020F0502020204030204" pitchFamily="34" charset="0"/>
                <a:cs typeface="Arial" panose="020B0604020202020204" pitchFamily="34" charset="0"/>
              </a:rPr>
              <a:t>ra hoạt động mua bán trên mạng. </a:t>
            </a:r>
            <a:endParaRPr lang="en-US" sz="4200" dirty="0">
              <a:latin typeface="Arial" panose="020B0604020202020204" pitchFamily="34" charset="0"/>
              <a:cs typeface="Arial" panose="020B0604020202020204" pitchFamily="34" charset="0"/>
            </a:endParaRPr>
          </a:p>
        </p:txBody>
      </p:sp>
      <p:pic>
        <p:nvPicPr>
          <p:cNvPr id="23"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91567">
            <a:off x="7570130" y="9039844"/>
            <a:ext cx="647480" cy="677022"/>
          </a:xfrm>
          <a:prstGeom prst="rect">
            <a:avLst/>
          </a:prstGeom>
        </p:spPr>
      </p:pic>
      <p:pic>
        <p:nvPicPr>
          <p:cNvPr id="24"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8212" y="8157709"/>
            <a:ext cx="728961" cy="728961"/>
          </a:xfrm>
          <a:prstGeom prst="rect">
            <a:avLst/>
          </a:prstGeom>
        </p:spPr>
      </p:pic>
      <p:pic>
        <p:nvPicPr>
          <p:cNvPr id="25"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596186" y="8240661"/>
            <a:ext cx="624989" cy="624989"/>
          </a:xfrm>
          <a:prstGeom prst="rect">
            <a:avLst/>
          </a:prstGeom>
        </p:spPr>
      </p:pic>
    </p:spTree>
    <p:extLst>
      <p:ext uri="{BB962C8B-B14F-4D97-AF65-F5344CB8AC3E}">
        <p14:creationId xmlns:p14="http://schemas.microsoft.com/office/powerpoint/2010/main" val="1904804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out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outVertical)">
                                      <p:cBhvr>
                                        <p:cTn id="20" dur="500"/>
                                        <p:tgtEl>
                                          <p:spTgt spid="20"/>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out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1921" b="32586"/>
          <a:stretch/>
        </p:blipFill>
        <p:spPr>
          <a:xfrm>
            <a:off x="12494146" y="7048500"/>
            <a:ext cx="5793854" cy="3276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113141" y="-478642"/>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12" name="TextBox 10"/>
          <p:cNvSpPr txBox="1"/>
          <p:nvPr/>
        </p:nvSpPr>
        <p:spPr>
          <a:xfrm>
            <a:off x="6849453" y="53497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13" name="TextBox 12"/>
          <p:cNvSpPr txBox="1"/>
          <p:nvPr/>
        </p:nvSpPr>
        <p:spPr>
          <a:xfrm>
            <a:off x="1625569" y="1362794"/>
            <a:ext cx="6992620" cy="830997"/>
          </a:xfrm>
          <a:prstGeom prst="rect">
            <a:avLst/>
          </a:prstGeom>
          <a:noFill/>
        </p:spPr>
        <p:txBody>
          <a:bodyPr wrap="none" rtlCol="0">
            <a:spAutoFit/>
          </a:bodyPr>
          <a:lstStyle/>
          <a:p>
            <a:r>
              <a:rPr lang="vi-VN" sz="4800" b="1" dirty="0" smtClean="0"/>
              <a:t>1. Khái niệm thị trường</a:t>
            </a:r>
          </a:p>
        </p:txBody>
      </p:sp>
      <p:sp>
        <p:nvSpPr>
          <p:cNvPr id="10" name="Rectangle 9"/>
          <p:cNvSpPr/>
          <p:nvPr/>
        </p:nvSpPr>
        <p:spPr>
          <a:xfrm>
            <a:off x="1625570" y="2117708"/>
            <a:ext cx="11209996" cy="7848302"/>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Những mối quan hệ kinh tế mà </a:t>
            </a:r>
            <a:r>
              <a:rPr lang="vi-VN" sz="4200" dirty="0">
                <a:latin typeface="Arial" panose="020B0604020202020204" pitchFamily="34" charset="0"/>
                <a:cs typeface="Arial" panose="020B0604020202020204" pitchFamily="34" charset="0"/>
              </a:rPr>
              <a:t>k</a:t>
            </a:r>
            <a:r>
              <a:rPr lang="fr-FR" sz="4200" dirty="0" smtClean="0">
                <a:latin typeface="Arial" panose="020B0604020202020204" pitchFamily="34" charset="0"/>
                <a:cs typeface="Arial" panose="020B0604020202020204" pitchFamily="34" charset="0"/>
              </a:rPr>
              <a:t>hi </a:t>
            </a:r>
            <a:r>
              <a:rPr lang="fr-FR" sz="4200" dirty="0" err="1">
                <a:latin typeface="Arial" panose="020B0604020202020204" pitchFamily="34" charset="0"/>
                <a:cs typeface="Arial" panose="020B0604020202020204" pitchFamily="34" charset="0"/>
              </a:rPr>
              <a:t>tham</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gia</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hoat</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động</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trao</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đổi</a:t>
            </a:r>
            <a:r>
              <a:rPr lang="fr-FR" sz="4200" dirty="0">
                <a:latin typeface="Arial" panose="020B0604020202020204" pitchFamily="34" charset="0"/>
                <a:cs typeface="Arial" panose="020B0604020202020204" pitchFamily="34" charset="0"/>
              </a:rPr>
              <a:t>, mua </a:t>
            </a:r>
            <a:r>
              <a:rPr lang="fr-FR" sz="4200" dirty="0" err="1">
                <a:latin typeface="Arial" panose="020B0604020202020204" pitchFamily="34" charset="0"/>
                <a:cs typeface="Arial" panose="020B0604020202020204" pitchFamily="34" charset="0"/>
              </a:rPr>
              <a:t>bán</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hàng</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hóa</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dịch</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vụ</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bà</a:t>
            </a:r>
            <a:r>
              <a:rPr lang="fr-FR" sz="4200" dirty="0">
                <a:latin typeface="Arial" panose="020B0604020202020204" pitchFamily="34" charset="0"/>
                <a:cs typeface="Arial" panose="020B0604020202020204" pitchFamily="34" charset="0"/>
              </a:rPr>
              <a:t> con </a:t>
            </a:r>
            <a:r>
              <a:rPr lang="fr-FR" sz="4200" dirty="0" err="1">
                <a:latin typeface="Arial" panose="020B0604020202020204" pitchFamily="34" charset="0"/>
                <a:cs typeface="Arial" panose="020B0604020202020204" pitchFamily="34" charset="0"/>
              </a:rPr>
              <a:t>phải</a:t>
            </a:r>
            <a:r>
              <a:rPr lang="fr-FR" sz="4200" dirty="0">
                <a:latin typeface="Arial" panose="020B0604020202020204" pitchFamily="34" charset="0"/>
                <a:cs typeface="Arial" panose="020B0604020202020204" pitchFamily="34" charset="0"/>
              </a:rPr>
              <a:t> </a:t>
            </a:r>
            <a:r>
              <a:rPr lang="fr-FR" sz="4200" dirty="0" err="1">
                <a:latin typeface="Arial" panose="020B0604020202020204" pitchFamily="34" charset="0"/>
                <a:cs typeface="Arial" panose="020B0604020202020204" pitchFamily="34" charset="0"/>
              </a:rPr>
              <a:t>giải</a:t>
            </a:r>
            <a:r>
              <a:rPr lang="fr-FR" sz="4200" dirty="0">
                <a:latin typeface="Arial" panose="020B0604020202020204" pitchFamily="34" charset="0"/>
                <a:cs typeface="Arial" panose="020B0604020202020204" pitchFamily="34" charset="0"/>
              </a:rPr>
              <a:t> </a:t>
            </a:r>
            <a:r>
              <a:rPr lang="fr-FR" sz="4200" dirty="0" err="1" smtClean="0">
                <a:latin typeface="Arial" panose="020B0604020202020204" pitchFamily="34" charset="0"/>
                <a:cs typeface="Arial" panose="020B0604020202020204" pitchFamily="34" charset="0"/>
              </a:rPr>
              <a:t>quyết</a:t>
            </a:r>
            <a:r>
              <a:rPr lang="vi-VN" sz="4200" dirty="0" smtClean="0">
                <a:latin typeface="Arial" panose="020B0604020202020204" pitchFamily="34" charset="0"/>
                <a:cs typeface="Arial" panose="020B0604020202020204" pitchFamily="34" charset="0"/>
              </a:rPr>
              <a:t>:</a:t>
            </a:r>
          </a:p>
          <a:p>
            <a:pPr marL="1485900" lvl="2" indent="-571500" algn="just">
              <a:lnSpc>
                <a:spcPct val="150000"/>
              </a:lnSpc>
              <a:buFont typeface="Wingdings" panose="05000000000000000000" pitchFamily="2" charset="2"/>
              <a:buChar char="Ø"/>
            </a:pPr>
            <a:r>
              <a:rPr lang="vi-VN" sz="4200" dirty="0" smtClean="0">
                <a:cs typeface="Arial" panose="020B0604020202020204" pitchFamily="34" charset="0"/>
              </a:rPr>
              <a:t>Các </a:t>
            </a:r>
            <a:r>
              <a:rPr lang="vi-VN" sz="4200" dirty="0">
                <a:cs typeface="Arial" panose="020B0604020202020204" pitchFamily="34" charset="0"/>
              </a:rPr>
              <a:t>mối quan hệ cung – </a:t>
            </a:r>
            <a:r>
              <a:rPr lang="vi-VN" sz="4200" dirty="0" smtClean="0">
                <a:cs typeface="Arial" panose="020B0604020202020204" pitchFamily="34" charset="0"/>
              </a:rPr>
              <a:t>cầu.</a:t>
            </a:r>
          </a:p>
          <a:p>
            <a:pPr marL="1485900" lvl="2" indent="-571500" algn="just">
              <a:lnSpc>
                <a:spcPct val="150000"/>
              </a:lnSpc>
              <a:buFont typeface="Wingdings" panose="05000000000000000000" pitchFamily="2" charset="2"/>
              <a:buChar char="Ø"/>
            </a:pPr>
            <a:r>
              <a:rPr lang="vi-VN" sz="4200" dirty="0" smtClean="0">
                <a:cs typeface="Arial" panose="020B0604020202020204" pitchFamily="34" charset="0"/>
              </a:rPr>
              <a:t>Sự cạnh </a:t>
            </a:r>
            <a:r>
              <a:rPr lang="vi-VN" sz="4200" dirty="0">
                <a:cs typeface="Arial" panose="020B0604020202020204" pitchFamily="34" charset="0"/>
              </a:rPr>
              <a:t>tranh, xác định giá cả, số lượng hàng hóa, dịch vụ cung ứng,...trong hoạt động trao đổi, mua bán.</a:t>
            </a:r>
            <a:endParaRPr lang="en-US" sz="4200" dirty="0">
              <a:latin typeface="Arial" panose="020B0604020202020204" pitchFamily="34" charset="0"/>
              <a:cs typeface="Arial" panose="020B0604020202020204" pitchFamily="34" charset="0"/>
            </a:endParaRPr>
          </a:p>
        </p:txBody>
      </p:sp>
      <p:pic>
        <p:nvPicPr>
          <p:cNvPr id="23"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91567">
            <a:off x="9805365" y="9256762"/>
            <a:ext cx="647480" cy="677022"/>
          </a:xfrm>
          <a:prstGeom prst="rect">
            <a:avLst/>
          </a:prstGeom>
        </p:spPr>
      </p:pic>
      <p:pic>
        <p:nvPicPr>
          <p:cNvPr id="24"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8212" y="8157709"/>
            <a:ext cx="728961" cy="728961"/>
          </a:xfrm>
          <a:prstGeom prst="rect">
            <a:avLst/>
          </a:prstGeom>
        </p:spPr>
      </p:pic>
      <p:pic>
        <p:nvPicPr>
          <p:cNvPr id="25"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69872" y="8886670"/>
            <a:ext cx="624989" cy="624989"/>
          </a:xfrm>
          <a:prstGeom prst="rect">
            <a:avLst/>
          </a:prstGeom>
        </p:spPr>
      </p:pic>
      <p:pic>
        <p:nvPicPr>
          <p:cNvPr id="30"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5632300" y="9342211"/>
            <a:ext cx="785816" cy="803344"/>
          </a:xfrm>
          <a:prstGeom prst="rect">
            <a:avLst/>
          </a:prstGeom>
        </p:spPr>
      </p:pic>
      <p:pic>
        <p:nvPicPr>
          <p:cNvPr id="5" name="Picture 4"/>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2985105" y="2923309"/>
            <a:ext cx="5153356" cy="5139529"/>
          </a:xfrm>
          <a:prstGeom prst="rect">
            <a:avLst/>
          </a:prstGeom>
        </p:spPr>
      </p:pic>
    </p:spTree>
    <p:extLst>
      <p:ext uri="{BB962C8B-B14F-4D97-AF65-F5344CB8AC3E}">
        <p14:creationId xmlns:p14="http://schemas.microsoft.com/office/powerpoint/2010/main" val="20755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 calcmode="lin" valueType="num">
                                      <p:cBhvr>
                                        <p:cTn id="12"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p:cTn id="19" dur="500" fill="hold"/>
                                        <p:tgtEl>
                                          <p:spTgt spid="10">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1921" b="32586"/>
          <a:stretch/>
        </p:blipFill>
        <p:spPr>
          <a:xfrm>
            <a:off x="12494146" y="7048500"/>
            <a:ext cx="5793854" cy="3276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113141" y="-478642"/>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12" name="TextBox 10"/>
          <p:cNvSpPr txBox="1"/>
          <p:nvPr/>
        </p:nvSpPr>
        <p:spPr>
          <a:xfrm>
            <a:off x="6849453" y="53497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13" name="TextBox 12"/>
          <p:cNvSpPr txBox="1"/>
          <p:nvPr/>
        </p:nvSpPr>
        <p:spPr>
          <a:xfrm>
            <a:off x="1625569" y="1362794"/>
            <a:ext cx="6992620" cy="830997"/>
          </a:xfrm>
          <a:prstGeom prst="rect">
            <a:avLst/>
          </a:prstGeom>
          <a:noFill/>
        </p:spPr>
        <p:txBody>
          <a:bodyPr wrap="none" rtlCol="0">
            <a:spAutoFit/>
          </a:bodyPr>
          <a:lstStyle/>
          <a:p>
            <a:r>
              <a:rPr lang="vi-VN" sz="4800" b="1" dirty="0" smtClean="0"/>
              <a:t>1. Khái niệm thị trường</a:t>
            </a:r>
          </a:p>
        </p:txBody>
      </p:sp>
      <p:pic>
        <p:nvPicPr>
          <p:cNvPr id="23"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91567">
            <a:off x="9805365" y="9256762"/>
            <a:ext cx="647480" cy="677022"/>
          </a:xfrm>
          <a:prstGeom prst="rect">
            <a:avLst/>
          </a:prstGeom>
        </p:spPr>
      </p:pic>
      <p:pic>
        <p:nvPicPr>
          <p:cNvPr id="24"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8212" y="8157709"/>
            <a:ext cx="728961" cy="728961"/>
          </a:xfrm>
          <a:prstGeom prst="rect">
            <a:avLst/>
          </a:prstGeom>
        </p:spPr>
      </p:pic>
      <p:pic>
        <p:nvPicPr>
          <p:cNvPr id="25"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69872" y="8886670"/>
            <a:ext cx="624989" cy="624989"/>
          </a:xfrm>
          <a:prstGeom prst="rect">
            <a:avLst/>
          </a:prstGeom>
        </p:spPr>
      </p:pic>
      <p:pic>
        <p:nvPicPr>
          <p:cNvPr id="30"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5632300" y="9342211"/>
            <a:ext cx="785816" cy="803344"/>
          </a:xfrm>
          <a:prstGeom prst="rect">
            <a:avLst/>
          </a:prstGeom>
        </p:spPr>
      </p:pic>
      <p:pic>
        <p:nvPicPr>
          <p:cNvPr id="14" name="Picture 6"/>
          <p:cNvPicPr>
            <a:picLocks noChangeAspect="1"/>
          </p:cNvPicPr>
          <p:nvPr/>
        </p:nvPicPr>
        <p:blipFill>
          <a:blip r:embed="rId19"/>
          <a:srcRect/>
          <a:stretch>
            <a:fillRect/>
          </a:stretch>
        </p:blipFill>
        <p:spPr>
          <a:xfrm>
            <a:off x="981383" y="2445933"/>
            <a:ext cx="4146333" cy="7603163"/>
          </a:xfrm>
          <a:prstGeom prst="rect">
            <a:avLst/>
          </a:prstGeom>
        </p:spPr>
      </p:pic>
      <p:sp>
        <p:nvSpPr>
          <p:cNvPr id="4" name="Rectangle 3"/>
          <p:cNvSpPr/>
          <p:nvPr/>
        </p:nvSpPr>
        <p:spPr>
          <a:xfrm>
            <a:off x="4901695" y="2360635"/>
            <a:ext cx="8053808" cy="784830"/>
          </a:xfrm>
          <a:prstGeom prst="rect">
            <a:avLst/>
          </a:prstGeom>
        </p:spPr>
        <p:txBody>
          <a:bodyPr wrap="none">
            <a:spAutoFit/>
          </a:bodyPr>
          <a:lstStyle/>
          <a:p>
            <a:pPr marL="685800" indent="-685800">
              <a:buFont typeface="Wingdings" panose="05000000000000000000" pitchFamily="2" charset="2"/>
              <a:buChar char="Ø"/>
            </a:pP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Theo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em</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thị</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trường</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 là </a:t>
            </a:r>
            <a:r>
              <a:rPr lang="fr-FR" sz="4500" b="1" dirty="0" err="1">
                <a:solidFill>
                  <a:srgbClr val="FF0000"/>
                </a:solidFill>
                <a:latin typeface="Arial" panose="020B0604020202020204" pitchFamily="34" charset="0"/>
                <a:ea typeface="Calibri" panose="020F0502020204030204" pitchFamily="34" charset="0"/>
                <a:cs typeface="Arial" panose="020B0604020202020204" pitchFamily="34" charset="0"/>
              </a:rPr>
              <a:t>gì</a:t>
            </a:r>
            <a:r>
              <a:rPr lang="fr-FR" sz="4500" b="1"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4500" b="1"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5121879" y="3213924"/>
            <a:ext cx="12046100" cy="4939814"/>
          </a:xfrm>
          <a:prstGeom prst="rect">
            <a:avLst/>
          </a:prstGeom>
        </p:spPr>
        <p:txBody>
          <a:bodyPr wrap="square">
            <a:spAutoFit/>
          </a:bodyPr>
          <a:lstStyle/>
          <a:p>
            <a:pPr algn="just">
              <a:lnSpc>
                <a:spcPct val="150000"/>
              </a:lnSpc>
            </a:pP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Thị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trường là tổng hòa những quan hệ kinh tế trong đó nhu cầu của các chủ thể được đáp ứng thông qua việc trao đổi, mua bán với sự xác định giá cả, số lượng hàng hóa, dịch vụ tương ứng với trình độ phát triển của nền sản xuất.</a:t>
            </a:r>
            <a:endParaRPr lang="en-US" sz="4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944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900" decel="100000" fill="hold"/>
                                        <p:tgtEl>
                                          <p:spTgt spid="1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900" decel="100000" fill="hold"/>
                                        <p:tgtEl>
                                          <p:spTgt spid="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1921" b="32586"/>
          <a:stretch/>
        </p:blipFill>
        <p:spPr>
          <a:xfrm>
            <a:off x="13033108" y="7353300"/>
            <a:ext cx="5254891" cy="29718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8100000">
            <a:off x="-2113141" y="-478642"/>
            <a:ext cx="5622704" cy="3682871"/>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12" name="TextBox 10"/>
          <p:cNvSpPr txBox="1"/>
          <p:nvPr/>
        </p:nvSpPr>
        <p:spPr>
          <a:xfrm>
            <a:off x="6849453" y="53497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13" name="TextBox 12"/>
          <p:cNvSpPr txBox="1"/>
          <p:nvPr/>
        </p:nvSpPr>
        <p:spPr>
          <a:xfrm>
            <a:off x="1625569" y="1362794"/>
            <a:ext cx="6992620" cy="830997"/>
          </a:xfrm>
          <a:prstGeom prst="rect">
            <a:avLst/>
          </a:prstGeom>
          <a:noFill/>
        </p:spPr>
        <p:txBody>
          <a:bodyPr wrap="none" rtlCol="0">
            <a:spAutoFit/>
          </a:bodyPr>
          <a:lstStyle/>
          <a:p>
            <a:r>
              <a:rPr lang="vi-VN" sz="4800" b="1" dirty="0" smtClean="0"/>
              <a:t>1. Khái niệm thị trường</a:t>
            </a:r>
          </a:p>
        </p:txBody>
      </p:sp>
      <p:pic>
        <p:nvPicPr>
          <p:cNvPr id="23" name="Picture 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991567">
            <a:off x="9805365" y="9256762"/>
            <a:ext cx="647480" cy="677022"/>
          </a:xfrm>
          <a:prstGeom prst="rect">
            <a:avLst/>
          </a:prstGeom>
        </p:spPr>
      </p:pic>
      <p:pic>
        <p:nvPicPr>
          <p:cNvPr id="24"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698212" y="8157709"/>
            <a:ext cx="728961" cy="728961"/>
          </a:xfrm>
          <a:prstGeom prst="rect">
            <a:avLst/>
          </a:prstGeom>
        </p:spPr>
      </p:pic>
      <p:pic>
        <p:nvPicPr>
          <p:cNvPr id="25" name="Picture 11"/>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4165505" y="9497003"/>
            <a:ext cx="624989" cy="624989"/>
          </a:xfrm>
          <a:prstGeom prst="rect">
            <a:avLst/>
          </a:prstGeom>
        </p:spPr>
      </p:pic>
      <p:pic>
        <p:nvPicPr>
          <p:cNvPr id="30" name="Picture 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5632300" y="9342211"/>
            <a:ext cx="785816" cy="803344"/>
          </a:xfrm>
          <a:prstGeom prst="rect">
            <a:avLst/>
          </a:prstGeom>
        </p:spPr>
      </p:pic>
      <p:grpSp>
        <p:nvGrpSpPr>
          <p:cNvPr id="16" name="Group 11"/>
          <p:cNvGrpSpPr/>
          <p:nvPr/>
        </p:nvGrpSpPr>
        <p:grpSpPr>
          <a:xfrm>
            <a:off x="1752600" y="2652998"/>
            <a:ext cx="12725400" cy="2757926"/>
            <a:chOff x="0" y="0"/>
            <a:chExt cx="6238240" cy="2012950"/>
          </a:xfrm>
          <a:solidFill>
            <a:srgbClr val="FED5CE"/>
          </a:solidFill>
        </p:grpSpPr>
        <p:sp>
          <p:nvSpPr>
            <p:cNvPr id="17"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18" name="Rectangle 17"/>
          <p:cNvSpPr/>
          <p:nvPr/>
        </p:nvSpPr>
        <p:spPr>
          <a:xfrm>
            <a:off x="2355095" y="2931927"/>
            <a:ext cx="10294105" cy="2031325"/>
          </a:xfrm>
          <a:prstGeom prst="rect">
            <a:avLst/>
          </a:prstGeom>
        </p:spPr>
        <p:txBody>
          <a:bodyPr wrap="square">
            <a:spAutoFit/>
          </a:bodyPr>
          <a:lstStyle/>
          <a:p>
            <a:pPr algn="just">
              <a:lnSpc>
                <a:spcPct val="150000"/>
              </a:lnSpc>
              <a:spcBef>
                <a:spcPts val="300"/>
              </a:spcBef>
              <a:spcAft>
                <a:spcPts val="300"/>
              </a:spcAft>
            </a:pPr>
            <a:r>
              <a:rPr lang="nl-NL"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Ở </a:t>
            </a: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cấp độ cụ thể: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thị trường là chợ, cửa hàng, phòng giao dịch</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grpSp>
        <p:nvGrpSpPr>
          <p:cNvPr id="19" name="Group 11"/>
          <p:cNvGrpSpPr/>
          <p:nvPr/>
        </p:nvGrpSpPr>
        <p:grpSpPr>
          <a:xfrm>
            <a:off x="1752600" y="5774886"/>
            <a:ext cx="12899261" cy="2757926"/>
            <a:chOff x="0" y="0"/>
            <a:chExt cx="6238240" cy="2012950"/>
          </a:xfrm>
          <a:solidFill>
            <a:srgbClr val="FED5CE"/>
          </a:solidFill>
        </p:grpSpPr>
        <p:sp>
          <p:nvSpPr>
            <p:cNvPr id="20" name="Freeform 12"/>
            <p:cNvSpPr/>
            <p:nvPr/>
          </p:nvSpPr>
          <p:spPr>
            <a:xfrm>
              <a:off x="0" y="0"/>
              <a:ext cx="6238240" cy="2112010"/>
            </a:xfrm>
            <a:custGeom>
              <a:avLst/>
              <a:gdLst/>
              <a:ahLst/>
              <a:cxnLst/>
              <a:rect l="l" t="t" r="r" b="b"/>
              <a:pathLst>
                <a:path w="6238240" h="2112010">
                  <a:moveTo>
                    <a:pt x="5615940" y="1541780"/>
                  </a:moveTo>
                  <a:cubicBezTo>
                    <a:pt x="5615940" y="1535430"/>
                    <a:pt x="5617210" y="1530350"/>
                    <a:pt x="5617210" y="1522730"/>
                  </a:cubicBezTo>
                  <a:lnTo>
                    <a:pt x="5617210" y="490220"/>
                  </a:lnTo>
                  <a:cubicBezTo>
                    <a:pt x="5617210" y="220980"/>
                    <a:pt x="5407660" y="0"/>
                    <a:pt x="5151120" y="0"/>
                  </a:cubicBezTo>
                  <a:lnTo>
                    <a:pt x="467360" y="0"/>
                  </a:lnTo>
                  <a:cubicBezTo>
                    <a:pt x="210820" y="0"/>
                    <a:pt x="0" y="220980"/>
                    <a:pt x="0" y="490220"/>
                  </a:cubicBezTo>
                  <a:lnTo>
                    <a:pt x="0" y="1522730"/>
                  </a:lnTo>
                  <a:cubicBezTo>
                    <a:pt x="0" y="1791970"/>
                    <a:pt x="209550" y="2012950"/>
                    <a:pt x="466090" y="2012950"/>
                  </a:cubicBezTo>
                  <a:lnTo>
                    <a:pt x="5149850" y="2012950"/>
                  </a:lnTo>
                  <a:cubicBezTo>
                    <a:pt x="5262880" y="2012950"/>
                    <a:pt x="5367020" y="1969770"/>
                    <a:pt x="5447030" y="1899920"/>
                  </a:cubicBezTo>
                  <a:cubicBezTo>
                    <a:pt x="5577840" y="1971040"/>
                    <a:pt x="5890260" y="2112010"/>
                    <a:pt x="6236970" y="1905000"/>
                  </a:cubicBezTo>
                  <a:cubicBezTo>
                    <a:pt x="6238240" y="1905000"/>
                    <a:pt x="5925820" y="1906270"/>
                    <a:pt x="5615940" y="1541780"/>
                  </a:cubicBezTo>
                  <a:lnTo>
                    <a:pt x="5615940" y="1541780"/>
                  </a:lnTo>
                  <a:close/>
                </a:path>
              </a:pathLst>
            </a:custGeom>
            <a:grpFill/>
          </p:spPr>
        </p:sp>
      </p:grpSp>
      <p:sp>
        <p:nvSpPr>
          <p:cNvPr id="21" name="Rectangle 20"/>
          <p:cNvSpPr/>
          <p:nvPr/>
        </p:nvSpPr>
        <p:spPr>
          <a:xfrm>
            <a:off x="1978666" y="6055534"/>
            <a:ext cx="10993046" cy="2031325"/>
          </a:xfrm>
          <a:prstGeom prst="rect">
            <a:avLst/>
          </a:prstGeom>
        </p:spPr>
        <p:txBody>
          <a:bodyPr wrap="square">
            <a:spAutoFit/>
          </a:bodyPr>
          <a:lstStyle/>
          <a:p>
            <a:pPr algn="just">
              <a:lnSpc>
                <a:spcPct val="150000"/>
              </a:lnSpc>
              <a:spcBef>
                <a:spcPts val="300"/>
              </a:spcBef>
              <a:spcAft>
                <a:spcPts val="300"/>
              </a:spcAft>
            </a:pPr>
            <a:r>
              <a:rPr lang="nl-NL"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Ở </a:t>
            </a:r>
            <a:r>
              <a:rPr lang="nl-NL" sz="4200" b="1" dirty="0">
                <a:solidFill>
                  <a:srgbClr val="FF0000"/>
                </a:solidFill>
                <a:latin typeface="Arial" panose="020B0604020202020204" pitchFamily="34" charset="0"/>
                <a:ea typeface="Calibri" panose="020F0502020204030204" pitchFamily="34" charset="0"/>
                <a:cs typeface="Arial" panose="020B0604020202020204" pitchFamily="34" charset="0"/>
              </a:rPr>
              <a:t>cấp độ </a:t>
            </a:r>
            <a:r>
              <a:rPr lang="vi-VN"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trừu tượng</a:t>
            </a:r>
            <a:r>
              <a:rPr lang="nl-NL" sz="42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nl-NL" sz="4200" dirty="0">
                <a:solidFill>
                  <a:srgbClr val="000000"/>
                </a:solidFill>
                <a:latin typeface="Arial" panose="020B0604020202020204" pitchFamily="34" charset="0"/>
                <a:ea typeface="Calibri" panose="020F0502020204030204" pitchFamily="34" charset="0"/>
                <a:cs typeface="Arial" panose="020B0604020202020204" pitchFamily="34" charset="0"/>
              </a:rPr>
              <a:t>thị trường là các mối quan hệ liên quan đến trao đổi, mua </a:t>
            </a:r>
            <a:r>
              <a:rPr lang="nl-NL"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bán</a:t>
            </a:r>
            <a:r>
              <a:rPr lang="vi-VN" sz="4200" dirty="0" smtClean="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4200" dirty="0">
              <a:latin typeface="Arial" panose="020B0604020202020204" pitchFamily="34" charset="0"/>
              <a:ea typeface="Calibri" panose="020F0502020204030204" pitchFamily="34" charset="0"/>
              <a:cs typeface="Arial" panose="020B0604020202020204" pitchFamily="34" charset="0"/>
            </a:endParaRPr>
          </a:p>
        </p:txBody>
      </p:sp>
      <p:pic>
        <p:nvPicPr>
          <p:cNvPr id="27" name="Picture 2"/>
          <p:cNvPicPr>
            <a:picLocks noChangeAspect="1"/>
          </p:cNvPicPr>
          <p:nvPr/>
        </p:nvPicPr>
        <p:blipFill>
          <a:blip r:embed="rId19"/>
          <a:srcRect/>
          <a:stretch>
            <a:fillRect/>
          </a:stretch>
        </p:blipFill>
        <p:spPr>
          <a:xfrm>
            <a:off x="14464144" y="3313758"/>
            <a:ext cx="3497612" cy="4932002"/>
          </a:xfrm>
          <a:prstGeom prst="rect">
            <a:avLst/>
          </a:prstGeom>
        </p:spPr>
      </p:pic>
    </p:spTree>
    <p:extLst>
      <p:ext uri="{BB962C8B-B14F-4D97-AF65-F5344CB8AC3E}">
        <p14:creationId xmlns:p14="http://schemas.microsoft.com/office/powerpoint/2010/main" val="413730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5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circle(i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out)">
                                      <p:cBhvr>
                                        <p:cTn id="15" dur="500"/>
                                        <p:tgtEl>
                                          <p:spTgt spid="19"/>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circle(out)">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DFDF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752888">
            <a:off x="-2355636" y="8173703"/>
            <a:ext cx="5403192" cy="312402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301084">
            <a:off x="681178" y="8556367"/>
            <a:ext cx="1205023" cy="113422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29454" y="-779456"/>
            <a:ext cx="3272835" cy="313002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3869451">
            <a:off x="16084231" y="319440"/>
            <a:ext cx="808704" cy="761193"/>
          </a:xfrm>
          <a:prstGeom prst="rect">
            <a:avLst/>
          </a:prstGeom>
        </p:spPr>
      </p:pic>
      <p:pic>
        <p:nvPicPr>
          <p:cNvPr id="10" name="Picture 10"/>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8428970">
            <a:off x="17257517" y="3156923"/>
            <a:ext cx="689545" cy="689545"/>
          </a:xfrm>
          <a:prstGeom prst="rect">
            <a:avLst/>
          </a:prstGeom>
        </p:spPr>
      </p:pic>
      <p:pic>
        <p:nvPicPr>
          <p:cNvPr id="11" name="Picture 11"/>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2855490" y="423395"/>
            <a:ext cx="420412" cy="605305"/>
          </a:xfrm>
          <a:prstGeom prst="rect">
            <a:avLst/>
          </a:prstGeom>
        </p:spPr>
      </p:pic>
      <p:pic>
        <p:nvPicPr>
          <p:cNvPr id="12" name="Picture 1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054002" y="9336971"/>
            <a:ext cx="420412" cy="605305"/>
          </a:xfrm>
          <a:prstGeom prst="rect">
            <a:avLst/>
          </a:prstGeom>
        </p:spPr>
      </p:pic>
      <p:pic>
        <p:nvPicPr>
          <p:cNvPr id="13" name="Picture 13"/>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1429189">
            <a:off x="545399" y="937219"/>
            <a:ext cx="959230" cy="313930"/>
          </a:xfrm>
          <a:prstGeom prst="rect">
            <a:avLst/>
          </a:prstGeom>
        </p:spPr>
      </p:pic>
      <p:pic>
        <p:nvPicPr>
          <p:cNvPr id="23"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638292" y="886978"/>
            <a:ext cx="616642" cy="616642"/>
          </a:xfrm>
          <a:prstGeom prst="rect">
            <a:avLst/>
          </a:prstGeom>
        </p:spPr>
      </p:pic>
      <p:pic>
        <p:nvPicPr>
          <p:cNvPr id="24" name="Picture 9"/>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6166227" y="193361"/>
            <a:ext cx="683226" cy="683226"/>
          </a:xfrm>
          <a:prstGeom prst="rect">
            <a:avLst/>
          </a:prstGeom>
        </p:spPr>
      </p:pic>
      <p:sp>
        <p:nvSpPr>
          <p:cNvPr id="25" name="TextBox 10"/>
          <p:cNvSpPr txBox="1"/>
          <p:nvPr/>
        </p:nvSpPr>
        <p:spPr>
          <a:xfrm>
            <a:off x="6834010" y="375344"/>
            <a:ext cx="4788839" cy="987450"/>
          </a:xfrm>
          <a:prstGeom prst="rect">
            <a:avLst/>
          </a:prstGeom>
        </p:spPr>
        <p:txBody>
          <a:bodyPr wrap="square" lIns="0" tIns="0" rIns="0" bIns="0" rtlCol="0" anchor="t">
            <a:spAutoFit/>
          </a:bodyPr>
          <a:lstStyle/>
          <a:p>
            <a:pPr algn="ctr">
              <a:lnSpc>
                <a:spcPts val="7669"/>
              </a:lnSpc>
            </a:pPr>
            <a:r>
              <a:rPr lang="vi-VN" sz="6400" b="1" dirty="0" smtClean="0">
                <a:solidFill>
                  <a:schemeClr val="accent5">
                    <a:lumMod val="75000"/>
                  </a:schemeClr>
                </a:solidFill>
              </a:rPr>
              <a:t>KHÁM PHÁ</a:t>
            </a:r>
            <a:endParaRPr lang="en-US" sz="6400" b="1" dirty="0">
              <a:solidFill>
                <a:schemeClr val="accent5">
                  <a:lumMod val="75000"/>
                </a:schemeClr>
              </a:solidFill>
            </a:endParaRPr>
          </a:p>
        </p:txBody>
      </p:sp>
      <p:sp>
        <p:nvSpPr>
          <p:cNvPr id="26" name="TextBox 25"/>
          <p:cNvSpPr txBox="1"/>
          <p:nvPr/>
        </p:nvSpPr>
        <p:spPr>
          <a:xfrm>
            <a:off x="1625569" y="1362794"/>
            <a:ext cx="6412333" cy="830997"/>
          </a:xfrm>
          <a:prstGeom prst="rect">
            <a:avLst/>
          </a:prstGeom>
          <a:noFill/>
        </p:spPr>
        <p:txBody>
          <a:bodyPr wrap="none" rtlCol="0">
            <a:spAutoFit/>
          </a:bodyPr>
          <a:lstStyle/>
          <a:p>
            <a:r>
              <a:rPr lang="vi-VN" sz="4800" b="1" dirty="0"/>
              <a:t>2</a:t>
            </a:r>
            <a:r>
              <a:rPr lang="vi-VN" sz="4800" b="1" dirty="0" smtClean="0"/>
              <a:t>. Các loại thị trường</a:t>
            </a:r>
          </a:p>
        </p:txBody>
      </p:sp>
      <p:sp>
        <p:nvSpPr>
          <p:cNvPr id="27" name="Rectangle 26"/>
          <p:cNvSpPr/>
          <p:nvPr/>
        </p:nvSpPr>
        <p:spPr>
          <a:xfrm>
            <a:off x="437317" y="2316847"/>
            <a:ext cx="17510114" cy="784830"/>
          </a:xfrm>
          <a:prstGeom prst="rect">
            <a:avLst/>
          </a:prstGeom>
        </p:spPr>
        <p:txBody>
          <a:bodyPr wrap="none">
            <a:spAutoFit/>
          </a:bodyPr>
          <a:lstStyle/>
          <a:p>
            <a:pPr marL="685800" indent="-685800" algn="just">
              <a:spcBef>
                <a:spcPts val="300"/>
              </a:spcBef>
              <a:spcAft>
                <a:spcPts val="300"/>
              </a:spcAft>
              <a:buFont typeface="Wingdings" panose="05000000000000000000" pitchFamily="2" charset="2"/>
              <a:buChar char="Ø"/>
            </a:pP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Đ</a:t>
            </a:r>
            <a:r>
              <a:rPr lang="nl-NL" sz="4500" b="1" dirty="0" smtClean="0">
                <a:solidFill>
                  <a:srgbClr val="FF0000"/>
                </a:solidFill>
                <a:latin typeface="Arial" panose="020B0604020202020204" pitchFamily="34" charset="0"/>
                <a:ea typeface="Calibri" panose="020F0502020204030204" pitchFamily="34" charset="0"/>
                <a:cs typeface="Arial" panose="020B0604020202020204" pitchFamily="34" charset="0"/>
              </a:rPr>
              <a:t>ọc </a:t>
            </a:r>
            <a:r>
              <a:rPr lang="nl-NL" sz="4500" b="1" dirty="0">
                <a:solidFill>
                  <a:srgbClr val="FF0000"/>
                </a:solidFill>
                <a:latin typeface="Arial" panose="020B0604020202020204" pitchFamily="34" charset="0"/>
                <a:ea typeface="Calibri" panose="020F0502020204030204" pitchFamily="34" charset="0"/>
                <a:cs typeface="Arial" panose="020B0604020202020204" pitchFamily="34" charset="0"/>
              </a:rPr>
              <a:t>thông tin, quan sát Hình 1, 2 SGK tr.18 và trả lời câu hỏi:</a:t>
            </a:r>
            <a:endParaRPr lang="en-US" sz="4500"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28" name="TextBox 27"/>
          <p:cNvSpPr txBox="1"/>
          <p:nvPr/>
        </p:nvSpPr>
        <p:spPr>
          <a:xfrm>
            <a:off x="2881900" y="3450983"/>
            <a:ext cx="5152373" cy="738664"/>
          </a:xfrm>
          <a:prstGeom prst="rect">
            <a:avLst/>
          </a:prstGeom>
          <a:noFill/>
        </p:spPr>
        <p:txBody>
          <a:bodyPr wrap="none" rtlCol="0">
            <a:spAutoFit/>
          </a:bodyPr>
          <a:lstStyle/>
          <a:p>
            <a:r>
              <a:rPr lang="vi-VN" sz="4200" b="1" dirty="0" smtClean="0"/>
              <a:t>THẢO LUẬN NHÓM</a:t>
            </a:r>
            <a:endParaRPr lang="en-US" sz="4200" b="1" dirty="0"/>
          </a:p>
        </p:txBody>
      </p:sp>
      <p:sp>
        <p:nvSpPr>
          <p:cNvPr id="32" name="Rectangle 31"/>
          <p:cNvSpPr/>
          <p:nvPr/>
        </p:nvSpPr>
        <p:spPr>
          <a:xfrm>
            <a:off x="473603" y="4243236"/>
            <a:ext cx="9279997" cy="3970318"/>
          </a:xfrm>
          <a:prstGeom prst="rect">
            <a:avLst/>
          </a:prstGeom>
        </p:spPr>
        <p:txBody>
          <a:bodyPr wrap="square">
            <a:spAutoFit/>
          </a:bodyPr>
          <a:lstStyle/>
          <a:p>
            <a:pPr marL="742950" indent="-742950" algn="just">
              <a:lnSpc>
                <a:spcPct val="150000"/>
              </a:lnSpc>
              <a:buFont typeface="+mj-lt"/>
              <a:buAutoNum type="arabicParenR"/>
            </a:pPr>
            <a:r>
              <a:rPr lang="vi-VN" sz="4200" dirty="0" smtClean="0"/>
              <a:t>Em </a:t>
            </a:r>
            <a:r>
              <a:rPr lang="vi-VN" sz="4200" dirty="0"/>
              <a:t>hãy xác định các loại thị trường trong thông tin và hình ảnh.</a:t>
            </a:r>
          </a:p>
          <a:p>
            <a:pPr marL="742950" indent="-742950" algn="just">
              <a:lnSpc>
                <a:spcPct val="150000"/>
              </a:lnSpc>
              <a:buFont typeface="+mj-lt"/>
              <a:buAutoNum type="arabicParenR"/>
            </a:pPr>
            <a:r>
              <a:rPr lang="vi-VN" sz="4200" dirty="0" smtClean="0"/>
              <a:t>Theo </a:t>
            </a:r>
            <a:r>
              <a:rPr lang="vi-VN" sz="4200" dirty="0"/>
              <a:t>em, ngoài ra còn có những loại thị trường nào khác?</a:t>
            </a:r>
          </a:p>
        </p:txBody>
      </p:sp>
      <p:pic>
        <p:nvPicPr>
          <p:cNvPr id="34" name="Picture 33"/>
          <p:cNvPicPr/>
          <p:nvPr/>
        </p:nvPicPr>
        <p:blipFill>
          <a:blip r:embed="rId24">
            <a:extLst>
              <a:ext uri="{28A0092B-C50C-407E-A947-70E740481C1C}">
                <a14:useLocalDpi xmlns:a14="http://schemas.microsoft.com/office/drawing/2010/main" val="0"/>
              </a:ext>
            </a:extLst>
          </a:blip>
          <a:stretch>
            <a:fillRect/>
          </a:stretch>
        </p:blipFill>
        <p:spPr>
          <a:xfrm>
            <a:off x="10134600" y="4189647"/>
            <a:ext cx="7684917" cy="5062610"/>
          </a:xfrm>
          <a:prstGeom prst="rect">
            <a:avLst/>
          </a:prstGeom>
        </p:spPr>
      </p:pic>
    </p:spTree>
    <p:extLst>
      <p:ext uri="{BB962C8B-B14F-4D97-AF65-F5344CB8AC3E}">
        <p14:creationId xmlns:p14="http://schemas.microsoft.com/office/powerpoint/2010/main" val="1021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heel(2)">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800" decel="100000"/>
                                        <p:tgtEl>
                                          <p:spTgt spid="28"/>
                                        </p:tgtEl>
                                      </p:cBhvr>
                                    </p:animEffect>
                                    <p:anim calcmode="lin" valueType="num">
                                      <p:cBhvr>
                                        <p:cTn id="13" dur="800" decel="100000" fill="hold"/>
                                        <p:tgtEl>
                                          <p:spTgt spid="28"/>
                                        </p:tgtEl>
                                        <p:attrNameLst>
                                          <p:attrName>style.rotation</p:attrName>
                                        </p:attrNameLst>
                                      </p:cBhvr>
                                      <p:tavLst>
                                        <p:tav tm="0">
                                          <p:val>
                                            <p:fltVal val="-90"/>
                                          </p:val>
                                        </p:tav>
                                        <p:tav tm="100000">
                                          <p:val>
                                            <p:fltVal val="0"/>
                                          </p:val>
                                        </p:tav>
                                      </p:tavLst>
                                    </p:anim>
                                    <p:anim calcmode="lin" valueType="num">
                                      <p:cBhvr>
                                        <p:cTn id="14" dur="800" decel="100000" fill="hold"/>
                                        <p:tgtEl>
                                          <p:spTgt spid="28"/>
                                        </p:tgtEl>
                                        <p:attrNameLst>
                                          <p:attrName>ppt_x</p:attrName>
                                        </p:attrNameLst>
                                      </p:cBhvr>
                                      <p:tavLst>
                                        <p:tav tm="0">
                                          <p:val>
                                            <p:strVal val="#ppt_x+0.4"/>
                                          </p:val>
                                        </p:tav>
                                        <p:tav tm="100000">
                                          <p:val>
                                            <p:strVal val="#ppt_x-0.05"/>
                                          </p:val>
                                        </p:tav>
                                      </p:tavLst>
                                    </p:anim>
                                    <p:anim calcmode="lin" valueType="num">
                                      <p:cBhvr>
                                        <p:cTn id="15" dur="800" decel="100000" fill="hold"/>
                                        <p:tgtEl>
                                          <p:spTgt spid="28"/>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8"/>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8"/>
                                        </p:tgtEl>
                                        <p:attrNameLst>
                                          <p:attrName>ppt_y</p:attrName>
                                        </p:attrNameLst>
                                      </p:cBhvr>
                                      <p:tavLst>
                                        <p:tav tm="0">
                                          <p:val>
                                            <p:strVal val="#ppt_y+0.1"/>
                                          </p:val>
                                        </p:tav>
                                        <p:tav tm="100000">
                                          <p:val>
                                            <p:strVal val="#ppt_y"/>
                                          </p:val>
                                        </p:tav>
                                      </p:tavLst>
                                    </p:anim>
                                  </p:childTnLst>
                                </p:cTn>
                              </p:par>
                              <p:par>
                                <p:cTn id="18" presetID="3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800" decel="100000"/>
                                        <p:tgtEl>
                                          <p:spTgt spid="32"/>
                                        </p:tgtEl>
                                      </p:cBhvr>
                                    </p:animEffect>
                                    <p:anim calcmode="lin" valueType="num">
                                      <p:cBhvr>
                                        <p:cTn id="21" dur="800" decel="100000" fill="hold"/>
                                        <p:tgtEl>
                                          <p:spTgt spid="32"/>
                                        </p:tgtEl>
                                        <p:attrNameLst>
                                          <p:attrName>style.rotation</p:attrName>
                                        </p:attrNameLst>
                                      </p:cBhvr>
                                      <p:tavLst>
                                        <p:tav tm="0">
                                          <p:val>
                                            <p:fltVal val="-90"/>
                                          </p:val>
                                        </p:tav>
                                        <p:tav tm="100000">
                                          <p:val>
                                            <p:fltVal val="0"/>
                                          </p:val>
                                        </p:tav>
                                      </p:tavLst>
                                    </p:anim>
                                    <p:anim calcmode="lin" valueType="num">
                                      <p:cBhvr>
                                        <p:cTn id="22" dur="800" decel="100000" fill="hold"/>
                                        <p:tgtEl>
                                          <p:spTgt spid="32"/>
                                        </p:tgtEl>
                                        <p:attrNameLst>
                                          <p:attrName>ppt_x</p:attrName>
                                        </p:attrNameLst>
                                      </p:cBhvr>
                                      <p:tavLst>
                                        <p:tav tm="0">
                                          <p:val>
                                            <p:strVal val="#ppt_x+0.4"/>
                                          </p:val>
                                        </p:tav>
                                        <p:tav tm="100000">
                                          <p:val>
                                            <p:strVal val="#ppt_x-0.05"/>
                                          </p:val>
                                        </p:tav>
                                      </p:tavLst>
                                    </p:anim>
                                    <p:anim calcmode="lin" valueType="num">
                                      <p:cBhvr>
                                        <p:cTn id="23" dur="800" decel="100000" fill="hold"/>
                                        <p:tgtEl>
                                          <p:spTgt spid="32"/>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par>
                                <p:cTn id="26" presetID="30"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800" decel="100000"/>
                                        <p:tgtEl>
                                          <p:spTgt spid="34"/>
                                        </p:tgtEl>
                                      </p:cBhvr>
                                    </p:animEffect>
                                    <p:anim calcmode="lin" valueType="num">
                                      <p:cBhvr>
                                        <p:cTn id="29" dur="800" decel="100000" fill="hold"/>
                                        <p:tgtEl>
                                          <p:spTgt spid="34"/>
                                        </p:tgtEl>
                                        <p:attrNameLst>
                                          <p:attrName>style.rotation</p:attrName>
                                        </p:attrNameLst>
                                      </p:cBhvr>
                                      <p:tavLst>
                                        <p:tav tm="0">
                                          <p:val>
                                            <p:fltVal val="-90"/>
                                          </p:val>
                                        </p:tav>
                                        <p:tav tm="100000">
                                          <p:val>
                                            <p:fltVal val="0"/>
                                          </p:val>
                                        </p:tav>
                                      </p:tavLst>
                                    </p:anim>
                                    <p:anim calcmode="lin" valueType="num">
                                      <p:cBhvr>
                                        <p:cTn id="30" dur="800" decel="100000" fill="hold"/>
                                        <p:tgtEl>
                                          <p:spTgt spid="34"/>
                                        </p:tgtEl>
                                        <p:attrNameLst>
                                          <p:attrName>ppt_x</p:attrName>
                                        </p:attrNameLst>
                                      </p:cBhvr>
                                      <p:tavLst>
                                        <p:tav tm="0">
                                          <p:val>
                                            <p:strVal val="#ppt_x+0.4"/>
                                          </p:val>
                                        </p:tav>
                                        <p:tav tm="100000">
                                          <p:val>
                                            <p:strVal val="#ppt_x-0.05"/>
                                          </p:val>
                                        </p:tav>
                                      </p:tavLst>
                                    </p:anim>
                                    <p:anim calcmode="lin" valueType="num">
                                      <p:cBhvr>
                                        <p:cTn id="31" dur="800" decel="100000" fill="hold"/>
                                        <p:tgtEl>
                                          <p:spTgt spid="34"/>
                                        </p:tgtEl>
                                        <p:attrNameLst>
                                          <p:attrName>ppt_y</p:attrName>
                                        </p:attrNameLst>
                                      </p:cBhvr>
                                      <p:tavLst>
                                        <p:tav tm="0">
                                          <p:val>
                                            <p:strVal val="#ppt_y-0.4"/>
                                          </p:val>
                                        </p:tav>
                                        <p:tav tm="100000">
                                          <p:val>
                                            <p:strVal val="#ppt_y+0.1"/>
                                          </p:val>
                                        </p:tav>
                                      </p:tavLst>
                                    </p:anim>
                                    <p:anim calcmode="lin" valueType="num">
                                      <p:cBhvr>
                                        <p:cTn id="32" dur="200" accel="100000" fill="hold">
                                          <p:stCondLst>
                                            <p:cond delay="800"/>
                                          </p:stCondLst>
                                        </p:cTn>
                                        <p:tgtEl>
                                          <p:spTgt spid="34"/>
                                        </p:tgtEl>
                                        <p:attrNameLst>
                                          <p:attrName>ppt_x</p:attrName>
                                        </p:attrNameLst>
                                      </p:cBhvr>
                                      <p:tavLst>
                                        <p:tav tm="0">
                                          <p:val>
                                            <p:strVal val="#ppt_x-0.05"/>
                                          </p:val>
                                        </p:tav>
                                        <p:tav tm="100000">
                                          <p:val>
                                            <p:strVal val="#ppt_x"/>
                                          </p:val>
                                        </p:tav>
                                      </p:tavLst>
                                    </p:anim>
                                    <p:anim calcmode="lin" valueType="num">
                                      <p:cBhvr>
                                        <p:cTn id="33" dur="200" accel="100000" fill="hold">
                                          <p:stCondLst>
                                            <p:cond delay="800"/>
                                          </p:stCondLst>
                                        </p:cTn>
                                        <p:tgtEl>
                                          <p:spTgt spid="3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273</TotalTime>
  <Words>2160</Words>
  <Application>Microsoft Office PowerPoint</Application>
  <PresentationFormat>Custom</PresentationFormat>
  <Paragraphs>140</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22</cp:revision>
  <dcterms:created xsi:type="dcterms:W3CDTF">2006-08-16T00:00:00Z</dcterms:created>
  <dcterms:modified xsi:type="dcterms:W3CDTF">2022-05-21T07:54:39Z</dcterms:modified>
  <dc:identifier>DAEswOIwa4E</dc:identifier>
</cp:coreProperties>
</file>