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75" r:id="rId4"/>
    <p:sldId id="276" r:id="rId5"/>
    <p:sldId id="272" r:id="rId6"/>
    <p:sldId id="258"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263" r:id="rId39"/>
    <p:sldId id="308" r:id="rId40"/>
  </p:sldIdLst>
  <p:sldSz cx="18288000" cy="10287000"/>
  <p:notesSz cx="6858000" cy="9144000"/>
  <p:embeddedFontLs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E0BD9F-3FC5-407C-BAEC-A6C2FCC36CD1}">
          <p14:sldIdLst>
            <p14:sldId id="256"/>
            <p14:sldId id="259"/>
            <p14:sldId id="275"/>
            <p14:sldId id="276"/>
            <p14:sldId id="272"/>
            <p14:sldId id="258"/>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263"/>
            <p14:sldId id="308"/>
          </p14:sldIdLst>
        </p14:section>
        <p14:section name="Untitled Section" id="{D8A37040-D934-41F5-8048-A32B9F970AD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B41D36"/>
    <a:srgbClr val="CC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2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 Id="rId9"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2.sv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 Id="rId27" Type="http://schemas.openxmlformats.org/officeDocument/2006/relationships/image" Target="../media/image71.sv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28.xml.rels><?xml version="1.0" encoding="UTF-8" standalone="yes"?>
<Relationships xmlns="http://schemas.openxmlformats.org/package/2006/relationships"><Relationship Id="rId3" Type="http://schemas.openxmlformats.org/officeDocument/2006/relationships/image" Target="../media/image211.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1.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1.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1.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7.sv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702246"/>
            <a:ext cx="18288000" cy="2584754"/>
          </a:xfrm>
          <a:prstGeom prst="rect">
            <a:avLst/>
          </a:prstGeom>
          <a:solidFill>
            <a:srgbClr val="99D9D9"/>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720060" y="6135407"/>
            <a:ext cx="5866088" cy="3274344"/>
          </a:xfrm>
          <a:prstGeom prst="rect">
            <a:avLst/>
          </a:prstGeom>
        </p:spPr>
      </p:pic>
      <p:sp>
        <p:nvSpPr>
          <p:cNvPr id="4" name="TextBox 4"/>
          <p:cNvSpPr txBox="1"/>
          <p:nvPr/>
        </p:nvSpPr>
        <p:spPr>
          <a:xfrm>
            <a:off x="0" y="2219404"/>
            <a:ext cx="18288000" cy="3127651"/>
          </a:xfrm>
          <a:prstGeom prst="rect">
            <a:avLst/>
          </a:prstGeom>
        </p:spPr>
        <p:txBody>
          <a:bodyPr wrap="square" lIns="0" tIns="0" rIns="0" bIns="0" rtlCol="0" anchor="t">
            <a:spAutoFit/>
          </a:bodyPr>
          <a:lstStyle/>
          <a:p>
            <a:pPr algn="ctr">
              <a:lnSpc>
                <a:spcPts val="12999"/>
              </a:lnSpc>
            </a:pPr>
            <a:r>
              <a:rPr lang="en-US" sz="7200" b="1" smtClean="0">
                <a:solidFill>
                  <a:srgbClr val="000000"/>
                </a:solidFill>
                <a:latin typeface="Arial" panose="020B0604020202020204" pitchFamily="34" charset="0"/>
                <a:cs typeface="Arial" panose="020B0604020202020204" pitchFamily="34" charset="0"/>
              </a:rPr>
              <a:t>CHÀO MỪNG CÁC EM ĐẾN VỚI </a:t>
            </a:r>
          </a:p>
          <a:p>
            <a:pPr algn="ctr">
              <a:lnSpc>
                <a:spcPts val="12999"/>
              </a:lnSpc>
            </a:pPr>
            <a:r>
              <a:rPr lang="en-US" sz="7200" b="1" smtClean="0">
                <a:solidFill>
                  <a:srgbClr val="000000"/>
                </a:solidFill>
                <a:latin typeface="Arial" panose="020B0604020202020204" pitchFamily="34" charset="0"/>
                <a:cs typeface="Arial" panose="020B0604020202020204" pitchFamily="34" charset="0"/>
              </a:rPr>
              <a:t>BUỔI HỌC NGÀY HÔM NAY!</a:t>
            </a:r>
            <a:endParaRPr lang="en-US" sz="7200" b="1">
              <a:solidFill>
                <a:srgbClr val="00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295" y="4764157"/>
            <a:ext cx="2996714" cy="545759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653104" y="266700"/>
            <a:ext cx="2219639" cy="2329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391400" y="2247900"/>
            <a:ext cx="10210800" cy="5943600"/>
          </a:xfrm>
          <a:prstGeom prst="roundRect">
            <a:avLst/>
          </a:prstGeom>
          <a:solidFill>
            <a:srgbClr val="CCFFCC"/>
          </a:solidFill>
          <a:ln w="57150">
            <a:solidFill>
              <a:srgbClr val="B41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KHÁI NIỆM:</a:t>
            </a:r>
          </a:p>
          <a:p>
            <a:pPr algn="just">
              <a:lnSpc>
                <a:spcPct val="150000"/>
              </a:lnSpc>
            </a:pPr>
            <a:r>
              <a:rPr lang="vi-VN" sz="4000" smtClean="0">
                <a:solidFill>
                  <a:schemeClr val="tx1"/>
                </a:solidFill>
              </a:rPr>
              <a:t>Thuế </a:t>
            </a:r>
            <a:r>
              <a:rPr lang="vi-VN" sz="4000">
                <a:solidFill>
                  <a:schemeClr val="tx1"/>
                </a:solidFill>
              </a:rPr>
              <a:t>là một khoản nộp ngân sách nhà nước bắt buộc của tổ chức, hộ gia đình, hộ kinh doanh, cá nhân theo quy định của các luật thuế (khoản 1 Điều 3 Luật Quản lí thuế năm 2019). </a:t>
            </a:r>
            <a:endParaRPr lang="en-US" sz="4000">
              <a:solidFill>
                <a:schemeClr val="tx1"/>
              </a:solidFill>
            </a:endParaRPr>
          </a:p>
        </p:txBody>
      </p:sp>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1. THUẾ VÀ VAI TRÒ CỦA THUẾ </a:t>
            </a:r>
            <a:endParaRPr lang="en-US" sz="5000" b="1">
              <a:latin typeface="Arial" panose="020B0604020202020204" pitchFamily="34" charset="0"/>
              <a:cs typeface="Arial" panose="020B0604020202020204" pitchFamily="34" charset="0"/>
            </a:endParaRPr>
          </a:p>
        </p:txBody>
      </p:sp>
      <p:sp>
        <p:nvSpPr>
          <p:cNvPr id="4" name="Cloud Callout 3"/>
          <p:cNvSpPr/>
          <p:nvPr/>
        </p:nvSpPr>
        <p:spPr>
          <a:xfrm>
            <a:off x="228600" y="1506465"/>
            <a:ext cx="5791200" cy="2990206"/>
          </a:xfrm>
          <a:prstGeom prst="cloudCallout">
            <a:avLst>
              <a:gd name="adj1" fmla="val -30150"/>
              <a:gd name="adj2" fmla="val 72907"/>
            </a:avLst>
          </a:prstGeom>
          <a:solidFill>
            <a:srgbClr val="FFFF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i="1" smtClean="0">
                <a:solidFill>
                  <a:schemeClr val="tx1"/>
                </a:solidFill>
                <a:latin typeface="Arial" panose="020B0604020202020204" pitchFamily="34" charset="0"/>
                <a:cs typeface="Arial" panose="020B0604020202020204" pitchFamily="34" charset="0"/>
              </a:rPr>
              <a:t>Thuế là gì? </a:t>
            </a:r>
            <a:endParaRPr lang="en-US" sz="4500" b="1" i="1">
              <a:solidFill>
                <a:schemeClr val="tx1"/>
              </a:solidFill>
              <a:latin typeface="Arial" panose="020B0604020202020204" pitchFamily="34" charset="0"/>
              <a:cs typeface="Arial" panose="020B0604020202020204" pitchFamily="34" charset="0"/>
            </a:endParaRPr>
          </a:p>
        </p:txBody>
      </p:sp>
      <p:pic>
        <p:nvPicPr>
          <p:cNvPr id="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895600" y="3464442"/>
            <a:ext cx="4800600" cy="6822558"/>
          </a:xfrm>
          <a:prstGeom prst="rect">
            <a:avLst/>
          </a:prstGeom>
        </p:spPr>
      </p:pic>
    </p:spTree>
    <p:extLst>
      <p:ext uri="{BB962C8B-B14F-4D97-AF65-F5344CB8AC3E}">
        <p14:creationId xmlns:p14="http://schemas.microsoft.com/office/powerpoint/2010/main" val="38001135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1. THUẾ VÀ VAI TRÒ CỦA THUẾ </a:t>
            </a:r>
            <a:endParaRPr lang="en-US" sz="5000" b="1">
              <a:latin typeface="Arial" panose="020B0604020202020204" pitchFamily="34" charset="0"/>
              <a:cs typeface="Arial" panose="020B0604020202020204" pitchFamily="34" charset="0"/>
            </a:endParaRPr>
          </a:p>
        </p:txBody>
      </p:sp>
      <p:pic>
        <p:nvPicPr>
          <p:cNvPr id="1028" name="Picture 4" descr="Best Premium Notary And Legal Documents Illustration download in PNG &amp;  Vector form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0" y="4762500"/>
            <a:ext cx="7848716" cy="52480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956258"/>
            <a:ext cx="7137400" cy="4860510"/>
          </a:xfrm>
          <a:prstGeom prst="rect">
            <a:avLst/>
          </a:prstGeom>
        </p:spPr>
      </p:pic>
      <p:sp>
        <p:nvSpPr>
          <p:cNvPr id="3" name="Rectangle 2"/>
          <p:cNvSpPr/>
          <p:nvPr/>
        </p:nvSpPr>
        <p:spPr>
          <a:xfrm>
            <a:off x="1223010" y="2916120"/>
            <a:ext cx="16078200" cy="1824923"/>
          </a:xfrm>
          <a:prstGeom prst="rect">
            <a:avLst/>
          </a:prstGeom>
        </p:spPr>
        <p:txBody>
          <a:bodyPr wrap="square">
            <a:spAutoFit/>
          </a:bodyPr>
          <a:lstStyle/>
          <a:p>
            <a:pPr algn="just">
              <a:lnSpc>
                <a:spcPct val="150000"/>
              </a:lnSpc>
            </a:pPr>
            <a:r>
              <a:rPr lang="fr-FR" sz="4000" i="1">
                <a:solidFill>
                  <a:srgbClr val="C00000"/>
                </a:solidFill>
                <a:latin typeface="Arial" panose="020B0604020202020204" pitchFamily="34" charset="0"/>
                <a:ea typeface="Calibri" panose="020F0502020204030204" pitchFamily="34" charset="0"/>
                <a:cs typeface="Arial" panose="020B0604020202020204" pitchFamily="34" charset="0"/>
              </a:rPr>
              <a:t>Thuế giữ vai trò quan trọng trong xã hội hiện tại nếu không có thuế nhà nước sẽ không thể hoạt động vững mạnh.</a:t>
            </a:r>
            <a:endParaRPr lang="en-US" sz="4000" i="1">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346710" y="2367629"/>
            <a:ext cx="2514600" cy="2400657"/>
          </a:xfrm>
          <a:prstGeom prst="rect">
            <a:avLst/>
          </a:prstGeom>
          <a:noFill/>
        </p:spPr>
        <p:txBody>
          <a:bodyPr wrap="square" rtlCol="0">
            <a:spAutoFit/>
          </a:bodyPr>
          <a:lstStyle/>
          <a:p>
            <a:r>
              <a:rPr lang="en-US" sz="15000" smtClean="0">
                <a:latin typeface="Arial" panose="020B0604020202020204" pitchFamily="34" charset="0"/>
                <a:cs typeface="Arial" panose="020B0604020202020204" pitchFamily="34" charset="0"/>
              </a:rPr>
              <a:t>“</a:t>
            </a:r>
            <a:endParaRPr lang="en-US" sz="15000">
              <a:latin typeface="Arial" panose="020B0604020202020204" pitchFamily="34" charset="0"/>
              <a:cs typeface="Arial" panose="020B0604020202020204" pitchFamily="34" charset="0"/>
            </a:endParaRPr>
          </a:p>
        </p:txBody>
      </p:sp>
      <p:sp>
        <p:nvSpPr>
          <p:cNvPr id="12" name="TextBox 11"/>
          <p:cNvSpPr txBox="1"/>
          <p:nvPr/>
        </p:nvSpPr>
        <p:spPr>
          <a:xfrm>
            <a:off x="12189460" y="3828581"/>
            <a:ext cx="2514600" cy="2400657"/>
          </a:xfrm>
          <a:prstGeom prst="rect">
            <a:avLst/>
          </a:prstGeom>
          <a:noFill/>
        </p:spPr>
        <p:txBody>
          <a:bodyPr wrap="square" rtlCol="0">
            <a:spAutoFit/>
          </a:bodyPr>
          <a:lstStyle/>
          <a:p>
            <a:r>
              <a:rPr lang="en-US" sz="15000" smtClean="0">
                <a:latin typeface="Arial" panose="020B0604020202020204" pitchFamily="34" charset="0"/>
                <a:cs typeface="Arial" panose="020B0604020202020204" pitchFamily="34" charset="0"/>
              </a:rPr>
              <a:t>”</a:t>
            </a:r>
            <a:endParaRPr lang="en-US" sz="15000">
              <a:latin typeface="Arial" panose="020B0604020202020204" pitchFamily="34" charset="0"/>
              <a:cs typeface="Arial" panose="020B0604020202020204" pitchFamily="34" charset="0"/>
            </a:endParaRPr>
          </a:p>
        </p:txBody>
      </p:sp>
      <p:sp>
        <p:nvSpPr>
          <p:cNvPr id="14" name="TextBox 13"/>
          <p:cNvSpPr txBox="1"/>
          <p:nvPr/>
        </p:nvSpPr>
        <p:spPr>
          <a:xfrm>
            <a:off x="762000" y="1661058"/>
            <a:ext cx="54864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b. Vai trò </a:t>
            </a:r>
            <a:endParaRPr lang="en-US" sz="45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827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1. THUẾ VÀ VAI TRÒ CỦA THUẾ </a:t>
            </a:r>
            <a:endParaRPr lang="en-US" sz="5000" b="1">
              <a:latin typeface="Arial" panose="020B0604020202020204" pitchFamily="34" charset="0"/>
              <a:cs typeface="Arial" panose="020B0604020202020204" pitchFamily="34" charset="0"/>
            </a:endParaRPr>
          </a:p>
        </p:txBody>
      </p:sp>
      <p:sp>
        <p:nvSpPr>
          <p:cNvPr id="9" name="Pentagon 8"/>
          <p:cNvSpPr/>
          <p:nvPr/>
        </p:nvSpPr>
        <p:spPr>
          <a:xfrm>
            <a:off x="0" y="1866900"/>
            <a:ext cx="4648200" cy="1066800"/>
          </a:xfrm>
          <a:prstGeom prst="homePlat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Thảo luận nhóm </a:t>
            </a:r>
            <a:endParaRPr lang="en-US" sz="4000" b="1">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762000" y="3619500"/>
            <a:ext cx="7277100" cy="378565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Đọc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thông tin 1, 2, 3, quan sát sơ đồ SGK tr.34, 35 và trả lời câu hỏi: </a:t>
            </a:r>
            <a:r>
              <a:rPr lang="fr-FR" sz="4000" b="1" i="1">
                <a:solidFill>
                  <a:srgbClr val="000000"/>
                </a:solidFill>
                <a:latin typeface="Arial" panose="020B0604020202020204" pitchFamily="34" charset="0"/>
                <a:ea typeface="Calibri" panose="020F0502020204030204" pitchFamily="34" charset="0"/>
                <a:cs typeface="Arial" panose="020B0604020202020204" pitchFamily="34" charset="0"/>
              </a:rPr>
              <a:t>Vì sao nhà nước phải thu thuế?</a:t>
            </a:r>
            <a:endParaRPr lang="en-US" sz="4000" b="1" i="1">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534400" y="2400300"/>
            <a:ext cx="9164320" cy="57790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204745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1. THUẾ VÀ VAI TRÒ CỦA THUẾ </a:t>
            </a:r>
            <a:endParaRPr lang="en-US" sz="5000" b="1">
              <a:latin typeface="Arial" panose="020B0604020202020204" pitchFamily="34" charset="0"/>
              <a:cs typeface="Arial" panose="020B0604020202020204" pitchFamily="34" charset="0"/>
            </a:endParaRPr>
          </a:p>
        </p:txBody>
      </p:sp>
      <p:sp>
        <p:nvSpPr>
          <p:cNvPr id="2" name="TextBox 1"/>
          <p:cNvSpPr txBox="1"/>
          <p:nvPr/>
        </p:nvSpPr>
        <p:spPr>
          <a:xfrm>
            <a:off x="1295400" y="2628900"/>
            <a:ext cx="15697200" cy="563231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smtClean="0"/>
              <a:t>Thuế </a:t>
            </a:r>
            <a:r>
              <a:rPr lang="vi-VN" sz="4000"/>
              <a:t>là nguồn thu chính của ngân sách nhà nước.</a:t>
            </a:r>
          </a:p>
          <a:p>
            <a:pPr marL="571500" indent="-571500" algn="just">
              <a:lnSpc>
                <a:spcPct val="150000"/>
              </a:lnSpc>
              <a:buFont typeface="Wingdings" panose="05000000000000000000" pitchFamily="2" charset="2"/>
              <a:buChar char="Ø"/>
            </a:pPr>
            <a:r>
              <a:rPr lang="vi-VN" sz="4000" smtClean="0"/>
              <a:t>Thuế </a:t>
            </a:r>
            <a:r>
              <a:rPr lang="vi-VN" sz="4000"/>
              <a:t>là công cụ quan trọng để Nhà nước điều tiết thị trường. Qua thuế, Nhà nước hướng dẫn tiêu dùng theo hướng tích cực, bảo vệ thị trường trong </a:t>
            </a:r>
            <a:r>
              <a:rPr lang="vi-VN" sz="4000" smtClean="0"/>
              <a:t>nước.</a:t>
            </a:r>
            <a:endParaRPr lang="en-US" sz="4000" smtClean="0"/>
          </a:p>
          <a:p>
            <a:pPr marL="571500" indent="-571500" algn="just">
              <a:lnSpc>
                <a:spcPct val="150000"/>
              </a:lnSpc>
              <a:buFont typeface="Wingdings" panose="05000000000000000000" pitchFamily="2" charset="2"/>
              <a:buChar char="Ø"/>
            </a:pPr>
            <a:r>
              <a:rPr lang="vi-VN" sz="4000" smtClean="0"/>
              <a:t>Thuế </a:t>
            </a:r>
            <a:r>
              <a:rPr lang="vi-VN" sz="4000"/>
              <a:t>góp phần điều tiết thu nhập, thực hiện công bằng xã hội, đảm bảo cân bằng lợi ích trong xã hội.</a:t>
            </a:r>
          </a:p>
        </p:txBody>
      </p:sp>
      <p:sp>
        <p:nvSpPr>
          <p:cNvPr id="3" name="Pentagon 2"/>
          <p:cNvSpPr/>
          <p:nvPr/>
        </p:nvSpPr>
        <p:spPr>
          <a:xfrm>
            <a:off x="0" y="1433274"/>
            <a:ext cx="3429000" cy="1023498"/>
          </a:xfrm>
          <a:prstGeom prst="homePlate">
            <a:avLst/>
          </a:prstGeom>
          <a:solidFill>
            <a:schemeClr val="accent6">
              <a:lumMod val="60000"/>
              <a:lumOff val="4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Vai trò </a:t>
            </a:r>
            <a:endParaRPr lang="en-US" sz="45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7697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4" name="Rounded Rectangle 3"/>
          <p:cNvSpPr/>
          <p:nvPr/>
        </p:nvSpPr>
        <p:spPr>
          <a:xfrm>
            <a:off x="685800" y="952500"/>
            <a:ext cx="16916400" cy="6629400"/>
          </a:xfrm>
          <a:prstGeom prst="roundRect">
            <a:avLst/>
          </a:prstGeom>
          <a:solidFill>
            <a:schemeClr val="accent6">
              <a:lumMod val="40000"/>
              <a:lumOff val="6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smtClean="0">
                <a:solidFill>
                  <a:schemeClr val="tx1"/>
                </a:solidFill>
                <a:latin typeface="Arial" panose="020B0604020202020204" pitchFamily="34" charset="0"/>
                <a:cs typeface="Arial" panose="020B0604020202020204" pitchFamily="34" charset="0"/>
              </a:rPr>
              <a:t>MỞ RỘNG: </a:t>
            </a:r>
          </a:p>
          <a:p>
            <a:pPr marL="457200" indent="-457200" algn="just">
              <a:lnSpc>
                <a:spcPct val="150000"/>
              </a:lnSpc>
              <a:buFont typeface="Wingdings" panose="05000000000000000000" pitchFamily="2" charset="2"/>
              <a:buChar char="§"/>
            </a:pPr>
            <a:r>
              <a:rPr lang="vi-VN" sz="3500" smtClean="0">
                <a:solidFill>
                  <a:schemeClr val="tx1"/>
                </a:solidFill>
                <a:latin typeface="Arial" panose="020B0604020202020204" pitchFamily="34" charset="0"/>
                <a:cs typeface="Arial" panose="020B0604020202020204" pitchFamily="34" charset="0"/>
              </a:rPr>
              <a:t>Thuế </a:t>
            </a:r>
            <a:r>
              <a:rPr lang="vi-VN" sz="3500">
                <a:solidFill>
                  <a:schemeClr val="tx1"/>
                </a:solidFill>
                <a:latin typeface="Arial" panose="020B0604020202020204" pitchFamily="34" charset="0"/>
                <a:cs typeface="Arial" panose="020B0604020202020204" pitchFamily="34" charset="0"/>
              </a:rPr>
              <a:t>được coi là khoản thu quan trọng nhất, mang tính chất ổn định lâu dài và khi nền kinh tế càng phát triển thì khoản thu này càng tăng.</a:t>
            </a:r>
          </a:p>
          <a:p>
            <a:pPr marL="457200" indent="-457200" algn="just">
              <a:lnSpc>
                <a:spcPct val="150000"/>
              </a:lnSpc>
              <a:buFont typeface="Wingdings" panose="05000000000000000000" pitchFamily="2" charset="2"/>
              <a:buChar char="§"/>
            </a:pPr>
            <a:r>
              <a:rPr lang="vi-VN" sz="3500" smtClean="0">
                <a:solidFill>
                  <a:schemeClr val="tx1"/>
                </a:solidFill>
                <a:latin typeface="Arial" panose="020B0604020202020204" pitchFamily="34" charset="0"/>
                <a:cs typeface="Arial" panose="020B0604020202020204" pitchFamily="34" charset="0"/>
              </a:rPr>
              <a:t>Thuế </a:t>
            </a:r>
            <a:r>
              <a:rPr lang="vi-VN" sz="3500">
                <a:solidFill>
                  <a:schemeClr val="tx1"/>
                </a:solidFill>
                <a:latin typeface="Arial" panose="020B0604020202020204" pitchFamily="34" charset="0"/>
                <a:cs typeface="Arial" panose="020B0604020202020204" pitchFamily="34" charset="0"/>
              </a:rPr>
              <a:t>góp phần thực hiện chức năng kiểm kê, kiểm soát, quản lý hướng dẫn và khuyến khích phát triển sản xuất, mở rộng lưu thông đối với tất cả các thành phần kinh tế theo hướng phát triển của kế hoạch nhà nước, góp phần tích cực vào việc điều chỉnh các mặt mất cân đối lớn trong nền kinh tế quốc dân</a:t>
            </a:r>
            <a:r>
              <a:rPr lang="vi-VN" sz="3500" smtClean="0">
                <a:solidFill>
                  <a:schemeClr val="tx1"/>
                </a:solidFill>
                <a:latin typeface="Arial" panose="020B0604020202020204" pitchFamily="34" charset="0"/>
                <a:cs typeface="Arial" panose="020B0604020202020204" pitchFamily="34" charset="0"/>
              </a:rPr>
              <a:t>.</a:t>
            </a:r>
            <a:endParaRPr lang="vi-VN"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35977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2. MỘT SỐ LOẠI THUẾ PHỔ BIẾN </a:t>
            </a:r>
            <a:endParaRPr lang="en-US" sz="5000" b="1">
              <a:latin typeface="Arial" panose="020B0604020202020204" pitchFamily="34" charset="0"/>
              <a:cs typeface="Arial" panose="020B0604020202020204" pitchFamily="34" charset="0"/>
            </a:endParaRPr>
          </a:p>
        </p:txBody>
      </p:sp>
      <p:sp>
        <p:nvSpPr>
          <p:cNvPr id="5" name="Pentagon 4"/>
          <p:cNvSpPr/>
          <p:nvPr/>
        </p:nvSpPr>
        <p:spPr>
          <a:xfrm>
            <a:off x="0" y="1678300"/>
            <a:ext cx="4648200" cy="1066800"/>
          </a:xfrm>
          <a:prstGeom prst="homePlat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Thảo luận nhóm </a:t>
            </a:r>
            <a:endParaRPr lang="en-US" sz="4000" b="1">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1143000" y="2990126"/>
            <a:ext cx="9833536" cy="5632311"/>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Ø"/>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Đọc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các trường hợp SGK tr.35, 36 đưa ra và trả lời câu hỏi: </a:t>
            </a:r>
            <a:r>
              <a:rPr lang="fr-FR" sz="4000" b="1" i="1">
                <a:solidFill>
                  <a:srgbClr val="000000"/>
                </a:solidFill>
                <a:latin typeface="Arial" panose="020B0604020202020204" pitchFamily="34" charset="0"/>
                <a:ea typeface="Calibri" panose="020F0502020204030204" pitchFamily="34" charset="0"/>
                <a:cs typeface="Arial" panose="020B0604020202020204" pitchFamily="34" charset="0"/>
              </a:rPr>
              <a:t>Theo em, ngoài thuế thu nhập doanh nghiệp, doanh nghiệp X còn phải nộp thuế nào khác? Chia sẻ hiều biết của em về loại thuế đó?</a:t>
            </a:r>
            <a:endParaRPr lang="en-US" sz="4000" b="1" i="1">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2"/>
          <a:srcRect/>
          <a:stretch>
            <a:fillRect/>
          </a:stretch>
        </p:blipFill>
        <p:spPr>
          <a:xfrm>
            <a:off x="10976536" y="3425126"/>
            <a:ext cx="7316544" cy="5962983"/>
          </a:xfrm>
          <a:prstGeom prst="rect">
            <a:avLst/>
          </a:prstGeom>
        </p:spPr>
      </p:pic>
    </p:spTree>
    <p:extLst>
      <p:ext uri="{BB962C8B-B14F-4D97-AF65-F5344CB8AC3E}">
        <p14:creationId xmlns:p14="http://schemas.microsoft.com/office/powerpoint/2010/main" val="30509436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2. MỘT SỐ LOẠI THUẾ PHỔ BIẾN </a:t>
            </a:r>
            <a:endParaRPr lang="en-US" sz="5000" b="1">
              <a:latin typeface="Arial" panose="020B0604020202020204" pitchFamily="34" charset="0"/>
              <a:cs typeface="Arial" panose="020B0604020202020204" pitchFamily="34" charset="0"/>
            </a:endParaRPr>
          </a:p>
        </p:txBody>
      </p:sp>
      <p:sp>
        <p:nvSpPr>
          <p:cNvPr id="4" name="Rectangle 3"/>
          <p:cNvSpPr/>
          <p:nvPr/>
        </p:nvSpPr>
        <p:spPr>
          <a:xfrm>
            <a:off x="883565" y="1943100"/>
            <a:ext cx="16520869" cy="5632311"/>
          </a:xfrm>
          <a:prstGeom prst="rect">
            <a:avLst/>
          </a:prstGeom>
        </p:spPr>
        <p:txBody>
          <a:bodyPr wrap="none">
            <a:spAutoFit/>
          </a:bodyPr>
          <a:lstStyle/>
          <a:p>
            <a:pPr marL="571500" indent="-571500">
              <a:lnSpc>
                <a:spcPct val="150000"/>
              </a:lnSpc>
              <a:buFont typeface="Wingdings" panose="05000000000000000000" pitchFamily="2" charset="2"/>
              <a:buChar char="Ø"/>
            </a:pPr>
            <a:r>
              <a:rPr lang="fr-FR" sz="4000" i="1">
                <a:solidFill>
                  <a:srgbClr val="000000"/>
                </a:solidFill>
                <a:latin typeface="Arial" panose="020B0604020202020204" pitchFamily="34" charset="0"/>
                <a:ea typeface="Calibri" panose="020F0502020204030204" pitchFamily="34" charset="0"/>
                <a:cs typeface="Arial" panose="020B0604020202020204" pitchFamily="34" charset="0"/>
              </a:rPr>
              <a:t>Ngoại trừ thuế thu nhập doanh nghiệp, </a:t>
            </a:r>
            <a:r>
              <a:rPr lang="fr-FR" sz="4000" i="1">
                <a:latin typeface="Arial" panose="020B0604020202020204" pitchFamily="34" charset="0"/>
                <a:ea typeface="Calibri" panose="020F0502020204030204" pitchFamily="34" charset="0"/>
                <a:cs typeface="Arial" panose="020B0604020202020204" pitchFamily="34" charset="0"/>
              </a:rPr>
              <a:t>doanh</a:t>
            </a:r>
            <a:r>
              <a:rPr lang="fr-FR" sz="4000" i="1">
                <a:solidFill>
                  <a:srgbClr val="000000"/>
                </a:solidFill>
                <a:latin typeface="Arial" panose="020B0604020202020204" pitchFamily="34" charset="0"/>
                <a:ea typeface="Calibri" panose="020F0502020204030204" pitchFamily="34" charset="0"/>
                <a:cs typeface="Arial" panose="020B0604020202020204" pitchFamily="34" charset="0"/>
              </a:rPr>
              <a:t> nghiệp X còn phải nộp</a:t>
            </a:r>
            <a:r>
              <a:rPr lang="fr-FR" sz="4000" i="1"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nSpc>
                <a:spcPct val="150000"/>
              </a:lnSpc>
              <a:buFontTx/>
              <a:buChar char="-"/>
            </a:pPr>
            <a:r>
              <a:rPr lang="fr-FR" sz="4000" smtClean="0">
                <a:solidFill>
                  <a:srgbClr val="000000"/>
                </a:solidFill>
                <a:latin typeface="Arial" panose="020B0604020202020204" pitchFamily="34" charset="0"/>
                <a:cs typeface="Arial" panose="020B0604020202020204" pitchFamily="34" charset="0"/>
              </a:rPr>
              <a:t>Thuế  thu nhập cá nhân</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Thuế giá trị gia tăng</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Thuế nhập khẩu</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Thuế tiêu thụ đặc biệt</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Thuế bảo vệ môi trường</a:t>
            </a:r>
          </a:p>
        </p:txBody>
      </p:sp>
    </p:spTree>
    <p:extLst>
      <p:ext uri="{BB962C8B-B14F-4D97-AF65-F5344CB8AC3E}">
        <p14:creationId xmlns:p14="http://schemas.microsoft.com/office/powerpoint/2010/main" val="41080696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2. MỘT SỐ LOẠI THUẾ PHỔ BIẾN </a:t>
            </a:r>
            <a:endParaRPr lang="en-US" sz="5000" b="1">
              <a:latin typeface="Arial" panose="020B0604020202020204" pitchFamily="34" charset="0"/>
              <a:cs typeface="Arial" panose="020B0604020202020204" pitchFamily="34" charset="0"/>
            </a:endParaRPr>
          </a:p>
        </p:txBody>
      </p:sp>
      <p:sp>
        <p:nvSpPr>
          <p:cNvPr id="5" name="Right Arrow 4"/>
          <p:cNvSpPr/>
          <p:nvPr/>
        </p:nvSpPr>
        <p:spPr>
          <a:xfrm>
            <a:off x="533400" y="2007885"/>
            <a:ext cx="1143000" cy="685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09800" y="1908855"/>
            <a:ext cx="15011400" cy="784830"/>
          </a:xfrm>
          <a:prstGeom prst="rect">
            <a:avLst/>
          </a:prstGeom>
          <a:noFill/>
        </p:spPr>
        <p:txBody>
          <a:bodyPr wrap="square" rtlCol="0">
            <a:spAutoFit/>
          </a:bodyPr>
          <a:lstStyle/>
          <a:p>
            <a:r>
              <a:rPr lang="en-US" sz="4500" b="1" i="1" smtClean="0">
                <a:latin typeface="Arial" panose="020B0604020202020204" pitchFamily="34" charset="0"/>
                <a:cs typeface="Arial" panose="020B0604020202020204" pitchFamily="34" charset="0"/>
              </a:rPr>
              <a:t>Một số loại thuế phổ biến:</a:t>
            </a:r>
            <a:endParaRPr lang="en-US" sz="4500" b="1" i="1">
              <a:latin typeface="Arial" panose="020B0604020202020204" pitchFamily="34" charset="0"/>
              <a:cs typeface="Arial" panose="020B0604020202020204" pitchFamily="34" charset="0"/>
            </a:endParaRPr>
          </a:p>
        </p:txBody>
      </p:sp>
      <p:grpSp>
        <p:nvGrpSpPr>
          <p:cNvPr id="12" name="Group 11"/>
          <p:cNvGrpSpPr/>
          <p:nvPr/>
        </p:nvGrpSpPr>
        <p:grpSpPr>
          <a:xfrm>
            <a:off x="1711960" y="3445493"/>
            <a:ext cx="5638800" cy="2860612"/>
            <a:chOff x="2209800" y="4949888"/>
            <a:chExt cx="5638800" cy="2860612"/>
          </a:xfrm>
        </p:grpSpPr>
        <p:sp>
          <p:nvSpPr>
            <p:cNvPr id="8" name="Rounded Rectangle 7"/>
            <p:cNvSpPr/>
            <p:nvPr/>
          </p:nvSpPr>
          <p:spPr>
            <a:xfrm>
              <a:off x="2209800" y="4949888"/>
              <a:ext cx="5638800" cy="179635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2060"/>
                  </a:solidFill>
                  <a:latin typeface="Arial" panose="020B0604020202020204" pitchFamily="34" charset="0"/>
                  <a:cs typeface="Arial" panose="020B0604020202020204" pitchFamily="34" charset="0"/>
                </a:rPr>
                <a:t>Thuế trực thu</a:t>
              </a:r>
              <a:endParaRPr lang="en-US" sz="4000" b="1">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4229100" y="6210300"/>
              <a:ext cx="1600200" cy="1600200"/>
            </a:xfrm>
            <a:prstGeom prst="rect">
              <a:avLst/>
            </a:prstGeom>
          </p:spPr>
        </p:pic>
      </p:grpSp>
      <p:grpSp>
        <p:nvGrpSpPr>
          <p:cNvPr id="13" name="Group 12"/>
          <p:cNvGrpSpPr/>
          <p:nvPr/>
        </p:nvGrpSpPr>
        <p:grpSpPr>
          <a:xfrm>
            <a:off x="10515600" y="3473433"/>
            <a:ext cx="5638800" cy="2832672"/>
            <a:chOff x="10744200" y="4949888"/>
            <a:chExt cx="5638800" cy="2832672"/>
          </a:xfrm>
        </p:grpSpPr>
        <p:sp>
          <p:nvSpPr>
            <p:cNvPr id="9" name="Rounded Rectangle 8"/>
            <p:cNvSpPr/>
            <p:nvPr/>
          </p:nvSpPr>
          <p:spPr>
            <a:xfrm>
              <a:off x="10744200" y="4949888"/>
              <a:ext cx="5638800" cy="179635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2060"/>
                  </a:solidFill>
                  <a:latin typeface="Arial" panose="020B0604020202020204" pitchFamily="34" charset="0"/>
                  <a:cs typeface="Arial" panose="020B0604020202020204" pitchFamily="34" charset="0"/>
                </a:rPr>
                <a:t>Thuế gián thu</a:t>
              </a:r>
              <a:endParaRPr lang="en-US" sz="4000" b="1">
                <a:solidFill>
                  <a:srgbClr val="00206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2763500" y="6182360"/>
              <a:ext cx="1600200" cy="1600200"/>
            </a:xfrm>
            <a:prstGeom prst="rect">
              <a:avLst/>
            </a:prstGeom>
          </p:spPr>
        </p:pic>
      </p:grpSp>
      <p:sp>
        <p:nvSpPr>
          <p:cNvPr id="14" name="Rectangle 13"/>
          <p:cNvSpPr/>
          <p:nvPr/>
        </p:nvSpPr>
        <p:spPr>
          <a:xfrm>
            <a:off x="685801" y="6502256"/>
            <a:ext cx="7924800" cy="1708160"/>
          </a:xfrm>
          <a:prstGeom prst="rect">
            <a:avLst/>
          </a:prstGeom>
        </p:spPr>
        <p:txBody>
          <a:bodyPr wrap="square">
            <a:spAutoFit/>
          </a:bodyPr>
          <a:lstStyle/>
          <a:p>
            <a:pPr algn="just">
              <a:lnSpc>
                <a:spcPct val="150000"/>
              </a:lnSpc>
            </a:pPr>
            <a:r>
              <a:rPr lang="fr-FR" sz="3500" i="1" smtClean="0">
                <a:solidFill>
                  <a:srgbClr val="000000"/>
                </a:solidFill>
                <a:latin typeface="Arial" panose="020B0604020202020204" pitchFamily="34" charset="0"/>
                <a:ea typeface="Calibri" panose="020F0502020204030204" pitchFamily="34" charset="0"/>
                <a:cs typeface="Arial" panose="020B0604020202020204" pitchFamily="34" charset="0"/>
              </a:rPr>
              <a:t>Loại thuế điều tiết trực tiếp vào thu nhập hoặc tài sản của người nộp thuế.</a:t>
            </a:r>
            <a:endParaRPr lang="en-US" sz="3500" i="1">
              <a:latin typeface="Arial" panose="020B0604020202020204" pitchFamily="34" charset="0"/>
              <a:cs typeface="Arial" panose="020B0604020202020204" pitchFamily="34" charset="0"/>
            </a:endParaRPr>
          </a:p>
        </p:txBody>
      </p:sp>
      <p:sp>
        <p:nvSpPr>
          <p:cNvPr id="15" name="Rectangle 14"/>
          <p:cNvSpPr/>
          <p:nvPr/>
        </p:nvSpPr>
        <p:spPr>
          <a:xfrm>
            <a:off x="9715500" y="6367604"/>
            <a:ext cx="7924800" cy="1608325"/>
          </a:xfrm>
          <a:prstGeom prst="rect">
            <a:avLst/>
          </a:prstGeom>
        </p:spPr>
        <p:txBody>
          <a:bodyPr wrap="square">
            <a:spAutoFit/>
          </a:bodyPr>
          <a:lstStyle/>
          <a:p>
            <a:pPr algn="just">
              <a:lnSpc>
                <a:spcPct val="150000"/>
              </a:lnSpc>
            </a:pPr>
            <a:r>
              <a:rPr lang="fr-FR" sz="3500" i="1" smtClean="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3500" i="1">
                <a:solidFill>
                  <a:srgbClr val="000000"/>
                </a:solidFill>
                <a:latin typeface="Arial" panose="020B0604020202020204" pitchFamily="34" charset="0"/>
                <a:ea typeface="Calibri" panose="020F0502020204030204" pitchFamily="34" charset="0"/>
                <a:cs typeface="Arial" panose="020B0604020202020204" pitchFamily="34" charset="0"/>
              </a:rPr>
              <a:t>thuế điều tiết gián tiếp thông qua giá cả hàng hoá, dịch </a:t>
            </a:r>
            <a:r>
              <a:rPr lang="fr-FR" sz="3500" i="1" smtClean="0">
                <a:solidFill>
                  <a:srgbClr val="000000"/>
                </a:solidFill>
                <a:latin typeface="Arial" panose="020B0604020202020204" pitchFamily="34" charset="0"/>
                <a:ea typeface="Calibri" panose="020F0502020204030204" pitchFamily="34" charset="0"/>
                <a:cs typeface="Arial" panose="020B0604020202020204" pitchFamily="34" charset="0"/>
              </a:rPr>
              <a:t>vụ.</a:t>
            </a:r>
            <a:endParaRPr lang="en-US" sz="35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6498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2. MỘT SỐ LOẠI THUẾ PHỔ BIẾN </a:t>
            </a:r>
            <a:endParaRPr lang="en-US" sz="5000" b="1">
              <a:latin typeface="Arial" panose="020B0604020202020204" pitchFamily="34" charset="0"/>
              <a:cs typeface="Arial" panose="020B0604020202020204" pitchFamily="34" charset="0"/>
            </a:endParaRPr>
          </a:p>
        </p:txBody>
      </p:sp>
      <p:cxnSp>
        <p:nvCxnSpPr>
          <p:cNvPr id="4" name="Straight Connector 3"/>
          <p:cNvCxnSpPr/>
          <p:nvPr/>
        </p:nvCxnSpPr>
        <p:spPr>
          <a:xfrm>
            <a:off x="9296400" y="2525643"/>
            <a:ext cx="0" cy="563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76400" y="1817757"/>
            <a:ext cx="4953000" cy="707886"/>
          </a:xfrm>
          <a:prstGeom prst="rect">
            <a:avLst/>
          </a:prstGeom>
          <a:noFill/>
        </p:spPr>
        <p:txBody>
          <a:bodyPr wrap="square" rtlCol="0">
            <a:spAutoFit/>
          </a:bodyPr>
          <a:lstStyle/>
          <a:p>
            <a:pPr algn="ctr"/>
            <a:r>
              <a:rPr lang="en-US" sz="4000" b="1" smtClean="0">
                <a:latin typeface="Arial" panose="020B0604020202020204" pitchFamily="34" charset="0"/>
                <a:cs typeface="Arial" panose="020B0604020202020204" pitchFamily="34" charset="0"/>
              </a:rPr>
              <a:t>Thuế trực thu </a:t>
            </a:r>
            <a:endParaRPr lang="en-US" sz="4000" b="1">
              <a:latin typeface="Arial" panose="020B0604020202020204" pitchFamily="34" charset="0"/>
              <a:cs typeface="Arial" panose="020B0604020202020204" pitchFamily="34" charset="0"/>
            </a:endParaRPr>
          </a:p>
        </p:txBody>
      </p:sp>
      <p:sp>
        <p:nvSpPr>
          <p:cNvPr id="15" name="TextBox 14"/>
          <p:cNvSpPr txBox="1"/>
          <p:nvPr/>
        </p:nvSpPr>
        <p:spPr>
          <a:xfrm>
            <a:off x="11049000" y="1817757"/>
            <a:ext cx="4953000" cy="707886"/>
          </a:xfrm>
          <a:prstGeom prst="rect">
            <a:avLst/>
          </a:prstGeom>
          <a:noFill/>
        </p:spPr>
        <p:txBody>
          <a:bodyPr wrap="square" rtlCol="0">
            <a:spAutoFit/>
          </a:bodyPr>
          <a:lstStyle/>
          <a:p>
            <a:pPr algn="ctr"/>
            <a:r>
              <a:rPr lang="en-US" sz="4000" b="1" smtClean="0">
                <a:latin typeface="Arial" panose="020B0604020202020204" pitchFamily="34" charset="0"/>
                <a:cs typeface="Arial" panose="020B0604020202020204" pitchFamily="34" charset="0"/>
              </a:rPr>
              <a:t>Thuế gián thu </a:t>
            </a:r>
            <a:endParaRPr lang="en-US" sz="4000" b="1">
              <a:latin typeface="Arial" panose="020B0604020202020204" pitchFamily="34" charset="0"/>
              <a:cs typeface="Arial" panose="020B0604020202020204" pitchFamily="34" charset="0"/>
            </a:endParaRPr>
          </a:p>
        </p:txBody>
      </p:sp>
      <p:sp>
        <p:nvSpPr>
          <p:cNvPr id="16" name="Flowchart: Terminator 15"/>
          <p:cNvSpPr/>
          <p:nvPr/>
        </p:nvSpPr>
        <p:spPr>
          <a:xfrm>
            <a:off x="1219200" y="3390900"/>
            <a:ext cx="6858000" cy="1752600"/>
          </a:xfrm>
          <a:prstGeom prst="flowChartTermina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rgbClr val="002060"/>
                </a:solidFill>
                <a:latin typeface="Arial" panose="020B0604020202020204" pitchFamily="34" charset="0"/>
                <a:cs typeface="Arial" panose="020B0604020202020204" pitchFamily="34" charset="0"/>
              </a:rPr>
              <a:t>Thuế thu nhập </a:t>
            </a:r>
          </a:p>
          <a:p>
            <a:pPr algn="ctr">
              <a:lnSpc>
                <a:spcPct val="150000"/>
              </a:lnSpc>
            </a:pPr>
            <a:r>
              <a:rPr lang="en-US" sz="4000" smtClean="0">
                <a:solidFill>
                  <a:srgbClr val="002060"/>
                </a:solidFill>
                <a:latin typeface="Arial" panose="020B0604020202020204" pitchFamily="34" charset="0"/>
                <a:cs typeface="Arial" panose="020B0604020202020204" pitchFamily="34" charset="0"/>
              </a:rPr>
              <a:t>doanh nghiệp </a:t>
            </a:r>
            <a:endParaRPr lang="en-US" sz="4000">
              <a:solidFill>
                <a:srgbClr val="002060"/>
              </a:solidFill>
              <a:latin typeface="Arial" panose="020B0604020202020204" pitchFamily="34" charset="0"/>
              <a:cs typeface="Arial" panose="020B0604020202020204" pitchFamily="34" charset="0"/>
            </a:endParaRPr>
          </a:p>
        </p:txBody>
      </p:sp>
      <p:sp>
        <p:nvSpPr>
          <p:cNvPr id="17" name="Flowchart: Terminator 16"/>
          <p:cNvSpPr/>
          <p:nvPr/>
        </p:nvSpPr>
        <p:spPr>
          <a:xfrm>
            <a:off x="1219200" y="5784291"/>
            <a:ext cx="6858000" cy="1676400"/>
          </a:xfrm>
          <a:prstGeom prst="flowChartTermina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rgbClr val="002060"/>
                </a:solidFill>
                <a:latin typeface="Arial" panose="020B0604020202020204" pitchFamily="34" charset="0"/>
                <a:cs typeface="Arial" panose="020B0604020202020204" pitchFamily="34" charset="0"/>
              </a:rPr>
              <a:t>Thuế thu nhập </a:t>
            </a:r>
          </a:p>
          <a:p>
            <a:pPr algn="ctr">
              <a:lnSpc>
                <a:spcPct val="150000"/>
              </a:lnSpc>
            </a:pPr>
            <a:r>
              <a:rPr lang="en-US" sz="4000" smtClean="0">
                <a:solidFill>
                  <a:srgbClr val="002060"/>
                </a:solidFill>
                <a:latin typeface="Arial" panose="020B0604020202020204" pitchFamily="34" charset="0"/>
                <a:cs typeface="Arial" panose="020B0604020202020204" pitchFamily="34" charset="0"/>
              </a:rPr>
              <a:t>cá nhân</a:t>
            </a:r>
            <a:endParaRPr lang="en-US" sz="4000">
              <a:solidFill>
                <a:srgbClr val="002060"/>
              </a:solidFill>
              <a:latin typeface="Arial" panose="020B0604020202020204" pitchFamily="34" charset="0"/>
              <a:cs typeface="Arial" panose="020B0604020202020204" pitchFamily="34" charset="0"/>
            </a:endParaRPr>
          </a:p>
        </p:txBody>
      </p:sp>
      <p:sp>
        <p:nvSpPr>
          <p:cNvPr id="18" name="Flowchart: Terminator 17"/>
          <p:cNvSpPr/>
          <p:nvPr/>
        </p:nvSpPr>
        <p:spPr>
          <a:xfrm>
            <a:off x="10096500" y="3041903"/>
            <a:ext cx="6858000" cy="1288726"/>
          </a:xfrm>
          <a:prstGeom prst="flowChartTermina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rgbClr val="002060"/>
                </a:solidFill>
                <a:latin typeface="Arial" panose="020B0604020202020204" pitchFamily="34" charset="0"/>
                <a:cs typeface="Arial" panose="020B0604020202020204" pitchFamily="34" charset="0"/>
              </a:rPr>
              <a:t>Thuế giá trị gia tăng</a:t>
            </a:r>
            <a:endParaRPr lang="en-US" sz="4000">
              <a:solidFill>
                <a:srgbClr val="002060"/>
              </a:solidFill>
              <a:latin typeface="Arial" panose="020B0604020202020204" pitchFamily="34" charset="0"/>
              <a:cs typeface="Arial" panose="020B0604020202020204" pitchFamily="34" charset="0"/>
            </a:endParaRPr>
          </a:p>
        </p:txBody>
      </p:sp>
      <p:sp>
        <p:nvSpPr>
          <p:cNvPr id="19" name="Flowchart: Terminator 18"/>
          <p:cNvSpPr/>
          <p:nvPr/>
        </p:nvSpPr>
        <p:spPr>
          <a:xfrm>
            <a:off x="10096500" y="4853087"/>
            <a:ext cx="6858000" cy="1218409"/>
          </a:xfrm>
          <a:prstGeom prst="flowChartTermina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rgbClr val="002060"/>
                </a:solidFill>
                <a:latin typeface="Arial" panose="020B0604020202020204" pitchFamily="34" charset="0"/>
                <a:cs typeface="Arial" panose="020B0604020202020204" pitchFamily="34" charset="0"/>
              </a:rPr>
              <a:t>Thuế tiêu thụ đặc biệt</a:t>
            </a:r>
            <a:endParaRPr lang="en-US" sz="4000">
              <a:solidFill>
                <a:srgbClr val="002060"/>
              </a:solidFill>
              <a:latin typeface="Arial" panose="020B0604020202020204" pitchFamily="34" charset="0"/>
              <a:cs typeface="Arial" panose="020B0604020202020204" pitchFamily="34" charset="0"/>
            </a:endParaRPr>
          </a:p>
        </p:txBody>
      </p:sp>
      <p:sp>
        <p:nvSpPr>
          <p:cNvPr id="20" name="Flowchart: Terminator 19"/>
          <p:cNvSpPr/>
          <p:nvPr/>
        </p:nvSpPr>
        <p:spPr>
          <a:xfrm>
            <a:off x="10096500" y="6604400"/>
            <a:ext cx="6858000" cy="1237900"/>
          </a:xfrm>
          <a:prstGeom prst="flowChartTermina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rgbClr val="002060"/>
                </a:solidFill>
                <a:latin typeface="Arial" panose="020B0604020202020204" pitchFamily="34" charset="0"/>
                <a:cs typeface="Arial" panose="020B0604020202020204" pitchFamily="34" charset="0"/>
              </a:rPr>
              <a:t>Thuế bảo vệ môi trường</a:t>
            </a:r>
            <a:endParaRPr lang="en-US" sz="4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9488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2. MỘT SỐ LOẠI THUẾ PHỔ BIẾN </a:t>
            </a:r>
            <a:endParaRPr lang="en-US" sz="5000" b="1">
              <a:latin typeface="Arial" panose="020B0604020202020204" pitchFamily="34" charset="0"/>
              <a:cs typeface="Arial" panose="020B0604020202020204" pitchFamily="34" charset="0"/>
            </a:endParaRPr>
          </a:p>
        </p:txBody>
      </p:sp>
      <p:sp>
        <p:nvSpPr>
          <p:cNvPr id="5" name="Rounded Rectangle 4"/>
          <p:cNvSpPr/>
          <p:nvPr/>
        </p:nvSpPr>
        <p:spPr>
          <a:xfrm>
            <a:off x="6629400" y="2354013"/>
            <a:ext cx="10210800" cy="42386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000" b="1" smtClean="0">
                <a:solidFill>
                  <a:schemeClr val="tx1"/>
                </a:solidFill>
                <a:latin typeface="Arial" panose="020B0604020202020204" pitchFamily="34" charset="0"/>
                <a:cs typeface="Arial" panose="020B0604020202020204" pitchFamily="34" charset="0"/>
              </a:rPr>
              <a:t>MỞ RỘNG </a:t>
            </a:r>
          </a:p>
          <a:p>
            <a:pPr algn="just">
              <a:lnSpc>
                <a:spcPct val="150000"/>
              </a:lnSpc>
            </a:pPr>
            <a:r>
              <a:rPr lang="vi-VN" sz="4000" smtClean="0">
                <a:solidFill>
                  <a:schemeClr val="tx1"/>
                </a:solidFill>
              </a:rPr>
              <a:t>Ngoài </a:t>
            </a:r>
            <a:r>
              <a:rPr lang="vi-VN" sz="4000">
                <a:solidFill>
                  <a:schemeClr val="tx1"/>
                </a:solidFill>
              </a:rPr>
              <a:t>ra thuế còn được phân loại theo</a:t>
            </a:r>
            <a:r>
              <a:rPr lang="vi-VN" sz="4000" smtClean="0">
                <a:solidFill>
                  <a:schemeClr val="tx1"/>
                </a:solidFill>
              </a:rPr>
              <a:t>:</a:t>
            </a:r>
            <a:endParaRPr lang="en-US" sz="4000" smtClean="0">
              <a:solidFill>
                <a:schemeClr val="tx1"/>
              </a:solidFill>
            </a:endParaRPr>
          </a:p>
          <a:p>
            <a:pPr marL="571500" indent="-571500" algn="just">
              <a:lnSpc>
                <a:spcPct val="150000"/>
              </a:lnSpc>
              <a:buFont typeface="Wingdings" panose="05000000000000000000" pitchFamily="2" charset="2"/>
              <a:buChar char="§"/>
            </a:pPr>
            <a:r>
              <a:rPr lang="en-US" sz="4000" smtClean="0">
                <a:solidFill>
                  <a:schemeClr val="tx1"/>
                </a:solidFill>
                <a:latin typeface="Arial" panose="020B0604020202020204" pitchFamily="34" charset="0"/>
                <a:cs typeface="Arial" panose="020B0604020202020204" pitchFamily="34" charset="0"/>
              </a:rPr>
              <a:t>Tính chất hành chính</a:t>
            </a:r>
          </a:p>
          <a:p>
            <a:pPr marL="571500" indent="-571500" algn="just">
              <a:lnSpc>
                <a:spcPct val="150000"/>
              </a:lnSpc>
              <a:buFont typeface="Wingdings" panose="05000000000000000000" pitchFamily="2" charset="2"/>
              <a:buChar char="§"/>
            </a:pPr>
            <a:r>
              <a:rPr lang="en-US" sz="4000" smtClean="0">
                <a:solidFill>
                  <a:schemeClr val="tx1"/>
                </a:solidFill>
                <a:latin typeface="Arial" panose="020B0604020202020204" pitchFamily="34" charset="0"/>
                <a:cs typeface="Arial" panose="020B0604020202020204" pitchFamily="34" charset="0"/>
              </a:rPr>
              <a:t>Tính chất kinh tế</a:t>
            </a:r>
            <a:r>
              <a:rPr lang="vi-VN" sz="4000" smtClean="0">
                <a:solidFill>
                  <a:schemeClr val="tx1"/>
                </a:solidFill>
                <a:latin typeface="Arial" panose="020B0604020202020204" pitchFamily="34" charset="0"/>
                <a:cs typeface="Arial" panose="020B0604020202020204" pitchFamily="34" charset="0"/>
              </a:rPr>
              <a:t> </a:t>
            </a:r>
            <a:endParaRPr lang="vi-VN" sz="4000">
              <a:solidFill>
                <a:schemeClr val="tx1"/>
              </a:solidFill>
              <a:latin typeface="Arial" panose="020B0604020202020204" pitchFamily="34" charset="0"/>
              <a:cs typeface="Arial" panose="020B0604020202020204" pitchFamily="34" charset="0"/>
            </a:endParaRPr>
          </a:p>
        </p:txBody>
      </p:sp>
      <p:pic>
        <p:nvPicPr>
          <p:cNvPr id="21"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3000" y="3662836"/>
            <a:ext cx="5060691" cy="5859747"/>
          </a:xfrm>
          <a:prstGeom prst="rect">
            <a:avLst/>
          </a:prstGeom>
        </p:spPr>
      </p:pic>
    </p:spTree>
    <p:extLst>
      <p:ext uri="{BB962C8B-B14F-4D97-AF65-F5344CB8AC3E}">
        <p14:creationId xmlns:p14="http://schemas.microsoft.com/office/powerpoint/2010/main" val="5954172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838200" y="571500"/>
            <a:ext cx="4800600" cy="1015663"/>
          </a:xfrm>
          <a:prstGeom prst="rect">
            <a:avLst/>
          </a:prstGeom>
          <a:noFill/>
        </p:spPr>
        <p:txBody>
          <a:bodyPr wrap="square" rtlCol="0">
            <a:spAutoFit/>
          </a:bodyPr>
          <a:lstStyle/>
          <a:p>
            <a:r>
              <a:rPr lang="en-US" sz="6000" b="1" smtClean="0">
                <a:latin typeface="Arial" panose="020B0604020202020204" pitchFamily="34" charset="0"/>
                <a:cs typeface="Arial" panose="020B0604020202020204" pitchFamily="34" charset="0"/>
              </a:rPr>
              <a:t>KHỞI ĐỘNG </a:t>
            </a:r>
            <a:endParaRPr lang="en-US" sz="6000" b="1">
              <a:latin typeface="Arial" panose="020B0604020202020204" pitchFamily="34" charset="0"/>
              <a:cs typeface="Arial" panose="020B0604020202020204" pitchFamily="34" charset="0"/>
            </a:endParaRPr>
          </a:p>
        </p:txBody>
      </p:sp>
      <p:sp>
        <p:nvSpPr>
          <p:cNvPr id="14" name="TextBox 13"/>
          <p:cNvSpPr txBox="1"/>
          <p:nvPr/>
        </p:nvSpPr>
        <p:spPr>
          <a:xfrm>
            <a:off x="838200" y="1790700"/>
            <a:ext cx="868680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smtClean="0">
                <a:solidFill>
                  <a:srgbClr val="FF0000"/>
                </a:solidFill>
                <a:latin typeface="Arial" panose="020B0604020202020204" pitchFamily="34" charset="0"/>
                <a:cs typeface="Arial" panose="020B0604020202020204" pitchFamily="34" charset="0"/>
              </a:rPr>
              <a:t>Chơi trò chơi “Tiếp sức”</a:t>
            </a:r>
            <a:endParaRPr lang="en-US" sz="4500" b="1">
              <a:solidFill>
                <a:srgbClr val="FF0000"/>
              </a:solidFill>
              <a:latin typeface="Arial" panose="020B0604020202020204" pitchFamily="34" charset="0"/>
              <a:cs typeface="Arial" panose="020B0604020202020204" pitchFamily="34" charset="0"/>
            </a:endParaRPr>
          </a:p>
        </p:txBody>
      </p:sp>
      <p:grpSp>
        <p:nvGrpSpPr>
          <p:cNvPr id="17" name="Group 16"/>
          <p:cNvGrpSpPr/>
          <p:nvPr/>
        </p:nvGrpSpPr>
        <p:grpSpPr>
          <a:xfrm>
            <a:off x="12344400" y="3156318"/>
            <a:ext cx="5539693" cy="6203851"/>
            <a:chOff x="11691032" y="3376450"/>
            <a:chExt cx="5539693" cy="6203851"/>
          </a:xfrm>
        </p:grpSpPr>
        <p:pic>
          <p:nvPicPr>
            <p:cNvPr id="1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605366" y="3376450"/>
              <a:ext cx="3625359" cy="5881850"/>
            </a:xfrm>
            <a:prstGeom prst="rect">
              <a:avLst/>
            </a:prstGeom>
          </p:spPr>
        </p:pic>
        <p:pic>
          <p:nvPicPr>
            <p:cNvPr id="16"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691032" y="4419505"/>
              <a:ext cx="3415509" cy="5160796"/>
            </a:xfrm>
            <a:prstGeom prst="rect">
              <a:avLst/>
            </a:prstGeom>
          </p:spPr>
        </p:pic>
      </p:grpSp>
      <p:sp>
        <p:nvSpPr>
          <p:cNvPr id="18" name="TextBox 17"/>
          <p:cNvSpPr txBox="1"/>
          <p:nvPr/>
        </p:nvSpPr>
        <p:spPr>
          <a:xfrm>
            <a:off x="838200" y="2779067"/>
            <a:ext cx="11163300" cy="5632311"/>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LUẬT CHƠI:</a:t>
            </a:r>
          </a:p>
          <a:p>
            <a:pPr marL="742950" indent="-74295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Các em chơi trò chơi theo nhóm đã được phân công.</a:t>
            </a:r>
          </a:p>
          <a:p>
            <a:pPr marL="742950" indent="-74295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Lần lượt từng thành viên nêu lên các loại thuế có ở Việt Nam.</a:t>
            </a:r>
          </a:p>
          <a:p>
            <a:pPr marL="742950" indent="-74295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Nêu một vài hiểu biết của em về loại thuế đó.</a:t>
            </a:r>
            <a:endParaRPr lang="en-US" sz="4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barn(inVertical)">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barn(inVertical)">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barn(inVertical)">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barn(inVertical)">
                                      <p:cBhvr>
                                        <p:cTn id="36"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3. QUYỀN VÀ NGHĨA VỤ CỦA CÔNG DÂN </a:t>
            </a:r>
            <a:endParaRPr lang="en-US" sz="5000" b="1">
              <a:latin typeface="Arial" panose="020B0604020202020204" pitchFamily="34" charset="0"/>
              <a:cs typeface="Arial" panose="020B0604020202020204" pitchFamily="34" charset="0"/>
            </a:endParaRPr>
          </a:p>
        </p:txBody>
      </p:sp>
      <p:sp>
        <p:nvSpPr>
          <p:cNvPr id="3" name="Rectangle 2"/>
          <p:cNvSpPr/>
          <p:nvPr/>
        </p:nvSpPr>
        <p:spPr>
          <a:xfrm>
            <a:off x="533400" y="1790700"/>
            <a:ext cx="13020487" cy="707886"/>
          </a:xfrm>
          <a:prstGeom prst="rect">
            <a:avLst/>
          </a:prstGeom>
        </p:spPr>
        <p:txBody>
          <a:bodyPr wrap="none">
            <a:spAutoFit/>
          </a:bodyPr>
          <a:lstStyle/>
          <a:p>
            <a:pPr marL="571500" indent="-571500">
              <a:buFont typeface="Wingdings" panose="05000000000000000000" pitchFamily="2" charset="2"/>
              <a:buChar char="Ø"/>
            </a:pPr>
            <a:r>
              <a:rPr lang="en-US" sz="4000" i="1" smtClean="0">
                <a:solidFill>
                  <a:srgbClr val="C00000"/>
                </a:solidFill>
                <a:latin typeface="Arial" panose="020B0604020202020204" pitchFamily="34" charset="0"/>
                <a:cs typeface="Arial" panose="020B0604020202020204" pitchFamily="34" charset="0"/>
              </a:rPr>
              <a:t>Đọc </a:t>
            </a:r>
            <a:r>
              <a:rPr lang="en-US" sz="4000" i="1">
                <a:solidFill>
                  <a:srgbClr val="C00000"/>
                </a:solidFill>
                <a:latin typeface="Arial" panose="020B0604020202020204" pitchFamily="34" charset="0"/>
                <a:cs typeface="Arial" panose="020B0604020202020204" pitchFamily="34" charset="0"/>
              </a:rPr>
              <a:t>các thông tin 1, 2 SGK tr.36, 37 và trả lời câu hỏi:</a:t>
            </a:r>
          </a:p>
        </p:txBody>
      </p:sp>
      <p:sp>
        <p:nvSpPr>
          <p:cNvPr id="4" name="Oval 3"/>
          <p:cNvSpPr/>
          <p:nvPr/>
        </p:nvSpPr>
        <p:spPr>
          <a:xfrm>
            <a:off x="1143000" y="3191672"/>
            <a:ext cx="1219200" cy="1143000"/>
          </a:xfrm>
          <a:prstGeom prst="ellipse">
            <a:avLst/>
          </a:prstGeom>
          <a:solidFill>
            <a:srgbClr val="92D050"/>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schemeClr val="tx1"/>
                </a:solidFill>
                <a:latin typeface="Arial" panose="020B0604020202020204" pitchFamily="34" charset="0"/>
                <a:cs typeface="Arial" panose="020B0604020202020204" pitchFamily="34" charset="0"/>
              </a:rPr>
              <a:t>1</a:t>
            </a:r>
            <a:endParaRPr lang="en-US" sz="5000" b="1">
              <a:solidFill>
                <a:schemeClr val="tx1"/>
              </a:solidFill>
              <a:latin typeface="Arial" panose="020B0604020202020204" pitchFamily="34" charset="0"/>
              <a:cs typeface="Arial" panose="020B0604020202020204" pitchFamily="34" charset="0"/>
            </a:endParaRPr>
          </a:p>
        </p:txBody>
      </p:sp>
      <p:sp>
        <p:nvSpPr>
          <p:cNvPr id="8" name="Oval 7"/>
          <p:cNvSpPr/>
          <p:nvPr/>
        </p:nvSpPr>
        <p:spPr>
          <a:xfrm>
            <a:off x="1137920" y="5703727"/>
            <a:ext cx="1219200" cy="1143000"/>
          </a:xfrm>
          <a:prstGeom prst="ellipse">
            <a:avLst/>
          </a:prstGeom>
          <a:solidFill>
            <a:srgbClr val="92D050"/>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2</a:t>
            </a:r>
          </a:p>
        </p:txBody>
      </p:sp>
      <p:sp>
        <p:nvSpPr>
          <p:cNvPr id="7" name="TextBox 6"/>
          <p:cNvSpPr txBox="1"/>
          <p:nvPr/>
        </p:nvSpPr>
        <p:spPr>
          <a:xfrm>
            <a:off x="2971800" y="3409229"/>
            <a:ext cx="13716000" cy="707886"/>
          </a:xfrm>
          <a:prstGeom prst="rect">
            <a:avLst/>
          </a:prstGeom>
          <a:noFill/>
        </p:spPr>
        <p:txBody>
          <a:bodyPr wrap="square" rtlCol="0">
            <a:spAutoFit/>
          </a:bodyPr>
          <a:lstStyle/>
          <a:p>
            <a:r>
              <a:rPr lang="en-US" sz="4000" b="1" i="1">
                <a:latin typeface="Arial" panose="020B0604020202020204" pitchFamily="34" charset="0"/>
                <a:cs typeface="Arial" panose="020B0604020202020204" pitchFamily="34" charset="0"/>
              </a:rPr>
              <a:t>Vì sao nộp thuế là quyền lợi và nghĩa vụ của công dân?</a:t>
            </a:r>
          </a:p>
        </p:txBody>
      </p:sp>
      <p:sp>
        <p:nvSpPr>
          <p:cNvPr id="11" name="TextBox 10"/>
          <p:cNvSpPr txBox="1"/>
          <p:nvPr/>
        </p:nvSpPr>
        <p:spPr>
          <a:xfrm>
            <a:off x="2971800" y="5305731"/>
            <a:ext cx="14015720" cy="1938992"/>
          </a:xfrm>
          <a:prstGeom prst="rect">
            <a:avLst/>
          </a:prstGeom>
          <a:noFill/>
        </p:spPr>
        <p:txBody>
          <a:bodyPr wrap="square" rtlCol="0">
            <a:spAutoFit/>
          </a:bodyPr>
          <a:lstStyle/>
          <a:p>
            <a:pPr>
              <a:lnSpc>
                <a:spcPct val="150000"/>
              </a:lnSpc>
            </a:pPr>
            <a:r>
              <a:rPr lang="vi-VN" sz="4000" b="1" i="1">
                <a:cs typeface="Arial" panose="020B0604020202020204" pitchFamily="34" charset="0"/>
              </a:rPr>
              <a:t>Hãy nêu ví dụ về một số quyền lợi và nghĩa vụ của người nộp thuế. </a:t>
            </a:r>
            <a:endParaRPr lang="en-US" sz="40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97130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3. QUYỀN VÀ NGHĨA VỤ CỦA CÔNG DÂN </a:t>
            </a:r>
            <a:endParaRPr lang="en-US" sz="5000" b="1">
              <a:latin typeface="Arial" panose="020B0604020202020204" pitchFamily="34" charset="0"/>
              <a:cs typeface="Arial" panose="020B0604020202020204" pitchFamily="34" charset="0"/>
            </a:endParaRPr>
          </a:p>
        </p:txBody>
      </p:sp>
      <p:sp>
        <p:nvSpPr>
          <p:cNvPr id="5" name="TextBox 4"/>
          <p:cNvSpPr txBox="1"/>
          <p:nvPr/>
        </p:nvSpPr>
        <p:spPr>
          <a:xfrm>
            <a:off x="694690" y="2476500"/>
            <a:ext cx="11582400" cy="6537960"/>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en-US" sz="4200" b="1" i="1" smtClean="0">
                <a:latin typeface="Arial" panose="020B0604020202020204" pitchFamily="34" charset="0"/>
                <a:cs typeface="Arial" panose="020B0604020202020204" pitchFamily="34" charset="0"/>
              </a:rPr>
              <a:t>Nộp thuế là quyền và nghĩa vụ của mỗi công dân là vì: </a:t>
            </a:r>
          </a:p>
          <a:p>
            <a:pPr marL="571500" indent="-571500" algn="just">
              <a:lnSpc>
                <a:spcPct val="150000"/>
              </a:lnSpc>
              <a:buFont typeface="Wingdings" panose="05000000000000000000" pitchFamily="2" charset="2"/>
              <a:buChar char="Ø"/>
            </a:pPr>
            <a:r>
              <a:rPr lang="vi-VN" sz="4200" smtClean="0">
                <a:latin typeface="Arial" panose="020B0604020202020204" pitchFamily="34" charset="0"/>
                <a:cs typeface="Arial" panose="020B0604020202020204" pitchFamily="34" charset="0"/>
              </a:rPr>
              <a:t>Một </a:t>
            </a:r>
            <a:r>
              <a:rPr lang="vi-VN" sz="4200">
                <a:latin typeface="Arial" panose="020B0604020202020204" pitchFamily="34" charset="0"/>
                <a:cs typeface="Arial" panose="020B0604020202020204" pitchFamily="34" charset="0"/>
              </a:rPr>
              <a:t>trong số các khoản thu chính của ngân sách nhà nước là thuế. </a:t>
            </a:r>
          </a:p>
          <a:p>
            <a:pPr marL="571500" indent="-571500" algn="just">
              <a:lnSpc>
                <a:spcPct val="150000"/>
              </a:lnSpc>
              <a:buFont typeface="Wingdings" panose="05000000000000000000" pitchFamily="2" charset="2"/>
              <a:buChar char="Ø"/>
            </a:pPr>
            <a:r>
              <a:rPr lang="vi-VN" sz="4200" smtClean="0">
                <a:latin typeface="Arial" panose="020B0604020202020204" pitchFamily="34" charset="0"/>
                <a:cs typeface="Arial" panose="020B0604020202020204" pitchFamily="34" charset="0"/>
              </a:rPr>
              <a:t>Thuế </a:t>
            </a:r>
            <a:r>
              <a:rPr lang="vi-VN" sz="4200">
                <a:latin typeface="Arial" panose="020B0604020202020204" pitchFamily="34" charset="0"/>
                <a:cs typeface="Arial" panose="020B0604020202020204" pitchFamily="34" charset="0"/>
              </a:rPr>
              <a:t>để ổn định ngân sách nhà nước, giúp nhà nước tồn tại và duy trì hoạt động. </a:t>
            </a:r>
          </a:p>
        </p:txBody>
      </p:sp>
      <p:pic>
        <p:nvPicPr>
          <p:cNvPr id="12"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174980" y="4533900"/>
            <a:ext cx="4069911" cy="4114800"/>
          </a:xfrm>
          <a:prstGeom prst="rect">
            <a:avLst/>
          </a:prstGeom>
        </p:spPr>
      </p:pic>
    </p:spTree>
    <p:extLst>
      <p:ext uri="{BB962C8B-B14F-4D97-AF65-F5344CB8AC3E}">
        <p14:creationId xmlns:p14="http://schemas.microsoft.com/office/powerpoint/2010/main" val="39639632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3. QUYỀN VÀ NGHĨA VỤ CỦA CÔNG DÂN </a:t>
            </a:r>
            <a:endParaRPr lang="en-US" sz="5000" b="1">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81000" y="5702570"/>
            <a:ext cx="5486399" cy="3657599"/>
          </a:xfrm>
          <a:prstGeom prst="roundRect">
            <a:avLst/>
          </a:prstGeom>
        </p:spPr>
      </p:pic>
      <p:pic>
        <p:nvPicPr>
          <p:cNvPr id="7" name="Picture 6"/>
          <p:cNvPicPr>
            <a:picLocks noChangeAspect="1"/>
          </p:cNvPicPr>
          <p:nvPr/>
        </p:nvPicPr>
        <p:blipFill>
          <a:blip r:embed="rId3"/>
          <a:stretch>
            <a:fillRect/>
          </a:stretch>
        </p:blipFill>
        <p:spPr>
          <a:xfrm>
            <a:off x="6464617" y="5702570"/>
            <a:ext cx="5300663" cy="3689261"/>
          </a:xfrm>
          <a:prstGeom prst="roundRect">
            <a:avLst/>
          </a:prstGeom>
        </p:spPr>
      </p:pic>
      <p:pic>
        <p:nvPicPr>
          <p:cNvPr id="8" name="Picture 7"/>
          <p:cNvPicPr>
            <a:picLocks noChangeAspect="1"/>
          </p:cNvPicPr>
          <p:nvPr/>
        </p:nvPicPr>
        <p:blipFill>
          <a:blip r:embed="rId4"/>
          <a:stretch>
            <a:fillRect/>
          </a:stretch>
        </p:blipFill>
        <p:spPr>
          <a:xfrm>
            <a:off x="12370911" y="5670908"/>
            <a:ext cx="5311457" cy="3689261"/>
          </a:xfrm>
          <a:prstGeom prst="roundRect">
            <a:avLst/>
          </a:prstGeom>
        </p:spPr>
      </p:pic>
      <p:sp>
        <p:nvSpPr>
          <p:cNvPr id="9" name="Rectangle 8"/>
          <p:cNvSpPr/>
          <p:nvPr/>
        </p:nvSpPr>
        <p:spPr>
          <a:xfrm>
            <a:off x="809148" y="1981141"/>
            <a:ext cx="16611600" cy="2762936"/>
          </a:xfrm>
          <a:prstGeom prst="rect">
            <a:avLst/>
          </a:prstGeom>
        </p:spPr>
        <p:txBody>
          <a:bodyPr wrap="square">
            <a:spAutoFit/>
          </a:bodyPr>
          <a:lstStyle/>
          <a:p>
            <a:pPr algn="just">
              <a:lnSpc>
                <a:spcPct val="150000"/>
              </a:lnSpc>
            </a:pPr>
            <a:r>
              <a:rPr lang="vi-VN" sz="4000"/>
              <a:t>Đóng thuế là nghĩa vụ của công dân. Các khoản thu từ thuế sẽ được sử dụng với mục đích phục vụ nhân dân, các công trình công cộng. Công dân phải nộp thuế để được hưởng lợi ích từ ngân sách nhà nước.</a:t>
            </a:r>
            <a:endParaRPr lang="en-US" sz="4000"/>
          </a:p>
        </p:txBody>
      </p:sp>
    </p:spTree>
    <p:extLst>
      <p:ext uri="{BB962C8B-B14F-4D97-AF65-F5344CB8AC3E}">
        <p14:creationId xmlns:p14="http://schemas.microsoft.com/office/powerpoint/2010/main" val="12361419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3. QUYỀN VÀ NGHĨA VỤ CỦA CÔNG DÂN </a:t>
            </a:r>
            <a:endParaRPr lang="en-US" sz="5000" b="1">
              <a:latin typeface="Arial" panose="020B0604020202020204" pitchFamily="34" charset="0"/>
              <a:cs typeface="Arial" panose="020B0604020202020204" pitchFamily="34" charset="0"/>
            </a:endParaRPr>
          </a:p>
        </p:txBody>
      </p:sp>
      <p:sp>
        <p:nvSpPr>
          <p:cNvPr id="3" name="TextBox 2"/>
          <p:cNvSpPr txBox="1"/>
          <p:nvPr/>
        </p:nvSpPr>
        <p:spPr>
          <a:xfrm>
            <a:off x="762000" y="1901686"/>
            <a:ext cx="115062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Quyền và nghĩa vụ của người nộp thuế: </a:t>
            </a:r>
            <a:endParaRPr lang="en-US" sz="4000" b="1" i="1">
              <a:latin typeface="Arial" panose="020B0604020202020204" pitchFamily="34" charset="0"/>
              <a:cs typeface="Arial" panose="020B0604020202020204" pitchFamily="34" charset="0"/>
            </a:endParaRPr>
          </a:p>
        </p:txBody>
      </p:sp>
      <p:sp>
        <p:nvSpPr>
          <p:cNvPr id="10" name="Pentagon 9"/>
          <p:cNvSpPr/>
          <p:nvPr/>
        </p:nvSpPr>
        <p:spPr>
          <a:xfrm>
            <a:off x="0" y="3106089"/>
            <a:ext cx="2926080" cy="990600"/>
          </a:xfrm>
          <a:prstGeom prst="homePlat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Quyền </a:t>
            </a:r>
            <a:endParaRPr lang="en-US" sz="40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952500" y="4587352"/>
            <a:ext cx="16383000" cy="2862322"/>
          </a:xfrm>
          <a:prstGeom prst="rect">
            <a:avLst/>
          </a:prstGeom>
        </p:spPr>
        <p:txBody>
          <a:bodyPr wrap="square">
            <a:spAutoFit/>
          </a:bodyPr>
          <a:lstStyle/>
          <a:p>
            <a:pPr marL="571500" indent="-571500">
              <a:lnSpc>
                <a:spcPct val="150000"/>
              </a:lnSpc>
              <a:buFont typeface="Wingdings" panose="05000000000000000000" pitchFamily="2" charset="2"/>
              <a:buChar char="§"/>
            </a:pPr>
            <a:r>
              <a:rPr lang="vi-VN" sz="4000" smtClean="0"/>
              <a:t>Được </a:t>
            </a:r>
            <a:r>
              <a:rPr lang="vi-VN" sz="4000"/>
              <a:t>hỗ trợ, hướng dẫn thực hiện việc nộp thuế, cung cấp thông tin, tài liệu để thực hiện nghĩa vụ, quyền lợi về </a:t>
            </a:r>
            <a:r>
              <a:rPr lang="vi-VN" sz="4000" smtClean="0"/>
              <a:t>thuế.</a:t>
            </a:r>
            <a:endParaRPr lang="en-US" sz="4000" smtClean="0"/>
          </a:p>
          <a:p>
            <a:pPr marL="571500" indent="-571500">
              <a:lnSpc>
                <a:spcPct val="150000"/>
              </a:lnSpc>
              <a:buFont typeface="Wingdings" panose="05000000000000000000" pitchFamily="2" charset="2"/>
              <a:buChar char="§"/>
            </a:pPr>
            <a:r>
              <a:rPr lang="vi-VN" sz="4000" smtClean="0"/>
              <a:t>Hưởng </a:t>
            </a:r>
            <a:r>
              <a:rPr lang="vi-VN" sz="4000"/>
              <a:t>các ưu đãi về thuế, hoàn thuế theo quy định của pháp </a:t>
            </a:r>
            <a:r>
              <a:rPr lang="vi-VN" sz="4000" smtClean="0"/>
              <a:t>luật</a:t>
            </a:r>
            <a:r>
              <a:rPr lang="en-US" sz="4000" smtClean="0"/>
              <a:t>.</a:t>
            </a:r>
            <a:endParaRPr lang="vi-VN" sz="4000"/>
          </a:p>
        </p:txBody>
      </p:sp>
    </p:spTree>
    <p:extLst>
      <p:ext uri="{BB962C8B-B14F-4D97-AF65-F5344CB8AC3E}">
        <p14:creationId xmlns:p14="http://schemas.microsoft.com/office/powerpoint/2010/main" val="35252615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inVertic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arn(inVertical)">
                                      <p:cBhvr>
                                        <p:cTn id="2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3. QUYỀN VÀ NGHĨA VỤ CỦA CÔNG DÂN </a:t>
            </a:r>
            <a:endParaRPr lang="en-US" sz="5000" b="1">
              <a:latin typeface="Arial" panose="020B0604020202020204" pitchFamily="34" charset="0"/>
              <a:cs typeface="Arial" panose="020B0604020202020204" pitchFamily="34" charset="0"/>
            </a:endParaRPr>
          </a:p>
        </p:txBody>
      </p:sp>
      <p:sp>
        <p:nvSpPr>
          <p:cNvPr id="3" name="TextBox 2"/>
          <p:cNvSpPr txBox="1"/>
          <p:nvPr/>
        </p:nvSpPr>
        <p:spPr>
          <a:xfrm>
            <a:off x="762000" y="1901686"/>
            <a:ext cx="115062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Quyền và nghĩa vụ của người nộp thuế: </a:t>
            </a:r>
            <a:endParaRPr lang="en-US" sz="4000" b="1" i="1">
              <a:latin typeface="Arial" panose="020B0604020202020204" pitchFamily="34" charset="0"/>
              <a:cs typeface="Arial" panose="020B0604020202020204" pitchFamily="34" charset="0"/>
            </a:endParaRPr>
          </a:p>
        </p:txBody>
      </p:sp>
      <p:sp>
        <p:nvSpPr>
          <p:cNvPr id="10" name="Pentagon 9"/>
          <p:cNvSpPr/>
          <p:nvPr/>
        </p:nvSpPr>
        <p:spPr>
          <a:xfrm>
            <a:off x="0" y="2866877"/>
            <a:ext cx="2926080" cy="990600"/>
          </a:xfrm>
          <a:prstGeom prst="homePlat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Nghĩa vụ</a:t>
            </a:r>
            <a:endParaRPr lang="en-US" sz="40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782320" y="3857477"/>
            <a:ext cx="16725900"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t>Khai </a:t>
            </a:r>
            <a:r>
              <a:rPr lang="vi-VN" sz="4000"/>
              <a:t>thuế chính xác, trung </a:t>
            </a:r>
            <a:r>
              <a:rPr lang="vi-VN" sz="4000" smtClean="0"/>
              <a:t>thực,</a:t>
            </a:r>
            <a:r>
              <a:rPr lang="en-US" sz="4000" smtClean="0"/>
              <a:t> </a:t>
            </a:r>
            <a:r>
              <a:rPr lang="vi-VN" sz="4000" smtClean="0"/>
              <a:t>đầy </a:t>
            </a:r>
            <a:r>
              <a:rPr lang="vi-VN" sz="4000"/>
              <a:t>đủ và nộp hồ sơ thuế đúng thời hạn, chịu trách nhiệm trước pháp luật về thông tin chính xác, trung thực và đầy đủ của hồ sơ thuế. </a:t>
            </a:r>
          </a:p>
          <a:p>
            <a:pPr marL="571500" indent="-571500" algn="just">
              <a:lnSpc>
                <a:spcPct val="150000"/>
              </a:lnSpc>
              <a:buFont typeface="Wingdings" panose="05000000000000000000" pitchFamily="2" charset="2"/>
              <a:buChar char="§"/>
            </a:pPr>
            <a:r>
              <a:rPr lang="vi-VN" sz="4000" smtClean="0"/>
              <a:t>Nộp </a:t>
            </a:r>
            <a:r>
              <a:rPr lang="vi-VN" sz="4000"/>
              <a:t>tiền thuế, tiền chậm nộp, tiền phạt đầy đủ, đúng thời hạn, đúng địa điểm.</a:t>
            </a:r>
          </a:p>
        </p:txBody>
      </p:sp>
    </p:spTree>
    <p:extLst>
      <p:ext uri="{BB962C8B-B14F-4D97-AF65-F5344CB8AC3E}">
        <p14:creationId xmlns:p14="http://schemas.microsoft.com/office/powerpoint/2010/main" val="18179247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arn(inVertical)">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barn(inVertical)">
                                      <p:cBhvr>
                                        <p:cTn id="18"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KẾT LUẬN </a:t>
            </a:r>
            <a:endParaRPr lang="en-US" sz="5000" b="1">
              <a:latin typeface="Arial" panose="020B0604020202020204" pitchFamily="34" charset="0"/>
              <a:cs typeface="Arial" panose="020B0604020202020204" pitchFamily="34" charset="0"/>
            </a:endParaRPr>
          </a:p>
        </p:txBody>
      </p:sp>
      <p:sp>
        <p:nvSpPr>
          <p:cNvPr id="4" name="Rounded Rectangle 3"/>
          <p:cNvSpPr/>
          <p:nvPr/>
        </p:nvSpPr>
        <p:spPr>
          <a:xfrm>
            <a:off x="1295400" y="2095500"/>
            <a:ext cx="15925800" cy="6019800"/>
          </a:xfrm>
          <a:prstGeom prst="roundRect">
            <a:avLst/>
          </a:prstGeom>
          <a:solidFill>
            <a:schemeClr val="accent1">
              <a:lumMod val="20000"/>
              <a:lumOff val="8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vi-VN" sz="4000">
                <a:solidFill>
                  <a:schemeClr val="tx1"/>
                </a:solidFill>
              </a:rPr>
              <a:t>Công dân có nghĩa vụ khai và nộp thuế đầy đủ, trung thực, đúng thời hạn.</a:t>
            </a:r>
          </a:p>
          <a:p>
            <a:pPr marL="571500" indent="-571500" algn="just">
              <a:lnSpc>
                <a:spcPct val="150000"/>
              </a:lnSpc>
              <a:buFont typeface="Wingdings" panose="05000000000000000000" pitchFamily="2" charset="2"/>
              <a:buChar char="§"/>
            </a:pPr>
            <a:r>
              <a:rPr lang="vi-VN" sz="4000" smtClean="0">
                <a:solidFill>
                  <a:schemeClr val="tx1"/>
                </a:solidFill>
              </a:rPr>
              <a:t>Công </a:t>
            </a:r>
            <a:r>
              <a:rPr lang="vi-VN" sz="4000">
                <a:solidFill>
                  <a:schemeClr val="tx1"/>
                </a:solidFill>
              </a:rPr>
              <a:t>dân được hưởng lợi ích từ thuế qua các hàng hoá, dịch vụ công cộng do Nhà nước cung cấp.</a:t>
            </a:r>
          </a:p>
          <a:p>
            <a:pPr marL="571500" indent="-571500" algn="just">
              <a:lnSpc>
                <a:spcPct val="150000"/>
              </a:lnSpc>
              <a:buFont typeface="Wingdings" panose="05000000000000000000" pitchFamily="2" charset="2"/>
              <a:buChar char="§"/>
            </a:pPr>
            <a:r>
              <a:rPr lang="vi-VN" sz="4000" smtClean="0">
                <a:solidFill>
                  <a:schemeClr val="tx1"/>
                </a:solidFill>
              </a:rPr>
              <a:t>Những </a:t>
            </a:r>
            <a:r>
              <a:rPr lang="vi-VN" sz="4000">
                <a:solidFill>
                  <a:schemeClr val="tx1"/>
                </a:solidFill>
              </a:rPr>
              <a:t>thông tin về thuế có trong Luật Quản lí thuế năm 2019 và các luật, nghị định, thông tư về thuế có liên quan.</a:t>
            </a:r>
          </a:p>
        </p:txBody>
      </p:sp>
      <p:pic>
        <p:nvPicPr>
          <p:cNvPr id="8" name="Picture 5"/>
          <p:cNvPicPr>
            <a:picLocks noChangeAspect="1"/>
          </p:cNvPicPr>
          <p:nvPr/>
        </p:nvPicPr>
        <p:blipFill>
          <a:blip r:embed="rId2"/>
          <a:srcRect/>
          <a:stretch>
            <a:fillRect/>
          </a:stretch>
        </p:blipFill>
        <p:spPr>
          <a:xfrm>
            <a:off x="1143000" y="8004572"/>
            <a:ext cx="16230600" cy="4564856"/>
          </a:xfrm>
          <a:prstGeom prst="rect">
            <a:avLst/>
          </a:prstGeom>
        </p:spPr>
      </p:pic>
    </p:spTree>
    <p:extLst>
      <p:ext uri="{BB962C8B-B14F-4D97-AF65-F5344CB8AC3E}">
        <p14:creationId xmlns:p14="http://schemas.microsoft.com/office/powerpoint/2010/main" val="1196569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7" name="Pentagon 6"/>
          <p:cNvSpPr/>
          <p:nvPr/>
        </p:nvSpPr>
        <p:spPr>
          <a:xfrm>
            <a:off x="0" y="876300"/>
            <a:ext cx="4648200" cy="1066800"/>
          </a:xfrm>
          <a:prstGeom prst="homePlat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Thảo luận nhóm </a:t>
            </a:r>
            <a:endParaRPr lang="en-US" sz="4000" b="1">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742950" y="2552700"/>
            <a:ext cx="16802100" cy="3166824"/>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lnSpc>
                <a:spcPct val="150000"/>
              </a:lnSpc>
            </a:pPr>
            <a:r>
              <a:rPr lang="en-US" sz="4000" b="1" i="1" smtClean="0">
                <a:latin typeface="Arial" panose="020B0604020202020204" pitchFamily="34" charset="0"/>
                <a:cs typeface="Arial" panose="020B0604020202020204" pitchFamily="34" charset="0"/>
              </a:rPr>
              <a:t>Dựa vào các thông tin đã học trong buổi học ngày hôm nay, các em hãy vẽ sơ đồ tư duy minh hoạ lại nội dung kiến thức chính của bài học. </a:t>
            </a:r>
            <a:endParaRPr lang="en-US" sz="4000" b="1" i="1">
              <a:latin typeface="Arial" panose="020B0604020202020204" pitchFamily="34" charset="0"/>
              <a:cs typeface="Arial" panose="020B0604020202020204" pitchFamily="34" charset="0"/>
            </a:endParaRPr>
          </a:p>
        </p:txBody>
      </p:sp>
      <p:pic>
        <p:nvPicPr>
          <p:cNvPr id="9"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6400800" y="6329124"/>
            <a:ext cx="6096000" cy="3402330"/>
          </a:xfrm>
          <a:prstGeom prst="rect">
            <a:avLst/>
          </a:prstGeom>
        </p:spPr>
      </p:pic>
    </p:spTree>
    <p:extLst>
      <p:ext uri="{BB962C8B-B14F-4D97-AF65-F5344CB8AC3E}">
        <p14:creationId xmlns:p14="http://schemas.microsoft.com/office/powerpoint/2010/main" val="21215173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838200" y="723900"/>
            <a:ext cx="1150620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smtClean="0">
                <a:latin typeface="Arial" panose="020B0604020202020204" pitchFamily="34" charset="0"/>
                <a:cs typeface="Arial" panose="020B0604020202020204" pitchFamily="34" charset="0"/>
              </a:rPr>
              <a:t>Các em có thể tham khảo sơ đồ sau: </a:t>
            </a:r>
            <a:endParaRPr lang="en-US" sz="4500" b="1">
              <a:latin typeface="Arial" panose="020B0604020202020204" pitchFamily="34" charset="0"/>
              <a:cs typeface="Arial" panose="020B0604020202020204" pitchFamily="34" charset="0"/>
            </a:endParaRPr>
          </a:p>
        </p:txBody>
      </p:sp>
      <p:pic>
        <p:nvPicPr>
          <p:cNvPr id="8" name="image9.png" descr="Text&#10;&#10;Description automatically generated"/>
          <p:cNvPicPr/>
          <p:nvPr/>
        </p:nvPicPr>
        <p:blipFill>
          <a:blip r:embed="rId2"/>
          <a:srcRect/>
          <a:stretch>
            <a:fillRect/>
          </a:stretch>
        </p:blipFill>
        <p:spPr>
          <a:xfrm>
            <a:off x="990600" y="1677115"/>
            <a:ext cx="11846560" cy="6587838"/>
          </a:xfrm>
          <a:prstGeom prst="rect">
            <a:avLst/>
          </a:prstGeom>
          <a:ln/>
        </p:spPr>
      </p:pic>
      <p:pic>
        <p:nvPicPr>
          <p:cNvPr id="10"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963400" y="2098470"/>
            <a:ext cx="5552667" cy="7254079"/>
          </a:xfrm>
          <a:prstGeom prst="rect">
            <a:avLst/>
          </a:prstGeom>
        </p:spPr>
      </p:pic>
    </p:spTree>
    <p:extLst>
      <p:ext uri="{BB962C8B-B14F-4D97-AF65-F5344CB8AC3E}">
        <p14:creationId xmlns:p14="http://schemas.microsoft.com/office/powerpoint/2010/main" val="25298089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0" y="541337"/>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3" name="Rounded Rectangle 2"/>
          <p:cNvSpPr/>
          <p:nvPr/>
        </p:nvSpPr>
        <p:spPr>
          <a:xfrm>
            <a:off x="1143000" y="1714501"/>
            <a:ext cx="16383000" cy="990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000" b="1">
                <a:solidFill>
                  <a:schemeClr val="tx1"/>
                </a:solidFill>
                <a:latin typeface="Arial" panose="020B0604020202020204" pitchFamily="34" charset="0"/>
                <a:cs typeface="Arial" panose="020B0604020202020204" pitchFamily="34" charset="0"/>
              </a:rPr>
              <a:t>Câu 1. </a:t>
            </a:r>
            <a:r>
              <a:rPr lang="fr-FR" sz="4000">
                <a:solidFill>
                  <a:schemeClr val="tx1"/>
                </a:solidFill>
                <a:latin typeface="Arial" panose="020B0604020202020204" pitchFamily="34" charset="0"/>
                <a:cs typeface="Arial" panose="020B0604020202020204" pitchFamily="34" charset="0"/>
              </a:rPr>
              <a:t>Thuế là gì?</a:t>
            </a:r>
            <a:endParaRPr lang="en-US" sz="400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933450" y="2870222"/>
            <a:ext cx="16802100" cy="5501506"/>
          </a:xfrm>
          <a:prstGeom prst="rect">
            <a:avLst/>
          </a:prstGeom>
        </p:spPr>
        <p:txBody>
          <a:bodyPr wrap="square">
            <a:spAutoFit/>
          </a:bodyPr>
          <a:lstStyle/>
          <a:p>
            <a:pPr algn="just">
              <a:lnSpc>
                <a:spcPct val="150000"/>
              </a:lnSpc>
              <a:spcBef>
                <a:spcPts val="100"/>
              </a:spcBef>
              <a:spcAft>
                <a:spcPts val="100"/>
              </a:spcAft>
            </a:pPr>
            <a:r>
              <a:rPr lang="fr-FR" sz="3300">
                <a:latin typeface="Arial" panose="020B0604020202020204" pitchFamily="34" charset="0"/>
                <a:ea typeface="Times New Roman" panose="02020603050405020304" pitchFamily="18" charset="0"/>
                <a:cs typeface="Arial" panose="020B0604020202020204" pitchFamily="34" charset="0"/>
              </a:rPr>
              <a:t>A. Thuế là một khoản tiền mà các cá nhân, tổ chức, hộ gia đình, hộ kinh doanh tự nguyện nộp cho Nhà nước.</a:t>
            </a:r>
            <a:endParaRPr lang="en-US" sz="33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300">
                <a:latin typeface="Arial" panose="020B0604020202020204" pitchFamily="34" charset="0"/>
                <a:ea typeface="Times New Roman" panose="02020603050405020304" pitchFamily="18" charset="0"/>
                <a:cs typeface="Arial" panose="020B0604020202020204" pitchFamily="34" charset="0"/>
              </a:rPr>
              <a:t>B. Thuế là một khoản tiền mà các cơ sở sản xuất kinh doanh thu lãi từ người mua hàng.</a:t>
            </a:r>
            <a:endParaRPr lang="en-US" sz="33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300">
                <a:latin typeface="Arial" panose="020B0604020202020204" pitchFamily="34" charset="0"/>
                <a:ea typeface="Times New Roman" panose="02020603050405020304" pitchFamily="18" charset="0"/>
                <a:cs typeface="Arial" panose="020B0604020202020204" pitchFamily="34" charset="0"/>
              </a:rPr>
              <a:t>C. Thuế là một khoản nộp ngân sách nhà nước bắt buộc của tổ chức, hộ gia đình, hộ kinh doanh, cá nhân theo quy định của các luật thuế.</a:t>
            </a:r>
            <a:endParaRPr lang="en-US" sz="33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300">
                <a:latin typeface="Arial" panose="020B0604020202020204" pitchFamily="34" charset="0"/>
                <a:ea typeface="Times New Roman" panose="02020603050405020304" pitchFamily="18" charset="0"/>
                <a:cs typeface="Arial" panose="020B0604020202020204" pitchFamily="34" charset="0"/>
              </a:rPr>
              <a:t>D. Thuế là một khoản tiền mà người dân phải trả khi sử dụng các dịch vụ công cộng theo quy định của các luật thuế.</a:t>
            </a:r>
            <a:endParaRPr lang="en-US" sz="33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295900"/>
            <a:ext cx="1066800" cy="1000852"/>
          </a:xfrm>
          <a:prstGeom prst="rect">
            <a:avLst/>
          </a:prstGeom>
        </p:spPr>
      </p:pic>
    </p:spTree>
    <p:extLst>
      <p:ext uri="{BB962C8B-B14F-4D97-AF65-F5344CB8AC3E}">
        <p14:creationId xmlns:p14="http://schemas.microsoft.com/office/powerpoint/2010/main" val="36930222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3" name="Rounded Rectangle 2"/>
          <p:cNvSpPr/>
          <p:nvPr/>
        </p:nvSpPr>
        <p:spPr>
          <a:xfrm>
            <a:off x="1143000" y="952500"/>
            <a:ext cx="163830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cs typeface="Arial" panose="020B0604020202020204" pitchFamily="34" charset="0"/>
              </a:rPr>
              <a:t>Câu 2. </a:t>
            </a:r>
            <a:r>
              <a:rPr lang="vi-VN" sz="4000">
                <a:solidFill>
                  <a:schemeClr val="tx1"/>
                </a:solidFill>
                <a:cs typeface="Arial" panose="020B0604020202020204" pitchFamily="34" charset="0"/>
              </a:rPr>
              <a:t>Nội dung nào dưới đây </a:t>
            </a:r>
            <a:r>
              <a:rPr lang="vi-VN" sz="4000" b="1">
                <a:solidFill>
                  <a:schemeClr val="tx1"/>
                </a:solidFill>
                <a:cs typeface="Arial" panose="020B0604020202020204" pitchFamily="34" charset="0"/>
              </a:rPr>
              <a:t>không</a:t>
            </a:r>
            <a:r>
              <a:rPr lang="vi-VN" sz="4000">
                <a:solidFill>
                  <a:schemeClr val="tx1"/>
                </a:solidFill>
                <a:cs typeface="Arial" panose="020B0604020202020204" pitchFamily="34" charset="0"/>
              </a:rPr>
              <a:t> phải là vai trò của thuế?</a:t>
            </a:r>
            <a:endParaRPr lang="en-US" sz="400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168400" y="3009900"/>
            <a:ext cx="16563975" cy="4785926"/>
          </a:xfrm>
          <a:prstGeom prst="rect">
            <a:avLst/>
          </a:prstGeom>
        </p:spPr>
        <p:txBody>
          <a:bodyPr wrap="square">
            <a:spAutoFit/>
          </a:bodyPr>
          <a:lstStyle/>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A. Thuế là công cụ </a:t>
            </a:r>
            <a:r>
              <a:rPr lang="en-US" sz="4000" smtClean="0">
                <a:latin typeface="Arial" panose="020B0604020202020204" pitchFamily="34" charset="0"/>
                <a:ea typeface="Times New Roman" panose="02020603050405020304" pitchFamily="18" charset="0"/>
                <a:cs typeface="Arial" panose="020B0604020202020204" pitchFamily="34" charset="0"/>
              </a:rPr>
              <a:t>để</a:t>
            </a:r>
            <a:r>
              <a:rPr lang="vi-VN" sz="4000" smtClean="0">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kiềm chế lạm phát, bình ổn giá cả.</a:t>
            </a:r>
          </a:p>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B. Thuế là nguồn thu chủ yếu của ngân sách nhà nước.</a:t>
            </a:r>
          </a:p>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C. Thuế là công cụ quan trọng để Nhà nước điều tiết thị trường.</a:t>
            </a:r>
          </a:p>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D. Thuế góp phần điều tiết thu nhập, thực hiện công bằng xã hội, đảm bảo cân bằng lợi ích trong xã hội.</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2857500"/>
            <a:ext cx="1066800" cy="1000852"/>
          </a:xfrm>
          <a:prstGeom prst="rect">
            <a:avLst/>
          </a:prstGeom>
        </p:spPr>
      </p:pic>
    </p:spTree>
    <p:extLst>
      <p:ext uri="{BB962C8B-B14F-4D97-AF65-F5344CB8AC3E}">
        <p14:creationId xmlns:p14="http://schemas.microsoft.com/office/powerpoint/2010/main" val="3118489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Một số loại thuế có ở Việt Nam</a:t>
            </a:r>
            <a:endParaRPr lang="en-US" sz="5000" b="1">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r="27945"/>
          <a:stretch/>
        </p:blipFill>
        <p:spPr>
          <a:xfrm>
            <a:off x="941692" y="2400300"/>
            <a:ext cx="4591020" cy="4540250"/>
          </a:xfrm>
          <a:prstGeom prst="ellipse">
            <a:avLst/>
          </a:prstGeom>
          <a:ln w="57150">
            <a:solidFill>
              <a:srgbClr val="00B050"/>
            </a:solidFill>
          </a:ln>
        </p:spPr>
      </p:pic>
      <p:pic>
        <p:nvPicPr>
          <p:cNvPr id="3" name="Picture 2"/>
          <p:cNvPicPr>
            <a:picLocks noChangeAspect="1"/>
          </p:cNvPicPr>
          <p:nvPr/>
        </p:nvPicPr>
        <p:blipFill rotWithShape="1">
          <a:blip r:embed="rId3"/>
          <a:srcRect l="17778" r="20889"/>
          <a:stretch/>
        </p:blipFill>
        <p:spPr>
          <a:xfrm>
            <a:off x="6800821" y="2400300"/>
            <a:ext cx="4732670" cy="4540250"/>
          </a:xfrm>
          <a:prstGeom prst="ellipse">
            <a:avLst/>
          </a:prstGeom>
          <a:ln w="57150">
            <a:solidFill>
              <a:srgbClr val="00B050"/>
            </a:solidFill>
          </a:ln>
        </p:spPr>
      </p:pic>
      <p:pic>
        <p:nvPicPr>
          <p:cNvPr id="4" name="Picture 3"/>
          <p:cNvPicPr>
            <a:picLocks noChangeAspect="1"/>
          </p:cNvPicPr>
          <p:nvPr/>
        </p:nvPicPr>
        <p:blipFill rotWithShape="1">
          <a:blip r:embed="rId4"/>
          <a:srcRect l="7200" r="22400"/>
          <a:stretch/>
        </p:blipFill>
        <p:spPr>
          <a:xfrm>
            <a:off x="12801600" y="2342072"/>
            <a:ext cx="4716937" cy="4540250"/>
          </a:xfrm>
          <a:prstGeom prst="ellipse">
            <a:avLst/>
          </a:prstGeom>
          <a:ln w="57150">
            <a:solidFill>
              <a:srgbClr val="00B050"/>
            </a:solidFill>
          </a:ln>
        </p:spPr>
      </p:pic>
      <p:sp>
        <p:nvSpPr>
          <p:cNvPr id="5" name="Rounded Rectangle 4"/>
          <p:cNvSpPr/>
          <p:nvPr/>
        </p:nvSpPr>
        <p:spPr>
          <a:xfrm>
            <a:off x="1048816" y="7026718"/>
            <a:ext cx="4376772" cy="1434561"/>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Thuế thu nhập </a:t>
            </a:r>
          </a:p>
          <a:p>
            <a:pPr algn="ctr">
              <a:lnSpc>
                <a:spcPct val="150000"/>
              </a:lnSpc>
            </a:pPr>
            <a:r>
              <a:rPr lang="en-US" sz="3500" smtClean="0">
                <a:solidFill>
                  <a:schemeClr val="tx1"/>
                </a:solidFill>
                <a:latin typeface="Arial" panose="020B0604020202020204" pitchFamily="34" charset="0"/>
                <a:cs typeface="Arial" panose="020B0604020202020204" pitchFamily="34" charset="0"/>
              </a:rPr>
              <a:t>doanh nghiệp </a:t>
            </a:r>
            <a:endParaRPr lang="en-US" sz="350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6955614" y="6998778"/>
            <a:ext cx="4376772" cy="1434561"/>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Thuế giá trị gia tăng</a:t>
            </a:r>
            <a:endParaRPr lang="en-US" sz="350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13141765" y="6940550"/>
            <a:ext cx="4376772" cy="1434561"/>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Thuế thu nhập </a:t>
            </a:r>
          </a:p>
          <a:p>
            <a:pPr algn="ctr">
              <a:lnSpc>
                <a:spcPct val="150000"/>
              </a:lnSpc>
            </a:pPr>
            <a:r>
              <a:rPr lang="en-US" sz="3500" smtClean="0">
                <a:solidFill>
                  <a:schemeClr val="tx1"/>
                </a:solidFill>
                <a:latin typeface="Arial" panose="020B0604020202020204" pitchFamily="34" charset="0"/>
                <a:cs typeface="Arial" panose="020B0604020202020204" pitchFamily="34" charset="0"/>
              </a:rPr>
              <a:t>cá nhân</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8725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3" name="Rounded Rectangle 2"/>
          <p:cNvSpPr/>
          <p:nvPr/>
        </p:nvSpPr>
        <p:spPr>
          <a:xfrm>
            <a:off x="1143000" y="952500"/>
            <a:ext cx="163830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cs typeface="Arial" panose="020B0604020202020204" pitchFamily="34" charset="0"/>
              </a:rPr>
              <a:t>Câu 3. </a:t>
            </a:r>
            <a:r>
              <a:rPr lang="vi-VN" sz="4000">
                <a:solidFill>
                  <a:schemeClr val="tx1"/>
                </a:solidFill>
                <a:cs typeface="Arial" panose="020B0604020202020204" pitchFamily="34" charset="0"/>
              </a:rPr>
              <a:t>Thuế trực thu là gì?</a:t>
            </a:r>
            <a:endParaRPr lang="en-US" sz="400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143000" y="3314700"/>
            <a:ext cx="16764000" cy="3862596"/>
          </a:xfrm>
          <a:prstGeom prst="rect">
            <a:avLst/>
          </a:prstGeom>
        </p:spPr>
        <p:txBody>
          <a:bodyPr wrap="square">
            <a:spAutoFit/>
          </a:bodyPr>
          <a:lstStyle/>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A. Thuế tính trên giá trị của hàng hoá trên thị trường.</a:t>
            </a:r>
          </a:p>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B. Thuế gián tiếp thông qua giá cả hàng hoá, dịch vụ.</a:t>
            </a:r>
          </a:p>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C. Thuế điều tiết trực tiếp vào thu nhập hoặc tài sản của người nộp thuế.</a:t>
            </a:r>
          </a:p>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D. Thuế điều tiết trực tiếp vào giá cả của hàng hoá trên thị trường.</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6200" y="5106894"/>
            <a:ext cx="1066800" cy="1000852"/>
          </a:xfrm>
          <a:prstGeom prst="rect">
            <a:avLst/>
          </a:prstGeom>
        </p:spPr>
      </p:pic>
    </p:spTree>
    <p:extLst>
      <p:ext uri="{BB962C8B-B14F-4D97-AF65-F5344CB8AC3E}">
        <p14:creationId xmlns:p14="http://schemas.microsoft.com/office/powerpoint/2010/main" val="27053110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3" name="Rounded Rectangle 2"/>
          <p:cNvSpPr/>
          <p:nvPr/>
        </p:nvSpPr>
        <p:spPr>
          <a:xfrm>
            <a:off x="1143000" y="952500"/>
            <a:ext cx="163830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cs typeface="Arial" panose="020B0604020202020204" pitchFamily="34" charset="0"/>
              </a:rPr>
              <a:t>Câu 4. </a:t>
            </a:r>
            <a:r>
              <a:rPr lang="vi-VN" sz="4000">
                <a:solidFill>
                  <a:schemeClr val="tx1"/>
                </a:solidFill>
                <a:cs typeface="Arial" panose="020B0604020202020204" pitchFamily="34" charset="0"/>
              </a:rPr>
              <a:t>Thuế gián thu là gì?</a:t>
            </a:r>
            <a:endParaRPr lang="en-US" sz="400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173480" y="3281680"/>
            <a:ext cx="16764000" cy="3862596"/>
          </a:xfrm>
          <a:prstGeom prst="rect">
            <a:avLst/>
          </a:prstGeom>
        </p:spPr>
        <p:txBody>
          <a:bodyPr wrap="square">
            <a:spAutoFit/>
          </a:bodyPr>
          <a:lstStyle/>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A. Thuê thu được từ người có thu nhập cao.</a:t>
            </a:r>
          </a:p>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B. Thuế điều tiết gián tiếp thông qua giá cả hàng hoá, dịch vụ.</a:t>
            </a:r>
          </a:p>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C. Thuế đánh vào thu nhập chịu thuế của doanh nghiệp.</a:t>
            </a:r>
          </a:p>
          <a:p>
            <a:pPr algn="just">
              <a:lnSpc>
                <a:spcPct val="150000"/>
              </a:lnSpc>
              <a:spcBef>
                <a:spcPts val="100"/>
              </a:spcBef>
              <a:spcAft>
                <a:spcPts val="100"/>
              </a:spcAft>
            </a:pPr>
            <a:r>
              <a:rPr lang="vi-VN" sz="4000">
                <a:ea typeface="Times New Roman" panose="02020603050405020304" pitchFamily="18" charset="0"/>
                <a:cs typeface="Arial" panose="020B0604020202020204" pitchFamily="34" charset="0"/>
              </a:rPr>
              <a:t>D. Thuế thu được từ khoản tiền mà người mua phải trà cho người bán.</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4212126"/>
            <a:ext cx="1066800" cy="1000852"/>
          </a:xfrm>
          <a:prstGeom prst="rect">
            <a:avLst/>
          </a:prstGeom>
        </p:spPr>
      </p:pic>
    </p:spTree>
    <p:extLst>
      <p:ext uri="{BB962C8B-B14F-4D97-AF65-F5344CB8AC3E}">
        <p14:creationId xmlns:p14="http://schemas.microsoft.com/office/powerpoint/2010/main" val="12296842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2" name="TextBox 1"/>
          <p:cNvSpPr txBox="1"/>
          <p:nvPr/>
        </p:nvSpPr>
        <p:spPr>
          <a:xfrm>
            <a:off x="685800" y="571500"/>
            <a:ext cx="121920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Làm bài tập luyện tập trong sách giáo khoa:</a:t>
            </a:r>
            <a:endParaRPr lang="en-US" sz="4000" b="1" i="1">
              <a:latin typeface="Arial" panose="020B0604020202020204" pitchFamily="34" charset="0"/>
              <a:cs typeface="Arial" panose="020B0604020202020204" pitchFamily="34" charset="0"/>
            </a:endParaRPr>
          </a:p>
        </p:txBody>
      </p:sp>
      <p:grpSp>
        <p:nvGrpSpPr>
          <p:cNvPr id="8" name="Group 7"/>
          <p:cNvGrpSpPr/>
          <p:nvPr/>
        </p:nvGrpSpPr>
        <p:grpSpPr>
          <a:xfrm>
            <a:off x="1371600" y="1616667"/>
            <a:ext cx="15316200" cy="3576438"/>
            <a:chOff x="1828800" y="1701800"/>
            <a:chExt cx="15316200" cy="3576438"/>
          </a:xfrm>
        </p:grpSpPr>
        <p:sp>
          <p:nvSpPr>
            <p:cNvPr id="5" name="Rounded Rectangle 4"/>
            <p:cNvSpPr/>
            <p:nvPr/>
          </p:nvSpPr>
          <p:spPr>
            <a:xfrm>
              <a:off x="1828800" y="2476500"/>
              <a:ext cx="15316200" cy="2801738"/>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smtClean="0">
                  <a:solidFill>
                    <a:schemeClr val="tx1"/>
                  </a:solidFill>
                  <a:latin typeface="Arial" panose="020B0604020202020204" pitchFamily="34" charset="0"/>
                  <a:cs typeface="Arial" panose="020B0604020202020204" pitchFamily="34" charset="0"/>
                </a:rPr>
                <a:t>Thực hiện làm bài tập 2:</a:t>
              </a:r>
            </a:p>
            <a:p>
              <a:pPr algn="just">
                <a:lnSpc>
                  <a:spcPct val="150000"/>
                </a:lnSpc>
              </a:pPr>
              <a:r>
                <a:rPr lang="fr-FR" sz="4000">
                  <a:solidFill>
                    <a:schemeClr val="tx1"/>
                  </a:solidFill>
                  <a:latin typeface="Arial" panose="020B0604020202020204" pitchFamily="34" charset="0"/>
                  <a:cs typeface="Arial" panose="020B0604020202020204" pitchFamily="34" charset="0"/>
                </a:rPr>
                <a:t>Em hãy gọi tên các loại thuế mà các chủ thể phải đóng và cho biết vai  trò của các chủ thể đó trong trường hợp sau. </a:t>
              </a:r>
              <a:endParaRPr lang="en-US" sz="4000">
                <a:solidFill>
                  <a:schemeClr val="tx1"/>
                </a:solidFill>
                <a:latin typeface="Arial" panose="020B0604020202020204" pitchFamily="34" charset="0"/>
                <a:cs typeface="Arial" panose="020B0604020202020204" pitchFamily="34" charset="0"/>
              </a:endParaRPr>
            </a:p>
          </p:txBody>
        </p:sp>
        <p:sp>
          <p:nvSpPr>
            <p:cNvPr id="7" name="Pentagon 6"/>
            <p:cNvSpPr/>
            <p:nvPr/>
          </p:nvSpPr>
          <p:spPr>
            <a:xfrm>
              <a:off x="1828800" y="1701800"/>
              <a:ext cx="3657600" cy="838200"/>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NHÓM 1, 2</a:t>
              </a:r>
              <a:endParaRPr lang="en-US" sz="4000" b="1">
                <a:solidFill>
                  <a:schemeClr val="tx1"/>
                </a:solidFill>
                <a:latin typeface="Arial" panose="020B0604020202020204" pitchFamily="34" charset="0"/>
                <a:cs typeface="Arial" panose="020B0604020202020204" pitchFamily="34" charset="0"/>
              </a:endParaRPr>
            </a:p>
          </p:txBody>
        </p:sp>
      </p:grpSp>
      <p:grpSp>
        <p:nvGrpSpPr>
          <p:cNvPr id="10" name="Group 9"/>
          <p:cNvGrpSpPr/>
          <p:nvPr/>
        </p:nvGrpSpPr>
        <p:grpSpPr>
          <a:xfrm>
            <a:off x="1371600" y="5821831"/>
            <a:ext cx="15316200" cy="3576438"/>
            <a:chOff x="1828800" y="1701800"/>
            <a:chExt cx="15316200" cy="3576438"/>
          </a:xfrm>
        </p:grpSpPr>
        <p:sp>
          <p:nvSpPr>
            <p:cNvPr id="11" name="Rounded Rectangle 10"/>
            <p:cNvSpPr/>
            <p:nvPr/>
          </p:nvSpPr>
          <p:spPr>
            <a:xfrm>
              <a:off x="1828800" y="2476500"/>
              <a:ext cx="15316200" cy="2801738"/>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smtClean="0">
                  <a:solidFill>
                    <a:schemeClr val="tx1"/>
                  </a:solidFill>
                  <a:latin typeface="Arial" panose="020B0604020202020204" pitchFamily="34" charset="0"/>
                  <a:cs typeface="Arial" panose="020B0604020202020204" pitchFamily="34" charset="0"/>
                </a:rPr>
                <a:t>Thực hiện làm bài tập 4:</a:t>
              </a:r>
            </a:p>
            <a:p>
              <a:pPr algn="just">
                <a:lnSpc>
                  <a:spcPct val="150000"/>
                </a:lnSpc>
              </a:pPr>
              <a:r>
                <a:rPr lang="fr-FR" sz="4000" smtClean="0">
                  <a:solidFill>
                    <a:schemeClr val="tx1"/>
                  </a:solidFill>
                  <a:latin typeface="Arial" panose="020B0604020202020204" pitchFamily="34" charset="0"/>
                  <a:cs typeface="Arial" panose="020B0604020202020204" pitchFamily="34" charset="0"/>
                </a:rPr>
                <a:t>Giải thích các thắc mắc trong từng trường hợp đã cho.</a:t>
              </a:r>
              <a:endParaRPr lang="en-US" sz="4000">
                <a:solidFill>
                  <a:schemeClr val="tx1"/>
                </a:solidFill>
                <a:latin typeface="Arial" panose="020B0604020202020204" pitchFamily="34" charset="0"/>
                <a:cs typeface="Arial" panose="020B0604020202020204" pitchFamily="34" charset="0"/>
              </a:endParaRPr>
            </a:p>
          </p:txBody>
        </p:sp>
        <p:sp>
          <p:nvSpPr>
            <p:cNvPr id="12" name="Pentagon 11"/>
            <p:cNvSpPr/>
            <p:nvPr/>
          </p:nvSpPr>
          <p:spPr>
            <a:xfrm>
              <a:off x="1828800" y="1701800"/>
              <a:ext cx="3657600" cy="838200"/>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NHÓM 3, 4 </a:t>
              </a:r>
              <a:endParaRPr lang="en-US" sz="4000" b="1">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966271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3" name="Pentagon 2"/>
          <p:cNvSpPr/>
          <p:nvPr/>
        </p:nvSpPr>
        <p:spPr>
          <a:xfrm>
            <a:off x="0" y="647700"/>
            <a:ext cx="4038600" cy="10668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Bài tập 2</a:t>
            </a:r>
            <a:endParaRPr lang="en-US" sz="40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257300" y="1877698"/>
            <a:ext cx="15773400" cy="6555641"/>
          </a:xfrm>
          <a:prstGeom prst="rect">
            <a:avLst/>
          </a:prstGeom>
          <a:noFill/>
        </p:spPr>
        <p:txBody>
          <a:bodyPr wrap="square" rtlCol="0">
            <a:spAutoFit/>
          </a:bodyPr>
          <a:lstStyle/>
          <a:p>
            <a:pPr marL="342900" indent="-342900" algn="just">
              <a:lnSpc>
                <a:spcPct val="150000"/>
              </a:lnSpc>
              <a:buAutoNum type="alphaLcPeriod"/>
            </a:pPr>
            <a:r>
              <a:rPr lang="en-US" sz="4000" smtClean="0">
                <a:latin typeface="Arial" panose="020B0604020202020204" pitchFamily="34" charset="0"/>
                <a:cs typeface="Arial" panose="020B0604020202020204" pitchFamily="34" charset="0"/>
              </a:rPr>
              <a:t>Thuế thu nhập doanh nghiệp: chiếm tỉ trọng lớn trong các loại thuế, góp phần làm ổn định nguồn thu ngân sách nhà nước, phân phối thu nhập thúc đẩy đầu tư ở Việt Nam. </a:t>
            </a:r>
          </a:p>
          <a:p>
            <a:pPr marL="342900" indent="-342900" algn="just">
              <a:lnSpc>
                <a:spcPct val="150000"/>
              </a:lnSpc>
              <a:buAutoNum type="alphaLcPeriod"/>
            </a:pPr>
            <a:r>
              <a:rPr lang="en-US" sz="4000" smtClean="0">
                <a:latin typeface="Arial" panose="020B0604020202020204" pitchFamily="34" charset="0"/>
                <a:cs typeface="Arial" panose="020B0604020202020204" pitchFamily="34" charset="0"/>
              </a:rPr>
              <a:t>Thuế thu nhập cá nhân: góp phần điều tiết thu nhập trong xã hội. </a:t>
            </a:r>
          </a:p>
          <a:p>
            <a:pPr marL="342900" indent="-342900" algn="just">
              <a:lnSpc>
                <a:spcPct val="150000"/>
              </a:lnSpc>
              <a:buAutoNum type="alphaLcPeriod"/>
            </a:pPr>
            <a:r>
              <a:rPr lang="en-US" sz="4000" smtClean="0">
                <a:latin typeface="Arial" panose="020B0604020202020204" pitchFamily="34" charset="0"/>
                <a:cs typeface="Arial" panose="020B0604020202020204" pitchFamily="34" charset="0"/>
              </a:rPr>
              <a:t>Thuế tiêu thụ đặc biệt: điều tiết sản xuất và tiêu dùng xã hội</a:t>
            </a:r>
          </a:p>
          <a:p>
            <a:pPr marL="342900" indent="-342900" algn="just">
              <a:lnSpc>
                <a:spcPct val="150000"/>
              </a:lnSpc>
              <a:buAutoNum type="alphaLcPeriod"/>
            </a:pPr>
            <a:r>
              <a:rPr lang="en-US" sz="4000" smtClean="0">
                <a:latin typeface="Arial" panose="020B0604020202020204" pitchFamily="34" charset="0"/>
                <a:cs typeface="Arial" panose="020B0604020202020204" pitchFamily="34" charset="0"/>
              </a:rPr>
              <a:t>Thuế nhập khẩu, thuế bảo vệ môi trường: góp phần bảo vệ môi trường góp phần phát triển bền vững. </a:t>
            </a:r>
          </a:p>
        </p:txBody>
      </p:sp>
    </p:spTree>
    <p:extLst>
      <p:ext uri="{BB962C8B-B14F-4D97-AF65-F5344CB8AC3E}">
        <p14:creationId xmlns:p14="http://schemas.microsoft.com/office/powerpoint/2010/main" val="20097603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3" name="Pentagon 2"/>
          <p:cNvSpPr/>
          <p:nvPr/>
        </p:nvSpPr>
        <p:spPr>
          <a:xfrm>
            <a:off x="0" y="647700"/>
            <a:ext cx="4038600" cy="10668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Bài tập 4</a:t>
            </a:r>
            <a:endParaRPr lang="en-US" sz="40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257300" y="2019300"/>
            <a:ext cx="15773400" cy="5632311"/>
          </a:xfrm>
          <a:prstGeom prst="rect">
            <a:avLst/>
          </a:prstGeom>
          <a:noFill/>
        </p:spPr>
        <p:txBody>
          <a:bodyPr wrap="square" rtlCol="0">
            <a:spAutoFit/>
          </a:bodyPr>
          <a:lstStyle/>
          <a:p>
            <a:pPr marL="342900" indent="-342900" algn="just">
              <a:lnSpc>
                <a:spcPct val="150000"/>
              </a:lnSpc>
              <a:buAutoNum type="alphaLcPeriod"/>
            </a:pPr>
            <a:r>
              <a:rPr lang="en-US" sz="400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rPr>
              <a:t>- Người nộp thuế phải bỏ tiền ra nộp thuế nhưng vẫn là quyền lợi của công dân vì thuế là nguồn thu chính của nhà nước. Nhà nước dung ngân sách để quản lí và xây dựng đất nước. </a:t>
            </a:r>
          </a:p>
          <a:p>
            <a:pPr algn="just">
              <a:lnSpc>
                <a:spcPct val="150000"/>
              </a:lnSpc>
            </a:pPr>
            <a:r>
              <a:rPr lang="en-US" sz="4000" smtClean="0">
                <a:latin typeface="Arial" panose="020B0604020202020204" pitchFamily="34" charset="0"/>
                <a:cs typeface="Arial" panose="020B0604020202020204" pitchFamily="34" charset="0"/>
              </a:rPr>
              <a:t>- Nhiều người vẫn trốn thuế là do họ ích kỉ cá nhân và không làm tròn trách nhiệm với nhà nước. </a:t>
            </a:r>
          </a:p>
        </p:txBody>
      </p:sp>
    </p:spTree>
    <p:extLst>
      <p:ext uri="{BB962C8B-B14F-4D97-AF65-F5344CB8AC3E}">
        <p14:creationId xmlns:p14="http://schemas.microsoft.com/office/powerpoint/2010/main" val="10461587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3" name="Pentagon 2"/>
          <p:cNvSpPr/>
          <p:nvPr/>
        </p:nvSpPr>
        <p:spPr>
          <a:xfrm>
            <a:off x="0" y="647700"/>
            <a:ext cx="4038600" cy="10668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Bài tập 4</a:t>
            </a:r>
            <a:endParaRPr lang="en-US" sz="40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219200" y="1877698"/>
            <a:ext cx="15773400" cy="6555641"/>
          </a:xfrm>
          <a:prstGeom prst="rect">
            <a:avLst/>
          </a:prstGeom>
          <a:noFill/>
        </p:spPr>
        <p:txBody>
          <a:bodyPr wrap="square" rtlCol="0">
            <a:spAutoFit/>
          </a:bodyPr>
          <a:lstStyle/>
          <a:p>
            <a:pPr algn="just">
              <a:lnSpc>
                <a:spcPct val="150000"/>
              </a:lnSpc>
            </a:pPr>
            <a:r>
              <a:rPr lang="en-US" sz="4000" smtClean="0">
                <a:latin typeface="Arial" panose="020B0604020202020204" pitchFamily="34" charset="0"/>
                <a:cs typeface="Arial" panose="020B0604020202020204" pitchFamily="34" charset="0"/>
              </a:rPr>
              <a:t>b. </a:t>
            </a:r>
          </a:p>
          <a:p>
            <a:pPr algn="just">
              <a:lnSpc>
                <a:spcPct val="150000"/>
              </a:lnSpc>
            </a:pPr>
            <a:r>
              <a:rPr lang="en-US" sz="4000" smtClean="0">
                <a:latin typeface="Arial" panose="020B0604020202020204" pitchFamily="34" charset="0"/>
                <a:cs typeface="Arial" panose="020B0604020202020204" pitchFamily="34" charset="0"/>
              </a:rPr>
              <a:t>- Thuế thu nhập cá nhân giúp nhà nước có thêm khoản thu để thực hiện </a:t>
            </a:r>
            <a:r>
              <a:rPr lang="vi-VN" sz="4000">
                <a:cs typeface="Arial" panose="020B0604020202020204" pitchFamily="34" charset="0"/>
              </a:rPr>
              <a:t>các chế độ phúc lợi theo quy định cũng như đầu tư xây dựng các công trình công cộng phục vụ các nhu cầu thiết yếu cho cuộc sống của nhân </a:t>
            </a:r>
            <a:r>
              <a:rPr lang="vi-VN" sz="4000" smtClean="0">
                <a:cs typeface="Arial" panose="020B0604020202020204" pitchFamily="34" charset="0"/>
              </a:rPr>
              <a:t>dân</a:t>
            </a:r>
            <a:r>
              <a:rPr lang="en-US" sz="4000" smtClean="0">
                <a:cs typeface="Arial" panose="020B0604020202020204" pitchFamily="34" charset="0"/>
              </a:rPr>
              <a:t>.</a:t>
            </a:r>
          </a:p>
          <a:p>
            <a:pPr algn="just">
              <a:lnSpc>
                <a:spcPct val="150000"/>
              </a:lnSpc>
            </a:pPr>
            <a:r>
              <a:rPr lang="en-US" sz="4000" smtClean="0">
                <a:latin typeface="Arial" panose="020B0604020202020204" pitchFamily="34" charset="0"/>
                <a:cs typeface="Arial" panose="020B0604020202020204" pitchFamily="34" charset="0"/>
              </a:rPr>
              <a:t>- Góp phần điều tiết thu nhập, xoá bỏ bớt khoảng cách giàu nghèo giữa các tầng lớp trong xã hội. </a:t>
            </a:r>
          </a:p>
        </p:txBody>
      </p:sp>
    </p:spTree>
    <p:extLst>
      <p:ext uri="{BB962C8B-B14F-4D97-AF65-F5344CB8AC3E}">
        <p14:creationId xmlns:p14="http://schemas.microsoft.com/office/powerpoint/2010/main" val="2762746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3" name="Pentagon 2"/>
          <p:cNvSpPr/>
          <p:nvPr/>
        </p:nvSpPr>
        <p:spPr>
          <a:xfrm>
            <a:off x="0" y="647700"/>
            <a:ext cx="4038600" cy="10668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Bài tập 4</a:t>
            </a:r>
            <a:endParaRPr lang="en-US" sz="40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257300" y="2095500"/>
            <a:ext cx="15773400" cy="5632311"/>
          </a:xfrm>
          <a:prstGeom prst="rect">
            <a:avLst/>
          </a:prstGeom>
          <a:noFill/>
        </p:spPr>
        <p:txBody>
          <a:bodyPr wrap="square" rtlCol="0">
            <a:spAutoFit/>
          </a:bodyPr>
          <a:lstStyle/>
          <a:p>
            <a:pPr algn="just">
              <a:lnSpc>
                <a:spcPct val="150000"/>
              </a:lnSpc>
            </a:pPr>
            <a:r>
              <a:rPr lang="vi-VN" sz="4000" smtClean="0">
                <a:cs typeface="Arial" panose="020B0604020202020204" pitchFamily="34" charset="0"/>
              </a:rPr>
              <a:t>c</a:t>
            </a:r>
            <a:r>
              <a:rPr lang="vi-VN" sz="4000">
                <a:cs typeface="Arial" panose="020B0604020202020204" pitchFamily="34" charset="0"/>
              </a:rPr>
              <a:t>. Biển là tài nguyên của đất nước, nhân dân. Người khai thác cá từ biển thì phải nộp thuế. Mặt khác, người khai thác cá nộp thuế để Nhà nước có ngân sách quản lí đất nước, trong đó có biển.</a:t>
            </a:r>
          </a:p>
          <a:p>
            <a:pPr algn="just">
              <a:lnSpc>
                <a:spcPct val="150000"/>
              </a:lnSpc>
            </a:pPr>
            <a:r>
              <a:rPr lang="vi-VN" sz="4000">
                <a:cs typeface="Arial" panose="020B0604020202020204" pitchFamily="34" charset="0"/>
              </a:rPr>
              <a:t>d. Ca sĩ khi biểu diễn đã sử dụng công trình công cộng được xây dựng từ ngân sách nhà nước. Mặt khác, lí do người thu nhập cao phải nộp thuế thu nhập cá nhân đã được giải thích ở bài tập 4.b</a:t>
            </a:r>
            <a:r>
              <a:rPr lang="vi-VN" sz="4000" smtClean="0">
                <a:cs typeface="Arial" panose="020B0604020202020204" pitchFamily="34" charset="0"/>
              </a:rPr>
              <a:t>.</a:t>
            </a:r>
            <a:endParaRPr lang="vi-VN" sz="4000">
              <a:cs typeface="Arial" panose="020B0604020202020204" pitchFamily="34" charset="0"/>
            </a:endParaRPr>
          </a:p>
        </p:txBody>
      </p:sp>
    </p:spTree>
    <p:extLst>
      <p:ext uri="{BB962C8B-B14F-4D97-AF65-F5344CB8AC3E}">
        <p14:creationId xmlns:p14="http://schemas.microsoft.com/office/powerpoint/2010/main" val="22399780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5" name="TextBox 4"/>
          <p:cNvSpPr txBox="1"/>
          <p:nvPr/>
        </p:nvSpPr>
        <p:spPr>
          <a:xfrm>
            <a:off x="0" y="541337"/>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VẬN DỤNG </a:t>
            </a:r>
            <a:endParaRPr lang="en-US" sz="6000" b="1">
              <a:latin typeface="Arial" panose="020B0604020202020204" pitchFamily="34" charset="0"/>
              <a:cs typeface="Arial" panose="020B0604020202020204" pitchFamily="34" charset="0"/>
            </a:endParaRPr>
          </a:p>
        </p:txBody>
      </p:sp>
      <p:sp>
        <p:nvSpPr>
          <p:cNvPr id="2" name="TextBox 1"/>
          <p:cNvSpPr txBox="1"/>
          <p:nvPr/>
        </p:nvSpPr>
        <p:spPr>
          <a:xfrm>
            <a:off x="1181100" y="1564620"/>
            <a:ext cx="15925800"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i="1" smtClean="0">
                <a:latin typeface="Arial" panose="020B0604020202020204" pitchFamily="34" charset="0"/>
                <a:cs typeface="Arial" panose="020B0604020202020204" pitchFamily="34" charset="0"/>
              </a:rPr>
              <a:t>Dựa vào các kiến thức đã được học các em thực hiện làm các bài tập sau: </a:t>
            </a:r>
            <a:endParaRPr lang="en-US" sz="4000" i="1">
              <a:latin typeface="Arial" panose="020B0604020202020204" pitchFamily="34" charset="0"/>
              <a:cs typeface="Arial" panose="020B0604020202020204" pitchFamily="34" charset="0"/>
            </a:endParaRPr>
          </a:p>
        </p:txBody>
      </p:sp>
      <p:sp>
        <p:nvSpPr>
          <p:cNvPr id="7" name="Rounded Rectangle 6"/>
          <p:cNvSpPr/>
          <p:nvPr/>
        </p:nvSpPr>
        <p:spPr>
          <a:xfrm>
            <a:off x="971550" y="3854041"/>
            <a:ext cx="16344900" cy="4114800"/>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vi-VN" sz="4000" b="1">
                <a:solidFill>
                  <a:schemeClr val="tx1"/>
                </a:solidFill>
              </a:rPr>
              <a:t>Bài tập 1: </a:t>
            </a:r>
            <a:r>
              <a:rPr lang="vi-VN" sz="4000">
                <a:solidFill>
                  <a:schemeClr val="tx1"/>
                </a:solidFill>
              </a:rPr>
              <a:t>Hãy viết một bài tuyên truyền về nghĩa vụ nộp thuế của công dân.</a:t>
            </a:r>
          </a:p>
          <a:p>
            <a:pPr>
              <a:lnSpc>
                <a:spcPct val="150000"/>
              </a:lnSpc>
            </a:pPr>
            <a:r>
              <a:rPr lang="vi-VN" sz="4000" b="1" smtClean="0">
                <a:solidFill>
                  <a:schemeClr val="tx1"/>
                </a:solidFill>
              </a:rPr>
              <a:t>Bài </a:t>
            </a:r>
            <a:r>
              <a:rPr lang="vi-VN" sz="4000" b="1">
                <a:solidFill>
                  <a:schemeClr val="tx1"/>
                </a:solidFill>
              </a:rPr>
              <a:t>tập 2: </a:t>
            </a:r>
            <a:r>
              <a:rPr lang="vi-VN" sz="4000">
                <a:solidFill>
                  <a:schemeClr val="tx1"/>
                </a:solidFill>
              </a:rPr>
              <a:t>Em hãy tìm hiểu và tự đánh giá việc thực hiện nghĩa vụ nộp thuế của những người thân trong gia đình em.</a:t>
            </a:r>
          </a:p>
        </p:txBody>
      </p:sp>
    </p:spTree>
    <p:extLst>
      <p:ext uri="{BB962C8B-B14F-4D97-AF65-F5344CB8AC3E}">
        <p14:creationId xmlns:p14="http://schemas.microsoft.com/office/powerpoint/2010/main" val="32468556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0" y="8460255"/>
            <a:ext cx="18288000" cy="1826745"/>
          </a:xfrm>
          <a:prstGeom prst="rect">
            <a:avLst/>
          </a:prstGeom>
          <a:solidFill>
            <a:srgbClr val="99B83C"/>
          </a:solidFill>
        </p:spPr>
      </p:sp>
      <p:sp>
        <p:nvSpPr>
          <p:cNvPr id="8" name="TextBox 8"/>
          <p:cNvSpPr txBox="1"/>
          <p:nvPr/>
        </p:nvSpPr>
        <p:spPr>
          <a:xfrm>
            <a:off x="0" y="876300"/>
            <a:ext cx="18288000" cy="1002326"/>
          </a:xfrm>
          <a:prstGeom prst="rect">
            <a:avLst/>
          </a:prstGeom>
        </p:spPr>
        <p:txBody>
          <a:bodyPr wrap="square" lIns="0" tIns="0" rIns="0" bIns="0" rtlCol="0" anchor="t">
            <a:spAutoFit/>
          </a:bodyPr>
          <a:lstStyle/>
          <a:p>
            <a:pPr algn="ctr">
              <a:lnSpc>
                <a:spcPts val="8640"/>
              </a:lnSpc>
            </a:pPr>
            <a:r>
              <a:rPr lang="en-US" sz="6000" b="1" smtClean="0">
                <a:solidFill>
                  <a:srgbClr val="000000"/>
                </a:solidFill>
                <a:latin typeface="Arial" panose="020B0604020202020204" pitchFamily="34" charset="0"/>
                <a:cs typeface="Arial" panose="020B0604020202020204" pitchFamily="34" charset="0"/>
              </a:rPr>
              <a:t>HƯỚNG DẪN VỀ NHÀ </a:t>
            </a:r>
            <a:endParaRPr lang="en-US" sz="6000" b="1">
              <a:solidFill>
                <a:srgbClr val="000000"/>
              </a:solidFill>
              <a:latin typeface="Arial" panose="020B0604020202020204" pitchFamily="34" charset="0"/>
              <a:cs typeface="Arial" panose="020B0604020202020204" pitchFamily="34" charset="0"/>
            </a:endParaRPr>
          </a:p>
        </p:txBody>
      </p:sp>
      <p:pic>
        <p:nvPicPr>
          <p:cNvPr id="18"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66563" y="4430650"/>
            <a:ext cx="3059216" cy="4780025"/>
          </a:xfrm>
          <a:prstGeom prst="rect">
            <a:avLst/>
          </a:prstGeom>
        </p:spPr>
      </p:pic>
      <p:pic>
        <p:nvPicPr>
          <p:cNvPr id="19"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109200" y="6241421"/>
            <a:ext cx="3059216" cy="4780025"/>
          </a:xfrm>
          <a:prstGeom prst="rect">
            <a:avLst/>
          </a:prstGeom>
        </p:spPr>
      </p:pic>
      <p:pic>
        <p:nvPicPr>
          <p:cNvPr id="20"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328970" y="7001776"/>
            <a:ext cx="3059216" cy="4780025"/>
          </a:xfrm>
          <a:prstGeom prst="rect">
            <a:avLst/>
          </a:prstGeom>
        </p:spPr>
      </p:pic>
      <p:pic>
        <p:nvPicPr>
          <p:cNvPr id="21"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6563" y="1028700"/>
            <a:ext cx="2160527" cy="2267729"/>
          </a:xfrm>
          <a:prstGeom prst="rect">
            <a:avLst/>
          </a:prstGeom>
        </p:spPr>
      </p:pic>
      <p:sp>
        <p:nvSpPr>
          <p:cNvPr id="23" name="TextBox 22"/>
          <p:cNvSpPr txBox="1"/>
          <p:nvPr/>
        </p:nvSpPr>
        <p:spPr>
          <a:xfrm>
            <a:off x="1524000" y="2547834"/>
            <a:ext cx="9577289" cy="563231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Ôn tập lại nội dung chính của bài học ngày hôm nay</a:t>
            </a:r>
          </a:p>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Làm đầy đủ các bài tập được giao </a:t>
            </a:r>
          </a:p>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Đọc</a:t>
            </a:r>
            <a:r>
              <a:rPr lang="en-US" sz="4000">
                <a:latin typeface="Arial" panose="020B0604020202020204" pitchFamily="34" charset="0"/>
                <a:cs typeface="Arial" panose="020B0604020202020204" pitchFamily="34" charset="0"/>
              </a:rPr>
              <a:t>, soạn bài mới: </a:t>
            </a:r>
            <a:r>
              <a:rPr lang="en-US" sz="4000" b="1" i="1">
                <a:latin typeface="Arial" panose="020B0604020202020204" pitchFamily="34" charset="0"/>
                <a:cs typeface="Arial" panose="020B0604020202020204" pitchFamily="34" charset="0"/>
              </a:rPr>
              <a:t>Bài 7. </a:t>
            </a:r>
            <a:r>
              <a:rPr lang="en-US" sz="4000" b="1" i="1" smtClean="0">
                <a:latin typeface="Arial" panose="020B0604020202020204" pitchFamily="34" charset="0"/>
                <a:cs typeface="Arial" panose="020B0604020202020204" pitchFamily="34" charset="0"/>
              </a:rPr>
              <a:t>Sản xuất kinh doanh và các mô hình sản xuất kinh doanh</a:t>
            </a:r>
            <a:endParaRPr lang="en-US" sz="4000" b="1" i="1">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702246"/>
            <a:ext cx="18288000" cy="2584754"/>
          </a:xfrm>
          <a:prstGeom prst="rect">
            <a:avLst/>
          </a:prstGeom>
          <a:solidFill>
            <a:srgbClr val="99D9D9"/>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720060" y="6135407"/>
            <a:ext cx="5866088" cy="3274344"/>
          </a:xfrm>
          <a:prstGeom prst="rect">
            <a:avLst/>
          </a:prstGeom>
        </p:spPr>
      </p:pic>
      <p:sp>
        <p:nvSpPr>
          <p:cNvPr id="4" name="TextBox 4"/>
          <p:cNvSpPr txBox="1"/>
          <p:nvPr/>
        </p:nvSpPr>
        <p:spPr>
          <a:xfrm>
            <a:off x="0" y="2219404"/>
            <a:ext cx="18288000" cy="3127651"/>
          </a:xfrm>
          <a:prstGeom prst="rect">
            <a:avLst/>
          </a:prstGeom>
        </p:spPr>
        <p:txBody>
          <a:bodyPr wrap="square" lIns="0" tIns="0" rIns="0" bIns="0" rtlCol="0" anchor="t">
            <a:spAutoFit/>
          </a:bodyPr>
          <a:lstStyle/>
          <a:p>
            <a:pPr algn="ctr">
              <a:lnSpc>
                <a:spcPts val="12999"/>
              </a:lnSpc>
            </a:pPr>
            <a:r>
              <a:rPr lang="en-US" sz="7200" b="1" smtClean="0">
                <a:solidFill>
                  <a:srgbClr val="000000"/>
                </a:solidFill>
                <a:latin typeface="Arial" panose="020B0604020202020204" pitchFamily="34" charset="0"/>
                <a:cs typeface="Arial" panose="020B0604020202020204" pitchFamily="34" charset="0"/>
              </a:rPr>
              <a:t>CẢM ƠN CÁC EM ĐÃ CHÚ Ý </a:t>
            </a:r>
          </a:p>
          <a:p>
            <a:pPr algn="ctr">
              <a:lnSpc>
                <a:spcPts val="12999"/>
              </a:lnSpc>
            </a:pPr>
            <a:r>
              <a:rPr lang="en-US" sz="7200" b="1" smtClean="0">
                <a:solidFill>
                  <a:srgbClr val="000000"/>
                </a:solidFill>
                <a:latin typeface="Arial" panose="020B0604020202020204" pitchFamily="34" charset="0"/>
                <a:cs typeface="Arial" panose="020B0604020202020204" pitchFamily="34" charset="0"/>
              </a:rPr>
              <a:t>LẮNG NGHE BÀI GIẢNG!</a:t>
            </a:r>
            <a:endParaRPr lang="en-US" sz="7200" b="1">
              <a:solidFill>
                <a:srgbClr val="00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295" y="4764157"/>
            <a:ext cx="2996714" cy="545759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653104" y="266700"/>
            <a:ext cx="2219639" cy="2329774"/>
          </a:xfrm>
          <a:prstGeom prst="rect">
            <a:avLst/>
          </a:prstGeom>
        </p:spPr>
      </p:pic>
    </p:spTree>
    <p:extLst>
      <p:ext uri="{BB962C8B-B14F-4D97-AF65-F5344CB8AC3E}">
        <p14:creationId xmlns:p14="http://schemas.microsoft.com/office/powerpoint/2010/main" val="2009344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Một số loại thuế có ở Việt Nam</a:t>
            </a:r>
            <a:endParaRPr lang="en-US" sz="5000" b="1">
              <a:latin typeface="Arial" panose="020B0604020202020204" pitchFamily="34" charset="0"/>
              <a:cs typeface="Arial" panose="020B0604020202020204" pitchFamily="34" charset="0"/>
            </a:endParaRPr>
          </a:p>
        </p:txBody>
      </p:sp>
      <p:sp>
        <p:nvSpPr>
          <p:cNvPr id="5" name="Rounded Rectangle 4"/>
          <p:cNvSpPr/>
          <p:nvPr/>
        </p:nvSpPr>
        <p:spPr>
          <a:xfrm>
            <a:off x="1048816" y="7026718"/>
            <a:ext cx="4376772" cy="1434561"/>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Thuế tài nguyên</a:t>
            </a:r>
            <a:endParaRPr lang="en-US" sz="350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6955614" y="6998778"/>
            <a:ext cx="4376772" cy="1434561"/>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Thuế môi trường</a:t>
            </a:r>
            <a:endParaRPr lang="en-US" sz="350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12815551" y="6932471"/>
            <a:ext cx="4376772" cy="1434561"/>
          </a:xfrm>
          <a:prstGeom prst="roundRect">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Thuế xuất, </a:t>
            </a:r>
          </a:p>
          <a:p>
            <a:pPr algn="ctr">
              <a:lnSpc>
                <a:spcPct val="150000"/>
              </a:lnSpc>
            </a:pPr>
            <a:r>
              <a:rPr lang="en-US" sz="3500" smtClean="0">
                <a:solidFill>
                  <a:schemeClr val="tx1"/>
                </a:solidFill>
                <a:latin typeface="Arial" panose="020B0604020202020204" pitchFamily="34" charset="0"/>
                <a:cs typeface="Arial" panose="020B0604020202020204" pitchFamily="34" charset="0"/>
              </a:rPr>
              <a:t>nhập khẩu</a:t>
            </a:r>
            <a:endParaRPr lang="en-US" sz="350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0758"/>
          <a:stretch/>
        </p:blipFill>
        <p:spPr>
          <a:xfrm>
            <a:off x="787574" y="1830347"/>
            <a:ext cx="4914182" cy="4794217"/>
          </a:xfrm>
          <a:prstGeom prst="ellipse">
            <a:avLst/>
          </a:prstGeom>
          <a:ln w="57150">
            <a:solidFill>
              <a:srgbClr val="00B050"/>
            </a:solid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145"/>
          <a:stretch/>
        </p:blipFill>
        <p:spPr>
          <a:xfrm>
            <a:off x="6619245" y="1880863"/>
            <a:ext cx="5064436" cy="4743701"/>
          </a:xfrm>
          <a:prstGeom prst="ellipse">
            <a:avLst/>
          </a:prstGeom>
          <a:ln w="57150">
            <a:solidFill>
              <a:srgbClr val="00B050"/>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24962"/>
          <a:stretch/>
        </p:blipFill>
        <p:spPr>
          <a:xfrm>
            <a:off x="12496800" y="1947169"/>
            <a:ext cx="5029200" cy="4611088"/>
          </a:xfrm>
          <a:prstGeom prst="ellipse">
            <a:avLst/>
          </a:prstGeom>
          <a:ln w="57150">
            <a:solidFill>
              <a:srgbClr val="00B050"/>
            </a:solidFill>
          </a:ln>
        </p:spPr>
      </p:pic>
    </p:spTree>
    <p:extLst>
      <p:ext uri="{BB962C8B-B14F-4D97-AF65-F5344CB8AC3E}">
        <p14:creationId xmlns:p14="http://schemas.microsoft.com/office/powerpoint/2010/main" val="5932220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3086100"/>
            <a:ext cx="18288000" cy="0"/>
          </a:xfrm>
          <a:prstGeom prst="line">
            <a:avLst/>
          </a:prstGeom>
          <a:ln w="76200">
            <a:solidFill>
              <a:srgbClr val="B41D3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7429500"/>
            <a:ext cx="18288000" cy="0"/>
          </a:xfrm>
          <a:prstGeom prst="line">
            <a:avLst/>
          </a:prstGeom>
          <a:ln w="76200">
            <a:solidFill>
              <a:srgbClr val="B41D36"/>
            </a:solidFill>
          </a:ln>
        </p:spPr>
        <p:style>
          <a:lnRef idx="1">
            <a:schemeClr val="accent1"/>
          </a:lnRef>
          <a:fillRef idx="0">
            <a:schemeClr val="accent1"/>
          </a:fillRef>
          <a:effectRef idx="0">
            <a:schemeClr val="accent1"/>
          </a:effectRef>
          <a:fontRef idx="minor">
            <a:schemeClr val="tx1"/>
          </a:fontRef>
        </p:style>
      </p:cxnSp>
      <p:pic>
        <p:nvPicPr>
          <p:cNvPr id="2" name="Picture 4"/>
          <p:cNvPicPr>
            <a:picLocks noChangeAspect="1"/>
          </p:cNvPicPr>
          <p:nvPr/>
        </p:nvPicPr>
        <p:blipFill rotWithShape="1">
          <a:blip r:embed="rId2"/>
          <a:srcRect r="50634"/>
          <a:stretch/>
        </p:blipFill>
        <p:spPr>
          <a:xfrm>
            <a:off x="0" y="0"/>
            <a:ext cx="5943600" cy="8172049"/>
          </a:xfrm>
          <a:prstGeom prst="rect">
            <a:avLst/>
          </a:prstGeom>
        </p:spPr>
      </p:pic>
      <p:pic>
        <p:nvPicPr>
          <p:cNvPr id="3" name="Picture 4"/>
          <p:cNvPicPr>
            <a:picLocks noChangeAspect="1"/>
          </p:cNvPicPr>
          <p:nvPr/>
        </p:nvPicPr>
        <p:blipFill rotWithShape="1">
          <a:blip r:embed="rId2"/>
          <a:srcRect l="49279"/>
          <a:stretch/>
        </p:blipFill>
        <p:spPr>
          <a:xfrm>
            <a:off x="12115800" y="2039968"/>
            <a:ext cx="6172200" cy="8259732"/>
          </a:xfrm>
          <a:prstGeom prst="rect">
            <a:avLst/>
          </a:prstGeom>
        </p:spPr>
      </p:pic>
      <p:sp>
        <p:nvSpPr>
          <p:cNvPr id="7" name="TextBox 6"/>
          <p:cNvSpPr txBox="1"/>
          <p:nvPr/>
        </p:nvSpPr>
        <p:spPr>
          <a:xfrm>
            <a:off x="3124200" y="4150013"/>
            <a:ext cx="11125200" cy="1631216"/>
          </a:xfrm>
          <a:prstGeom prst="rect">
            <a:avLst/>
          </a:prstGeom>
          <a:noFill/>
        </p:spPr>
        <p:txBody>
          <a:bodyPr wrap="square" rtlCol="0">
            <a:spAutoFit/>
          </a:bodyPr>
          <a:lstStyle/>
          <a:p>
            <a:pPr algn="ctr"/>
            <a:r>
              <a:rPr lang="en-US" sz="10000" b="1" smtClean="0">
                <a:latin typeface="Arial" panose="020B0604020202020204" pitchFamily="34" charset="0"/>
                <a:cs typeface="Arial" panose="020B0604020202020204" pitchFamily="34" charset="0"/>
              </a:rPr>
              <a:t>BÀI 6: THUẾ</a:t>
            </a:r>
            <a:endParaRPr lang="en-US" sz="10000" b="1">
              <a:latin typeface="Arial" panose="020B0604020202020204" pitchFamily="34" charset="0"/>
              <a:cs typeface="Arial" panose="020B0604020202020204" pitchFamily="34" charset="0"/>
            </a:endParaRPr>
          </a:p>
        </p:txBody>
      </p:sp>
      <p:pic>
        <p:nvPicPr>
          <p:cNvPr id="8" name="Picture 3"/>
          <p:cNvPicPr>
            <a:picLocks noChangeAspect="1"/>
          </p:cNvPicPr>
          <p:nvPr/>
        </p:nvPicPr>
        <p:blipFill>
          <a:blip r:embed="rId3"/>
          <a:srcRect/>
          <a:stretch>
            <a:fillRect/>
          </a:stretch>
        </p:blipFill>
        <p:spPr>
          <a:xfrm>
            <a:off x="0" y="6457548"/>
            <a:ext cx="4647175" cy="3886200"/>
          </a:xfrm>
          <a:prstGeom prst="rect">
            <a:avLst/>
          </a:prstGeom>
        </p:spPr>
      </p:pic>
    </p:spTree>
    <p:extLst>
      <p:ext uri="{BB962C8B-B14F-4D97-AF65-F5344CB8AC3E}">
        <p14:creationId xmlns:p14="http://schemas.microsoft.com/office/powerpoint/2010/main" val="3029035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470998"/>
            <a:ext cx="18288000" cy="1816002"/>
          </a:xfrm>
          <a:prstGeom prst="rect">
            <a:avLst/>
          </a:prstGeom>
          <a:solidFill>
            <a:srgbClr val="D1A3E8"/>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0200" y="3560588"/>
            <a:ext cx="5181600" cy="6291126"/>
          </a:xfrm>
          <a:prstGeom prst="rect">
            <a:avLst/>
          </a:prstGeom>
        </p:spPr>
      </p:pic>
      <p:sp>
        <p:nvSpPr>
          <p:cNvPr id="6" name="AutoShape 6"/>
          <p:cNvSpPr/>
          <p:nvPr/>
        </p:nvSpPr>
        <p:spPr>
          <a:xfrm>
            <a:off x="8870203" y="2869957"/>
            <a:ext cx="7669530" cy="0"/>
          </a:xfrm>
          <a:prstGeom prst="line">
            <a:avLst/>
          </a:prstGeom>
          <a:ln w="9525" cap="rnd">
            <a:solidFill>
              <a:srgbClr val="000000"/>
            </a:solidFill>
            <a:prstDash val="solid"/>
            <a:headEnd type="none" w="sm" len="sm"/>
            <a:tailEnd type="none" w="sm" len="sm"/>
          </a:ln>
        </p:spPr>
      </p:sp>
      <p:sp>
        <p:nvSpPr>
          <p:cNvPr id="7" name="TextBox 7"/>
          <p:cNvSpPr txBox="1"/>
          <p:nvPr/>
        </p:nvSpPr>
        <p:spPr>
          <a:xfrm>
            <a:off x="857283" y="967572"/>
            <a:ext cx="7277033" cy="1040798"/>
          </a:xfrm>
          <a:prstGeom prst="rect">
            <a:avLst/>
          </a:prstGeom>
        </p:spPr>
        <p:txBody>
          <a:bodyPr lIns="0" tIns="0" rIns="0" bIns="0" rtlCol="0" anchor="t">
            <a:spAutoFit/>
          </a:bodyPr>
          <a:lstStyle/>
          <a:p>
            <a:pPr>
              <a:lnSpc>
                <a:spcPts val="9000"/>
              </a:lnSpc>
            </a:pPr>
            <a:r>
              <a:rPr lang="en-US" sz="6000" b="1" smtClean="0">
                <a:solidFill>
                  <a:srgbClr val="000000"/>
                </a:solidFill>
                <a:latin typeface="Arial" panose="020B0604020202020204" pitchFamily="34" charset="0"/>
                <a:cs typeface="Arial" panose="020B0604020202020204" pitchFamily="34" charset="0"/>
              </a:rPr>
              <a:t>NỘI DUNG BÀI HỌC</a:t>
            </a:r>
            <a:endParaRPr lang="en-US" sz="6000" b="1">
              <a:solidFill>
                <a:srgbClr val="000000"/>
              </a:solidFill>
              <a:latin typeface="Arial" panose="020B0604020202020204" pitchFamily="34" charset="0"/>
              <a:cs typeface="Arial" panose="020B0604020202020204" pitchFamily="34" charset="0"/>
            </a:endParaRPr>
          </a:p>
        </p:txBody>
      </p:sp>
      <p:sp>
        <p:nvSpPr>
          <p:cNvPr id="14" name="AutoShape 14"/>
          <p:cNvSpPr/>
          <p:nvPr/>
        </p:nvSpPr>
        <p:spPr>
          <a:xfrm>
            <a:off x="8870203" y="4546357"/>
            <a:ext cx="7669530" cy="0"/>
          </a:xfrm>
          <a:prstGeom prst="line">
            <a:avLst/>
          </a:prstGeom>
          <a:ln w="9525" cap="rnd">
            <a:solidFill>
              <a:srgbClr val="000000"/>
            </a:solidFill>
            <a:prstDash val="solid"/>
            <a:headEnd type="none" w="sm" len="sm"/>
            <a:tailEnd type="none" w="sm" len="sm"/>
          </a:ln>
        </p:spPr>
      </p:sp>
      <p:sp>
        <p:nvSpPr>
          <p:cNvPr id="18" name="TextBox 17"/>
          <p:cNvSpPr txBox="1"/>
          <p:nvPr/>
        </p:nvSpPr>
        <p:spPr>
          <a:xfrm>
            <a:off x="8610600" y="1799588"/>
            <a:ext cx="8469630" cy="861774"/>
          </a:xfrm>
          <a:prstGeom prst="rect">
            <a:avLst/>
          </a:prstGeom>
          <a:noFill/>
        </p:spPr>
        <p:txBody>
          <a:bodyPr wrap="square" rtlCol="0">
            <a:spAutoFit/>
          </a:bodyPr>
          <a:lstStyle/>
          <a:p>
            <a:r>
              <a:rPr lang="en-US" sz="5000" b="1" smtClean="0">
                <a:latin typeface="Arial" panose="020B0604020202020204" pitchFamily="34" charset="0"/>
                <a:cs typeface="Arial" panose="020B0604020202020204" pitchFamily="34" charset="0"/>
              </a:rPr>
              <a:t>1. Thuế và vai trò của thuế</a:t>
            </a:r>
            <a:endParaRPr lang="en-US" sz="5000" b="1">
              <a:latin typeface="Arial" panose="020B0604020202020204" pitchFamily="34" charset="0"/>
              <a:cs typeface="Arial" panose="020B0604020202020204" pitchFamily="34" charset="0"/>
            </a:endParaRPr>
          </a:p>
        </p:txBody>
      </p:sp>
      <p:sp>
        <p:nvSpPr>
          <p:cNvPr id="19" name="TextBox 18"/>
          <p:cNvSpPr txBox="1"/>
          <p:nvPr/>
        </p:nvSpPr>
        <p:spPr>
          <a:xfrm>
            <a:off x="8610600" y="3397305"/>
            <a:ext cx="9098280" cy="861774"/>
          </a:xfrm>
          <a:prstGeom prst="rect">
            <a:avLst/>
          </a:prstGeom>
          <a:noFill/>
        </p:spPr>
        <p:txBody>
          <a:bodyPr wrap="square" rtlCol="0">
            <a:spAutoFit/>
          </a:bodyPr>
          <a:lstStyle/>
          <a:p>
            <a:r>
              <a:rPr lang="en-US" sz="5000" b="1" smtClean="0">
                <a:latin typeface="Arial" panose="020B0604020202020204" pitchFamily="34" charset="0"/>
                <a:cs typeface="Arial" panose="020B0604020202020204" pitchFamily="34" charset="0"/>
              </a:rPr>
              <a:t>2. Một số loại thuế phổ biến</a:t>
            </a:r>
            <a:endParaRPr lang="en-US" sz="5000" b="1">
              <a:latin typeface="Arial" panose="020B0604020202020204" pitchFamily="34" charset="0"/>
              <a:cs typeface="Arial" panose="020B0604020202020204" pitchFamily="34" charset="0"/>
            </a:endParaRPr>
          </a:p>
        </p:txBody>
      </p:sp>
      <p:sp>
        <p:nvSpPr>
          <p:cNvPr id="20" name="TextBox 19"/>
          <p:cNvSpPr txBox="1"/>
          <p:nvPr/>
        </p:nvSpPr>
        <p:spPr>
          <a:xfrm>
            <a:off x="8610600" y="4686300"/>
            <a:ext cx="9098280" cy="3412216"/>
          </a:xfrm>
          <a:prstGeom prst="rect">
            <a:avLst/>
          </a:prstGeom>
          <a:noFill/>
        </p:spPr>
        <p:txBody>
          <a:bodyPr wrap="square" rtlCol="0">
            <a:spAutoFit/>
          </a:bodyPr>
          <a:lstStyle/>
          <a:p>
            <a:pPr algn="just">
              <a:lnSpc>
                <a:spcPct val="150000"/>
              </a:lnSpc>
            </a:pPr>
            <a:r>
              <a:rPr lang="en-US" sz="5000" b="1" smtClean="0">
                <a:latin typeface="Arial" panose="020B0604020202020204" pitchFamily="34" charset="0"/>
                <a:cs typeface="Arial" panose="020B0604020202020204" pitchFamily="34" charset="0"/>
              </a:rPr>
              <a:t>3. Quyền và nghĩa vụ của công dân trong việc thực hiện pháp luật thuế</a:t>
            </a:r>
            <a:endParaRPr lang="en-US" sz="5000" b="1">
              <a:latin typeface="Arial" panose="020B0604020202020204" pitchFamily="34" charset="0"/>
              <a:cs typeface="Arial" panose="020B0604020202020204" pitchFamily="34" charset="0"/>
            </a:endParaRPr>
          </a:p>
        </p:txBody>
      </p:sp>
      <p:sp>
        <p:nvSpPr>
          <p:cNvPr id="21" name="AutoShape 14"/>
          <p:cNvSpPr/>
          <p:nvPr/>
        </p:nvSpPr>
        <p:spPr>
          <a:xfrm>
            <a:off x="9010650" y="8280157"/>
            <a:ext cx="7669530" cy="0"/>
          </a:xfrm>
          <a:prstGeom prst="line">
            <a:avLst/>
          </a:prstGeom>
          <a:ln w="9525" cap="rnd">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1. THUẾ VÀ VAI TRÒ CỦA THUẾ </a:t>
            </a:r>
            <a:endParaRPr lang="en-US" sz="5000" b="1">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144000" y="2843926"/>
            <a:ext cx="8381408" cy="5589413"/>
          </a:xfrm>
          <a:prstGeom prst="rect">
            <a:avLst/>
          </a:prstGeom>
        </p:spPr>
      </p:pic>
      <p:sp>
        <p:nvSpPr>
          <p:cNvPr id="3" name="TextBox 2"/>
          <p:cNvSpPr txBox="1"/>
          <p:nvPr/>
        </p:nvSpPr>
        <p:spPr>
          <a:xfrm>
            <a:off x="0" y="2532649"/>
            <a:ext cx="2514600" cy="2400657"/>
          </a:xfrm>
          <a:prstGeom prst="rect">
            <a:avLst/>
          </a:prstGeom>
          <a:noFill/>
        </p:spPr>
        <p:txBody>
          <a:bodyPr wrap="square" rtlCol="0">
            <a:spAutoFit/>
          </a:bodyPr>
          <a:lstStyle/>
          <a:p>
            <a:r>
              <a:rPr lang="en-US" sz="15000" smtClean="0">
                <a:latin typeface="Arial" panose="020B0604020202020204" pitchFamily="34" charset="0"/>
                <a:cs typeface="Arial" panose="020B0604020202020204" pitchFamily="34" charset="0"/>
              </a:rPr>
              <a:t>“</a:t>
            </a:r>
            <a:endParaRPr lang="en-US" sz="15000">
              <a:latin typeface="Arial" panose="020B0604020202020204" pitchFamily="34" charset="0"/>
              <a:cs typeface="Arial" panose="020B0604020202020204" pitchFamily="34" charset="0"/>
            </a:endParaRPr>
          </a:p>
        </p:txBody>
      </p:sp>
      <p:sp>
        <p:nvSpPr>
          <p:cNvPr id="4" name="TextBox 3"/>
          <p:cNvSpPr txBox="1"/>
          <p:nvPr/>
        </p:nvSpPr>
        <p:spPr>
          <a:xfrm>
            <a:off x="619760" y="2946053"/>
            <a:ext cx="7658100" cy="55329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t>Cho đến nay vẫn chưa có một khái niệm nào trên thế giới thống nhất về thuế. </a:t>
            </a:r>
            <a:endParaRPr lang="en-US" sz="4000" smtClean="0"/>
          </a:p>
          <a:p>
            <a:pPr marL="571500" indent="-571500" algn="just">
              <a:lnSpc>
                <a:spcPct val="150000"/>
              </a:lnSpc>
              <a:buFont typeface="Wingdings" panose="05000000000000000000" pitchFamily="2" charset="2"/>
              <a:buChar char="§"/>
            </a:pPr>
            <a:r>
              <a:rPr lang="vi-VN" sz="4000" smtClean="0"/>
              <a:t>Thuế </a:t>
            </a:r>
            <a:r>
              <a:rPr lang="vi-VN" sz="4000"/>
              <a:t>được áp dụng lần đầu tiên ở Ai Cập cổ đại vào khoảng năm 3000-2900 </a:t>
            </a:r>
            <a:r>
              <a:rPr lang="vi-VN" sz="4000" smtClean="0"/>
              <a:t>TCN</a:t>
            </a:r>
            <a:r>
              <a:rPr lang="en-US" sz="4000" smtClean="0"/>
              <a:t>.</a:t>
            </a:r>
            <a:endParaRPr lang="en-US" sz="4000"/>
          </a:p>
        </p:txBody>
      </p:sp>
      <p:sp>
        <p:nvSpPr>
          <p:cNvPr id="14" name="TextBox 13"/>
          <p:cNvSpPr txBox="1"/>
          <p:nvPr/>
        </p:nvSpPr>
        <p:spPr>
          <a:xfrm>
            <a:off x="8277860" y="7562854"/>
            <a:ext cx="2514600" cy="2400657"/>
          </a:xfrm>
          <a:prstGeom prst="rect">
            <a:avLst/>
          </a:prstGeom>
          <a:noFill/>
        </p:spPr>
        <p:txBody>
          <a:bodyPr wrap="square" rtlCol="0">
            <a:spAutoFit/>
          </a:bodyPr>
          <a:lstStyle/>
          <a:p>
            <a:r>
              <a:rPr lang="en-US" sz="15000" smtClean="0">
                <a:latin typeface="Arial" panose="020B0604020202020204" pitchFamily="34" charset="0"/>
                <a:cs typeface="Arial" panose="020B0604020202020204" pitchFamily="34" charset="0"/>
              </a:rPr>
              <a:t>”</a:t>
            </a:r>
            <a:endParaRPr lang="en-US" sz="15000">
              <a:latin typeface="Arial" panose="020B0604020202020204" pitchFamily="34" charset="0"/>
              <a:cs typeface="Arial" panose="020B0604020202020204" pitchFamily="34" charset="0"/>
            </a:endParaRPr>
          </a:p>
        </p:txBody>
      </p:sp>
      <p:sp>
        <p:nvSpPr>
          <p:cNvPr id="11" name="TextBox 10"/>
          <p:cNvSpPr txBox="1"/>
          <p:nvPr/>
        </p:nvSpPr>
        <p:spPr>
          <a:xfrm>
            <a:off x="990600" y="1797248"/>
            <a:ext cx="54864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a. Khái niệm</a:t>
            </a:r>
            <a:endParaRPr lang="en-US" sz="45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7184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1. THUẾ VÀ VAI TRÒ CỦA THUẾ </a:t>
            </a:r>
            <a:endParaRPr lang="en-US" sz="5000" b="1">
              <a:latin typeface="Arial" panose="020B0604020202020204" pitchFamily="34" charset="0"/>
              <a:cs typeface="Arial" panose="020B0604020202020204" pitchFamily="34" charset="0"/>
            </a:endParaRPr>
          </a:p>
        </p:txBody>
      </p:sp>
      <p:sp>
        <p:nvSpPr>
          <p:cNvPr id="5" name="TextBox 4"/>
          <p:cNvSpPr txBox="1"/>
          <p:nvPr/>
        </p:nvSpPr>
        <p:spPr>
          <a:xfrm>
            <a:off x="381000" y="1866900"/>
            <a:ext cx="16535400" cy="707886"/>
          </a:xfrm>
          <a:prstGeom prst="rect">
            <a:avLst/>
          </a:prstGeom>
          <a:noFill/>
        </p:spPr>
        <p:txBody>
          <a:bodyPr wrap="square" rtlCol="0">
            <a:spAutoFit/>
          </a:bodyPr>
          <a:lstStyle/>
          <a:p>
            <a:pPr marL="571500" indent="-571500" algn="ctr">
              <a:buFont typeface="Wingdings" panose="05000000000000000000" pitchFamily="2" charset="2"/>
              <a:buChar char="Ø"/>
            </a:pPr>
            <a:r>
              <a:rPr lang="en-US" sz="4000" i="1" smtClean="0">
                <a:solidFill>
                  <a:srgbClr val="C00000"/>
                </a:solidFill>
                <a:latin typeface="Arial" panose="020B0604020202020204" pitchFamily="34" charset="0"/>
                <a:cs typeface="Arial" panose="020B0604020202020204" pitchFamily="34" charset="0"/>
              </a:rPr>
              <a:t>Đọc trường hợp trong sách giáo khoa trang 33 và trả lời câu hỏi: </a:t>
            </a:r>
            <a:endParaRPr lang="en-US" sz="4000" i="1">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1168400" y="2850710"/>
            <a:ext cx="16535400" cy="1824923"/>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Ông X đã bán một căn nhà và phải nộp thuế 2% từ việc chuyển nhượng bất động sản đó theo quy định của Luật Thuế thu nhập cá nhân. </a:t>
            </a:r>
            <a:endParaRPr lang="en-US" sz="4000">
              <a:latin typeface="Arial" panose="020B0604020202020204" pitchFamily="34" charset="0"/>
              <a:cs typeface="Arial" panose="020B0604020202020204" pitchFamily="34" charset="0"/>
            </a:endParaRPr>
          </a:p>
        </p:txBody>
      </p:sp>
      <p:grpSp>
        <p:nvGrpSpPr>
          <p:cNvPr id="10" name="Group 9"/>
          <p:cNvGrpSpPr/>
          <p:nvPr/>
        </p:nvGrpSpPr>
        <p:grpSpPr>
          <a:xfrm>
            <a:off x="914400" y="5069112"/>
            <a:ext cx="10706100" cy="2951356"/>
            <a:chOff x="876300" y="5043384"/>
            <a:chExt cx="10706100" cy="2951356"/>
          </a:xfrm>
        </p:grpSpPr>
        <p:sp>
          <p:nvSpPr>
            <p:cNvPr id="8" name="Rounded Rectangle 7"/>
            <p:cNvSpPr/>
            <p:nvPr/>
          </p:nvSpPr>
          <p:spPr>
            <a:xfrm>
              <a:off x="1143000" y="5407465"/>
              <a:ext cx="10439400" cy="25872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1714500" lvl="3" indent="-342900" algn="just">
                <a:lnSpc>
                  <a:spcPct val="150000"/>
                </a:lnSpc>
                <a:buAutoNum type="arabicPeriod"/>
              </a:pPr>
              <a:r>
                <a:rPr lang="en-US" sz="4000" i="1" smtClean="0">
                  <a:solidFill>
                    <a:schemeClr val="tx1"/>
                  </a:solidFill>
                  <a:latin typeface="Arial" panose="020B0604020202020204" pitchFamily="34" charset="0"/>
                  <a:cs typeface="Arial" panose="020B0604020202020204" pitchFamily="34" charset="0"/>
                </a:rPr>
                <a:t>Vì sao ông X phải nộp thuế?</a:t>
              </a:r>
            </a:p>
            <a:p>
              <a:pPr marL="1714500" lvl="3" indent="-342900" algn="just">
                <a:lnSpc>
                  <a:spcPct val="150000"/>
                </a:lnSpc>
                <a:buAutoNum type="arabicPeriod"/>
              </a:pPr>
              <a:r>
                <a:rPr lang="en-US" sz="4000" i="1" smtClean="0">
                  <a:solidFill>
                    <a:schemeClr val="tx1"/>
                  </a:solidFill>
                  <a:latin typeface="Arial" panose="020B0604020202020204" pitchFamily="34" charset="0"/>
                  <a:cs typeface="Arial" panose="020B0604020202020204" pitchFamily="34" charset="0"/>
                </a:rPr>
                <a:t>Ông X nộp thuế cho ai? </a:t>
              </a:r>
              <a:endParaRPr lang="en-US" sz="4000" i="1">
                <a:solidFill>
                  <a:schemeClr val="tx1"/>
                </a:solidFill>
                <a:latin typeface="Arial" panose="020B0604020202020204" pitchFamily="34" charset="0"/>
                <a:cs typeface="Arial" panose="020B0604020202020204" pitchFamily="34" charset="0"/>
              </a:endParaRPr>
            </a:p>
          </p:txBody>
        </p:sp>
        <p:sp>
          <p:nvSpPr>
            <p:cNvPr id="9" name="Oval 8"/>
            <p:cNvSpPr/>
            <p:nvPr/>
          </p:nvSpPr>
          <p:spPr>
            <a:xfrm>
              <a:off x="876300" y="5043384"/>
              <a:ext cx="1066800" cy="1031435"/>
            </a:xfrm>
            <a:prstGeom prst="ellipse">
              <a:avLst/>
            </a:prstGeom>
            <a:solidFill>
              <a:srgbClr val="FFFF6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srgbClr val="002060"/>
                  </a:solidFill>
                  <a:latin typeface="Arial" panose="020B0604020202020204" pitchFamily="34" charset="0"/>
                  <a:cs typeface="Arial" panose="020B0604020202020204" pitchFamily="34" charset="0"/>
                </a:rPr>
                <a:t>?</a:t>
              </a:r>
              <a:endParaRPr lang="en-US" sz="5000" b="1">
                <a:solidFill>
                  <a:srgbClr val="002060"/>
                </a:solidFill>
                <a:latin typeface="Arial" panose="020B0604020202020204" pitchFamily="34" charset="0"/>
                <a:cs typeface="Arial" panose="020B0604020202020204" pitchFamily="34" charset="0"/>
              </a:endParaRPr>
            </a:p>
          </p:txBody>
        </p:sp>
      </p:grpSp>
      <p:sp>
        <p:nvSpPr>
          <p:cNvPr id="15" name="TextBox 14"/>
          <p:cNvSpPr txBox="1"/>
          <p:nvPr/>
        </p:nvSpPr>
        <p:spPr>
          <a:xfrm>
            <a:off x="152400" y="2621660"/>
            <a:ext cx="2514600" cy="2400657"/>
          </a:xfrm>
          <a:prstGeom prst="rect">
            <a:avLst/>
          </a:prstGeom>
          <a:noFill/>
        </p:spPr>
        <p:txBody>
          <a:bodyPr wrap="square" rtlCol="0">
            <a:spAutoFit/>
          </a:bodyPr>
          <a:lstStyle/>
          <a:p>
            <a:r>
              <a:rPr lang="en-US" sz="15000" smtClean="0">
                <a:latin typeface="Arial" panose="020B0604020202020204" pitchFamily="34" charset="0"/>
                <a:cs typeface="Arial" panose="020B0604020202020204" pitchFamily="34" charset="0"/>
              </a:rPr>
              <a:t>“</a:t>
            </a:r>
            <a:endParaRPr lang="en-US" sz="15000">
              <a:latin typeface="Arial" panose="020B0604020202020204" pitchFamily="34" charset="0"/>
              <a:cs typeface="Arial" panose="020B0604020202020204" pitchFamily="34" charset="0"/>
            </a:endParaRPr>
          </a:p>
        </p:txBody>
      </p:sp>
      <p:pic>
        <p:nvPicPr>
          <p:cNvPr id="1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877800" y="5205368"/>
            <a:ext cx="4603972" cy="4114800"/>
          </a:xfrm>
          <a:prstGeom prst="rect">
            <a:avLst/>
          </a:prstGeom>
        </p:spPr>
      </p:pic>
    </p:spTree>
    <p:extLst>
      <p:ext uri="{BB962C8B-B14F-4D97-AF65-F5344CB8AC3E}">
        <p14:creationId xmlns:p14="http://schemas.microsoft.com/office/powerpoint/2010/main" val="28183307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433339"/>
            <a:ext cx="18288000" cy="1853661"/>
          </a:xfrm>
          <a:prstGeom prst="rect">
            <a:avLst/>
          </a:prstGeom>
          <a:solidFill>
            <a:srgbClr val="99D9D9"/>
          </a:solidFill>
        </p:spPr>
      </p:sp>
      <p:sp>
        <p:nvSpPr>
          <p:cNvPr id="13" name="TextBox 12"/>
          <p:cNvSpPr txBox="1"/>
          <p:nvPr/>
        </p:nvSpPr>
        <p:spPr>
          <a:xfrm>
            <a:off x="0" y="571500"/>
            <a:ext cx="18288000" cy="861774"/>
          </a:xfrm>
          <a:prstGeom prst="rect">
            <a:avLst/>
          </a:prstGeom>
          <a:noFill/>
        </p:spPr>
        <p:txBody>
          <a:bodyPr wrap="square" rtlCol="0">
            <a:spAutoFit/>
          </a:bodyPr>
          <a:lstStyle/>
          <a:p>
            <a:pPr algn="ctr"/>
            <a:r>
              <a:rPr lang="en-US" sz="5000" b="1" smtClean="0">
                <a:latin typeface="Arial" panose="020B0604020202020204" pitchFamily="34" charset="0"/>
                <a:cs typeface="Arial" panose="020B0604020202020204" pitchFamily="34" charset="0"/>
              </a:rPr>
              <a:t>1. THUẾ VÀ VAI TRÒ CỦA THUẾ </a:t>
            </a:r>
            <a:endParaRPr lang="en-US" sz="5000" b="1">
              <a:latin typeface="Arial" panose="020B0604020202020204" pitchFamily="34" charset="0"/>
              <a:cs typeface="Arial" panose="020B0604020202020204" pitchFamily="34" charset="0"/>
            </a:endParaRPr>
          </a:p>
        </p:txBody>
      </p:sp>
      <p:pic>
        <p:nvPicPr>
          <p:cNvPr id="1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496800" y="2171700"/>
            <a:ext cx="5493280" cy="7176495"/>
          </a:xfrm>
          <a:prstGeom prst="rect">
            <a:avLst/>
          </a:prstGeom>
        </p:spPr>
      </p:pic>
      <p:sp>
        <p:nvSpPr>
          <p:cNvPr id="2" name="Pentagon 1"/>
          <p:cNvSpPr/>
          <p:nvPr/>
        </p:nvSpPr>
        <p:spPr>
          <a:xfrm>
            <a:off x="0" y="1866900"/>
            <a:ext cx="4648200" cy="1066800"/>
          </a:xfrm>
          <a:prstGeom prst="homePlat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Trường hợp 1</a:t>
            </a:r>
            <a:endParaRPr lang="en-US" sz="4000" b="1">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1072780" y="3790693"/>
            <a:ext cx="11353800"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ü"/>
            </a:pPr>
            <a:r>
              <a:rPr lang="en-US" sz="4000">
                <a:latin typeface="Arial" panose="020B0604020202020204" pitchFamily="34" charset="0"/>
                <a:cs typeface="Arial" panose="020B0604020202020204" pitchFamily="34" charset="0"/>
              </a:rPr>
              <a:t>Ông X phải nộp thuế theo quy định tại Điểu 14 Luật Thuế thu nhập cá nhân năm 2007, sửa đổi, bổ sung năm 2012, </a:t>
            </a:r>
            <a:r>
              <a:rPr lang="en-US" sz="4000" smtClean="0">
                <a:latin typeface="Arial" panose="020B0604020202020204" pitchFamily="34" charset="0"/>
                <a:cs typeface="Arial" panose="020B0604020202020204" pitchFamily="34" charset="0"/>
              </a:rPr>
              <a:t>2015.</a:t>
            </a:r>
          </a:p>
          <a:p>
            <a:pPr marL="571500" indent="-571500" algn="just">
              <a:lnSpc>
                <a:spcPct val="150000"/>
              </a:lnSpc>
              <a:buFont typeface="Wingdings" panose="05000000000000000000" pitchFamily="2" charset="2"/>
              <a:buChar char="ü"/>
            </a:pPr>
            <a:r>
              <a:rPr lang="vi-VN" sz="4000">
                <a:latin typeface="Arial" panose="020B0604020202020204" pitchFamily="34" charset="0"/>
                <a:cs typeface="Arial" panose="020B0604020202020204" pitchFamily="34" charset="0"/>
              </a:rPr>
              <a:t>Ông X phải nộp thuế cho ngân sách nhà nước.</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4207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2200</Words>
  <Application>Microsoft Office PowerPoint</Application>
  <PresentationFormat>Custom</PresentationFormat>
  <Paragraphs>175</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Wingdings</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Xanh lá và Tím Minh họa Đề cương Khóa học Bản thuyết trình Giáo dục</dc:title>
  <cp:lastModifiedBy>Admin</cp:lastModifiedBy>
  <cp:revision>28</cp:revision>
  <dcterms:created xsi:type="dcterms:W3CDTF">2006-08-16T00:00:00Z</dcterms:created>
  <dcterms:modified xsi:type="dcterms:W3CDTF">2022-10-23T08:50:17Z</dcterms:modified>
  <dc:identifier>DAFPWRy1LVc</dc:identifier>
</cp:coreProperties>
</file>