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4"/>
  </p:notesMasterIdLst>
  <p:sldIdLst>
    <p:sldId id="732" r:id="rId3"/>
    <p:sldId id="259" r:id="rId4"/>
    <p:sldId id="260" r:id="rId5"/>
    <p:sldId id="258" r:id="rId6"/>
    <p:sldId id="714" r:id="rId7"/>
    <p:sldId id="717" r:id="rId8"/>
    <p:sldId id="718" r:id="rId9"/>
    <p:sldId id="723" r:id="rId10"/>
    <p:sldId id="729" r:id="rId11"/>
    <p:sldId id="719" r:id="rId12"/>
    <p:sldId id="715" r:id="rId13"/>
    <p:sldId id="726" r:id="rId14"/>
    <p:sldId id="722" r:id="rId15"/>
    <p:sldId id="724" r:id="rId16"/>
    <p:sldId id="725" r:id="rId17"/>
    <p:sldId id="728" r:id="rId18"/>
    <p:sldId id="727" r:id="rId19"/>
    <p:sldId id="730" r:id="rId20"/>
    <p:sldId id="721" r:id="rId21"/>
    <p:sldId id="731" r:id="rId22"/>
    <p:sldId id="7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4BCF5-63A7-485F-8686-B8E09334CA8B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4AA93-F7E0-41C2-AB35-017BE7B0F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8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Đối với câu bình luận bày tỏ quan điểm, GV có thể cho HS sử dụng các biểu tượng ”like”/”dislike”. Sau đó chia lớp thành 2 phe cùng lý giải/tranh biện cho không khí lớp học thêm sôi động.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6071-E74D-4AC1-B7C9-F90D55B0A3D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5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Đối với câu bình luận bày tỏ quan điểm, GV có thể cho HS sử dụng các biểu tượng ”like”/”dislike”. Sau đó chia lớp thành 2 phe cùng lý giải/tranh biện cho không khí lớp học thêm sôi động.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6071-E74D-4AC1-B7C9-F90D55B0A3D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4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Đối với câu bình luận bày tỏ quan điểm, GV có thể cho HS sử dụng các biểu tượng ”like”/”dislike”. Sau đó chia lớp thành 2 phe cùng lý giải/tranh biện cho không khí lớp học thêm sôi động.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6071-E74D-4AC1-B7C9-F90D55B0A3D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97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www.ebay.com</a:t>
            </a:r>
            <a:r>
              <a:rPr lang="en-US" dirty="0"/>
              <a:t>/</a:t>
            </a:r>
            <a:r>
              <a:rPr lang="en-US" dirty="0" err="1"/>
              <a:t>itm</a:t>
            </a:r>
            <a:r>
              <a:rPr lang="en-US" dirty="0"/>
              <a:t>/134464323695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6071-E74D-4AC1-B7C9-F90D55B0A3D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38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www.ebay.com</a:t>
            </a:r>
            <a:r>
              <a:rPr lang="en-US" dirty="0"/>
              <a:t>/</a:t>
            </a:r>
            <a:r>
              <a:rPr lang="en-US" dirty="0" err="1"/>
              <a:t>itm</a:t>
            </a:r>
            <a:r>
              <a:rPr lang="en-US" dirty="0"/>
              <a:t>/134464323695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6071-E74D-4AC1-B7C9-F90D55B0A3D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299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Đối với câu bình luận bày tỏ quan điểm, GV có thể cho HS sử dụng các biểu tượng ”like”/”dislike”. Sau đó chia lớp thành 2 phe cùng lý giải/tranh biện cho không khí lớp học thêm sôi động.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6071-E74D-4AC1-B7C9-F90D55B0A3D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90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cand.com.vn</a:t>
            </a:r>
            <a:r>
              <a:rPr lang="en-US" dirty="0"/>
              <a:t>/</a:t>
            </a:r>
            <a:r>
              <a:rPr lang="en-US" dirty="0" err="1"/>
              <a:t>binh-luan-quoc-te</a:t>
            </a:r>
            <a:r>
              <a:rPr lang="en-US" dirty="0"/>
              <a:t>/nhung-dieu-it-biet-ve-cuu-lanh-dao-lien-xo-mikhail-gorbachev-i665907/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F6071-E74D-4AC1-B7C9-F90D55B0A3D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02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12201525" cy="68675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4953000"/>
            <a:ext cx="6705600" cy="9906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small" baseline="0"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583936" y="4953000"/>
            <a:ext cx="6303264" cy="0"/>
          </a:xfrm>
          <a:prstGeom prst="line">
            <a:avLst/>
          </a:prstGeom>
          <a:ln w="3175">
            <a:solidFill>
              <a:srgbClr val="FF5A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60704" y="2133600"/>
            <a:ext cx="3308096" cy="3048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506720" y="4284596"/>
            <a:ext cx="6100064" cy="704980"/>
          </a:xfrm>
        </p:spPr>
        <p:txBody>
          <a:bodyPr>
            <a:normAutofit/>
          </a:bodyPr>
          <a:lstStyle>
            <a:lvl1pPr algn="l">
              <a:defRPr lang="en-US" sz="3400" b="1" kern="1200" cap="small" baseline="0" dirty="0"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8344A9-3430-D75A-7A51-8A358D50F616}"/>
              </a:ext>
            </a:extLst>
          </p:cNvPr>
          <p:cNvGrpSpPr/>
          <p:nvPr userDrawn="1"/>
        </p:nvGrpSpPr>
        <p:grpSpPr>
          <a:xfrm>
            <a:off x="184868" y="447675"/>
            <a:ext cx="4864231" cy="1432874"/>
            <a:chOff x="467673" y="472126"/>
            <a:chExt cx="4864231" cy="14328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BD2023-EC64-EF4F-14EE-EA5ABDB8874C}"/>
                </a:ext>
              </a:extLst>
            </p:cNvPr>
            <p:cNvSpPr/>
            <p:nvPr userDrawn="1"/>
          </p:nvSpPr>
          <p:spPr>
            <a:xfrm>
              <a:off x="467673" y="472126"/>
              <a:ext cx="4864231" cy="1432874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E974E4-CEF9-751B-95F4-8D550A05A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842" y="566822"/>
              <a:ext cx="3389892" cy="124348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644734B-9FFB-CD85-89CC-C3C38EEF1E47}"/>
              </a:ext>
            </a:extLst>
          </p:cNvPr>
          <p:cNvSpPr/>
          <p:nvPr userDrawn="1"/>
        </p:nvSpPr>
        <p:spPr>
          <a:xfrm>
            <a:off x="471340" y="5943600"/>
            <a:ext cx="3459637" cy="674016"/>
          </a:xfrm>
          <a:prstGeom prst="rect">
            <a:avLst/>
          </a:prstGeom>
          <a:solidFill>
            <a:srgbClr val="F26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489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586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198438"/>
            <a:ext cx="9448800" cy="487362"/>
          </a:xfrm>
        </p:spPr>
        <p:txBody>
          <a:bodyPr anchor="t">
            <a:normAutofit/>
          </a:bodyPr>
          <a:lstStyle>
            <a:lvl1pPr algn="r">
              <a:defRPr sz="2400" b="0" i="0" baseline="0">
                <a:solidFill>
                  <a:schemeClr val="bg1"/>
                </a:solidFill>
                <a:latin typeface="Segoe UI" pitchFamily="34" charset="0"/>
                <a:ea typeface="Roboto Lt" pitchFamily="2" charset="0"/>
                <a:cs typeface="Segoe UI" pitchFamily="34" charset="0"/>
              </a:defRPr>
            </a:lvl1pPr>
          </a:lstStyle>
          <a:p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Silde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27200" y="1066800"/>
            <a:ext cx="10363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 baseline="0">
                <a:latin typeface="Segoe UI" pitchFamily="34" charset="0"/>
                <a:ea typeface="Roboto" pitchFamily="2" charset="0"/>
                <a:cs typeface="Segoe UI" pitchFamily="34" charset="0"/>
              </a:defRPr>
            </a:lvl1pPr>
            <a:lvl2pPr marL="457200" indent="0" algn="just">
              <a:buFontTx/>
              <a:buNone/>
              <a:defRPr sz="1600">
                <a:latin typeface="Roboto Lt" pitchFamily="2" charset="0"/>
                <a:ea typeface="Roboto Lt" pitchFamily="2" charset="0"/>
              </a:defRPr>
            </a:lvl2pPr>
            <a:lvl3pPr algn="just">
              <a:defRPr sz="1600">
                <a:latin typeface="Roboto Lt" pitchFamily="2" charset="0"/>
                <a:ea typeface="Roboto Lt" pitchFamily="2" charset="0"/>
              </a:defRPr>
            </a:lvl3pPr>
            <a:lvl4pPr marL="1600200" indent="-228600" algn="just">
              <a:buFont typeface="Courier New" pitchFamily="49" charset="0"/>
              <a:buChar char="o"/>
              <a:defRPr sz="1600">
                <a:latin typeface="Roboto Lt" pitchFamily="2" charset="0"/>
                <a:ea typeface="Roboto Lt" pitchFamily="2" charset="0"/>
              </a:defRPr>
            </a:lvl4pPr>
            <a:lvl5pPr algn="just">
              <a:defRPr sz="1600">
                <a:latin typeface="Roboto Lt" pitchFamily="2" charset="0"/>
                <a:ea typeface="Roboto Lt" pitchFamily="2" charset="0"/>
              </a:defRPr>
            </a:lvl5pPr>
          </a:lstStyle>
          <a:p>
            <a:pPr lvl="0"/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604000" y="1828800"/>
            <a:ext cx="5384800" cy="2743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0" baseline="0">
                <a:latin typeface="Segoe UI" pitchFamily="34" charset="0"/>
                <a:ea typeface="Roboto" pitchFamily="2" charset="0"/>
                <a:cs typeface="Segoe UI" pitchFamily="34" charset="0"/>
              </a:defRPr>
            </a:lvl1pPr>
            <a:lvl2pPr marL="457200" indent="0" algn="just">
              <a:buFontTx/>
              <a:buNone/>
              <a:defRPr sz="1600">
                <a:latin typeface="Roboto Lt" pitchFamily="2" charset="0"/>
                <a:ea typeface="Roboto Lt" pitchFamily="2" charset="0"/>
              </a:defRPr>
            </a:lvl2pPr>
            <a:lvl3pPr algn="just">
              <a:defRPr sz="1600">
                <a:latin typeface="Roboto Lt" pitchFamily="2" charset="0"/>
                <a:ea typeface="Roboto Lt" pitchFamily="2" charset="0"/>
              </a:defRPr>
            </a:lvl3pPr>
            <a:lvl4pPr marL="1600200" indent="-228600" algn="just">
              <a:buFont typeface="Courier New" pitchFamily="49" charset="0"/>
              <a:buChar char="o"/>
              <a:defRPr sz="1600">
                <a:latin typeface="Roboto Lt" pitchFamily="2" charset="0"/>
                <a:ea typeface="Roboto Lt" pitchFamily="2" charset="0"/>
              </a:defRPr>
            </a:lvl4pPr>
            <a:lvl5pPr algn="just">
              <a:defRPr sz="1600">
                <a:latin typeface="Roboto Lt" pitchFamily="2" charset="0"/>
                <a:ea typeface="Roboto Lt" pitchFamily="2" charset="0"/>
              </a:defRPr>
            </a:lvl5pPr>
          </a:lstStyle>
          <a:p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…….</a:t>
            </a:r>
          </a:p>
          <a:p>
            <a:r>
              <a:rPr lang="en-US" dirty="0"/>
              <a:t>960, abstract, background, banner, bar, box, business, button, circle, clean,</a:t>
            </a:r>
          </a:p>
          <a:p>
            <a:r>
              <a:rPr lang="en-US" b="1" dirty="0" err="1"/>
              <a:t>Nôi</a:t>
            </a:r>
            <a:r>
              <a:rPr lang="en-US" b="1" dirty="0"/>
              <a:t> dung </a:t>
            </a:r>
            <a:r>
              <a:rPr lang="en-US" b="1" dirty="0" err="1"/>
              <a:t>cần</a:t>
            </a:r>
            <a:r>
              <a:rPr lang="en-US" b="1" dirty="0"/>
              <a:t>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mạnh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-1828800" y="617220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134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46400" y="274638"/>
            <a:ext cx="8636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8601"/>
            <a:ext cx="2133600" cy="4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4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B13D-AC57-D5CA-DD84-629338D2A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A3F17-E963-2F5C-28C3-47ADD0636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A9341-EAFF-116F-3A66-8E9CF7C8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197FB-7C76-4824-E727-AC1B9870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AEDF7-D8A1-F57D-E289-2D17329E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233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12201525" cy="68675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4953000"/>
            <a:ext cx="6705600" cy="9906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small" baseline="0"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583936" y="4953000"/>
            <a:ext cx="6303264" cy="0"/>
          </a:xfrm>
          <a:prstGeom prst="line">
            <a:avLst/>
          </a:prstGeom>
          <a:ln w="3175">
            <a:solidFill>
              <a:srgbClr val="FF5A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60704" y="2133600"/>
            <a:ext cx="3308096" cy="3048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506720" y="4284596"/>
            <a:ext cx="6100064" cy="704980"/>
          </a:xfrm>
        </p:spPr>
        <p:txBody>
          <a:bodyPr>
            <a:normAutofit/>
          </a:bodyPr>
          <a:lstStyle>
            <a:lvl1pPr algn="l">
              <a:defRPr lang="en-US" sz="3400" b="1" kern="1200" cap="small" baseline="0" dirty="0"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8344A9-3430-D75A-7A51-8A358D50F616}"/>
              </a:ext>
            </a:extLst>
          </p:cNvPr>
          <p:cNvGrpSpPr/>
          <p:nvPr userDrawn="1"/>
        </p:nvGrpSpPr>
        <p:grpSpPr>
          <a:xfrm>
            <a:off x="184868" y="447675"/>
            <a:ext cx="4864231" cy="1432874"/>
            <a:chOff x="467673" y="472126"/>
            <a:chExt cx="4864231" cy="14328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BD2023-EC64-EF4F-14EE-EA5ABDB8874C}"/>
                </a:ext>
              </a:extLst>
            </p:cNvPr>
            <p:cNvSpPr/>
            <p:nvPr userDrawn="1"/>
          </p:nvSpPr>
          <p:spPr>
            <a:xfrm>
              <a:off x="467673" y="472126"/>
              <a:ext cx="4864231" cy="1432874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E974E4-CEF9-751B-95F4-8D550A05A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842" y="566822"/>
              <a:ext cx="3389892" cy="124348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644734B-9FFB-CD85-89CC-C3C38EEF1E47}"/>
              </a:ext>
            </a:extLst>
          </p:cNvPr>
          <p:cNvSpPr/>
          <p:nvPr userDrawn="1"/>
        </p:nvSpPr>
        <p:spPr>
          <a:xfrm>
            <a:off x="471340" y="5943600"/>
            <a:ext cx="3459637" cy="674016"/>
          </a:xfrm>
          <a:prstGeom prst="rect">
            <a:avLst/>
          </a:prstGeom>
          <a:solidFill>
            <a:srgbClr val="F26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1BC446-2EB6-6A73-0B40-082F3F3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EFE3C3F-7AA8-4ECA-EC37-0B0121A3D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48087B-F14A-BB10-184D-C886CA35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5E33432-27CB-83B0-6D62-BC926709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51F5E9-BAF1-EBB7-9DB3-196FF00E3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2017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2231A6-95D5-445D-B3E9-4C6357CB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C1B868-6213-95C2-615F-D89BBE829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C9C567-7579-4C5A-F6FD-0A60AB72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D9A619-11B2-856B-9D61-BE1C39E0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5FF0E9-6F17-3C8F-DEC7-359CCC12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8846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7416FC-B72E-ACB2-9775-4B8797FC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8870F0F-5AD5-FB09-9538-90F997BD8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D2060C-EB71-2E64-0ADE-F3222BFF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1619BF-AD17-8B8A-FC2E-FA07ADF6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E8D257-55F2-1120-7417-EF7A8B8D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89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9BE1C6-9879-A184-AC00-5FCBE7457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0F95C-8C18-3B79-169B-D548501D6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6D995E-F47C-44CD-351C-A14312DEE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CD8A703-C11C-A8E7-3090-7211FC75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B0EB77-F77A-59EF-0CDC-532EE046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311EB7-4335-B0B5-A53D-B2271A55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142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2" y="274638"/>
            <a:ext cx="9347198" cy="487362"/>
          </a:xfrm>
        </p:spPr>
        <p:txBody>
          <a:bodyPr>
            <a:noAutofit/>
          </a:bodyPr>
          <a:lstStyle>
            <a:lvl1pPr algn="r">
              <a:defRPr sz="2800" b="1" cap="small" baseline="0"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257800"/>
          </a:xfrm>
        </p:spPr>
        <p:txBody>
          <a:bodyPr>
            <a:normAutofit/>
          </a:bodyPr>
          <a:lstStyle>
            <a:lvl1pPr marL="342900" indent="-342900">
              <a:buClr>
                <a:srgbClr val="FF5A33"/>
              </a:buClr>
              <a:buFont typeface="Wingdings" pitchFamily="2" charset="2"/>
              <a:buChar char="q"/>
              <a:defRPr sz="2800">
                <a:latin typeface="Segoe UI" pitchFamily="34" charset="0"/>
                <a:cs typeface="Segoe UI" pitchFamily="34" charset="0"/>
              </a:defRPr>
            </a:lvl1pPr>
            <a:lvl2pPr marL="742950" indent="-285750">
              <a:buClr>
                <a:srgbClr val="FF5A33"/>
              </a:buClr>
              <a:buFont typeface="Wingdings" pitchFamily="2" charset="2"/>
              <a:buChar char="v"/>
              <a:defRPr sz="2400">
                <a:latin typeface="Segoe UI" pitchFamily="34" charset="0"/>
                <a:cs typeface="Segoe UI" pitchFamily="34" charset="0"/>
              </a:defRPr>
            </a:lvl2pPr>
            <a:lvl3pPr marL="1143000" indent="-228600">
              <a:buClr>
                <a:srgbClr val="FF5A33"/>
              </a:buClr>
              <a:buFont typeface="Wingdings" pitchFamily="2" charset="2"/>
              <a:buChar char="Ø"/>
              <a:defRPr sz="2000">
                <a:latin typeface="Segoe UI" pitchFamily="34" charset="0"/>
                <a:cs typeface="Segoe UI" pitchFamily="34" charset="0"/>
              </a:defRPr>
            </a:lvl3pPr>
            <a:lvl4pPr marL="1600200" indent="-228600">
              <a:buClr>
                <a:srgbClr val="FF5A33"/>
              </a:buClr>
              <a:buFont typeface="Wingdings" pitchFamily="2" charset="2"/>
              <a:buChar char="ü"/>
              <a:defRPr sz="1800">
                <a:latin typeface="Segoe UI" pitchFamily="34" charset="0"/>
                <a:cs typeface="Segoe UI" pitchFamily="34" charset="0"/>
              </a:defRPr>
            </a:lvl4pPr>
            <a:lvl5pPr marL="2057400" indent="-228600">
              <a:buClr>
                <a:srgbClr val="FF5A33"/>
              </a:buClr>
              <a:buFont typeface="Wingdings" pitchFamily="2" charset="2"/>
              <a:buChar char="§"/>
              <a:defRPr sz="1800"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838200"/>
            <a:ext cx="109728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C7E7E6B-BB20-2475-038F-13D48822C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048"/>
            <a:ext cx="1784808" cy="6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F68E1C-7625-96BC-196D-18EA6101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49557F0-23CB-2ECC-F1D0-F8AE3D65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C25C548-2FE5-E85C-378C-9A109948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0EC48AD-0EAD-7C5E-3495-FE64A7B2A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0A0EB6B-DA43-38E4-51BC-706F8948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B58B148-452B-2B8C-C083-532C5EA50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DF029E-1FB7-8CFE-07FB-237BE776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74E0EC4-00FE-DB7A-74E4-B1342BFF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036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CFD6E2-B9E6-047D-F92B-3AFA2A97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ACF39C1-5BC4-68E9-80BA-C7E45F9E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83F0C2-4D04-535D-A3C4-4ACF63CD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00755-5D50-193D-256C-4F1C791B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57718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1CFB4F8-B64F-AA87-B195-E49A83B9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3DD3782-65B6-7309-A6B2-5C66B39E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AD1CDA4-50AC-2AD3-8C65-3F9E53B0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8328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DAE186-1AE1-DC76-914F-4AA5CFBF6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3AA7F8-97D3-6883-79AD-3AE1CAF5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507B95B-E62D-FB9E-2B40-FA4AE1935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BBE9622-3BA7-89F4-8BBA-CE5D3E13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7C81E07-B5E5-01A0-784B-2A6308FE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C80C3C-7203-9E66-BAD4-30EF4F8B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5394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45D463-1373-53A1-9C0F-819B0A8F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63F8273-0C09-ADE5-E640-DB4A41879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16346EB-3AE1-4523-1C01-C59F360EE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97DEE9B-E298-F282-E885-7C1A6F0D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EAA7F1-A7BD-D82E-4C27-63ADF893D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91E49AA-9769-C5AA-27AA-3F614952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7733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2E30D-C493-E630-C641-B71ADEF4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A30A023-07C4-7E06-2931-04764C12D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F7888F-C9EC-7A63-66B6-52BE1855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B6A2EB-0662-0108-CA69-62C90EB7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0AF2FA-50E1-420E-9994-2CF3A472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96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6926EFE-7734-4A03-D6A0-9531301A33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2605C-EADE-6CA0-9B65-4F7C00873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58C1A6-86D3-8488-F524-BC820D512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020E9C-FFE3-EDD0-DC1B-AAB054B9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EE2297E-3386-1A34-82D8-52D879A1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884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51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32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40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  <p:sp>
        <p:nvSpPr>
          <p:cNvPr id="6" name="Rectangle 5"/>
          <p:cNvSpPr/>
          <p:nvPr/>
        </p:nvSpPr>
        <p:spPr>
          <a:xfrm>
            <a:off x="2032000" y="2551018"/>
            <a:ext cx="8534400" cy="3264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8" name="Picture 2" descr="http://uconndigitalarts.com/wp-content/uploads/2013/04/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58" r="96146">
                        <a14:backgroundMark x1="16667" y1="54630" x2="86042" y2="55185"/>
                        <a14:backgroundMark x1="90625" y1="53889" x2="93125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8" b="41311"/>
          <a:stretch/>
        </p:blipFill>
        <p:spPr bwMode="auto">
          <a:xfrm flipH="1">
            <a:off x="3732707" y="2575401"/>
            <a:ext cx="4568091" cy="28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owerpoint.vn\Downloads\1e2cd4b177168ad16ce2e7c504bba4d2.x40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81000" l="9971" r="89736">
                        <a14:backgroundMark x1="33724" y1="42750" x2="69208" y2="55250"/>
                        <a14:backgroundMark x1="25806" y1="33250" x2="25806" y2="37500"/>
                        <a14:backgroundMark x1="26100" y1="32250" x2="26100" y2="32250"/>
                        <a14:backgroundMark x1="70674" y1="35750" x2="70674" y2="35750"/>
                        <a14:backgroundMark x1="76246" y1="31250" x2="76246" y2="31250"/>
                        <a14:backgroundMark x1="70968" y1="34750" x2="7096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710"/>
          <a:stretch/>
        </p:blipFill>
        <p:spPr bwMode="auto">
          <a:xfrm>
            <a:off x="2568620" y="609600"/>
            <a:ext cx="7257961" cy="28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03893" y="3124200"/>
            <a:ext cx="473530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chemeClr val="bg1"/>
                </a:solidFill>
              </a:rPr>
              <a:t>DEM</a:t>
            </a:r>
            <a:r>
              <a:rPr lang="en-US" sz="11500" b="1">
                <a:solidFill>
                  <a:schemeClr val="bg1"/>
                </a:solidFill>
              </a:rPr>
              <a:t>O</a:t>
            </a:r>
          </a:p>
          <a:p>
            <a:endParaRPr lang="en-US" sz="1800"/>
          </a:p>
        </p:txBody>
      </p:sp>
      <p:pic>
        <p:nvPicPr>
          <p:cNvPr id="10" name="Picture 2" descr="http://www.designofsignage.com/application/symbol/hands/image/600x600/hand-press-button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500" l="10000" r="90000">
                        <a14:foregroundMark x1="35833" y1="26500" x2="415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52" y="3568725"/>
            <a:ext cx="3488947" cy="26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4386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2168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528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996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3D1BCE9-AE00-1C09-C129-A44E5D9D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90B440-760F-BF47-6495-FE73FE53F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4207E4-56DE-2577-4FE0-47B5A0245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0C532-5D49-4A29-9B7C-7EC2694AE31C}" type="datetimeFigureOut">
              <a:rPr lang="en-SG" smtClean="0"/>
              <a:t>3/8/2024</a:t>
            </a:fld>
            <a:endParaRPr lang="en-SG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472454-2BF9-B09A-C0B4-FA9C6DBBD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C018FD2-53A8-9427-1D4C-58F59B352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74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iL7Y4ERM-4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404D1D-A784-63F8-8852-1EDEFB777787}"/>
              </a:ext>
            </a:extLst>
          </p:cNvPr>
          <p:cNvSpPr txBox="1"/>
          <p:nvPr/>
        </p:nvSpPr>
        <p:spPr>
          <a:xfrm>
            <a:off x="2723535" y="2270550"/>
            <a:ext cx="7826478" cy="121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 TỰ THẾ GIỚI TRONG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TRANH LẠNH 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31324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33835" cy="719973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F86FF-0F77-4D08-72F9-4FCF716C4623}"/>
              </a:ext>
            </a:extLst>
          </p:cNvPr>
          <p:cNvSpPr txBox="1"/>
          <p:nvPr/>
        </p:nvSpPr>
        <p:spPr>
          <a:xfrm>
            <a:off x="0" y="700398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Sự hình thành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196AF3-AC9A-F6E2-F978-24FA481F6E56}"/>
              </a:ext>
            </a:extLst>
          </p:cNvPr>
          <p:cNvGrpSpPr/>
          <p:nvPr/>
        </p:nvGrpSpPr>
        <p:grpSpPr>
          <a:xfrm>
            <a:off x="4518886" y="1590020"/>
            <a:ext cx="3562697" cy="3983640"/>
            <a:chOff x="5710368" y="1700808"/>
            <a:chExt cx="2575817" cy="4176464"/>
          </a:xfrm>
        </p:grpSpPr>
        <p:sp>
          <p:nvSpPr>
            <p:cNvPr id="48" name="Flowchart: Process 10">
              <a:extLst>
                <a:ext uri="{FF2B5EF4-FFF2-40B4-BE49-F238E27FC236}">
                  <a16:creationId xmlns:a16="http://schemas.microsoft.com/office/drawing/2014/main" id="{704F2EA2-0AC4-3B44-469F-BDC4482A62E9}"/>
                </a:ext>
              </a:extLst>
            </p:cNvPr>
            <p:cNvSpPr/>
            <p:nvPr/>
          </p:nvSpPr>
          <p:spPr>
            <a:xfrm rot="19958372">
              <a:off x="5912683" y="4687736"/>
              <a:ext cx="2373502" cy="814943"/>
            </a:xfrm>
            <a:prstGeom prst="flowChartProcess">
              <a:avLst/>
            </a:prstGeom>
            <a:gradFill>
              <a:gsLst>
                <a:gs pos="99000">
                  <a:sysClr val="window" lastClr="FFFFFF">
                    <a:lumMod val="75000"/>
                  </a:sysClr>
                </a:gs>
                <a:gs pos="0">
                  <a:sysClr val="window" lastClr="FFFFFF">
                    <a:lumMod val="95000"/>
                  </a:sysClr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>
              <a:glow>
                <a:sysClr val="window" lastClr="FFFFFF">
                  <a:lumMod val="65000"/>
                  <a:alpha val="48000"/>
                </a:sysClr>
              </a:glow>
              <a:softEdge rad="2921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B05150D-92D1-D4CD-42FE-065B326915F8}"/>
                </a:ext>
              </a:extLst>
            </p:cNvPr>
            <p:cNvGrpSpPr/>
            <p:nvPr/>
          </p:nvGrpSpPr>
          <p:grpSpPr>
            <a:xfrm>
              <a:off x="5710368" y="1700808"/>
              <a:ext cx="2528707" cy="4176464"/>
              <a:chOff x="5710368" y="1700808"/>
              <a:chExt cx="2528707" cy="4176464"/>
            </a:xfrm>
          </p:grpSpPr>
          <p:sp>
            <p:nvSpPr>
              <p:cNvPr id="50" name="Up Arrow 3">
                <a:extLst>
                  <a:ext uri="{FF2B5EF4-FFF2-40B4-BE49-F238E27FC236}">
                    <a16:creationId xmlns:a16="http://schemas.microsoft.com/office/drawing/2014/main" id="{5DB8B20C-A3F6-8E13-2D8A-FE1895ECE7B3}"/>
                  </a:ext>
                </a:extLst>
              </p:cNvPr>
              <p:cNvSpPr/>
              <p:nvPr/>
            </p:nvSpPr>
            <p:spPr>
              <a:xfrm>
                <a:off x="6870923" y="1700808"/>
                <a:ext cx="1368152" cy="2035274"/>
              </a:xfrm>
              <a:prstGeom prst="upArrow">
                <a:avLst/>
              </a:prstGeom>
              <a:solidFill>
                <a:srgbClr val="90C221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1" name="Flowchart: Data 6">
                <a:extLst>
                  <a:ext uri="{FF2B5EF4-FFF2-40B4-BE49-F238E27FC236}">
                    <a16:creationId xmlns:a16="http://schemas.microsoft.com/office/drawing/2014/main" id="{2E2E860A-7A66-8E16-963E-36C506099748}"/>
                  </a:ext>
                </a:extLst>
              </p:cNvPr>
              <p:cNvSpPr/>
              <p:nvPr/>
            </p:nvSpPr>
            <p:spPr>
              <a:xfrm flipH="1">
                <a:off x="6592296" y="3500344"/>
                <a:ext cx="1030423" cy="154661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  <a:gd name="connsiteX0" fmla="*/ 0 w 9830"/>
                  <a:gd name="connsiteY0" fmla="*/ 8685 h 9420"/>
                  <a:gd name="connsiteX1" fmla="*/ 3898 w 9830"/>
                  <a:gd name="connsiteY1" fmla="*/ 580 h 9420"/>
                  <a:gd name="connsiteX2" fmla="*/ 9830 w 9830"/>
                  <a:gd name="connsiteY2" fmla="*/ 0 h 9420"/>
                  <a:gd name="connsiteX3" fmla="*/ 6661 w 9830"/>
                  <a:gd name="connsiteY3" fmla="*/ 9420 h 9420"/>
                  <a:gd name="connsiteX4" fmla="*/ 0 w 9830"/>
                  <a:gd name="connsiteY4" fmla="*/ 8685 h 9420"/>
                  <a:gd name="connsiteX0" fmla="*/ 0 w 10000"/>
                  <a:gd name="connsiteY0" fmla="*/ 9220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220 h 10000"/>
                  <a:gd name="connsiteX0" fmla="*/ 0 w 10000"/>
                  <a:gd name="connsiteY0" fmla="*/ 9499 h 10000"/>
                  <a:gd name="connsiteX1" fmla="*/ 3965 w 10000"/>
                  <a:gd name="connsiteY1" fmla="*/ 616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  <a:gd name="connsiteX0" fmla="*/ 0 w 10000"/>
                  <a:gd name="connsiteY0" fmla="*/ 9499 h 10000"/>
                  <a:gd name="connsiteX1" fmla="*/ 4601 w 10000"/>
                  <a:gd name="connsiteY1" fmla="*/ 58 h 10000"/>
                  <a:gd name="connsiteX2" fmla="*/ 10000 w 10000"/>
                  <a:gd name="connsiteY2" fmla="*/ 0 h 10000"/>
                  <a:gd name="connsiteX3" fmla="*/ 6776 w 10000"/>
                  <a:gd name="connsiteY3" fmla="*/ 10000 h 10000"/>
                  <a:gd name="connsiteX4" fmla="*/ 0 w 10000"/>
                  <a:gd name="connsiteY4" fmla="*/ 949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9499"/>
                    </a:moveTo>
                    <a:lnTo>
                      <a:pt x="4601" y="58"/>
                    </a:lnTo>
                    <a:lnTo>
                      <a:pt x="10000" y="0"/>
                    </a:lnTo>
                    <a:lnTo>
                      <a:pt x="6776" y="10000"/>
                    </a:lnTo>
                    <a:cubicBezTo>
                      <a:pt x="4517" y="9740"/>
                      <a:pt x="2403" y="9480"/>
                      <a:pt x="0" y="9499"/>
                    </a:cubicBezTo>
                    <a:close/>
                  </a:path>
                </a:pathLst>
              </a:custGeom>
              <a:solidFill>
                <a:srgbClr val="07A39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D75C2DB-C786-7FF9-03F4-2EABE28597E2}"/>
                  </a:ext>
                </a:extLst>
              </p:cNvPr>
              <p:cNvSpPr/>
              <p:nvPr/>
            </p:nvSpPr>
            <p:spPr>
              <a:xfrm>
                <a:off x="6372200" y="3429000"/>
                <a:ext cx="720080" cy="1368152"/>
              </a:xfrm>
              <a:prstGeom prst="rect">
                <a:avLst/>
              </a:prstGeom>
              <a:solidFill>
                <a:srgbClr val="07A39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3" name="Flowchart: Data 6">
                <a:extLst>
                  <a:ext uri="{FF2B5EF4-FFF2-40B4-BE49-F238E27FC236}">
                    <a16:creationId xmlns:a16="http://schemas.microsoft.com/office/drawing/2014/main" id="{C16FAB27-054D-0084-52E0-F6C01F0A33E7}"/>
                  </a:ext>
                </a:extLst>
              </p:cNvPr>
              <p:cNvSpPr/>
              <p:nvPr/>
            </p:nvSpPr>
            <p:spPr>
              <a:xfrm flipH="1">
                <a:off x="5916298" y="4572715"/>
                <a:ext cx="954624" cy="164183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2315 h 12315"/>
                  <a:gd name="connsiteX1" fmla="*/ 2000 w 10000"/>
                  <a:gd name="connsiteY1" fmla="*/ 0 h 12315"/>
                  <a:gd name="connsiteX2" fmla="*/ 10000 w 10000"/>
                  <a:gd name="connsiteY2" fmla="*/ 2315 h 12315"/>
                  <a:gd name="connsiteX3" fmla="*/ 8000 w 10000"/>
                  <a:gd name="connsiteY3" fmla="*/ 12315 h 12315"/>
                  <a:gd name="connsiteX4" fmla="*/ 0 w 10000"/>
                  <a:gd name="connsiteY4" fmla="*/ 12315 h 12315"/>
                  <a:gd name="connsiteX0" fmla="*/ 0 w 10000"/>
                  <a:gd name="connsiteY0" fmla="*/ 16614 h 16614"/>
                  <a:gd name="connsiteX1" fmla="*/ 4728 w 10000"/>
                  <a:gd name="connsiteY1" fmla="*/ 0 h 16614"/>
                  <a:gd name="connsiteX2" fmla="*/ 10000 w 10000"/>
                  <a:gd name="connsiteY2" fmla="*/ 6614 h 16614"/>
                  <a:gd name="connsiteX3" fmla="*/ 8000 w 10000"/>
                  <a:gd name="connsiteY3" fmla="*/ 16614 h 16614"/>
                  <a:gd name="connsiteX4" fmla="*/ 0 w 10000"/>
                  <a:gd name="connsiteY4" fmla="*/ 16614 h 16614"/>
                  <a:gd name="connsiteX0" fmla="*/ 0 w 8016"/>
                  <a:gd name="connsiteY0" fmla="*/ 5370 h 16614"/>
                  <a:gd name="connsiteX1" fmla="*/ 2744 w 8016"/>
                  <a:gd name="connsiteY1" fmla="*/ 0 h 16614"/>
                  <a:gd name="connsiteX2" fmla="*/ 8016 w 8016"/>
                  <a:gd name="connsiteY2" fmla="*/ 6614 h 16614"/>
                  <a:gd name="connsiteX3" fmla="*/ 6016 w 8016"/>
                  <a:gd name="connsiteY3" fmla="*/ 16614 h 16614"/>
                  <a:gd name="connsiteX4" fmla="*/ 0 w 8016"/>
                  <a:gd name="connsiteY4" fmla="*/ 5370 h 16614"/>
                  <a:gd name="connsiteX0" fmla="*/ 0 w 9175"/>
                  <a:gd name="connsiteY0" fmla="*/ 3431 h 10199"/>
                  <a:gd name="connsiteX1" fmla="*/ 3423 w 9175"/>
                  <a:gd name="connsiteY1" fmla="*/ 199 h 10199"/>
                  <a:gd name="connsiteX2" fmla="*/ 9175 w 9175"/>
                  <a:gd name="connsiteY2" fmla="*/ 0 h 10199"/>
                  <a:gd name="connsiteX3" fmla="*/ 7505 w 9175"/>
                  <a:gd name="connsiteY3" fmla="*/ 10199 h 10199"/>
                  <a:gd name="connsiteX4" fmla="*/ 0 w 9175"/>
                  <a:gd name="connsiteY4" fmla="*/ 3431 h 10199"/>
                  <a:gd name="connsiteX0" fmla="*/ 0 w 10000"/>
                  <a:gd name="connsiteY0" fmla="*/ 3364 h 3364"/>
                  <a:gd name="connsiteX1" fmla="*/ 3731 w 10000"/>
                  <a:gd name="connsiteY1" fmla="*/ 195 h 3364"/>
                  <a:gd name="connsiteX2" fmla="*/ 10000 w 10000"/>
                  <a:gd name="connsiteY2" fmla="*/ 0 h 3364"/>
                  <a:gd name="connsiteX3" fmla="*/ 6831 w 10000"/>
                  <a:gd name="connsiteY3" fmla="*/ 3169 h 3364"/>
                  <a:gd name="connsiteX4" fmla="*/ 0 w 10000"/>
                  <a:gd name="connsiteY4" fmla="*/ 3364 h 3364"/>
                  <a:gd name="connsiteX0" fmla="*/ 0 w 10000"/>
                  <a:gd name="connsiteY0" fmla="*/ 11741 h 11741"/>
                  <a:gd name="connsiteX1" fmla="*/ 4068 w 10000"/>
                  <a:gd name="connsiteY1" fmla="*/ 0 h 11741"/>
                  <a:gd name="connsiteX2" fmla="*/ 10000 w 10000"/>
                  <a:gd name="connsiteY2" fmla="*/ 1741 h 11741"/>
                  <a:gd name="connsiteX3" fmla="*/ 6831 w 10000"/>
                  <a:gd name="connsiteY3" fmla="*/ 11161 h 11741"/>
                  <a:gd name="connsiteX4" fmla="*/ 0 w 10000"/>
                  <a:gd name="connsiteY4" fmla="*/ 11741 h 11741"/>
                  <a:gd name="connsiteX0" fmla="*/ 0 w 10000"/>
                  <a:gd name="connsiteY0" fmla="*/ 10000 h 10000"/>
                  <a:gd name="connsiteX1" fmla="*/ 4068 w 10000"/>
                  <a:gd name="connsiteY1" fmla="*/ 580 h 10000"/>
                  <a:gd name="connsiteX2" fmla="*/ 10000 w 10000"/>
                  <a:gd name="connsiteY2" fmla="*/ 0 h 10000"/>
                  <a:gd name="connsiteX3" fmla="*/ 6831 w 10000"/>
                  <a:gd name="connsiteY3" fmla="*/ 9420 h 10000"/>
                  <a:gd name="connsiteX4" fmla="*/ 0 w 10000"/>
                  <a:gd name="connsiteY4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4068" y="580"/>
                    </a:lnTo>
                    <a:lnTo>
                      <a:pt x="10000" y="0"/>
                    </a:lnTo>
                    <a:lnTo>
                      <a:pt x="6831" y="9420"/>
                    </a:lnTo>
                    <a:lnTo>
                      <a:pt x="0" y="10000"/>
                    </a:lnTo>
                    <a:close/>
                  </a:path>
                </a:pathLst>
              </a:custGeom>
              <a:solidFill>
                <a:srgbClr val="0680C3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23DE1F2-9ACD-224F-2517-8DED43AE7FF3}"/>
                  </a:ext>
                </a:extLst>
              </p:cNvPr>
              <p:cNvSpPr/>
              <p:nvPr/>
            </p:nvSpPr>
            <p:spPr>
              <a:xfrm>
                <a:off x="5710368" y="4509120"/>
                <a:ext cx="720080" cy="1368152"/>
              </a:xfrm>
              <a:prstGeom prst="rect">
                <a:avLst/>
              </a:prstGeom>
              <a:solidFill>
                <a:srgbClr val="0680C3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20466618" lon="2567695" rev="20598856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09BAB10-603D-3F6F-86F4-50FA4062FE8D}"/>
              </a:ext>
            </a:extLst>
          </p:cNvPr>
          <p:cNvSpPr txBox="1"/>
          <p:nvPr/>
        </p:nvSpPr>
        <p:spPr>
          <a:xfrm>
            <a:off x="5221136" y="5179730"/>
            <a:ext cx="4329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Ngày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4 - 11/2/1945: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Hội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nghị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I - an - ta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đã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diễn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80C3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ra.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80C3"/>
              </a:solidFill>
              <a:effectLst/>
              <a:uLnTx/>
              <a:uFillTx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58" name="Rectangle 30">
            <a:extLst>
              <a:ext uri="{FF2B5EF4-FFF2-40B4-BE49-F238E27FC236}">
                <a16:creationId xmlns:a16="http://schemas.microsoft.com/office/drawing/2014/main" id="{D10E6527-0FB1-6DBF-F725-D329FF52D528}"/>
              </a:ext>
            </a:extLst>
          </p:cNvPr>
          <p:cNvSpPr/>
          <p:nvPr/>
        </p:nvSpPr>
        <p:spPr>
          <a:xfrm>
            <a:off x="6357136" y="4847789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0680C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0B643E-455C-49CD-2F8E-B867BE6AACF7}"/>
              </a:ext>
            </a:extLst>
          </p:cNvPr>
          <p:cNvSpPr txBox="1"/>
          <p:nvPr/>
        </p:nvSpPr>
        <p:spPr>
          <a:xfrm>
            <a:off x="0" y="2343454"/>
            <a:ext cx="46997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7A398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Hội nghị I - an 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7A398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</a:t>
            </a:r>
            <a:r>
              <a:rPr kumimoji="0" lang="vi-VN" altLang="ko-KR" sz="2800" b="0" i="0" u="none" strike="noStrike" kern="1200" cap="none" spc="0" normalizeH="0" baseline="0" noProof="0" dirty="0">
                <a:ln>
                  <a:noFill/>
                </a:ln>
                <a:solidFill>
                  <a:srgbClr val="07A398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ta đã đưa ra những quyết định về việc: kết thúc Chiến tranh thế giới thứ hai; tiêu diệt tận gốc chủ nghĩa phát xít; thỏa thuận về việc đóng quân, phân chia phạm vi ảnh hưởng ở châu Âu, châu Á. </a:t>
            </a:r>
          </a:p>
        </p:txBody>
      </p:sp>
      <p:sp>
        <p:nvSpPr>
          <p:cNvPr id="62" name="Rounded Rectangle 32">
            <a:extLst>
              <a:ext uri="{FF2B5EF4-FFF2-40B4-BE49-F238E27FC236}">
                <a16:creationId xmlns:a16="http://schemas.microsoft.com/office/drawing/2014/main" id="{F0A221D8-5BFC-A704-DF83-7D3A023B7ADD}"/>
              </a:ext>
            </a:extLst>
          </p:cNvPr>
          <p:cNvSpPr/>
          <p:nvPr/>
        </p:nvSpPr>
        <p:spPr>
          <a:xfrm>
            <a:off x="4788284" y="3612829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07A3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9257773-4514-A094-58FA-A969308BC5DD}"/>
              </a:ext>
            </a:extLst>
          </p:cNvPr>
          <p:cNvSpPr txBox="1"/>
          <p:nvPr/>
        </p:nvSpPr>
        <p:spPr>
          <a:xfrm>
            <a:off x="8180570" y="1484784"/>
            <a:ext cx="38671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Những quyết định của Hội nghị I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</a:t>
            </a:r>
            <a:r>
              <a:rPr kumimoji="0" lang="vi-VN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an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</a:t>
            </a:r>
            <a:r>
              <a:rPr kumimoji="0" lang="vi-VN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ta </a:t>
            </a:r>
            <a:r>
              <a:rPr kumimoji="0" lang="vi-VN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và thỏa thuận sau đó của các cường quốc </a:t>
            </a:r>
            <a:r>
              <a:rPr kumimoji="0" lang="vi-VN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đã trở thành khuôn khổ cho sự thiết lập trật tự thế giới mới được gọi là Trật tự thế giới hai cực I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</a:t>
            </a:r>
            <a:r>
              <a:rPr kumimoji="0" lang="vi-VN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an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</a:t>
            </a:r>
            <a:r>
              <a:rPr kumimoji="0" lang="vi-VN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ta.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66" name="Round Same Side Corner Rectangle 11">
            <a:extLst>
              <a:ext uri="{FF2B5EF4-FFF2-40B4-BE49-F238E27FC236}">
                <a16:creationId xmlns:a16="http://schemas.microsoft.com/office/drawing/2014/main" id="{4E637134-4FB6-B1B1-1EC6-FDB243FA4CAC}"/>
              </a:ext>
            </a:extLst>
          </p:cNvPr>
          <p:cNvSpPr>
            <a:spLocks noChangeAspect="1"/>
          </p:cNvSpPr>
          <p:nvPr/>
        </p:nvSpPr>
        <p:spPr>
          <a:xfrm rot="9900000">
            <a:off x="7440387" y="2856581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rgbClr val="90C2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48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6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" y="65220"/>
            <a:ext cx="11841369" cy="707706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F86FF-0F77-4D08-72F9-4FCF716C4623}"/>
              </a:ext>
            </a:extLst>
          </p:cNvPr>
          <p:cNvSpPr txBox="1"/>
          <p:nvPr/>
        </p:nvSpPr>
        <p:spPr>
          <a:xfrm>
            <a:off x="55880" y="832710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4CAE2-599B-5B2A-5917-2439479A4360}"/>
              </a:ext>
            </a:extLst>
          </p:cNvPr>
          <p:cNvSpPr txBox="1"/>
          <p:nvPr/>
        </p:nvSpPr>
        <p:spPr>
          <a:xfrm>
            <a:off x="269240" y="1366111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 thành bảng kiến thức sau trong thời gian 5 phút: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5D5039-40D8-CFF1-D5B2-832816CB7EE1}"/>
              </a:ext>
            </a:extLst>
          </p:cNvPr>
          <p:cNvGraphicFramePr>
            <a:graphicFrameLocks noGrp="1"/>
          </p:cNvGraphicFramePr>
          <p:nvPr/>
        </p:nvGraphicFramePr>
        <p:xfrm>
          <a:off x="55880" y="2123420"/>
          <a:ext cx="12136120" cy="39616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3700">
                  <a:extLst>
                    <a:ext uri="{9D8B030D-6E8A-4147-A177-3AD203B41FA5}">
                      <a16:colId xmlns:a16="http://schemas.microsoft.com/office/drawing/2014/main" val="2683020620"/>
                    </a:ext>
                  </a:extLst>
                </a:gridCol>
                <a:gridCol w="5109091">
                  <a:extLst>
                    <a:ext uri="{9D8B030D-6E8A-4147-A177-3AD203B41FA5}">
                      <a16:colId xmlns:a16="http://schemas.microsoft.com/office/drawing/2014/main" val="1927215297"/>
                    </a:ext>
                  </a:extLst>
                </a:gridCol>
                <a:gridCol w="5513329">
                  <a:extLst>
                    <a:ext uri="{9D8B030D-6E8A-4147-A177-3AD203B41FA5}">
                      <a16:colId xmlns:a16="http://schemas.microsoft.com/office/drawing/2014/main" val="3514781141"/>
                    </a:ext>
                  </a:extLst>
                </a:gridCol>
              </a:tblGrid>
              <a:tr h="74645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gới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SG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 - an - ta</a:t>
                      </a:r>
                      <a:endParaRPr lang="en-VN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778231"/>
                  </a:ext>
                </a:extLst>
              </a:tr>
              <a:tr h="945532"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1945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XX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730557"/>
                  </a:ext>
                </a:extLst>
              </a:tr>
              <a:tr h="1134834">
                <a:tc>
                  <a:txBody>
                    <a:bodyPr/>
                    <a:lstStyle/>
                    <a:p>
                      <a:r>
                        <a:rPr lang="en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1501"/>
                  </a:ext>
                </a:extLst>
              </a:tr>
              <a:tr h="1134834">
                <a:tc>
                  <a:txBody>
                    <a:bodyPr/>
                    <a:lstStyle/>
                    <a:p>
                      <a:r>
                        <a:rPr lang="en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luận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 em sự tồn tại của Trật tự thế giới hai cực I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là tích cực hay tiêu cực? Vì sao?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698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3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" y="339858"/>
            <a:ext cx="11612114" cy="392851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F86FF-0F77-4D08-72F9-4FCF716C4623}"/>
              </a:ext>
            </a:extLst>
          </p:cNvPr>
          <p:cNvSpPr txBox="1"/>
          <p:nvPr/>
        </p:nvSpPr>
        <p:spPr>
          <a:xfrm>
            <a:off x="646151" y="866745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SPRINT | Animated infographic, Animation explainer video, Powerpoint  presentation design">
            <a:extLst>
              <a:ext uri="{FF2B5EF4-FFF2-40B4-BE49-F238E27FC236}">
                <a16:creationId xmlns:a16="http://schemas.microsoft.com/office/drawing/2014/main" id="{DE487C9F-C636-A646-7488-4C254C72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35" y="1524000"/>
            <a:ext cx="5855629" cy="43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EE3DFB-B719-A06D-30B8-13E9E9809CB4}"/>
              </a:ext>
            </a:extLst>
          </p:cNvPr>
          <p:cNvSpPr txBox="1"/>
          <p:nvPr/>
        </p:nvSpPr>
        <p:spPr>
          <a:xfrm>
            <a:off x="1605778" y="2951946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 diện các cặp đôi trình bày sản phẩm </a:t>
            </a:r>
          </a:p>
        </p:txBody>
      </p:sp>
    </p:spTree>
    <p:extLst>
      <p:ext uri="{BB962C8B-B14F-4D97-AF65-F5344CB8AC3E}">
        <p14:creationId xmlns:p14="http://schemas.microsoft.com/office/powerpoint/2010/main" val="3676516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70"/>
            <a:ext cx="11803566" cy="784830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F86FF-0F77-4D08-72F9-4FCF716C4623}"/>
              </a:ext>
            </a:extLst>
          </p:cNvPr>
          <p:cNvSpPr txBox="1"/>
          <p:nvPr/>
        </p:nvSpPr>
        <p:spPr>
          <a:xfrm>
            <a:off x="0" y="800100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5D5039-40D8-CFF1-D5B2-832816CB7EE1}"/>
              </a:ext>
            </a:extLst>
          </p:cNvPr>
          <p:cNvGraphicFramePr>
            <a:graphicFrameLocks noGrp="1"/>
          </p:cNvGraphicFramePr>
          <p:nvPr/>
        </p:nvGraphicFramePr>
        <p:xfrm>
          <a:off x="89210" y="1323320"/>
          <a:ext cx="12102789" cy="519746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52103">
                  <a:extLst>
                    <a:ext uri="{9D8B030D-6E8A-4147-A177-3AD203B41FA5}">
                      <a16:colId xmlns:a16="http://schemas.microsoft.com/office/drawing/2014/main" val="2683020620"/>
                    </a:ext>
                  </a:extLst>
                </a:gridCol>
                <a:gridCol w="5576047">
                  <a:extLst>
                    <a:ext uri="{9D8B030D-6E8A-4147-A177-3AD203B41FA5}">
                      <a16:colId xmlns:a16="http://schemas.microsoft.com/office/drawing/2014/main" val="1927215297"/>
                    </a:ext>
                  </a:extLst>
                </a:gridCol>
                <a:gridCol w="5374639">
                  <a:extLst>
                    <a:ext uri="{9D8B030D-6E8A-4147-A177-3AD203B41FA5}">
                      <a16:colId xmlns:a16="http://schemas.microsoft.com/office/drawing/2014/main" val="3514781141"/>
                    </a:ext>
                  </a:extLst>
                </a:gridCol>
              </a:tblGrid>
              <a:tr h="61699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 - an - ta</a:t>
                      </a:r>
                      <a:endParaRPr lang="en-VN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778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1945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XX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730557"/>
                  </a:ext>
                </a:extLst>
              </a:tr>
              <a:tr h="3757511">
                <a:tc>
                  <a:txBody>
                    <a:bodyPr/>
                    <a:lstStyle/>
                    <a:p>
                      <a:r>
                        <a:rPr lang="en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TBCN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Liên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XHCN.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NATO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endParaRPr lang="en-SG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- an - ta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1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2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D15A39-597B-A63B-327F-2B1C8BD8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03566" cy="812800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2B705-36B0-CAA8-DCCB-42D96F348E9E}"/>
              </a:ext>
            </a:extLst>
          </p:cNvPr>
          <p:cNvSpPr txBox="1"/>
          <p:nvPr/>
        </p:nvSpPr>
        <p:spPr>
          <a:xfrm>
            <a:off x="1869440" y="6248400"/>
            <a:ext cx="845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 cân quyền lực sau Chiến tranh thế giới thứ hai</a:t>
            </a:r>
          </a:p>
        </p:txBody>
      </p:sp>
      <p:pic>
        <p:nvPicPr>
          <p:cNvPr id="3080" name="Picture 8" descr="057 The Balance of Power After World War II | eBay">
            <a:extLst>
              <a:ext uri="{FF2B5EF4-FFF2-40B4-BE49-F238E27FC236}">
                <a16:creationId xmlns:a16="http://schemas.microsoft.com/office/drawing/2014/main" id="{065E3276-1316-40D5-D2F0-275137C7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648929"/>
            <a:ext cx="11765280" cy="55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8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D15A39-597B-A63B-327F-2B1C8BD8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03566" cy="792480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pic>
        <p:nvPicPr>
          <p:cNvPr id="5122" name="Picture 2" descr="Cold War: Decades-long power struggle between two superpowers">
            <a:extLst>
              <a:ext uri="{FF2B5EF4-FFF2-40B4-BE49-F238E27FC236}">
                <a16:creationId xmlns:a16="http://schemas.microsoft.com/office/drawing/2014/main" id="{DEE288B8-2A5D-0A48-ABA2-60CBF1BE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141"/>
            <a:ext cx="6776720" cy="448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S3 KS4 History Lesson on the Cuban Missile Crisis. | Teaching Resources">
            <a:extLst>
              <a:ext uri="{FF2B5EF4-FFF2-40B4-BE49-F238E27FC236}">
                <a16:creationId xmlns:a16="http://schemas.microsoft.com/office/drawing/2014/main" id="{7AC04E2A-BCBE-D7B1-9697-58A48BC65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71" y="2070956"/>
            <a:ext cx="5179429" cy="389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D71A42-A9B2-7458-CCFE-1023A6C6259A}"/>
              </a:ext>
            </a:extLst>
          </p:cNvPr>
          <p:cNvSpPr txBox="1"/>
          <p:nvPr/>
        </p:nvSpPr>
        <p:spPr>
          <a:xfrm>
            <a:off x="101600" y="5871737"/>
            <a:ext cx="612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 và Liên Xô chạy đua vũ trang và luôn ở 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trạng đối đầu, căng thẳng </a:t>
            </a:r>
          </a:p>
        </p:txBody>
      </p:sp>
    </p:spTree>
    <p:extLst>
      <p:ext uri="{BB962C8B-B14F-4D97-AF65-F5344CB8AC3E}">
        <p14:creationId xmlns:p14="http://schemas.microsoft.com/office/powerpoint/2010/main" val="208095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70"/>
            <a:ext cx="11803566" cy="736570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F86FF-0F77-4D08-72F9-4FCF716C4623}"/>
              </a:ext>
            </a:extLst>
          </p:cNvPr>
          <p:cNvSpPr txBox="1"/>
          <p:nvPr/>
        </p:nvSpPr>
        <p:spPr>
          <a:xfrm>
            <a:off x="188114" y="861655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– an –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95D5039-40D8-CFF1-D5B2-832816CB7EE1}"/>
              </a:ext>
            </a:extLst>
          </p:cNvPr>
          <p:cNvGraphicFramePr>
            <a:graphicFrameLocks noGrp="1"/>
          </p:cNvGraphicFramePr>
          <p:nvPr/>
        </p:nvGraphicFramePr>
        <p:xfrm>
          <a:off x="-142240" y="937488"/>
          <a:ext cx="12334240" cy="59205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9074">
                  <a:extLst>
                    <a:ext uri="{9D8B030D-6E8A-4147-A177-3AD203B41FA5}">
                      <a16:colId xmlns:a16="http://schemas.microsoft.com/office/drawing/2014/main" val="2683020620"/>
                    </a:ext>
                  </a:extLst>
                </a:gridCol>
                <a:gridCol w="4708286">
                  <a:extLst>
                    <a:ext uri="{9D8B030D-6E8A-4147-A177-3AD203B41FA5}">
                      <a16:colId xmlns:a16="http://schemas.microsoft.com/office/drawing/2014/main" val="1927215297"/>
                    </a:ext>
                  </a:extLst>
                </a:gridCol>
                <a:gridCol w="6786880">
                  <a:extLst>
                    <a:ext uri="{9D8B030D-6E8A-4147-A177-3AD203B41FA5}">
                      <a16:colId xmlns:a16="http://schemas.microsoft.com/office/drawing/2014/main" val="3514781141"/>
                    </a:ext>
                  </a:extLst>
                </a:gridCol>
              </a:tblGrid>
              <a:tr h="61699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 - an - ta</a:t>
                      </a:r>
                      <a:endParaRPr lang="en-VN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778231"/>
                  </a:ext>
                </a:extLst>
              </a:tr>
              <a:tr h="130417">
                <a:tc>
                  <a:txBody>
                    <a:bodyPr/>
                    <a:lstStyle/>
                    <a:p>
                      <a:endParaRPr lang="en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1945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XX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730557"/>
                  </a:ext>
                </a:extLst>
              </a:tr>
              <a:tr h="3757511">
                <a:tc>
                  <a:txBody>
                    <a:bodyPr/>
                    <a:lstStyle/>
                    <a:p>
                      <a:r>
                        <a:rPr lang="en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NATO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Vác-sa-va</a:t>
                      </a:r>
                      <a:endParaRPr lang="en-SG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ra.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I-an-ta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I-an-ta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sụp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1970,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thỏa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gỡ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1980,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1989,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sụp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Liên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I-an-ta.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1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7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9B0154-2039-2F9B-CE37-62C1E9EB9B6F}"/>
              </a:ext>
            </a:extLst>
          </p:cNvPr>
          <p:cNvSpPr txBox="1"/>
          <p:nvPr/>
        </p:nvSpPr>
        <p:spPr>
          <a:xfrm>
            <a:off x="1093030" y="5871665"/>
            <a:ext cx="976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thống Mỹ Ních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xơn và Tổng Bí thư Ban chấp hành Trung ương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Đảng Cộng sản Liên Xô Brê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giơ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nhép kí các văn kiện (1972)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C44DBB-2512-6BD8-A3C6-FAAB51FF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-81280"/>
            <a:ext cx="11733511" cy="910299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49D40-94E4-18CA-3468-AF8FD45DC6D1}"/>
              </a:ext>
            </a:extLst>
          </p:cNvPr>
          <p:cNvSpPr txBox="1"/>
          <p:nvPr/>
        </p:nvSpPr>
        <p:spPr>
          <a:xfrm>
            <a:off x="581814" y="829019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0" name="Picture 6" descr="17/11/1969: Đàm phán SALT I bắt đầu">
            <a:extLst>
              <a:ext uri="{FF2B5EF4-FFF2-40B4-BE49-F238E27FC236}">
                <a16:creationId xmlns:a16="http://schemas.microsoft.com/office/drawing/2014/main" id="{3A2C337B-6E64-9FDE-7EED-98392543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371394"/>
            <a:ext cx="10586720" cy="46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3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9B0154-2039-2F9B-CE37-62C1E9EB9B6F}"/>
              </a:ext>
            </a:extLst>
          </p:cNvPr>
          <p:cNvSpPr txBox="1"/>
          <p:nvPr/>
        </p:nvSpPr>
        <p:spPr>
          <a:xfrm>
            <a:off x="168692" y="5572838"/>
            <a:ext cx="5744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Gorbachev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Ronald Reagan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Geneva,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11/1985. Hai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C44DBB-2512-6BD8-A3C6-FAAB51FF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41666" cy="829019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49D40-94E4-18CA-3468-AF8FD45DC6D1}"/>
              </a:ext>
            </a:extLst>
          </p:cNvPr>
          <p:cNvSpPr txBox="1"/>
          <p:nvPr/>
        </p:nvSpPr>
        <p:spPr>
          <a:xfrm>
            <a:off x="581814" y="829019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Những điều ít biết về cựu Tổng thống Liên Xô Mikhail Gorbachev -0">
            <a:extLst>
              <a:ext uri="{FF2B5EF4-FFF2-40B4-BE49-F238E27FC236}">
                <a16:creationId xmlns:a16="http://schemas.microsoft.com/office/drawing/2014/main" id="{BB8A9C39-4504-D626-CA6A-6B814B0A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69" y="1421894"/>
            <a:ext cx="5783738" cy="41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2FAAF7-7A63-FD3F-950D-28FA2058A838}"/>
              </a:ext>
            </a:extLst>
          </p:cNvPr>
          <p:cNvSpPr txBox="1"/>
          <p:nvPr/>
        </p:nvSpPr>
        <p:spPr>
          <a:xfrm>
            <a:off x="6430041" y="5526672"/>
            <a:ext cx="55932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George H. W. Bush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Gorbachev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Moskva,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7/1991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8" name="Picture 2" descr="Những điều ít biết về cựu Tổng thống Liên Xô Mikhail Gorbachev -0">
            <a:extLst>
              <a:ext uri="{FF2B5EF4-FFF2-40B4-BE49-F238E27FC236}">
                <a16:creationId xmlns:a16="http://schemas.microsoft.com/office/drawing/2014/main" id="{96B11222-2419-C8DE-4C16-4EF32514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3956"/>
            <a:ext cx="5913119" cy="41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35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9" y="147484"/>
            <a:ext cx="11506200" cy="650373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I-an-ta.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F86FF-0F77-4D08-72F9-4FCF716C4623}"/>
              </a:ext>
            </a:extLst>
          </p:cNvPr>
          <p:cNvSpPr txBox="1"/>
          <p:nvPr/>
        </p:nvSpPr>
        <p:spPr>
          <a:xfrm>
            <a:off x="52039" y="992527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7DF9E-6138-40CB-8CF3-4F3B02BEC2E4}"/>
              </a:ext>
            </a:extLst>
          </p:cNvPr>
          <p:cNvSpPr txBox="1"/>
          <p:nvPr/>
        </p:nvSpPr>
        <p:spPr>
          <a:xfrm>
            <a:off x="52039" y="2660107"/>
            <a:ext cx="116929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em sự tồn tại của Trật tự thế giới hai cực 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là tích cực hay tiêu cực? Vì sao?</a:t>
            </a:r>
          </a:p>
        </p:txBody>
      </p:sp>
    </p:spTree>
    <p:extLst>
      <p:ext uri="{BB962C8B-B14F-4D97-AF65-F5344CB8AC3E}">
        <p14:creationId xmlns:p14="http://schemas.microsoft.com/office/powerpoint/2010/main" val="293582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FD7C1-357C-E8DC-4993-F047A287B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568" y="397747"/>
            <a:ext cx="3097161" cy="487362"/>
          </a:xfrm>
        </p:spPr>
        <p:txBody>
          <a:bodyPr>
            <a:noAutofit/>
          </a:bodyPr>
          <a:lstStyle/>
          <a:p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F984B-99FB-1497-953B-FB3F698565EA}"/>
              </a:ext>
            </a:extLst>
          </p:cNvPr>
          <p:cNvSpPr txBox="1"/>
          <p:nvPr/>
        </p:nvSpPr>
        <p:spPr>
          <a:xfrm>
            <a:off x="467361" y="978286"/>
            <a:ext cx="11287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Mỗi SV hoàn thành 2 cột K và W trong phiếu KWL về Trật tự thế giới hai cực 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trong thời gian 3 phút.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344B2-57FB-BEF3-7BDD-EBD848D2A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8" t="13247" r="13236" b="13550"/>
          <a:stretch/>
        </p:blipFill>
        <p:spPr>
          <a:xfrm>
            <a:off x="335280" y="2025570"/>
            <a:ext cx="11551920" cy="48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5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0D18-CC08-378A-6B50-D6AD39A7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845" y="132941"/>
            <a:ext cx="3222523" cy="613161"/>
          </a:xfrm>
        </p:spPr>
        <p:txBody>
          <a:bodyPr>
            <a:normAutofit fontScale="90000"/>
          </a:bodyPr>
          <a:lstStyle/>
          <a:p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4E472-6250-EE26-5AD8-3F09567DFE3C}"/>
              </a:ext>
            </a:extLst>
          </p:cNvPr>
          <p:cNvSpPr txBox="1"/>
          <p:nvPr/>
        </p:nvSpPr>
        <p:spPr>
          <a:xfrm>
            <a:off x="0" y="643990"/>
            <a:ext cx="12009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Mỗi SV hoàn thành L trong phiếu KWL về Trật tự thế giới hai cực 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trong thời gian 3 phút.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983F-879E-1364-0DE0-F5592BD2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8" t="13247" r="13236" b="13550"/>
          <a:stretch/>
        </p:blipFill>
        <p:spPr>
          <a:xfrm>
            <a:off x="182880" y="1474839"/>
            <a:ext cx="12009120" cy="52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2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6542-E5DC-1525-2C6C-6D731297D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690" y="274638"/>
            <a:ext cx="3146323" cy="487362"/>
          </a:xfrm>
        </p:spPr>
        <p:txBody>
          <a:bodyPr>
            <a:noAutofit/>
          </a:bodyPr>
          <a:lstStyle/>
          <a:p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  <p:pic>
        <p:nvPicPr>
          <p:cNvPr id="8194" name="Picture 2" descr="Reporter Cartoon Images – Browse 9,978 Stock Photos, Vectors, and Video |  Adobe Stock">
            <a:extLst>
              <a:ext uri="{FF2B5EF4-FFF2-40B4-BE49-F238E27FC236}">
                <a16:creationId xmlns:a16="http://schemas.microsoft.com/office/drawing/2014/main" id="{013966AE-EC03-6515-E5CF-EC394F69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873760"/>
            <a:ext cx="8717279" cy="58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B8A1FE-F51F-9423-AE9A-AF27CB2B314D}"/>
              </a:ext>
            </a:extLst>
          </p:cNvPr>
          <p:cNvSpPr txBox="1"/>
          <p:nvPr/>
        </p:nvSpPr>
        <p:spPr>
          <a:xfrm>
            <a:off x="0" y="2367962"/>
            <a:ext cx="32683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tưởng tượng em là một phóng viên người Anh, được tham dự và đưa tin về Hội nghị I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(1945). Em hãy viết một mẩu tin khoảng 250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500 từ sau khi Hội nghị I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- ta kết thúc. </a:t>
            </a:r>
          </a:p>
        </p:txBody>
      </p:sp>
    </p:spTree>
    <p:extLst>
      <p:ext uri="{BB962C8B-B14F-4D97-AF65-F5344CB8AC3E}">
        <p14:creationId xmlns:p14="http://schemas.microsoft.com/office/powerpoint/2010/main" val="3672551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06B0-8A1F-C8B2-AAA9-76806FCE6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843F3-2070-E64F-7218-010692A83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562"/>
            <a:ext cx="10972800" cy="293147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  <a:p>
            <a:pPr algn="just">
              <a:lnSpc>
                <a:spcPct val="150000"/>
              </a:lnSpc>
            </a:pP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</a:t>
            </a:r>
          </a:p>
        </p:txBody>
      </p:sp>
    </p:spTree>
    <p:extLst>
      <p:ext uri="{BB962C8B-B14F-4D97-AF65-F5344CB8AC3E}">
        <p14:creationId xmlns:p14="http://schemas.microsoft.com/office/powerpoint/2010/main" val="170936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68561" cy="1325563"/>
          </a:xfrm>
        </p:spPr>
        <p:txBody>
          <a:bodyPr>
            <a:normAutofit/>
          </a:bodyPr>
          <a:lstStyle/>
          <a:p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E42D4-B4C5-D375-3DC2-9566538A8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90" y="2907890"/>
            <a:ext cx="10972800" cy="1661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 </a:t>
            </a:r>
          </a:p>
          <a:p>
            <a:pPr>
              <a:lnSpc>
                <a:spcPct val="150000"/>
              </a:lnSpc>
            </a:pP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A7A23-C4BC-A76A-D32C-6CBE3FC516EF}"/>
              </a:ext>
            </a:extLst>
          </p:cNvPr>
          <p:cNvSpPr txBox="1"/>
          <p:nvPr/>
        </p:nvSpPr>
        <p:spPr>
          <a:xfrm>
            <a:off x="332331" y="1776069"/>
            <a:ext cx="11094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6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861157" cy="872764"/>
          </a:xfrm>
        </p:spPr>
        <p:txBody>
          <a:bodyPr>
            <a:no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E42D4-B4C5-D375-3DC2-9566538A8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2588228"/>
            <a:ext cx="11734800" cy="285753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SG" dirty="0"/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1.a, SGK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13 - 14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video 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7:30 - 10:56),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 </a:t>
            </a:r>
          </a:p>
          <a:p>
            <a:pPr>
              <a:lnSpc>
                <a:spcPct val="150000"/>
              </a:lnSpc>
            </a:pP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F86FF-0F77-4D08-72F9-4FCF716C4623}"/>
              </a:ext>
            </a:extLst>
          </p:cNvPr>
          <p:cNvSpPr txBox="1"/>
          <p:nvPr/>
        </p:nvSpPr>
        <p:spPr>
          <a:xfrm>
            <a:off x="3022278" y="1812911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cá nhân trong thời gian 7 phút.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2C522-0182-9A28-9D80-8E3E86A31428}"/>
              </a:ext>
            </a:extLst>
          </p:cNvPr>
          <p:cNvSpPr txBox="1"/>
          <p:nvPr/>
        </p:nvSpPr>
        <p:spPr>
          <a:xfrm>
            <a:off x="553977" y="1037594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Sự hình thành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280"/>
            <a:ext cx="11732230" cy="1005498"/>
          </a:xfrm>
        </p:spPr>
        <p:txBody>
          <a:bodyPr>
            <a:no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77D49-8ABA-09A9-06C8-4D18B9002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1550475"/>
            <a:ext cx="6581573" cy="4847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EB176D-D739-FD9B-E818-633AE91F40C2}"/>
              </a:ext>
            </a:extLst>
          </p:cNvPr>
          <p:cNvSpPr txBox="1"/>
          <p:nvPr/>
        </p:nvSpPr>
        <p:spPr>
          <a:xfrm>
            <a:off x="1066721" y="6396335"/>
            <a:ext cx="434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 gợi ý nhiệm vụ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2C9992-04F0-051E-7E84-3E6F89DD6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48"/>
          <a:stretch/>
        </p:blipFill>
        <p:spPr>
          <a:xfrm rot="16200000">
            <a:off x="8498839" y="197729"/>
            <a:ext cx="2240254" cy="4739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15A648-FDC9-244B-FBD3-DE808FDD2198}"/>
              </a:ext>
            </a:extLst>
          </p:cNvPr>
          <p:cNvSpPr txBox="1"/>
          <p:nvPr/>
        </p:nvSpPr>
        <p:spPr>
          <a:xfrm>
            <a:off x="8137323" y="6304002"/>
            <a:ext cx="371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 phẩm tham khảo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513C1F-1B37-6BE9-36AE-1088A11BAF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74" b="23148"/>
          <a:stretch/>
        </p:blipFill>
        <p:spPr>
          <a:xfrm rot="16200000">
            <a:off x="8513152" y="2666378"/>
            <a:ext cx="2404727" cy="4739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EA856F-C7E9-E631-BDC6-4A8A8B52C902}"/>
              </a:ext>
            </a:extLst>
          </p:cNvPr>
          <p:cNvSpPr txBox="1"/>
          <p:nvPr/>
        </p:nvSpPr>
        <p:spPr>
          <a:xfrm>
            <a:off x="1" y="924218"/>
            <a:ext cx="803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Sự hình thành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69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6" y="-77328"/>
            <a:ext cx="11780757" cy="934719"/>
          </a:xfrm>
        </p:spPr>
        <p:txBody>
          <a:bodyPr>
            <a:no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16D56-4FB4-7E6E-E923-2BAAD5EEF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925"/>
            <a:ext cx="12283440" cy="5541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9E4CA7-6997-B4CB-9D5D-46FF76CB7DC3}"/>
              </a:ext>
            </a:extLst>
          </p:cNvPr>
          <p:cNvSpPr txBox="1"/>
          <p:nvPr/>
        </p:nvSpPr>
        <p:spPr>
          <a:xfrm>
            <a:off x="5142503" y="6352530"/>
            <a:ext cx="2809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 ý sản phẩm </a:t>
            </a:r>
          </a:p>
        </p:txBody>
      </p:sp>
    </p:spTree>
    <p:extLst>
      <p:ext uri="{BB962C8B-B14F-4D97-AF65-F5344CB8AC3E}">
        <p14:creationId xmlns:p14="http://schemas.microsoft.com/office/powerpoint/2010/main" val="325269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2" y="0"/>
            <a:ext cx="11594578" cy="819736"/>
          </a:xfrm>
        </p:spPr>
        <p:txBody>
          <a:bodyPr>
            <a:no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EA856F-C7E9-E631-BDC6-4A8A8B52C902}"/>
              </a:ext>
            </a:extLst>
          </p:cNvPr>
          <p:cNvSpPr txBox="1"/>
          <p:nvPr/>
        </p:nvSpPr>
        <p:spPr>
          <a:xfrm>
            <a:off x="193040" y="6352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Sự hình thành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2" name="Picture 4" descr="yalta_500_01">
            <a:extLst>
              <a:ext uri="{FF2B5EF4-FFF2-40B4-BE49-F238E27FC236}">
                <a16:creationId xmlns:a16="http://schemas.microsoft.com/office/drawing/2014/main" id="{A3AD9759-10B3-1B85-D87D-F1900929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40" y="1234037"/>
            <a:ext cx="8656320" cy="558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02BC3A-706F-3F8A-CCA1-B58840C8FEEB}"/>
              </a:ext>
            </a:extLst>
          </p:cNvPr>
          <p:cNvSpPr txBox="1"/>
          <p:nvPr/>
        </p:nvSpPr>
        <p:spPr>
          <a:xfrm>
            <a:off x="-16730" y="6001157"/>
            <a:ext cx="3450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(Yalta)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nơi diễn ra Hội nghị I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060474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" y="49016"/>
            <a:ext cx="11608476" cy="523220"/>
          </a:xfrm>
        </p:spPr>
        <p:txBody>
          <a:bodyPr>
            <a:no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- an - ta.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EA856F-C7E9-E631-BDC6-4A8A8B52C902}"/>
              </a:ext>
            </a:extLst>
          </p:cNvPr>
          <p:cNvSpPr txBox="1"/>
          <p:nvPr/>
        </p:nvSpPr>
        <p:spPr>
          <a:xfrm>
            <a:off x="182880" y="54414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Sự hình thành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- an - ta.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62493-B4B2-6135-6A30-0A4AD6858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79"/>
          <a:stretch/>
        </p:blipFill>
        <p:spPr>
          <a:xfrm>
            <a:off x="-1" y="1067360"/>
            <a:ext cx="5751871" cy="4590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776E01-E455-6880-C402-4955ED549648}"/>
              </a:ext>
            </a:extLst>
          </p:cNvPr>
          <p:cNvSpPr txBox="1"/>
          <p:nvPr/>
        </p:nvSpPr>
        <p:spPr>
          <a:xfrm>
            <a:off x="1" y="5657670"/>
            <a:ext cx="5466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trái sang phải (hàng ghế ngồi): Thủ tướng Anh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U.Sớc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sin, Tổng thống Mỹ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Ph.Ru-dơ-ven, Chủ tịch Hội đồng Bộ trưởng Liên Xô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I.Xta-lin tại Hội nghị 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</a:t>
            </a:r>
          </a:p>
        </p:txBody>
      </p:sp>
      <p:pic>
        <p:nvPicPr>
          <p:cNvPr id="2050" name="Picture 2" descr="Nội dung 1. Trật tự hai cực Ianta - Olm">
            <a:extLst>
              <a:ext uri="{FF2B5EF4-FFF2-40B4-BE49-F238E27FC236}">
                <a16:creationId xmlns:a16="http://schemas.microsoft.com/office/drawing/2014/main" id="{115117AA-EEE1-D3C7-05FD-2648AC69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386" y="1067360"/>
            <a:ext cx="6463859" cy="480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07BB1-458B-125D-B291-2022814BE597}"/>
              </a:ext>
            </a:extLst>
          </p:cNvPr>
          <p:cNvSpPr txBox="1"/>
          <p:nvPr/>
        </p:nvSpPr>
        <p:spPr>
          <a:xfrm>
            <a:off x="5305715" y="5977987"/>
            <a:ext cx="706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Thỏa thuận phân chia phạm vi ảnh hưởng trên thế giới sau Chiến tranh thế giới thứ hai 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nghị I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306773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1944</Words>
  <Application>Microsoft Office PowerPoint</Application>
  <PresentationFormat>Màn hình rộng</PresentationFormat>
  <Paragraphs>108</Paragraphs>
  <Slides>21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Roboto Lt</vt:lpstr>
      <vt:lpstr>Segoe UI</vt:lpstr>
      <vt:lpstr>Times New Roman</vt:lpstr>
      <vt:lpstr>Wingdings</vt:lpstr>
      <vt:lpstr>Custom Design</vt:lpstr>
      <vt:lpstr>Chủ đề Office</vt:lpstr>
      <vt:lpstr>Bản trình bày PowerPoint</vt:lpstr>
      <vt:lpstr>KHỞI ĐỘNG </vt:lpstr>
      <vt:lpstr>Mục tiêu</vt:lpstr>
      <vt:lpstr>Nội dung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 - an - ta. </vt:lpstr>
      <vt:lpstr>1. Quá trình hình thành và tồn tại của Trật tự thế giới hai cực I-an-ta. </vt:lpstr>
      <vt:lpstr>LUYỆN TẬP </vt:lpstr>
      <vt:lpstr>VẬN DỤNG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hang pham</dc:creator>
  <cp:lastModifiedBy>hang pham</cp:lastModifiedBy>
  <cp:revision>2</cp:revision>
  <dcterms:created xsi:type="dcterms:W3CDTF">2024-06-04T07:38:19Z</dcterms:created>
  <dcterms:modified xsi:type="dcterms:W3CDTF">2024-08-03T10:11:36Z</dcterms:modified>
</cp:coreProperties>
</file>