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  <p:sldMasterId id="2147483711" r:id="rId3"/>
    <p:sldMasterId id="2147483715" r:id="rId4"/>
    <p:sldMasterId id="2147483741" r:id="rId5"/>
    <p:sldMasterId id="2147483750" r:id="rId6"/>
    <p:sldMasterId id="2147483834" r:id="rId7"/>
  </p:sldMasterIdLst>
  <p:notesMasterIdLst>
    <p:notesMasterId r:id="rId29"/>
  </p:notesMasterIdLst>
  <p:sldIdLst>
    <p:sldId id="598" r:id="rId8"/>
    <p:sldId id="2007577427" r:id="rId9"/>
    <p:sldId id="256" r:id="rId10"/>
    <p:sldId id="604" r:id="rId11"/>
    <p:sldId id="2007577260" r:id="rId12"/>
    <p:sldId id="2007577399" r:id="rId13"/>
    <p:sldId id="2007577429" r:id="rId14"/>
    <p:sldId id="2007577430" r:id="rId15"/>
    <p:sldId id="2007577433" r:id="rId16"/>
    <p:sldId id="2007577436" r:id="rId17"/>
    <p:sldId id="2007577438" r:id="rId18"/>
    <p:sldId id="2007577434" r:id="rId19"/>
    <p:sldId id="2007577440" r:id="rId20"/>
    <p:sldId id="2007577439" r:id="rId21"/>
    <p:sldId id="2007577441" r:id="rId22"/>
    <p:sldId id="2007577444" r:id="rId23"/>
    <p:sldId id="11088525" r:id="rId24"/>
    <p:sldId id="11088527" r:id="rId25"/>
    <p:sldId id="2007577416" r:id="rId26"/>
    <p:sldId id="11088516" r:id="rId27"/>
    <p:sldId id="20075773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A"/>
    <a:srgbClr val="AABBBB"/>
    <a:srgbClr val="9D827E"/>
    <a:srgbClr val="CFCFC2"/>
    <a:srgbClr val="A7B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64"/>
      </p:cViewPr>
      <p:guideLst>
        <p:guide orient="horz" pos="2205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59DBE-F219-1043-9F34-FEAA8DDEEEED}" type="datetimeFigureOut">
              <a:rPr lang="en-VN" smtClean="0"/>
              <a:t>10/05/2024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15CB-A72D-E44C-9941-A423588D833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05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1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86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78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05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6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34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8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9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7722865" y="1238057"/>
            <a:ext cx="11381967" cy="4381900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334567"/>
            <a:ext cx="7681200" cy="23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0" y="3778833"/>
            <a:ext cx="5181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3305286" y="4317707"/>
            <a:ext cx="11381967" cy="4381900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5361916" y="2921777"/>
            <a:ext cx="7133392" cy="3936484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8648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855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9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9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1" name="Google Shape;151;p9"/>
          <p:cNvGrpSpPr/>
          <p:nvPr/>
        </p:nvGrpSpPr>
        <p:grpSpPr>
          <a:xfrm>
            <a:off x="885340" y="715134"/>
            <a:ext cx="9938083" cy="5530305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399200" y="1993800"/>
            <a:ext cx="5393600" cy="9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3399200" y="2979800"/>
            <a:ext cx="53936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636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4692800" y="4023351"/>
            <a:ext cx="28064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865200" y="2288651"/>
            <a:ext cx="8461600" cy="1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667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893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4400" y="1104000"/>
            <a:ext cx="4288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914400" y="2111600"/>
            <a:ext cx="4288800" cy="3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62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25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5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30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92E537-1722-CE4F-8A1A-B0A53AD2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75AE17-31D2-5445-9E34-D90CC4A99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Lê Đình An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19696E-E198-0644-9A6E-A28AC2074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2EC2-EB7D-7343-BB29-E16D1C3226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39710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1" y="234498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148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59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54958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6856900" y="477833"/>
            <a:ext cx="5902400" cy="59024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>
            <a:off x="7169033" y="789967"/>
            <a:ext cx="5278000" cy="52780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" name="Google Shape;60;p6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006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314239" y="2610733"/>
            <a:ext cx="5302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151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2946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877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411172" y="5082661"/>
            <a:ext cx="2458913" cy="2458913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426167" y="5875067"/>
            <a:ext cx="6144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662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>
            <a:extLst>
              <a:ext uri="{FF2B5EF4-FFF2-40B4-BE49-F238E27FC236}">
                <a16:creationId xmlns:a16="http://schemas.microsoft.com/office/drawing/2014/main" id="{E674338F-324F-2741-AD88-0005B9902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11C167-DDF4-9A46-8C4D-A4099435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81BC-02A4-FA47-8EDE-D989F383547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53B00-A812-6D44-AA29-D38E7CE2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F64931-7314-3D45-B198-9B9B2876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052DA-8BEE-EE4A-B189-82ABA1023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6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1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C3F6FBAF-589B-B34E-9FE2-959B1DE1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469971-9F44-654E-BA55-69AAD34B0D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85C6-31A7-634F-9BC8-F4D4E702BDC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82F5F5-8376-FA4B-AA4F-23DDDD187D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697B89-558F-E345-AD7C-7D36BC076E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F52AA-96AE-4D46-8C5C-9EB443E78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26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3E0552DE-616C-B34C-8B18-324DCCDF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BB67E5-A9CF-BD4F-B372-8D70C670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F8CE-C0A8-6148-BE3F-999068EC8253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61480D-2A49-3041-B27D-A899617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71BD3-2FBC-504D-ADF6-1F2C68A0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57D81-0509-3B4D-A96B-602B27488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08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1A223C6C-AA5D-B242-8D8E-88ED5B3E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BFDCB95-2ADC-624D-817B-54609683FC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2A44-3B07-B34E-8683-E33AB82732B1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72673C-D00E-654B-A363-6D567FA161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240B03F-27E4-774E-A6D5-3CE67486C4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906D-33C3-BC44-BE03-E96B80277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149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>
            <a:extLst>
              <a:ext uri="{FF2B5EF4-FFF2-40B4-BE49-F238E27FC236}">
                <a16:creationId xmlns:a16="http://schemas.microsoft.com/office/drawing/2014/main" id="{5781FF1D-3ECA-9043-8189-6B8F2FF8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8E2EE4D-7BD6-0341-9D82-4D3D520AF6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8B6E-E085-CB44-BA4E-C2069D9412A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C33425A-F8B9-7740-93E7-B3B7CE0112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538A80B-68E9-F148-91EB-F6910B32F6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791975-B900-F142-8B79-CF7EA4271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69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>
            <a:extLst>
              <a:ext uri="{FF2B5EF4-FFF2-40B4-BE49-F238E27FC236}">
                <a16:creationId xmlns:a16="http://schemas.microsoft.com/office/drawing/2014/main" id="{533B30A3-944D-AA47-AE9B-1587C6E93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2875710-3CA4-D749-9398-AC1482AD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D28B-D88A-8243-9181-3C97D5B67D53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31D7F65-3154-AC4E-911B-BD815C6F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1E9FFA-3ED5-7248-A81F-9A632E7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49BB5-A1F8-8E4F-A821-05293013E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17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2D6CACF5-8EF0-FA4E-AD5F-51750DE3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7591C53-9FA9-064C-A12C-65980CB1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D584-B1C2-F547-BC09-25E729C3D46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C5992D5-EEE6-884E-A246-63D20F25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8CEBE1-2CBB-4B49-942F-32DB2973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AECA3-367F-7745-846E-AC1FCD409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953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5B6A8D7D-237C-3044-B739-D8B311CB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E355228-DDDD-E747-89C1-DE6771E1B6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9409-CC78-684A-99A9-FB0AC6B3129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F577707-F42F-A444-BC31-257F02CF57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A658098-1E28-9C43-8A54-89EACC56A8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2D7F65-B79E-884D-839F-5EFA08A4C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5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E2E99C58-6FE4-0049-93AF-6CDC66C4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A25F51D-6D89-034D-B7D2-76BD4431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5DBD-0E25-DB4E-8E3E-0D4EFD132121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338F46E-2794-894E-ADD8-8E347BAC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6CDE54C-06C9-394E-A71B-4DD25D70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E0946E-9D80-2F49-AC2D-BC325C8E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5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A8A4426C-51AE-D54C-A8D9-6C655EB9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3888E39-38D1-B140-9D33-A8541272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2A7E-D4A6-8A41-A6EF-A467BC5C229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97C0CA-0B9E-FF4B-9E1D-DC46F69A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F6A613C-6ECE-F048-8563-D4B64A1D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72B62-F0A8-9A45-95EF-DA0A77541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15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2D9B403E-2DA3-9043-932D-525B74E2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60461AF-72E0-AA40-A1FA-D6AEEFD7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0BDC-DA23-DF46-866C-E37AFE188EC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098AF5-6BE9-554A-8A34-57436E39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9ECAFA-A0EA-4D42-B2D8-85872028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5725D-26C4-734C-B37D-F5CFE3457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1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9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80942D2E-275B-A14F-8F6C-C3C74AA03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786A5-5A0C-D64D-A1B2-E4103477024A}"/>
              </a:ext>
            </a:extLst>
          </p:cNvPr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B7F1C-4001-A548-8369-6F1B2F8BBBEB}"/>
              </a:ext>
            </a:extLst>
          </p:cNvPr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5F252C6-9C2F-8947-82E8-BE8F5A7086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A6E2-8F48-F342-A20B-85BA5154153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FB4A5F2-CE61-0B45-938E-16E5A07C8D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801C2BD-06EB-F545-A101-A9796BBCC9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F3478-BFBC-D84F-B25A-2B8ABEDD2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87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>
            <a:extLst>
              <a:ext uri="{FF2B5EF4-FFF2-40B4-BE49-F238E27FC236}">
                <a16:creationId xmlns:a16="http://schemas.microsoft.com/office/drawing/2014/main" id="{7D10194D-3A74-0D49-A33E-336A0E01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AAEE89-D4B9-0C42-8321-8F6E8D4B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7D72-305B-9344-8947-2D3724CC43BF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742C3D9-302F-1045-9B1A-C5EC631C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71E56D-74A0-2548-BDF4-187FF2C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163CC-5016-BA48-8F51-6FF8C7920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33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>
            <a:extLst>
              <a:ext uri="{FF2B5EF4-FFF2-40B4-BE49-F238E27FC236}">
                <a16:creationId xmlns:a16="http://schemas.microsoft.com/office/drawing/2014/main" id="{82F00248-1CD5-B54F-AA04-51C2E4B2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88879F1-ACF7-574B-A98B-4E871FBE9BD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CD43-A56F-0643-9D8C-A9299BC0557D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78FED29-B501-DC49-A7A4-E8548E2444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5A1B3EA-924D-D141-9CA8-F4C6FCBA5DC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A23591-B689-C14B-A329-2B3176AE7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596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>
            <a:extLst>
              <a:ext uri="{FF2B5EF4-FFF2-40B4-BE49-F238E27FC236}">
                <a16:creationId xmlns:a16="http://schemas.microsoft.com/office/drawing/2014/main" id="{561D5FA1-6B4F-D54A-8C3D-0E5D644A6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7279BF2-52F5-3F47-A46B-A4BB3912964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0B95-620E-4340-99E3-E418C458D879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B4A2668-72AF-054C-90E1-4801B3EBB99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6E7DE88-8808-504F-890C-125E417A92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B92AFB-9A49-9949-9BFF-9E95A9CC7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467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934CC0B4-8651-AD4E-AA0A-71042A933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E1948C-7BCC-0644-99E7-2E9B2179F8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7987-CE32-E04B-918E-61BFD9C29D7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7D4E1-9A96-AC41-90B1-A02FAB7699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1BF3B7-8004-9D43-A06C-2B00B256C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A916E-9EEB-C745-B4AA-B0DA71EB0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29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>
            <a:extLst>
              <a:ext uri="{FF2B5EF4-FFF2-40B4-BE49-F238E27FC236}">
                <a16:creationId xmlns:a16="http://schemas.microsoft.com/office/drawing/2014/main" id="{0ADDBACD-B12F-044F-A9C5-64AEB162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C3E1AC-074C-5543-AB7E-848FF9C5B6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2739-0292-DB41-9A0B-49DC9C5BF69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B426D-2C12-3040-8081-D08B8F77E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F65572-7F1E-A243-BF4D-905972664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0BF4-601A-B946-8384-FE619C209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148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758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5346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8350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558900"/>
            <a:ext cx="10272000" cy="6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86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6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68" y="2090533"/>
            <a:ext cx="1532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5531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6823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5026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3908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7039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3954700" y="977167"/>
            <a:ext cx="7456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9195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7047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386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67"/>
            <a:ext cx="143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43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208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4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8202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9752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9474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2297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79084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601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2579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1295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070433" y="2999100"/>
            <a:ext cx="648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12403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22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3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30661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805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64458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4390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35932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3719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7685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43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6089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1217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8268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243522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456565" indent="-4565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989330" indent="-3803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52209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213106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74002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3348990" indent="-304165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55" indent="-304165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85" indent="-304165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50" indent="-304165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5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2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08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09019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228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511C010C-534D-AD4F-BB4D-0A35FDE5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13F38-DA04-FF4F-8FF5-2057FA27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913E-8F67-3C4C-A532-B64FF6BB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3D2BD-7BB2-BD4E-BB54-C78F768CF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372769-8A3C-0A4D-8C95-22CABE556BE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5F756-23BA-924C-8C38-B688C58C5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74979-C2E1-064F-808D-FD7C0585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0864D616-F1BD-E74E-8895-D66C7BB46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6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91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C4DC06-43B0-7C4F-BE8B-9BF44BE6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7847686-4720-432E-AA12-47DA17ED5B1C}" type="slidenum">
              <a:rPr kumimoji="0" lang="en-US" sz="1733" b="0" i="0" u="none" strike="noStrike" kern="0" cap="none" spc="0" normalizeH="0" baseline="0" noProof="0">
                <a:ln>
                  <a:noFill/>
                </a:ln>
                <a:solidFill>
                  <a:srgbClr val="93783F"/>
                </a:solidFill>
                <a:effectLst/>
                <a:uLnTx/>
                <a:uFillTx/>
                <a:latin typeface="Parisienne"/>
                <a:ea typeface="+mn-ea"/>
                <a:cs typeface="Parisienne"/>
                <a:sym typeface="Parisienne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-US" sz="1733" b="0" i="0" u="none" strike="noStrike" kern="0" cap="none" spc="0" normalizeH="0" baseline="0" noProof="0">
              <a:ln>
                <a:noFill/>
              </a:ln>
              <a:solidFill>
                <a:srgbClr val="93783F"/>
              </a:solidFill>
              <a:effectLst/>
              <a:uLnTx/>
              <a:uFillTx/>
              <a:latin typeface="Parisienne"/>
              <a:ea typeface="+mn-ea"/>
              <a:cs typeface="Parisienne"/>
              <a:sym typeface="Parisienn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90C77-F397-6D43-972B-1496DB342AFE}"/>
              </a:ext>
            </a:extLst>
          </p:cNvPr>
          <p:cNvSpPr/>
          <p:nvPr/>
        </p:nvSpPr>
        <p:spPr>
          <a:xfrm>
            <a:off x="2739750" y="1552740"/>
            <a:ext cx="759759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Ariston" panose="02020500000000000000" pitchFamily="18" charset="0"/>
                <a:cs typeface="Times New Roman" panose="02020603050405020304" pitchFamily="18" charset="0"/>
                <a:sym typeface="Arial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609E8-6447-DF46-A693-87B36826D782}"/>
              </a:ext>
            </a:extLst>
          </p:cNvPr>
          <p:cNvSpPr txBox="1"/>
          <p:nvPr/>
        </p:nvSpPr>
        <p:spPr>
          <a:xfrm>
            <a:off x="2234220" y="3077382"/>
            <a:ext cx="9564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Nhìn vào hình lá cờ, trang phục, truyền thống đoán tên quốc gia</a:t>
            </a:r>
          </a:p>
        </p:txBody>
      </p:sp>
    </p:spTree>
    <p:extLst>
      <p:ext uri="{BB962C8B-B14F-4D97-AF65-F5344CB8AC3E}">
        <p14:creationId xmlns:p14="http://schemas.microsoft.com/office/powerpoint/2010/main" val="32377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Phi-lip-pin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Xin-ga-po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550978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XVI, Tây Ban Nha bắt đầu quá trình xâm lược và tổ chức bộ máy cai trị. Năm 1898, Mỹ thay thế Tây Ban Nha cai trị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F7783-B1DC-49B1-69A1-2DD73D66B9A7}"/>
              </a:ext>
            </a:extLst>
          </p:cNvPr>
          <p:cNvSpPr txBox="1"/>
          <p:nvPr/>
        </p:nvSpPr>
        <p:spPr>
          <a:xfrm>
            <a:off x="2700580" y="1920475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XVII, Hà Lan bắt đầu xâm lược các tiểu quốc Hồi giáo. Đến đầu thế kỉ XIX, phần lớn quần đảo In-đô-nê-xi-a nằm dưới ách đô hộ của thực dân Hà Lan.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21D4B-47D7-0246-DBDC-A773D5D8F325}"/>
              </a:ext>
            </a:extLst>
          </p:cNvPr>
          <p:cNvSpPr txBox="1"/>
          <p:nvPr/>
        </p:nvSpPr>
        <p:spPr>
          <a:xfrm>
            <a:off x="2700580" y="3403848"/>
            <a:ext cx="94914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thực dân Anh xâm lược các tiểu quốc Hồi giáo như Pê-rắc, Kê-đa, Kê-lan-tan, Pê-nang, đã diễn ra trong giai đoạn từ cuối thế kỉ XVIII đến đầu thế kỉ XIX, đưa tới sự thành lập Mã Lai thuộc Anh.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Phi-lip-pin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Xin-ga-po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550978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thế kỉ XVI, Tây Ban Nha bắt đầu quá trình xâm lược và tổ chức bộ máy cai trị. Năm 1898, Mỹ thay thế Tây Ban Nha cai trị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Phi-lip-pin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F7783-B1DC-49B1-69A1-2DD73D66B9A7}"/>
              </a:ext>
            </a:extLst>
          </p:cNvPr>
          <p:cNvSpPr txBox="1"/>
          <p:nvPr/>
        </p:nvSpPr>
        <p:spPr>
          <a:xfrm>
            <a:off x="2700580" y="1920475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thế kỉ XVII, Hà Lan bắt đầu xâm lược các tiểu quốc Hồi giáo. Đến đầu thế kỉ XIX, phần lớn quần đảo In-đô-nê-xi-a nằm dưới ách đô hộ của thực dân Hà Lan.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21D4B-47D7-0246-DBDC-A773D5D8F325}"/>
              </a:ext>
            </a:extLst>
          </p:cNvPr>
          <p:cNvSpPr txBox="1"/>
          <p:nvPr/>
        </p:nvSpPr>
        <p:spPr>
          <a:xfrm>
            <a:off x="2700580" y="3403848"/>
            <a:ext cx="94914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 trình thực dân Anh xâm lược các tiểu quốc Hồi giáo như Pê-rắc, Kê-đa, Kê-lan-tan, Pê-nang, đã diễn ra trong giai đoạn từ cuối thế kỉ XVIII đến đầu thế kỉ XIX, đưa tới sự thành lập Mã Lai thuộc 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CD32F-D729-A5A7-7ECA-5D95BC5CDD05}"/>
              </a:ext>
            </a:extLst>
          </p:cNvPr>
          <p:cNvSpPr txBox="1"/>
          <p:nvPr/>
        </p:nvSpPr>
        <p:spPr>
          <a:xfrm>
            <a:off x="2700580" y="5343460"/>
            <a:ext cx="9370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1819, thực dân Anh kí hiệp ước với các thủ lĩnh Hồi giáo địa phương để thiết lập cảng Xin-ga-po. Đến năm 1824, toàn bộ Xin-ga-po trở thành thuộc địa của 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ịch sử Singapore - Du lịch">
            <a:extLst>
              <a:ext uri="{FF2B5EF4-FFF2-40B4-BE49-F238E27FC236}">
                <a16:creationId xmlns:a16="http://schemas.microsoft.com/office/drawing/2014/main" id="{C4C6986D-3DE1-D5E5-F26D-68ED5747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7900" cy="55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ản đồ nước Singapore, lịch sử &amp; vị trí địa lý chi tiết năm 2023">
            <a:extLst>
              <a:ext uri="{FF2B5EF4-FFF2-40B4-BE49-F238E27FC236}">
                <a16:creationId xmlns:a16="http://schemas.microsoft.com/office/drawing/2014/main" id="{D4A5D48B-A979-DD61-36A2-5A6A2ABE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6134100" cy="55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E3540-3BE0-8C3A-858C-074521A2271D}"/>
              </a:ext>
            </a:extLst>
          </p:cNvPr>
          <p:cNvSpPr txBox="1"/>
          <p:nvPr/>
        </p:nvSpPr>
        <p:spPr>
          <a:xfrm>
            <a:off x="-38100" y="5548394"/>
            <a:ext cx="1219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Anh xác lập chế độ cai trị trực tiếp tại Xin-ga-po, biến nơi đây thành hải cảng giao thương giữa châu Âu và châu Á. Trong vòng bốn thập kỉ, Xin-ga-po phát triển từ một làng chài có dân số hơn 1000 người trở thành trung tâm thương mại khu vực.</a:t>
            </a:r>
          </a:p>
        </p:txBody>
      </p:sp>
    </p:spTree>
    <p:extLst>
      <p:ext uri="{BB962C8B-B14F-4D97-AF65-F5344CB8AC3E}">
        <p14:creationId xmlns:p14="http://schemas.microsoft.com/office/powerpoint/2010/main" val="39121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FDA5B5-905D-CFCE-B38E-2933FAA2B85F}"/>
              </a:ext>
            </a:extLst>
          </p:cNvPr>
          <p:cNvSpPr txBox="1"/>
          <p:nvPr/>
        </p:nvSpPr>
        <p:spPr>
          <a:xfrm>
            <a:off x="0" y="0"/>
            <a:ext cx="1196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5: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 TRÌNH XÂM LƯỢC VÀ CAI TRỊ CỦA CHỦ NGHĨA THỰC DÂN Ở ĐÔNG NAM Á (T1)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33BC7-1CC5-2CA7-34CA-F7AD3FFAFCF2}"/>
              </a:ext>
            </a:extLst>
          </p:cNvPr>
          <p:cNvSpPr txBox="1"/>
          <p:nvPr/>
        </p:nvSpPr>
        <p:spPr>
          <a:xfrm>
            <a:off x="0" y="1021445"/>
            <a:ext cx="121919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Quá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xâm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lược và cai trị của thực dân phương Tây ở Đông Nam 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F31F4-6426-C7A1-8D79-091ACB42F0A1}"/>
              </a:ext>
            </a:extLst>
          </p:cNvPr>
          <p:cNvSpPr txBox="1"/>
          <p:nvPr/>
        </p:nvSpPr>
        <p:spPr>
          <a:xfrm>
            <a:off x="114299" y="2094826"/>
            <a:ext cx="52138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đảo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AA0B1-220E-D79B-E7E1-1A97CFE3C547}"/>
              </a:ext>
            </a:extLst>
          </p:cNvPr>
          <p:cNvSpPr txBox="1"/>
          <p:nvPr/>
        </p:nvSpPr>
        <p:spPr>
          <a:xfrm>
            <a:off x="114299" y="2870050"/>
            <a:ext cx="52138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địa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68675"/>
              </p:ext>
            </p:extLst>
          </p:nvPr>
        </p:nvGraphicFramePr>
        <p:xfrm>
          <a:off x="0" y="1205194"/>
          <a:ext cx="12192000" cy="56528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43086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8548914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7721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0348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Mi-an-ma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0714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422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352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AB4353-0371-4FF4-95E4-4EE52D9EA1EC}"/>
              </a:ext>
            </a:extLst>
          </p:cNvPr>
          <p:cNvSpPr/>
          <p:nvPr/>
        </p:nvSpPr>
        <p:spPr>
          <a:xfrm>
            <a:off x="0" y="0"/>
            <a:ext cx="12192000" cy="1090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PHIẾU HỌC TẬP SAU</a:t>
            </a:r>
          </a:p>
        </p:txBody>
      </p:sp>
    </p:spTree>
    <p:extLst>
      <p:ext uri="{BB962C8B-B14F-4D97-AF65-F5344CB8AC3E}">
        <p14:creationId xmlns:p14="http://schemas.microsoft.com/office/powerpoint/2010/main" val="36974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71145"/>
              </p:ext>
            </p:extLst>
          </p:nvPr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Mi-an-ma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684163"/>
            <a:ext cx="9491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dân Anh tiến hành ba cuộc xâm lược vào các năm 1824 – 1826, 1852, 1885 và biến Mi-an-ma thành thuộc địa.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Mi-an-ma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684163"/>
            <a:ext cx="9491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dân Anh tiến hành ba cuộc xâm lược vào các năm 1824 – 1826, 1852, 1885 và biến Mi-an-ma thành thuộc địa.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F7783-B1DC-49B1-69A1-2DD73D66B9A7}"/>
              </a:ext>
            </a:extLst>
          </p:cNvPr>
          <p:cNvSpPr txBox="1"/>
          <p:nvPr/>
        </p:nvSpPr>
        <p:spPr>
          <a:xfrm>
            <a:off x="2700580" y="1920475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E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 cớ bảo vệ giáo sĩ và giáo dân Công giáo, ngày 1-9-1858, liên quân Pháp – Tây Ban Nha nổ súng tấn công Đà Nẵng, mở đầu quá trình xâm lược Việt Nam.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21D4B-47D7-0246-DBDC-A773D5D8F325}"/>
              </a:ext>
            </a:extLst>
          </p:cNvPr>
          <p:cNvSpPr txBox="1"/>
          <p:nvPr/>
        </p:nvSpPr>
        <p:spPr>
          <a:xfrm>
            <a:off x="2700580" y="3545710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E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hân tình hình chính trị trong triều đình Phnôm Pênh rối ren, năm 1863, thực dân Pháp ép chính quyền Cam-pu-chia kí hiệp ước công nhận sự bảo hộ của Pháp đối với Cam-pu-chia.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CD32F-D729-A5A7-7ECA-5D95BC5CDD05}"/>
              </a:ext>
            </a:extLst>
          </p:cNvPr>
          <p:cNvSpPr txBox="1"/>
          <p:nvPr/>
        </p:nvSpPr>
        <p:spPr>
          <a:xfrm>
            <a:off x="2700580" y="5318108"/>
            <a:ext cx="9370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E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1C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 1893, Xiêm buộc phải kí hiệp ước thừa nhận nền bảo hộ của Pháp ở Lào, biến vương quốc này thành xứ bảo hộ của Pháp nằm trong Liên bang Đông Dương.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1C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C8A2C7-9AC8-6141-8720-01BC5BEA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80" y="81159"/>
            <a:ext cx="11063235" cy="4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SƠ ĐỒ BỘ MÁY THỐNG TRỊ CỦA PHÁP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Ở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ĐÔNG DƯƠNG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9D0AEEA0-35D5-884C-A594-6B27D00AFFAE}"/>
              </a:ext>
            </a:extLst>
          </p:cNvPr>
          <p:cNvGrpSpPr>
            <a:grpSpLocks/>
          </p:cNvGrpSpPr>
          <p:nvPr/>
        </p:nvGrpSpPr>
        <p:grpSpPr bwMode="auto">
          <a:xfrm>
            <a:off x="624912" y="729683"/>
            <a:ext cx="11039544" cy="5819660"/>
            <a:chOff x="84" y="528"/>
            <a:chExt cx="5592" cy="3648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556EC180-1A74-AB45-ADD5-BFB71B54D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" y="528"/>
              <a:ext cx="5592" cy="3648"/>
              <a:chOff x="84" y="528"/>
              <a:chExt cx="5592" cy="3648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FD1E0E6E-A957-9146-87D2-574AB7C8D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528"/>
                <a:ext cx="2640" cy="432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9CF236EA-B413-9F4F-8A06-5DF47C200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344"/>
                <a:ext cx="1008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62116607-E156-EF4E-93E6-CCFDF3AEB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1344"/>
                <a:ext cx="1008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44466EA5-A1E5-3044-A352-2783B3FA5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1344"/>
                <a:ext cx="1008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B7345FDE-F6DA-2340-A421-F120BCA7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" y="1344"/>
                <a:ext cx="1008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B80817A3-A386-0B41-8975-F65E15F6C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1344"/>
                <a:ext cx="1008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0CAE8A23-7DEC-4147-8D7B-F9954B748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8" y="948"/>
                <a:ext cx="86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68639952-E2DC-0546-973A-74ECC6D74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" y="9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0376BA93-FFB6-E145-AA67-9904F6AA9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" y="3444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id="{593EEF1F-3D7F-0D41-A6C3-2CDCD05FB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" y="2280"/>
                <a:ext cx="5520" cy="420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AF986D56-C950-914C-97F7-CA4BD92FC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" y="3012"/>
                <a:ext cx="5520" cy="420"/>
              </a:xfrm>
              <a:prstGeom prst="rect">
                <a:avLst/>
              </a:prstGeom>
              <a:solidFill>
                <a:srgbClr val="FF99CC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9B54001C-2861-ED42-8DE2-F0A5ABA2E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" y="3756"/>
                <a:ext cx="5520" cy="420"/>
              </a:xfrm>
              <a:prstGeom prst="rect">
                <a:avLst/>
              </a:prstGeom>
              <a:solidFill>
                <a:srgbClr val="FF9966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alt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" name="Line 17">
                <a:extLst>
                  <a:ext uri="{FF2B5EF4-FFF2-40B4-BE49-F238E27FC236}">
                    <a16:creationId xmlns:a16="http://schemas.microsoft.com/office/drawing/2014/main" id="{35A22DDA-3BE4-BE42-B9BC-285374B2F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" y="2700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" name="Line 18">
                <a:extLst>
                  <a:ext uri="{FF2B5EF4-FFF2-40B4-BE49-F238E27FC236}">
                    <a16:creationId xmlns:a16="http://schemas.microsoft.com/office/drawing/2014/main" id="{BDBF04CF-35BE-CC46-94BC-D8C617E1C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4" y="2700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56C43A9B-4FD2-CD43-8F2F-B650A2CAF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00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E52DCE9E-8637-8141-A362-95D0B0D5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4" y="3432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26F7F6A8-049C-454F-9A5C-B79EF17FD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3444"/>
                <a:ext cx="0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F034B5DB-4DDA-D445-9DE1-496E0167A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960"/>
                <a:ext cx="996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" name="Line 23">
                <a:extLst>
                  <a:ext uri="{FF2B5EF4-FFF2-40B4-BE49-F238E27FC236}">
                    <a16:creationId xmlns:a16="http://schemas.microsoft.com/office/drawing/2014/main" id="{298E04C3-C910-0E4F-A8B8-C805653A9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6" y="960"/>
                <a:ext cx="38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74FD063D-2DDA-9B47-8A31-309D40603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1371">
                <a:off x="3602" y="981"/>
                <a:ext cx="453" cy="3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8" name="Line 25">
                <a:extLst>
                  <a:ext uri="{FF2B5EF4-FFF2-40B4-BE49-F238E27FC236}">
                    <a16:creationId xmlns:a16="http://schemas.microsoft.com/office/drawing/2014/main" id="{740EC704-42FE-1840-A9A3-32E528B7F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6" y="972"/>
                <a:ext cx="0" cy="12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9" name="Line 26">
                <a:extLst>
                  <a:ext uri="{FF2B5EF4-FFF2-40B4-BE49-F238E27FC236}">
                    <a16:creationId xmlns:a16="http://schemas.microsoft.com/office/drawing/2014/main" id="{2818B4D9-9105-5F49-AD6E-F449F1109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972"/>
                <a:ext cx="0" cy="12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V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78518550-C534-884B-96F6-DFADEA897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84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Rectangle 28">
            <a:extLst>
              <a:ext uri="{FF2B5EF4-FFF2-40B4-BE49-F238E27FC236}">
                <a16:creationId xmlns:a16="http://schemas.microsoft.com/office/drawing/2014/main" id="{AB65F9A5-E3F8-2D44-8AD5-E3A2BAC4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43" y="729683"/>
            <a:ext cx="5211803" cy="6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TOÀN QUYỀN ĐÔNG DƯƠNG</a:t>
            </a: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AAE9F1BE-6A35-494C-8A05-82687854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33" y="5860173"/>
            <a:ext cx="10139324" cy="6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quyền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cấp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Xã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Thôn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Bản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xứ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045875AA-B83B-1847-AD7C-EFC71282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22" y="4692413"/>
            <a:ext cx="10139324" cy="6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quyền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cấp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Tỉnh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Huyện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Pháp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+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Bản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xứ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0B7676F1-0196-5B4E-B440-01D59A82F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523" y="3505507"/>
            <a:ext cx="7675563" cy="6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quyền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cấp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Kỳ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altLang="en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Pháp</a:t>
            </a:r>
            <a:r>
              <a:rPr kumimoji="0" lang="en-US" altLang="en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4420E890-1B57-0543-A45F-171D0D24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42" y="2012306"/>
            <a:ext cx="2084721" cy="8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Bắc</a:t>
            </a:r>
            <a:r>
              <a:rPr kumimoji="0" lang="en-US" altLang="en-V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Kì</a:t>
            </a:r>
            <a:endParaRPr kumimoji="0" lang="en-US" altLang="en-VN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2A118BD0-5DEB-7348-BC92-F0E6C5CB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84" y="2012306"/>
            <a:ext cx="2084721" cy="8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Trung Kì</a:t>
            </a: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F08179B8-242C-9344-B326-3620381C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14" y="2012306"/>
            <a:ext cx="2084721" cy="8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Nam Kì</a:t>
            </a: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B7B139F5-64B6-9D4C-94BD-A0369349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256" y="2012306"/>
            <a:ext cx="2084721" cy="8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Lào</a:t>
            </a:r>
            <a:endParaRPr kumimoji="0" lang="en-US" altLang="en-VN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F42686F4-3805-BE46-BE7D-D34D3F5B6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116" y="2031449"/>
            <a:ext cx="2084721" cy="8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Cam-pu-chia</a:t>
            </a:r>
          </a:p>
        </p:txBody>
      </p:sp>
    </p:spTree>
    <p:extLst>
      <p:ext uri="{BB962C8B-B14F-4D97-AF65-F5344CB8AC3E}">
        <p14:creationId xmlns:p14="http://schemas.microsoft.com/office/powerpoint/2010/main" val="35250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hap_thuoc_500">
            <a:extLst>
              <a:ext uri="{FF2B5EF4-FFF2-40B4-BE49-F238E27FC236}">
                <a16:creationId xmlns:a16="http://schemas.microsoft.com/office/drawing/2014/main" id="{BAEF5759-12CE-2549-94B7-ADC6EFA8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5" y="0"/>
            <a:ext cx="58799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763BF6-E6DB-324E-94BB-07BD66CE39ED}"/>
              </a:ext>
            </a:extLst>
          </p:cNvPr>
          <p:cNvGrpSpPr/>
          <p:nvPr/>
        </p:nvGrpSpPr>
        <p:grpSpPr>
          <a:xfrm>
            <a:off x="0" y="4722470"/>
            <a:ext cx="5293488" cy="1743919"/>
            <a:chOff x="0" y="3541852"/>
            <a:chExt cx="3970116" cy="1307939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A804B538-868E-1B4E-ABDF-25E0862B1B74}"/>
                </a:ext>
              </a:extLst>
            </p:cNvPr>
            <p:cNvSpPr/>
            <p:nvPr/>
          </p:nvSpPr>
          <p:spPr>
            <a:xfrm>
              <a:off x="0" y="3541852"/>
              <a:ext cx="3970116" cy="1307939"/>
            </a:xfrm>
            <a:prstGeom prst="wedgeRoundRectCallout">
              <a:avLst>
                <a:gd name="adj1" fmla="val 122769"/>
                <a:gd name="adj2" fmla="val -29707"/>
                <a:gd name="adj3" fmla="val 16667"/>
              </a:avLst>
            </a:prstGeom>
            <a:solidFill>
              <a:srgbClr val="FFFDE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054C58-1DA7-E64A-8E13-3B1FD72F4D69}"/>
                </a:ext>
              </a:extLst>
            </p:cNvPr>
            <p:cNvSpPr/>
            <p:nvPr/>
          </p:nvSpPr>
          <p:spPr>
            <a:xfrm>
              <a:off x="125532" y="3687989"/>
              <a:ext cx="3751987" cy="992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Nam Kỳ theo chế độ thuộc địa, đứng đầu là một viên Thống đốc người Pháp</a:t>
              </a:r>
              <a:endParaRPr kumimoji="0" lang="en-VN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D813AD-7C95-714C-997D-9602B54D2216}"/>
              </a:ext>
            </a:extLst>
          </p:cNvPr>
          <p:cNvGrpSpPr/>
          <p:nvPr/>
        </p:nvGrpSpPr>
        <p:grpSpPr>
          <a:xfrm>
            <a:off x="21956" y="2361236"/>
            <a:ext cx="5293488" cy="1841344"/>
            <a:chOff x="0" y="3541852"/>
            <a:chExt cx="3970116" cy="1381008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5616D30A-EF89-7B44-BBEE-718DB0D23AD5}"/>
                </a:ext>
              </a:extLst>
            </p:cNvPr>
            <p:cNvSpPr/>
            <p:nvPr/>
          </p:nvSpPr>
          <p:spPr>
            <a:xfrm>
              <a:off x="0" y="3541852"/>
              <a:ext cx="3970116" cy="1381008"/>
            </a:xfrm>
            <a:prstGeom prst="wedgeRoundRectCallout">
              <a:avLst>
                <a:gd name="adj1" fmla="val 140262"/>
                <a:gd name="adj2" fmla="val 17851"/>
                <a:gd name="adj3" fmla="val 16667"/>
              </a:avLst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77F09A-1C75-524E-ADC2-0E3C790F55B4}"/>
                </a:ext>
              </a:extLst>
            </p:cNvPr>
            <p:cNvSpPr/>
            <p:nvPr/>
          </p:nvSpPr>
          <p:spPr>
            <a:xfrm>
              <a:off x="92597" y="3724524"/>
              <a:ext cx="3751987" cy="992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Trung Kỳ theo chế độ bảo hộ, do một viên khâm sứ (Trung Kỳ) cai trị. </a:t>
              </a:r>
              <a:endParaRPr kumimoji="0" lang="en-VN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D4948-693E-2C43-806B-33E3AB7E7D0E}"/>
              </a:ext>
            </a:extLst>
          </p:cNvPr>
          <p:cNvGrpSpPr/>
          <p:nvPr/>
        </p:nvGrpSpPr>
        <p:grpSpPr>
          <a:xfrm>
            <a:off x="0" y="0"/>
            <a:ext cx="5293488" cy="1841344"/>
            <a:chOff x="0" y="3541852"/>
            <a:chExt cx="3970116" cy="1381008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63BD09E4-79AA-CC4E-8C2A-E7FB79A95ADD}"/>
                </a:ext>
              </a:extLst>
            </p:cNvPr>
            <p:cNvSpPr/>
            <p:nvPr/>
          </p:nvSpPr>
          <p:spPr>
            <a:xfrm>
              <a:off x="0" y="3541852"/>
              <a:ext cx="3970116" cy="1381008"/>
            </a:xfrm>
            <a:prstGeom prst="wedgeRoundRectCallout">
              <a:avLst>
                <a:gd name="adj1" fmla="val 110524"/>
                <a:gd name="adj2" fmla="val -3940"/>
                <a:gd name="adj3" fmla="val 16667"/>
              </a:avLst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E84A5E-4FEC-DC48-8028-54219B82D3CB}"/>
                </a:ext>
              </a:extLst>
            </p:cNvPr>
            <p:cNvSpPr/>
            <p:nvPr/>
          </p:nvSpPr>
          <p:spPr>
            <a:xfrm>
              <a:off x="92597" y="3835561"/>
              <a:ext cx="3751987" cy="68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Bắc Kỳ là xứ nửa bảo hộ, do một viên Thống sứ (Bắc Kỳ)</a:t>
              </a:r>
              <a:endParaRPr kumimoji="0" lang="en-VN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9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7381283-70B9-4C76-8C5A-08420B5F9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86738"/>
            <a:ext cx="1196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altLang="en-VN" sz="320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altLang="en-VN" sz="3200">
                <a:solidFill>
                  <a:srgbClr val="663300"/>
                </a:solidFill>
                <a:cs typeface="Arial"/>
                <a:sym typeface="Arial"/>
              </a:rPr>
              <a:t> </a:t>
            </a:r>
            <a:r>
              <a:rPr lang="vi-VN" sz="3200"/>
              <a:t>Từ đầu thế kỉ XVI, các nước phương Tây bắt đầu mở rộng quá trình xâm nhập vào các nước Đông Nam Á.</a:t>
            </a:r>
            <a:endParaRPr lang="en-US" altLang="en-VN" sz="3200" dirty="0">
              <a:solidFill>
                <a:srgbClr val="000000"/>
              </a:solidFill>
              <a:cs typeface="Arial"/>
              <a:sym typeface="Symbol" pitchFamily="2" charset="2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3518826-AE1B-B367-4F3A-552452CB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" y="4260877"/>
            <a:ext cx="11963400" cy="14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Bằng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nhiều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thủ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đoạn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khác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thực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dân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phương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Tây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từng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bước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chiếm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gần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đặt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ách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thống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trị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lên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quốc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gia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khu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VN" sz="3200" dirty="0" err="1">
                <a:solidFill>
                  <a:srgbClr val="000000"/>
                </a:solidFill>
                <a:cs typeface="Arial"/>
                <a:sym typeface="Arial"/>
              </a:rPr>
              <a:t>vực</a:t>
            </a:r>
            <a:r>
              <a:rPr lang="en-US" altLang="en-VN" sz="320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altLang="en-VN" sz="32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F1394-BB00-5C17-156B-411D766F2AA2}"/>
              </a:ext>
            </a:extLst>
          </p:cNvPr>
          <p:cNvSpPr txBox="1"/>
          <p:nvPr/>
        </p:nvSpPr>
        <p:spPr>
          <a:xfrm>
            <a:off x="0" y="0"/>
            <a:ext cx="1196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XÂM LƯỢC VÀ CAI TRỊ CỦA CHỦ NGHĨA THỰC DÂN Ở ĐÔNG NAM Á (T1)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2F25B-A19F-84B8-EB0D-4DC511BFFB16}"/>
              </a:ext>
            </a:extLst>
          </p:cNvPr>
          <p:cNvSpPr txBox="1"/>
          <p:nvPr/>
        </p:nvSpPr>
        <p:spPr>
          <a:xfrm>
            <a:off x="0" y="1021445"/>
            <a:ext cx="121919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87A0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uá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xâm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lược và cai trị của thực dân phương Tây ở Đông Nam 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90F7F0-A293-C9C2-3B0B-E9B7E3508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1E6E8D-D996-5037-08A3-67BFCD64C217}"/>
              </a:ext>
            </a:extLst>
          </p:cNvPr>
          <p:cNvSpPr/>
          <p:nvPr/>
        </p:nvSpPr>
        <p:spPr>
          <a:xfrm>
            <a:off x="723900" y="30353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5A4EFC-1FC4-3ABB-350A-BD1D196293CC}"/>
              </a:ext>
            </a:extLst>
          </p:cNvPr>
          <p:cNvSpPr/>
          <p:nvPr/>
        </p:nvSpPr>
        <p:spPr>
          <a:xfrm>
            <a:off x="3136900" y="30353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864018-6340-C34C-3F37-B15FEED6542C}"/>
              </a:ext>
            </a:extLst>
          </p:cNvPr>
          <p:cNvSpPr/>
          <p:nvPr/>
        </p:nvSpPr>
        <p:spPr>
          <a:xfrm>
            <a:off x="5549900" y="30353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D729EA-B75D-712A-8E11-5EE0AE584E84}"/>
              </a:ext>
            </a:extLst>
          </p:cNvPr>
          <p:cNvSpPr/>
          <p:nvPr/>
        </p:nvSpPr>
        <p:spPr>
          <a:xfrm>
            <a:off x="7962900" y="30353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2EF4DA-BD0E-02E0-64A6-A91B3D0585E6}"/>
              </a:ext>
            </a:extLst>
          </p:cNvPr>
          <p:cNvSpPr/>
          <p:nvPr/>
        </p:nvSpPr>
        <p:spPr>
          <a:xfrm>
            <a:off x="10375900" y="30353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4F955E-6F80-0141-3E51-D2BCDEE35B6D}"/>
              </a:ext>
            </a:extLst>
          </p:cNvPr>
          <p:cNvSpPr/>
          <p:nvPr/>
        </p:nvSpPr>
        <p:spPr>
          <a:xfrm>
            <a:off x="685800" y="63500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F844D9-A458-5279-C85A-FAE9491ED5B6}"/>
              </a:ext>
            </a:extLst>
          </p:cNvPr>
          <p:cNvSpPr/>
          <p:nvPr/>
        </p:nvSpPr>
        <p:spPr>
          <a:xfrm>
            <a:off x="3098800" y="63500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E14741-297D-B7C6-1EE0-7FD26D0CC141}"/>
              </a:ext>
            </a:extLst>
          </p:cNvPr>
          <p:cNvSpPr/>
          <p:nvPr/>
        </p:nvSpPr>
        <p:spPr>
          <a:xfrm>
            <a:off x="5511800" y="63500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A861D0-45C0-061E-C50C-5BF87817C16B}"/>
              </a:ext>
            </a:extLst>
          </p:cNvPr>
          <p:cNvSpPr/>
          <p:nvPr/>
        </p:nvSpPr>
        <p:spPr>
          <a:xfrm>
            <a:off x="7924800" y="63500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827EB-A164-8A16-80FF-C812080E780F}"/>
              </a:ext>
            </a:extLst>
          </p:cNvPr>
          <p:cNvSpPr/>
          <p:nvPr/>
        </p:nvSpPr>
        <p:spPr>
          <a:xfrm>
            <a:off x="10160000" y="6350000"/>
            <a:ext cx="1384300" cy="48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62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8F97-BD2A-4C47-A5A3-F8A0AA5A7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20</a:t>
            </a:fld>
            <a:endParaRPr kumimoji="0" lang="en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96B4E-1679-4646-8E18-8AF929523095}"/>
              </a:ext>
            </a:extLst>
          </p:cNvPr>
          <p:cNvSpPr/>
          <p:nvPr/>
        </p:nvSpPr>
        <p:spPr>
          <a:xfrm>
            <a:off x="843662" y="2628781"/>
            <a:ext cx="732668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 TẬP</a:t>
            </a:r>
            <a:endParaRPr kumimoji="0" lang="en-US" sz="9600" b="1" i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890" name="Picture 2" descr="Cố lên tiếng Hàn là gì? List câu nói động viên tinh thần bằng tiếng Hàn">
            <a:extLst>
              <a:ext uri="{FF2B5EF4-FFF2-40B4-BE49-F238E27FC236}">
                <a16:creationId xmlns:a16="http://schemas.microsoft.com/office/drawing/2014/main" id="{7DBA2741-9F9B-1040-93E8-C05280D6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352550"/>
            <a:ext cx="4286248" cy="4152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386989" y="-201446"/>
            <a:ext cx="9828150" cy="7539309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4129264" y="4922670"/>
            <a:ext cx="1064848" cy="1064848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:a16="http://schemas.microsoft.com/office/drawing/2014/main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" y="-497173"/>
            <a:ext cx="1997964" cy="215780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7DBBC-A944-4546-B31A-69D788E55C9B}"/>
              </a:ext>
            </a:extLst>
          </p:cNvPr>
          <p:cNvSpPr/>
          <p:nvPr/>
        </p:nvSpPr>
        <p:spPr>
          <a:xfrm>
            <a:off x="3164827" y="1286256"/>
            <a:ext cx="5134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8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5078059-EB24-D419-F94D-F7E6ACC241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: Rounded Corners 6">
            <a:extLst>
              <a:ext uri="{FF2B5EF4-FFF2-40B4-BE49-F238E27FC236}">
                <a16:creationId xmlns:a16="http://schemas.microsoft.com/office/drawing/2014/main" id="{45646B9E-8543-0BAE-1AD5-A07A67EEB964}"/>
              </a:ext>
            </a:extLst>
          </p:cNvPr>
          <p:cNvSpPr/>
          <p:nvPr/>
        </p:nvSpPr>
        <p:spPr>
          <a:xfrm>
            <a:off x="-100565" y="-1479549"/>
            <a:ext cx="1040365" cy="5154296"/>
          </a:xfrm>
          <a:prstGeom prst="roundRect">
            <a:avLst>
              <a:gd name="adj" fmla="val 299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8D88B5-6A00-46E4-270E-FA574BB0408D}"/>
              </a:ext>
            </a:extLst>
          </p:cNvPr>
          <p:cNvSpPr/>
          <p:nvPr/>
        </p:nvSpPr>
        <p:spPr>
          <a:xfrm>
            <a:off x="976865" y="-1479550"/>
            <a:ext cx="1003300" cy="4416544"/>
          </a:xfrm>
          <a:prstGeom prst="roundRect">
            <a:avLst>
              <a:gd name="adj" fmla="val 312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FCAA38-3B8D-F6A8-625D-51DF2B3CFA83}"/>
              </a:ext>
            </a:extLst>
          </p:cNvPr>
          <p:cNvSpPr/>
          <p:nvPr/>
        </p:nvSpPr>
        <p:spPr>
          <a:xfrm>
            <a:off x="2017230" y="-1479549"/>
            <a:ext cx="1003300" cy="4946650"/>
          </a:xfrm>
          <a:prstGeom prst="roundRect">
            <a:avLst>
              <a:gd name="adj" fmla="val 305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0C9103-52A3-CC50-F62A-1EF346F9BBD0}"/>
              </a:ext>
            </a:extLst>
          </p:cNvPr>
          <p:cNvSpPr/>
          <p:nvPr/>
        </p:nvSpPr>
        <p:spPr>
          <a:xfrm>
            <a:off x="3057595" y="-1479550"/>
            <a:ext cx="1003300" cy="4140200"/>
          </a:xfrm>
          <a:prstGeom prst="roundRect">
            <a:avLst>
              <a:gd name="adj" fmla="val 305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4DD7D9-14A9-43E0-B828-DF341E66CB2F}"/>
              </a:ext>
            </a:extLst>
          </p:cNvPr>
          <p:cNvSpPr/>
          <p:nvPr/>
        </p:nvSpPr>
        <p:spPr>
          <a:xfrm>
            <a:off x="4097960" y="-1479550"/>
            <a:ext cx="1003300" cy="4710703"/>
          </a:xfrm>
          <a:prstGeom prst="roundRect">
            <a:avLst>
              <a:gd name="adj" fmla="val 286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A7A202-7E5E-BFD5-8BB7-EDD5243C4E4D}"/>
              </a:ext>
            </a:extLst>
          </p:cNvPr>
          <p:cNvSpPr/>
          <p:nvPr/>
        </p:nvSpPr>
        <p:spPr>
          <a:xfrm>
            <a:off x="5138325" y="-1479550"/>
            <a:ext cx="1003300" cy="4140200"/>
          </a:xfrm>
          <a:prstGeom prst="roundRect">
            <a:avLst>
              <a:gd name="adj" fmla="val 443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9BF113-5F31-E54C-6A23-0E28794B5487}"/>
              </a:ext>
            </a:extLst>
          </p:cNvPr>
          <p:cNvSpPr/>
          <p:nvPr/>
        </p:nvSpPr>
        <p:spPr>
          <a:xfrm>
            <a:off x="5480279" y="3569820"/>
            <a:ext cx="193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9D827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en-US" sz="5400" b="1" cap="none" spc="0" dirty="0">
              <a:ln w="0"/>
              <a:solidFill>
                <a:srgbClr val="9D827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94995-1874-9E86-FEAA-14D7CC30286B}"/>
              </a:ext>
            </a:extLst>
          </p:cNvPr>
          <p:cNvSpPr/>
          <p:nvPr/>
        </p:nvSpPr>
        <p:spPr>
          <a:xfrm>
            <a:off x="-100565" y="4521587"/>
            <a:ext cx="122925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>
                <a:ln w="0"/>
                <a:solidFill>
                  <a:srgbClr val="9D827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XÂM LƯỢC VÀ CAI TRỊ CỦA CHỦ NGHĨA THỰC DÂN Ở ĐÔNG NAM Á (T1) </a:t>
            </a:r>
          </a:p>
          <a:p>
            <a:pPr lvl="0" algn="ctr">
              <a:defRPr/>
            </a:pPr>
            <a:endParaRPr lang="en-US" sz="4000" b="1" dirty="0">
              <a:ln w="0"/>
              <a:solidFill>
                <a:srgbClr val="9D827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994D74-8A5E-D6B4-82BF-EE029FA8598D}"/>
              </a:ext>
            </a:extLst>
          </p:cNvPr>
          <p:cNvGrpSpPr/>
          <p:nvPr/>
        </p:nvGrpSpPr>
        <p:grpSpPr>
          <a:xfrm>
            <a:off x="5229055" y="6091730"/>
            <a:ext cx="1952935" cy="152307"/>
            <a:chOff x="3867150" y="5937879"/>
            <a:chExt cx="2098985" cy="20666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86B23-105C-3029-E245-A063549A548D}"/>
                </a:ext>
              </a:extLst>
            </p:cNvPr>
            <p:cNvSpPr/>
            <p:nvPr/>
          </p:nvSpPr>
          <p:spPr>
            <a:xfrm>
              <a:off x="3867150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78FA42D-FF81-3179-C3CC-6B995321035B}"/>
                </a:ext>
              </a:extLst>
            </p:cNvPr>
            <p:cNvSpPr/>
            <p:nvPr/>
          </p:nvSpPr>
          <p:spPr>
            <a:xfrm>
              <a:off x="4137069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91EC1B-A387-29D0-284D-C2B59550EF89}"/>
                </a:ext>
              </a:extLst>
            </p:cNvPr>
            <p:cNvSpPr/>
            <p:nvPr/>
          </p:nvSpPr>
          <p:spPr>
            <a:xfrm>
              <a:off x="4406988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1F8CF9C-D1A0-EC0F-850E-A0927F3D8B19}"/>
                </a:ext>
              </a:extLst>
            </p:cNvPr>
            <p:cNvSpPr/>
            <p:nvPr/>
          </p:nvSpPr>
          <p:spPr>
            <a:xfrm>
              <a:off x="4676907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804C8A-CB2C-995A-83BC-CDB24A632CB0}"/>
                </a:ext>
              </a:extLst>
            </p:cNvPr>
            <p:cNvSpPr/>
            <p:nvPr/>
          </p:nvSpPr>
          <p:spPr>
            <a:xfrm>
              <a:off x="4946826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043A554-B775-D091-9895-E4E9ECF82EC7}"/>
                </a:ext>
              </a:extLst>
            </p:cNvPr>
            <p:cNvSpPr/>
            <p:nvPr/>
          </p:nvSpPr>
          <p:spPr>
            <a:xfrm>
              <a:off x="5216745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A200B45-D2C1-D202-A666-988877DCDCDD}"/>
                </a:ext>
              </a:extLst>
            </p:cNvPr>
            <p:cNvSpPr/>
            <p:nvPr/>
          </p:nvSpPr>
          <p:spPr>
            <a:xfrm>
              <a:off x="5486664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944DCFA-AC62-ABB0-B373-2AA38BBE6617}"/>
                </a:ext>
              </a:extLst>
            </p:cNvPr>
            <p:cNvSpPr/>
            <p:nvPr/>
          </p:nvSpPr>
          <p:spPr>
            <a:xfrm>
              <a:off x="5756585" y="5937879"/>
              <a:ext cx="209550" cy="206666"/>
            </a:xfrm>
            <a:prstGeom prst="ellipse">
              <a:avLst/>
            </a:prstGeom>
            <a:solidFill>
              <a:srgbClr val="AA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7F5899-A362-9690-5113-2F06E728BFD4}"/>
              </a:ext>
            </a:extLst>
          </p:cNvPr>
          <p:cNvSpPr/>
          <p:nvPr/>
        </p:nvSpPr>
        <p:spPr>
          <a:xfrm>
            <a:off x="6178690" y="-1479550"/>
            <a:ext cx="1003300" cy="4840615"/>
          </a:xfrm>
          <a:prstGeom prst="roundRect">
            <a:avLst>
              <a:gd name="adj" fmla="val 343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F23C8C-9AAC-5051-21E1-B4015B1B81CE}"/>
              </a:ext>
            </a:extLst>
          </p:cNvPr>
          <p:cNvSpPr/>
          <p:nvPr/>
        </p:nvSpPr>
        <p:spPr>
          <a:xfrm>
            <a:off x="7219055" y="-1479550"/>
            <a:ext cx="1003300" cy="4326403"/>
          </a:xfrm>
          <a:prstGeom prst="roundRect">
            <a:avLst>
              <a:gd name="adj" fmla="val 331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E584F52-5337-3DA4-5D4C-EE8453593884}"/>
              </a:ext>
            </a:extLst>
          </p:cNvPr>
          <p:cNvSpPr/>
          <p:nvPr/>
        </p:nvSpPr>
        <p:spPr>
          <a:xfrm>
            <a:off x="8259420" y="-1479550"/>
            <a:ext cx="1003300" cy="5364651"/>
          </a:xfrm>
          <a:prstGeom prst="roundRect">
            <a:avLst>
              <a:gd name="adj" fmla="val 305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95790C-3E91-617D-24F3-B00AF095EDD2}"/>
              </a:ext>
            </a:extLst>
          </p:cNvPr>
          <p:cNvSpPr/>
          <p:nvPr/>
        </p:nvSpPr>
        <p:spPr>
          <a:xfrm>
            <a:off x="9299785" y="-1479550"/>
            <a:ext cx="1003300" cy="4701637"/>
          </a:xfrm>
          <a:prstGeom prst="roundRect">
            <a:avLst>
              <a:gd name="adj" fmla="val 348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15CCD5C-8EFC-CDED-BFED-FC90C963F3C7}"/>
              </a:ext>
            </a:extLst>
          </p:cNvPr>
          <p:cNvSpPr/>
          <p:nvPr/>
        </p:nvSpPr>
        <p:spPr>
          <a:xfrm>
            <a:off x="10340150" y="-1440003"/>
            <a:ext cx="1003300" cy="5109131"/>
          </a:xfrm>
          <a:prstGeom prst="roundRect">
            <a:avLst>
              <a:gd name="adj" fmla="val 286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520820F-E6B3-5765-C4A7-1CE53243A0E6}"/>
              </a:ext>
            </a:extLst>
          </p:cNvPr>
          <p:cNvSpPr/>
          <p:nvPr/>
        </p:nvSpPr>
        <p:spPr>
          <a:xfrm>
            <a:off x="11380515" y="-1479550"/>
            <a:ext cx="1003300" cy="5792604"/>
          </a:xfrm>
          <a:prstGeom prst="roundRect">
            <a:avLst>
              <a:gd name="adj" fmla="val 318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4" grpId="0" animBg="1"/>
          <p:bldP spid="20" grpId="0" animBg="1"/>
          <p:bldP spid="22" grpId="0" animBg="1"/>
          <p:bldP spid="24" grpId="0" animBg="1"/>
          <p:bldP spid="27" grpId="0"/>
          <p:bldP spid="28" grpId="0"/>
          <p:bldP spid="41" grpId="0" animBg="1"/>
          <p:bldP spid="42" grpId="0" animBg="1"/>
          <p:bldP spid="43" grpId="0" animBg="1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decel="9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4" grpId="0" animBg="1"/>
          <p:bldP spid="20" grpId="0" animBg="1"/>
          <p:bldP spid="22" grpId="0" animBg="1"/>
          <p:bldP spid="24" grpId="0" animBg="1"/>
          <p:bldP spid="27" grpId="0"/>
          <p:bldP spid="28" grpId="0"/>
          <p:bldP spid="41" grpId="0" animBg="1"/>
          <p:bldP spid="42" grpId="0" animBg="1"/>
          <p:bldP spid="43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FDA5B5-905D-CFCE-B38E-2933FAA2B85F}"/>
              </a:ext>
            </a:extLst>
          </p:cNvPr>
          <p:cNvSpPr txBox="1"/>
          <p:nvPr/>
        </p:nvSpPr>
        <p:spPr>
          <a:xfrm>
            <a:off x="0" y="0"/>
            <a:ext cx="1196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XÂM LƯỢC VÀ CAI TRỊ CỦA CHỦ NGHĨA THỰC DÂN Ở ĐÔNG NAM Á (T1)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33BC7-1CC5-2CA7-34CA-F7AD3FFAFCF2}"/>
              </a:ext>
            </a:extLst>
          </p:cNvPr>
          <p:cNvSpPr txBox="1"/>
          <p:nvPr/>
        </p:nvSpPr>
        <p:spPr>
          <a:xfrm>
            <a:off x="0" y="1021445"/>
            <a:ext cx="121919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87A0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uá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xâm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lược và cai trị của thực dân phương Tây ở Đông Nam 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Kids discuss homework Premium Vector">
            <a:extLst>
              <a:ext uri="{FF2B5EF4-FFF2-40B4-BE49-F238E27FC236}">
                <a16:creationId xmlns:a16="http://schemas.microsoft.com/office/drawing/2014/main" id="{BDFB4F30-AA5F-C19F-E826-9259C41C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9443" l="2716" r="93291">
                        <a14:foregroundMark x1="42492" y1="46797" x2="42492" y2="46797"/>
                        <a14:foregroundMark x1="41214" y1="32033" x2="41214" y2="32033"/>
                        <a14:foregroundMark x1="38179" y1="51532" x2="38179" y2="51532"/>
                        <a14:foregroundMark x1="61342" y1="76880" x2="61342" y2="76880"/>
                        <a14:foregroundMark x1="56230" y1="76323" x2="56230" y2="76323"/>
                        <a14:foregroundMark x1="15016" y1="63510" x2="15016" y2="63510"/>
                        <a14:foregroundMark x1="9265" y1="60446" x2="9265" y2="60446"/>
                        <a14:foregroundMark x1="6390" y1="77159" x2="6390" y2="77159"/>
                        <a14:foregroundMark x1="5911" y1="69081" x2="5911" y2="69081"/>
                        <a14:foregroundMark x1="14217" y1="85237" x2="14217" y2="85237"/>
                        <a14:foregroundMark x1="15655" y1="91643" x2="15655" y2="91643"/>
                        <a14:foregroundMark x1="9105" y1="90808" x2="9105" y2="90808"/>
                        <a14:foregroundMark x1="10863" y1="97493" x2="17412" y2="99721"/>
                        <a14:foregroundMark x1="86741" y1="64067" x2="86741" y2="64067"/>
                        <a14:foregroundMark x1="87061" y1="56546" x2="87061" y2="56546"/>
                        <a14:foregroundMark x1="86581" y1="92758" x2="86581" y2="92758"/>
                        <a14:foregroundMark x1="92812" y1="89694" x2="92812" y2="89694"/>
                        <a14:foregroundMark x1="93610" y1="64903" x2="93610" y2="64903"/>
                        <a14:foregroundMark x1="44089" y1="59889" x2="44089" y2="59889"/>
                        <a14:foregroundMark x1="45048" y1="59889" x2="45048" y2="59889"/>
                        <a14:foregroundMark x1="59105" y1="71031" x2="59105" y2="71031"/>
                        <a14:foregroundMark x1="59425" y1="71031" x2="59425" y2="71031"/>
                        <a14:foregroundMark x1="55460" y1="67502" x2="54952" y2="67131"/>
                        <a14:foregroundMark x1="59904" y1="70752" x2="58062" y2="69405"/>
                        <a14:foregroundMark x1="46166" y1="59889" x2="46166" y2="59889"/>
                        <a14:foregroundMark x1="46645" y1="59331" x2="46645" y2="59331"/>
                        <a14:foregroundMark x1="44409" y1="57660" x2="44409" y2="57660"/>
                        <a14:foregroundMark x1="45048" y1="56825" x2="45048" y2="56825"/>
                        <a14:foregroundMark x1="77636" y1="76880" x2="77636" y2="76880"/>
                        <a14:foregroundMark x1="77796" y1="77716" x2="77796" y2="77716"/>
                        <a14:foregroundMark x1="3514" y1="68802" x2="3514" y2="68802"/>
                        <a14:foregroundMark x1="2716" y1="75487" x2="2716" y2="75487"/>
                        <a14:foregroundMark x1="3035" y1="67967" x2="3035" y2="67967"/>
                        <a14:foregroundMark x1="54473" y1="57939" x2="54473" y2="57939"/>
                        <a14:foregroundMark x1="54313" y1="57103" x2="54313" y2="57103"/>
                        <a14:foregroundMark x1="54153" y1="56546" x2="54153" y2="56546"/>
                        <a14:foregroundMark x1="54153" y1="56267" x2="54153" y2="56267"/>
                        <a14:foregroundMark x1="54313" y1="56267" x2="54313" y2="56267"/>
                        <a14:backgroundMark x1="43930" y1="56267" x2="43930" y2="56267"/>
                        <a14:backgroundMark x1="41214" y1="57939" x2="41214" y2="57939"/>
                        <a14:backgroundMark x1="35304" y1="57660" x2="35304" y2="57660"/>
                        <a14:backgroundMark x1="61342" y1="69916" x2="61342" y2="69916"/>
                        <a14:backgroundMark x1="60543" y1="69916" x2="60543" y2="69916"/>
                        <a14:backgroundMark x1="60224" y1="69638" x2="60224" y2="69638"/>
                        <a14:backgroundMark x1="55272" y1="67967" x2="58307" y2="68802"/>
                        <a14:backgroundMark x1="79553" y1="81894" x2="79553" y2="81894"/>
                        <a14:backgroundMark x1="78594" y1="81337" x2="78594" y2="81337"/>
                        <a14:backgroundMark x1="7668" y1="77716" x2="7668" y2="77716"/>
                        <a14:backgroundMark x1="6709" y1="76323" x2="6709" y2="76323"/>
                        <a14:backgroundMark x1="2716" y1="67688" x2="2716" y2="67688"/>
                        <a14:backgroundMark x1="54952" y1="67967" x2="54952" y2="67967"/>
                        <a14:backgroundMark x1="54792" y1="67409" x2="54792" y2="67409"/>
                        <a14:backgroundMark x1="55112" y1="67688" x2="55112" y2="67688"/>
                        <a14:backgroundMark x1="53994" y1="55989" x2="53994" y2="55989"/>
                        <a14:backgroundMark x1="53834" y1="56546" x2="53834" y2="56546"/>
                        <a14:backgroundMark x1="53994" y1="57103" x2="53994" y2="5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17"/>
          <a:stretch/>
        </p:blipFill>
        <p:spPr bwMode="auto">
          <a:xfrm>
            <a:off x="-277029" y="3646592"/>
            <a:ext cx="5301521" cy="32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9EA32-441C-04A5-8617-B6C2628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68" y="2648824"/>
            <a:ext cx="4512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600" b="1" kern="1200">
                <a:solidFill>
                  <a:srgbClr val="00B050"/>
                </a:solidFill>
                <a:latin typeface="Snap ITC" panose="04040A07060A02020202" pitchFamily="82" charset="0"/>
                <a:ea typeface="+mn-ea"/>
                <a:cs typeface="Times New Roman" panose="02020603050405020304" pitchFamily="18" charset="0"/>
              </a:rPr>
              <a:t>Thảo luận</a:t>
            </a:r>
            <a:endParaRPr lang="en-US" altLang="en-US" sz="6600" b="1" kern="1200" dirty="0">
              <a:solidFill>
                <a:srgbClr val="00B050"/>
              </a:solidFill>
              <a:latin typeface="Snap ITC" panose="04040A07060A02020202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380E1-6251-3C40-1AE7-7EFC6F410ABD}"/>
              </a:ext>
            </a:extLst>
          </p:cNvPr>
          <p:cNvSpPr txBox="1"/>
          <p:nvPr/>
        </p:nvSpPr>
        <p:spPr>
          <a:xfrm>
            <a:off x="5419089" y="3374342"/>
            <a:ext cx="638998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Liệt kê các lý do dẫn đến quá trình xâm nhập của tư bản phương Tây vào các nước Đông Nam Á 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F31F4-6426-C7A1-8D79-091ACB42F0A1}"/>
              </a:ext>
            </a:extLst>
          </p:cNvPr>
          <p:cNvSpPr txBox="1"/>
          <p:nvPr/>
        </p:nvSpPr>
        <p:spPr>
          <a:xfrm>
            <a:off x="114299" y="2094826"/>
            <a:ext cx="52138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đảo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26800E0E-C697-B9AA-0AEF-63C1E9C311CC}"/>
              </a:ext>
            </a:extLst>
          </p:cNvPr>
          <p:cNvGrpSpPr/>
          <p:nvPr/>
        </p:nvGrpSpPr>
        <p:grpSpPr>
          <a:xfrm>
            <a:off x="1434139" y="139085"/>
            <a:ext cx="10524995" cy="1638805"/>
            <a:chOff x="1112720" y="3244694"/>
            <a:chExt cx="10380780" cy="1337767"/>
          </a:xfrm>
          <a:noFill/>
        </p:grpSpPr>
        <p:sp>
          <p:nvSpPr>
            <p:cNvPr id="3" name="Arrow: Pentagon 7">
              <a:extLst>
                <a:ext uri="{FF2B5EF4-FFF2-40B4-BE49-F238E27FC236}">
                  <a16:creationId xmlns:a16="http://schemas.microsoft.com/office/drawing/2014/main" id="{C8BB4B08-4409-AE8F-627F-63CA41F1FF30}"/>
                </a:ext>
              </a:extLst>
            </p:cNvPr>
            <p:cNvSpPr/>
            <p:nvPr/>
          </p:nvSpPr>
          <p:spPr>
            <a:xfrm>
              <a:off x="1112720" y="3244694"/>
              <a:ext cx="10380780" cy="1337767"/>
            </a:xfrm>
            <a:prstGeom prst="homePlate">
              <a:avLst/>
            </a:prstGeom>
            <a:grpFill/>
            <a:ln w="19050">
              <a:solidFill>
                <a:srgbClr val="FF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F9DE31DE-8FB9-250C-920E-531B71E32F92}"/>
                </a:ext>
              </a:extLst>
            </p:cNvPr>
            <p:cNvSpPr txBox="1"/>
            <p:nvPr/>
          </p:nvSpPr>
          <p:spPr>
            <a:xfrm>
              <a:off x="1459477" y="3335581"/>
              <a:ext cx="9581377" cy="840500"/>
            </a:xfrm>
            <a:prstGeom prst="rect">
              <a:avLst/>
            </a:prstGeom>
            <a:grpFill/>
            <a:ln w="1905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#9Slide02 Noi dung rat dai" panose="02000000000000000000" pitchFamily="2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Quá trình xâm nhập của tư bản phương Tây vào các nước Đông Nam Á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rat dai" panose="02000000000000000000" pitchFamily="2" charset="0"/>
                <a:ea typeface="#9Slide02 Noi dung rat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EEB5BB-0A85-D761-D23B-C09B5C514DDC}"/>
              </a:ext>
            </a:extLst>
          </p:cNvPr>
          <p:cNvGrpSpPr/>
          <p:nvPr/>
        </p:nvGrpSpPr>
        <p:grpSpPr>
          <a:xfrm>
            <a:off x="146909" y="3473"/>
            <a:ext cx="1638805" cy="1638805"/>
            <a:chOff x="146909" y="3473"/>
            <a:chExt cx="1638805" cy="1638805"/>
          </a:xfrm>
        </p:grpSpPr>
        <p:pic>
          <p:nvPicPr>
            <p:cNvPr id="5" name="Picture 2" descr="Mục Tiêu Đích Kỹ Thuật Số - Miễn Phí vector hình ảnh trên Pixabay">
              <a:extLst>
                <a:ext uri="{FF2B5EF4-FFF2-40B4-BE49-F238E27FC236}">
                  <a16:creationId xmlns:a16="http://schemas.microsoft.com/office/drawing/2014/main" id="{6A2F515F-3916-F4FF-2F91-B4A15048E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09" y="3473"/>
              <a:ext cx="1638805" cy="1638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522CD7-EC2E-38BA-8952-1BDE0BF16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483" y="221296"/>
              <a:ext cx="1201656" cy="120315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E81351-674F-B9CD-EEDD-6D1680B85F3C}"/>
              </a:ext>
            </a:extLst>
          </p:cNvPr>
          <p:cNvSpPr txBox="1"/>
          <p:nvPr/>
        </p:nvSpPr>
        <p:spPr>
          <a:xfrm>
            <a:off x="153115" y="2570176"/>
            <a:ext cx="28280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Thương mại đường biển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1BB328-4D91-08F9-37BC-EC0177A990F3}"/>
              </a:ext>
            </a:extLst>
          </p:cNvPr>
          <p:cNvSpPr txBox="1"/>
          <p:nvPr/>
        </p:nvSpPr>
        <p:spPr>
          <a:xfrm>
            <a:off x="5913480" y="2770158"/>
            <a:ext cx="3123630" cy="49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Tôn giáo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65EFAA-6352-023A-8D69-00C0626AAD07}"/>
              </a:ext>
            </a:extLst>
          </p:cNvPr>
          <p:cNvSpPr txBox="1"/>
          <p:nvPr/>
        </p:nvSpPr>
        <p:spPr>
          <a:xfrm>
            <a:off x="9718119" y="2913081"/>
            <a:ext cx="2473881" cy="492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Chiến tranh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E06A956-D8FA-3998-C0FA-783D2553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" y="4167658"/>
            <a:ext cx="2286000" cy="1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AFB0AD-11BF-5043-F04D-382BF070B2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13" r="27854"/>
          <a:stretch/>
        </p:blipFill>
        <p:spPr>
          <a:xfrm>
            <a:off x="6590293" y="3193334"/>
            <a:ext cx="1489297" cy="3429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0A253D-70A3-7ACA-B5E7-9C8957F15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3918108"/>
            <a:ext cx="3390900" cy="2704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72D6E-C2D5-A724-7C25-78F0C7C4F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425" y="3622818"/>
            <a:ext cx="2546480" cy="254648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CBF6F-CCFC-C019-FD7D-0F81D65750D5}"/>
              </a:ext>
            </a:extLst>
          </p:cNvPr>
          <p:cNvSpPr txBox="1"/>
          <p:nvPr/>
        </p:nvSpPr>
        <p:spPr>
          <a:xfrm>
            <a:off x="2789850" y="2742739"/>
            <a:ext cx="3123630" cy="49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Ngoại giao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E2BC5-F96A-400C-E983-F7D3CF5B7E6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5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5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1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5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5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5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5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5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0380E1-6251-3C40-1AE7-7EFC6F410ABD}"/>
              </a:ext>
            </a:extLst>
          </p:cNvPr>
          <p:cNvSpPr txBox="1"/>
          <p:nvPr/>
        </p:nvSpPr>
        <p:spPr>
          <a:xfrm>
            <a:off x="5023860" y="2647061"/>
            <a:ext cx="701130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Sự kiện nào mở đầu quá trình xâm nhập của tư bản phương Tây vào các nước Đông Nam Á?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EFEECE-11A6-0795-9A8D-E2CF7B5ED50E}"/>
              </a:ext>
            </a:extLst>
          </p:cNvPr>
          <p:cNvGrpSpPr/>
          <p:nvPr/>
        </p:nvGrpSpPr>
        <p:grpSpPr>
          <a:xfrm>
            <a:off x="117230" y="1885950"/>
            <a:ext cx="4749800" cy="4972050"/>
            <a:chOff x="117230" y="1885950"/>
            <a:chExt cx="4749800" cy="4972050"/>
          </a:xfrm>
        </p:grpSpPr>
        <p:grpSp>
          <p:nvGrpSpPr>
            <p:cNvPr id="5" name="组合 134">
              <a:extLst>
                <a:ext uri="{FF2B5EF4-FFF2-40B4-BE49-F238E27FC236}">
                  <a16:creationId xmlns:a16="http://schemas.microsoft.com/office/drawing/2014/main" id="{46D9E3A5-B4B1-9AF2-B57C-74E840AD661D}"/>
                </a:ext>
              </a:extLst>
            </p:cNvPr>
            <p:cNvGrpSpPr/>
            <p:nvPr/>
          </p:nvGrpSpPr>
          <p:grpSpPr>
            <a:xfrm>
              <a:off x="117230" y="1885950"/>
              <a:ext cx="4749800" cy="4972050"/>
              <a:chOff x="2555776" y="915566"/>
              <a:chExt cx="1944216" cy="1944216"/>
            </a:xfrm>
            <a:solidFill>
              <a:srgbClr val="0099A9"/>
            </a:solidFill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7" name="同心圆 136">
                <a:extLst>
                  <a:ext uri="{FF2B5EF4-FFF2-40B4-BE49-F238E27FC236}">
                    <a16:creationId xmlns:a16="http://schemas.microsoft.com/office/drawing/2014/main" id="{543E7726-A51C-EB79-9A43-F09E02039EED}"/>
                  </a:ext>
                </a:extLst>
              </p:cNvPr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+mn-cs"/>
                </a:endParaRPr>
              </a:p>
            </p:txBody>
          </p:sp>
          <p:sp>
            <p:nvSpPr>
              <p:cNvPr id="9" name="同心圆 137">
                <a:extLst>
                  <a:ext uri="{FF2B5EF4-FFF2-40B4-BE49-F238E27FC236}">
                    <a16:creationId xmlns:a16="http://schemas.microsoft.com/office/drawing/2014/main" id="{8156A829-31D2-2F0F-B814-95F0B5D02D75}"/>
                  </a:ext>
                </a:extLst>
              </p:cNvPr>
              <p:cNvSpPr/>
              <p:nvPr/>
            </p:nvSpPr>
            <p:spPr>
              <a:xfrm>
                <a:off x="2714588" y="1090372"/>
                <a:ext cx="1607877" cy="1591873"/>
              </a:xfrm>
              <a:prstGeom prst="donut">
                <a:avLst>
                  <a:gd name="adj" fmla="val 12059"/>
                </a:avLst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+mn-cs"/>
                </a:endParaRPr>
              </a:p>
            </p:txBody>
          </p:sp>
        </p:grpSp>
        <p:sp>
          <p:nvSpPr>
            <p:cNvPr id="12" name="Hình Bầu dục 1">
              <a:extLst>
                <a:ext uri="{FF2B5EF4-FFF2-40B4-BE49-F238E27FC236}">
                  <a16:creationId xmlns:a16="http://schemas.microsoft.com/office/drawing/2014/main" id="{D333EF6B-312A-C58E-D939-583BB795593D}"/>
                </a:ext>
              </a:extLst>
            </p:cNvPr>
            <p:cNvSpPr/>
            <p:nvPr/>
          </p:nvSpPr>
          <p:spPr>
            <a:xfrm>
              <a:off x="1117990" y="3189605"/>
              <a:ext cx="2722880" cy="2847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200" b="1" i="0" u="none" strike="noStrike" kern="1200" cap="none" spc="0" normalizeH="0" baseline="0" noProof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#9Slide05 Claudia" pitchFamily="2" charset="0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6E9615-52C4-54BF-46ED-1739C228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8" y="2835910"/>
              <a:ext cx="4572000" cy="30480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66216D5-0D31-3A9C-9892-61F4BBB5D567}"/>
              </a:ext>
            </a:extLst>
          </p:cNvPr>
          <p:cNvSpPr txBox="1"/>
          <p:nvPr/>
        </p:nvSpPr>
        <p:spPr>
          <a:xfrm>
            <a:off x="0" y="0"/>
            <a:ext cx="1196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XÂM LƯỢC VÀ CAI TRỊ CỦA CHỦ NGHĨA THỰC DÂN Ở ĐÔNG NAM Á (T1)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45500-9437-9B6A-E35E-000BF63495B7}"/>
              </a:ext>
            </a:extLst>
          </p:cNvPr>
          <p:cNvSpPr txBox="1"/>
          <p:nvPr/>
        </p:nvSpPr>
        <p:spPr>
          <a:xfrm>
            <a:off x="0" y="1021445"/>
            <a:ext cx="121919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87A0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uá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xâm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87A08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lược và cai trị của thực dân phương Tây ở Đông Nam 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17363"/>
              </p:ext>
            </p:extLst>
          </p:nvPr>
        </p:nvGraphicFramePr>
        <p:xfrm>
          <a:off x="0" y="1205194"/>
          <a:ext cx="12192000" cy="56528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43086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8548914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7721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0348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Phi-lip-pin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0714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422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352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Xin-ga-po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AB4353-0371-4FF4-95E4-4EE52D9EA1EC}"/>
              </a:ext>
            </a:extLst>
          </p:cNvPr>
          <p:cNvSpPr/>
          <p:nvPr/>
        </p:nvSpPr>
        <p:spPr>
          <a:xfrm>
            <a:off x="0" y="0"/>
            <a:ext cx="12192000" cy="1090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PHIẾU HỌC TẬP SAU</a:t>
            </a:r>
          </a:p>
        </p:txBody>
      </p:sp>
    </p:spTree>
    <p:extLst>
      <p:ext uri="{BB962C8B-B14F-4D97-AF65-F5344CB8AC3E}">
        <p14:creationId xmlns:p14="http://schemas.microsoft.com/office/powerpoint/2010/main" val="25407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03"/>
              </p:ext>
            </p:extLst>
          </p:nvPr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Phi-lip-pin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Xin-ga-po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550978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XVI, Tây Ban Nha bắt đầu quá trình xâm lược và tổ chức bộ máy cai trị. Năm 1898, Mỹ thay thế Tây Ban Nha cai trị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145D0F-AB63-1347-F092-B325220D640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4780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9214">
                  <a:extLst>
                    <a:ext uri="{9D8B030D-6E8A-4147-A177-3AD203B41FA5}">
                      <a16:colId xmlns:a16="http://schemas.microsoft.com/office/drawing/2014/main" val="3437851209"/>
                    </a:ext>
                  </a:extLst>
                </a:gridCol>
                <a:gridCol w="9572786">
                  <a:extLst>
                    <a:ext uri="{9D8B030D-6E8A-4147-A177-3AD203B41FA5}">
                      <a16:colId xmlns:a16="http://schemas.microsoft.com/office/drawing/2014/main" val="2628150079"/>
                    </a:ext>
                  </a:extLst>
                </a:gridCol>
              </a:tblGrid>
              <a:tr h="6044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3022"/>
                  </a:ext>
                </a:extLst>
              </a:tr>
              <a:tr h="13570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Phi-lip-pin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22486"/>
                  </a:ext>
                </a:extLst>
              </a:tr>
              <a:tr h="1299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589"/>
                  </a:ext>
                </a:extLst>
              </a:tr>
              <a:tr h="19461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0908"/>
                  </a:ext>
                </a:extLst>
              </a:tr>
              <a:tr h="16403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Xin-ga-po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3C365-0359-AA3A-3DDD-B91F0991E832}"/>
              </a:ext>
            </a:extLst>
          </p:cNvPr>
          <p:cNvSpPr txBox="1"/>
          <p:nvPr/>
        </p:nvSpPr>
        <p:spPr>
          <a:xfrm>
            <a:off x="2700580" y="550978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XVI, Tây Ban Nha bắt đầu quá trình xâm lược và tổ chức bộ máy cai trị. Năm 1898, Mỹ thay thế Tây Ban Nha cai trị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F7783-B1DC-49B1-69A1-2DD73D66B9A7}"/>
              </a:ext>
            </a:extLst>
          </p:cNvPr>
          <p:cNvSpPr txBox="1"/>
          <p:nvPr/>
        </p:nvSpPr>
        <p:spPr>
          <a:xfrm>
            <a:off x="2700580" y="1920475"/>
            <a:ext cx="94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XVII, Hà Lan bắt đầu xâm lược các tiểu quốc Hồi giáo. Đến đầu thế kỉ XIX, phần lớn quần đảo In-đô-nê-xi-a nằm dưới ách đô hộ của thực dân Hà Lan.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2E2441"/>
      </a:dk2>
      <a:lt2>
        <a:srgbClr val="E2E8E5"/>
      </a:lt2>
      <a:accent1>
        <a:srgbClr val="EC70A4"/>
      </a:accent1>
      <a:accent2>
        <a:srgbClr val="E850D0"/>
      </a:accent2>
      <a:accent3>
        <a:srgbClr val="CD70EC"/>
      </a:accent3>
      <a:accent4>
        <a:srgbClr val="8250E8"/>
      </a:accent4>
      <a:accent5>
        <a:srgbClr val="707BEC"/>
      </a:accent5>
      <a:accent6>
        <a:srgbClr val="509DE8"/>
      </a:accent6>
      <a:hlink>
        <a:srgbClr val="578F77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1_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437A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1178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8" baseType="lpstr">
      <vt:lpstr>#9Slide02 Noi dung rat dai</vt:lpstr>
      <vt:lpstr>#9Slide05 Claudia</vt:lpstr>
      <vt:lpstr>Arial</vt:lpstr>
      <vt:lpstr>Bebas Neue</vt:lpstr>
      <vt:lpstr>Calibri</vt:lpstr>
      <vt:lpstr>Calibri Light</vt:lpstr>
      <vt:lpstr>Crete Round</vt:lpstr>
      <vt:lpstr>Grandview Display</vt:lpstr>
      <vt:lpstr>Livvic</vt:lpstr>
      <vt:lpstr>Open Sans</vt:lpstr>
      <vt:lpstr>Parisienne</vt:lpstr>
      <vt:lpstr>Poppins</vt:lpstr>
      <vt:lpstr>Poppins Light</vt:lpstr>
      <vt:lpstr>PT Serif</vt:lpstr>
      <vt:lpstr>Roboto Condensed Light</vt:lpstr>
      <vt:lpstr>Roboto Slab</vt:lpstr>
      <vt:lpstr>Snap ITC</vt:lpstr>
      <vt:lpstr>Source Han Sans CN Medium</vt:lpstr>
      <vt:lpstr>Times New Roman</vt:lpstr>
      <vt:lpstr>Tw Cen MT</vt:lpstr>
      <vt:lpstr>DashVTI</vt:lpstr>
      <vt:lpstr>Office 主题</vt:lpstr>
      <vt:lpstr>Office 主题​​</vt:lpstr>
      <vt:lpstr>Lección de Historia de España by Slidesgo</vt:lpstr>
      <vt:lpstr>Cymbeline template</vt:lpstr>
      <vt:lpstr>1_Droplet</vt:lpstr>
      <vt:lpstr>1_Brazilian Literature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Duc Huong</dc:creator>
  <cp:lastModifiedBy>Trang Ngô</cp:lastModifiedBy>
  <cp:revision>28</cp:revision>
  <dcterms:created xsi:type="dcterms:W3CDTF">2023-04-18T02:14:22Z</dcterms:created>
  <dcterms:modified xsi:type="dcterms:W3CDTF">2024-10-05T07:43:08Z</dcterms:modified>
</cp:coreProperties>
</file>