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338" r:id="rId3"/>
    <p:sldId id="341" r:id="rId4"/>
    <p:sldId id="339" r:id="rId5"/>
    <p:sldId id="308" r:id="rId6"/>
    <p:sldId id="259" r:id="rId7"/>
    <p:sldId id="281" r:id="rId8"/>
    <p:sldId id="310" r:id="rId9"/>
    <p:sldId id="309" r:id="rId10"/>
    <p:sldId id="312" r:id="rId11"/>
    <p:sldId id="311" r:id="rId12"/>
    <p:sldId id="313" r:id="rId13"/>
    <p:sldId id="314" r:id="rId14"/>
    <p:sldId id="322" r:id="rId15"/>
    <p:sldId id="291" r:id="rId16"/>
    <p:sldId id="292" r:id="rId17"/>
    <p:sldId id="293" r:id="rId18"/>
    <p:sldId id="294" r:id="rId19"/>
    <p:sldId id="286" r:id="rId20"/>
    <p:sldId id="295" r:id="rId21"/>
    <p:sldId id="296" r:id="rId22"/>
    <p:sldId id="297" r:id="rId23"/>
    <p:sldId id="305" r:id="rId24"/>
    <p:sldId id="307" r:id="rId25"/>
    <p:sldId id="323" r:id="rId26"/>
    <p:sldId id="324" r:id="rId27"/>
    <p:sldId id="326" r:id="rId28"/>
    <p:sldId id="327" r:id="rId29"/>
    <p:sldId id="328" r:id="rId30"/>
    <p:sldId id="330" r:id="rId31"/>
    <p:sldId id="331" r:id="rId32"/>
    <p:sldId id="332" r:id="rId33"/>
    <p:sldId id="333" r:id="rId34"/>
    <p:sldId id="334" r:id="rId35"/>
    <p:sldId id="335" r:id="rId36"/>
    <p:sldId id="340" r:id="rId37"/>
    <p:sldId id="27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CCFF99"/>
    <a:srgbClr val="33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9381-D390-4A6A-9C07-328039BF998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7499-31A0-4FB1-B6D6-A5D404DED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8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865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BACC94D-7306-40FB-9450-5A4B61CA371F}" type="slidenum">
              <a:rPr lang="en-US" sz="1200" smtClean="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FD3F021-22F7-4AEE-A428-F80B35AEA226}" type="slidenum">
              <a:rPr lang="en-US" sz="1200">
                <a:effectLst/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>
              <a:effectLst/>
              <a:latin typeface="Arial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775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0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1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9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819406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2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1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C0DBA-4AF5-46B1-9550-F0D48538A2B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75BF-4D25-4BE5-9B85-DDBB1E1EC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619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emf"/><Relationship Id="rId7" Type="http://schemas.openxmlformats.org/officeDocument/2006/relationships/image" Target="../media/image5.gi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.wikipedia.org/wiki/B%E1%BA%A3o_t%C3%A0ng_L%E1%BB%8Bch_s%E1%BB%AD_Vi%E1%BB%87t_Na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audio" Target="../media/audio4.wav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58.png"/><Relationship Id="rId5" Type="http://schemas.openxmlformats.org/officeDocument/2006/relationships/audio" Target="../media/audio4.wav"/><Relationship Id="rId1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audio" Target="../media/audio3.wav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61.png"/><Relationship Id="rId5" Type="http://schemas.openxmlformats.org/officeDocument/2006/relationships/audio" Target="../media/audio4.wav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60.png"/><Relationship Id="rId5" Type="http://schemas.openxmlformats.org/officeDocument/2006/relationships/audio" Target="../media/audio4.wav"/><Relationship Id="rId10" Type="http://schemas.openxmlformats.org/officeDocument/2006/relationships/image" Target="../media/image65.png"/><Relationship Id="rId4" Type="http://schemas.openxmlformats.org/officeDocument/2006/relationships/audio" Target="../media/audio3.wav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61.png"/><Relationship Id="rId5" Type="http://schemas.openxmlformats.org/officeDocument/2006/relationships/audio" Target="../media/audio4.wav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D8476AB8-EF0B-48ED-B961-7DDE39C08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" r:id="rId2" imgW="4571323" imgH="3428148" progId="PowerPoint.Slide.8">
                  <p:embed/>
                </p:oleObj>
              </mc:Choice>
              <mc:Fallback>
                <p:oleObj name="Slide" r:id="rId2" imgW="4571323" imgH="3428148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692E7ADB-4BD5-4DBD-A868-4BA868F1EDAF}"/>
              </a:ext>
            </a:extLst>
          </p:cNvPr>
          <p:cNvSpPr/>
          <p:nvPr/>
        </p:nvSpPr>
        <p:spPr>
          <a:xfrm>
            <a:off x="1930401" y="3429000"/>
            <a:ext cx="80769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CHÀO CÁC EM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51" descr="Picture Bong bay">
            <a:extLst>
              <a:ext uri="{FF2B5EF4-FFF2-40B4-BE49-F238E27FC236}">
                <a16:creationId xmlns:a16="http://schemas.microsoft.com/office/drawing/2014/main" id="{DF625622-4413-4E30-AA88-6A56DD05F8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33" y="40005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1" descr="Picture Bong bay">
            <a:extLst>
              <a:ext uri="{FF2B5EF4-FFF2-40B4-BE49-F238E27FC236}">
                <a16:creationId xmlns:a16="http://schemas.microsoft.com/office/drawing/2014/main" id="{54D751CE-039C-495F-AB02-F87FB791C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40005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C:\Program Files\Nufsoft\Common\Images\butterfly1.gif">
            <a:extLst>
              <a:ext uri="{FF2B5EF4-FFF2-40B4-BE49-F238E27FC236}">
                <a16:creationId xmlns:a16="http://schemas.microsoft.com/office/drawing/2014/main" id="{3B3F5E5E-DD2C-4D01-BE20-A24F3CA404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77001">
            <a:off x="7199842" y="5866342"/>
            <a:ext cx="723900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daffodils_swaying_hb">
            <a:extLst>
              <a:ext uri="{FF2B5EF4-FFF2-40B4-BE49-F238E27FC236}">
                <a16:creationId xmlns:a16="http://schemas.microsoft.com/office/drawing/2014/main" id="{ADFDC4E5-19AD-40C9-9F9E-9C09C05513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0876"/>
            <a:ext cx="1143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Program Files\Nufsoft\Common\Images\butterfly6.gif">
            <a:extLst>
              <a:ext uri="{FF2B5EF4-FFF2-40B4-BE49-F238E27FC236}">
                <a16:creationId xmlns:a16="http://schemas.microsoft.com/office/drawing/2014/main" id="{1AE5C8BC-2228-4869-AB1E-57EA7AB3E4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85" y="2181225"/>
            <a:ext cx="73024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C:\Program Files\Nufsoft\Common\Images\butterfly1.gif">
            <a:extLst>
              <a:ext uri="{FF2B5EF4-FFF2-40B4-BE49-F238E27FC236}">
                <a16:creationId xmlns:a16="http://schemas.microsoft.com/office/drawing/2014/main" id="{08ED5E42-E310-4458-9FF3-9E8FF226B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77001">
            <a:off x="9676342" y="3386667"/>
            <a:ext cx="723900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" descr="C:\Program Files\Nufsoft\Common\Images\butterfly4.gif">
            <a:extLst>
              <a:ext uri="{FF2B5EF4-FFF2-40B4-BE49-F238E27FC236}">
                <a16:creationId xmlns:a16="http://schemas.microsoft.com/office/drawing/2014/main" id="{A3AF430D-BCA2-4308-A8AE-6F2E2E000A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3425">
            <a:off x="2984501" y="5148264"/>
            <a:ext cx="118321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8" descr="C:\Program Files\Nufsoft\Common\Images\butterfly1.gif">
            <a:extLst>
              <a:ext uri="{FF2B5EF4-FFF2-40B4-BE49-F238E27FC236}">
                <a16:creationId xmlns:a16="http://schemas.microsoft.com/office/drawing/2014/main" id="{98978995-D1A1-4CD7-8F93-F63C33B0C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77001">
            <a:off x="8393642" y="4634442"/>
            <a:ext cx="723900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6" descr="C:\Program Files\Nufsoft\Common\Images\butterfly3.gif">
            <a:extLst>
              <a:ext uri="{FF2B5EF4-FFF2-40B4-BE49-F238E27FC236}">
                <a16:creationId xmlns:a16="http://schemas.microsoft.com/office/drawing/2014/main" id="{13668E56-D911-429D-A7F4-0B1108553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38377">
            <a:off x="2271185" y="950913"/>
            <a:ext cx="63076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5" descr="C:\Program Files\Nufsoft\Common\Images\butterfly6.gif">
            <a:extLst>
              <a:ext uri="{FF2B5EF4-FFF2-40B4-BE49-F238E27FC236}">
                <a16:creationId xmlns:a16="http://schemas.microsoft.com/office/drawing/2014/main" id="{D901229E-5E72-43AC-B7C6-ADD3403F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74845">
            <a:off x="8063443" y="2181755"/>
            <a:ext cx="730250" cy="73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6" descr="C:\Program Files\Nufsoft\Common\Images\butterfly3.gif">
            <a:extLst>
              <a:ext uri="{FF2B5EF4-FFF2-40B4-BE49-F238E27FC236}">
                <a16:creationId xmlns:a16="http://schemas.microsoft.com/office/drawing/2014/main" id="{F60284F5-7570-4B25-B790-8542FBF4CC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34470">
            <a:off x="9131830" y="693210"/>
            <a:ext cx="631825" cy="62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5224" r="83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81" y="-598351"/>
            <a:ext cx="6232289" cy="7028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8592" y="976420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631321" y="1186956"/>
            <a:ext cx="6805217" cy="1487038"/>
            <a:chOff x="5334720" y="1231106"/>
            <a:chExt cx="6470188" cy="1622835"/>
          </a:xfrm>
        </p:grpSpPr>
        <p:sp>
          <p:nvSpPr>
            <p:cNvPr id="6" name="TextBox 5"/>
            <p:cNvSpPr txBox="1"/>
            <p:nvPr/>
          </p:nvSpPr>
          <p:spPr>
            <a:xfrm>
              <a:off x="5334720" y="1947057"/>
              <a:ext cx="1169034" cy="9068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Phùng</a:t>
              </a:r>
              <a:endParaRPr lang="en-US" sz="2400" b="1" dirty="0"/>
            </a:p>
            <a:p>
              <a:pPr algn="ctr"/>
              <a:r>
                <a:rPr lang="en-US" sz="2400" b="1" dirty="0"/>
                <a:t> </a:t>
              </a:r>
              <a:r>
                <a:rPr lang="en-US" sz="2400" b="1" dirty="0" err="1"/>
                <a:t>Nguyên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01125" y="1646604"/>
              <a:ext cx="881226" cy="9068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Đồng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Đậu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51121" y="1480397"/>
              <a:ext cx="745582" cy="906884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Gò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Mun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89218" y="1231106"/>
              <a:ext cx="815690" cy="90688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Đông</a:t>
              </a:r>
              <a:endParaRPr lang="en-US" sz="2400" b="1" dirty="0"/>
            </a:p>
            <a:p>
              <a:pPr algn="ctr"/>
              <a:r>
                <a:rPr lang="en-US" sz="2400" b="1" dirty="0"/>
                <a:t> </a:t>
              </a:r>
              <a:r>
                <a:rPr lang="en-US" sz="2400" b="1" dirty="0" err="1"/>
                <a:t>Sơn</a:t>
              </a:r>
              <a:endParaRPr lang="en-US" sz="2400" b="1" dirty="0"/>
            </a:p>
          </p:txBody>
        </p:sp>
        <p:cxnSp>
          <p:nvCxnSpPr>
            <p:cNvPr id="12" name="Elbow Connector 11"/>
            <p:cNvCxnSpPr>
              <a:stCxn id="6" idx="3"/>
              <a:endCxn id="8" idx="1"/>
            </p:cNvCxnSpPr>
            <p:nvPr/>
          </p:nvCxnSpPr>
          <p:spPr>
            <a:xfrm flipV="1">
              <a:off x="6503754" y="2100047"/>
              <a:ext cx="897371" cy="300453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8" idx="3"/>
            </p:cNvCxnSpPr>
            <p:nvPr/>
          </p:nvCxnSpPr>
          <p:spPr>
            <a:xfrm flipV="1">
              <a:off x="8282350" y="1745670"/>
              <a:ext cx="955878" cy="354377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9" idx="3"/>
              <a:endCxn id="10" idx="1"/>
            </p:cNvCxnSpPr>
            <p:nvPr/>
          </p:nvCxnSpPr>
          <p:spPr>
            <a:xfrm flipV="1">
              <a:off x="9996704" y="1684549"/>
              <a:ext cx="992514" cy="249291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026" y="1128068"/>
            <a:ext cx="1571350" cy="10716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06695" y="2891977"/>
            <a:ext cx="8439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g: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nghiệ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dùng cày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gồm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và nô tì.</a:t>
            </a:r>
          </a:p>
          <a:p>
            <a:pPr marL="342900" indent="-342900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	     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)                         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Nhu cầu đặt ra để phát triển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+ Quản lý xã hội.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4235" y="65827"/>
            <a:ext cx="74928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8312" y="2469940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1.2.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7220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18160" y="289560"/>
            <a:ext cx="110794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HƯỚNG DẪN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HỌC SINH CHUẨN BỊ TIẾT HỌC TIẾP THEO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 Để chuẩn bị cho tiết 28,29,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GV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nhiệm vụ cho 4 nhóm học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sinh 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(theo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đơn vị tổ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thực hiện nhiệm vụ sau: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Nhóm 1: Tìm hiểu về đời sống vật chất của người Việt Cổ.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Nhóm 2: Tìm hiểu về đời sông tinh thần của người Việt Cổ.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Nhóm 3: Tìm hiểu về tổ chức xã hội nhà nước Văn Lang.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Nhóm 4: Tìm hiểu về tổ chức xã hội nhà nước Âu Lạc.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Hình thức trình bày sản phẩm: 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Các nhóm tự thảo luận để lựa chọn hình thức trình bày miễn không trùng nhau (video; Ppt; poster; tạp chí; talk show...)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Thời điểm báo cáo sản phẩm: Tiết 2 (Nhóm 1,2); Tiết 3 (Nhóm 3,4).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Thời gian báo cáo sản phẩm của mỗi nhóm: Tối đa 5 phút.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2800" dirty="0">
                <a:latin typeface="+mj-lt"/>
                <a:cs typeface="Times New Roman" pitchFamily="18" charset="0"/>
              </a:rPr>
              <a:t> Giáo viên và học sinh đánh giá </a:t>
            </a:r>
            <a:r>
              <a:rPr lang="vi-VN" sz="2800" dirty="0">
                <a:latin typeface="+mj-lt"/>
              </a:rPr>
              <a:t>vào phiếu Rubric.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80361" y="1226240"/>
          <a:ext cx="6492240" cy="5425450"/>
        </p:xfrm>
        <a:graphic>
          <a:graphicData uri="http://schemas.openxmlformats.org/drawingml/2006/table">
            <a:tbl>
              <a:tblPr/>
              <a:tblGrid>
                <a:gridCol w="347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5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 dirty="0">
                          <a:latin typeface="Times New Roman"/>
                          <a:ea typeface="Calibri"/>
                          <a:cs typeface="Times New Roman"/>
                        </a:rPr>
                        <a:t>Nội dung đánhgiá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Thang điểm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Ngườithựchiện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Nhómthựchiện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Nhómđánhgiá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GV đánhgiá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1. Ý tưởng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Độcđáo, sángtạo, sắpxếphợplý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Hay, sángtạo nhưng sắpxếp chưa hợplý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Thiếu ý tưởngsángtạo, sắpxếpthời gian rờirạc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2.Nội dung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Chínhxác, đầyđủ, cótínhgiáodục, thuyếtphục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Chínhxác, đầyđủ, cótínhgiáodục, nhưng chưa thuyếtphục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Thiếuchínhxác, chưa đầyđủ, cótínhgiáodục, ,thiếuthuyếtphục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3. Hìnhthứcbáocáo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Phong phú, bốcụchợplý, màusắc, phông chữphùhợp, không sai lỗichínhtả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Phong phú, bốcụchợplý, màusắc, phông chữ chưa phùhợp, có sai lỗichínhtả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Phong phú, bốcục chưa hợplý, màusắc, phông chữ không phùhợp, sai lỗichínhtả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4. Cáchthứctrìnhbàybáocáo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Nhiềuthành viên nhómcùngtrìnhbày, cótínhthuyếtphục, hấpdẫn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Đạidiệnnhómbáocáo, thuyếtphục, hấpdẫn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Đạidiệnnhómbáocáo, ítthuyếtphục, hấpdẫn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5. Thời gian báocáo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Đúngthời gian, phùhợpgiữacácphần trong bàitrìnhbày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Đúngthời gian, chưa phùhợpgiữacácphần trong bàitrìnhbày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Thừahoặcthiếuthời gian, chưa phùhợpgiữacácphần trong bàitrìnhbày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6.  Nhậnxét, góp ý vàtrảlờiphảnbiệncácnhóm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Nhómnhậnxét, góp ý hay, không trùnglặpcácnhóm, trảlời câu hòithuyếtphục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Nhómnhậnxét, góp ý hay, không trùnglặpcácnhóm, trảlời câu hòithuyếtphục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Nhómnhậnxét, góp ý không hay, thườngtrùnglặpcácnhóm, trảlời câu hòi chưa thuyếtphục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Tổngđiểm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25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900" b="1">
                          <a:latin typeface="Times New Roman"/>
                          <a:ea typeface="Calibri"/>
                          <a:cs typeface="Times New Roman"/>
                        </a:rPr>
                        <a:t>Điểm trung bình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8" marR="42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-45720" y="18760"/>
            <a:ext cx="1219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Rubric đánh giá sản phẩm học tập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Nhóm được đánh giá:...........................................................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Nhóm đánh giá:....................................................................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72" y="976420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1.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CƠ SỞ HÌNH THÀNH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7955" y="81067"/>
            <a:ext cx="72033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 (Tiết 02)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92" y="2195620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1.2.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32" y="155554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Đ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iều kiện tự nhiên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3D7F52C4-A124-4168-92CC-C75DA7D22B8C}"/>
              </a:ext>
            </a:extLst>
          </p:cNvPr>
          <p:cNvSpPr txBox="1"/>
          <p:nvPr/>
        </p:nvSpPr>
        <p:spPr>
          <a:xfrm>
            <a:off x="106681" y="2741208"/>
            <a:ext cx="57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</a:t>
            </a:r>
            <a:r>
              <a:rPr lang="vi-V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 THÀNH TỰU TIÊU BIỂU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" y="3305294"/>
            <a:ext cx="1121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  <a:ea typeface="Calibri" pitchFamily="34" charset="0"/>
                <a:cs typeface="Times New Roman" pitchFamily="18" charset="0"/>
              </a:rPr>
              <a:t>2.1. Đời sống vật chất và tinh thần</a:t>
            </a:r>
            <a:endParaRPr lang="en-US" sz="28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 descr="ds1108nguoi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 w="76200">
            <a:solidFill>
              <a:srgbClr val="FF0000"/>
            </a:solidFill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352800" y="-304800"/>
            <a:ext cx="609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 phục </a:t>
            </a:r>
          </a:p>
        </p:txBody>
      </p:sp>
    </p:spTree>
    <p:extLst>
      <p:ext uri="{BB962C8B-B14F-4D97-AF65-F5344CB8AC3E}">
        <p14:creationId xmlns:p14="http://schemas.microsoft.com/office/powerpoint/2010/main" val="4693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5" name="Picture 4" descr="0d4fdad9-a655-421c-ab50-424c533355a3_trang%20phuc%20cua%20van%20l%20an%20gPicture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56000" y="0"/>
            <a:ext cx="406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Lang</a:t>
            </a: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80" name="Picture 4" descr="tpxua4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827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3" name="Picture 4" descr="nh__thi_van_lang_5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962400"/>
            <a:ext cx="650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Nhà cửa thời Văn Lang</a:t>
            </a:r>
          </a:p>
          <a:p>
            <a:pPr algn="ctr">
              <a:defRPr/>
            </a:pP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8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917712"/>
            <a:ext cx="5539408" cy="5787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72" y="965751"/>
            <a:ext cx="5691809" cy="5691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4905" y="159025"/>
            <a:ext cx="695739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TỤC XĂM MÌNH CỦA NGƯỜI VIỆT CỔ</a:t>
            </a:r>
          </a:p>
        </p:txBody>
      </p:sp>
    </p:spTree>
    <p:extLst>
      <p:ext uri="{BB962C8B-B14F-4D97-AF65-F5344CB8AC3E}">
        <p14:creationId xmlns:p14="http://schemas.microsoft.com/office/powerpoint/2010/main" val="137385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791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ban-th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0"/>
            <a:ext cx="619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Những truyền thuyết về thời đại Hùng Vương - anh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505200"/>
            <a:ext cx="6197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untitled1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50945" y="1"/>
            <a:ext cx="2709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Thờ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cúng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tiên</a:t>
            </a:r>
            <a:endParaRPr lang="en-US" sz="2800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s://upload.wikimedia.org/wikipedia/vi/thumb/5/55/Trong1.jpg/250px-Tro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34" y="1077304"/>
            <a:ext cx="5086985" cy="5066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9640" y="6156960"/>
            <a:ext cx="4541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latin typeface="+mj-lt"/>
              </a:rPr>
              <a:t>MẶT TRỐNG ĐỒNG NGỌC LŨ</a:t>
            </a:r>
            <a:endParaRPr lang="en-US" sz="2200" b="1" dirty="0">
              <a:latin typeface="+mj-lt"/>
            </a:endParaRPr>
          </a:p>
        </p:txBody>
      </p:sp>
      <p:pic>
        <p:nvPicPr>
          <p:cNvPr id="61444" name="Picture 4" descr="https://upload.wikimedia.org/wikipedia/commons/thumb/4/48/Ngoc_Lu.jpg/250px-Ngoc_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920" y="1592896"/>
            <a:ext cx="4161225" cy="38782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0760" y="5791200"/>
            <a:ext cx="5684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latin typeface="+mj-lt"/>
              </a:rPr>
              <a:t>Trống đồng Ngọc Lũ I, trưng bày tại </a:t>
            </a:r>
          </a:p>
          <a:p>
            <a:pPr algn="ctr"/>
            <a:r>
              <a:rPr lang="vi-VN" sz="2200" b="1" dirty="0">
                <a:latin typeface="+mj-lt"/>
                <a:hlinkClick r:id="rId4" tooltip="Bảo tàng Lịch sử Việt Nam"/>
              </a:rPr>
              <a:t>Bảo tàng Lịch sử Việt Nam</a:t>
            </a:r>
            <a:r>
              <a:rPr lang="vi-VN" sz="2200" b="1" dirty="0">
                <a:latin typeface="+mj-lt"/>
              </a:rPr>
              <a:t>, Hà Nội, Việt Nam 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ANd9GcR4_MOvAR6om_aqVDNPbkqltk7QXTDF7uvdlRMrLud7w_xCkr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733800"/>
            <a:ext cx="741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59_21_1328689336_92_0aKho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0" descr="tucchonnguoichet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28600"/>
            <a:ext cx="548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1" descr="Phong tục cưới hỏi cổ truyền của người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89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6807200" y="3276601"/>
            <a:ext cx="467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Chôn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chết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kèm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vật</a:t>
            </a:r>
            <a:endParaRPr lang="en-US" sz="2000" b="1" dirty="0">
              <a:solidFill>
                <a:srgbClr val="FF0000"/>
              </a:solidFill>
              <a:effectLst/>
              <a:latin typeface="VNI-Times" pitchFamily="2" charset="0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320800" y="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Lễ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cưới</a:t>
            </a:r>
            <a:endParaRPr lang="en-US" sz="2400" b="1" dirty="0">
              <a:solidFill>
                <a:srgbClr val="FF0000"/>
              </a:solidFill>
              <a:effectLst/>
              <a:latin typeface="VNI-Times" pitchFamily="2" charset="0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1016000" y="327660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Lễ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mùa</a:t>
            </a:r>
            <a:endParaRPr lang="en-US" sz="2400" b="1" dirty="0">
              <a:solidFill>
                <a:srgbClr val="FF0000"/>
              </a:solidFill>
              <a:effectLst/>
              <a:latin typeface="VNI-Times" pitchFamily="2" charset="0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5181600" y="617220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mồ</a:t>
            </a:r>
            <a:endParaRPr lang="en-US" sz="28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/>
      <p:bldP spid="83981" grpId="0"/>
      <p:bldP spid="83983" grpId="0"/>
      <p:bldP spid="839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icture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524000" y="0"/>
            <a:ext cx="3276600" cy="320040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8854" name="Picture 6" descr="nhuomrang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12" descr="mc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2766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1" descr="Tr%E1%BA%A7u_c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3" y="0"/>
            <a:ext cx="29765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banh chung banh gi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2766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 descr="ANd9GcR7_4aoCPivIufP4iMDS5RwhBuIWvgCnKKXm1d_6vXaoI91o8wJ5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2766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6067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1554" y="88584"/>
          <a:ext cx="11857565" cy="66829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6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Lĩnh vực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4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Thành tựu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6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SG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Đời</a:t>
                      </a:r>
                      <a:r>
                        <a:rPr lang="vi-VN" sz="2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sống vật chất</a:t>
                      </a:r>
                      <a:endParaRPr lang="vi-VN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200" b="1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b="1">
                          <a:effectLst/>
                          <a:latin typeface="+mj-lt"/>
                        </a:rPr>
                        <a:t>Ăn</a:t>
                      </a:r>
                      <a:endParaRPr lang="vi-VN" sz="2200" b="1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+mj-lt"/>
                        </a:rPr>
                        <a:t> </a:t>
                      </a:r>
                      <a:endParaRPr lang="vi-VN" sz="220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  <a:ea typeface="+mn-ea"/>
                        </a:rPr>
                        <a:t>Nam:</a:t>
                      </a:r>
                      <a:r>
                        <a:rPr lang="vi-VN" sz="2400" baseline="0" dirty="0">
                          <a:effectLst/>
                          <a:latin typeface="+mj-lt"/>
                          <a:ea typeface="+mn-ea"/>
                        </a:rPr>
                        <a:t> cắt ngắn ngang vai, để xõa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baseline="0" dirty="0">
                          <a:effectLst/>
                          <a:latin typeface="+mj-lt"/>
                          <a:ea typeface="+mn-ea"/>
                        </a:rPr>
                        <a:t>Nữ: cắt ngắn; để xõa; búi trên đỉnh đầu</a:t>
                      </a:r>
                      <a:endParaRPr lang="vi-VN" sz="2400" dirty="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56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4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200" b="1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b="1">
                          <a:effectLst/>
                          <a:latin typeface="+mj-lt"/>
                        </a:rPr>
                        <a:t>Mặc</a:t>
                      </a:r>
                      <a:endParaRPr lang="vi-VN" sz="2200" b="1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+mj-lt"/>
                        </a:rPr>
                        <a:t> </a:t>
                      </a:r>
                      <a:endParaRPr lang="vi-VN" sz="220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  <a:ea typeface="Batang"/>
                        </a:rPr>
                        <a:t>Nhà</a:t>
                      </a:r>
                      <a:r>
                        <a:rPr lang="vi-VN" sz="2400" baseline="0" dirty="0">
                          <a:effectLst/>
                          <a:latin typeface="+mj-lt"/>
                          <a:ea typeface="Batang"/>
                        </a:rPr>
                        <a:t> sàn, nhà mái cong bằng gỗ, tre, nứa</a:t>
                      </a:r>
                      <a:endParaRPr lang="vi-VN" sz="2400" dirty="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85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4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200" b="1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b="1">
                          <a:effectLst/>
                          <a:latin typeface="+mj-lt"/>
                        </a:rPr>
                        <a:t>Tóc</a:t>
                      </a:r>
                      <a:endParaRPr lang="vi-VN" sz="2200" b="1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+mj-lt"/>
                        </a:rPr>
                        <a:t> </a:t>
                      </a:r>
                      <a:endParaRPr lang="vi-VN" sz="220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Thóc</a:t>
                      </a:r>
                      <a:r>
                        <a:rPr lang="vi-VN" sz="2400" baseline="0" dirty="0">
                          <a:effectLst/>
                          <a:latin typeface="+mj-lt"/>
                        </a:rPr>
                        <a:t> gạo (gạo nếp, gạo tẻ), khoai, sắn, rau củ, cá, tôm, cua, ốc, hoa quả (dưa hấu, cam...)</a:t>
                      </a:r>
                      <a:endParaRPr lang="vi-VN" sz="2400" dirty="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58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4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200" b="1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b="1">
                          <a:effectLst/>
                          <a:latin typeface="+mj-lt"/>
                        </a:rPr>
                        <a:t>Ở</a:t>
                      </a:r>
                      <a:endParaRPr lang="vi-VN" sz="2200" b="1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+mj-lt"/>
                        </a:rPr>
                        <a:t> </a:t>
                      </a:r>
                      <a:endParaRPr lang="vi-VN" sz="220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Đi</a:t>
                      </a:r>
                      <a:r>
                        <a:rPr lang="vi-VN" sz="2400" baseline="0" dirty="0">
                          <a:effectLst/>
                          <a:latin typeface="+mj-lt"/>
                        </a:rPr>
                        <a:t> bộ, dùng thuyền; ngoài ra có ngựa, trâu, bò</a:t>
                      </a:r>
                      <a:endParaRPr lang="vi-VN" sz="2400" dirty="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58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4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b="1">
                          <a:effectLst/>
                          <a:latin typeface="+mj-lt"/>
                        </a:rPr>
                        <a:t>Đi lại</a:t>
                      </a:r>
                      <a:endParaRPr lang="vi-VN" sz="2200" b="1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200" dirty="0">
                          <a:effectLst/>
                          <a:latin typeface="+mj-lt"/>
                        </a:rPr>
                        <a:t> </a:t>
                      </a:r>
                      <a:endParaRPr lang="vi-VN" sz="2200" dirty="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Nam đóng</a:t>
                      </a:r>
                      <a:r>
                        <a:rPr lang="vi-VN" sz="2400" baseline="0" dirty="0">
                          <a:effectLst/>
                          <a:latin typeface="+mj-lt"/>
                        </a:rPr>
                        <a:t> khố. Nữ mặc váy, áo yếm, khăn quấn đầu. Ngày lễ hội có mũ lông chim, váy xòe, trang sức.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70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Đời</a:t>
                      </a:r>
                      <a:r>
                        <a:rPr lang="vi-VN" sz="2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sống tinh thần</a:t>
                      </a:r>
                      <a:endParaRPr lang="vi-VN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b="1">
                          <a:effectLst/>
                          <a:latin typeface="+mj-lt"/>
                        </a:rPr>
                        <a:t>Tín ngưỡng</a:t>
                      </a:r>
                      <a:endParaRPr lang="vi-VN" sz="2200" b="1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+mj-lt"/>
                        </a:rPr>
                        <a:t> </a:t>
                      </a:r>
                      <a:endParaRPr lang="vi-VN" sz="220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Nhuộm</a:t>
                      </a:r>
                      <a:r>
                        <a:rPr lang="en-US" sz="2400" baseline="0" dirty="0"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răng đen, ăn trầu, xăm mình, cưới xin, ma chay</a:t>
                      </a:r>
                      <a:endParaRPr lang="vi-VN" sz="24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705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4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b="1">
                          <a:effectLst/>
                          <a:latin typeface="+mj-lt"/>
                        </a:rPr>
                        <a:t>Lễ hội</a:t>
                      </a:r>
                      <a:endParaRPr lang="vi-VN" sz="2200" b="1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+mj-lt"/>
                        </a:rPr>
                        <a:t> </a:t>
                      </a:r>
                      <a:endParaRPr lang="vi-VN" sz="220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Thờ</a:t>
                      </a:r>
                      <a:r>
                        <a:rPr lang="vi-VN" sz="2400" baseline="0" dirty="0">
                          <a:effectLst/>
                          <a:latin typeface="+mj-lt"/>
                        </a:rPr>
                        <a:t> cúng tổ tiên, anh hùng dân tộc, sùng bái tự nhiên, tục phồn thực</a:t>
                      </a:r>
                      <a:endParaRPr lang="vi-VN" sz="2400" dirty="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90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4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Tục</a:t>
                      </a:r>
                      <a:r>
                        <a:rPr lang="en-US" sz="2200" b="1" baseline="0" dirty="0"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lệ</a:t>
                      </a:r>
                      <a:endParaRPr lang="vi-VN" sz="22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220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Trống đồng, trống da, ch</a:t>
                      </a: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ông nhạc, khèn, đàn đá…</a:t>
                      </a:r>
                      <a:endParaRPr lang="vi-VN" sz="24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72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vi-VN" sz="14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200" b="1" dirty="0">
                          <a:effectLst/>
                          <a:latin typeface="+mj-lt"/>
                        </a:rPr>
                        <a:t>Âm nhạc</a:t>
                      </a:r>
                      <a:endParaRPr lang="vi-VN" sz="2200" b="1" dirty="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200">
                          <a:effectLst/>
                          <a:latin typeface="+mj-lt"/>
                        </a:rPr>
                        <a:t> </a:t>
                      </a:r>
                      <a:endParaRPr lang="vi-VN" sz="220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Hội</a:t>
                      </a:r>
                      <a:r>
                        <a:rPr lang="vi-VN" sz="2400" baseline="0" dirty="0">
                          <a:effectLst/>
                          <a:latin typeface="+mj-lt"/>
                        </a:rPr>
                        <a:t> mùa</a:t>
                      </a:r>
                      <a:endParaRPr lang="vi-VN" sz="2400" dirty="0">
                        <a:effectLst/>
                        <a:latin typeface="+mj-lt"/>
                        <a:ea typeface="Batang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6200000" flipH="1">
            <a:off x="3256175" y="933875"/>
            <a:ext cx="1152525" cy="143933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823528" y="2076134"/>
            <a:ext cx="1946275" cy="142874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112770" y="1613536"/>
            <a:ext cx="1428750" cy="142874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43251" y="3116899"/>
            <a:ext cx="1428749" cy="64452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12771" y="4582478"/>
            <a:ext cx="1428749" cy="5715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97531" y="5312093"/>
            <a:ext cx="1439333" cy="1079500"/>
          </a:xfrm>
          <a:prstGeom prst="straightConnector1">
            <a:avLst/>
          </a:prstGeom>
          <a:ln w="381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178969" y="1107283"/>
            <a:ext cx="1357313" cy="1428749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97531" y="4744404"/>
            <a:ext cx="1428749" cy="1057275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67051" y="5964556"/>
            <a:ext cx="1524000" cy="500063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62382" y="2538911"/>
            <a:ext cx="7071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vi-VN" sz="2800" b="1" i="1" dirty="0">
                <a:solidFill>
                  <a:srgbClr val="C00000"/>
                </a:solidFill>
                <a:latin typeface="+mj-lt"/>
              </a:rPr>
              <a:t>2.1.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799" y="2886364"/>
            <a:ext cx="648060" cy="9267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5924" y="3184924"/>
            <a:ext cx="51226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dirty="0"/>
              <a:t>Ăn: </a:t>
            </a:r>
            <a:r>
              <a:rPr lang="en-US" sz="2400" dirty="0" err="1"/>
              <a:t>thóc</a:t>
            </a:r>
            <a:r>
              <a:rPr lang="en-US" sz="2400" dirty="0"/>
              <a:t> </a:t>
            </a:r>
            <a:r>
              <a:rPr lang="en-US" sz="2400" dirty="0" err="1"/>
              <a:t>gạo</a:t>
            </a:r>
            <a:r>
              <a:rPr lang="en-US" sz="2400" dirty="0"/>
              <a:t>, </a:t>
            </a:r>
            <a:r>
              <a:rPr lang="en-US" sz="2400" dirty="0" err="1"/>
              <a:t>khoai</a:t>
            </a:r>
            <a:r>
              <a:rPr lang="en-US" sz="2400" dirty="0"/>
              <a:t> </a:t>
            </a:r>
            <a:r>
              <a:rPr lang="en-US" sz="2400" dirty="0" err="1"/>
              <a:t>sắn</a:t>
            </a:r>
            <a:r>
              <a:rPr lang="en-US" sz="2400" dirty="0"/>
              <a:t>, </a:t>
            </a:r>
            <a:r>
              <a:rPr lang="en-US" sz="2400" dirty="0" err="1"/>
              <a:t>cá</a:t>
            </a:r>
            <a:r>
              <a:rPr lang="en-US" sz="2400" dirty="0"/>
              <a:t>, </a:t>
            </a:r>
            <a:r>
              <a:rPr lang="en-US" sz="2400" dirty="0" err="1"/>
              <a:t>thịt</a:t>
            </a:r>
            <a:r>
              <a:rPr lang="en-US" sz="2400" dirty="0"/>
              <a:t>, </a:t>
            </a:r>
            <a:r>
              <a:rPr lang="en-US" sz="2400" dirty="0" err="1"/>
              <a:t>rau</a:t>
            </a:r>
            <a:r>
              <a:rPr lang="en-US" sz="2400" dirty="0"/>
              <a:t>, </a:t>
            </a:r>
            <a:r>
              <a:rPr lang="en-US" sz="2400" dirty="0" err="1"/>
              <a:t>củ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285924" y="3809763"/>
            <a:ext cx="158889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dirty="0"/>
              <a:t>Ở: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sàn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8" y="3578931"/>
            <a:ext cx="765888" cy="765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9" y="4169067"/>
            <a:ext cx="689838" cy="108263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7437" y="4514114"/>
            <a:ext cx="43556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dirty="0"/>
              <a:t>Mặc: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mặc</a:t>
            </a:r>
            <a:r>
              <a:rPr lang="en-US" sz="2400" dirty="0"/>
              <a:t> </a:t>
            </a:r>
            <a:r>
              <a:rPr lang="en-US" sz="2400" dirty="0" err="1"/>
              <a:t>váy</a:t>
            </a:r>
            <a:r>
              <a:rPr lang="en-US" sz="2400" dirty="0"/>
              <a:t>,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khố</a:t>
            </a:r>
            <a:r>
              <a:rPr lang="en-US" sz="2400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6274" y="5321396"/>
            <a:ext cx="1085123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tục</a:t>
            </a:r>
            <a:r>
              <a:rPr lang="en-US" sz="2400" dirty="0"/>
              <a:t>: </a:t>
            </a:r>
            <a:r>
              <a:rPr lang="en-US" sz="2400" dirty="0" err="1"/>
              <a:t>nhuộm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,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trầu</a:t>
            </a:r>
            <a:r>
              <a:rPr lang="en-US" sz="2400" dirty="0"/>
              <a:t>, </a:t>
            </a:r>
            <a:r>
              <a:rPr lang="en-US" sz="2400" dirty="0" err="1"/>
              <a:t>xăm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,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32934" y="5887170"/>
            <a:ext cx="1095906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ngưỡng</a:t>
            </a:r>
            <a:r>
              <a:rPr lang="en-US" sz="2400" dirty="0"/>
              <a:t>: </a:t>
            </a:r>
            <a:r>
              <a:rPr lang="en-US" sz="2400" dirty="0" err="1"/>
              <a:t>sùng</a:t>
            </a:r>
            <a:r>
              <a:rPr lang="en-US" sz="2400" dirty="0"/>
              <a:t> </a:t>
            </a:r>
            <a:r>
              <a:rPr lang="en-US" sz="2400" dirty="0" err="1"/>
              <a:t>bái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/>
              <a:t>thờ</a:t>
            </a:r>
            <a:r>
              <a:rPr lang="en-US" sz="2400" dirty="0"/>
              <a:t> </a:t>
            </a:r>
            <a:r>
              <a:rPr lang="en-US" sz="2400" dirty="0" err="1"/>
              <a:t>cúng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tiên</a:t>
            </a:r>
            <a:r>
              <a:rPr lang="en-US" sz="2400" dirty="0"/>
              <a:t>,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thờ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 </a:t>
            </a:r>
            <a:r>
              <a:rPr lang="en-US" sz="2400" dirty="0" err="1"/>
              <a:t>hùng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tục</a:t>
            </a:r>
            <a:r>
              <a:rPr lang="en-US" sz="2400" dirty="0"/>
              <a:t> </a:t>
            </a:r>
            <a:r>
              <a:rPr lang="en-US" sz="2400" dirty="0" err="1"/>
              <a:t>phồn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,…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433411"/>
            <a:ext cx="878421" cy="8784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8672" y="915460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1.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CƠ SỞ HÌNH THÀNH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37955" y="20107"/>
            <a:ext cx="72033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792" y="1799380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1.2.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2032" y="137266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Đ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iều kiện tự nhiên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本框 31">
            <a:extLst>
              <a:ext uri="{FF2B5EF4-FFF2-40B4-BE49-F238E27FC236}">
                <a16:creationId xmlns:a16="http://schemas.microsoft.com/office/drawing/2014/main" id="{3D7F52C4-A124-4168-92CC-C75DA7D22B8C}"/>
              </a:ext>
            </a:extLst>
          </p:cNvPr>
          <p:cNvSpPr txBox="1"/>
          <p:nvPr/>
        </p:nvSpPr>
        <p:spPr>
          <a:xfrm>
            <a:off x="106681" y="2344968"/>
            <a:ext cx="57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</a:t>
            </a:r>
            <a:r>
              <a:rPr lang="vi-V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 THÀNH TỰU TIÊU BIỂU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4664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72" y="1006900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1.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CƠ SỞ HÌNH THÀNH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7955" y="81067"/>
            <a:ext cx="72033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 (Tiết 03)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92" y="2195620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1.2.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32" y="155554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Đ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iều kiện tự nhiên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3D7F52C4-A124-4168-92CC-C75DA7D22B8C}"/>
              </a:ext>
            </a:extLst>
          </p:cNvPr>
          <p:cNvSpPr txBox="1"/>
          <p:nvPr/>
        </p:nvSpPr>
        <p:spPr>
          <a:xfrm>
            <a:off x="106681" y="2741208"/>
            <a:ext cx="57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</a:t>
            </a:r>
            <a:r>
              <a:rPr lang="vi-V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 THÀNH TỰU TIÊU BIỂU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" y="3305294"/>
            <a:ext cx="1121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  <a:ea typeface="Calibri" pitchFamily="34" charset="0"/>
                <a:cs typeface="Times New Roman" pitchFamily="18" charset="0"/>
              </a:rPr>
              <a:t>2.1. Đời sống vật chất và tinh thần</a:t>
            </a:r>
            <a:endParaRPr lang="en-US" sz="2800" b="1" i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" y="3945374"/>
            <a:ext cx="1121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  <a:ea typeface="Calibri" pitchFamily="34" charset="0"/>
                <a:cs typeface="Times New Roman" pitchFamily="18" charset="0"/>
              </a:rPr>
              <a:t>2.2. Tổ chức xã hội và nhà nước</a:t>
            </a:r>
            <a:endParaRPr lang="en-US" sz="2800" b="1" i="1" dirty="0"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89000" y="4617719"/>
            <a:ext cx="10464800" cy="184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eaLnBrk="1" hangingPunct="1">
              <a:buFontTx/>
              <a:buChar char="-"/>
            </a:pPr>
            <a:r>
              <a:rPr lang="vi-VN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Lang: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Lang (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ọ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vi-VN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Thục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 (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r>
              <a:rPr lang="vi-VN" sz="2800" dirty="0">
                <a:ea typeface="Calibri" pitchFamily="34" charset="0"/>
                <a:cs typeface="Arial" pitchFamily="34" charset="0"/>
              </a:rPr>
              <a:t> </a:t>
            </a:r>
            <a:endParaRPr lang="en-US" sz="2800" dirty="0"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mg.loigiaihay.com/picture/2022/0328/screenshot-2022-03-28-1027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855" y="1494471"/>
            <a:ext cx="3974465" cy="4691663"/>
          </a:xfrm>
          <a:prstGeom prst="rect">
            <a:avLst/>
          </a:prstGeom>
          <a:noFill/>
        </p:spPr>
      </p:pic>
      <p:pic>
        <p:nvPicPr>
          <p:cNvPr id="53252" name="Picture 4" descr="https://img.loigiaihay.com/picture/2022/0328/screenshot-2022-03-28-1027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735" y="1630680"/>
            <a:ext cx="3838575" cy="46577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365760"/>
            <a:ext cx="813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SƠ ĐỒ TỔ CHỨC NHÀ NƯỚC VĂN LANG – ÂU LẠC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H:\hình ảnh\hình ảnh\2e3e89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328" y="3383280"/>
            <a:ext cx="573020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Box 3"/>
          <p:cNvSpPr txBox="1">
            <a:spLocks noChangeArrowheads="1"/>
          </p:cNvSpPr>
          <p:nvPr/>
        </p:nvSpPr>
        <p:spPr bwMode="auto">
          <a:xfrm>
            <a:off x="614680" y="6096000"/>
            <a:ext cx="5237480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Nỏ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Ã¬nh áº£nh cÃ³ liÃªn qua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-10856"/>
            <a:ext cx="4503342" cy="306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60960" y="2987040"/>
            <a:ext cx="637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Mũi tên đồng được tìm thấy ở Cổ Loa (Đông Anh – Hà Nội)</a:t>
            </a:r>
            <a:endParaRPr lang="en-US" dirty="0"/>
          </a:p>
        </p:txBody>
      </p:sp>
      <p:pic>
        <p:nvPicPr>
          <p:cNvPr id="6" name="Picture 2" descr="https://img.loigiaihay.com/picture/2022/0328/screenshot-2022-03-28-10293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9841" y="198120"/>
            <a:ext cx="5669280" cy="627771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1">
            <a:extLst>
              <a:ext uri="{FF2B5EF4-FFF2-40B4-BE49-F238E27FC236}">
                <a16:creationId xmlns:a16="http://schemas.microsoft.com/office/drawing/2014/main" id="{3D7F52C4-A124-4168-92CC-C75DA7D22B8C}"/>
              </a:ext>
            </a:extLst>
          </p:cNvPr>
          <p:cNvSpPr txBox="1"/>
          <p:nvPr/>
        </p:nvSpPr>
        <p:spPr>
          <a:xfrm>
            <a:off x="106681" y="43728"/>
            <a:ext cx="57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</a:t>
            </a:r>
            <a:r>
              <a:rPr lang="vi-V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 THÀNH TỰU TIÊU BIỂU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" y="607814"/>
            <a:ext cx="1121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  <a:ea typeface="Calibri" pitchFamily="34" charset="0"/>
                <a:cs typeface="Times New Roman" pitchFamily="18" charset="0"/>
              </a:rPr>
              <a:t>2.1. Đời sống vật chất và tinh thần</a:t>
            </a:r>
            <a:endParaRPr lang="en-US" sz="2800" b="1" i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" y="1247894"/>
            <a:ext cx="1121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  <a:ea typeface="Calibri" pitchFamily="34" charset="0"/>
                <a:cs typeface="Times New Roman" pitchFamily="18" charset="0"/>
              </a:rPr>
              <a:t>2.2. Tổ chức xã hội và nhà nước</a:t>
            </a:r>
            <a:endParaRPr lang="en-US" sz="2800" b="1" i="1" dirty="0"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89000" y="1920239"/>
            <a:ext cx="10464800" cy="209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eaLnBrk="1" hangingPunct="1">
              <a:buFontTx/>
              <a:buChar char="-"/>
            </a:pPr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Lang: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vua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Hùng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Lang (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Phú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ọ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Âu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Thục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 (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r>
              <a:rPr lang="vi-VN" sz="3200" dirty="0">
                <a:ea typeface="Calibri" pitchFamily="34" charset="0"/>
                <a:cs typeface="Arial" pitchFamily="34" charset="0"/>
              </a:rPr>
              <a:t> </a:t>
            </a:r>
            <a:endParaRPr lang="en-US" sz="32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7160" y="4006427"/>
            <a:ext cx="10927080" cy="16004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vi-VN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lang="en-US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Văn Lang 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ơ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giản</a:t>
            </a:r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vi-VN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Âu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lãnh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thổ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đội</a:t>
            </a:r>
            <a:r>
              <a:rPr lang="vi-VN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chặt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chẽ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480" y="5806441"/>
            <a:ext cx="10464800" cy="615549"/>
          </a:xfrm>
          <a:prstGeom prst="rect">
            <a:avLst/>
          </a:prstGeom>
          <a:solidFill>
            <a:schemeClr val="bg1"/>
          </a:solidFill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* Xã hội</a:t>
            </a:r>
            <a:r>
              <a:rPr lang="vi-VN" sz="3200" b="1" dirty="0">
                <a:latin typeface="+mj-lt"/>
              </a:rPr>
              <a:t>:</a:t>
            </a:r>
            <a:r>
              <a:rPr lang="vi-VN" sz="3200" dirty="0">
                <a:latin typeface="+mj-lt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vua, quý tộc, dân tự do,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72" y="1006900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1.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CƠ SỞ HÌNH THÀNH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7955" y="142027"/>
            <a:ext cx="72033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92" y="2195620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1.2.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32" y="155554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Đ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iều kiện tự nhiên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3D7F52C4-A124-4168-92CC-C75DA7D22B8C}"/>
              </a:ext>
            </a:extLst>
          </p:cNvPr>
          <p:cNvSpPr txBox="1"/>
          <p:nvPr/>
        </p:nvSpPr>
        <p:spPr>
          <a:xfrm>
            <a:off x="106681" y="2741208"/>
            <a:ext cx="57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</a:t>
            </a:r>
            <a:r>
              <a:rPr lang="vi-V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 THÀNH TỰU TIÊU BIỂU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" y="3305294"/>
            <a:ext cx="1121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  <a:ea typeface="Calibri" pitchFamily="34" charset="0"/>
                <a:cs typeface="Times New Roman" pitchFamily="18" charset="0"/>
              </a:rPr>
              <a:t>2.1. Đời sống vật chất và tinh thần</a:t>
            </a:r>
            <a:endParaRPr lang="en-US" sz="2800" b="1" i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" y="3945374"/>
            <a:ext cx="1121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  <a:ea typeface="Calibri" pitchFamily="34" charset="0"/>
                <a:cs typeface="Times New Roman" pitchFamily="18" charset="0"/>
              </a:rPr>
              <a:t>2.2. Tổ chức xã hội và nhà nước</a:t>
            </a:r>
            <a:endParaRPr lang="en-US" sz="2800" b="1" i="1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0748698F-2C70-4F7E-BC4F-A56C411E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53E15E29-C9AF-414E-B255-62B246CA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817" y="10064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4688D66C-07D1-47C1-B447-08E1BEE4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4" t="62196" r="38457" b="16132"/>
          <a:stretch>
            <a:fillRect/>
          </a:stretch>
        </p:blipFill>
        <p:spPr bwMode="auto">
          <a:xfrm>
            <a:off x="4766734" y="3028950"/>
            <a:ext cx="265853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bản đồ Việt nam trên Trống đồng - ĐỘI - GDNGLL 9 - Lê Văn Chinh -  Website Lê Văn Chinh - Kỹ năng hoạt động Đoàn - Đ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76" y="773747"/>
            <a:ext cx="6779173" cy="60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766" y="3719563"/>
            <a:ext cx="12192000" cy="3123323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4269">
            <a:off x="9100643" y="3725727"/>
            <a:ext cx="3543565" cy="3359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012" y="-30480"/>
            <a:ext cx="10746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6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NỀN VĂN MINH TRÊN ĐẤT NƯỚC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 NAM </a:t>
            </a:r>
            <a:endParaRPr lang="vi-VN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RƯỚC NĂM 1858)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4766" y="2827"/>
            <a:ext cx="12192000" cy="370532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4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CC3D426-8177-42AC-9402-51354261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E2C00-D262-4BC7-A084-3468068C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4" y="1565276"/>
            <a:ext cx="1733551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EE7D9-495A-49EA-A496-8D729164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1316567" y="1177925"/>
            <a:ext cx="147955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1A917-58F1-4210-A9EA-0667D88F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1" y="1589089"/>
            <a:ext cx="1733551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B09156-7DC0-4531-AADD-DBC519D1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4986867" y="1233489"/>
            <a:ext cx="1479551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4BC0D6-695D-4E53-8DBB-46D85150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1" y="1177925"/>
            <a:ext cx="173354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BC09D-5191-409E-A6BC-02BDC9F7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8235951" y="850900"/>
            <a:ext cx="147954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8444D1-658D-4813-B26B-6759745F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" y="2768601"/>
            <a:ext cx="98848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2BF507-E007-47AB-841B-4D42BBCD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11203517" y="2768601"/>
            <a:ext cx="98848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986FCC-3468-43E0-9E8F-6DFD877A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-133351" y="4041776"/>
            <a:ext cx="201718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Content Placeholder 24">
            <a:extLst>
              <a:ext uri="{FF2B5EF4-FFF2-40B4-BE49-F238E27FC236}">
                <a16:creationId xmlns:a16="http://schemas.microsoft.com/office/drawing/2014/main" id="{F517CA47-4A63-4187-AD9C-5FD516ADCA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4876801" y="6230938"/>
            <a:ext cx="2163233" cy="576262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DD7E53FD-E58C-479D-9123-BB933244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3378545"/>
            <a:ext cx="7425267" cy="37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E294E31-9F91-4428-9ECC-CA9A7895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040" y="4053841"/>
            <a:ext cx="43988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 Lạc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E63B9754-ED8D-4DA6-9112-11F297B84A93}"/>
              </a:ext>
            </a:extLst>
          </p:cNvPr>
          <p:cNvSpPr/>
          <p:nvPr/>
        </p:nvSpPr>
        <p:spPr>
          <a:xfrm>
            <a:off x="704851" y="5846764"/>
            <a:ext cx="4459816" cy="83343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Thăng Long (Hà Nội)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D7EA2984-D6C1-4AEA-AE77-F8B61B438D50}"/>
              </a:ext>
            </a:extLst>
          </p:cNvPr>
          <p:cNvSpPr/>
          <p:nvPr/>
        </p:nvSpPr>
        <p:spPr>
          <a:xfrm>
            <a:off x="7177618" y="5908675"/>
            <a:ext cx="4195233" cy="83343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Cổ Loa (Hà Nội)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90DD0C-F299-4E79-BDDF-E8C23BA5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1" y="6311900"/>
            <a:ext cx="8022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500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47083 -3.33333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7605 -0.4877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-2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6381 -0.57939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0" y="-2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1081 -0.5199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-25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3940F716-0930-4BEA-8118-2C7F604A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ABAFB-22D7-4588-B175-C2105A36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2" y="869951"/>
            <a:ext cx="173143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A2846-32BD-418A-B5FE-77DE481C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4891618" y="923926"/>
            <a:ext cx="1479549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4707A4-C8CE-44A8-B578-647B7F1E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67" y="1095375"/>
            <a:ext cx="173355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E7AECD-2D88-453B-800E-21648BAC7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1883834" y="1055688"/>
            <a:ext cx="16637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7EC517-D0E8-4C88-B63A-0E234AA3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967" y="903289"/>
            <a:ext cx="1733551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C864D-D9B4-4FF5-9CBB-B739843B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9040284" y="849314"/>
            <a:ext cx="1479549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BDA039-8375-45A0-866B-A6B35D3AE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" y="2768601"/>
            <a:ext cx="98848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F2F008-FE60-47AC-8876-D1CFFE04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11203517" y="2768601"/>
            <a:ext cx="98848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804377-0F73-40AA-B555-3728047F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-133351" y="4041776"/>
            <a:ext cx="201718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Content Placeholder 24">
            <a:extLst>
              <a:ext uri="{FF2B5EF4-FFF2-40B4-BE49-F238E27FC236}">
                <a16:creationId xmlns:a16="http://schemas.microsoft.com/office/drawing/2014/main" id="{5FF6753B-7DF7-41DD-A22E-77A89CAD73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5003801" y="5961064"/>
            <a:ext cx="2163233" cy="574675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667A538-D8AB-4F51-B1CD-793CA1F8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101" y="3368040"/>
            <a:ext cx="82928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6AEF5F5-EC89-461E-98AD-BA713B258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880" y="3505200"/>
            <a:ext cx="400812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Lang – Âu Lạc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5C014652-9E8E-49D5-9510-089282FDD5AD}"/>
              </a:ext>
            </a:extLst>
          </p:cNvPr>
          <p:cNvSpPr/>
          <p:nvPr/>
        </p:nvSpPr>
        <p:spPr>
          <a:xfrm>
            <a:off x="6999818" y="5557838"/>
            <a:ext cx="4237567" cy="84296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Lạc hầu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C0CB6EDA-D4EA-48E6-B6CC-0FABA4DC5433}"/>
              </a:ext>
            </a:extLst>
          </p:cNvPr>
          <p:cNvSpPr/>
          <p:nvPr/>
        </p:nvSpPr>
        <p:spPr>
          <a:xfrm>
            <a:off x="812801" y="5570538"/>
            <a:ext cx="4459817" cy="83026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Lạc tướng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622205-E2AD-424A-912E-F25BFFBE5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768" y="6013450"/>
            <a:ext cx="95461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1000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7083 -2.96296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16394 -0.607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3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55 -0.6627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8" y="-3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7982 -0.61828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3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 animBg="1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489FFFDE-24EC-4814-A208-09253CD9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67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353BC-8B10-46EC-85EE-AA745AB4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149351"/>
            <a:ext cx="173143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65316-907B-43A1-8EF7-78D68603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4457701" y="1447800"/>
            <a:ext cx="147955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05FD6-6738-4A94-AADA-DB3AFB4E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2" y="627064"/>
            <a:ext cx="173143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EA383-E86B-4F61-9867-3B263DB8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1373718" y="977900"/>
            <a:ext cx="147954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96B808-452E-4C64-9B28-0CEB1702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1" y="857251"/>
            <a:ext cx="173143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CC8C8C-0994-4493-B2EA-1FFDF567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8661401" y="977901"/>
            <a:ext cx="1479551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930530-CF70-421F-8F52-C584918F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" y="2768601"/>
            <a:ext cx="98848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8C7406-4EAB-4E1F-85CB-0D2C230B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11203517" y="2768601"/>
            <a:ext cx="98848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7F0EE2-B7C4-4A2C-975C-450F45BE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-133351" y="4041776"/>
            <a:ext cx="201718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tent Placeholder 24">
            <a:extLst>
              <a:ext uri="{FF2B5EF4-FFF2-40B4-BE49-F238E27FC236}">
                <a16:creationId xmlns:a16="http://schemas.microsoft.com/office/drawing/2014/main" id="{833CB1FE-D054-488A-812C-A0AACD279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5003801" y="6175376"/>
            <a:ext cx="2163233" cy="574675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966F3AE3-622D-4E7D-A81C-16C093078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127" y="3169920"/>
            <a:ext cx="8146473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05F8E20E-CEC8-4FF2-B325-3043A7910B46}"/>
              </a:ext>
            </a:extLst>
          </p:cNvPr>
          <p:cNvSpPr/>
          <p:nvPr/>
        </p:nvSpPr>
        <p:spPr>
          <a:xfrm>
            <a:off x="1219200" y="5467351"/>
            <a:ext cx="3979333" cy="51117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công 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E4C2E8-EBD4-4E2E-9126-6431DCB7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80" y="3433764"/>
            <a:ext cx="4907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 là n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gành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Lang –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3C772B2D-26D8-4D27-AEF2-D9F14142568C}"/>
              </a:ext>
            </a:extLst>
          </p:cNvPr>
          <p:cNvSpPr/>
          <p:nvPr/>
        </p:nvSpPr>
        <p:spPr>
          <a:xfrm>
            <a:off x="7254240" y="6126480"/>
            <a:ext cx="3556000" cy="56388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 Chăn nuôi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1600" dirty="0"/>
              <a:t>	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6F6B882C-F253-47D4-B6AA-8533F36D90E4}"/>
              </a:ext>
            </a:extLst>
          </p:cNvPr>
          <p:cNvSpPr/>
          <p:nvPr/>
        </p:nvSpPr>
        <p:spPr>
          <a:xfrm>
            <a:off x="7213600" y="5486401"/>
            <a:ext cx="3556000" cy="49847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nghiệp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7BCA5EE8-8B49-48D6-8183-D674C08D4EFF}"/>
              </a:ext>
            </a:extLst>
          </p:cNvPr>
          <p:cNvSpPr/>
          <p:nvPr/>
        </p:nvSpPr>
        <p:spPr>
          <a:xfrm>
            <a:off x="1219200" y="6191250"/>
            <a:ext cx="3979333" cy="43815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Trồng lúa nước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0E829F-873A-4B09-B15E-63AA9DBC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467" y="6238875"/>
            <a:ext cx="9567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2000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7083 2.22222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1254 -0.614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3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9415 -0.63171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1" y="-3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7982 -0.5252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26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92CF5560-BE77-4D08-83C9-9EADDE6C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CF97A-5161-4F50-855C-CF992AE8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1" y="1436689"/>
            <a:ext cx="1733549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148384-3519-4A55-918D-2A9BE372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1883834" y="1409700"/>
            <a:ext cx="147955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CBFD8-EF41-4E5C-AD80-C6BA1C17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18" y="1581151"/>
            <a:ext cx="1733549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694E1-47E8-4402-BEEB-C82F4E99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5213351" y="1209676"/>
            <a:ext cx="1479549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F2CF8A-9810-4A40-BCDB-2422699E7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34" y="2254250"/>
            <a:ext cx="173143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FB174-0543-4A44-A0D9-FE5B8BD9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8102601" y="1766889"/>
            <a:ext cx="1479551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2CAB37-26E3-4C4C-B52B-3258C04F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" y="2749550"/>
            <a:ext cx="988484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730F9-8583-4E2A-857F-33AD0AE2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11203517" y="2749550"/>
            <a:ext cx="98848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DCEF6F-09BB-4646-95CA-1A4FE5F3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-133351" y="4022726"/>
            <a:ext cx="201718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Content Placeholder 24">
            <a:extLst>
              <a:ext uri="{FF2B5EF4-FFF2-40B4-BE49-F238E27FC236}">
                <a16:creationId xmlns:a16="http://schemas.microsoft.com/office/drawing/2014/main" id="{4421E1F5-BDAB-4164-9DE7-06853EB25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4370494" y="6176964"/>
            <a:ext cx="2163233" cy="574675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88EAD404-1B7C-4846-A8E2-60739078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00" y="3352800"/>
            <a:ext cx="7896301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EF667D9B-F732-450A-BAFC-790F3198414D}"/>
              </a:ext>
            </a:extLst>
          </p:cNvPr>
          <p:cNvSpPr/>
          <p:nvPr/>
        </p:nvSpPr>
        <p:spPr>
          <a:xfrm>
            <a:off x="6685280" y="6192838"/>
            <a:ext cx="3649579" cy="46355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Óc Eo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062579-9CFF-4296-A8DC-0A4BA2BD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840" y="3564891"/>
            <a:ext cx="413004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Lang –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nl-NL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AE67A897-D855-448A-ADA0-8B66751E4EB3}"/>
              </a:ext>
            </a:extLst>
          </p:cNvPr>
          <p:cNvSpPr/>
          <p:nvPr/>
        </p:nvSpPr>
        <p:spPr>
          <a:xfrm>
            <a:off x="304800" y="6192839"/>
            <a:ext cx="4251158" cy="46672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Huỳnh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587FAF4D-CA1E-478A-9345-F87BABF8B60D}"/>
              </a:ext>
            </a:extLst>
          </p:cNvPr>
          <p:cNvSpPr/>
          <p:nvPr/>
        </p:nvSpPr>
        <p:spPr>
          <a:xfrm>
            <a:off x="6633211" y="5448301"/>
            <a:ext cx="3714749" cy="48577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ồng Nai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F9CED2D5-434C-4D6E-8506-7A49D6A0AE86}"/>
              </a:ext>
            </a:extLst>
          </p:cNvPr>
          <p:cNvSpPr/>
          <p:nvPr/>
        </p:nvSpPr>
        <p:spPr>
          <a:xfrm>
            <a:off x="304800" y="5448300"/>
            <a:ext cx="4251158" cy="46513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Sơn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C2BBD2-28FC-4BBF-8B79-A2596F1A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471" y="6263323"/>
            <a:ext cx="9567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47083 3.7037E-7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62014 -0.4261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7" y="-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15399 -0.50648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67FD561C-D954-4CCC-95D3-ED69BFF9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89DD8-4504-4168-976A-AD1ACA1C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34" y="1176339"/>
            <a:ext cx="173143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5E06D-C450-4672-803C-C4207B2D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2046818" y="1074739"/>
            <a:ext cx="1479549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10F83-8751-49EF-A36E-802E75262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67" y="2647950"/>
            <a:ext cx="173355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FA3401-83EB-47F3-8B7C-DF20006F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5321301" y="2300289"/>
            <a:ext cx="1479551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10A6E8-A142-41D4-9516-6653A2E2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18" y="1263650"/>
            <a:ext cx="173143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06E24F-FA0D-4A8E-BFB6-B2727E5B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1360" r="19958" b="9563"/>
          <a:stretch>
            <a:fillRect/>
          </a:stretch>
        </p:blipFill>
        <p:spPr bwMode="auto">
          <a:xfrm>
            <a:off x="9163051" y="947739"/>
            <a:ext cx="1479549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E5BE3E-58CD-496F-BE6B-12A96C20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9" b="56886"/>
          <a:stretch>
            <a:fillRect/>
          </a:stretch>
        </p:blipFill>
        <p:spPr bwMode="auto">
          <a:xfrm>
            <a:off x="1" y="2768601"/>
            <a:ext cx="98848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61063D-E1BB-40C7-B56C-4AF326A1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19" r="2856" b="56253"/>
          <a:stretch>
            <a:fillRect/>
          </a:stretch>
        </p:blipFill>
        <p:spPr bwMode="auto">
          <a:xfrm>
            <a:off x="11203517" y="2768601"/>
            <a:ext cx="98848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2DAB3-0D77-4EFF-9E95-39487991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0" r="53073"/>
          <a:stretch>
            <a:fillRect/>
          </a:stretch>
        </p:blipFill>
        <p:spPr bwMode="auto">
          <a:xfrm>
            <a:off x="-133351" y="4041776"/>
            <a:ext cx="201718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Content Placeholder 24">
            <a:extLst>
              <a:ext uri="{FF2B5EF4-FFF2-40B4-BE49-F238E27FC236}">
                <a16:creationId xmlns:a16="http://schemas.microsoft.com/office/drawing/2014/main" id="{C158AD94-E6F1-4FB3-8C72-FE079A0A2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2" r="84381" b="87279"/>
          <a:stretch>
            <a:fillRect/>
          </a:stretch>
        </p:blipFill>
        <p:spPr>
          <a:xfrm>
            <a:off x="5293785" y="5992814"/>
            <a:ext cx="2163233" cy="574675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F5A7E0EE-52BD-4CB4-8CC9-5B661379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1" y="3082526"/>
            <a:ext cx="8465398" cy="385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3AC260E0-69FE-4398-ABE5-0E579957B4AD}"/>
              </a:ext>
            </a:extLst>
          </p:cNvPr>
          <p:cNvSpPr/>
          <p:nvPr/>
        </p:nvSpPr>
        <p:spPr>
          <a:xfrm>
            <a:off x="788638" y="5486400"/>
            <a:ext cx="4386614" cy="5588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8DD064BF-14E9-4D53-B236-E3C1BECB0738}"/>
              </a:ext>
            </a:extLst>
          </p:cNvPr>
          <p:cNvSpPr/>
          <p:nvPr/>
        </p:nvSpPr>
        <p:spPr>
          <a:xfrm>
            <a:off x="777241" y="6272214"/>
            <a:ext cx="4480560" cy="58578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49099ECE-F4A0-45EF-A0FB-B71DF9F1A673}"/>
              </a:ext>
            </a:extLst>
          </p:cNvPr>
          <p:cNvSpPr/>
          <p:nvPr/>
        </p:nvSpPr>
        <p:spPr>
          <a:xfrm>
            <a:off x="7297196" y="6297614"/>
            <a:ext cx="4407123" cy="56038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do, nô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FB1A0C-78BD-4C2E-93CF-36BF66DB2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784" y="6062663"/>
            <a:ext cx="10752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2500</a:t>
            </a:r>
          </a:p>
        </p:txBody>
      </p:sp>
      <p:sp>
        <p:nvSpPr>
          <p:cNvPr id="8210" name="TextBox 32">
            <a:extLst>
              <a:ext uri="{FF2B5EF4-FFF2-40B4-BE49-F238E27FC236}">
                <a16:creationId xmlns:a16="http://schemas.microsoft.com/office/drawing/2014/main" id="{ECC03634-FC6E-490C-B976-5707AF18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720" y="3406775"/>
            <a:ext cx="41893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fr-FR" sz="2800" b="1" dirty="0" err="1">
                <a:solidFill>
                  <a:schemeClr val="bg1"/>
                </a:solidFill>
              </a:rPr>
              <a:t>Các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tầng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lớp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chính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trong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xã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hội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quốc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gia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Văn</a:t>
            </a:r>
            <a:r>
              <a:rPr lang="fr-FR" sz="2800" b="1" dirty="0">
                <a:solidFill>
                  <a:schemeClr val="bg1"/>
                </a:solidFill>
              </a:rPr>
              <a:t> Lang – </a:t>
            </a:r>
            <a:r>
              <a:rPr lang="fr-FR" sz="2800" b="1" dirty="0" err="1">
                <a:solidFill>
                  <a:schemeClr val="bg1"/>
                </a:solidFill>
              </a:rPr>
              <a:t>Âu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Lạc</a:t>
            </a:r>
            <a:r>
              <a:rPr lang="fr-FR" sz="2800" b="1" dirty="0">
                <a:solidFill>
                  <a:schemeClr val="bg1"/>
                </a:solidFill>
              </a:rPr>
              <a:t> là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Đáp án 2-LV1">
            <a:extLst>
              <a:ext uri="{FF2B5EF4-FFF2-40B4-BE49-F238E27FC236}">
                <a16:creationId xmlns:a16="http://schemas.microsoft.com/office/drawing/2014/main" id="{8DD064BF-14E9-4D53-B236-E3C1BECB0738}"/>
              </a:ext>
            </a:extLst>
          </p:cNvPr>
          <p:cNvSpPr/>
          <p:nvPr/>
        </p:nvSpPr>
        <p:spPr>
          <a:xfrm>
            <a:off x="7239001" y="5571174"/>
            <a:ext cx="4480560" cy="58578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địa chủ và nông nô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083 4.44444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-0.3344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51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88925"/>
            <a:ext cx="11018520" cy="1325563"/>
          </a:xfrm>
        </p:spPr>
        <p:txBody>
          <a:bodyPr>
            <a:noAutofit/>
          </a:bodyPr>
          <a:lstStyle/>
          <a:p>
            <a:pPr algn="ctr"/>
            <a:r>
              <a:rPr lang="vi-VN" sz="3200" dirty="0"/>
              <a:t>Các em về nhà tự sưu tầm và giới thiệu về lễ hội Đền Hùng như: địa điểm, ngày tổ chức lễ hội, đặc điểm, giá trị đối với ngày nay.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hững hình ảnh đền Hùng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040" y="1757020"/>
            <a:ext cx="7832725" cy="488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971D9DF7-87DF-4061-90F5-EB3078BFC238}"/>
              </a:ext>
            </a:extLst>
          </p:cNvPr>
          <p:cNvSpPr>
            <a:spLocks/>
          </p:cNvSpPr>
          <p:nvPr/>
        </p:nvSpPr>
        <p:spPr bwMode="auto">
          <a:xfrm>
            <a:off x="4323563" y="1942724"/>
            <a:ext cx="6316426" cy="3493511"/>
          </a:xfrm>
          <a:custGeom>
            <a:avLst/>
            <a:gdLst>
              <a:gd name="T0" fmla="*/ 2741 w 2586"/>
              <a:gd name="T1" fmla="*/ 1704 h 2173"/>
              <a:gd name="T2" fmla="*/ 2687 w 2586"/>
              <a:gd name="T3" fmla="*/ 1759 h 2173"/>
              <a:gd name="T4" fmla="*/ 2585 w 2586"/>
              <a:gd name="T5" fmla="*/ 1766 h 2173"/>
              <a:gd name="T6" fmla="*/ 2573 w 2586"/>
              <a:gd name="T7" fmla="*/ 1766 h 2173"/>
              <a:gd name="T8" fmla="*/ 1508 w 2586"/>
              <a:gd name="T9" fmla="*/ 1899 h 2173"/>
              <a:gd name="T10" fmla="*/ 286 w 2586"/>
              <a:gd name="T11" fmla="*/ 3636 h 2173"/>
              <a:gd name="T12" fmla="*/ 286 w 2586"/>
              <a:gd name="T13" fmla="*/ 3664 h 2173"/>
              <a:gd name="T14" fmla="*/ 380 w 2586"/>
              <a:gd name="T15" fmla="*/ 4405 h 2173"/>
              <a:gd name="T16" fmla="*/ 451 w 2586"/>
              <a:gd name="T17" fmla="*/ 4988 h 2173"/>
              <a:gd name="T18" fmla="*/ 357 w 2586"/>
              <a:gd name="T19" fmla="*/ 5475 h 2173"/>
              <a:gd name="T20" fmla="*/ 0 w 2586"/>
              <a:gd name="T21" fmla="*/ 5946 h 2173"/>
              <a:gd name="T22" fmla="*/ 357 w 2586"/>
              <a:gd name="T23" fmla="*/ 6415 h 2173"/>
              <a:gd name="T24" fmla="*/ 451 w 2586"/>
              <a:gd name="T25" fmla="*/ 6903 h 2173"/>
              <a:gd name="T26" fmla="*/ 380 w 2586"/>
              <a:gd name="T27" fmla="*/ 7488 h 2173"/>
              <a:gd name="T28" fmla="*/ 286 w 2586"/>
              <a:gd name="T29" fmla="*/ 8226 h 2173"/>
              <a:gd name="T30" fmla="*/ 286 w 2586"/>
              <a:gd name="T31" fmla="*/ 8259 h 2173"/>
              <a:gd name="T32" fmla="*/ 1508 w 2586"/>
              <a:gd name="T33" fmla="*/ 9992 h 2173"/>
              <a:gd name="T34" fmla="*/ 2328 w 2586"/>
              <a:gd name="T35" fmla="*/ 10120 h 2173"/>
              <a:gd name="T36" fmla="*/ 2425 w 2586"/>
              <a:gd name="T37" fmla="*/ 10127 h 2173"/>
              <a:gd name="T38" fmla="*/ 2491 w 2586"/>
              <a:gd name="T39" fmla="*/ 10198 h 2173"/>
              <a:gd name="T40" fmla="*/ 7165 w 2586"/>
              <a:gd name="T41" fmla="*/ 12177 h 2173"/>
              <a:gd name="T42" fmla="*/ 11839 w 2586"/>
              <a:gd name="T43" fmla="*/ 10205 h 2173"/>
              <a:gd name="T44" fmla="*/ 11905 w 2586"/>
              <a:gd name="T45" fmla="*/ 10127 h 2173"/>
              <a:gd name="T46" fmla="*/ 12007 w 2586"/>
              <a:gd name="T47" fmla="*/ 10127 h 2173"/>
              <a:gd name="T48" fmla="*/ 12933 w 2586"/>
              <a:gd name="T49" fmla="*/ 9992 h 2173"/>
              <a:gd name="T50" fmla="*/ 14155 w 2586"/>
              <a:gd name="T51" fmla="*/ 8259 h 2173"/>
              <a:gd name="T52" fmla="*/ 14155 w 2586"/>
              <a:gd name="T53" fmla="*/ 8226 h 2173"/>
              <a:gd name="T54" fmla="*/ 14060 w 2586"/>
              <a:gd name="T55" fmla="*/ 7488 h 2173"/>
              <a:gd name="T56" fmla="*/ 13990 w 2586"/>
              <a:gd name="T57" fmla="*/ 6903 h 2173"/>
              <a:gd name="T58" fmla="*/ 14084 w 2586"/>
              <a:gd name="T59" fmla="*/ 6415 h 2173"/>
              <a:gd name="T60" fmla="*/ 14441 w 2586"/>
              <a:gd name="T61" fmla="*/ 5946 h 2173"/>
              <a:gd name="T62" fmla="*/ 14084 w 2586"/>
              <a:gd name="T63" fmla="*/ 5475 h 2173"/>
              <a:gd name="T64" fmla="*/ 13990 w 2586"/>
              <a:gd name="T65" fmla="*/ 4988 h 2173"/>
              <a:gd name="T66" fmla="*/ 14060 w 2586"/>
              <a:gd name="T67" fmla="*/ 4405 h 2173"/>
              <a:gd name="T68" fmla="*/ 14155 w 2586"/>
              <a:gd name="T69" fmla="*/ 3664 h 2173"/>
              <a:gd name="T70" fmla="*/ 14155 w 2586"/>
              <a:gd name="T71" fmla="*/ 3636 h 2173"/>
              <a:gd name="T72" fmla="*/ 12933 w 2586"/>
              <a:gd name="T73" fmla="*/ 1899 h 2173"/>
              <a:gd name="T74" fmla="*/ 11766 w 2586"/>
              <a:gd name="T75" fmla="*/ 1771 h 2173"/>
              <a:gd name="T76" fmla="*/ 11667 w 2586"/>
              <a:gd name="T77" fmla="*/ 1775 h 2173"/>
              <a:gd name="T78" fmla="*/ 11593 w 2586"/>
              <a:gd name="T79" fmla="*/ 1709 h 2173"/>
              <a:gd name="T80" fmla="*/ 7165 w 2586"/>
              <a:gd name="T81" fmla="*/ 0 h 2173"/>
              <a:gd name="T82" fmla="*/ 2741 w 2586"/>
              <a:gd name="T83" fmla="*/ 1704 h 2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86" h="2173">
                <a:moveTo>
                  <a:pt x="491" y="304"/>
                </a:moveTo>
                <a:cubicBezTo>
                  <a:pt x="481" y="314"/>
                  <a:pt x="481" y="314"/>
                  <a:pt x="481" y="314"/>
                </a:cubicBezTo>
                <a:cubicBezTo>
                  <a:pt x="463" y="315"/>
                  <a:pt x="463" y="315"/>
                  <a:pt x="463" y="315"/>
                </a:cubicBezTo>
                <a:cubicBezTo>
                  <a:pt x="461" y="315"/>
                  <a:pt x="461" y="315"/>
                  <a:pt x="461" y="315"/>
                </a:cubicBezTo>
                <a:cubicBezTo>
                  <a:pt x="390" y="313"/>
                  <a:pt x="328" y="321"/>
                  <a:pt x="270" y="339"/>
                </a:cubicBezTo>
                <a:cubicBezTo>
                  <a:pt x="109" y="389"/>
                  <a:pt x="51" y="532"/>
                  <a:pt x="51" y="649"/>
                </a:cubicBezTo>
                <a:cubicBezTo>
                  <a:pt x="51" y="654"/>
                  <a:pt x="51" y="654"/>
                  <a:pt x="51" y="654"/>
                </a:cubicBezTo>
                <a:cubicBezTo>
                  <a:pt x="52" y="704"/>
                  <a:pt x="61" y="748"/>
                  <a:pt x="68" y="786"/>
                </a:cubicBezTo>
                <a:cubicBezTo>
                  <a:pt x="75" y="822"/>
                  <a:pt x="81" y="856"/>
                  <a:pt x="81" y="890"/>
                </a:cubicBezTo>
                <a:cubicBezTo>
                  <a:pt x="81" y="921"/>
                  <a:pt x="75" y="950"/>
                  <a:pt x="64" y="977"/>
                </a:cubicBezTo>
                <a:cubicBezTo>
                  <a:pt x="49" y="1011"/>
                  <a:pt x="27" y="1039"/>
                  <a:pt x="0" y="1061"/>
                </a:cubicBezTo>
                <a:cubicBezTo>
                  <a:pt x="27" y="1083"/>
                  <a:pt x="49" y="1111"/>
                  <a:pt x="64" y="1145"/>
                </a:cubicBezTo>
                <a:cubicBezTo>
                  <a:pt x="75" y="1172"/>
                  <a:pt x="81" y="1201"/>
                  <a:pt x="81" y="1232"/>
                </a:cubicBezTo>
                <a:cubicBezTo>
                  <a:pt x="81" y="1266"/>
                  <a:pt x="75" y="1300"/>
                  <a:pt x="68" y="1336"/>
                </a:cubicBezTo>
                <a:cubicBezTo>
                  <a:pt x="61" y="1375"/>
                  <a:pt x="52" y="1418"/>
                  <a:pt x="51" y="1468"/>
                </a:cubicBezTo>
                <a:cubicBezTo>
                  <a:pt x="51" y="1474"/>
                  <a:pt x="51" y="1474"/>
                  <a:pt x="51" y="1474"/>
                </a:cubicBezTo>
                <a:cubicBezTo>
                  <a:pt x="51" y="1590"/>
                  <a:pt x="109" y="1733"/>
                  <a:pt x="270" y="1783"/>
                </a:cubicBezTo>
                <a:cubicBezTo>
                  <a:pt x="314" y="1797"/>
                  <a:pt x="362" y="1805"/>
                  <a:pt x="417" y="1806"/>
                </a:cubicBezTo>
                <a:cubicBezTo>
                  <a:pt x="434" y="1807"/>
                  <a:pt x="434" y="1807"/>
                  <a:pt x="434" y="1807"/>
                </a:cubicBezTo>
                <a:cubicBezTo>
                  <a:pt x="446" y="1820"/>
                  <a:pt x="446" y="1820"/>
                  <a:pt x="446" y="1820"/>
                </a:cubicBezTo>
                <a:cubicBezTo>
                  <a:pt x="636" y="2041"/>
                  <a:pt x="949" y="2173"/>
                  <a:pt x="1283" y="2173"/>
                </a:cubicBezTo>
                <a:cubicBezTo>
                  <a:pt x="1617" y="2173"/>
                  <a:pt x="1930" y="2041"/>
                  <a:pt x="2120" y="1821"/>
                </a:cubicBezTo>
                <a:cubicBezTo>
                  <a:pt x="2132" y="1807"/>
                  <a:pt x="2132" y="1807"/>
                  <a:pt x="2132" y="1807"/>
                </a:cubicBezTo>
                <a:cubicBezTo>
                  <a:pt x="2150" y="1807"/>
                  <a:pt x="2150" y="1807"/>
                  <a:pt x="2150" y="1807"/>
                </a:cubicBezTo>
                <a:cubicBezTo>
                  <a:pt x="2210" y="1807"/>
                  <a:pt x="2265" y="1799"/>
                  <a:pt x="2316" y="1783"/>
                </a:cubicBezTo>
                <a:cubicBezTo>
                  <a:pt x="2477" y="1733"/>
                  <a:pt x="2535" y="1590"/>
                  <a:pt x="2535" y="1474"/>
                </a:cubicBezTo>
                <a:cubicBezTo>
                  <a:pt x="2535" y="1468"/>
                  <a:pt x="2535" y="1468"/>
                  <a:pt x="2535" y="1468"/>
                </a:cubicBezTo>
                <a:cubicBezTo>
                  <a:pt x="2534" y="1418"/>
                  <a:pt x="2525" y="1375"/>
                  <a:pt x="2518" y="1336"/>
                </a:cubicBezTo>
                <a:cubicBezTo>
                  <a:pt x="2511" y="1300"/>
                  <a:pt x="2505" y="1266"/>
                  <a:pt x="2505" y="1232"/>
                </a:cubicBezTo>
                <a:cubicBezTo>
                  <a:pt x="2505" y="1201"/>
                  <a:pt x="2510" y="1172"/>
                  <a:pt x="2522" y="1145"/>
                </a:cubicBezTo>
                <a:cubicBezTo>
                  <a:pt x="2537" y="1111"/>
                  <a:pt x="2558" y="1083"/>
                  <a:pt x="2586" y="1061"/>
                </a:cubicBezTo>
                <a:cubicBezTo>
                  <a:pt x="2558" y="1039"/>
                  <a:pt x="2537" y="1011"/>
                  <a:pt x="2522" y="977"/>
                </a:cubicBezTo>
                <a:cubicBezTo>
                  <a:pt x="2510" y="950"/>
                  <a:pt x="2505" y="921"/>
                  <a:pt x="2505" y="890"/>
                </a:cubicBezTo>
                <a:cubicBezTo>
                  <a:pt x="2505" y="856"/>
                  <a:pt x="2511" y="822"/>
                  <a:pt x="2518" y="786"/>
                </a:cubicBezTo>
                <a:cubicBezTo>
                  <a:pt x="2525" y="748"/>
                  <a:pt x="2534" y="704"/>
                  <a:pt x="2535" y="654"/>
                </a:cubicBezTo>
                <a:cubicBezTo>
                  <a:pt x="2535" y="649"/>
                  <a:pt x="2535" y="649"/>
                  <a:pt x="2535" y="649"/>
                </a:cubicBezTo>
                <a:cubicBezTo>
                  <a:pt x="2535" y="532"/>
                  <a:pt x="2477" y="389"/>
                  <a:pt x="2316" y="339"/>
                </a:cubicBezTo>
                <a:cubicBezTo>
                  <a:pt x="2253" y="319"/>
                  <a:pt x="2185" y="312"/>
                  <a:pt x="2107" y="316"/>
                </a:cubicBezTo>
                <a:cubicBezTo>
                  <a:pt x="2089" y="317"/>
                  <a:pt x="2089" y="317"/>
                  <a:pt x="2089" y="317"/>
                </a:cubicBezTo>
                <a:cubicBezTo>
                  <a:pt x="2076" y="305"/>
                  <a:pt x="2076" y="305"/>
                  <a:pt x="2076" y="305"/>
                </a:cubicBezTo>
                <a:cubicBezTo>
                  <a:pt x="1882" y="111"/>
                  <a:pt x="1593" y="0"/>
                  <a:pt x="1283" y="0"/>
                </a:cubicBezTo>
                <a:cubicBezTo>
                  <a:pt x="974" y="0"/>
                  <a:pt x="686" y="110"/>
                  <a:pt x="491" y="304"/>
                </a:cubicBezTo>
                <a:close/>
              </a:path>
            </a:pathLst>
          </a:custGeom>
          <a:solidFill>
            <a:srgbClr val="68704B">
              <a:alpha val="76000"/>
            </a:srgbClr>
          </a:solidFill>
          <a:ln>
            <a:noFill/>
          </a:ln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FFD881-C735-4BDF-922F-AF68DA2F9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7" y="1575699"/>
            <a:ext cx="4267007" cy="4381500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id="{3AF0A711-8C1F-4B2D-B55C-9BA18C40413A}"/>
              </a:ext>
            </a:extLst>
          </p:cNvPr>
          <p:cNvGrpSpPr>
            <a:grpSpLocks/>
          </p:cNvGrpSpPr>
          <p:nvPr/>
        </p:nvGrpSpPr>
        <p:grpSpPr bwMode="auto">
          <a:xfrm>
            <a:off x="5214761" y="3182394"/>
            <a:ext cx="4872285" cy="945965"/>
            <a:chOff x="-247" y="142574"/>
            <a:chExt cx="4872874" cy="945111"/>
          </a:xfrm>
        </p:grpSpPr>
        <p:sp>
          <p:nvSpPr>
            <p:cNvPr id="14" name="矩形 561">
              <a:extLst>
                <a:ext uri="{FF2B5EF4-FFF2-40B4-BE49-F238E27FC236}">
                  <a16:creationId xmlns:a16="http://schemas.microsoft.com/office/drawing/2014/main" id="{98A66ABC-738E-415B-A285-A35C6B841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7" y="142574"/>
              <a:ext cx="4787467" cy="94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457200"/>
              <a:r>
                <a:rPr lang="en-US" altLang="zh-CN" sz="6000" dirty="0">
                  <a:solidFill>
                    <a:prstClr val="white"/>
                  </a:solidFill>
                  <a:latin typeface="Magneto" panose="04030805050802020D02" pitchFamily="82" charset="0"/>
                  <a:ea typeface="微软雅黑" panose="020B0503020204020204" pitchFamily="34" charset="-122"/>
                </a:rPr>
                <a:t>Thank you</a:t>
              </a:r>
              <a:endParaRPr lang="zh-CN" altLang="en-US" sz="6000" dirty="0">
                <a:solidFill>
                  <a:prstClr val="white"/>
                </a:solidFill>
                <a:latin typeface="Magneto" panose="04030805050802020D02" pitchFamily="82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A4E8E0FF-801C-44D8-BDE8-9B8C16FD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7E6E8199-366A-44CA-9E2B-7CC7556F1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261 h 83"/>
                  <a:gd name="T2" fmla="*/ 164 w 71"/>
                  <a:gd name="T3" fmla="*/ 216 h 83"/>
                  <a:gd name="T4" fmla="*/ 214 w 71"/>
                  <a:gd name="T5" fmla="*/ 236 h 83"/>
                  <a:gd name="T6" fmla="*/ 193 w 71"/>
                  <a:gd name="T7" fmla="*/ 103 h 83"/>
                  <a:gd name="T8" fmla="*/ 357 w 71"/>
                  <a:gd name="T9" fmla="*/ 49 h 83"/>
                  <a:gd name="T10" fmla="*/ 374 w 71"/>
                  <a:gd name="T11" fmla="*/ 157 h 83"/>
                  <a:gd name="T12" fmla="*/ 357 w 71"/>
                  <a:gd name="T13" fmla="*/ 187 h 83"/>
                  <a:gd name="T14" fmla="*/ 300 w 71"/>
                  <a:gd name="T15" fmla="*/ 194 h 83"/>
                  <a:gd name="T16" fmla="*/ 288 w 71"/>
                  <a:gd name="T17" fmla="*/ 140 h 83"/>
                  <a:gd name="T18" fmla="*/ 345 w 71"/>
                  <a:gd name="T19" fmla="*/ 128 h 83"/>
                  <a:gd name="T20" fmla="*/ 362 w 71"/>
                  <a:gd name="T21" fmla="*/ 140 h 83"/>
                  <a:gd name="T22" fmla="*/ 317 w 71"/>
                  <a:gd name="T23" fmla="*/ 49 h 83"/>
                  <a:gd name="T24" fmla="*/ 205 w 71"/>
                  <a:gd name="T25" fmla="*/ 128 h 83"/>
                  <a:gd name="T26" fmla="*/ 278 w 71"/>
                  <a:gd name="T27" fmla="*/ 248 h 83"/>
                  <a:gd name="T28" fmla="*/ 312 w 71"/>
                  <a:gd name="T29" fmla="*/ 253 h 83"/>
                  <a:gd name="T30" fmla="*/ 312 w 71"/>
                  <a:gd name="T31" fmla="*/ 265 h 83"/>
                  <a:gd name="T32" fmla="*/ 271 w 71"/>
                  <a:gd name="T33" fmla="*/ 278 h 83"/>
                  <a:gd name="T34" fmla="*/ 205 w 71"/>
                  <a:gd name="T35" fmla="*/ 393 h 83"/>
                  <a:gd name="T36" fmla="*/ 300 w 71"/>
                  <a:gd name="T37" fmla="*/ 484 h 83"/>
                  <a:gd name="T38" fmla="*/ 362 w 71"/>
                  <a:gd name="T39" fmla="*/ 386 h 83"/>
                  <a:gd name="T40" fmla="*/ 345 w 71"/>
                  <a:gd name="T41" fmla="*/ 398 h 83"/>
                  <a:gd name="T42" fmla="*/ 288 w 71"/>
                  <a:gd name="T43" fmla="*/ 386 h 83"/>
                  <a:gd name="T44" fmla="*/ 300 w 71"/>
                  <a:gd name="T45" fmla="*/ 332 h 83"/>
                  <a:gd name="T46" fmla="*/ 357 w 71"/>
                  <a:gd name="T47" fmla="*/ 339 h 83"/>
                  <a:gd name="T48" fmla="*/ 378 w 71"/>
                  <a:gd name="T49" fmla="*/ 447 h 83"/>
                  <a:gd name="T50" fmla="*/ 288 w 71"/>
                  <a:gd name="T51" fmla="*/ 501 h 83"/>
                  <a:gd name="T52" fmla="*/ 198 w 71"/>
                  <a:gd name="T53" fmla="*/ 435 h 83"/>
                  <a:gd name="T54" fmla="*/ 221 w 71"/>
                  <a:gd name="T55" fmla="*/ 290 h 83"/>
                  <a:gd name="T56" fmla="*/ 159 w 71"/>
                  <a:gd name="T57" fmla="*/ 315 h 83"/>
                  <a:gd name="T58" fmla="*/ 24 w 71"/>
                  <a:gd name="T59" fmla="*/ 285 h 83"/>
                  <a:gd name="T60" fmla="*/ 0 w 71"/>
                  <a:gd name="T61" fmla="*/ 265 h 83"/>
                  <a:gd name="T62" fmla="*/ 0 w 71"/>
                  <a:gd name="T63" fmla="*/ 261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B9F45F8B-089B-4688-930B-CC443727A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95 w 71"/>
                  <a:gd name="T1" fmla="*/ 241 h 81"/>
                  <a:gd name="T2" fmla="*/ 128 w 71"/>
                  <a:gd name="T3" fmla="*/ 228 h 81"/>
                  <a:gd name="T4" fmla="*/ 196 w 71"/>
                  <a:gd name="T5" fmla="*/ 96 h 81"/>
                  <a:gd name="T6" fmla="*/ 83 w 71"/>
                  <a:gd name="T7" fmla="*/ 29 h 81"/>
                  <a:gd name="T8" fmla="*/ 45 w 71"/>
                  <a:gd name="T9" fmla="*/ 120 h 81"/>
                  <a:gd name="T10" fmla="*/ 57 w 71"/>
                  <a:gd name="T11" fmla="*/ 108 h 81"/>
                  <a:gd name="T12" fmla="*/ 111 w 71"/>
                  <a:gd name="T13" fmla="*/ 120 h 81"/>
                  <a:gd name="T14" fmla="*/ 106 w 71"/>
                  <a:gd name="T15" fmla="*/ 174 h 81"/>
                  <a:gd name="T16" fmla="*/ 50 w 71"/>
                  <a:gd name="T17" fmla="*/ 170 h 81"/>
                  <a:gd name="T18" fmla="*/ 28 w 71"/>
                  <a:gd name="T19" fmla="*/ 54 h 81"/>
                  <a:gd name="T20" fmla="*/ 128 w 71"/>
                  <a:gd name="T21" fmla="*/ 5 h 81"/>
                  <a:gd name="T22" fmla="*/ 213 w 71"/>
                  <a:gd name="T23" fmla="*/ 96 h 81"/>
                  <a:gd name="T24" fmla="*/ 189 w 71"/>
                  <a:gd name="T25" fmla="*/ 216 h 81"/>
                  <a:gd name="T26" fmla="*/ 398 w 71"/>
                  <a:gd name="T27" fmla="*/ 241 h 81"/>
                  <a:gd name="T28" fmla="*/ 185 w 71"/>
                  <a:gd name="T29" fmla="*/ 273 h 81"/>
                  <a:gd name="T30" fmla="*/ 213 w 71"/>
                  <a:gd name="T31" fmla="*/ 386 h 81"/>
                  <a:gd name="T32" fmla="*/ 151 w 71"/>
                  <a:gd name="T33" fmla="*/ 477 h 81"/>
                  <a:gd name="T34" fmla="*/ 45 w 71"/>
                  <a:gd name="T35" fmla="*/ 459 h 81"/>
                  <a:gd name="T36" fmla="*/ 28 w 71"/>
                  <a:gd name="T37" fmla="*/ 349 h 81"/>
                  <a:gd name="T38" fmla="*/ 45 w 71"/>
                  <a:gd name="T39" fmla="*/ 327 h 81"/>
                  <a:gd name="T40" fmla="*/ 102 w 71"/>
                  <a:gd name="T41" fmla="*/ 314 h 81"/>
                  <a:gd name="T42" fmla="*/ 111 w 71"/>
                  <a:gd name="T43" fmla="*/ 373 h 81"/>
                  <a:gd name="T44" fmla="*/ 50 w 71"/>
                  <a:gd name="T45" fmla="*/ 373 h 81"/>
                  <a:gd name="T46" fmla="*/ 45 w 71"/>
                  <a:gd name="T47" fmla="*/ 361 h 81"/>
                  <a:gd name="T48" fmla="*/ 73 w 71"/>
                  <a:gd name="T49" fmla="*/ 459 h 81"/>
                  <a:gd name="T50" fmla="*/ 201 w 71"/>
                  <a:gd name="T51" fmla="*/ 381 h 81"/>
                  <a:gd name="T52" fmla="*/ 118 w 71"/>
                  <a:gd name="T53" fmla="*/ 253 h 81"/>
                  <a:gd name="T54" fmla="*/ 95 w 71"/>
                  <a:gd name="T55" fmla="*/ 248 h 81"/>
                  <a:gd name="T56" fmla="*/ 95 w 71"/>
                  <a:gd name="T57" fmla="*/ 241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矩形 566">
              <a:extLst>
                <a:ext uri="{FF2B5EF4-FFF2-40B4-BE49-F238E27FC236}">
                  <a16:creationId xmlns:a16="http://schemas.microsoft.com/office/drawing/2014/main" id="{BBE19751-C60C-407C-9469-3FB56406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1602"/>
              <a:ext cx="4872627" cy="458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45720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altLang="zh-CN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1108902" y="0"/>
            <a:ext cx="7715250" cy="7315200"/>
            <a:chOff x="1782675" y="0"/>
            <a:chExt cx="7715250" cy="7315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95345" l="1453" r="89831">
                          <a14:backgroundMark x1="57869" y1="5939" x2="57869" y2="5939"/>
                          <a14:backgroundMark x1="52542" y1="5939" x2="52542" y2="5939"/>
                          <a14:backgroundMark x1="72881" y1="7865" x2="72881" y2="7865"/>
                          <a14:backgroundMark x1="56901" y1="9791" x2="56901" y2="9791"/>
                          <a14:backgroundMark x1="3390" y1="26806" x2="3390" y2="26806"/>
                          <a14:backgroundMark x1="17918" y1="29374" x2="17918" y2="29374"/>
                          <a14:backgroundMark x1="7748" y1="31300" x2="7748" y2="31300"/>
                          <a14:backgroundMark x1="11138" y1="22953" x2="11138" y2="22953"/>
                          <a14:backgroundMark x1="6295" y1="19101" x2="6295" y2="19101"/>
                          <a14:backgroundMark x1="17433" y1="21027" x2="17433" y2="21027"/>
                          <a14:backgroundMark x1="25182" y1="34510" x2="25182" y2="34510"/>
                          <a14:backgroundMark x1="13559" y1="37400" x2="13559" y2="37400"/>
                          <a14:backgroundMark x1="34867" y1="68058" x2="34867" y2="68058"/>
                          <a14:backgroundMark x1="27119" y1="69021" x2="27119" y2="69021"/>
                          <a14:backgroundMark x1="27119" y1="54896" x2="27119" y2="54896"/>
                          <a14:backgroundMark x1="39225" y1="48636" x2="39225" y2="48636"/>
                          <a14:backgroundMark x1="17433" y1="52006" x2="17433" y2="52006"/>
                          <a14:backgroundMark x1="43584" y1="62600" x2="43584" y2="62600"/>
                          <a14:backgroundMark x1="39225" y1="67737" x2="39225" y2="67737"/>
                          <a14:backgroundMark x1="45521" y1="67095" x2="45521" y2="67095"/>
                          <a14:backgroundMark x1="44552" y1="56501" x2="44552" y2="565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675" y="0"/>
              <a:ext cx="7715250" cy="731520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3360611" y="2386264"/>
              <a:ext cx="2519035" cy="962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890198" y="5061284"/>
              <a:ext cx="3352835" cy="962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379607" y="-21091"/>
            <a:ext cx="4988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Chiller" panose="04020404031007020602" pitchFamily="82" charset="0"/>
              </a:rPr>
              <a:t>Quốc</a:t>
            </a:r>
            <a:r>
              <a:rPr lang="en-US" sz="4000" b="1" dirty="0">
                <a:latin typeface="Chiller" panose="04020404031007020602" pitchFamily="82" charset="0"/>
              </a:rPr>
              <a:t> </a:t>
            </a:r>
            <a:r>
              <a:rPr lang="en-US" sz="4000" b="1" dirty="0" err="1">
                <a:latin typeface="Chiller" panose="04020404031007020602" pitchFamily="82" charset="0"/>
              </a:rPr>
              <a:t>gia</a:t>
            </a:r>
            <a:r>
              <a:rPr lang="en-US" sz="4000" b="1" dirty="0">
                <a:latin typeface="Chiller" panose="04020404031007020602" pitchFamily="82" charset="0"/>
              </a:rPr>
              <a:t> </a:t>
            </a:r>
            <a:r>
              <a:rPr lang="en-US" sz="4000" b="1" dirty="0" err="1">
                <a:latin typeface="Chiller" panose="04020404031007020602" pitchFamily="82" charset="0"/>
              </a:rPr>
              <a:t>Văn</a:t>
            </a:r>
            <a:r>
              <a:rPr lang="en-US" sz="4000" b="1" dirty="0">
                <a:latin typeface="Chiller" panose="04020404031007020602" pitchFamily="82" charset="0"/>
              </a:rPr>
              <a:t> Lang – </a:t>
            </a:r>
            <a:r>
              <a:rPr lang="en-US" sz="4000" b="1" dirty="0" err="1">
                <a:latin typeface="Chiller" panose="04020404031007020602" pitchFamily="82" charset="0"/>
              </a:rPr>
              <a:t>Âu</a:t>
            </a:r>
            <a:r>
              <a:rPr lang="en-US" sz="4000" b="1" dirty="0">
                <a:latin typeface="Chiller" panose="04020404031007020602" pitchFamily="82" charset="0"/>
              </a:rPr>
              <a:t> </a:t>
            </a:r>
            <a:r>
              <a:rPr lang="en-US" sz="4000" b="1" dirty="0" err="1">
                <a:latin typeface="Chiller" panose="04020404031007020602" pitchFamily="82" charset="0"/>
              </a:rPr>
              <a:t>Lạc</a:t>
            </a:r>
            <a:endParaRPr lang="en-US" sz="4000" b="1" dirty="0">
              <a:latin typeface="Chiller" panose="04020404031007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7669" y="2256917"/>
            <a:ext cx="3687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Chiller" panose="04020404031007020602" pitchFamily="82" charset="0"/>
              </a:rPr>
              <a:t>Quốc</a:t>
            </a:r>
            <a:r>
              <a:rPr lang="en-US" sz="4000" b="1" dirty="0">
                <a:latin typeface="Chiller" panose="04020404031007020602" pitchFamily="82" charset="0"/>
              </a:rPr>
              <a:t> </a:t>
            </a:r>
            <a:r>
              <a:rPr lang="en-US" sz="4000" b="1" dirty="0" err="1">
                <a:latin typeface="Chiller" panose="04020404031007020602" pitchFamily="82" charset="0"/>
              </a:rPr>
              <a:t>gia</a:t>
            </a:r>
            <a:r>
              <a:rPr lang="en-US" sz="4000" b="1" dirty="0">
                <a:latin typeface="Chiller" panose="04020404031007020602" pitchFamily="82" charset="0"/>
              </a:rPr>
              <a:t> </a:t>
            </a:r>
            <a:r>
              <a:rPr lang="en-US" sz="4000" b="1" dirty="0" err="1">
                <a:latin typeface="Chiller" panose="04020404031007020602" pitchFamily="82" charset="0"/>
              </a:rPr>
              <a:t>cổ</a:t>
            </a:r>
            <a:r>
              <a:rPr lang="en-US" sz="4000" b="1" dirty="0">
                <a:latin typeface="Chiller" panose="04020404031007020602" pitchFamily="82" charset="0"/>
              </a:rPr>
              <a:t> Cham-pa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4580" y="5061284"/>
            <a:ext cx="3666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Chiller" panose="04020404031007020602" pitchFamily="82" charset="0"/>
              </a:rPr>
              <a:t>Quốc</a:t>
            </a:r>
            <a:r>
              <a:rPr lang="en-US" sz="4000" b="1" dirty="0">
                <a:latin typeface="Chiller" panose="04020404031007020602" pitchFamily="82" charset="0"/>
              </a:rPr>
              <a:t> </a:t>
            </a:r>
            <a:r>
              <a:rPr lang="en-US" sz="4000" b="1" dirty="0" err="1">
                <a:latin typeface="Chiller" panose="04020404031007020602" pitchFamily="82" charset="0"/>
              </a:rPr>
              <a:t>gia</a:t>
            </a:r>
            <a:r>
              <a:rPr lang="en-US" sz="4000" b="1" dirty="0">
                <a:latin typeface="Chiller" panose="04020404031007020602" pitchFamily="82" charset="0"/>
              </a:rPr>
              <a:t> </a:t>
            </a:r>
            <a:r>
              <a:rPr lang="en-US" sz="4000" b="1" dirty="0" err="1">
                <a:latin typeface="Chiller" panose="04020404031007020602" pitchFamily="82" charset="0"/>
              </a:rPr>
              <a:t>cổ</a:t>
            </a:r>
            <a:r>
              <a:rPr lang="en-US" sz="4000" b="1" dirty="0">
                <a:latin typeface="Chiller" panose="04020404031007020602" pitchFamily="82" charset="0"/>
              </a:rPr>
              <a:t> </a:t>
            </a:r>
            <a:r>
              <a:rPr lang="en-US" sz="4000" b="1" dirty="0" err="1">
                <a:latin typeface="Chiller" panose="04020404031007020602" pitchFamily="82" charset="0"/>
              </a:rPr>
              <a:t>Phù</a:t>
            </a:r>
            <a:r>
              <a:rPr lang="en-US" sz="4000" b="1" dirty="0">
                <a:latin typeface="Chiller" panose="04020404031007020602" pitchFamily="82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2501696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5465C67-375E-4079-9E7B-5DAA3DC8B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371" r="100000">
                        <a14:backgroundMark x1="23746" y1="24000" x2="23746" y2="24000"/>
                        <a14:backgroundMark x1="27090" y1="35000" x2="27090" y2="35000"/>
                        <a14:backgroundMark x1="27090" y1="35000" x2="27090" y2="35000"/>
                        <a14:backgroundMark x1="27090" y1="35000" x2="27090" y2="35000"/>
                        <a14:backgroundMark x1="29431" y1="46667" x2="29431" y2="46667"/>
                        <a14:backgroundMark x1="29431" y1="46667" x2="29431" y2="46667"/>
                        <a14:backgroundMark x1="29431" y1="46667" x2="29431" y2="46667"/>
                        <a14:backgroundMark x1="36789" y1="61000" x2="36789" y2="61000"/>
                        <a14:backgroundMark x1="23077" y1="25333" x2="37124" y2="63667"/>
                        <a14:backgroundMark x1="60870" y1="14333" x2="60870" y2="14333"/>
                        <a14:backgroundMark x1="68562" y1="28333" x2="68562" y2="28333"/>
                        <a14:backgroundMark x1="80602" y1="32667" x2="80602" y2="32667"/>
                        <a14:backgroundMark x1="58194" y1="34667" x2="58194" y2="34667"/>
                        <a14:backgroundMark x1="54849" y1="39000" x2="54849" y2="39000"/>
                        <a14:backgroundMark x1="54849" y1="45333" x2="54849" y2="45333"/>
                        <a14:backgroundMark x1="49833" y1="34667" x2="49833" y2="34667"/>
                        <a14:backgroundMark x1="53846" y1="28333" x2="53846" y2="28333"/>
                        <a14:backgroundMark x1="70234" y1="65333" x2="70234" y2="65333"/>
                        <a14:backgroundMark x1="81271" y1="63667" x2="81271" y2="63667"/>
                        <a14:backgroundMark x1="67893" y1="69667" x2="67893" y2="69667"/>
                        <a14:backgroundMark x1="59532" y1="78000" x2="59532" y2="78000"/>
                        <a14:backgroundMark x1="68562" y1="75000" x2="68562" y2="75000"/>
                        <a14:backgroundMark x1="54515" y1="84333" x2="54515" y2="84333"/>
                        <a14:backgroundMark x1="32776" y1="30667" x2="32776" y2="30667"/>
                        <a14:backgroundMark x1="37793" y1="29000" x2="37793" y2="29000"/>
                        <a14:backgroundMark x1="34448" y1="28000" x2="34448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29" y="-377334"/>
            <a:ext cx="6687739" cy="6710106"/>
          </a:xfrm>
          <a:prstGeom prst="rect">
            <a:avLst/>
          </a:prstGeom>
        </p:spPr>
      </p:pic>
      <p:sp>
        <p:nvSpPr>
          <p:cNvPr id="9" name="椭圆 627">
            <a:extLst>
              <a:ext uri="{FF2B5EF4-FFF2-40B4-BE49-F238E27FC236}">
                <a16:creationId xmlns:a16="http://schemas.microsoft.com/office/drawing/2014/main" id="{01D38704-F5AF-4B5D-A930-233ED0D1E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453" y="1459027"/>
            <a:ext cx="2828925" cy="28305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 UI" panose="020B0503020204020204" pitchFamily="34" charset="-122"/>
            </a:endParaRPr>
          </a:p>
        </p:txBody>
      </p:sp>
      <p:sp>
        <p:nvSpPr>
          <p:cNvPr id="10" name="椭圆 628">
            <a:extLst>
              <a:ext uri="{FF2B5EF4-FFF2-40B4-BE49-F238E27FC236}">
                <a16:creationId xmlns:a16="http://schemas.microsoft.com/office/drawing/2014/main" id="{093BCAEC-38AC-4D96-95B6-EEFBAA1F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697" y="1459027"/>
            <a:ext cx="3095625" cy="3097213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 UI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08B9AE9-61E6-4C65-AB81-E7946F60446F}"/>
              </a:ext>
            </a:extLst>
          </p:cNvPr>
          <p:cNvSpPr txBox="1"/>
          <p:nvPr/>
        </p:nvSpPr>
        <p:spPr>
          <a:xfrm>
            <a:off x="2977594" y="2657500"/>
            <a:ext cx="284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Group 8">
            <a:extLst>
              <a:ext uri="{FF2B5EF4-FFF2-40B4-BE49-F238E27FC236}">
                <a16:creationId xmlns:a16="http://schemas.microsoft.com/office/drawing/2014/main" id="{A190A834-6CDC-4F56-AF40-DDC195F49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6509907" y="1586376"/>
            <a:ext cx="3390507" cy="14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7B3B6E21-0B0F-4035-8302-D7AC21991324}"/>
              </a:ext>
            </a:extLst>
          </p:cNvPr>
          <p:cNvSpPr txBox="1"/>
          <p:nvPr/>
        </p:nvSpPr>
        <p:spPr>
          <a:xfrm>
            <a:off x="5974922" y="2102027"/>
            <a:ext cx="543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</a:t>
            </a:r>
            <a:r>
              <a:rPr lang="vi-V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CƠ SỞ HÌNH THÀNH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1" name="Group 8">
            <a:extLst>
              <a:ext uri="{FF2B5EF4-FFF2-40B4-BE49-F238E27FC236}">
                <a16:creationId xmlns:a16="http://schemas.microsoft.com/office/drawing/2014/main" id="{07E52008-AD14-453C-A201-DC56F15BF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6493483" y="3277117"/>
            <a:ext cx="3390507" cy="14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3D7F52C4-A124-4168-92CC-C75DA7D22B8C}"/>
              </a:ext>
            </a:extLst>
          </p:cNvPr>
          <p:cNvSpPr txBox="1"/>
          <p:nvPr/>
        </p:nvSpPr>
        <p:spPr>
          <a:xfrm>
            <a:off x="5974081" y="3747048"/>
            <a:ext cx="57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</a:t>
            </a:r>
            <a:r>
              <a:rPr lang="vi-VN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 THÀNH TỰU TIÊU BIỂU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14" y="4404817"/>
            <a:ext cx="466406" cy="4664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28" y="4511578"/>
            <a:ext cx="620787" cy="6207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18" y="2553714"/>
            <a:ext cx="424005" cy="4240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14" y="2476330"/>
            <a:ext cx="385459" cy="3854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14" y="4384591"/>
            <a:ext cx="466406" cy="4664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22" y="4103223"/>
            <a:ext cx="466406" cy="4664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754235" y="370627"/>
            <a:ext cx="61212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1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5224" r="83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01" y="-186871"/>
            <a:ext cx="6232289" cy="7028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8592" y="976420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4235" y="65827"/>
            <a:ext cx="75843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 (Tiết 01)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2472" y="155554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Đ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iều kiện tự nhiên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2840" y="4062443"/>
            <a:ext cx="7437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Địa bàn chủ yếu:</a:t>
            </a:r>
          </a:p>
          <a:p>
            <a:pPr algn="just"/>
            <a:endParaRPr lang="vi-VN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- Đất đai:</a:t>
            </a:r>
          </a:p>
          <a:p>
            <a:pPr algn="just"/>
            <a:endParaRPr lang="vi-VN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- Khí hậu: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6263640" y="2042160"/>
            <a:ext cx="5821680" cy="2499360"/>
          </a:xfrm>
          <a:prstGeom prst="wedgeEllipseCallout">
            <a:avLst>
              <a:gd name="adj1" fmla="val -45895"/>
              <a:gd name="adj2" fmla="val -47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i="1" dirty="0">
                <a:latin typeface="+mj-lt"/>
              </a:rPr>
              <a:t>Đọc thông tin mục 1.1 và quan sát Lược đồ 12 SGK, em hãy nêu cơ sở điều kiện tự nhiên hình thành nền văn minh Văn Lang- Âu Lạc?</a:t>
            </a:r>
          </a:p>
        </p:txBody>
      </p:sp>
    </p:spTree>
    <p:extLst>
      <p:ext uri="{BB962C8B-B14F-4D97-AF65-F5344CB8AC3E}">
        <p14:creationId xmlns:p14="http://schemas.microsoft.com/office/powerpoint/2010/main" val="4253872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5224" r="83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01" y="-186871"/>
            <a:ext cx="6232289" cy="7028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8592" y="976420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4235" y="65827"/>
            <a:ext cx="61212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2472" y="155554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Đ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iều kiện tự nhiên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0080" y="2401283"/>
            <a:ext cx="7437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Hình thành chủ yếu trên phạm vi lưu vực sông Hồng, sông Mã, sông Cả (vùng Bắc Bộ và Bắc Trung Bộ Việt Nam ngày nay).</a:t>
            </a:r>
          </a:p>
          <a:p>
            <a:pPr algn="just"/>
            <a:r>
              <a:rPr lang="vi-VN" sz="2800" dirty="0">
                <a:latin typeface="+mj-lt"/>
              </a:rPr>
              <a:t>- Hệ thống sông bồi đắp phù sa hình thành các vùng đồng bằng màu mỡ, tạo điều kiện thuận lợi để cư dân sớm định cư sinh sống.</a:t>
            </a:r>
          </a:p>
          <a:p>
            <a:pPr algn="just"/>
            <a:r>
              <a:rPr lang="vi-VN" sz="2800" dirty="0">
                <a:latin typeface="+mj-lt"/>
              </a:rPr>
              <a:t>- Chịu ảnh hưởng của nhiệt đới gió mùa. Đặc điểm nóng, ẩm, mưa nhiều theo mùa là yếu tố thuận lợi để cư dân trồng trọt, chăn nuôi.</a:t>
            </a:r>
          </a:p>
        </p:txBody>
      </p:sp>
    </p:spTree>
    <p:extLst>
      <p:ext uri="{BB962C8B-B14F-4D97-AF65-F5344CB8AC3E}">
        <p14:creationId xmlns:p14="http://schemas.microsoft.com/office/powerpoint/2010/main" val="4253872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5224" r="83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01" y="-186871"/>
            <a:ext cx="6232289" cy="7028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8592" y="976420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631321" y="1186956"/>
            <a:ext cx="6805217" cy="1487038"/>
            <a:chOff x="5334720" y="1231106"/>
            <a:chExt cx="6470188" cy="1622835"/>
          </a:xfrm>
        </p:grpSpPr>
        <p:sp>
          <p:nvSpPr>
            <p:cNvPr id="6" name="TextBox 5"/>
            <p:cNvSpPr txBox="1"/>
            <p:nvPr/>
          </p:nvSpPr>
          <p:spPr>
            <a:xfrm>
              <a:off x="5334720" y="1947057"/>
              <a:ext cx="1169034" cy="9068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Phùng</a:t>
              </a:r>
              <a:endParaRPr lang="en-US" sz="2400" b="1" dirty="0"/>
            </a:p>
            <a:p>
              <a:pPr algn="ctr"/>
              <a:r>
                <a:rPr lang="en-US" sz="2400" b="1" dirty="0"/>
                <a:t> </a:t>
              </a:r>
              <a:r>
                <a:rPr lang="en-US" sz="2400" b="1" dirty="0" err="1"/>
                <a:t>Nguyên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01125" y="1646604"/>
              <a:ext cx="881226" cy="9068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Đồng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Đậu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51121" y="1480397"/>
              <a:ext cx="745582" cy="906884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Gò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Mun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89218" y="1231106"/>
              <a:ext cx="815690" cy="90688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Đông</a:t>
              </a:r>
              <a:endParaRPr lang="en-US" sz="2400" b="1" dirty="0"/>
            </a:p>
            <a:p>
              <a:pPr algn="ctr"/>
              <a:r>
                <a:rPr lang="en-US" sz="2400" b="1" dirty="0"/>
                <a:t> </a:t>
              </a:r>
              <a:r>
                <a:rPr lang="en-US" sz="2400" b="1" dirty="0" err="1"/>
                <a:t>Sơn</a:t>
              </a:r>
              <a:endParaRPr lang="en-US" sz="2400" b="1" dirty="0"/>
            </a:p>
          </p:txBody>
        </p:sp>
        <p:cxnSp>
          <p:nvCxnSpPr>
            <p:cNvPr id="12" name="Elbow Connector 11"/>
            <p:cNvCxnSpPr>
              <a:stCxn id="6" idx="3"/>
              <a:endCxn id="8" idx="1"/>
            </p:cNvCxnSpPr>
            <p:nvPr/>
          </p:nvCxnSpPr>
          <p:spPr>
            <a:xfrm flipV="1">
              <a:off x="6503754" y="2100047"/>
              <a:ext cx="897371" cy="300453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8" idx="3"/>
            </p:cNvCxnSpPr>
            <p:nvPr/>
          </p:nvCxnSpPr>
          <p:spPr>
            <a:xfrm flipV="1">
              <a:off x="8282350" y="1745670"/>
              <a:ext cx="955878" cy="354377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9" idx="3"/>
              <a:endCxn id="10" idx="1"/>
            </p:cNvCxnSpPr>
            <p:nvPr/>
          </p:nvCxnSpPr>
          <p:spPr>
            <a:xfrm flipV="1">
              <a:off x="9996704" y="1684549"/>
              <a:ext cx="992514" cy="249291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026" y="1128068"/>
            <a:ext cx="1571350" cy="10716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60975" y="3653977"/>
            <a:ext cx="8439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Các ngành k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 gồm</a:t>
            </a: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Nhu cầu đặt ra để phát triển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4235" y="65827"/>
            <a:ext cx="61212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MINH VĂN LANG - ÂU LẠC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7792" y="2896660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1.2.</a:t>
            </a:r>
            <a:r>
              <a:rPr lang="en-US" sz="2800" b="1" i="1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7437120" y="3246120"/>
            <a:ext cx="4648200" cy="2926080"/>
          </a:xfrm>
          <a:prstGeom prst="wedgeEllipseCallout">
            <a:avLst>
              <a:gd name="adj1" fmla="val -45895"/>
              <a:gd name="adj2" fmla="val -47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>
                <a:latin typeface="+mj-lt"/>
              </a:rPr>
              <a:t>Đọc thông tin và quan sát các hình 12.2, 12.3 SGK, hãy nêu cơ sở xã hội hình thành nền văn minh Văn Lang- Âu Lạc?</a:t>
            </a:r>
            <a:endParaRPr lang="vi-VN" sz="2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872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22/0328/screenshot-2022-03-28-1014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2308860"/>
            <a:ext cx="11468100" cy="4533900"/>
          </a:xfrm>
          <a:prstGeom prst="rect">
            <a:avLst/>
          </a:prstGeom>
          <a:noFill/>
        </p:spPr>
      </p:pic>
      <p:pic>
        <p:nvPicPr>
          <p:cNvPr id="3" name="Picture 2" descr="HÃ¬nh áº£nh cÃ³ liÃªn qua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84"/>
            <a:ext cx="3962400" cy="209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" y="1965960"/>
            <a:ext cx="446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Mũi tên đồng được tìm thấy ở Cổ Loa (Đông Anh – Hà Nội)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1899</Words>
  <Application>Microsoft Office PowerPoint</Application>
  <PresentationFormat>Widescreen</PresentationFormat>
  <Paragraphs>278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等线</vt:lpstr>
      <vt:lpstr>微软雅黑</vt:lpstr>
      <vt:lpstr>Arial</vt:lpstr>
      <vt:lpstr>Calibri</vt:lpstr>
      <vt:lpstr>Calibri Light</vt:lpstr>
      <vt:lpstr>Chiller</vt:lpstr>
      <vt:lpstr>Magneto</vt:lpstr>
      <vt:lpstr>Times New Roman</vt:lpstr>
      <vt:lpstr>VNI-Times</vt:lpstr>
      <vt:lpstr>Office Theme</vt:lpstr>
      <vt:lpstr>1_Office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về nhà tự sưu tầm và giới thiệu về lễ hội Đền Hùng như: địa điểm, ngày tổ chức lễ hội, đặc điểm, giá trị đối với ngày nay.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Trang Ngô</cp:lastModifiedBy>
  <cp:revision>111</cp:revision>
  <dcterms:created xsi:type="dcterms:W3CDTF">2020-10-25T04:21:55Z</dcterms:created>
  <dcterms:modified xsi:type="dcterms:W3CDTF">2023-12-02T03:13:30Z</dcterms:modified>
</cp:coreProperties>
</file>