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8" r:id="rId3"/>
    <p:sldId id="260" r:id="rId4"/>
    <p:sldId id="277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82" r:id="rId18"/>
    <p:sldId id="274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C238D-CDDC-478B-B157-21AE8B18291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B4DC6-8906-4F3A-9661-F6C21E62E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3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A21-A802-4C46-B3EA-3F871275CC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035-451F-4D84-B8DD-C3688999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0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A21-A802-4C46-B3EA-3F871275CC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035-451F-4D84-B8DD-C3688999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3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A21-A802-4C46-B3EA-3F871275CC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035-451F-4D84-B8DD-C3688999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2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A21-A802-4C46-B3EA-3F871275CC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035-451F-4D84-B8DD-C3688999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5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A21-A802-4C46-B3EA-3F871275CC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035-451F-4D84-B8DD-C3688999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9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A21-A802-4C46-B3EA-3F871275CC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035-451F-4D84-B8DD-C3688999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8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A21-A802-4C46-B3EA-3F871275CC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035-451F-4D84-B8DD-C3688999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2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A21-A802-4C46-B3EA-3F871275CC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035-451F-4D84-B8DD-C3688999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7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A21-A802-4C46-B3EA-3F871275CC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035-451F-4D84-B8DD-C3688999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7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A21-A802-4C46-B3EA-3F871275CC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035-451F-4D84-B8DD-C3688999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A21-A802-4C46-B3EA-3F871275CC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035-451F-4D84-B8DD-C3688999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9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CA21-A802-4C46-B3EA-3F871275CC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50035-451F-4D84-B8DD-C3688999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0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WordArt 7"/>
          <p:cNvSpPr>
            <a:spLocks noChangeArrowheads="1" noChangeShapeType="1" noTextEdit="1"/>
          </p:cNvSpPr>
          <p:nvPr/>
        </p:nvSpPr>
        <p:spPr bwMode="auto">
          <a:xfrm>
            <a:off x="457200" y="4441374"/>
            <a:ext cx="11333090" cy="14478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SỰ HÌNH THÀNH TRẬT TỰ THẾ GIỚI MỚI</a:t>
            </a:r>
          </a:p>
          <a:p>
            <a:pPr algn="ctr"/>
            <a:r>
              <a:rPr lang="en-US" sz="2800" b="1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 CHIẾN TRANH THẾ GIỚI THỨ HAI (1945 – 1949)</a:t>
            </a:r>
            <a:endParaRPr lang="en-US" sz="2800" b="1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8" name="Picture 12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" y="13063"/>
            <a:ext cx="167640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9" name="Picture 13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52741" y="287211"/>
            <a:ext cx="1853387" cy="145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0" name="Picture 14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39" y="5135880"/>
            <a:ext cx="1676400" cy="176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2" name="Picture 16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3840">
            <a:off x="10490536" y="5430717"/>
            <a:ext cx="16764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53" name="WordArt 17"/>
          <p:cNvSpPr>
            <a:spLocks noChangeArrowheads="1" noChangeShapeType="1" noTextEdit="1"/>
          </p:cNvSpPr>
          <p:nvPr/>
        </p:nvSpPr>
        <p:spPr bwMode="auto">
          <a:xfrm>
            <a:off x="666202" y="3801301"/>
            <a:ext cx="10607041" cy="78377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611023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36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36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TRẬT TỰ THẾ GIỚI MỚI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CHIẾN TRANH THẾ GIỚI THỨ HAI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(1945 – 1949)</a:t>
            </a:r>
            <a:endParaRPr lang="vi-VN" sz="3600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1110343" y="444137"/>
            <a:ext cx="10162900" cy="1306286"/>
          </a:xfrm>
          <a:prstGeom prst="rect">
            <a:avLst/>
          </a:prstGeom>
          <a:solidFill>
            <a:srgbClr val="C00000"/>
          </a:solidFill>
        </p:spPr>
        <p:txBody>
          <a:bodyPr wrap="none" fromWordArt="1">
            <a:prstTxWarp prst="textPlain">
              <a:avLst>
                <a:gd name="adj" fmla="val 50386"/>
              </a:avLst>
            </a:prstTxWarp>
          </a:bodyPr>
          <a:lstStyle/>
          <a:p>
            <a:pPr algn="ctr"/>
            <a:r>
              <a:rPr lang="en-US" b="1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1: LỊCH SỬ THẾ GIỚI HIỆN ĐẠI</a:t>
            </a:r>
          </a:p>
          <a:p>
            <a:pPr algn="ctr"/>
            <a:r>
              <a:rPr lang="en-US" b="1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 NĂM 1945 ĐẾN NĂM 2000</a:t>
            </a:r>
            <a:endParaRPr lang="en-US" b="1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8587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2667000" y="1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551942" name="Text Box 14"/>
          <p:cNvSpPr txBox="1">
            <a:spLocks noChangeArrowheads="1"/>
          </p:cNvSpPr>
          <p:nvPr/>
        </p:nvSpPr>
        <p:spPr bwMode="auto">
          <a:xfrm>
            <a:off x="0" y="1"/>
            <a:ext cx="121920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CTTG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(1945- 1949)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3" y="609599"/>
            <a:ext cx="5799906" cy="49244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II. SỰ THÀNH LẬP LIÊN HỢP QUỐC</a:t>
            </a:r>
            <a:endParaRPr lang="en-US" altLang="en-US" sz="25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1944" name="Rectangle 8"/>
          <p:cNvSpPr>
            <a:spLocks noChangeArrowheads="1"/>
          </p:cNvSpPr>
          <p:nvPr/>
        </p:nvSpPr>
        <p:spPr bwMode="auto">
          <a:xfrm>
            <a:off x="91442" y="1252469"/>
            <a:ext cx="2272935" cy="43704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đích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1577" y="1959424"/>
            <a:ext cx="5975166" cy="100584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Duy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hòa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giới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3347" y="3104603"/>
            <a:ext cx="7677693" cy="118001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nghị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iamond 1"/>
          <p:cNvSpPr/>
          <p:nvPr/>
        </p:nvSpPr>
        <p:spPr>
          <a:xfrm>
            <a:off x="1306286" y="4423951"/>
            <a:ext cx="2821578" cy="2364377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guyên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4241081" y="4432658"/>
            <a:ext cx="2786736" cy="2364377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027817" y="2122800"/>
            <a:ext cx="316274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0998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4" grpId="0" animBg="1"/>
      <p:bldP spid="3" grpId="0" animBg="1"/>
      <p:bldP spid="8" grpId="0" animBg="1"/>
      <p:bldP spid="2" grpId="0" animBg="1"/>
      <p:bldP spid="11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2667000" y="1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551942" name="Text Box 14"/>
          <p:cNvSpPr txBox="1">
            <a:spLocks noChangeArrowheads="1"/>
          </p:cNvSpPr>
          <p:nvPr/>
        </p:nvSpPr>
        <p:spPr bwMode="auto">
          <a:xfrm>
            <a:off x="0" y="1"/>
            <a:ext cx="121920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CTTG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(1945- 1949)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3" y="609599"/>
            <a:ext cx="5799906" cy="49244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II. SỰ THÀNH LẬP LIÊN HỢP QUỐC</a:t>
            </a:r>
            <a:endParaRPr lang="en-US" altLang="en-US" sz="25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1944" name="Rectangle 8"/>
          <p:cNvSpPr>
            <a:spLocks noChangeArrowheads="1"/>
          </p:cNvSpPr>
          <p:nvPr/>
        </p:nvSpPr>
        <p:spPr bwMode="auto">
          <a:xfrm>
            <a:off x="91442" y="1252469"/>
            <a:ext cx="4149639" cy="43704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tắc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động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1576" y="1867984"/>
            <a:ext cx="10991303" cy="80990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quyền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quyền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tộc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3347" y="2829128"/>
            <a:ext cx="10969532" cy="82731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vẹn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lãnh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thổ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5928" y="4900619"/>
            <a:ext cx="10969532" cy="82731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hòa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5446" y="5851913"/>
            <a:ext cx="10969532" cy="95665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Chung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hòa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Xô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1572" y="3878135"/>
            <a:ext cx="10969532" cy="82731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can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thiệp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77993" y="6330242"/>
            <a:ext cx="316274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4383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4" grpId="0" animBg="1"/>
      <p:bldP spid="3" grpId="0" animBg="1"/>
      <p:bldP spid="8" grpId="0" animBg="1"/>
      <p:bldP spid="10" grpId="0" animBg="1"/>
      <p:bldP spid="12" grpId="0" animBg="1"/>
      <p:bldP spid="13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74320"/>
            <a:ext cx="13768251" cy="658368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19991493">
            <a:off x="7932709" y="941211"/>
            <a:ext cx="22961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các tổ chức chuyên môn khác của liên hợp quố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769169"/>
            <a:ext cx="2390276" cy="192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232" y="3753350"/>
            <a:ext cx="2501535" cy="2108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0260" y="2707097"/>
            <a:ext cx="2240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-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16" y="2789202"/>
            <a:ext cx="2868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LHQ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2" y="873674"/>
            <a:ext cx="2214155" cy="1781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2" y="2746292"/>
            <a:ext cx="2801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397962-unic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767" y="786859"/>
            <a:ext cx="3097845" cy="182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57061" y="2769323"/>
            <a:ext cx="2272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UNICEF-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LHQ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8378" y="3655243"/>
            <a:ext cx="3122023" cy="22849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075" y="3753350"/>
            <a:ext cx="2145575" cy="2108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1075" y="670936"/>
            <a:ext cx="2436767" cy="18893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7116" y="6024448"/>
            <a:ext cx="225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IMF –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5007" y="6011381"/>
            <a:ext cx="2868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IAEA –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8483" y="6024448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7063" y="3859856"/>
            <a:ext cx="2416628" cy="20019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475160" y="6085407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2" y="156753"/>
            <a:ext cx="10058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CƠ QUAN CHUYÊN MÔN KHÁC CỦA LIÊN HỢP QUỐC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  <p:bldP spid="15" grpId="0"/>
      <p:bldP spid="16" grpId="0"/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2667000" y="1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551942" name="Text Box 14"/>
          <p:cNvSpPr txBox="1">
            <a:spLocks noChangeArrowheads="1"/>
          </p:cNvSpPr>
          <p:nvPr/>
        </p:nvSpPr>
        <p:spPr bwMode="auto">
          <a:xfrm>
            <a:off x="0" y="1"/>
            <a:ext cx="121920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CTTG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(1945- 1949)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3" y="609599"/>
            <a:ext cx="5799906" cy="49244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II. SỰ THÀNH LẬP LIÊN HỢP QUỐC</a:t>
            </a:r>
            <a:endParaRPr lang="en-US" altLang="en-US" sz="25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1944" name="Rectangle 8"/>
          <p:cNvSpPr>
            <a:spLocks noChangeArrowheads="1"/>
          </p:cNvSpPr>
          <p:nvPr/>
        </p:nvSpPr>
        <p:spPr bwMode="auto">
          <a:xfrm>
            <a:off x="91442" y="1252469"/>
            <a:ext cx="1933301" cy="43704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trò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1576" y="1867983"/>
            <a:ext cx="10991303" cy="109733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đàn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duy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hòa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giới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5928" y="5464628"/>
            <a:ext cx="10969532" cy="10937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2011,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193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149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(9/1977)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1572" y="3383277"/>
            <a:ext cx="10969532" cy="148136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nghị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đỡ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y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đạo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0246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4" grpId="0" animBg="1"/>
      <p:bldP spid="3" grpId="0" animBg="1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epza.gov.vn/image/image_gallery?uuid=1ddc360e-f93b-4857-8c16-2e8eda78b204&amp;groupId=13025&amp;t=14110926387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6" y="418011"/>
            <a:ext cx="5747657" cy="569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2697" y="6113417"/>
            <a:ext cx="11443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  <a:latin typeface="+mj-lt"/>
              </a:rPr>
              <a:t>Quốc kỳ nước CHXHCN Việt Nam tung bay </a:t>
            </a:r>
            <a:r>
              <a:rPr lang="vi-VN" sz="2000" b="1" dirty="0" smtClean="0">
                <a:solidFill>
                  <a:srgbClr val="0000FF"/>
                </a:solidFill>
                <a:latin typeface="+mj-lt"/>
              </a:rPr>
              <a:t>trước </a:t>
            </a:r>
            <a:r>
              <a:rPr lang="vi-VN" sz="2000" b="1" dirty="0">
                <a:solidFill>
                  <a:srgbClr val="0000FF"/>
                </a:solidFill>
                <a:latin typeface="+mj-lt"/>
              </a:rPr>
              <a:t>trụ sở Liên Hợp quốc trong lễ kết nạp Việt Nam làm thành viên chính thức, ngày </a:t>
            </a:r>
            <a:r>
              <a:rPr lang="vi-VN" sz="2000" b="1" dirty="0" smtClean="0">
                <a:solidFill>
                  <a:srgbClr val="0000FF"/>
                </a:solidFill>
                <a:latin typeface="+mj-lt"/>
              </a:rPr>
              <a:t>20/9/1977</a:t>
            </a:r>
            <a:r>
              <a:rPr lang="en-US" sz="2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goại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333" y="313509"/>
            <a:ext cx="5238750" cy="56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Việt Nam trở thành viên không thường trực hội đồng bảo 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76" y="459264"/>
            <a:ext cx="9130937" cy="509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1785" y="5828101"/>
            <a:ext cx="90939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16/10/2007, </a:t>
            </a:r>
            <a:r>
              <a:rPr lang="vi-V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iệt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vi-V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thức trở </a:t>
            </a:r>
            <a:r>
              <a:rPr lang="vi-V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thường trực Hội đồng Bảo an </a:t>
            </a:r>
            <a:r>
              <a:rPr lang="vi-V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LHQ 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kỳ 2008-2009.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06" y="107088"/>
            <a:ext cx="2381250" cy="1209675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306" y="1652537"/>
            <a:ext cx="1529235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Trụ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sở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92556" y="1652536"/>
            <a:ext cx="260051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New York (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Mĩ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1306" y="2206832"/>
            <a:ext cx="238125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92556" y="2231469"/>
            <a:ext cx="584462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193 (Nam Sudan –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muộn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- 2011)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1306" y="2810402"/>
            <a:ext cx="392281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Ngôn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09682" y="2810402"/>
            <a:ext cx="8982635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6 (</a:t>
            </a:r>
            <a:r>
              <a:rPr lang="en-US" altLang="en-US" sz="2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Nga</a:t>
            </a:r>
            <a:r>
              <a:rPr lang="en-US" altLang="en-US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Ban </a:t>
            </a:r>
            <a:r>
              <a:rPr lang="en-US" altLang="en-US" sz="2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Nha</a:t>
            </a:r>
            <a:r>
              <a:rPr lang="en-US" altLang="en-US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Ả </a:t>
            </a:r>
            <a:r>
              <a:rPr lang="en-US" altLang="en-US" sz="2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Rập</a:t>
            </a:r>
            <a:r>
              <a:rPr lang="en-US" altLang="en-US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)</a:t>
            </a:r>
            <a:endParaRPr lang="en-US" altLang="en-US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1306" y="3364713"/>
            <a:ext cx="392281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10752" y="3278536"/>
            <a:ext cx="61139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Antonio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Guterres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2" y="3919024"/>
            <a:ext cx="3563895" cy="2817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523" y="3919023"/>
            <a:ext cx="3347489" cy="2817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473" y="107088"/>
            <a:ext cx="1941151" cy="12096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1035" y="3919022"/>
            <a:ext cx="4396482" cy="2817953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965259" y="468781"/>
            <a:ext cx="5142011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LIÊN HỢP QUỐC (UN) 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359" y="143688"/>
            <a:ext cx="4193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 BÀI HỌC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774" y="910040"/>
            <a:ext cx="1144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– TBD,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925" y="1774418"/>
            <a:ext cx="715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925" y="2281501"/>
            <a:ext cx="689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CNPX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CNQP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925" y="2746167"/>
            <a:ext cx="623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925" y="3267034"/>
            <a:ext cx="7415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945" y="3906267"/>
            <a:ext cx="11430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926" y="4778487"/>
            <a:ext cx="987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925" y="5314068"/>
            <a:ext cx="987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925" y="5800157"/>
            <a:ext cx="8525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925" y="6310605"/>
            <a:ext cx="1134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7" grpId="0"/>
      <p:bldP spid="13" grpId="0"/>
      <p:bldP spid="14" grpId="0"/>
      <p:bldP spid="15" grpId="0"/>
      <p:bldP spid="16" grpId="0"/>
      <p:bldP spid="16" grpId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359" y="143688"/>
            <a:ext cx="4193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 BÀI HỌC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774" y="910040"/>
            <a:ext cx="1144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925" y="1462860"/>
            <a:ext cx="920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925" y="1980493"/>
            <a:ext cx="1038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925" y="2518568"/>
            <a:ext cx="904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925" y="3074406"/>
            <a:ext cx="81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945" y="3702522"/>
            <a:ext cx="1143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924" y="4278210"/>
            <a:ext cx="11190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LHQ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924" y="5154529"/>
            <a:ext cx="987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924" y="5699909"/>
            <a:ext cx="8525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925" y="6258353"/>
            <a:ext cx="1134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8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7" grpId="0"/>
      <p:bldP spid="13" grpId="0"/>
      <p:bldP spid="14" grpId="0"/>
      <p:bldP spid="14" grpId="1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2667000" y="1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551942" name="Text Box 14"/>
          <p:cNvSpPr txBox="1">
            <a:spLocks noChangeArrowheads="1"/>
          </p:cNvSpPr>
          <p:nvPr/>
        </p:nvSpPr>
        <p:spPr bwMode="auto">
          <a:xfrm>
            <a:off x="0" y="1"/>
            <a:ext cx="121920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CTTG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(1945- 1949)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3" y="609599"/>
            <a:ext cx="11887198" cy="49244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I. HỘI NGHỊ IANTA (2-1945) VÀ NHỮNG THỎA THUẬN CỦA BA CƯỜNG QUỐC</a:t>
            </a:r>
            <a:endParaRPr lang="en-US" altLang="en-US" sz="25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1944" name="Rectangle 8"/>
          <p:cNvSpPr>
            <a:spLocks noChangeArrowheads="1"/>
          </p:cNvSpPr>
          <p:nvPr/>
        </p:nvSpPr>
        <p:spPr bwMode="auto">
          <a:xfrm>
            <a:off x="91443" y="1252469"/>
            <a:ext cx="2286000" cy="44291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cảnh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3212" y="1849011"/>
            <a:ext cx="11682547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1945, CTTG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vấn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bách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1443" y="6060729"/>
            <a:ext cx="1195034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4-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11/2/1945,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Ianta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Xô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Mĩ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4842" y="2439683"/>
            <a:ext cx="6932023" cy="924615"/>
            <a:chOff x="624842" y="2439683"/>
            <a:chExt cx="6932023" cy="1011797"/>
          </a:xfrm>
          <a:solidFill>
            <a:srgbClr val="002060"/>
          </a:solidFill>
        </p:grpSpPr>
        <p:sp>
          <p:nvSpPr>
            <p:cNvPr id="6" name="Rounded Rectangle 5"/>
            <p:cNvSpPr/>
            <p:nvPr/>
          </p:nvSpPr>
          <p:spPr>
            <a:xfrm>
              <a:off x="624842" y="2439683"/>
              <a:ext cx="6932023" cy="10117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04306" y="2774965"/>
              <a:ext cx="6437814" cy="4124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+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Nhanh</a:t>
              </a:r>
              <a:r>
                <a:rPr lang="en-US" alt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chóng</a:t>
              </a:r>
              <a:r>
                <a:rPr lang="en-US" alt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đánh</a:t>
              </a:r>
              <a:r>
                <a:rPr lang="en-US" alt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bại</a:t>
              </a:r>
              <a:r>
                <a:rPr lang="en-US" alt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nước</a:t>
              </a:r>
              <a:r>
                <a:rPr lang="en-US" alt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phát</a:t>
              </a:r>
              <a:r>
                <a:rPr lang="en-US" alt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xít</a:t>
              </a:r>
              <a:endPara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4843" y="3676299"/>
            <a:ext cx="6966856" cy="888066"/>
            <a:chOff x="659675" y="3676298"/>
            <a:chExt cx="6932023" cy="1011797"/>
          </a:xfrm>
          <a:solidFill>
            <a:srgbClr val="002060"/>
          </a:solidFill>
        </p:grpSpPr>
        <p:sp>
          <p:nvSpPr>
            <p:cNvPr id="20" name="Rounded Rectangle 19"/>
            <p:cNvSpPr/>
            <p:nvPr/>
          </p:nvSpPr>
          <p:spPr>
            <a:xfrm>
              <a:off x="659675" y="3676298"/>
              <a:ext cx="6932023" cy="10117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38741" y="4017862"/>
              <a:ext cx="6734897" cy="4124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+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Tổ</a:t>
              </a:r>
              <a:r>
                <a:rPr lang="en-US" alt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chức</a:t>
              </a:r>
              <a:r>
                <a:rPr lang="en-US" alt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lại</a:t>
              </a:r>
              <a:r>
                <a:rPr lang="en-US" alt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trật</a:t>
              </a:r>
              <a:r>
                <a:rPr lang="en-US" alt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tự</a:t>
              </a:r>
              <a:r>
                <a:rPr lang="en-US" alt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thế</a:t>
              </a:r>
              <a:r>
                <a:rPr lang="en-US" alt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giới</a:t>
              </a:r>
              <a:r>
                <a:rPr lang="en-US" alt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sau</a:t>
              </a:r>
              <a:r>
                <a:rPr lang="en-US" alt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chiến</a:t>
              </a:r>
              <a:r>
                <a:rPr lang="en-US" alt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tranh</a:t>
              </a:r>
              <a:endPara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4842" y="4847599"/>
            <a:ext cx="6932023" cy="860870"/>
            <a:chOff x="624842" y="4912913"/>
            <a:chExt cx="6932023" cy="1011797"/>
          </a:xfrm>
          <a:solidFill>
            <a:srgbClr val="002060"/>
          </a:solidFill>
        </p:grpSpPr>
        <p:sp>
          <p:nvSpPr>
            <p:cNvPr id="21" name="Rounded Rectangle 20"/>
            <p:cNvSpPr/>
            <p:nvPr/>
          </p:nvSpPr>
          <p:spPr>
            <a:xfrm>
              <a:off x="624842" y="4912913"/>
              <a:ext cx="6932023" cy="10117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04306" y="5224912"/>
              <a:ext cx="6773094" cy="3877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+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Phân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chia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thành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quả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giữa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nước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thắng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trận</a:t>
              </a:r>
              <a:endPara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96306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4" grpId="0" animBg="1"/>
      <p:bldP spid="9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359" y="143688"/>
            <a:ext cx="4193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 BÀI HỌC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774" y="687357"/>
            <a:ext cx="1144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LHQ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774" y="1551239"/>
            <a:ext cx="9204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CTTG II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774" y="2454607"/>
            <a:ext cx="1038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CTTG II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774" y="2955971"/>
            <a:ext cx="904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CNTB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LHQ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774" y="3454214"/>
            <a:ext cx="81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TBCN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XHCN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945" y="3958700"/>
            <a:ext cx="1143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Ianta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28" y="4483729"/>
            <a:ext cx="1119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924" y="5098654"/>
            <a:ext cx="987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923" y="5699909"/>
            <a:ext cx="1105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Ianta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925" y="6258353"/>
            <a:ext cx="1134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6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  <p:bldP spid="13" grpId="0"/>
      <p:bldP spid="14" grpId="0"/>
      <p:bldP spid="15" grpId="0"/>
      <p:bldP spid="16" grpId="0"/>
      <p:bldP spid="16" grpId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359" y="143688"/>
            <a:ext cx="4193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 BÀI HỌC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774" y="687357"/>
            <a:ext cx="1144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Ianta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774" y="1551239"/>
            <a:ext cx="920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2931" y="1534479"/>
            <a:ext cx="2625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2332" y="1470528"/>
            <a:ext cx="2081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2297" y="1452253"/>
            <a:ext cx="1584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774" y="2009427"/>
            <a:ext cx="11430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Theo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Pốtxđam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ở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773" y="3730934"/>
            <a:ext cx="1119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lang="en-US" sz="32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773" y="4173084"/>
            <a:ext cx="987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773" y="4663527"/>
            <a:ext cx="1105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309" y="5125192"/>
            <a:ext cx="1134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9774" y="2848777"/>
            <a:ext cx="146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62931" y="2869832"/>
            <a:ext cx="2625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7088" y="2823344"/>
            <a:ext cx="2081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05161" y="2783279"/>
            <a:ext cx="341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9773" y="3269269"/>
            <a:ext cx="1143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581" y="5596120"/>
            <a:ext cx="1143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Ianta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581" y="6089301"/>
            <a:ext cx="286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44079" y="6089300"/>
            <a:ext cx="2625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5034" y="6085500"/>
            <a:ext cx="227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05161" y="6085500"/>
            <a:ext cx="341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Thụy</a:t>
            </a:r>
            <a:r>
              <a:rPr lang="en-US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endParaRPr lang="en-US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6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  <p:bldP spid="13" grpId="0"/>
      <p:bldP spid="14" grpId="0"/>
      <p:bldP spid="15" grpId="0"/>
      <p:bldP spid="16" grpId="0"/>
      <p:bldP spid="16" grpId="1"/>
      <p:bldP spid="17" grpId="0"/>
      <p:bldP spid="18" grpId="0"/>
      <p:bldP spid="19" grpId="0"/>
      <p:bldP spid="20" grpId="0"/>
      <p:bldP spid="21" grpId="0"/>
      <p:bldP spid="21" grpId="1"/>
      <p:bldP spid="22" grpId="0"/>
      <p:bldP spid="23" grpId="0"/>
      <p:bldP spid="24" grpId="0"/>
      <p:bldP spid="25" grpId="0"/>
      <p:bldP spid="25" grpId="1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8" y="195943"/>
            <a:ext cx="4976948" cy="6531428"/>
          </a:xfrm>
          <a:prstGeom prst="rect">
            <a:avLst/>
          </a:prstGeom>
        </p:spPr>
      </p:pic>
      <p:pic>
        <p:nvPicPr>
          <p:cNvPr id="1026" name="Picture 2" descr="Hình nền trời của Yal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51" y="195942"/>
            <a:ext cx="6361612" cy="440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21086" y="5127788"/>
            <a:ext cx="6374673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Ianta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Krym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Ukraina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bờ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bang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Nga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– 2014)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2667000" y="1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551942" name="Text Box 14"/>
          <p:cNvSpPr txBox="1">
            <a:spLocks noChangeArrowheads="1"/>
          </p:cNvSpPr>
          <p:nvPr/>
        </p:nvSpPr>
        <p:spPr bwMode="auto">
          <a:xfrm>
            <a:off x="0" y="1"/>
            <a:ext cx="121920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CTTG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(1945- 1949)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3" y="609599"/>
            <a:ext cx="11887198" cy="49244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I. HỘI NGHỊ IANTA (2-1945) VÀ NHỮNG THỎA THUẬN CỦA BA CƯỜNG QUỐC</a:t>
            </a:r>
            <a:endParaRPr lang="en-US" altLang="en-US" sz="25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1944" name="Rectangle 8"/>
          <p:cNvSpPr>
            <a:spLocks noChangeArrowheads="1"/>
          </p:cNvSpPr>
          <p:nvPr/>
        </p:nvSpPr>
        <p:spPr bwMode="auto">
          <a:xfrm>
            <a:off x="121456" y="1171266"/>
            <a:ext cx="2286000" cy="43704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dung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6638" y="1871850"/>
            <a:ext cx="4338246" cy="958733"/>
            <a:chOff x="8073439" y="2358293"/>
            <a:chExt cx="5267141" cy="1011797"/>
          </a:xfrm>
          <a:solidFill>
            <a:srgbClr val="002060"/>
          </a:solidFill>
        </p:grpSpPr>
        <p:sp>
          <p:nvSpPr>
            <p:cNvPr id="6" name="Rounded Rectangle 5"/>
            <p:cNvSpPr/>
            <p:nvPr/>
          </p:nvSpPr>
          <p:spPr>
            <a:xfrm>
              <a:off x="8315920" y="2358293"/>
              <a:ext cx="5024660" cy="10117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073439" y="2498260"/>
              <a:ext cx="5253491" cy="72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+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Nhanh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chóng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đánh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bại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nước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phát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xít</a:t>
              </a:r>
              <a:endPara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1741" y="3447309"/>
            <a:ext cx="4129867" cy="888066"/>
            <a:chOff x="659675" y="3676298"/>
            <a:chExt cx="6932023" cy="1011797"/>
          </a:xfrm>
          <a:solidFill>
            <a:srgbClr val="002060"/>
          </a:solidFill>
        </p:grpSpPr>
        <p:sp>
          <p:nvSpPr>
            <p:cNvPr id="20" name="Rounded Rectangle 19"/>
            <p:cNvSpPr/>
            <p:nvPr/>
          </p:nvSpPr>
          <p:spPr>
            <a:xfrm>
              <a:off x="659675" y="3676298"/>
              <a:ext cx="6932023" cy="10117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78067" y="3871293"/>
              <a:ext cx="6734897" cy="7784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+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Tổ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chức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lại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trật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tự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thế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giới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sau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chiến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tranh</a:t>
              </a:r>
              <a:endPara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4713" y="4912496"/>
            <a:ext cx="4106895" cy="860870"/>
            <a:chOff x="624842" y="4912913"/>
            <a:chExt cx="6932023" cy="1011797"/>
          </a:xfrm>
          <a:solidFill>
            <a:srgbClr val="002060"/>
          </a:solidFill>
        </p:grpSpPr>
        <p:sp>
          <p:nvSpPr>
            <p:cNvPr id="21" name="Rounded Rectangle 20"/>
            <p:cNvSpPr/>
            <p:nvPr/>
          </p:nvSpPr>
          <p:spPr>
            <a:xfrm>
              <a:off x="624842" y="4912913"/>
              <a:ext cx="6932023" cy="10117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85771" y="5072955"/>
              <a:ext cx="6468268" cy="80305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+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Phân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chia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thành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quả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giữa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nước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thắng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trận</a:t>
              </a:r>
              <a:endPara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44587" y="1858473"/>
            <a:ext cx="7847395" cy="1125318"/>
            <a:chOff x="690158" y="1995547"/>
            <a:chExt cx="9523301" cy="1125318"/>
          </a:xfrm>
        </p:grpSpPr>
        <p:sp>
          <p:nvSpPr>
            <p:cNvPr id="18" name="Rounded Rectangle 17"/>
            <p:cNvSpPr/>
            <p:nvPr/>
          </p:nvSpPr>
          <p:spPr>
            <a:xfrm>
              <a:off x="690158" y="1995547"/>
              <a:ext cx="9106985" cy="112531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06029" y="2167330"/>
              <a:ext cx="9407430" cy="78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+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Tiêu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diệt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tận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gốc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CNPX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Đức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CNQP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Nhật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;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Liên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Xô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tham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chiến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chống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Nhật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ở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châu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Á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01060" y="1288800"/>
            <a:ext cx="2991396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chung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Curved Up Arrow 4"/>
          <p:cNvSpPr/>
          <p:nvPr/>
        </p:nvSpPr>
        <p:spPr>
          <a:xfrm rot="15296221">
            <a:off x="9588206" y="1447936"/>
            <a:ext cx="408501" cy="283178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544587" y="3401297"/>
            <a:ext cx="7578802" cy="1011797"/>
            <a:chOff x="711927" y="3545668"/>
            <a:chExt cx="8172734" cy="1011797"/>
          </a:xfrm>
        </p:grpSpPr>
        <p:sp>
          <p:nvSpPr>
            <p:cNvPr id="27" name="Rounded Rectangle 26"/>
            <p:cNvSpPr/>
            <p:nvPr/>
          </p:nvSpPr>
          <p:spPr>
            <a:xfrm>
              <a:off x="711927" y="3545668"/>
              <a:ext cx="8092439" cy="1011797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8714" y="3690513"/>
              <a:ext cx="8025947" cy="78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+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Thành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lập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tổ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chức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Liên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hợp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quốc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nhằm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duy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trì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hòa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bình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an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ninh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thế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giới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40067" y="4837033"/>
            <a:ext cx="7446634" cy="1011797"/>
            <a:chOff x="677094" y="4904624"/>
            <a:chExt cx="6967364" cy="1011797"/>
          </a:xfrm>
        </p:grpSpPr>
        <p:sp>
          <p:nvSpPr>
            <p:cNvPr id="30" name="Rounded Rectangle 29"/>
            <p:cNvSpPr/>
            <p:nvPr/>
          </p:nvSpPr>
          <p:spPr>
            <a:xfrm>
              <a:off x="677094" y="4904624"/>
              <a:ext cx="6932023" cy="1011797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49444" y="5056591"/>
              <a:ext cx="6895014" cy="78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+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Thỏa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việc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đóng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quân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phân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chia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phạm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vi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ảnh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hưởng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ở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châu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Á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châu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Âu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0851" y="6213336"/>
            <a:ext cx="1195034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=&gt;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khuôn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trật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trật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Ianta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5892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4" grpId="0" animBg="1"/>
      <p:bldP spid="25" grpId="0"/>
      <p:bldP spid="5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ội nghị ia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6" y="182880"/>
            <a:ext cx="11586754" cy="60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50078" y="6388184"/>
            <a:ext cx="1216369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tướng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– Churchill;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Mĩ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– Roosevelt;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bí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ĐCS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Xô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- Stalin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6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31" y="195943"/>
            <a:ext cx="7384869" cy="5682344"/>
          </a:xfrm>
          <a:prstGeom prst="rect">
            <a:avLst/>
          </a:prstGeom>
        </p:spPr>
      </p:pic>
      <p:pic>
        <p:nvPicPr>
          <p:cNvPr id="9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" y="-391568"/>
            <a:ext cx="5448391" cy="778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38653" y="5885434"/>
            <a:ext cx="6557553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Xô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tấn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Mãn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Quốc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Kết quả hình ảnh cho tru sơ liên hợp quố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9" y="177752"/>
            <a:ext cx="6049282" cy="562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ết quả hình ảnh cho tru sơ liên hợp quố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2" y="770708"/>
            <a:ext cx="56604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6023" y="6146694"/>
            <a:ext cx="11260183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duy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trì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ninh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giới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6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ội nghị ia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03"/>
            <a:ext cx="6131859" cy="675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31859" y="735934"/>
            <a:ext cx="5815793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Pốtxđam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(7-8/1945)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76207" y="1649498"/>
            <a:ext cx="5815793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Nam chia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khu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giáp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Nhật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5989" y="3796967"/>
            <a:ext cx="5815793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Ianta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(2/1945)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76207" y="4655149"/>
            <a:ext cx="581579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vi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Pháp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2667000" y="1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551942" name="Text Box 14"/>
          <p:cNvSpPr txBox="1">
            <a:spLocks noChangeArrowheads="1"/>
          </p:cNvSpPr>
          <p:nvPr/>
        </p:nvSpPr>
        <p:spPr bwMode="auto">
          <a:xfrm>
            <a:off x="0" y="1"/>
            <a:ext cx="121920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CTTG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(1945- 1949)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3" y="609599"/>
            <a:ext cx="5799906" cy="49244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II. SỰ THÀNH LẬP LIÊN HỢP QUỐC</a:t>
            </a:r>
            <a:endParaRPr lang="en-US" altLang="en-US" sz="25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1944" name="Rectangle 8"/>
          <p:cNvSpPr>
            <a:spLocks noChangeArrowheads="1"/>
          </p:cNvSpPr>
          <p:nvPr/>
        </p:nvSpPr>
        <p:spPr bwMode="auto">
          <a:xfrm>
            <a:off x="91442" y="1252469"/>
            <a:ext cx="2575557" cy="43704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lập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3212" y="1809822"/>
            <a:ext cx="11682547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25/4 – 26/6/1945,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Xan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Phranxixco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Mĩ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), 50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chương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quốc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1442" y="2685758"/>
            <a:ext cx="1195034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24/10/1945,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phê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chương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quốc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6" name="Picture 2" descr="Kết quả hình ảnh cho thành lập liên hợp quố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6" y="3216985"/>
            <a:ext cx="7953103" cy="36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5344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4" grpId="0" animBg="1"/>
      <p:bldP spid="9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1799</Words>
  <Application>Microsoft Office PowerPoint</Application>
  <PresentationFormat>Widescreen</PresentationFormat>
  <Paragraphs>137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60</cp:revision>
  <dcterms:created xsi:type="dcterms:W3CDTF">2017-08-09T09:09:18Z</dcterms:created>
  <dcterms:modified xsi:type="dcterms:W3CDTF">2019-08-16T05:12:58Z</dcterms:modified>
</cp:coreProperties>
</file>