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2" r:id="rId5"/>
    <p:sldId id="260" r:id="rId6"/>
    <p:sldId id="265" r:id="rId7"/>
    <p:sldId id="263" r:id="rId8"/>
    <p:sldId id="264" r:id="rId9"/>
    <p:sldId id="267" r:id="rId10"/>
    <p:sldId id="268" r:id="rId11"/>
    <p:sldId id="269" r:id="rId12"/>
    <p:sldId id="270" r:id="rId13"/>
    <p:sldId id="271" r:id="rId14"/>
    <p:sldId id="272" r:id="rId15"/>
    <p:sldId id="273" r:id="rId16"/>
    <p:sldId id="275" r:id="rId17"/>
    <p:sldId id="276"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B30B5-E425-49EA-975A-59D1F8952027}"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F94BC-6C59-4CF7-B88C-BEBAEB18EC4B}" type="slidenum">
              <a:rPr lang="en-US" smtClean="0"/>
              <a:t>‹#›</a:t>
            </a:fld>
            <a:endParaRPr lang="en-US"/>
          </a:p>
        </p:txBody>
      </p:sp>
    </p:spTree>
    <p:extLst>
      <p:ext uri="{BB962C8B-B14F-4D97-AF65-F5344CB8AC3E}">
        <p14:creationId xmlns:p14="http://schemas.microsoft.com/office/powerpoint/2010/main" val="32289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extLst>
      <p:ext uri="{BB962C8B-B14F-4D97-AF65-F5344CB8AC3E}">
        <p14:creationId xmlns:p14="http://schemas.microsoft.com/office/powerpoint/2010/main" val="389027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1DC471-630D-4799-BAE1-96B261FEB66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417715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DC471-630D-4799-BAE1-96B261FEB66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88065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DC471-630D-4799-BAE1-96B261FEB66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413745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DC471-630D-4799-BAE1-96B261FEB66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71970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DC471-630D-4799-BAE1-96B261FEB66D}"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94072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1DC471-630D-4799-BAE1-96B261FEB66D}"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179855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1DC471-630D-4799-BAE1-96B261FEB66D}"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364050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1DC471-630D-4799-BAE1-96B261FEB66D}"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223393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DC471-630D-4799-BAE1-96B261FEB66D}"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196788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DC471-630D-4799-BAE1-96B261FEB66D}"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326224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DC471-630D-4799-BAE1-96B261FEB66D}"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C0AC2-D2C5-4897-896D-5A050144BC14}" type="slidenum">
              <a:rPr lang="en-US" smtClean="0"/>
              <a:t>‹#›</a:t>
            </a:fld>
            <a:endParaRPr lang="en-US"/>
          </a:p>
        </p:txBody>
      </p:sp>
    </p:spTree>
    <p:extLst>
      <p:ext uri="{BB962C8B-B14F-4D97-AF65-F5344CB8AC3E}">
        <p14:creationId xmlns:p14="http://schemas.microsoft.com/office/powerpoint/2010/main" val="154196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DC471-630D-4799-BAE1-96B261FEB66D}"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C0AC2-D2C5-4897-896D-5A050144BC14}" type="slidenum">
              <a:rPr lang="en-US" smtClean="0"/>
              <a:t>‹#›</a:t>
            </a:fld>
            <a:endParaRPr lang="en-US"/>
          </a:p>
        </p:txBody>
      </p:sp>
    </p:spTree>
    <p:extLst>
      <p:ext uri="{BB962C8B-B14F-4D97-AF65-F5344CB8AC3E}">
        <p14:creationId xmlns:p14="http://schemas.microsoft.com/office/powerpoint/2010/main" val="7392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WordArt 7"/>
          <p:cNvSpPr>
            <a:spLocks noChangeArrowheads="1" noChangeShapeType="1" noTextEdit="1"/>
          </p:cNvSpPr>
          <p:nvPr/>
        </p:nvSpPr>
        <p:spPr bwMode="auto">
          <a:xfrm>
            <a:off x="1136468" y="1829343"/>
            <a:ext cx="10136775" cy="820881"/>
          </a:xfrm>
          <a:prstGeom prst="rect">
            <a:avLst/>
          </a:prstGeom>
        </p:spPr>
        <p:txBody>
          <a:bodyPr wrap="none" fromWordArt="1">
            <a:prstTxWarp prst="textPlain">
              <a:avLst>
                <a:gd name="adj" fmla="val 50000"/>
              </a:avLst>
            </a:prstTxWarp>
          </a:bodyPr>
          <a:lstStyle/>
          <a:p>
            <a:pPr algn="ctr"/>
            <a:r>
              <a:rPr lang="en-US" sz="2800" b="1" kern="10" dirty="0">
                <a:ln w="19050">
                  <a:solidFill>
                    <a:srgbClr val="8000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3: CÁC NƯỚC ĐÔNG BẮC Á</a:t>
            </a:r>
          </a:p>
        </p:txBody>
      </p:sp>
      <p:pic>
        <p:nvPicPr>
          <p:cNvPr id="39948"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 y="13063"/>
            <a:ext cx="167640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39949"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452741" y="287211"/>
            <a:ext cx="1853387" cy="1454192"/>
          </a:xfrm>
          <a:prstGeom prst="rect">
            <a:avLst/>
          </a:prstGeom>
          <a:noFill/>
          <a:extLst>
            <a:ext uri="{909E8E84-426E-40DD-AFC4-6F175D3DCCD1}">
              <a14:hiddenFill xmlns:a14="http://schemas.microsoft.com/office/drawing/2010/main">
                <a:solidFill>
                  <a:srgbClr val="FFFFFF"/>
                </a:solidFill>
              </a14:hiddenFill>
            </a:ext>
          </a:extLst>
        </p:spPr>
      </p:pic>
      <p:pic>
        <p:nvPicPr>
          <p:cNvPr id="39950" name="Picture 14"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5239" y="5135880"/>
            <a:ext cx="1676400" cy="1767839"/>
          </a:xfrm>
          <a:prstGeom prst="rect">
            <a:avLst/>
          </a:prstGeom>
          <a:noFill/>
          <a:extLst>
            <a:ext uri="{909E8E84-426E-40DD-AFC4-6F175D3DCCD1}">
              <a14:hiddenFill xmlns:a14="http://schemas.microsoft.com/office/drawing/2010/main">
                <a:solidFill>
                  <a:srgbClr val="FFFFFF"/>
                </a:solidFill>
              </a14:hiddenFill>
            </a:ext>
          </a:extLst>
        </p:spPr>
      </p:pic>
      <p:pic>
        <p:nvPicPr>
          <p:cNvPr id="39952" name="Picture 16"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73840">
            <a:off x="10490536" y="5430717"/>
            <a:ext cx="1676400" cy="1397000"/>
          </a:xfrm>
          <a:prstGeom prst="rect">
            <a:avLst/>
          </a:prstGeom>
          <a:noFill/>
          <a:extLst>
            <a:ext uri="{909E8E84-426E-40DD-AFC4-6F175D3DCCD1}">
              <a14:hiddenFill xmlns:a14="http://schemas.microsoft.com/office/drawing/2010/main">
                <a:solidFill>
                  <a:srgbClr val="FFFFFF"/>
                </a:solidFill>
              </a14:hiddenFill>
            </a:ext>
          </a:extLst>
        </p:spPr>
      </p:pic>
      <p:sp>
        <p:nvSpPr>
          <p:cNvPr id="39953" name="WordArt 17"/>
          <p:cNvSpPr>
            <a:spLocks noChangeArrowheads="1" noChangeShapeType="1" noTextEdit="1"/>
          </p:cNvSpPr>
          <p:nvPr/>
        </p:nvSpPr>
        <p:spPr bwMode="auto">
          <a:xfrm>
            <a:off x="666202" y="1345476"/>
            <a:ext cx="10607041" cy="78377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611023"/>
              </a:avLst>
            </a:prstTxWarp>
          </a:bodyPr>
          <a:lstStyle/>
          <a:p>
            <a:pPr algn="ctr"/>
            <a:r>
              <a:rPr lang="en-US" sz="3600" b="1" kern="10" dirty="0">
                <a:ln w="9525">
                  <a:solidFill>
                    <a:srgbClr val="000080"/>
                  </a:solidFill>
                  <a:round/>
                  <a:headEnd/>
                  <a:tailEnd/>
                </a:ln>
                <a:solidFill>
                  <a:srgbClr val="000080"/>
                </a:solidFill>
                <a:latin typeface="Times New Roman" panose="02020603050405020304" pitchFamily="18" charset="0"/>
                <a:cs typeface="Times New Roman" panose="02020603050405020304" pitchFamily="18" charset="0"/>
              </a:rPr>
              <a:t>CHƯƠNG III: CÁC NƯỚC Á, PHI VÀ MĨ LATINH (1945– 2000)</a:t>
            </a:r>
          </a:p>
        </p:txBody>
      </p:sp>
      <p:sp>
        <p:nvSpPr>
          <p:cNvPr id="2" name="AutoShape 2" descr="Kết quả hình ảnh cho khu vực đông bắc 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2207623" y="3030583"/>
            <a:ext cx="7223760" cy="3802934"/>
          </a:xfrm>
          <a:prstGeom prst="rect">
            <a:avLst/>
          </a:prstGeom>
        </p:spPr>
      </p:pic>
    </p:spTree>
    <p:extLst>
      <p:ext uri="{BB962C8B-B14F-4D97-AF65-F5344CB8AC3E}">
        <p14:creationId xmlns:p14="http://schemas.microsoft.com/office/powerpoint/2010/main" val="3313192066"/>
      </p:ext>
    </p:extLst>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ết quả hình ảnh cho trung quốc thử bôm nguyê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27" y="215153"/>
            <a:ext cx="6554507" cy="56343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807574" y="215153"/>
            <a:ext cx="5160308" cy="5634318"/>
          </a:xfrm>
          <a:prstGeom prst="rect">
            <a:avLst/>
          </a:prstGeom>
        </p:spPr>
      </p:pic>
      <p:sp>
        <p:nvSpPr>
          <p:cNvPr id="4" name="TextBox 3"/>
          <p:cNvSpPr txBox="1"/>
          <p:nvPr/>
        </p:nvSpPr>
        <p:spPr>
          <a:xfrm>
            <a:off x="1021975" y="6213694"/>
            <a:ext cx="8390965"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Năm</a:t>
            </a:r>
            <a:r>
              <a:rPr lang="en-US" sz="2400" b="1" dirty="0">
                <a:solidFill>
                  <a:srgbClr val="002060"/>
                </a:solidFill>
                <a:latin typeface="Times New Roman" panose="02020603050405020304" pitchFamily="18" charset="0"/>
                <a:cs typeface="Times New Roman" panose="02020603050405020304" pitchFamily="18" charset="0"/>
              </a:rPr>
              <a:t> 1964, </a:t>
            </a:r>
            <a:r>
              <a:rPr lang="en-US" sz="2400" b="1" dirty="0" err="1">
                <a:solidFill>
                  <a:srgbClr val="002060"/>
                </a:solidFill>
                <a:latin typeface="Times New Roman" panose="02020603050405020304" pitchFamily="18" charset="0"/>
                <a:cs typeface="Times New Roman" panose="02020603050405020304" pitchFamily="18" charset="0"/>
              </a:rPr>
              <a:t>Trung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Quốc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bom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tử</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8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dantricdn.com/Uploaded/2010/05/14/YangLiwe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115" y="182879"/>
            <a:ext cx="5159828" cy="4604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98243" y="182879"/>
            <a:ext cx="6038850" cy="6675121"/>
          </a:xfrm>
          <a:prstGeom prst="rect">
            <a:avLst/>
          </a:prstGeom>
        </p:spPr>
      </p:pic>
      <p:sp>
        <p:nvSpPr>
          <p:cNvPr id="4" name="TextBox 3"/>
          <p:cNvSpPr txBox="1"/>
          <p:nvPr/>
        </p:nvSpPr>
        <p:spPr>
          <a:xfrm>
            <a:off x="6335486" y="5120641"/>
            <a:ext cx="5856514" cy="1200329"/>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1999 – 2003, </a:t>
            </a:r>
            <a:r>
              <a:rPr lang="en-US" sz="2400" b="1" dirty="0" err="1">
                <a:solidFill>
                  <a:srgbClr val="002060"/>
                </a:solidFill>
                <a:latin typeface="Times New Roman" panose="02020603050405020304" pitchFamily="18" charset="0"/>
                <a:cs typeface="Times New Roman" panose="02020603050405020304" pitchFamily="18" charset="0"/>
              </a:rPr>
              <a:t>Trung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Quốc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phóng</a:t>
            </a:r>
            <a:r>
              <a:rPr lang="en-US" sz="2400" b="1" dirty="0">
                <a:solidFill>
                  <a:srgbClr val="002060"/>
                </a:solidFill>
                <a:latin typeface="Times New Roman" panose="02020603050405020304" pitchFamily="18" charset="0"/>
                <a:cs typeface="Times New Roman" panose="02020603050405020304" pitchFamily="18" charset="0"/>
              </a:rPr>
              <a:t> 5 con </a:t>
            </a:r>
            <a:r>
              <a:rPr lang="en-US" sz="2400" b="1" dirty="0" err="1">
                <a:solidFill>
                  <a:srgbClr val="002060"/>
                </a:solidFill>
                <a:latin typeface="Times New Roman" panose="02020603050405020304" pitchFamily="18" charset="0"/>
                <a:cs typeface="Times New Roman" panose="02020603050405020304" pitchFamily="18" charset="0"/>
              </a:rPr>
              <a:t>tàu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Thần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vũ</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trụ</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cùng</a:t>
            </a:r>
            <a:r>
              <a:rPr lang="en-US" sz="2400" b="1" dirty="0">
                <a:solidFill>
                  <a:srgbClr val="002060"/>
                </a:solidFill>
                <a:latin typeface="Times New Roman" panose="02020603050405020304" pitchFamily="18" charset="0"/>
                <a:cs typeface="Times New Roman" panose="02020603050405020304" pitchFamily="18" charset="0"/>
              </a:rPr>
              <a:t> phi </a:t>
            </a:r>
            <a:r>
              <a:rPr lang="en-US" sz="2400" b="1" dirty="0" err="1">
                <a:solidFill>
                  <a:srgbClr val="002060"/>
                </a:solidFill>
                <a:latin typeface="Times New Roman" panose="02020603050405020304" pitchFamily="18" charset="0"/>
                <a:cs typeface="Times New Roman" panose="02020603050405020304" pitchFamily="18" charset="0"/>
              </a:rPr>
              <a: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Dương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Lợi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Vĩ</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ung Quoc phong thanh cong tau vu tru Than Chau 11 hinh 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03" y="265610"/>
            <a:ext cx="10307773" cy="55081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1156" y="5901287"/>
            <a:ext cx="11351622" cy="461665"/>
          </a:xfrm>
          <a:prstGeom prst="rect">
            <a:avLst/>
          </a:prstGeom>
        </p:spPr>
        <p:txBody>
          <a:bodyPr wrap="square">
            <a:spAutoFit/>
          </a:bodyPr>
          <a:lstStyle/>
          <a:p>
            <a:r>
              <a:rPr lang="vi-VN" sz="2400" b="1" dirty="0">
                <a:solidFill>
                  <a:srgbClr val="002060"/>
                </a:solidFill>
                <a:latin typeface="+mj-lt"/>
              </a:rPr>
              <a:t>Tàu Thần Châu 11 được phóng đi từ Trung tâm Tửu Tuyền sáng 17/10</a:t>
            </a:r>
            <a:r>
              <a:rPr lang="en-US" sz="2400" b="1" dirty="0">
                <a:solidFill>
                  <a:srgbClr val="002060"/>
                </a:solidFill>
                <a:latin typeface="+mj-lt"/>
              </a:rPr>
              <a:t>/2016</a:t>
            </a:r>
            <a:r>
              <a:rPr lang="vi-VN" sz="2400" dirty="0">
                <a:solidFill>
                  <a:srgbClr val="002060"/>
                </a:solidFill>
                <a:latin typeface="+mj-lt"/>
              </a:rPr>
              <a:t>.</a:t>
            </a:r>
            <a:endParaRPr lang="en-US" sz="2400" dirty="0">
              <a:solidFill>
                <a:srgbClr val="002060"/>
              </a:solidFill>
              <a:latin typeface="+mj-lt"/>
            </a:endParaRPr>
          </a:p>
        </p:txBody>
      </p:sp>
    </p:spTree>
    <p:extLst>
      <p:ext uri="{BB962C8B-B14F-4D97-AF65-F5344CB8AC3E}">
        <p14:creationId xmlns:p14="http://schemas.microsoft.com/office/powerpoint/2010/main" val="24486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cầu nam phố thượng h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43" y="194854"/>
            <a:ext cx="9824448" cy="55658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131" y="5956663"/>
            <a:ext cx="11728269" cy="769441"/>
          </a:xfrm>
          <a:prstGeom prst="rect">
            <a:avLst/>
          </a:prstGeom>
          <a:noFill/>
        </p:spPr>
        <p:txBody>
          <a:bodyPr wrap="square" rtlCol="0">
            <a:spAutoFit/>
          </a:bodyPr>
          <a:lstStyle/>
          <a:p>
            <a:r>
              <a:rPr lang="en-US" sz="2200" b="1" dirty="0" err="1">
                <a:solidFill>
                  <a:srgbClr val="FF0000"/>
                </a:solidFill>
                <a:latin typeface="Times New Roman" panose="02020603050405020304" pitchFamily="18" charset="0"/>
                <a:cs typeface="Times New Roman" panose="02020603050405020304" pitchFamily="18" charset="0"/>
              </a:rPr>
              <a:t>Cầu</a:t>
            </a:r>
            <a:r>
              <a:rPr lang="en-US" sz="2200" b="1" dirty="0">
                <a:solidFill>
                  <a:srgbClr val="FF0000"/>
                </a:solidFill>
                <a:latin typeface="Times New Roman" panose="02020603050405020304" pitchFamily="18" charset="0"/>
                <a:cs typeface="Times New Roman" panose="02020603050405020304" pitchFamily="18" charset="0"/>
              </a:rPr>
              <a:t> Nam </a:t>
            </a:r>
            <a:r>
              <a:rPr lang="en-US" sz="2200" b="1" dirty="0" err="1">
                <a:solidFill>
                  <a:srgbClr val="FF0000"/>
                </a:solidFill>
                <a:latin typeface="Times New Roman" panose="02020603050405020304" pitchFamily="18" charset="0"/>
                <a:cs typeface="Times New Roman" panose="02020603050405020304" pitchFamily="18" charset="0"/>
              </a:rPr>
              <a:t>Phố</a:t>
            </a:r>
            <a:r>
              <a:rPr lang="en-US" sz="2200" b="1" dirty="0">
                <a:solidFill>
                  <a:srgbClr val="FF0000"/>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a:t>
            </a:r>
            <a:r>
              <a:rPr lang="vi-VN" sz="2200" dirty="0">
                <a:solidFill>
                  <a:srgbClr val="FF0000"/>
                </a:solidFill>
                <a:latin typeface="Times New Roman" panose="02020603050405020304" pitchFamily="18" charset="0"/>
                <a:cs typeface="Times New Roman" panose="02020603050405020304" pitchFamily="18" charset="0"/>
              </a:rPr>
              <a:t>15/12/1988</a:t>
            </a:r>
            <a:r>
              <a:rPr lang="en-US" sz="2200" dirty="0">
                <a:solidFill>
                  <a:srgbClr val="FF0000"/>
                </a:solidFill>
                <a:latin typeface="Times New Roman" panose="02020603050405020304" pitchFamily="18" charset="0"/>
                <a:cs typeface="Times New Roman" panose="02020603050405020304" pitchFamily="18" charset="0"/>
              </a:rPr>
              <a:t> - </a:t>
            </a:r>
            <a:r>
              <a:rPr lang="vi-VN" sz="2200" dirty="0">
                <a:solidFill>
                  <a:srgbClr val="FF0000"/>
                </a:solidFill>
                <a:latin typeface="Times New Roman" panose="02020603050405020304" pitchFamily="18" charset="0"/>
                <a:cs typeface="Times New Roman" panose="02020603050405020304" pitchFamily="18" charset="0"/>
              </a:rPr>
              <a:t>1/09/1991</a:t>
            </a:r>
            <a:r>
              <a:rPr lang="en-US" sz="2200" dirty="0">
                <a:solidFill>
                  <a:srgbClr val="FF0000"/>
                </a:solidFill>
                <a:latin typeface="Times New Roman" panose="02020603050405020304" pitchFamily="18" charset="0"/>
                <a:cs typeface="Times New Roman" panose="02020603050405020304" pitchFamily="18" charset="0"/>
              </a:rPr>
              <a:t>)</a:t>
            </a:r>
            <a:r>
              <a:rPr lang="vi-VN" sz="2200" dirty="0">
                <a:solidFill>
                  <a:srgbClr val="FF0000"/>
                </a:solidFill>
                <a:latin typeface="Times New Roman" panose="02020603050405020304" pitchFamily="18" charset="0"/>
                <a:cs typeface="Times New Roman" panose="02020603050405020304" pitchFamily="18" charset="0"/>
              </a:rPr>
              <a:t> với tổng chiều dài</a:t>
            </a:r>
            <a:r>
              <a:rPr lang="en-US" sz="2200" dirty="0">
                <a:solidFill>
                  <a:srgbClr val="FF0000"/>
                </a:solidFill>
                <a:latin typeface="Times New Roman" panose="02020603050405020304" pitchFamily="18" charset="0"/>
                <a:cs typeface="Times New Roman" panose="02020603050405020304" pitchFamily="18" charset="0"/>
              </a:rPr>
              <a:t>:</a:t>
            </a:r>
            <a:r>
              <a:rPr lang="vi-VN" sz="2200" dirty="0">
                <a:solidFill>
                  <a:srgbClr val="FF0000"/>
                </a:solidFill>
                <a:latin typeface="Times New Roman" panose="02020603050405020304" pitchFamily="18" charset="0"/>
                <a:cs typeface="Times New Roman" panose="02020603050405020304" pitchFamily="18" charset="0"/>
              </a:rPr>
              <a:t> 8.346m, cao 46m. </a:t>
            </a:r>
            <a:r>
              <a:rPr lang="en-US" sz="2200" dirty="0">
                <a:solidFill>
                  <a:srgbClr val="FF0000"/>
                </a:solidFill>
                <a:latin typeface="Times New Roman" panose="02020603050405020304" pitchFamily="18" charset="0"/>
                <a:cs typeface="Times New Roman" panose="02020603050405020304" pitchFamily="18" charset="0"/>
              </a:rPr>
              <a:t>L</a:t>
            </a:r>
            <a:r>
              <a:rPr lang="vi-VN" sz="2200" dirty="0">
                <a:solidFill>
                  <a:srgbClr val="FF0000"/>
                </a:solidFill>
                <a:latin typeface="Times New Roman" panose="02020603050405020304" pitchFamily="18" charset="0"/>
                <a:cs typeface="Times New Roman" panose="02020603050405020304" pitchFamily="18" charset="0"/>
              </a:rPr>
              <a:t>à cầu dây văng dài thứ tư trên thế giới và đầu tiên ở Thượng Hải, có tổng chi phí xây dựng hơn 800 triệu NDT</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76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165" y="253999"/>
            <a:ext cx="10502153" cy="5555129"/>
          </a:xfrm>
          <a:prstGeom prst="rect">
            <a:avLst/>
          </a:prstGeom>
        </p:spPr>
      </p:pic>
      <p:sp>
        <p:nvSpPr>
          <p:cNvPr id="3" name="TextBox 2"/>
          <p:cNvSpPr txBox="1"/>
          <p:nvPr/>
        </p:nvSpPr>
        <p:spPr>
          <a:xfrm>
            <a:off x="3048000" y="6084795"/>
            <a:ext cx="59055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đô</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Bắc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186361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chiến tranh biên giới 19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90512"/>
            <a:ext cx="5981700" cy="5862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419850" y="290512"/>
            <a:ext cx="5568950" cy="5862094"/>
          </a:xfrm>
          <a:prstGeom prst="rect">
            <a:avLst/>
          </a:prstGeom>
        </p:spPr>
      </p:pic>
      <p:sp>
        <p:nvSpPr>
          <p:cNvPr id="3" name="TextBox 2"/>
          <p:cNvSpPr txBox="1"/>
          <p:nvPr/>
        </p:nvSpPr>
        <p:spPr>
          <a:xfrm>
            <a:off x="2682875" y="6279969"/>
            <a:ext cx="792162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(17/2 – 16/3/1979)</a:t>
            </a:r>
          </a:p>
        </p:txBody>
      </p:sp>
    </p:spTree>
    <p:extLst>
      <p:ext uri="{BB962C8B-B14F-4D97-AF65-F5344CB8AC3E}">
        <p14:creationId xmlns:p14="http://schemas.microsoft.com/office/powerpoint/2010/main" val="65323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9" y="6279969"/>
            <a:ext cx="1206137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3/1988,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Lin, Len </a:t>
            </a:r>
            <a:r>
              <a:rPr lang="en-US" sz="2400" b="1" dirty="0" err="1">
                <a:latin typeface="Times New Roman" panose="02020603050405020304" pitchFamily="18" charset="0"/>
                <a:cs typeface="Times New Roman" panose="02020603050405020304" pitchFamily="18" charset="0"/>
              </a:rPr>
              <a:t>Đao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Gạc</a:t>
            </a:r>
            <a:r>
              <a:rPr lang="en-US" sz="2400" b="1" dirty="0">
                <a:latin typeface="Times New Roman" panose="02020603050405020304" pitchFamily="18" charset="0"/>
                <a:cs typeface="Times New Roman" panose="02020603050405020304" pitchFamily="18" charset="0"/>
              </a:rPr>
              <a:t> Ma (</a:t>
            </a:r>
            <a:r>
              <a:rPr lang="en-US" sz="2400" b="1" dirty="0" err="1">
                <a:latin typeface="Times New Roman" panose="02020603050405020304" pitchFamily="18" charset="0"/>
                <a:cs typeface="Times New Roman" panose="02020603050405020304" pitchFamily="18" charset="0"/>
              </a:rPr>
              <a:t>quần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Hoàng</a:t>
            </a:r>
            <a:r>
              <a:rPr lang="en-US" sz="2400" b="1" dirty="0">
                <a:latin typeface="Times New Roman" panose="02020603050405020304" pitchFamily="18" charset="0"/>
                <a:cs typeface="Times New Roman" panose="02020603050405020304" pitchFamily="18" charset="0"/>
              </a:rPr>
              <a:t> Sa)  </a:t>
            </a:r>
          </a:p>
        </p:txBody>
      </p:sp>
      <p:pic>
        <p:nvPicPr>
          <p:cNvPr id="5" name="Picture 4"/>
          <p:cNvPicPr>
            <a:picLocks noChangeAspect="1"/>
          </p:cNvPicPr>
          <p:nvPr/>
        </p:nvPicPr>
        <p:blipFill>
          <a:blip r:embed="rId2"/>
          <a:stretch>
            <a:fillRect/>
          </a:stretch>
        </p:blipFill>
        <p:spPr>
          <a:xfrm>
            <a:off x="235131" y="117567"/>
            <a:ext cx="5839098" cy="5839096"/>
          </a:xfrm>
          <a:prstGeom prst="rect">
            <a:avLst/>
          </a:prstGeom>
        </p:spPr>
      </p:pic>
      <p:pic>
        <p:nvPicPr>
          <p:cNvPr id="6" name="Picture 5"/>
          <p:cNvPicPr>
            <a:picLocks noChangeAspect="1"/>
          </p:cNvPicPr>
          <p:nvPr/>
        </p:nvPicPr>
        <p:blipFill>
          <a:blip r:embed="rId3"/>
          <a:stretch>
            <a:fillRect/>
          </a:stretch>
        </p:blipFill>
        <p:spPr>
          <a:xfrm>
            <a:off x="6287589" y="117566"/>
            <a:ext cx="5756365" cy="5839096"/>
          </a:xfrm>
          <a:prstGeom prst="rect">
            <a:avLst/>
          </a:prstGeom>
        </p:spPr>
      </p:pic>
      <p:sp>
        <p:nvSpPr>
          <p:cNvPr id="7" name="Oval 6"/>
          <p:cNvSpPr/>
          <p:nvPr/>
        </p:nvSpPr>
        <p:spPr>
          <a:xfrm>
            <a:off x="2011679" y="2690949"/>
            <a:ext cx="2481943" cy="992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39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56754"/>
            <a:ext cx="11734800" cy="5525589"/>
          </a:xfrm>
          <a:prstGeom prst="rect">
            <a:avLst/>
          </a:prstGeom>
        </p:spPr>
      </p:pic>
      <p:sp>
        <p:nvSpPr>
          <p:cNvPr id="3" name="Rectangle 2"/>
          <p:cNvSpPr/>
          <p:nvPr/>
        </p:nvSpPr>
        <p:spPr>
          <a:xfrm>
            <a:off x="326571" y="5904411"/>
            <a:ext cx="11723915" cy="707886"/>
          </a:xfrm>
          <a:prstGeom prst="rect">
            <a:avLst/>
          </a:prstGeom>
        </p:spPr>
        <p:txBody>
          <a:bodyPr wrap="square">
            <a:spAutoFit/>
          </a:bodyPr>
          <a:lstStyle/>
          <a:p>
            <a:r>
              <a:rPr lang="en-US" sz="2000" b="1" i="1" dirty="0" err="1">
                <a:solidFill>
                  <a:srgbClr val="333333"/>
                </a:solidFill>
                <a:latin typeface="Times New Roman" panose="02020603050405020304" pitchFamily="18" charset="0"/>
                <a:cs typeface="Times New Roman" panose="02020603050405020304" pitchFamily="18" charset="0"/>
              </a:rPr>
              <a:t>Bãi</a:t>
            </a:r>
            <a:r>
              <a:rPr lang="en-US" sz="2000" b="1" i="1" dirty="0">
                <a:solidFill>
                  <a:srgbClr val="333333"/>
                </a:solidFill>
                <a:latin typeface="Times New Roman" panose="02020603050405020304" pitchFamily="18" charset="0"/>
                <a:cs typeface="Times New Roman" panose="02020603050405020304" pitchFamily="18" charset="0"/>
              </a:rPr>
              <a:t> đ</a:t>
            </a:r>
            <a:r>
              <a:rPr lang="vi-VN" sz="2000" b="1" i="1" dirty="0">
                <a:solidFill>
                  <a:srgbClr val="333333"/>
                </a:solidFill>
                <a:latin typeface="Times New Roman" panose="02020603050405020304" pitchFamily="18" charset="0"/>
                <a:cs typeface="Times New Roman" panose="02020603050405020304" pitchFamily="18" charset="0"/>
              </a:rPr>
              <a:t>á Gạc Ma của Việt Nam bị Trung Quốc cưỡng chiếm từ năm 1988. Sau khi cải tạo đất và xây dựng trong năm 2014, đến đầu năm 2015 Gạc Ma đã thành đảo nhân tạo rộng lớn, có cả sân bay trực thăng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8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691" y="239077"/>
            <a:ext cx="5656218" cy="5639209"/>
          </a:xfrm>
          <a:prstGeom prst="rect">
            <a:avLst/>
          </a:prstGeom>
        </p:spPr>
      </p:pic>
      <p:sp>
        <p:nvSpPr>
          <p:cNvPr id="3" name="TextBox 2"/>
          <p:cNvSpPr txBox="1"/>
          <p:nvPr/>
        </p:nvSpPr>
        <p:spPr>
          <a:xfrm>
            <a:off x="378824" y="6214654"/>
            <a:ext cx="10541726"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11/1991,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giao</a:t>
            </a:r>
            <a:r>
              <a:rPr lang="en-US" sz="2400" b="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5904410" y="239078"/>
            <a:ext cx="6071235" cy="5639208"/>
          </a:xfrm>
          <a:prstGeom prst="rect">
            <a:avLst/>
          </a:prstGeom>
        </p:spPr>
      </p:pic>
    </p:spTree>
    <p:extLst>
      <p:ext uri="{BB962C8B-B14F-4D97-AF65-F5344CB8AC3E}">
        <p14:creationId xmlns:p14="http://schemas.microsoft.com/office/powerpoint/2010/main" val="183384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Text Box 4"/>
          <p:cNvSpPr txBox="1">
            <a:spLocks noChangeArrowheads="1"/>
          </p:cNvSpPr>
          <p:nvPr/>
        </p:nvSpPr>
        <p:spPr bwMode="auto">
          <a:xfrm>
            <a:off x="2667000" y="1"/>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en-US">
              <a:cs typeface="Arial" panose="020B0604020202020204" pitchFamily="34" charset="0"/>
            </a:endParaRPr>
          </a:p>
        </p:txBody>
      </p:sp>
      <p:sp>
        <p:nvSpPr>
          <p:cNvPr id="551942" name="Text Box 14"/>
          <p:cNvSpPr txBox="1">
            <a:spLocks noChangeArrowheads="1"/>
          </p:cNvSpPr>
          <p:nvPr/>
        </p:nvSpPr>
        <p:spPr bwMode="auto">
          <a:xfrm>
            <a:off x="0" y="1"/>
            <a:ext cx="121920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nước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Đông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Bắc</a:t>
            </a:r>
            <a:r>
              <a:rPr lang="en-US" altLang="en-US" sz="2800" b="1" dirty="0">
                <a:solidFill>
                  <a:schemeClr val="bg1"/>
                </a:solidFill>
                <a:latin typeface="Times New Roman" panose="02020603050405020304" pitchFamily="18" charset="0"/>
                <a:cs typeface="Times New Roman" panose="02020603050405020304" pitchFamily="18" charset="0"/>
              </a:rPr>
              <a:t> Á</a:t>
            </a:r>
          </a:p>
        </p:txBody>
      </p:sp>
      <p:sp>
        <p:nvSpPr>
          <p:cNvPr id="29700" name="Text Box 4"/>
          <p:cNvSpPr txBox="1">
            <a:spLocks noChangeArrowheads="1"/>
          </p:cNvSpPr>
          <p:nvPr/>
        </p:nvSpPr>
        <p:spPr bwMode="auto">
          <a:xfrm>
            <a:off x="91443" y="609599"/>
            <a:ext cx="6701244" cy="47705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b="1" dirty="0">
                <a:solidFill>
                  <a:srgbClr val="000066"/>
                </a:solidFill>
                <a:latin typeface="Times New Roman" panose="02020603050405020304" pitchFamily="18" charset="0"/>
              </a:rPr>
              <a:t>I. NÉT CHUNG VỀ KHU VỰC ĐÔNG BẮC Á</a:t>
            </a:r>
          </a:p>
        </p:txBody>
      </p:sp>
      <p:sp>
        <p:nvSpPr>
          <p:cNvPr id="9" name="Rectangle 8"/>
          <p:cNvSpPr>
            <a:spLocks noChangeArrowheads="1"/>
          </p:cNvSpPr>
          <p:nvPr/>
        </p:nvSpPr>
        <p:spPr bwMode="auto">
          <a:xfrm>
            <a:off x="6413863" y="1279402"/>
            <a:ext cx="5577840"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Là</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khu</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vực</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rộng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lớn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đông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dân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cư</a:t>
            </a:r>
            <a:endParaRPr lang="en-US" altLang="en-US" sz="2800" b="1" dirty="0">
              <a:solidFill>
                <a:srgbClr val="C00000"/>
              </a:solidFill>
              <a:latin typeface="Times New Roman" panose="02020603050405020304" pitchFamily="18" charset="0"/>
            </a:endParaRPr>
          </a:p>
        </p:txBody>
      </p:sp>
      <p:sp>
        <p:nvSpPr>
          <p:cNvPr id="17" name="Rectangle 16"/>
          <p:cNvSpPr>
            <a:spLocks noChangeArrowheads="1"/>
          </p:cNvSpPr>
          <p:nvPr/>
        </p:nvSpPr>
        <p:spPr bwMode="auto">
          <a:xfrm>
            <a:off x="6531429" y="2865932"/>
            <a:ext cx="5551714" cy="7817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Sau</a:t>
            </a:r>
            <a:r>
              <a:rPr lang="en-US" altLang="en-US" sz="2800" b="1" dirty="0">
                <a:solidFill>
                  <a:srgbClr val="002060"/>
                </a:solidFill>
                <a:latin typeface="Times New Roman" panose="02020603050405020304" pitchFamily="18" charset="0"/>
              </a:rPr>
              <a:t> CTTG </a:t>
            </a:r>
            <a:r>
              <a:rPr lang="en-US" altLang="en-US" sz="2800" b="1" dirty="0" err="1">
                <a:solidFill>
                  <a:srgbClr val="002060"/>
                </a:solidFill>
                <a:latin typeface="Times New Roman" panose="02020603050405020304" pitchFamily="18" charset="0"/>
              </a:rPr>
              <a:t>thứ</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hai</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nhiều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chuyển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biến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quan</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trọng</a:t>
            </a:r>
            <a:endParaRPr lang="en-US" altLang="en-US" sz="2800" b="1" dirty="0">
              <a:solidFill>
                <a:srgbClr val="002060"/>
              </a:solidFill>
              <a:latin typeface="Times New Roman" panose="02020603050405020304" pitchFamily="18" charset="0"/>
            </a:endParaRPr>
          </a:p>
        </p:txBody>
      </p:sp>
      <p:sp>
        <p:nvSpPr>
          <p:cNvPr id="7" name="AutoShape 2" descr="Kết quả hình ảnh cho liên xô tổn thất sau chiến tranh thế giới thứ h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0" y="1135444"/>
            <a:ext cx="6413863" cy="5722556"/>
          </a:xfrm>
          <a:prstGeom prst="rect">
            <a:avLst/>
          </a:prstGeom>
        </p:spPr>
      </p:pic>
      <p:sp>
        <p:nvSpPr>
          <p:cNvPr id="23" name="Rectangle 22"/>
          <p:cNvSpPr>
            <a:spLocks noChangeArrowheads="1"/>
          </p:cNvSpPr>
          <p:nvPr/>
        </p:nvSpPr>
        <p:spPr bwMode="auto">
          <a:xfrm>
            <a:off x="6413863" y="1904893"/>
            <a:ext cx="5577840" cy="7817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Trước</a:t>
            </a:r>
            <a:r>
              <a:rPr lang="en-US" altLang="en-US" sz="2800" b="1" dirty="0">
                <a:solidFill>
                  <a:srgbClr val="C00000"/>
                </a:solidFill>
                <a:latin typeface="Times New Roman" panose="02020603050405020304" pitchFamily="18" charset="0"/>
              </a:rPr>
              <a:t> CTTG </a:t>
            </a:r>
            <a:r>
              <a:rPr lang="en-US" altLang="en-US" sz="2800" b="1" dirty="0" err="1">
                <a:solidFill>
                  <a:srgbClr val="C00000"/>
                </a:solidFill>
                <a:latin typeface="Times New Roman" panose="02020603050405020304" pitchFamily="18" charset="0"/>
              </a:rPr>
              <a:t>thứ</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hai</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bị</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thực</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dân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nô</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dịch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trừ</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Nhật</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Bản</a:t>
            </a:r>
            <a:r>
              <a:rPr lang="en-US" altLang="en-US" sz="2800" b="1" dirty="0">
                <a:solidFill>
                  <a:srgbClr val="C00000"/>
                </a:solidFill>
                <a:latin typeface="Times New Roman" panose="02020603050405020304" pitchFamily="18" charset="0"/>
              </a:rPr>
              <a:t>)</a:t>
            </a:r>
          </a:p>
        </p:txBody>
      </p:sp>
      <p:sp>
        <p:nvSpPr>
          <p:cNvPr id="24" name="Rectangle 23"/>
          <p:cNvSpPr>
            <a:spLocks noChangeArrowheads="1"/>
          </p:cNvSpPr>
          <p:nvPr/>
        </p:nvSpPr>
        <p:spPr bwMode="auto">
          <a:xfrm>
            <a:off x="6527074" y="3825679"/>
            <a:ext cx="5577840" cy="7817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Nước</a:t>
            </a:r>
            <a:r>
              <a:rPr lang="en-US" altLang="en-US" sz="2800" b="1" dirty="0">
                <a:solidFill>
                  <a:srgbClr val="C00000"/>
                </a:solidFill>
                <a:latin typeface="Times New Roman" panose="02020603050405020304" pitchFamily="18" charset="0"/>
              </a:rPr>
              <a:t> CHND </a:t>
            </a:r>
            <a:r>
              <a:rPr lang="en-US" altLang="en-US" sz="2800" b="1" dirty="0" err="1">
                <a:solidFill>
                  <a:srgbClr val="C00000"/>
                </a:solidFill>
                <a:latin typeface="Times New Roman" panose="02020603050405020304" pitchFamily="18" charset="0"/>
              </a:rPr>
              <a:t>Trung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Hoa</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ra</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đời</a:t>
            </a:r>
            <a:r>
              <a:rPr lang="en-US" altLang="en-US" sz="2800" b="1" dirty="0">
                <a:solidFill>
                  <a:srgbClr val="C00000"/>
                </a:solidFill>
                <a:latin typeface="Times New Roman" panose="02020603050405020304" pitchFamily="18" charset="0"/>
              </a:rPr>
              <a:t> (10/1949)</a:t>
            </a:r>
          </a:p>
        </p:txBody>
      </p:sp>
      <p:sp>
        <p:nvSpPr>
          <p:cNvPr id="25" name="Rectangle 24"/>
          <p:cNvSpPr>
            <a:spLocks noChangeArrowheads="1"/>
          </p:cNvSpPr>
          <p:nvPr/>
        </p:nvSpPr>
        <p:spPr bwMode="auto">
          <a:xfrm>
            <a:off x="6588033" y="4709598"/>
            <a:ext cx="5577840" cy="181588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Triều</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Tiên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bị</a:t>
            </a:r>
            <a:r>
              <a:rPr lang="en-US" altLang="en-US" sz="2800" b="1" dirty="0">
                <a:solidFill>
                  <a:srgbClr val="C00000"/>
                </a:solidFill>
                <a:latin typeface="Times New Roman" panose="02020603050405020304" pitchFamily="18" charset="0"/>
              </a:rPr>
              <a:t> chia </a:t>
            </a:r>
            <a:r>
              <a:rPr lang="en-US" altLang="en-US" sz="2800" b="1" dirty="0" err="1">
                <a:solidFill>
                  <a:srgbClr val="C00000"/>
                </a:solidFill>
                <a:latin typeface="Times New Roman" panose="02020603050405020304" pitchFamily="18" charset="0"/>
              </a:rPr>
              <a:t>cắt</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thành</a:t>
            </a:r>
            <a:r>
              <a:rPr lang="en-US" altLang="en-US" sz="2800" b="1" dirty="0">
                <a:solidFill>
                  <a:srgbClr val="C00000"/>
                </a:solidFill>
                <a:latin typeface="Times New Roman" panose="02020603050405020304" pitchFamily="18" charset="0"/>
              </a:rPr>
              <a:t> 2 </a:t>
            </a:r>
            <a:r>
              <a:rPr lang="en-US" altLang="en-US" sz="2800" b="1" dirty="0" err="1">
                <a:solidFill>
                  <a:srgbClr val="C00000"/>
                </a:solidFill>
                <a:latin typeface="Times New Roman" panose="02020603050405020304" pitchFamily="18" charset="0"/>
              </a:rPr>
              <a:t>miền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theo</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vĩ</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tuyến</a:t>
            </a:r>
            <a:r>
              <a:rPr lang="en-US" altLang="en-US" sz="2800" b="1" dirty="0">
                <a:solidFill>
                  <a:srgbClr val="C00000"/>
                </a:solidFill>
                <a:latin typeface="Times New Roman" panose="02020603050405020304" pitchFamily="18" charset="0"/>
              </a:rPr>
              <a:t> 38: Nam </a:t>
            </a:r>
            <a:r>
              <a:rPr lang="en-US" altLang="en-US" sz="2800" b="1" dirty="0" err="1">
                <a:solidFill>
                  <a:srgbClr val="C00000"/>
                </a:solidFill>
                <a:latin typeface="Times New Roman" panose="02020603050405020304" pitchFamily="18" charset="0"/>
              </a:rPr>
              <a:t>Triều</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Tiên</a:t>
            </a:r>
            <a:r>
              <a:rPr lang="en-US" altLang="en-US" sz="2800" b="1" dirty="0">
                <a:solidFill>
                  <a:srgbClr val="C00000"/>
                </a:solidFill>
                <a:latin typeface="Times New Roman" panose="02020603050405020304" pitchFamily="18" charset="0"/>
              </a:rPr>
              <a:t> – </a:t>
            </a:r>
            <a:r>
              <a:rPr lang="en-US" altLang="en-US" sz="2800" b="1" dirty="0" err="1">
                <a:solidFill>
                  <a:srgbClr val="C00000"/>
                </a:solidFill>
                <a:latin typeface="Times New Roman" panose="02020603050405020304" pitchFamily="18" charset="0"/>
              </a:rPr>
              <a:t>Đại</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Hàn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Dân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quốc</a:t>
            </a:r>
            <a:r>
              <a:rPr lang="en-US" altLang="en-US" sz="2800" b="1" dirty="0">
                <a:solidFill>
                  <a:srgbClr val="C00000"/>
                </a:solidFill>
                <a:latin typeface="Times New Roman" panose="02020603050405020304" pitchFamily="18" charset="0"/>
              </a:rPr>
              <a:t> (8/1948), </a:t>
            </a:r>
            <a:r>
              <a:rPr lang="en-US" altLang="en-US" sz="2800" b="1" dirty="0" err="1">
                <a:solidFill>
                  <a:srgbClr val="C00000"/>
                </a:solidFill>
                <a:latin typeface="Times New Roman" panose="02020603050405020304" pitchFamily="18" charset="0"/>
              </a:rPr>
              <a:t>Bắc</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Triều</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Tiên</a:t>
            </a:r>
            <a:r>
              <a:rPr lang="en-US" altLang="en-US" sz="2800" b="1" dirty="0">
                <a:solidFill>
                  <a:srgbClr val="C00000"/>
                </a:solidFill>
                <a:latin typeface="Times New Roman" panose="02020603050405020304" pitchFamily="18" charset="0"/>
              </a:rPr>
              <a:t> – CHDCND </a:t>
            </a:r>
            <a:r>
              <a:rPr lang="en-US" altLang="en-US" sz="2800" b="1" dirty="0" err="1">
                <a:solidFill>
                  <a:srgbClr val="C00000"/>
                </a:solidFill>
                <a:latin typeface="Times New Roman" panose="02020603050405020304" pitchFamily="18" charset="0"/>
              </a:rPr>
              <a:t>Triều</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Tiên</a:t>
            </a:r>
            <a:r>
              <a:rPr lang="en-US" altLang="en-US" sz="2800" b="1" dirty="0">
                <a:solidFill>
                  <a:srgbClr val="C00000"/>
                </a:solidFill>
                <a:latin typeface="Times New Roman" panose="02020603050405020304" pitchFamily="18" charset="0"/>
              </a:rPr>
              <a:t> (9/1948)</a:t>
            </a:r>
          </a:p>
        </p:txBody>
      </p:sp>
    </p:spTree>
    <p:extLst>
      <p:ext uri="{BB962C8B-B14F-4D97-AF65-F5344CB8AC3E}">
        <p14:creationId xmlns:p14="http://schemas.microsoft.com/office/powerpoint/2010/main" val="166026063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etrotimes.vn/stores/news_dataimages/petrotimes/062012/08/16/ban-mon-diem20120820193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16" y="3992952"/>
            <a:ext cx="6045381" cy="24649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50916" y="121466"/>
            <a:ext cx="6045381" cy="3353254"/>
          </a:xfrm>
          <a:prstGeom prst="rect">
            <a:avLst/>
          </a:prstGeom>
        </p:spPr>
      </p:pic>
      <p:sp>
        <p:nvSpPr>
          <p:cNvPr id="3" name="Rectangle 2"/>
          <p:cNvSpPr/>
          <p:nvPr/>
        </p:nvSpPr>
        <p:spPr>
          <a:xfrm>
            <a:off x="-705395" y="6457890"/>
            <a:ext cx="7419703" cy="400110"/>
          </a:xfrm>
          <a:prstGeom prst="rect">
            <a:avLst/>
          </a:prstGeom>
        </p:spPr>
        <p:txBody>
          <a:bodyPr wrap="square">
            <a:spAutoFit/>
          </a:bodyPr>
          <a:lstStyle/>
          <a:p>
            <a:pPr algn="ctr"/>
            <a:r>
              <a:rPr lang="en-US" b="0"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Toàn</a:t>
            </a:r>
            <a:r>
              <a:rPr lang="en-US" sz="2000" b="1"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cảnh</a:t>
            </a:r>
            <a:r>
              <a:rPr lang="en-US" sz="2000" b="1"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Bàn</a:t>
            </a:r>
            <a:r>
              <a:rPr lang="en-US" sz="2000" b="1"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i="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Môn</a:t>
            </a:r>
            <a:r>
              <a:rPr lang="en-US" sz="2000" b="1"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Điếm</a:t>
            </a:r>
            <a:r>
              <a:rPr lang="en-US" sz="20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i="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Panmunjom)</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p:cNvSpPr/>
          <p:nvPr/>
        </p:nvSpPr>
        <p:spPr>
          <a:xfrm>
            <a:off x="0" y="3533781"/>
            <a:ext cx="6296298" cy="400110"/>
          </a:xfrm>
          <a:prstGeom prst="rect">
            <a:avLst/>
          </a:prstGeom>
        </p:spPr>
        <p:txBody>
          <a:bodyPr wrap="square">
            <a:spAutoFit/>
          </a:bodyPr>
          <a:lstStyle/>
          <a:p>
            <a:pPr algn="ctr"/>
            <a:r>
              <a:rPr lang="en-US" sz="2000" b="1" i="0" dirty="0" err="1">
                <a:solidFill>
                  <a:srgbClr val="000000"/>
                </a:solidFill>
                <a:effectLst/>
                <a:latin typeface="Times New Roman" panose="02020603050405020304" pitchFamily="18" charset="0"/>
              </a:rPr>
              <a:t>Lễ</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kí</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Hiệp</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định</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đình</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chiến</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tại</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Bàn</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Môn</a:t>
            </a:r>
            <a:r>
              <a:rPr lang="en-US" sz="2000" b="1" i="0" dirty="0">
                <a:solidFill>
                  <a:srgbClr val="000000"/>
                </a:solidFill>
                <a:effectLst/>
                <a:latin typeface="Times New Roman" panose="02020603050405020304" pitchFamily="18" charset="0"/>
              </a:rPr>
              <a:t> </a:t>
            </a:r>
            <a:r>
              <a:rPr lang="en-US" sz="2000" b="1" i="0" dirty="0" err="1">
                <a:solidFill>
                  <a:srgbClr val="000000"/>
                </a:solidFill>
                <a:effectLst/>
                <a:latin typeface="Times New Roman" panose="02020603050405020304" pitchFamily="18" charset="0"/>
              </a:rPr>
              <a:t>Điếm</a:t>
            </a:r>
            <a:r>
              <a:rPr lang="en-US" sz="2000" b="1" i="0" dirty="0">
                <a:solidFill>
                  <a:srgbClr val="000000"/>
                </a:solidFill>
                <a:effectLst/>
                <a:latin typeface="Times New Roman" panose="02020603050405020304" pitchFamily="18" charset="0"/>
              </a:rPr>
              <a:t> (7/1953)</a:t>
            </a:r>
            <a:endParaRPr lang="en-US" sz="2400" b="1" dirty="0"/>
          </a:p>
        </p:txBody>
      </p:sp>
      <p:pic>
        <p:nvPicPr>
          <p:cNvPr id="4" name="Picture 3"/>
          <p:cNvPicPr>
            <a:picLocks noChangeAspect="1"/>
          </p:cNvPicPr>
          <p:nvPr/>
        </p:nvPicPr>
        <p:blipFill>
          <a:blip r:embed="rId4"/>
          <a:stretch>
            <a:fillRect/>
          </a:stretch>
        </p:blipFill>
        <p:spPr>
          <a:xfrm>
            <a:off x="6296298" y="186780"/>
            <a:ext cx="5708466" cy="6396900"/>
          </a:xfrm>
          <a:prstGeom prst="rect">
            <a:avLst/>
          </a:prstGeom>
        </p:spPr>
      </p:pic>
    </p:spTree>
    <p:extLst>
      <p:ext uri="{BB962C8B-B14F-4D97-AF65-F5344CB8AC3E}">
        <p14:creationId xmlns:p14="http://schemas.microsoft.com/office/powerpoint/2010/main" val="411087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2" y="205060"/>
            <a:ext cx="5904412" cy="51543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9714" y="6035040"/>
            <a:ext cx="8347166" cy="418011"/>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a:stretch>
            <a:fillRect/>
          </a:stretch>
        </p:blipFill>
        <p:spPr>
          <a:xfrm>
            <a:off x="6361611" y="205060"/>
            <a:ext cx="5687785" cy="5154342"/>
          </a:xfrm>
          <a:prstGeom prst="rect">
            <a:avLst/>
          </a:prstGeom>
        </p:spPr>
      </p:pic>
      <p:sp>
        <p:nvSpPr>
          <p:cNvPr id="5" name="TextBox 4"/>
          <p:cNvSpPr txBox="1"/>
          <p:nvPr/>
        </p:nvSpPr>
        <p:spPr>
          <a:xfrm>
            <a:off x="979714" y="5865223"/>
            <a:ext cx="9744891"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Hồng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Công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Ma Cao </a:t>
            </a:r>
            <a:r>
              <a:rPr lang="en-US" sz="2400" b="1" dirty="0" err="1">
                <a:solidFill>
                  <a:srgbClr val="002060"/>
                </a:solidFill>
                <a:latin typeface="Times New Roman" panose="02020603050405020304" pitchFamily="18" charset="0"/>
                <a:cs typeface="Times New Roman" panose="02020603050405020304" pitchFamily="18" charset="0"/>
              </a:rPr>
              <a:t>trở</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chủ</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quyền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Trung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Quốc</a:t>
            </a:r>
            <a:r>
              <a:rPr lang="en-US" sz="2400" b="1" dirty="0">
                <a:solidFill>
                  <a:srgbClr val="002060"/>
                </a:solidFill>
                <a:latin typeface="Times New Roman" panose="02020603050405020304" pitchFamily="18" charset="0"/>
                <a:cs typeface="Times New Roman" panose="02020603050405020304" pitchFamily="18" charset="0"/>
              </a:rPr>
              <a:t> (1997, 1999)</a:t>
            </a:r>
          </a:p>
        </p:txBody>
      </p:sp>
    </p:spTree>
    <p:extLst>
      <p:ext uri="{BB962C8B-B14F-4D97-AF65-F5344CB8AC3E}">
        <p14:creationId xmlns:p14="http://schemas.microsoft.com/office/powerpoint/2010/main" val="282335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ồng kô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53" y="117565"/>
            <a:ext cx="5342709" cy="29913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322422" y="117566"/>
            <a:ext cx="5094515" cy="3030583"/>
          </a:xfrm>
          <a:prstGeom prst="rect">
            <a:avLst/>
          </a:prstGeom>
        </p:spPr>
      </p:pic>
      <p:pic>
        <p:nvPicPr>
          <p:cNvPr id="4" name="Picture 3"/>
          <p:cNvPicPr>
            <a:picLocks noChangeAspect="1"/>
          </p:cNvPicPr>
          <p:nvPr/>
        </p:nvPicPr>
        <p:blipFill>
          <a:blip r:embed="rId4"/>
          <a:stretch>
            <a:fillRect/>
          </a:stretch>
        </p:blipFill>
        <p:spPr>
          <a:xfrm>
            <a:off x="156754" y="3327762"/>
            <a:ext cx="5342709" cy="2877096"/>
          </a:xfrm>
          <a:prstGeom prst="rect">
            <a:avLst/>
          </a:prstGeom>
        </p:spPr>
      </p:pic>
      <p:pic>
        <p:nvPicPr>
          <p:cNvPr id="5" name="Picture 4"/>
          <p:cNvPicPr>
            <a:picLocks noChangeAspect="1"/>
          </p:cNvPicPr>
          <p:nvPr/>
        </p:nvPicPr>
        <p:blipFill>
          <a:blip r:embed="rId5"/>
          <a:stretch>
            <a:fillRect/>
          </a:stretch>
        </p:blipFill>
        <p:spPr>
          <a:xfrm>
            <a:off x="6322422" y="3327762"/>
            <a:ext cx="5212081" cy="2837907"/>
          </a:xfrm>
          <a:prstGeom prst="rect">
            <a:avLst/>
          </a:prstGeom>
        </p:spPr>
      </p:pic>
      <p:sp>
        <p:nvSpPr>
          <p:cNvPr id="6" name="TextBox 5"/>
          <p:cNvSpPr txBox="1"/>
          <p:nvPr/>
        </p:nvSpPr>
        <p:spPr>
          <a:xfrm>
            <a:off x="326570" y="274320"/>
            <a:ext cx="1881053" cy="461665"/>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Hồng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422582" y="269964"/>
            <a:ext cx="1881053" cy="461665"/>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Thượng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Hải</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26570" y="3458496"/>
            <a:ext cx="1554482" cy="461665"/>
          </a:xfrm>
          <a:prstGeom prst="rect">
            <a:avLst/>
          </a:prstGeom>
          <a:solidFill>
            <a:schemeClr val="tx1">
              <a:lumMod val="75000"/>
              <a:lumOff val="25000"/>
            </a:schemeClr>
          </a:solid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Hàn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Quốc</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422581" y="3458497"/>
            <a:ext cx="1881053" cy="461665"/>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Đài</a:t>
            </a:r>
            <a:r>
              <a:rPr lang="en-US" sz="2400" b="1" dirty="0">
                <a:solidFill>
                  <a:srgbClr val="FFFF00"/>
                </a:solidFill>
                <a:latin typeface="Times New Roman" panose="02020603050405020304" pitchFamily="18" charset="0"/>
                <a:cs typeface="Times New Roman" panose="02020603050405020304" pitchFamily="18" charset="0"/>
              </a:rPr>
              <a:t> Loan</a:t>
            </a:r>
          </a:p>
        </p:txBody>
      </p:sp>
      <p:sp>
        <p:nvSpPr>
          <p:cNvPr id="11" name="TextBox 10"/>
          <p:cNvSpPr txBox="1"/>
          <p:nvPr/>
        </p:nvSpPr>
        <p:spPr>
          <a:xfrm>
            <a:off x="326568" y="6335592"/>
            <a:ext cx="12057021" cy="446276"/>
          </a:xfrm>
          <a:prstGeom prst="rect">
            <a:avLst/>
          </a:prstGeom>
          <a:noFill/>
        </p:spPr>
        <p:txBody>
          <a:bodyPr wrap="square" rtlCol="0">
            <a:spAutoFit/>
          </a:bodyPr>
          <a:lstStyle/>
          <a:p>
            <a:r>
              <a:rPr lang="en-US" sz="2300" b="1" dirty="0" err="1">
                <a:solidFill>
                  <a:srgbClr val="002060"/>
                </a:solidFill>
                <a:latin typeface="Times New Roman" panose="02020603050405020304" pitchFamily="18" charset="0"/>
                <a:cs typeface="Times New Roman" panose="02020603050405020304" pitchFamily="18" charset="0"/>
              </a:rPr>
              <a:t>Nửa</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sau</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thế</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kỉ</a:t>
            </a:r>
            <a:r>
              <a:rPr lang="en-US" sz="2300" b="1" dirty="0">
                <a:solidFill>
                  <a:srgbClr val="002060"/>
                </a:solidFill>
                <a:latin typeface="Times New Roman" panose="02020603050405020304" pitchFamily="18" charset="0"/>
                <a:cs typeface="Times New Roman" panose="02020603050405020304" pitchFamily="18" charset="0"/>
              </a:rPr>
              <a:t> XX, </a:t>
            </a:r>
            <a:r>
              <a:rPr lang="en-US" sz="2300" b="1" dirty="0" err="1">
                <a:solidFill>
                  <a:srgbClr val="002060"/>
                </a:solidFill>
                <a:latin typeface="Times New Roman" panose="02020603050405020304" pitchFamily="18" charset="0"/>
                <a:cs typeface="Times New Roman" panose="02020603050405020304" pitchFamily="18" charset="0"/>
              </a:rPr>
              <a:t>kinh</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tế</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Đông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Bắc</a:t>
            </a:r>
            <a:r>
              <a:rPr lang="en-US" sz="2300" b="1" dirty="0">
                <a:solidFill>
                  <a:srgbClr val="002060"/>
                </a:solidFill>
                <a:latin typeface="Times New Roman" panose="02020603050405020304" pitchFamily="18" charset="0"/>
                <a:cs typeface="Times New Roman" panose="02020603050405020304" pitchFamily="18" charset="0"/>
              </a:rPr>
              <a:t> Á </a:t>
            </a:r>
            <a:r>
              <a:rPr lang="en-US" sz="2300" b="1" dirty="0" err="1">
                <a:solidFill>
                  <a:srgbClr val="002060"/>
                </a:solidFill>
                <a:latin typeface="Times New Roman" panose="02020603050405020304" pitchFamily="18" charset="0"/>
                <a:cs typeface="Times New Roman" panose="02020603050405020304" pitchFamily="18" charset="0"/>
              </a:rPr>
              <a:t>tăng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trưởng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nhanh</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đời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sống</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nhân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dân</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được</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cải</a:t>
            </a:r>
            <a:r>
              <a:rPr lang="en-US" sz="2300" b="1" dirty="0">
                <a:solidFill>
                  <a:srgbClr val="002060"/>
                </a:solidFill>
                <a:latin typeface="Times New Roman" panose="02020603050405020304" pitchFamily="18" charset="0"/>
                <a:cs typeface="Times New Roman" panose="02020603050405020304" pitchFamily="18" charset="0"/>
              </a:rPr>
              <a:t> </a:t>
            </a:r>
            <a:r>
              <a:rPr lang="en-US" sz="2300" b="1" dirty="0" err="1">
                <a:solidFill>
                  <a:srgbClr val="002060"/>
                </a:solidFill>
                <a:latin typeface="Times New Roman" panose="02020603050405020304" pitchFamily="18" charset="0"/>
                <a:cs typeface="Times New Roman" panose="02020603050405020304" pitchFamily="18" charset="0"/>
              </a:rPr>
              <a:t>thiện</a:t>
            </a:r>
            <a:endParaRPr lang="en-US" sz="23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8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Text Box 4"/>
          <p:cNvSpPr txBox="1">
            <a:spLocks noChangeArrowheads="1"/>
          </p:cNvSpPr>
          <p:nvPr/>
        </p:nvSpPr>
        <p:spPr bwMode="auto">
          <a:xfrm>
            <a:off x="2667000" y="1"/>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en-US">
              <a:cs typeface="Arial" panose="020B0604020202020204" pitchFamily="34" charset="0"/>
            </a:endParaRPr>
          </a:p>
        </p:txBody>
      </p:sp>
      <p:sp>
        <p:nvSpPr>
          <p:cNvPr id="551942" name="Text Box 14"/>
          <p:cNvSpPr txBox="1">
            <a:spLocks noChangeArrowheads="1"/>
          </p:cNvSpPr>
          <p:nvPr/>
        </p:nvSpPr>
        <p:spPr bwMode="auto">
          <a:xfrm>
            <a:off x="0" y="1"/>
            <a:ext cx="121920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nước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Đông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Bắc</a:t>
            </a:r>
            <a:r>
              <a:rPr lang="en-US" altLang="en-US" sz="2800" b="1" dirty="0">
                <a:solidFill>
                  <a:schemeClr val="bg1"/>
                </a:solidFill>
                <a:latin typeface="Times New Roman" panose="02020603050405020304" pitchFamily="18" charset="0"/>
                <a:cs typeface="Times New Roman" panose="02020603050405020304" pitchFamily="18" charset="0"/>
              </a:rPr>
              <a:t> Á</a:t>
            </a:r>
          </a:p>
        </p:txBody>
      </p:sp>
      <p:sp>
        <p:nvSpPr>
          <p:cNvPr id="29700" name="Text Box 4"/>
          <p:cNvSpPr txBox="1">
            <a:spLocks noChangeArrowheads="1"/>
          </p:cNvSpPr>
          <p:nvPr/>
        </p:nvSpPr>
        <p:spPr bwMode="auto">
          <a:xfrm>
            <a:off x="91443" y="609599"/>
            <a:ext cx="2899951" cy="47705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b="1" dirty="0">
                <a:solidFill>
                  <a:srgbClr val="000066"/>
                </a:solidFill>
                <a:latin typeface="Times New Roman" panose="02020603050405020304" pitchFamily="18" charset="0"/>
              </a:rPr>
              <a:t>II. TRUNG QUỐC</a:t>
            </a:r>
          </a:p>
        </p:txBody>
      </p:sp>
      <p:sp>
        <p:nvSpPr>
          <p:cNvPr id="9" name="Rectangle 8"/>
          <p:cNvSpPr>
            <a:spLocks noChangeArrowheads="1"/>
          </p:cNvSpPr>
          <p:nvPr/>
        </p:nvSpPr>
        <p:spPr bwMode="auto">
          <a:xfrm>
            <a:off x="5826036" y="5892735"/>
            <a:ext cx="6365964"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err="1">
                <a:solidFill>
                  <a:srgbClr val="C00000"/>
                </a:solidFill>
                <a:latin typeface="Times New Roman" panose="02020603050405020304" pitchFamily="18" charset="0"/>
              </a:rPr>
              <a:t>Diện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tích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gần</a:t>
            </a:r>
            <a:r>
              <a:rPr lang="en-US" altLang="en-US" sz="2800" b="1" dirty="0">
                <a:solidFill>
                  <a:srgbClr val="C00000"/>
                </a:solidFill>
                <a:latin typeface="Times New Roman" panose="02020603050405020304" pitchFamily="18" charset="0"/>
              </a:rPr>
              <a:t> 9,6 </a:t>
            </a:r>
            <a:r>
              <a:rPr lang="en-US" altLang="en-US" sz="2800" b="1" dirty="0" err="1">
                <a:solidFill>
                  <a:srgbClr val="C00000"/>
                </a:solidFill>
                <a:latin typeface="Times New Roman" panose="02020603050405020304" pitchFamily="18" charset="0"/>
              </a:rPr>
              <a:t>triệu</a:t>
            </a:r>
            <a:r>
              <a:rPr lang="en-US" altLang="en-US" sz="2800" b="1" dirty="0">
                <a:solidFill>
                  <a:srgbClr val="C00000"/>
                </a:solidFill>
                <a:latin typeface="Times New Roman" panose="02020603050405020304" pitchFamily="18" charset="0"/>
              </a:rPr>
              <a:t> km2 (</a:t>
            </a:r>
            <a:r>
              <a:rPr lang="en-US" altLang="en-US" sz="2800" b="1" dirty="0" err="1">
                <a:solidFill>
                  <a:srgbClr val="C00000"/>
                </a:solidFill>
                <a:latin typeface="Times New Roman" panose="02020603050405020304" pitchFamily="18" charset="0"/>
              </a:rPr>
              <a:t>thứ</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ba</a:t>
            </a:r>
            <a:r>
              <a:rPr lang="en-US" altLang="en-US" sz="2800" b="1" dirty="0">
                <a:solidFill>
                  <a:srgbClr val="C00000"/>
                </a:solidFill>
                <a:latin typeface="Times New Roman" panose="02020603050405020304" pitchFamily="18" charset="0"/>
              </a:rPr>
              <a:t> TG)</a:t>
            </a:r>
          </a:p>
        </p:txBody>
      </p:sp>
      <p:sp>
        <p:nvSpPr>
          <p:cNvPr id="7" name="AutoShape 2" descr="Kết quả hình ảnh cho liên xô tổn thất sau chiến tranh thế giới thứ h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5952308" y="6365370"/>
            <a:ext cx="6061166"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err="1">
                <a:solidFill>
                  <a:srgbClr val="C00000"/>
                </a:solidFill>
                <a:latin typeface="Times New Roman" panose="02020603050405020304" pitchFamily="18" charset="0"/>
              </a:rPr>
              <a:t>Dân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số</a:t>
            </a:r>
            <a:r>
              <a:rPr lang="en-US" altLang="en-US" sz="2800" b="1" dirty="0">
                <a:solidFill>
                  <a:srgbClr val="C00000"/>
                </a:solidFill>
                <a:latin typeface="Times New Roman" panose="02020603050405020304" pitchFamily="18" charset="0"/>
              </a:rPr>
              <a:t>: 1,379 </a:t>
            </a:r>
            <a:r>
              <a:rPr lang="en-US" altLang="en-US" sz="2800" b="1" dirty="0" err="1">
                <a:solidFill>
                  <a:srgbClr val="C00000"/>
                </a:solidFill>
                <a:latin typeface="Times New Roman" panose="02020603050405020304" pitchFamily="18" charset="0"/>
              </a:rPr>
              <a:t>tỉ</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người</a:t>
            </a:r>
            <a:r>
              <a:rPr lang="en-US" altLang="en-US" sz="2800" b="1" dirty="0">
                <a:solidFill>
                  <a:srgbClr val="C00000"/>
                </a:solidFill>
                <a:latin typeface="Times New Roman" panose="02020603050405020304" pitchFamily="18" charset="0"/>
              </a:rPr>
              <a:t> (2016)</a:t>
            </a:r>
          </a:p>
        </p:txBody>
      </p:sp>
      <p:pic>
        <p:nvPicPr>
          <p:cNvPr id="2" name="Picture 1"/>
          <p:cNvPicPr>
            <a:picLocks noChangeAspect="1"/>
          </p:cNvPicPr>
          <p:nvPr/>
        </p:nvPicPr>
        <p:blipFill>
          <a:blip r:embed="rId2"/>
          <a:stretch>
            <a:fillRect/>
          </a:stretch>
        </p:blipFill>
        <p:spPr>
          <a:xfrm>
            <a:off x="5865224" y="559463"/>
            <a:ext cx="6213565" cy="2548015"/>
          </a:xfrm>
          <a:prstGeom prst="rect">
            <a:avLst/>
          </a:prstGeom>
        </p:spPr>
      </p:pic>
      <p:pic>
        <p:nvPicPr>
          <p:cNvPr id="3" name="Picture 2"/>
          <p:cNvPicPr>
            <a:picLocks noChangeAspect="1"/>
          </p:cNvPicPr>
          <p:nvPr/>
        </p:nvPicPr>
        <p:blipFill>
          <a:blip r:embed="rId3"/>
          <a:stretch>
            <a:fillRect/>
          </a:stretch>
        </p:blipFill>
        <p:spPr>
          <a:xfrm>
            <a:off x="5865223" y="3147827"/>
            <a:ext cx="6213565" cy="2709316"/>
          </a:xfrm>
          <a:prstGeom prst="rect">
            <a:avLst/>
          </a:prstGeom>
        </p:spPr>
      </p:pic>
      <p:pic>
        <p:nvPicPr>
          <p:cNvPr id="4" name="Picture 3"/>
          <p:cNvPicPr>
            <a:picLocks noChangeAspect="1"/>
          </p:cNvPicPr>
          <p:nvPr/>
        </p:nvPicPr>
        <p:blipFill>
          <a:blip r:embed="rId4"/>
          <a:stretch>
            <a:fillRect/>
          </a:stretch>
        </p:blipFill>
        <p:spPr>
          <a:xfrm>
            <a:off x="107576" y="1309501"/>
            <a:ext cx="5718459" cy="5279557"/>
          </a:xfrm>
          <a:prstGeom prst="rect">
            <a:avLst/>
          </a:prstGeom>
        </p:spPr>
      </p:pic>
    </p:spTree>
    <p:extLst>
      <p:ext uri="{BB962C8B-B14F-4D97-AF65-F5344CB8AC3E}">
        <p14:creationId xmlns:p14="http://schemas.microsoft.com/office/powerpoint/2010/main" val="262887496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Text Box 4"/>
          <p:cNvSpPr txBox="1">
            <a:spLocks noChangeArrowheads="1"/>
          </p:cNvSpPr>
          <p:nvPr/>
        </p:nvSpPr>
        <p:spPr bwMode="auto">
          <a:xfrm>
            <a:off x="2667000" y="1"/>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en-US">
              <a:cs typeface="Arial" panose="020B0604020202020204" pitchFamily="34" charset="0"/>
            </a:endParaRPr>
          </a:p>
        </p:txBody>
      </p:sp>
      <p:sp>
        <p:nvSpPr>
          <p:cNvPr id="551942" name="Text Box 14"/>
          <p:cNvSpPr txBox="1">
            <a:spLocks noChangeArrowheads="1"/>
          </p:cNvSpPr>
          <p:nvPr/>
        </p:nvSpPr>
        <p:spPr bwMode="auto">
          <a:xfrm>
            <a:off x="0" y="1"/>
            <a:ext cx="121920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nước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Đông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Bắc</a:t>
            </a:r>
            <a:r>
              <a:rPr lang="en-US" altLang="en-US" sz="2800" b="1" dirty="0">
                <a:solidFill>
                  <a:schemeClr val="bg1"/>
                </a:solidFill>
                <a:latin typeface="Times New Roman" panose="02020603050405020304" pitchFamily="18" charset="0"/>
                <a:cs typeface="Times New Roman" panose="02020603050405020304" pitchFamily="18" charset="0"/>
              </a:rPr>
              <a:t> Á</a:t>
            </a:r>
          </a:p>
        </p:txBody>
      </p:sp>
      <p:sp>
        <p:nvSpPr>
          <p:cNvPr id="29700" name="Text Box 4"/>
          <p:cNvSpPr txBox="1">
            <a:spLocks noChangeArrowheads="1"/>
          </p:cNvSpPr>
          <p:nvPr/>
        </p:nvSpPr>
        <p:spPr bwMode="auto">
          <a:xfrm>
            <a:off x="91443" y="609599"/>
            <a:ext cx="2899951" cy="47705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b="1" dirty="0">
                <a:solidFill>
                  <a:srgbClr val="000066"/>
                </a:solidFill>
                <a:latin typeface="Times New Roman" panose="02020603050405020304" pitchFamily="18" charset="0"/>
              </a:rPr>
              <a:t>II. TRUNG QUỐC</a:t>
            </a:r>
          </a:p>
        </p:txBody>
      </p:sp>
      <p:sp>
        <p:nvSpPr>
          <p:cNvPr id="9" name="Rectangle 8"/>
          <p:cNvSpPr>
            <a:spLocks noChangeArrowheads="1"/>
          </p:cNvSpPr>
          <p:nvPr/>
        </p:nvSpPr>
        <p:spPr bwMode="auto">
          <a:xfrm>
            <a:off x="91442" y="1216232"/>
            <a:ext cx="11922032"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003300"/>
                </a:solidFill>
                <a:latin typeface="Times New Roman" panose="02020603050405020304" pitchFamily="18" charset="0"/>
              </a:rPr>
              <a:t>1. </a:t>
            </a:r>
            <a:r>
              <a:rPr lang="en-US" altLang="en-US" sz="2800" b="1" dirty="0" err="1">
                <a:solidFill>
                  <a:srgbClr val="003300"/>
                </a:solidFill>
                <a:latin typeface="Times New Roman" panose="02020603050405020304" pitchFamily="18" charset="0"/>
              </a:rPr>
              <a:t>Sự</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thành</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lập</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nước</a:t>
            </a:r>
            <a:r>
              <a:rPr lang="en-US" altLang="en-US" sz="2800" b="1" dirty="0">
                <a:solidFill>
                  <a:srgbClr val="003300"/>
                </a:solidFill>
                <a:latin typeface="Times New Roman" panose="02020603050405020304" pitchFamily="18" charset="0"/>
              </a:rPr>
              <a:t> CHND </a:t>
            </a:r>
            <a:r>
              <a:rPr lang="en-US" altLang="en-US" sz="2800" b="1" dirty="0" err="1">
                <a:solidFill>
                  <a:srgbClr val="003300"/>
                </a:solidFill>
                <a:latin typeface="Times New Roman" panose="02020603050405020304" pitchFamily="18" charset="0"/>
              </a:rPr>
              <a:t>Trung</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Hoa</a:t>
            </a:r>
            <a:r>
              <a:rPr lang="en-US" altLang="en-US" sz="2800" b="1" dirty="0">
                <a:solidFill>
                  <a:srgbClr val="003300"/>
                </a:solidFill>
                <a:latin typeface="Times New Roman" panose="02020603050405020304" pitchFamily="18" charset="0"/>
              </a:rPr>
              <a:t>.</a:t>
            </a:r>
          </a:p>
        </p:txBody>
      </p:sp>
      <p:sp>
        <p:nvSpPr>
          <p:cNvPr id="7" name="AutoShape 2" descr="Kết quả hình ảnh cho liên xô tổn thất sau chiến tranh thế giới thứ h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55575" y="2127563"/>
            <a:ext cx="2613751"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C00000"/>
                </a:solidFill>
                <a:latin typeface="Times New Roman" panose="02020603050405020304" pitchFamily="18" charset="0"/>
              </a:rPr>
              <a:t>a. </a:t>
            </a:r>
            <a:r>
              <a:rPr lang="en-US" altLang="en-US" sz="2800" b="1" dirty="0" err="1">
                <a:solidFill>
                  <a:srgbClr val="C00000"/>
                </a:solidFill>
                <a:latin typeface="Times New Roman" panose="02020603050405020304" pitchFamily="18" charset="0"/>
              </a:rPr>
              <a:t>Sự</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thành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lập</a:t>
            </a:r>
            <a:endParaRPr lang="en-US" altLang="en-US" sz="2800" b="1" dirty="0">
              <a:solidFill>
                <a:srgbClr val="C00000"/>
              </a:solidFill>
              <a:latin typeface="Times New Roman" panose="02020603050405020304" pitchFamily="18" charset="0"/>
            </a:endParaRPr>
          </a:p>
        </p:txBody>
      </p:sp>
      <p:sp>
        <p:nvSpPr>
          <p:cNvPr id="5" name="Rounded Rectangle 4"/>
          <p:cNvSpPr/>
          <p:nvPr/>
        </p:nvSpPr>
        <p:spPr>
          <a:xfrm>
            <a:off x="155575" y="2694184"/>
            <a:ext cx="3711030" cy="14859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- 1946 – 1949: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155574" y="4451177"/>
            <a:ext cx="3711031" cy="141404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- 1949,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thúc</a:t>
            </a:r>
            <a:r>
              <a:rPr lang="en-US" sz="2400" b="1" dirty="0">
                <a:latin typeface="Times New Roman" panose="02020603050405020304" pitchFamily="18" charset="0"/>
                <a:cs typeface="Times New Roman" panose="02020603050405020304" pitchFamily="18" charset="0"/>
              </a:rPr>
              <a:t>.</a:t>
            </a:r>
          </a:p>
          <a:p>
            <a:pPr algn="ctr"/>
            <a:r>
              <a:rPr lang="en-US" sz="2400" b="1" dirty="0">
                <a:latin typeface="Times New Roman" panose="02020603050405020304" pitchFamily="18" charset="0"/>
                <a:cs typeface="Times New Roman" panose="02020603050405020304" pitchFamily="18" charset="0"/>
              </a:rPr>
              <a:t>- 1/10/1949,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CHND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endParaRPr lang="en-US" sz="2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049486" y="2001220"/>
            <a:ext cx="7957457" cy="4207991"/>
          </a:xfrm>
          <a:prstGeom prst="rect">
            <a:avLst/>
          </a:prstGeom>
        </p:spPr>
      </p:pic>
      <p:sp>
        <p:nvSpPr>
          <p:cNvPr id="8" name="TextBox 7"/>
          <p:cNvSpPr txBox="1"/>
          <p:nvPr/>
        </p:nvSpPr>
        <p:spPr>
          <a:xfrm>
            <a:off x="4219303" y="6361612"/>
            <a:ext cx="7972697" cy="400110"/>
          </a:xfrm>
          <a:prstGeom prst="rect">
            <a:avLst/>
          </a:prstGeom>
          <a:noFill/>
        </p:spPr>
        <p:txBody>
          <a:bodyPr wrap="square" rtlCol="0">
            <a:spAutoFit/>
          </a:bodyPr>
          <a:lstStyle/>
          <a:p>
            <a:r>
              <a:rPr lang="en-US" sz="2000" b="1" dirty="0" err="1">
                <a:solidFill>
                  <a:srgbClr val="002060"/>
                </a:solidFill>
                <a:latin typeface="Times New Roman" panose="02020603050405020304" pitchFamily="18" charset="0"/>
                <a:cs typeface="Times New Roman" panose="02020603050405020304" pitchFamily="18" charset="0"/>
              </a:rPr>
              <a:t>Chủ</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tịch</a:t>
            </a:r>
            <a:r>
              <a:rPr lang="en-US" sz="2000" b="1" dirty="0">
                <a:solidFill>
                  <a:srgbClr val="002060"/>
                </a:solidFill>
                <a:latin typeface="Times New Roman" panose="02020603050405020304" pitchFamily="18" charset="0"/>
                <a:cs typeface="Times New Roman" panose="02020603050405020304" pitchFamily="18" charset="0"/>
              </a:rPr>
              <a:t> Mao </a:t>
            </a:r>
            <a:r>
              <a:rPr lang="en-US" sz="2000" b="1" dirty="0" err="1">
                <a:solidFill>
                  <a:srgbClr val="002060"/>
                </a:solidFill>
                <a:latin typeface="Times New Roman" panose="02020603050405020304" pitchFamily="18" charset="0"/>
                <a:cs typeface="Times New Roman" panose="02020603050405020304" pitchFamily="18" charset="0"/>
              </a:rPr>
              <a:t>Trạch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Đông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tuyên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bố</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thành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lập</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nước</a:t>
            </a:r>
            <a:r>
              <a:rPr lang="en-US" sz="2000" b="1" dirty="0">
                <a:solidFill>
                  <a:srgbClr val="002060"/>
                </a:solidFill>
                <a:latin typeface="Times New Roman" panose="02020603050405020304" pitchFamily="18" charset="0"/>
                <a:cs typeface="Times New Roman" panose="02020603050405020304" pitchFamily="18" charset="0"/>
              </a:rPr>
              <a:t> CHND </a:t>
            </a:r>
            <a:r>
              <a:rPr lang="en-US" sz="2000" b="1" dirty="0" err="1">
                <a:solidFill>
                  <a:srgbClr val="002060"/>
                </a:solidFill>
                <a:latin typeface="Times New Roman" panose="02020603050405020304" pitchFamily="18" charset="0"/>
                <a:cs typeface="Times New Roman" panose="02020603050405020304" pitchFamily="18" charset="0"/>
              </a:rPr>
              <a:t>Trung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Hoa</a:t>
            </a:r>
            <a:endParaRPr lang="en-US"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606622"/>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5" grpId="0" animBg="1"/>
      <p:bldP spid="1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Text Box 4"/>
          <p:cNvSpPr txBox="1">
            <a:spLocks noChangeArrowheads="1"/>
          </p:cNvSpPr>
          <p:nvPr/>
        </p:nvSpPr>
        <p:spPr bwMode="auto">
          <a:xfrm>
            <a:off x="2667000" y="1"/>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en-US">
              <a:cs typeface="Arial" panose="020B0604020202020204" pitchFamily="34" charset="0"/>
            </a:endParaRPr>
          </a:p>
        </p:txBody>
      </p:sp>
      <p:sp>
        <p:nvSpPr>
          <p:cNvPr id="551942" name="Text Box 14"/>
          <p:cNvSpPr txBox="1">
            <a:spLocks noChangeArrowheads="1"/>
          </p:cNvSpPr>
          <p:nvPr/>
        </p:nvSpPr>
        <p:spPr bwMode="auto">
          <a:xfrm>
            <a:off x="0" y="1"/>
            <a:ext cx="121920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nước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Đông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Bắc</a:t>
            </a:r>
            <a:r>
              <a:rPr lang="en-US" altLang="en-US" sz="2800" b="1" dirty="0">
                <a:solidFill>
                  <a:schemeClr val="bg1"/>
                </a:solidFill>
                <a:latin typeface="Times New Roman" panose="02020603050405020304" pitchFamily="18" charset="0"/>
                <a:cs typeface="Times New Roman" panose="02020603050405020304" pitchFamily="18" charset="0"/>
              </a:rPr>
              <a:t> Á</a:t>
            </a:r>
          </a:p>
        </p:txBody>
      </p:sp>
      <p:sp>
        <p:nvSpPr>
          <p:cNvPr id="29700" name="Text Box 4"/>
          <p:cNvSpPr txBox="1">
            <a:spLocks noChangeArrowheads="1"/>
          </p:cNvSpPr>
          <p:nvPr/>
        </p:nvSpPr>
        <p:spPr bwMode="auto">
          <a:xfrm>
            <a:off x="91443" y="609599"/>
            <a:ext cx="2899951" cy="47705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b="1" dirty="0">
                <a:solidFill>
                  <a:srgbClr val="000066"/>
                </a:solidFill>
                <a:latin typeface="Times New Roman" panose="02020603050405020304" pitchFamily="18" charset="0"/>
              </a:rPr>
              <a:t>II. TRUNG QUỐC</a:t>
            </a:r>
          </a:p>
        </p:txBody>
      </p:sp>
      <p:sp>
        <p:nvSpPr>
          <p:cNvPr id="9" name="Rectangle 8"/>
          <p:cNvSpPr>
            <a:spLocks noChangeArrowheads="1"/>
          </p:cNvSpPr>
          <p:nvPr/>
        </p:nvSpPr>
        <p:spPr bwMode="auto">
          <a:xfrm>
            <a:off x="91442" y="1216232"/>
            <a:ext cx="11922032"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003300"/>
                </a:solidFill>
                <a:latin typeface="Times New Roman" panose="02020603050405020304" pitchFamily="18" charset="0"/>
              </a:rPr>
              <a:t>1. </a:t>
            </a:r>
            <a:r>
              <a:rPr lang="en-US" altLang="en-US" sz="2800" b="1" dirty="0" err="1">
                <a:solidFill>
                  <a:srgbClr val="003300"/>
                </a:solidFill>
                <a:latin typeface="Times New Roman" panose="02020603050405020304" pitchFamily="18" charset="0"/>
              </a:rPr>
              <a:t>Sự</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thành</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lập</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nước</a:t>
            </a:r>
            <a:r>
              <a:rPr lang="en-US" altLang="en-US" sz="2800" b="1" dirty="0">
                <a:solidFill>
                  <a:srgbClr val="003300"/>
                </a:solidFill>
                <a:latin typeface="Times New Roman" panose="02020603050405020304" pitchFamily="18" charset="0"/>
              </a:rPr>
              <a:t> CHND </a:t>
            </a:r>
            <a:r>
              <a:rPr lang="en-US" altLang="en-US" sz="2800" b="1" dirty="0" err="1">
                <a:solidFill>
                  <a:srgbClr val="003300"/>
                </a:solidFill>
                <a:latin typeface="Times New Roman" panose="02020603050405020304" pitchFamily="18" charset="0"/>
              </a:rPr>
              <a:t>Trung</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Hoa</a:t>
            </a:r>
            <a:r>
              <a:rPr lang="en-US" altLang="en-US" sz="2800" b="1" dirty="0">
                <a:solidFill>
                  <a:srgbClr val="003300"/>
                </a:solidFill>
                <a:latin typeface="Times New Roman" panose="02020603050405020304" pitchFamily="18" charset="0"/>
              </a:rPr>
              <a:t>.</a:t>
            </a:r>
          </a:p>
        </p:txBody>
      </p:sp>
      <p:sp>
        <p:nvSpPr>
          <p:cNvPr id="7" name="AutoShape 2" descr="Kết quả hình ảnh cho liên xô tổn thất sau chiến tranh thế giới thứ h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155575" y="2127563"/>
            <a:ext cx="2613751"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C00000"/>
                </a:solidFill>
                <a:latin typeface="Times New Roman" panose="02020603050405020304" pitchFamily="18" charset="0"/>
              </a:rPr>
              <a:t>a. </a:t>
            </a:r>
            <a:r>
              <a:rPr lang="en-US" altLang="en-US" sz="2800" b="1" dirty="0" err="1">
                <a:solidFill>
                  <a:srgbClr val="C00000"/>
                </a:solidFill>
                <a:latin typeface="Times New Roman" panose="02020603050405020304" pitchFamily="18" charset="0"/>
              </a:rPr>
              <a:t>Sự</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thành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lập</a:t>
            </a:r>
            <a:endParaRPr lang="en-US" altLang="en-US" sz="2800" b="1" dirty="0">
              <a:solidFill>
                <a:srgbClr val="C00000"/>
              </a:solidFill>
              <a:latin typeface="Times New Roman" panose="02020603050405020304" pitchFamily="18" charset="0"/>
            </a:endParaRPr>
          </a:p>
        </p:txBody>
      </p:sp>
      <p:sp>
        <p:nvSpPr>
          <p:cNvPr id="5" name="Rounded Rectangle 4"/>
          <p:cNvSpPr/>
          <p:nvPr/>
        </p:nvSpPr>
        <p:spPr>
          <a:xfrm>
            <a:off x="155574" y="2694184"/>
            <a:ext cx="9145180" cy="61071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- 1946 – 1949: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155574" y="3472775"/>
            <a:ext cx="9145180" cy="6705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- 1949,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thúc</a:t>
            </a:r>
            <a:r>
              <a:rPr lang="en-US" sz="2400" b="1" dirty="0">
                <a:latin typeface="Times New Roman" panose="02020603050405020304" pitchFamily="18" charset="0"/>
                <a:cs typeface="Times New Roman" panose="02020603050405020304" pitchFamily="18" charset="0"/>
              </a:rPr>
              <a:t>. 1/10/1949,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CHND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2868294" y="4176887"/>
            <a:ext cx="9145180" cy="6705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dứt</a:t>
            </a:r>
            <a:r>
              <a:rPr lang="en-US" sz="2400" b="1" dirty="0">
                <a:latin typeface="Times New Roman" panose="02020603050405020304" pitchFamily="18" charset="0"/>
                <a:cs typeface="Times New Roman" panose="02020603050405020304" pitchFamily="18" charset="0"/>
              </a:rPr>
              <a:t> 100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endParaRPr lang="en-US"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2868294" y="4961919"/>
            <a:ext cx="9145180" cy="67058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CNXH</a:t>
            </a:r>
          </a:p>
        </p:txBody>
      </p:sp>
      <p:sp>
        <p:nvSpPr>
          <p:cNvPr id="15" name="Rounded Rectangle 14"/>
          <p:cNvSpPr/>
          <p:nvPr/>
        </p:nvSpPr>
        <p:spPr>
          <a:xfrm>
            <a:off x="2816042" y="5746951"/>
            <a:ext cx="9249684" cy="81861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XHCN,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phóng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p>
        </p:txBody>
      </p:sp>
      <p:sp>
        <p:nvSpPr>
          <p:cNvPr id="2" name="Rounded Rectangle 1"/>
          <p:cNvSpPr/>
          <p:nvPr/>
        </p:nvSpPr>
        <p:spPr>
          <a:xfrm>
            <a:off x="155574" y="4961919"/>
            <a:ext cx="1815737" cy="89947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Ý </a:t>
            </a:r>
            <a:r>
              <a:rPr lang="en-US" sz="2800" b="1" dirty="0" err="1">
                <a:solidFill>
                  <a:schemeClr val="bg1"/>
                </a:solidFill>
                <a:latin typeface="Times New Roman" panose="02020603050405020304" pitchFamily="18" charset="0"/>
                <a:cs typeface="Times New Roman" panose="02020603050405020304" pitchFamily="18" charset="0"/>
              </a:rPr>
              <a:t>nghĩa</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 name="Right Brace 2"/>
          <p:cNvSpPr/>
          <p:nvPr/>
        </p:nvSpPr>
        <p:spPr>
          <a:xfrm>
            <a:off x="2138951" y="4512180"/>
            <a:ext cx="561703" cy="1724297"/>
          </a:xfrm>
          <a:prstGeom prst="rightBrace">
            <a:avLst/>
          </a:prstGeom>
          <a:ln>
            <a:solidFill>
              <a:srgbClr val="C0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0505039"/>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40" name="Text Box 4"/>
          <p:cNvSpPr txBox="1">
            <a:spLocks noChangeArrowheads="1"/>
          </p:cNvSpPr>
          <p:nvPr/>
        </p:nvSpPr>
        <p:spPr bwMode="auto">
          <a:xfrm>
            <a:off x="2667000" y="1"/>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altLang="en-US">
              <a:cs typeface="Arial" panose="020B0604020202020204" pitchFamily="34" charset="0"/>
            </a:endParaRPr>
          </a:p>
        </p:txBody>
      </p:sp>
      <p:sp>
        <p:nvSpPr>
          <p:cNvPr id="551942" name="Text Box 14"/>
          <p:cNvSpPr txBox="1">
            <a:spLocks noChangeArrowheads="1"/>
          </p:cNvSpPr>
          <p:nvPr/>
        </p:nvSpPr>
        <p:spPr bwMode="auto">
          <a:xfrm>
            <a:off x="0" y="1"/>
            <a:ext cx="12192000" cy="519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err="1">
                <a:solidFill>
                  <a:schemeClr val="bg1"/>
                </a:solidFill>
                <a:latin typeface="Times New Roman" panose="02020603050405020304" pitchFamily="18" charset="0"/>
                <a:cs typeface="Times New Roman" panose="02020603050405020304" pitchFamily="18" charset="0"/>
              </a:rPr>
              <a:t>Bài</a:t>
            </a:r>
            <a:r>
              <a:rPr lang="en-US" alt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solidFill>
                  <a:schemeClr val="bg1"/>
                </a:solidFill>
                <a:latin typeface="Times New Roman" panose="02020603050405020304" pitchFamily="18" charset="0"/>
                <a:cs typeface="Times New Roman" panose="02020603050405020304" pitchFamily="18" charset="0"/>
              </a:rPr>
              <a:t>Các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nước</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Đông</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Bắc</a:t>
            </a:r>
            <a:r>
              <a:rPr lang="en-US" altLang="en-US" sz="2800" b="1" dirty="0">
                <a:solidFill>
                  <a:schemeClr val="bg1"/>
                </a:solidFill>
                <a:latin typeface="Times New Roman" panose="02020603050405020304" pitchFamily="18" charset="0"/>
                <a:cs typeface="Times New Roman" panose="02020603050405020304" pitchFamily="18" charset="0"/>
              </a:rPr>
              <a:t> Á</a:t>
            </a:r>
          </a:p>
        </p:txBody>
      </p:sp>
      <p:sp>
        <p:nvSpPr>
          <p:cNvPr id="29700" name="Text Box 4"/>
          <p:cNvSpPr txBox="1">
            <a:spLocks noChangeArrowheads="1"/>
          </p:cNvSpPr>
          <p:nvPr/>
        </p:nvSpPr>
        <p:spPr bwMode="auto">
          <a:xfrm>
            <a:off x="91443" y="609599"/>
            <a:ext cx="2899951" cy="47705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500" b="1" dirty="0">
                <a:solidFill>
                  <a:srgbClr val="000066"/>
                </a:solidFill>
                <a:latin typeface="Times New Roman" panose="02020603050405020304" pitchFamily="18" charset="0"/>
              </a:rPr>
              <a:t>II. TRUNG QUỐC</a:t>
            </a:r>
          </a:p>
        </p:txBody>
      </p:sp>
      <p:sp>
        <p:nvSpPr>
          <p:cNvPr id="9" name="Rectangle 8"/>
          <p:cNvSpPr>
            <a:spLocks noChangeArrowheads="1"/>
          </p:cNvSpPr>
          <p:nvPr/>
        </p:nvSpPr>
        <p:spPr bwMode="auto">
          <a:xfrm>
            <a:off x="91442" y="1216232"/>
            <a:ext cx="7304440"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003300"/>
                </a:solidFill>
                <a:latin typeface="Times New Roman" panose="02020603050405020304" pitchFamily="18" charset="0"/>
              </a:rPr>
              <a:t>3. </a:t>
            </a:r>
            <a:r>
              <a:rPr lang="en-US" altLang="en-US" sz="2800" b="1" dirty="0" err="1">
                <a:solidFill>
                  <a:srgbClr val="003300"/>
                </a:solidFill>
                <a:latin typeface="Times New Roman" panose="02020603050405020304" pitchFamily="18" charset="0"/>
              </a:rPr>
              <a:t>Công</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cuộc</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cải</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cách</a:t>
            </a:r>
            <a:r>
              <a:rPr lang="en-US" altLang="en-US" sz="2800" b="1" dirty="0">
                <a:solidFill>
                  <a:srgbClr val="003300"/>
                </a:solidFill>
                <a:latin typeface="Times New Roman" panose="02020603050405020304" pitchFamily="18" charset="0"/>
              </a:rPr>
              <a:t> – </a:t>
            </a:r>
            <a:r>
              <a:rPr lang="en-US" altLang="en-US" sz="2800" b="1" dirty="0" err="1">
                <a:solidFill>
                  <a:srgbClr val="003300"/>
                </a:solidFill>
                <a:latin typeface="Times New Roman" panose="02020603050405020304" pitchFamily="18" charset="0"/>
              </a:rPr>
              <a:t>mở</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cửa</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từ</a:t>
            </a:r>
            <a:r>
              <a:rPr lang="en-US" altLang="en-US" sz="2800" b="1" dirty="0">
                <a:solidFill>
                  <a:srgbClr val="003300"/>
                </a:solidFill>
                <a:latin typeface="Times New Roman" panose="02020603050405020304" pitchFamily="18" charset="0"/>
              </a:rPr>
              <a:t> </a:t>
            </a:r>
            <a:r>
              <a:rPr lang="en-US" altLang="en-US" sz="2800" b="1" dirty="0" err="1">
                <a:solidFill>
                  <a:srgbClr val="003300"/>
                </a:solidFill>
                <a:latin typeface="Times New Roman" panose="02020603050405020304" pitchFamily="18" charset="0"/>
              </a:rPr>
              <a:t>năm</a:t>
            </a:r>
            <a:r>
              <a:rPr lang="en-US" altLang="en-US" sz="2800" b="1" dirty="0">
                <a:solidFill>
                  <a:srgbClr val="003300"/>
                </a:solidFill>
                <a:latin typeface="Times New Roman" panose="02020603050405020304" pitchFamily="18" charset="0"/>
              </a:rPr>
              <a:t> 1978)</a:t>
            </a:r>
          </a:p>
        </p:txBody>
      </p:sp>
      <p:sp>
        <p:nvSpPr>
          <p:cNvPr id="7" name="AutoShape 2" descr="Kết quả hình ảnh cho liên xô tổn thất sau chiến tranh thế giới thứ h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234542" y="1742513"/>
            <a:ext cx="11276140" cy="4370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Tháng</a:t>
            </a:r>
            <a:r>
              <a:rPr lang="en-US" altLang="en-US" sz="2800" b="1" dirty="0">
                <a:solidFill>
                  <a:srgbClr val="C00000"/>
                </a:solidFill>
                <a:latin typeface="Times New Roman" panose="02020603050405020304" pitchFamily="18" charset="0"/>
              </a:rPr>
              <a:t> 12/1978, ĐCS </a:t>
            </a:r>
            <a:r>
              <a:rPr lang="en-US" altLang="en-US" sz="2800" b="1" dirty="0" err="1">
                <a:solidFill>
                  <a:srgbClr val="C00000"/>
                </a:solidFill>
                <a:latin typeface="Times New Roman" panose="02020603050405020304" pitchFamily="18" charset="0"/>
              </a:rPr>
              <a:t>Trung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Quốc</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đề</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ra</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đường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lối</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mới</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Đặng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Tiểu</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Bình</a:t>
            </a:r>
            <a:r>
              <a:rPr lang="en-US" altLang="en-US" sz="2800" b="1" dirty="0">
                <a:solidFill>
                  <a:srgbClr val="C00000"/>
                </a:solidFill>
                <a:latin typeface="Times New Roman" panose="02020603050405020304" pitchFamily="18" charset="0"/>
              </a:rPr>
              <a:t>)</a:t>
            </a:r>
          </a:p>
        </p:txBody>
      </p:sp>
      <p:sp>
        <p:nvSpPr>
          <p:cNvPr id="5" name="Rounded Rectangle 4"/>
          <p:cNvSpPr/>
          <p:nvPr/>
        </p:nvSpPr>
        <p:spPr>
          <a:xfrm>
            <a:off x="142127" y="2273734"/>
            <a:ext cx="5788026" cy="148592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XHCN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XII - 1982</a:t>
            </a:r>
            <a:r>
              <a:rPr lang="en-US" sz="2400" b="1">
                <a:latin typeface="Times New Roman" panose="02020603050405020304" pitchFamily="18" charset="0"/>
                <a:cs typeface="Times New Roman" panose="02020603050405020304" pitchFamily="18" charset="0"/>
              </a:rPr>
              <a:t>, XIII </a:t>
            </a:r>
            <a:r>
              <a:rPr lang="en-US" sz="2400" b="1" dirty="0">
                <a:latin typeface="Times New Roman" panose="02020603050405020304" pitchFamily="18" charset="0"/>
                <a:cs typeface="Times New Roman" panose="02020603050405020304" pitchFamily="18" charset="0"/>
              </a:rPr>
              <a:t>- 1987)</a:t>
            </a:r>
          </a:p>
        </p:txBody>
      </p:sp>
      <p:sp>
        <p:nvSpPr>
          <p:cNvPr id="13" name="Rounded Rectangle 12"/>
          <p:cNvSpPr/>
          <p:nvPr/>
        </p:nvSpPr>
        <p:spPr>
          <a:xfrm>
            <a:off x="194201" y="3894182"/>
            <a:ext cx="2116979" cy="6194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tựu</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943600" y="6361612"/>
            <a:ext cx="6248400" cy="400110"/>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Đặng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Tiểu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Bình</a:t>
            </a:r>
            <a:r>
              <a:rPr lang="en-US" sz="2000" b="1" dirty="0">
                <a:solidFill>
                  <a:srgbClr val="002060"/>
                </a:solidFill>
                <a:latin typeface="Times New Roman" panose="02020603050405020304" pitchFamily="18" charset="0"/>
                <a:cs typeface="Times New Roman" panose="02020603050405020304" pitchFamily="18" charset="0"/>
              </a:rPr>
              <a:t> (1904 – 1997)</a:t>
            </a:r>
          </a:p>
        </p:txBody>
      </p:sp>
      <p:pic>
        <p:nvPicPr>
          <p:cNvPr id="4098" name="Picture 2" descr="Kết quả hình ảnh cho đặng tiểu bình khởi xướng cải cách trung q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76670"/>
            <a:ext cx="5906910" cy="39338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a:spLocks noChangeArrowheads="1"/>
          </p:cNvSpPr>
          <p:nvPr/>
        </p:nvSpPr>
        <p:spPr bwMode="auto">
          <a:xfrm>
            <a:off x="95925" y="4663162"/>
            <a:ext cx="5852158" cy="6832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Kinh</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tế</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Tốc</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độ</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tăng</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trưởng</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cao</a:t>
            </a:r>
            <a:r>
              <a:rPr lang="en-US" altLang="en-US" sz="2400" b="1" dirty="0">
                <a:solidFill>
                  <a:srgbClr val="003300"/>
                </a:solidFill>
                <a:latin typeface="Times New Roman" panose="02020603050405020304" pitchFamily="18" charset="0"/>
              </a:rPr>
              <a:t> (GDP: </a:t>
            </a:r>
            <a:r>
              <a:rPr lang="en-US" altLang="en-US" sz="2400" b="1" dirty="0" err="1">
                <a:solidFill>
                  <a:srgbClr val="003300"/>
                </a:solidFill>
                <a:latin typeface="Times New Roman" panose="02020603050405020304" pitchFamily="18" charset="0"/>
              </a:rPr>
              <a:t>trên</a:t>
            </a:r>
            <a:r>
              <a:rPr lang="en-US" altLang="en-US" sz="2400" b="1" dirty="0">
                <a:solidFill>
                  <a:srgbClr val="003300"/>
                </a:solidFill>
                <a:latin typeface="Times New Roman" panose="02020603050405020304" pitchFamily="18" charset="0"/>
              </a:rPr>
              <a:t> 8%), </a:t>
            </a:r>
            <a:r>
              <a:rPr lang="en-US" altLang="en-US" sz="2400" b="1" dirty="0" err="1">
                <a:solidFill>
                  <a:srgbClr val="003300"/>
                </a:solidFill>
                <a:latin typeface="Times New Roman" panose="02020603050405020304" pitchFamily="18" charset="0"/>
              </a:rPr>
              <a:t>đời</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sống</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nhân</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dân</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được</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cải</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thiện</a:t>
            </a:r>
            <a:endParaRPr lang="en-US" altLang="en-US" sz="2400" b="1" dirty="0">
              <a:solidFill>
                <a:srgbClr val="003300"/>
              </a:solidFill>
              <a:latin typeface="Times New Roman" panose="02020603050405020304" pitchFamily="18" charset="0"/>
            </a:endParaRPr>
          </a:p>
        </p:txBody>
      </p:sp>
      <p:sp>
        <p:nvSpPr>
          <p:cNvPr id="15" name="Rectangle 14"/>
          <p:cNvSpPr>
            <a:spLocks noChangeArrowheads="1"/>
          </p:cNvSpPr>
          <p:nvPr/>
        </p:nvSpPr>
        <p:spPr bwMode="auto">
          <a:xfrm>
            <a:off x="140749" y="5447571"/>
            <a:ext cx="5852158" cy="3877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Khoa</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học</a:t>
            </a:r>
            <a:r>
              <a:rPr lang="en-US" altLang="en-US" sz="2400" b="1" dirty="0">
                <a:solidFill>
                  <a:srgbClr val="003300"/>
                </a:solidFill>
                <a:latin typeface="Times New Roman" panose="02020603050405020304" pitchFamily="18" charset="0"/>
              </a:rPr>
              <a:t> – </a:t>
            </a:r>
            <a:r>
              <a:rPr lang="en-US" altLang="en-US" sz="2400" b="1" dirty="0" err="1">
                <a:solidFill>
                  <a:srgbClr val="003300"/>
                </a:solidFill>
                <a:latin typeface="Times New Roman" panose="02020603050405020304" pitchFamily="18" charset="0"/>
              </a:rPr>
              <a:t>kĩ</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thuật</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nhiều</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thành</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tựu</a:t>
            </a:r>
            <a:endParaRPr lang="en-US" altLang="en-US" sz="2400" b="1" dirty="0">
              <a:solidFill>
                <a:srgbClr val="003300"/>
              </a:solidFill>
              <a:latin typeface="Times New Roman" panose="02020603050405020304" pitchFamily="18" charset="0"/>
            </a:endParaRPr>
          </a:p>
        </p:txBody>
      </p:sp>
      <p:sp>
        <p:nvSpPr>
          <p:cNvPr id="16" name="Rectangle 15"/>
          <p:cNvSpPr>
            <a:spLocks noChangeArrowheads="1"/>
          </p:cNvSpPr>
          <p:nvPr/>
        </p:nvSpPr>
        <p:spPr bwMode="auto">
          <a:xfrm>
            <a:off x="172126" y="5863681"/>
            <a:ext cx="5852158" cy="9787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pP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Đối</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ngoại</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đa</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dạng</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hóa</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các</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mối</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quan</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hệ</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vị</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thế</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quốc</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tế</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nâng</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cao</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thu</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hồi</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Hồng</a:t>
            </a:r>
            <a:r>
              <a:rPr lang="en-US" altLang="en-US" sz="2400" b="1" dirty="0">
                <a:solidFill>
                  <a:srgbClr val="003300"/>
                </a:solidFill>
                <a:latin typeface="Times New Roman" panose="02020603050405020304" pitchFamily="18" charset="0"/>
              </a:rPr>
              <a:t> </a:t>
            </a:r>
            <a:r>
              <a:rPr lang="en-US" altLang="en-US" sz="2400" b="1" dirty="0" err="1">
                <a:solidFill>
                  <a:srgbClr val="003300"/>
                </a:solidFill>
                <a:latin typeface="Times New Roman" panose="02020603050405020304" pitchFamily="18" charset="0"/>
              </a:rPr>
              <a:t>Công</a:t>
            </a:r>
            <a:r>
              <a:rPr lang="en-US" altLang="en-US" sz="2400" b="1" dirty="0">
                <a:solidFill>
                  <a:srgbClr val="003300"/>
                </a:solidFill>
                <a:latin typeface="Times New Roman" panose="02020603050405020304" pitchFamily="18" charset="0"/>
              </a:rPr>
              <a:t>, Ma Cao</a:t>
            </a:r>
          </a:p>
        </p:txBody>
      </p:sp>
    </p:spTree>
    <p:extLst>
      <p:ext uri="{BB962C8B-B14F-4D97-AF65-F5344CB8AC3E}">
        <p14:creationId xmlns:p14="http://schemas.microsoft.com/office/powerpoint/2010/main" val="122937092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5" grpId="0" animBg="1"/>
      <p:bldP spid="13" grpId="0" animBg="1"/>
      <p:bldP spid="8"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765</Words>
  <Application>Microsoft Office PowerPoint</Application>
  <PresentationFormat>Widescreen</PresentationFormat>
  <Paragraphs>58</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Ngô</cp:lastModifiedBy>
  <cp:revision>37</cp:revision>
  <dcterms:created xsi:type="dcterms:W3CDTF">2017-08-14T23:58:40Z</dcterms:created>
  <dcterms:modified xsi:type="dcterms:W3CDTF">2023-08-09T15:25:01Z</dcterms:modified>
</cp:coreProperties>
</file>