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3" r:id="rId7"/>
    <p:sldId id="262" r:id="rId8"/>
    <p:sldId id="264" r:id="rId9"/>
    <p:sldId id="266" r:id="rId10"/>
    <p:sldId id="265" r:id="rId11"/>
    <p:sldId id="267" r:id="rId12"/>
    <p:sldId id="268" r:id="rId13"/>
    <p:sldId id="270" r:id="rId14"/>
    <p:sldId id="271" r:id="rId15"/>
    <p:sldId id="272" r:id="rId16"/>
    <p:sldId id="273" r:id="rId17"/>
    <p:sldId id="274" r:id="rId18"/>
    <p:sldId id="275" r:id="rId19"/>
    <p:sldId id="261" r:id="rId20"/>
    <p:sldId id="286" r:id="rId21"/>
    <p:sldId id="276" r:id="rId22"/>
    <p:sldId id="277" r:id="rId23"/>
    <p:sldId id="278" r:id="rId24"/>
    <p:sldId id="284" r:id="rId25"/>
    <p:sldId id="269" r:id="rId26"/>
    <p:sldId id="279" r:id="rId27"/>
    <p:sldId id="285" r:id="rId28"/>
    <p:sldId id="280" r:id="rId29"/>
    <p:sldId id="281" r:id="rId30"/>
    <p:sldId id="282" r:id="rId31"/>
    <p:sldId id="287" r:id="rId32"/>
    <p:sldId id="288" r:id="rId33"/>
    <p:sldId id="289" r:id="rId34"/>
    <p:sldId id="290" r:id="rId35"/>
    <p:sldId id="292" r:id="rId36"/>
    <p:sldId id="291" r:id="rId37"/>
    <p:sldId id="293" r:id="rId38"/>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485" autoAdjust="0"/>
  </p:normalViewPr>
  <p:slideViewPr>
    <p:cSldViewPr>
      <p:cViewPr varScale="1">
        <p:scale>
          <a:sx n="61" d="100"/>
          <a:sy n="61" d="100"/>
        </p:scale>
        <p:origin x="-788" y="-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E23BC2-35DC-4ECB-91AC-A96835E4076C}"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vi-VN"/>
        </a:p>
      </dgm:t>
    </dgm:pt>
    <dgm:pt modelId="{29B180A7-49CD-4955-BFB3-6E4C2C7C4431}">
      <dgm:prSet phldrT="[Text]"/>
      <dgm:spPr/>
      <dgm:t>
        <a:bodyPr/>
        <a:lstStyle/>
        <a:p>
          <a:r>
            <a:rPr lang="vi-VN" dirty="0" smtClean="0"/>
            <a:t>Bối cảnh lịch sử</a:t>
          </a:r>
          <a:endParaRPr lang="vi-VN" dirty="0"/>
        </a:p>
      </dgm:t>
    </dgm:pt>
    <dgm:pt modelId="{DC69529D-D829-401B-9A3F-EC8ECFCBEBED}" type="parTrans" cxnId="{E9A86378-F9D8-4D54-8EE7-7637192079D0}">
      <dgm:prSet/>
      <dgm:spPr/>
      <dgm:t>
        <a:bodyPr/>
        <a:lstStyle/>
        <a:p>
          <a:endParaRPr lang="vi-VN"/>
        </a:p>
      </dgm:t>
    </dgm:pt>
    <dgm:pt modelId="{E6DF2A62-DC1A-45D0-9BE7-CA65DCA52E4D}" type="sibTrans" cxnId="{E9A86378-F9D8-4D54-8EE7-7637192079D0}">
      <dgm:prSet/>
      <dgm:spPr/>
      <dgm:t>
        <a:bodyPr/>
        <a:lstStyle/>
        <a:p>
          <a:endParaRPr lang="vi-VN"/>
        </a:p>
      </dgm:t>
    </dgm:pt>
    <dgm:pt modelId="{830B882B-75F3-4D62-B18C-2A54ECE7D9F2}">
      <dgm:prSet phldrT="[Text]"/>
      <dgm:spPr/>
      <dgm:t>
        <a:bodyPr/>
        <a:lstStyle/>
        <a:p>
          <a:r>
            <a:rPr lang="vi-VN" dirty="0" smtClean="0"/>
            <a:t>Nội dung cải cách</a:t>
          </a:r>
          <a:endParaRPr lang="vi-VN" dirty="0"/>
        </a:p>
      </dgm:t>
    </dgm:pt>
    <dgm:pt modelId="{4D495D31-93E0-4F27-8980-84425B07A29F}" type="parTrans" cxnId="{DF1544AE-D9E7-4525-8626-D168282CE84C}">
      <dgm:prSet/>
      <dgm:spPr/>
      <dgm:t>
        <a:bodyPr/>
        <a:lstStyle/>
        <a:p>
          <a:endParaRPr lang="vi-VN"/>
        </a:p>
      </dgm:t>
    </dgm:pt>
    <dgm:pt modelId="{711F9A3A-9EC8-4E70-92A6-B3501E8355B3}" type="sibTrans" cxnId="{DF1544AE-D9E7-4525-8626-D168282CE84C}">
      <dgm:prSet/>
      <dgm:spPr/>
      <dgm:t>
        <a:bodyPr/>
        <a:lstStyle/>
        <a:p>
          <a:endParaRPr lang="vi-VN"/>
        </a:p>
      </dgm:t>
    </dgm:pt>
    <dgm:pt modelId="{0B0498F7-70E1-4E24-B700-3A5EA1F61D22}">
      <dgm:prSet phldrT="[Text]"/>
      <dgm:spPr/>
      <dgm:t>
        <a:bodyPr/>
        <a:lstStyle/>
        <a:p>
          <a:r>
            <a:rPr lang="vi-VN" dirty="0" smtClean="0"/>
            <a:t>Kết quả, ý nghĩa</a:t>
          </a:r>
          <a:endParaRPr lang="vi-VN" dirty="0"/>
        </a:p>
      </dgm:t>
    </dgm:pt>
    <dgm:pt modelId="{CF59E878-C085-45D4-B36F-9AD9E25C029A}" type="parTrans" cxnId="{11CA6C0A-1D24-4D04-B26B-1B23D5CECE4C}">
      <dgm:prSet/>
      <dgm:spPr/>
      <dgm:t>
        <a:bodyPr/>
        <a:lstStyle/>
        <a:p>
          <a:endParaRPr lang="vi-VN"/>
        </a:p>
      </dgm:t>
    </dgm:pt>
    <dgm:pt modelId="{18DB320C-7C64-4BF0-91E7-10680ABB3ECC}" type="sibTrans" cxnId="{11CA6C0A-1D24-4D04-B26B-1B23D5CECE4C}">
      <dgm:prSet/>
      <dgm:spPr/>
      <dgm:t>
        <a:bodyPr/>
        <a:lstStyle/>
        <a:p>
          <a:endParaRPr lang="vi-VN"/>
        </a:p>
      </dgm:t>
    </dgm:pt>
    <dgm:pt modelId="{40CB308E-7C07-4F0B-A43F-B360433E0E08}" type="pres">
      <dgm:prSet presAssocID="{54E23BC2-35DC-4ECB-91AC-A96835E4076C}" presName="Name0" presStyleCnt="0">
        <dgm:presLayoutVars>
          <dgm:chMax val="7"/>
          <dgm:chPref val="7"/>
          <dgm:dir/>
        </dgm:presLayoutVars>
      </dgm:prSet>
      <dgm:spPr/>
      <dgm:t>
        <a:bodyPr/>
        <a:lstStyle/>
        <a:p>
          <a:endParaRPr lang="vi-VN"/>
        </a:p>
      </dgm:t>
    </dgm:pt>
    <dgm:pt modelId="{4C3A3529-2134-4B5F-8933-FFA09E43C4C7}" type="pres">
      <dgm:prSet presAssocID="{54E23BC2-35DC-4ECB-91AC-A96835E4076C}" presName="Name1" presStyleCnt="0"/>
      <dgm:spPr/>
    </dgm:pt>
    <dgm:pt modelId="{FC042FE3-4725-4EB3-972A-1C50290FAAE0}" type="pres">
      <dgm:prSet presAssocID="{54E23BC2-35DC-4ECB-91AC-A96835E4076C}" presName="cycle" presStyleCnt="0"/>
      <dgm:spPr/>
    </dgm:pt>
    <dgm:pt modelId="{00A27805-6C3E-4CB1-A51A-F193DB1A2745}" type="pres">
      <dgm:prSet presAssocID="{54E23BC2-35DC-4ECB-91AC-A96835E4076C}" presName="srcNode" presStyleLbl="node1" presStyleIdx="0" presStyleCnt="3"/>
      <dgm:spPr/>
    </dgm:pt>
    <dgm:pt modelId="{ADF8A328-518D-4BB4-83B5-2AF302D575F1}" type="pres">
      <dgm:prSet presAssocID="{54E23BC2-35DC-4ECB-91AC-A96835E4076C}" presName="conn" presStyleLbl="parChTrans1D2" presStyleIdx="0" presStyleCnt="1"/>
      <dgm:spPr/>
      <dgm:t>
        <a:bodyPr/>
        <a:lstStyle/>
        <a:p>
          <a:endParaRPr lang="vi-VN"/>
        </a:p>
      </dgm:t>
    </dgm:pt>
    <dgm:pt modelId="{DBE88A90-C95F-47CA-9247-7712D7A5F187}" type="pres">
      <dgm:prSet presAssocID="{54E23BC2-35DC-4ECB-91AC-A96835E4076C}" presName="extraNode" presStyleLbl="node1" presStyleIdx="0" presStyleCnt="3"/>
      <dgm:spPr/>
    </dgm:pt>
    <dgm:pt modelId="{D57D7F8D-2954-4D03-88CF-925AC64F0A03}" type="pres">
      <dgm:prSet presAssocID="{54E23BC2-35DC-4ECB-91AC-A96835E4076C}" presName="dstNode" presStyleLbl="node1" presStyleIdx="0" presStyleCnt="3"/>
      <dgm:spPr/>
    </dgm:pt>
    <dgm:pt modelId="{4B8F37C2-265E-4FF8-8625-A7931E3DC6B0}" type="pres">
      <dgm:prSet presAssocID="{29B180A7-49CD-4955-BFB3-6E4C2C7C4431}" presName="text_1" presStyleLbl="node1" presStyleIdx="0" presStyleCnt="3">
        <dgm:presLayoutVars>
          <dgm:bulletEnabled val="1"/>
        </dgm:presLayoutVars>
      </dgm:prSet>
      <dgm:spPr/>
      <dgm:t>
        <a:bodyPr/>
        <a:lstStyle/>
        <a:p>
          <a:endParaRPr lang="vi-VN"/>
        </a:p>
      </dgm:t>
    </dgm:pt>
    <dgm:pt modelId="{6FAAF8C3-B2C3-4825-99B3-02D3C44589BD}" type="pres">
      <dgm:prSet presAssocID="{29B180A7-49CD-4955-BFB3-6E4C2C7C4431}" presName="accent_1" presStyleCnt="0"/>
      <dgm:spPr/>
    </dgm:pt>
    <dgm:pt modelId="{A2E403DB-34F5-48D8-9FFF-B828F45547BC}" type="pres">
      <dgm:prSet presAssocID="{29B180A7-49CD-4955-BFB3-6E4C2C7C4431}" presName="accentRepeatNode" presStyleLbl="solidFgAcc1" presStyleIdx="0" presStyleCnt="3"/>
      <dgm:spPr/>
    </dgm:pt>
    <dgm:pt modelId="{F85A5148-8F58-4004-8790-E8C482AD6C32}" type="pres">
      <dgm:prSet presAssocID="{830B882B-75F3-4D62-B18C-2A54ECE7D9F2}" presName="text_2" presStyleLbl="node1" presStyleIdx="1" presStyleCnt="3">
        <dgm:presLayoutVars>
          <dgm:bulletEnabled val="1"/>
        </dgm:presLayoutVars>
      </dgm:prSet>
      <dgm:spPr/>
      <dgm:t>
        <a:bodyPr/>
        <a:lstStyle/>
        <a:p>
          <a:endParaRPr lang="vi-VN"/>
        </a:p>
      </dgm:t>
    </dgm:pt>
    <dgm:pt modelId="{95853D31-E215-49B2-BB38-B79FDD419ED9}" type="pres">
      <dgm:prSet presAssocID="{830B882B-75F3-4D62-B18C-2A54ECE7D9F2}" presName="accent_2" presStyleCnt="0"/>
      <dgm:spPr/>
    </dgm:pt>
    <dgm:pt modelId="{C8204B48-F958-4F24-8FD8-68375ED238A9}" type="pres">
      <dgm:prSet presAssocID="{830B882B-75F3-4D62-B18C-2A54ECE7D9F2}" presName="accentRepeatNode" presStyleLbl="solidFgAcc1" presStyleIdx="1" presStyleCnt="3"/>
      <dgm:spPr/>
    </dgm:pt>
    <dgm:pt modelId="{AB36DE43-B073-4AC6-A83E-54908F008745}" type="pres">
      <dgm:prSet presAssocID="{0B0498F7-70E1-4E24-B700-3A5EA1F61D22}" presName="text_3" presStyleLbl="node1" presStyleIdx="2" presStyleCnt="3">
        <dgm:presLayoutVars>
          <dgm:bulletEnabled val="1"/>
        </dgm:presLayoutVars>
      </dgm:prSet>
      <dgm:spPr/>
      <dgm:t>
        <a:bodyPr/>
        <a:lstStyle/>
        <a:p>
          <a:endParaRPr lang="vi-VN"/>
        </a:p>
      </dgm:t>
    </dgm:pt>
    <dgm:pt modelId="{3138B589-E6AD-432A-A6E7-F30242C27E21}" type="pres">
      <dgm:prSet presAssocID="{0B0498F7-70E1-4E24-B700-3A5EA1F61D22}" presName="accent_3" presStyleCnt="0"/>
      <dgm:spPr/>
    </dgm:pt>
    <dgm:pt modelId="{0DCDB2FE-DCC5-4894-9397-8395B3036D80}" type="pres">
      <dgm:prSet presAssocID="{0B0498F7-70E1-4E24-B700-3A5EA1F61D22}" presName="accentRepeatNode" presStyleLbl="solidFgAcc1" presStyleIdx="2" presStyleCnt="3"/>
      <dgm:spPr/>
    </dgm:pt>
  </dgm:ptLst>
  <dgm:cxnLst>
    <dgm:cxn modelId="{E46A9D4C-2DC7-40E7-A8E0-A8B52694F8DA}" type="presOf" srcId="{E6DF2A62-DC1A-45D0-9BE7-CA65DCA52E4D}" destId="{ADF8A328-518D-4BB4-83B5-2AF302D575F1}" srcOrd="0" destOrd="0" presId="urn:microsoft.com/office/officeart/2008/layout/VerticalCurvedList"/>
    <dgm:cxn modelId="{DF1544AE-D9E7-4525-8626-D168282CE84C}" srcId="{54E23BC2-35DC-4ECB-91AC-A96835E4076C}" destId="{830B882B-75F3-4D62-B18C-2A54ECE7D9F2}" srcOrd="1" destOrd="0" parTransId="{4D495D31-93E0-4F27-8980-84425B07A29F}" sibTransId="{711F9A3A-9EC8-4E70-92A6-B3501E8355B3}"/>
    <dgm:cxn modelId="{E9A86378-F9D8-4D54-8EE7-7637192079D0}" srcId="{54E23BC2-35DC-4ECB-91AC-A96835E4076C}" destId="{29B180A7-49CD-4955-BFB3-6E4C2C7C4431}" srcOrd="0" destOrd="0" parTransId="{DC69529D-D829-401B-9A3F-EC8ECFCBEBED}" sibTransId="{E6DF2A62-DC1A-45D0-9BE7-CA65DCA52E4D}"/>
    <dgm:cxn modelId="{11CA6C0A-1D24-4D04-B26B-1B23D5CECE4C}" srcId="{54E23BC2-35DC-4ECB-91AC-A96835E4076C}" destId="{0B0498F7-70E1-4E24-B700-3A5EA1F61D22}" srcOrd="2" destOrd="0" parTransId="{CF59E878-C085-45D4-B36F-9AD9E25C029A}" sibTransId="{18DB320C-7C64-4BF0-91E7-10680ABB3ECC}"/>
    <dgm:cxn modelId="{1DD4A526-86DF-4762-B864-D856CF372F40}" type="presOf" srcId="{0B0498F7-70E1-4E24-B700-3A5EA1F61D22}" destId="{AB36DE43-B073-4AC6-A83E-54908F008745}" srcOrd="0" destOrd="0" presId="urn:microsoft.com/office/officeart/2008/layout/VerticalCurvedList"/>
    <dgm:cxn modelId="{1924E03F-A5C8-4563-82C8-E6881FAE6E85}" type="presOf" srcId="{29B180A7-49CD-4955-BFB3-6E4C2C7C4431}" destId="{4B8F37C2-265E-4FF8-8625-A7931E3DC6B0}" srcOrd="0" destOrd="0" presId="urn:microsoft.com/office/officeart/2008/layout/VerticalCurvedList"/>
    <dgm:cxn modelId="{A5046C61-3E2C-4D8C-B430-84751255128B}" type="presOf" srcId="{54E23BC2-35DC-4ECB-91AC-A96835E4076C}" destId="{40CB308E-7C07-4F0B-A43F-B360433E0E08}" srcOrd="0" destOrd="0" presId="urn:microsoft.com/office/officeart/2008/layout/VerticalCurvedList"/>
    <dgm:cxn modelId="{95A68C98-9B44-4C20-9B04-655E9E924B60}" type="presOf" srcId="{830B882B-75F3-4D62-B18C-2A54ECE7D9F2}" destId="{F85A5148-8F58-4004-8790-E8C482AD6C32}" srcOrd="0" destOrd="0" presId="urn:microsoft.com/office/officeart/2008/layout/VerticalCurvedList"/>
    <dgm:cxn modelId="{59755A3E-5AB3-452D-9E59-F3096C7D3D30}" type="presParOf" srcId="{40CB308E-7C07-4F0B-A43F-B360433E0E08}" destId="{4C3A3529-2134-4B5F-8933-FFA09E43C4C7}" srcOrd="0" destOrd="0" presId="urn:microsoft.com/office/officeart/2008/layout/VerticalCurvedList"/>
    <dgm:cxn modelId="{F79A5DB4-CED8-4E28-A345-C2C7951B9630}" type="presParOf" srcId="{4C3A3529-2134-4B5F-8933-FFA09E43C4C7}" destId="{FC042FE3-4725-4EB3-972A-1C50290FAAE0}" srcOrd="0" destOrd="0" presId="urn:microsoft.com/office/officeart/2008/layout/VerticalCurvedList"/>
    <dgm:cxn modelId="{3BD4F78E-371B-478C-9F6A-ED683CE20631}" type="presParOf" srcId="{FC042FE3-4725-4EB3-972A-1C50290FAAE0}" destId="{00A27805-6C3E-4CB1-A51A-F193DB1A2745}" srcOrd="0" destOrd="0" presId="urn:microsoft.com/office/officeart/2008/layout/VerticalCurvedList"/>
    <dgm:cxn modelId="{69008418-4FC5-424C-BBBC-D4E03890414D}" type="presParOf" srcId="{FC042FE3-4725-4EB3-972A-1C50290FAAE0}" destId="{ADF8A328-518D-4BB4-83B5-2AF302D575F1}" srcOrd="1" destOrd="0" presId="urn:microsoft.com/office/officeart/2008/layout/VerticalCurvedList"/>
    <dgm:cxn modelId="{E3C84104-2828-4715-ADA7-E3C4778FEEB3}" type="presParOf" srcId="{FC042FE3-4725-4EB3-972A-1C50290FAAE0}" destId="{DBE88A90-C95F-47CA-9247-7712D7A5F187}" srcOrd="2" destOrd="0" presId="urn:microsoft.com/office/officeart/2008/layout/VerticalCurvedList"/>
    <dgm:cxn modelId="{F8C885FE-5119-4A19-AA99-5684C8740A2D}" type="presParOf" srcId="{FC042FE3-4725-4EB3-972A-1C50290FAAE0}" destId="{D57D7F8D-2954-4D03-88CF-925AC64F0A03}" srcOrd="3" destOrd="0" presId="urn:microsoft.com/office/officeart/2008/layout/VerticalCurvedList"/>
    <dgm:cxn modelId="{4C23871E-1E97-4B1A-93C0-9805072BCE1D}" type="presParOf" srcId="{4C3A3529-2134-4B5F-8933-FFA09E43C4C7}" destId="{4B8F37C2-265E-4FF8-8625-A7931E3DC6B0}" srcOrd="1" destOrd="0" presId="urn:microsoft.com/office/officeart/2008/layout/VerticalCurvedList"/>
    <dgm:cxn modelId="{600E7277-456C-4E95-8AEA-6AAE9656B53D}" type="presParOf" srcId="{4C3A3529-2134-4B5F-8933-FFA09E43C4C7}" destId="{6FAAF8C3-B2C3-4825-99B3-02D3C44589BD}" srcOrd="2" destOrd="0" presId="urn:microsoft.com/office/officeart/2008/layout/VerticalCurvedList"/>
    <dgm:cxn modelId="{13139B9B-6EB2-47DC-B761-12DA10E4A62A}" type="presParOf" srcId="{6FAAF8C3-B2C3-4825-99B3-02D3C44589BD}" destId="{A2E403DB-34F5-48D8-9FFF-B828F45547BC}" srcOrd="0" destOrd="0" presId="urn:microsoft.com/office/officeart/2008/layout/VerticalCurvedList"/>
    <dgm:cxn modelId="{72EBFBF6-BE0F-4335-B7E6-108FD778DDCA}" type="presParOf" srcId="{4C3A3529-2134-4B5F-8933-FFA09E43C4C7}" destId="{F85A5148-8F58-4004-8790-E8C482AD6C32}" srcOrd="3" destOrd="0" presId="urn:microsoft.com/office/officeart/2008/layout/VerticalCurvedList"/>
    <dgm:cxn modelId="{ADD17D1D-C724-4B3C-B532-0D58B3A61B0D}" type="presParOf" srcId="{4C3A3529-2134-4B5F-8933-FFA09E43C4C7}" destId="{95853D31-E215-49B2-BB38-B79FDD419ED9}" srcOrd="4" destOrd="0" presId="urn:microsoft.com/office/officeart/2008/layout/VerticalCurvedList"/>
    <dgm:cxn modelId="{D658C640-4C09-4776-8AF4-DF9902971A62}" type="presParOf" srcId="{95853D31-E215-49B2-BB38-B79FDD419ED9}" destId="{C8204B48-F958-4F24-8FD8-68375ED238A9}" srcOrd="0" destOrd="0" presId="urn:microsoft.com/office/officeart/2008/layout/VerticalCurvedList"/>
    <dgm:cxn modelId="{8BC5AF34-8AF8-43F4-97F0-61A7F09314AC}" type="presParOf" srcId="{4C3A3529-2134-4B5F-8933-FFA09E43C4C7}" destId="{AB36DE43-B073-4AC6-A83E-54908F008745}" srcOrd="5" destOrd="0" presId="urn:microsoft.com/office/officeart/2008/layout/VerticalCurvedList"/>
    <dgm:cxn modelId="{A7B0AD7C-15CB-48E5-BE29-D767D65637D8}" type="presParOf" srcId="{4C3A3529-2134-4B5F-8933-FFA09E43C4C7}" destId="{3138B589-E6AD-432A-A6E7-F30242C27E21}" srcOrd="6" destOrd="0" presId="urn:microsoft.com/office/officeart/2008/layout/VerticalCurvedList"/>
    <dgm:cxn modelId="{9278D778-5355-4157-AD4D-9013B8ED4A46}" type="presParOf" srcId="{3138B589-E6AD-432A-A6E7-F30242C27E21}" destId="{0DCDB2FE-DCC5-4894-9397-8395B3036D8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8A328-518D-4BB4-83B5-2AF302D575F1}">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8F37C2-265E-4FF8-8625-A7931E3DC6B0}">
      <dsp:nvSpPr>
        <dsp:cNvPr id="0" name=""/>
        <dsp:cNvSpPr/>
      </dsp:nvSpPr>
      <dsp:spPr>
        <a:xfrm>
          <a:off x="564979" y="406400"/>
          <a:ext cx="7660753" cy="81280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111760" rIns="111760" bIns="111760" numCol="1" spcCol="1270" anchor="ctr" anchorCtr="0">
          <a:noAutofit/>
        </a:bodyPr>
        <a:lstStyle/>
        <a:p>
          <a:pPr lvl="0" algn="l" defTabSz="1955800">
            <a:lnSpc>
              <a:spcPct val="90000"/>
            </a:lnSpc>
            <a:spcBef>
              <a:spcPct val="0"/>
            </a:spcBef>
            <a:spcAft>
              <a:spcPct val="35000"/>
            </a:spcAft>
          </a:pPr>
          <a:r>
            <a:rPr lang="vi-VN" sz="4400" kern="1200" dirty="0" smtClean="0"/>
            <a:t>Bối cảnh lịch sử</a:t>
          </a:r>
          <a:endParaRPr lang="vi-VN" sz="4400" kern="1200" dirty="0"/>
        </a:p>
      </dsp:txBody>
      <dsp:txXfrm>
        <a:off x="564979" y="406400"/>
        <a:ext cx="7660753" cy="812800"/>
      </dsp:txXfrm>
    </dsp:sp>
    <dsp:sp modelId="{A2E403DB-34F5-48D8-9FFF-B828F45547BC}">
      <dsp:nvSpPr>
        <dsp:cNvPr id="0" name=""/>
        <dsp:cNvSpPr/>
      </dsp:nvSpPr>
      <dsp:spPr>
        <a:xfrm>
          <a:off x="56979" y="304800"/>
          <a:ext cx="1016000" cy="101600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5A5148-8F58-4004-8790-E8C482AD6C32}">
      <dsp:nvSpPr>
        <dsp:cNvPr id="0" name=""/>
        <dsp:cNvSpPr/>
      </dsp:nvSpPr>
      <dsp:spPr>
        <a:xfrm>
          <a:off x="860432" y="1625599"/>
          <a:ext cx="7365300" cy="812800"/>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111760" rIns="111760" bIns="111760" numCol="1" spcCol="1270" anchor="ctr" anchorCtr="0">
          <a:noAutofit/>
        </a:bodyPr>
        <a:lstStyle/>
        <a:p>
          <a:pPr lvl="0" algn="l" defTabSz="1955800">
            <a:lnSpc>
              <a:spcPct val="90000"/>
            </a:lnSpc>
            <a:spcBef>
              <a:spcPct val="0"/>
            </a:spcBef>
            <a:spcAft>
              <a:spcPct val="35000"/>
            </a:spcAft>
          </a:pPr>
          <a:r>
            <a:rPr lang="vi-VN" sz="4400" kern="1200" dirty="0" smtClean="0"/>
            <a:t>Nội dung cải cách</a:t>
          </a:r>
          <a:endParaRPr lang="vi-VN" sz="4400" kern="1200" dirty="0"/>
        </a:p>
      </dsp:txBody>
      <dsp:txXfrm>
        <a:off x="860432" y="1625599"/>
        <a:ext cx="7365300" cy="812800"/>
      </dsp:txXfrm>
    </dsp:sp>
    <dsp:sp modelId="{C8204B48-F958-4F24-8FD8-68375ED238A9}">
      <dsp:nvSpPr>
        <dsp:cNvPr id="0" name=""/>
        <dsp:cNvSpPr/>
      </dsp:nvSpPr>
      <dsp:spPr>
        <a:xfrm>
          <a:off x="352432" y="1523999"/>
          <a:ext cx="1016000" cy="1016000"/>
        </a:xfrm>
        <a:prstGeom prst="ellipse">
          <a:avLst/>
        </a:prstGeom>
        <a:solidFill>
          <a:schemeClr val="lt1">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AB36DE43-B073-4AC6-A83E-54908F008745}">
      <dsp:nvSpPr>
        <dsp:cNvPr id="0" name=""/>
        <dsp:cNvSpPr/>
      </dsp:nvSpPr>
      <dsp:spPr>
        <a:xfrm>
          <a:off x="564979" y="2844800"/>
          <a:ext cx="7660753" cy="81280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111760" rIns="111760" bIns="111760" numCol="1" spcCol="1270" anchor="ctr" anchorCtr="0">
          <a:noAutofit/>
        </a:bodyPr>
        <a:lstStyle/>
        <a:p>
          <a:pPr lvl="0" algn="l" defTabSz="1955800">
            <a:lnSpc>
              <a:spcPct val="90000"/>
            </a:lnSpc>
            <a:spcBef>
              <a:spcPct val="0"/>
            </a:spcBef>
            <a:spcAft>
              <a:spcPct val="35000"/>
            </a:spcAft>
          </a:pPr>
          <a:r>
            <a:rPr lang="vi-VN" sz="4400" kern="1200" dirty="0" smtClean="0"/>
            <a:t>Kết quả, ý nghĩa</a:t>
          </a:r>
          <a:endParaRPr lang="vi-VN" sz="4400" kern="1200" dirty="0"/>
        </a:p>
      </dsp:txBody>
      <dsp:txXfrm>
        <a:off x="564979" y="2844800"/>
        <a:ext cx="7660753" cy="812800"/>
      </dsp:txXfrm>
    </dsp:sp>
    <dsp:sp modelId="{0DCDB2FE-DCC5-4894-9397-8395B3036D80}">
      <dsp:nvSpPr>
        <dsp:cNvPr id="0" name=""/>
        <dsp:cNvSpPr/>
      </dsp:nvSpPr>
      <dsp:spPr>
        <a:xfrm>
          <a:off x="56979" y="2743200"/>
          <a:ext cx="1016000" cy="1016000"/>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Times New Roman" pitchFamily="18" charset="0"/>
                <a:cs typeface="Times New Roman" pitchFamily="18" charset="0"/>
              </a:defRPr>
            </a:lvl1pPr>
          </a:lstStyle>
          <a:p>
            <a:r>
              <a:rPr lang="en-US" smtClean="0"/>
              <a:t>Click to edit Master title style</a:t>
            </a:r>
            <a:endParaRPr lang="vi-VN"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dirty="0"/>
          </a:p>
        </p:txBody>
      </p:sp>
      <p:sp>
        <p:nvSpPr>
          <p:cNvPr id="4" name="Date Placeholder 3"/>
          <p:cNvSpPr>
            <a:spLocks noGrp="1"/>
          </p:cNvSpPr>
          <p:nvPr>
            <p:ph type="dt" sz="half" idx="10"/>
          </p:nvPr>
        </p:nvSpPr>
        <p:spPr/>
        <p:txBody>
          <a:bodyPr/>
          <a:lstStyle/>
          <a:p>
            <a:fld id="{0C274A13-3F2D-488B-BBF4-850008FB7B46}" type="datetimeFigureOut">
              <a:rPr lang="vi-VN" smtClean="0"/>
              <a:t>21/07/2023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351E9B-9FFC-4036-9025-BC2C597B9F8C}" type="slidenum">
              <a:rPr lang="vi-VN" smtClean="0"/>
              <a:t>‹#›</a:t>
            </a:fld>
            <a:endParaRPr lang="vi-VN"/>
          </a:p>
        </p:txBody>
      </p:sp>
    </p:spTree>
    <p:extLst>
      <p:ext uri="{BB962C8B-B14F-4D97-AF65-F5344CB8AC3E}">
        <p14:creationId xmlns:p14="http://schemas.microsoft.com/office/powerpoint/2010/main" val="1921299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C274A13-3F2D-488B-BBF4-850008FB7B46}" type="datetimeFigureOut">
              <a:rPr lang="vi-VN" smtClean="0"/>
              <a:t>21/07/2023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351E9B-9FFC-4036-9025-BC2C597B9F8C}" type="slidenum">
              <a:rPr lang="vi-VN" smtClean="0"/>
              <a:t>‹#›</a:t>
            </a:fld>
            <a:endParaRPr lang="vi-VN"/>
          </a:p>
        </p:txBody>
      </p:sp>
    </p:spTree>
    <p:extLst>
      <p:ext uri="{BB962C8B-B14F-4D97-AF65-F5344CB8AC3E}">
        <p14:creationId xmlns:p14="http://schemas.microsoft.com/office/powerpoint/2010/main" val="1751323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C274A13-3F2D-488B-BBF4-850008FB7B46}" type="datetimeFigureOut">
              <a:rPr lang="vi-VN" smtClean="0"/>
              <a:t>21/07/2023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351E9B-9FFC-4036-9025-BC2C597B9F8C}" type="slidenum">
              <a:rPr lang="vi-VN" smtClean="0"/>
              <a:t>‹#›</a:t>
            </a:fld>
            <a:endParaRPr lang="vi-VN"/>
          </a:p>
        </p:txBody>
      </p:sp>
    </p:spTree>
    <p:extLst>
      <p:ext uri="{BB962C8B-B14F-4D97-AF65-F5344CB8AC3E}">
        <p14:creationId xmlns:p14="http://schemas.microsoft.com/office/powerpoint/2010/main" val="1697867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881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C274A13-3F2D-488B-BBF4-850008FB7B46}" type="datetimeFigureOut">
              <a:rPr lang="vi-VN" smtClean="0"/>
              <a:t>21/07/2023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351E9B-9FFC-4036-9025-BC2C597B9F8C}" type="slidenum">
              <a:rPr lang="vi-VN" smtClean="0"/>
              <a:t>‹#›</a:t>
            </a:fld>
            <a:endParaRPr lang="vi-VN"/>
          </a:p>
        </p:txBody>
      </p:sp>
    </p:spTree>
    <p:extLst>
      <p:ext uri="{BB962C8B-B14F-4D97-AF65-F5344CB8AC3E}">
        <p14:creationId xmlns:p14="http://schemas.microsoft.com/office/powerpoint/2010/main" val="4063823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274A13-3F2D-488B-BBF4-850008FB7B46}" type="datetimeFigureOut">
              <a:rPr lang="vi-VN" smtClean="0"/>
              <a:t>21/07/2023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351E9B-9FFC-4036-9025-BC2C597B9F8C}" type="slidenum">
              <a:rPr lang="vi-VN" smtClean="0"/>
              <a:t>‹#›</a:t>
            </a:fld>
            <a:endParaRPr lang="vi-VN"/>
          </a:p>
        </p:txBody>
      </p:sp>
    </p:spTree>
    <p:extLst>
      <p:ext uri="{BB962C8B-B14F-4D97-AF65-F5344CB8AC3E}">
        <p14:creationId xmlns:p14="http://schemas.microsoft.com/office/powerpoint/2010/main" val="3713080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0C274A13-3F2D-488B-BBF4-850008FB7B46}" type="datetimeFigureOut">
              <a:rPr lang="vi-VN" smtClean="0"/>
              <a:t>21/07/2023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351E9B-9FFC-4036-9025-BC2C597B9F8C}" type="slidenum">
              <a:rPr lang="vi-VN" smtClean="0"/>
              <a:t>‹#›</a:t>
            </a:fld>
            <a:endParaRPr lang="vi-VN"/>
          </a:p>
        </p:txBody>
      </p:sp>
    </p:spTree>
    <p:extLst>
      <p:ext uri="{BB962C8B-B14F-4D97-AF65-F5344CB8AC3E}">
        <p14:creationId xmlns:p14="http://schemas.microsoft.com/office/powerpoint/2010/main" val="3310747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0C274A13-3F2D-488B-BBF4-850008FB7B46}" type="datetimeFigureOut">
              <a:rPr lang="vi-VN" smtClean="0"/>
              <a:t>21/07/2023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1351E9B-9FFC-4036-9025-BC2C597B9F8C}" type="slidenum">
              <a:rPr lang="vi-VN" smtClean="0"/>
              <a:t>‹#›</a:t>
            </a:fld>
            <a:endParaRPr lang="vi-VN"/>
          </a:p>
        </p:txBody>
      </p:sp>
    </p:spTree>
    <p:extLst>
      <p:ext uri="{BB962C8B-B14F-4D97-AF65-F5344CB8AC3E}">
        <p14:creationId xmlns:p14="http://schemas.microsoft.com/office/powerpoint/2010/main" val="2269990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0C274A13-3F2D-488B-BBF4-850008FB7B46}" type="datetimeFigureOut">
              <a:rPr lang="vi-VN" smtClean="0"/>
              <a:t>21/07/2023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1351E9B-9FFC-4036-9025-BC2C597B9F8C}" type="slidenum">
              <a:rPr lang="vi-VN" smtClean="0"/>
              <a:t>‹#›</a:t>
            </a:fld>
            <a:endParaRPr lang="vi-VN"/>
          </a:p>
        </p:txBody>
      </p:sp>
    </p:spTree>
    <p:extLst>
      <p:ext uri="{BB962C8B-B14F-4D97-AF65-F5344CB8AC3E}">
        <p14:creationId xmlns:p14="http://schemas.microsoft.com/office/powerpoint/2010/main" val="4195662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74A13-3F2D-488B-BBF4-850008FB7B46}" type="datetimeFigureOut">
              <a:rPr lang="vi-VN" smtClean="0"/>
              <a:t>21/07/2023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1351E9B-9FFC-4036-9025-BC2C597B9F8C}" type="slidenum">
              <a:rPr lang="vi-VN" smtClean="0"/>
              <a:t>‹#›</a:t>
            </a:fld>
            <a:endParaRPr lang="vi-VN"/>
          </a:p>
        </p:txBody>
      </p:sp>
    </p:spTree>
    <p:extLst>
      <p:ext uri="{BB962C8B-B14F-4D97-AF65-F5344CB8AC3E}">
        <p14:creationId xmlns:p14="http://schemas.microsoft.com/office/powerpoint/2010/main" val="2041033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274A13-3F2D-488B-BBF4-850008FB7B46}" type="datetimeFigureOut">
              <a:rPr lang="vi-VN" smtClean="0"/>
              <a:t>21/07/2023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351E9B-9FFC-4036-9025-BC2C597B9F8C}" type="slidenum">
              <a:rPr lang="vi-VN" smtClean="0"/>
              <a:t>‹#›</a:t>
            </a:fld>
            <a:endParaRPr lang="vi-VN"/>
          </a:p>
        </p:txBody>
      </p:sp>
    </p:spTree>
    <p:extLst>
      <p:ext uri="{BB962C8B-B14F-4D97-AF65-F5344CB8AC3E}">
        <p14:creationId xmlns:p14="http://schemas.microsoft.com/office/powerpoint/2010/main" val="1645423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274A13-3F2D-488B-BBF4-850008FB7B46}" type="datetimeFigureOut">
              <a:rPr lang="vi-VN" smtClean="0"/>
              <a:t>21/07/2023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351E9B-9FFC-4036-9025-BC2C597B9F8C}" type="slidenum">
              <a:rPr lang="vi-VN" smtClean="0"/>
              <a:t>‹#›</a:t>
            </a:fld>
            <a:endParaRPr lang="vi-VN"/>
          </a:p>
        </p:txBody>
      </p:sp>
    </p:spTree>
    <p:extLst>
      <p:ext uri="{BB962C8B-B14F-4D97-AF65-F5344CB8AC3E}">
        <p14:creationId xmlns:p14="http://schemas.microsoft.com/office/powerpoint/2010/main" val="3653478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0C274A13-3F2D-488B-BBF4-850008FB7B46}" type="datetimeFigureOut">
              <a:rPr lang="vi-VN" smtClean="0"/>
              <a:pPr/>
              <a:t>21/07/2023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vi-VN"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51E9B-9FFC-4036-9025-BC2C597B9F8C}" type="slidenum">
              <a:rPr lang="vi-VN" smtClean="0"/>
              <a:t>‹#›</a:t>
            </a:fld>
            <a:endParaRPr lang="vi-VN" dirty="0"/>
          </a:p>
        </p:txBody>
      </p:sp>
    </p:spTree>
    <p:extLst>
      <p:ext uri="{BB962C8B-B14F-4D97-AF65-F5344CB8AC3E}">
        <p14:creationId xmlns:p14="http://schemas.microsoft.com/office/powerpoint/2010/main" val="3339000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ài giảng điện tử chủ đề 1 tuần 2: Phát triển mối quan hệ hòa đồng, hợp tác  với thầy cô và các bạn | Kenhgiaovien.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236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0499" y="854313"/>
            <a:ext cx="8352928" cy="1815882"/>
          </a:xfrm>
          <a:prstGeom prst="rect">
            <a:avLst/>
          </a:prstGeom>
        </p:spPr>
        <p:txBody>
          <a:bodyPr wrap="square">
            <a:spAutoFit/>
          </a:bodyPr>
          <a:lstStyle/>
          <a:p>
            <a:pPr algn="just"/>
            <a:r>
              <a:rPr lang="pt-BR" sz="2800" dirty="0"/>
              <a:t>- Về chính trị:</a:t>
            </a:r>
            <a:endParaRPr lang="vi-VN" sz="2800" dirty="0"/>
          </a:p>
          <a:p>
            <a:pPr algn="just"/>
            <a:r>
              <a:rPr lang="pt-BR" sz="2800" dirty="0"/>
              <a:t>+ Sau khởi nghĩa Lam Sơn thắng lợi, triều Lê sơ bước đầu xây dựng bộ máy nhà nước mới, có kế thừa mô hình nhà nước thời Trần, Hồ.</a:t>
            </a:r>
            <a:endParaRPr lang="vi-VN" sz="2800" dirty="0"/>
          </a:p>
        </p:txBody>
      </p:sp>
      <p:sp>
        <p:nvSpPr>
          <p:cNvPr id="3" name="Rectangle 2"/>
          <p:cNvSpPr/>
          <p:nvPr/>
        </p:nvSpPr>
        <p:spPr>
          <a:xfrm>
            <a:off x="395536" y="3284984"/>
            <a:ext cx="4464496" cy="3108543"/>
          </a:xfrm>
          <a:prstGeom prst="rect">
            <a:avLst/>
          </a:prstGeom>
        </p:spPr>
        <p:txBody>
          <a:bodyPr wrap="square">
            <a:spAutoFit/>
          </a:bodyPr>
          <a:lstStyle/>
          <a:p>
            <a:pPr algn="just"/>
            <a:r>
              <a:rPr lang="pt-BR" sz="2800" dirty="0"/>
              <a:t>+ Từ thời Lê Thái Tổ đến Lê Nhân Tông, nội bộ triều đình Lê sơ có nhiều mâu thuẫn và biến động, đặc biệt là tình trạng phe cánh trong triều và sự lộng quyền của một bộ phận công thần.</a:t>
            </a:r>
            <a:endParaRPr lang="vi-VN" sz="28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3562378"/>
            <a:ext cx="3699495" cy="236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70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4924325"/>
            <a:ext cx="8712968" cy="1384995"/>
          </a:xfrm>
          <a:prstGeom prst="rect">
            <a:avLst/>
          </a:prstGeom>
        </p:spPr>
        <p:txBody>
          <a:bodyPr wrap="square">
            <a:spAutoFit/>
          </a:bodyPr>
          <a:lstStyle/>
          <a:p>
            <a:pPr algn="just"/>
            <a:r>
              <a:rPr lang="pt-BR" sz="2800" dirty="0"/>
              <a:t>=&gt; Trong bối cảnh đó, sau khi lên ngôi, Lê Thánh Tông từng bước tiến hành những chính sách cải cách quan trọng, đặc biệt là đối với hệ thống hành chính từ năm 1466</a:t>
            </a:r>
            <a:r>
              <a:rPr lang="vi-VN" sz="2800" dirty="0"/>
              <a: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620688"/>
            <a:ext cx="7200800" cy="376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84776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27584" y="527968"/>
            <a:ext cx="7365300" cy="812800"/>
            <a:chOff x="860432" y="1625599"/>
            <a:chExt cx="7365300" cy="812800"/>
          </a:xfrm>
        </p:grpSpPr>
        <p:sp>
          <p:nvSpPr>
            <p:cNvPr id="4" name="Rectangle 3"/>
            <p:cNvSpPr/>
            <p:nvPr/>
          </p:nvSpPr>
          <p:spPr>
            <a:xfrm>
              <a:off x="860432" y="1625599"/>
              <a:ext cx="7365300" cy="812800"/>
            </a:xfrm>
            <a:prstGeom prst="rect">
              <a:avLst/>
            </a:pr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sp>
        <p:sp>
          <p:nvSpPr>
            <p:cNvPr id="5" name="Rectangle 4"/>
            <p:cNvSpPr/>
            <p:nvPr/>
          </p:nvSpPr>
          <p:spPr>
            <a:xfrm>
              <a:off x="860432" y="1625599"/>
              <a:ext cx="7365300" cy="812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5160" tIns="111760" rIns="111760" bIns="111760" numCol="1" spcCol="1270" anchor="ctr" anchorCtr="0">
              <a:noAutofit/>
            </a:bodyPr>
            <a:lstStyle/>
            <a:p>
              <a:pPr lvl="0" algn="l" defTabSz="1955800">
                <a:lnSpc>
                  <a:spcPct val="90000"/>
                </a:lnSpc>
                <a:spcBef>
                  <a:spcPct val="0"/>
                </a:spcBef>
                <a:spcAft>
                  <a:spcPct val="35000"/>
                </a:spcAft>
              </a:pPr>
              <a:r>
                <a:rPr lang="vi-VN" sz="4400" kern="1200" dirty="0" smtClean="0"/>
                <a:t>Nội dung cải cách</a:t>
              </a:r>
              <a:endParaRPr lang="vi-VN" sz="4400" kern="1200" dirty="0"/>
            </a:p>
          </p:txBody>
        </p:sp>
      </p:grpSp>
      <p:sp>
        <p:nvSpPr>
          <p:cNvPr id="3" name="Oval 2"/>
          <p:cNvSpPr/>
          <p:nvPr/>
        </p:nvSpPr>
        <p:spPr>
          <a:xfrm>
            <a:off x="319584" y="396776"/>
            <a:ext cx="1016000" cy="1016000"/>
          </a:xfrm>
          <a:prstGeom prst="ellipse">
            <a:avLst/>
          </a:prstGeom>
        </p:spPr>
        <p:style>
          <a:lnRef idx="2">
            <a:schemeClr val="accent2">
              <a:hueOff val="2340759"/>
              <a:satOff val="-2919"/>
              <a:lumOff val="68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431540" y="581586"/>
            <a:ext cx="792088" cy="707886"/>
          </a:xfrm>
          <a:prstGeom prst="rect">
            <a:avLst/>
          </a:prstGeom>
          <a:noFill/>
        </p:spPr>
        <p:txBody>
          <a:bodyPr wrap="square" rtlCol="0">
            <a:spAutoFit/>
          </a:bodyPr>
          <a:lstStyle/>
          <a:p>
            <a:pPr algn="ctr"/>
            <a:r>
              <a:rPr lang="en-US" sz="4000" dirty="0"/>
              <a:t>2</a:t>
            </a:r>
            <a:endParaRPr lang="vi-VN" sz="4000" dirty="0"/>
          </a:p>
        </p:txBody>
      </p:sp>
    </p:spTree>
    <p:extLst>
      <p:ext uri="{BB962C8B-B14F-4D97-AF65-F5344CB8AC3E}">
        <p14:creationId xmlns:p14="http://schemas.microsoft.com/office/powerpoint/2010/main" val="1109278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E95553C-2F4C-2CDF-77DC-0171AAE88F53}"/>
              </a:ext>
            </a:extLst>
          </p:cNvPr>
          <p:cNvGrpSpPr/>
          <p:nvPr/>
        </p:nvGrpSpPr>
        <p:grpSpPr>
          <a:xfrm>
            <a:off x="-36513" y="260648"/>
            <a:ext cx="6552729" cy="2160240"/>
            <a:chOff x="-46043" y="-54420"/>
            <a:chExt cx="6552729" cy="2160240"/>
          </a:xfrm>
        </p:grpSpPr>
        <p:sp>
          <p:nvSpPr>
            <p:cNvPr id="3" name="Shape">
              <a:extLst>
                <a:ext uri="{FF2B5EF4-FFF2-40B4-BE49-F238E27FC236}">
                  <a16:creationId xmlns:a16="http://schemas.microsoft.com/office/drawing/2014/main" xmlns="" id="{56510A81-C62E-D8E1-E21F-8E7DAF156ECB}"/>
                </a:ext>
              </a:extLst>
            </p:cNvPr>
            <p:cNvSpPr/>
            <p:nvPr/>
          </p:nvSpPr>
          <p:spPr>
            <a:xfrm>
              <a:off x="-1" y="655579"/>
              <a:ext cx="6005423" cy="1390964"/>
            </a:xfrm>
            <a:custGeom>
              <a:avLst/>
              <a:gdLst/>
              <a:ahLst/>
              <a:cxnLst>
                <a:cxn ang="0">
                  <a:pos x="wd2" y="hd2"/>
                </a:cxn>
                <a:cxn ang="5400000">
                  <a:pos x="wd2" y="hd2"/>
                </a:cxn>
                <a:cxn ang="10800000">
                  <a:pos x="wd2" y="hd2"/>
                </a:cxn>
                <a:cxn ang="16200000">
                  <a:pos x="wd2" y="hd2"/>
                </a:cxn>
              </a:cxnLst>
              <a:rect l="0" t="0" r="r" b="b"/>
              <a:pathLst>
                <a:path w="21600" h="21599" extrusionOk="0">
                  <a:moveTo>
                    <a:pt x="951" y="0"/>
                  </a:moveTo>
                  <a:cubicBezTo>
                    <a:pt x="678" y="0"/>
                    <a:pt x="538" y="0"/>
                    <a:pt x="392" y="141"/>
                  </a:cubicBezTo>
                  <a:cubicBezTo>
                    <a:pt x="231" y="319"/>
                    <a:pt x="105" y="702"/>
                    <a:pt x="47" y="1191"/>
                  </a:cubicBezTo>
                  <a:cubicBezTo>
                    <a:pt x="0" y="1638"/>
                    <a:pt x="0" y="2060"/>
                    <a:pt x="0" y="2889"/>
                  </a:cubicBezTo>
                  <a:lnTo>
                    <a:pt x="0" y="18696"/>
                  </a:lnTo>
                  <a:cubicBezTo>
                    <a:pt x="0" y="19538"/>
                    <a:pt x="0" y="19961"/>
                    <a:pt x="47" y="20408"/>
                  </a:cubicBezTo>
                  <a:cubicBezTo>
                    <a:pt x="105" y="20898"/>
                    <a:pt x="231" y="21280"/>
                    <a:pt x="392" y="21458"/>
                  </a:cubicBezTo>
                  <a:cubicBezTo>
                    <a:pt x="539" y="21600"/>
                    <a:pt x="678" y="21599"/>
                    <a:pt x="951" y="21599"/>
                  </a:cubicBezTo>
                  <a:lnTo>
                    <a:pt x="18002" y="21599"/>
                  </a:lnTo>
                  <a:lnTo>
                    <a:pt x="21600" y="0"/>
                  </a:lnTo>
                  <a:lnTo>
                    <a:pt x="951" y="0"/>
                  </a:lnTo>
                  <a:close/>
                </a:path>
              </a:pathLst>
            </a:custGeom>
            <a:gradFill>
              <a:gsLst>
                <a:gs pos="0">
                  <a:srgbClr val="FFC203"/>
                </a:gs>
                <a:gs pos="36657">
                  <a:srgbClr val="FF7D25"/>
                </a:gs>
                <a:gs pos="77153">
                  <a:srgbClr val="FF3847"/>
                </a:gs>
              </a:gsLst>
            </a:gradFill>
            <a:ln w="12700">
              <a:miter lim="400000"/>
            </a:ln>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4" name="Shape">
              <a:extLst>
                <a:ext uri="{FF2B5EF4-FFF2-40B4-BE49-F238E27FC236}">
                  <a16:creationId xmlns:a16="http://schemas.microsoft.com/office/drawing/2014/main" xmlns="" id="{9212EFE4-E1A4-1E2A-CC6E-BC71B3490C2F}"/>
                </a:ext>
              </a:extLst>
            </p:cNvPr>
            <p:cNvSpPr/>
            <p:nvPr/>
          </p:nvSpPr>
          <p:spPr>
            <a:xfrm>
              <a:off x="5098605" y="655578"/>
              <a:ext cx="1408081" cy="1390965"/>
            </a:xfrm>
            <a:custGeom>
              <a:avLst/>
              <a:gdLst/>
              <a:ahLst/>
              <a:cxnLst>
                <a:cxn ang="0">
                  <a:pos x="wd2" y="hd2"/>
                </a:cxn>
                <a:cxn ang="5400000">
                  <a:pos x="wd2" y="hd2"/>
                </a:cxn>
                <a:cxn ang="10800000">
                  <a:pos x="wd2" y="hd2"/>
                </a:cxn>
                <a:cxn ang="16200000">
                  <a:pos x="wd2" y="hd2"/>
                </a:cxn>
              </a:cxnLst>
              <a:rect l="0" t="0" r="r" b="b"/>
              <a:pathLst>
                <a:path w="21599" h="21598" extrusionOk="0">
                  <a:moveTo>
                    <a:pt x="9229" y="0"/>
                  </a:moveTo>
                  <a:lnTo>
                    <a:pt x="0" y="21598"/>
                  </a:lnTo>
                  <a:lnTo>
                    <a:pt x="19148" y="21598"/>
                  </a:lnTo>
                  <a:cubicBezTo>
                    <a:pt x="19859" y="21598"/>
                    <a:pt x="20216" y="21599"/>
                    <a:pt x="20594" y="21457"/>
                  </a:cubicBezTo>
                  <a:cubicBezTo>
                    <a:pt x="21007" y="21279"/>
                    <a:pt x="21330" y="20897"/>
                    <a:pt x="21480" y="20407"/>
                  </a:cubicBezTo>
                  <a:cubicBezTo>
                    <a:pt x="21600" y="19960"/>
                    <a:pt x="21599" y="19538"/>
                    <a:pt x="21599" y="18709"/>
                  </a:cubicBezTo>
                  <a:lnTo>
                    <a:pt x="21599" y="2903"/>
                  </a:lnTo>
                  <a:cubicBezTo>
                    <a:pt x="21599" y="2061"/>
                    <a:pt x="21600" y="1638"/>
                    <a:pt x="21480" y="1191"/>
                  </a:cubicBezTo>
                  <a:cubicBezTo>
                    <a:pt x="21330" y="701"/>
                    <a:pt x="21007" y="319"/>
                    <a:pt x="20594" y="141"/>
                  </a:cubicBezTo>
                  <a:cubicBezTo>
                    <a:pt x="20216" y="-1"/>
                    <a:pt x="19860" y="0"/>
                    <a:pt x="19160" y="0"/>
                  </a:cubicBezTo>
                  <a:lnTo>
                    <a:pt x="9229" y="0"/>
                  </a:lnTo>
                  <a:close/>
                </a:path>
              </a:pathLst>
            </a:custGeom>
            <a:gradFill>
              <a:gsLst>
                <a:gs pos="22846">
                  <a:srgbClr val="FFFFFF"/>
                </a:gs>
                <a:gs pos="63322">
                  <a:srgbClr val="E6EAEB"/>
                </a:gs>
                <a:gs pos="99960">
                  <a:srgbClr val="CDD5D8"/>
                </a:gs>
              </a:gsLst>
              <a:lin ang="2089255"/>
            </a:gradFill>
            <a:ln w="12700">
              <a:miter lim="400000"/>
            </a:ln>
            <a:effectLst>
              <a:outerShdw blurRad="25400" dist="25441" dir="2315233" rotWithShape="0">
                <a:srgbClr val="000000">
                  <a:alpha val="27168"/>
                </a:srgbClr>
              </a:outerShdw>
            </a:effectLst>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5" name="Shape">
              <a:extLst>
                <a:ext uri="{FF2B5EF4-FFF2-40B4-BE49-F238E27FC236}">
                  <a16:creationId xmlns:a16="http://schemas.microsoft.com/office/drawing/2014/main" xmlns="" id="{4768073B-CB0B-3FCA-A41F-C94433E61FF9}"/>
                </a:ext>
              </a:extLst>
            </p:cNvPr>
            <p:cNvSpPr/>
            <p:nvPr/>
          </p:nvSpPr>
          <p:spPr>
            <a:xfrm>
              <a:off x="4418454" y="-54420"/>
              <a:ext cx="1496414" cy="2079085"/>
            </a:xfrm>
            <a:custGeom>
              <a:avLst/>
              <a:gdLst/>
              <a:ahLst/>
              <a:cxnLst>
                <a:cxn ang="0">
                  <a:pos x="wd2" y="hd2"/>
                </a:cxn>
                <a:cxn ang="5400000">
                  <a:pos x="wd2" y="hd2"/>
                </a:cxn>
                <a:cxn ang="10800000">
                  <a:pos x="wd2" y="hd2"/>
                </a:cxn>
                <a:cxn ang="16200000">
                  <a:pos x="wd2" y="hd2"/>
                </a:cxn>
              </a:cxnLst>
              <a:rect l="0" t="0" r="r" b="b"/>
              <a:pathLst>
                <a:path w="21331" h="21310" extrusionOk="0">
                  <a:moveTo>
                    <a:pt x="432" y="7204"/>
                  </a:moveTo>
                  <a:lnTo>
                    <a:pt x="10562" y="108"/>
                  </a:lnTo>
                  <a:cubicBezTo>
                    <a:pt x="13790" y="-290"/>
                    <a:pt x="17115" y="434"/>
                    <a:pt x="19181" y="1985"/>
                  </a:cubicBezTo>
                  <a:cubicBezTo>
                    <a:pt x="20171" y="2728"/>
                    <a:pt x="20792" y="3603"/>
                    <a:pt x="21101" y="4510"/>
                  </a:cubicBezTo>
                  <a:cubicBezTo>
                    <a:pt x="21406" y="5402"/>
                    <a:pt x="21412" y="6334"/>
                    <a:pt x="21096" y="7249"/>
                  </a:cubicBezTo>
                  <a:lnTo>
                    <a:pt x="9234" y="21310"/>
                  </a:lnTo>
                  <a:cubicBezTo>
                    <a:pt x="10617" y="19821"/>
                    <a:pt x="11259" y="18148"/>
                    <a:pt x="11138" y="16480"/>
                  </a:cubicBezTo>
                  <a:cubicBezTo>
                    <a:pt x="11052" y="15280"/>
                    <a:pt x="10564" y="14075"/>
                    <a:pt x="9421" y="13053"/>
                  </a:cubicBezTo>
                  <a:cubicBezTo>
                    <a:pt x="8339" y="12086"/>
                    <a:pt x="6779" y="11382"/>
                    <a:pt x="5108" y="10828"/>
                  </a:cubicBezTo>
                  <a:cubicBezTo>
                    <a:pt x="4298" y="10560"/>
                    <a:pt x="3435" y="10309"/>
                    <a:pt x="2607" y="10063"/>
                  </a:cubicBezTo>
                  <a:cubicBezTo>
                    <a:pt x="1829" y="9832"/>
                    <a:pt x="1080" y="9600"/>
                    <a:pt x="561" y="9170"/>
                  </a:cubicBezTo>
                  <a:cubicBezTo>
                    <a:pt x="-137" y="8591"/>
                    <a:pt x="-188" y="7815"/>
                    <a:pt x="432" y="7204"/>
                  </a:cubicBezTo>
                  <a:close/>
                </a:path>
              </a:pathLst>
            </a:custGeom>
            <a:gradFill>
              <a:gsLst>
                <a:gs pos="0">
                  <a:srgbClr val="E0E3E8"/>
                </a:gs>
                <a:gs pos="100000">
                  <a:srgbClr val="FFFFFF"/>
                </a:gs>
              </a:gsLst>
              <a:path path="circle">
                <a:fillToRect l="119636" t="37721" r="-19636" b="62278"/>
              </a:path>
            </a:gradFill>
            <a:ln w="3175">
              <a:solidFill>
                <a:srgbClr val="F1F3F5"/>
              </a:solidFill>
              <a:miter/>
            </a:ln>
            <a:effectLst>
              <a:outerShdw blurRad="241300" dist="63500" dir="8100000" rotWithShape="0">
                <a:srgbClr val="000000">
                  <a:alpha val="40000"/>
                </a:srgbClr>
              </a:outerShdw>
            </a:effectLst>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6" name="TextBox 36">
              <a:extLst>
                <a:ext uri="{FF2B5EF4-FFF2-40B4-BE49-F238E27FC236}">
                  <a16:creationId xmlns:a16="http://schemas.microsoft.com/office/drawing/2014/main" xmlns="" id="{6B67A4AB-745C-7800-59BF-81F5218E60DB}"/>
                </a:ext>
              </a:extLst>
            </p:cNvPr>
            <p:cNvSpPr txBox="1"/>
            <p:nvPr/>
          </p:nvSpPr>
          <p:spPr>
            <a:xfrm>
              <a:off x="5648177" y="702461"/>
              <a:ext cx="714493" cy="861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5000">
                  <a:solidFill>
                    <a:srgbClr val="FF8A00"/>
                  </a:solidFill>
                  <a:latin typeface="Impact"/>
                  <a:ea typeface="Impact"/>
                  <a:cs typeface="Impact"/>
                  <a:sym typeface="Impac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t>1</a:t>
              </a:r>
              <a:endParaRPr kumimoji="0" sz="5000" b="0" i="0" u="none" strike="noStrike" kern="0" cap="none" spc="0" normalizeH="0" baseline="0" noProof="0" dirty="0">
                <a:ln>
                  <a:noFill/>
                </a:ln>
                <a:solidFill>
                  <a:srgbClr val="FF8A00"/>
                </a:solidFill>
                <a:effectLst/>
                <a:uLnTx/>
                <a:uFillTx/>
                <a:latin typeface="Impact"/>
                <a:sym typeface="Impact"/>
              </a:endParaRPr>
            </a:p>
          </p:txBody>
        </p:sp>
        <p:sp>
          <p:nvSpPr>
            <p:cNvPr id="7" name="TextBox 34">
              <a:extLst>
                <a:ext uri="{FF2B5EF4-FFF2-40B4-BE49-F238E27FC236}">
                  <a16:creationId xmlns:a16="http://schemas.microsoft.com/office/drawing/2014/main" xmlns="" id="{0B0AD287-463B-3F60-5542-6DF28BB62D02}"/>
                </a:ext>
              </a:extLst>
            </p:cNvPr>
            <p:cNvSpPr txBox="1"/>
            <p:nvPr/>
          </p:nvSpPr>
          <p:spPr>
            <a:xfrm>
              <a:off x="5210542" y="1601764"/>
              <a:ext cx="1235597"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500" b="1">
                  <a:solidFill>
                    <a:srgbClr val="FF8A00"/>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latin typeface="Times New Roman" panose="02020603050405020304" pitchFamily="18" charset="0"/>
                  <a:cs typeface="Times New Roman" panose="02020603050405020304" pitchFamily="18" charset="0"/>
                </a:rPr>
                <a:t>NHÓM </a:t>
              </a:r>
              <a:endParaRPr kumimoji="0" lang="en-US" sz="2400" b="1" i="0" u="none" strike="noStrike" kern="0" cap="none" spc="0" normalizeH="0" baseline="0" noProof="0" dirty="0">
                <a:ln>
                  <a:noFill/>
                </a:ln>
                <a:solidFill>
                  <a:srgbClr val="FF8A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86570424-E41D-EED9-DD71-BFB6A4FAED71}"/>
                </a:ext>
              </a:extLst>
            </p:cNvPr>
            <p:cNvSpPr txBox="1"/>
            <p:nvPr/>
          </p:nvSpPr>
          <p:spPr>
            <a:xfrm>
              <a:off x="-46043" y="720825"/>
              <a:ext cx="5144648" cy="1384995"/>
            </a:xfrm>
            <a:prstGeom prst="rect">
              <a:avLst/>
            </a:prstGeom>
            <a:no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nội</a:t>
              </a:r>
              <a:r>
                <a:rPr lang="en-US" sz="2800" dirty="0">
                  <a:solidFill>
                    <a:schemeClr val="bg1"/>
                  </a:solidFill>
                  <a:latin typeface="Times New Roman" panose="02020603050405020304" pitchFamily="18" charset="0"/>
                  <a:cs typeface="Times New Roman" panose="02020603050405020304" pitchFamily="18" charset="0"/>
                </a:rPr>
                <a:t> dung </a:t>
              </a:r>
              <a:r>
                <a:rPr lang="en-US" sz="2800" dirty="0" err="1">
                  <a:solidFill>
                    <a:schemeClr val="bg1"/>
                  </a:solidFill>
                  <a:latin typeface="Times New Roman" panose="02020603050405020304" pitchFamily="18" charset="0"/>
                  <a:cs typeface="Times New Roman" panose="02020603050405020304" pitchFamily="18" charset="0"/>
                </a:rPr>
                <a:t>cuộc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Lê</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tổ</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bộ</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máy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chính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quyền</a:t>
              </a:r>
              <a:r>
                <a:rPr lang="en-US" sz="2800" dirty="0" smtClean="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xmlns="" id="{D05E780D-4FB4-EBF0-EF7B-8D074893587C}"/>
              </a:ext>
            </a:extLst>
          </p:cNvPr>
          <p:cNvGrpSpPr/>
          <p:nvPr/>
        </p:nvGrpSpPr>
        <p:grpSpPr>
          <a:xfrm>
            <a:off x="755576" y="2636912"/>
            <a:ext cx="7897554" cy="2079085"/>
            <a:chOff x="624295" y="1661433"/>
            <a:chExt cx="7507581" cy="2079085"/>
          </a:xfrm>
        </p:grpSpPr>
        <p:sp>
          <p:nvSpPr>
            <p:cNvPr id="10" name="Shape">
              <a:extLst>
                <a:ext uri="{FF2B5EF4-FFF2-40B4-BE49-F238E27FC236}">
                  <a16:creationId xmlns:a16="http://schemas.microsoft.com/office/drawing/2014/main" xmlns="" id="{3CEBB462-D02E-A25D-D3D0-C92B28AB1E3A}"/>
                </a:ext>
              </a:extLst>
            </p:cNvPr>
            <p:cNvSpPr/>
            <p:nvPr/>
          </p:nvSpPr>
          <p:spPr>
            <a:xfrm>
              <a:off x="672339" y="2245234"/>
              <a:ext cx="7026501" cy="1390967"/>
            </a:xfrm>
            <a:custGeom>
              <a:avLst/>
              <a:gdLst/>
              <a:ahLst/>
              <a:cxnLst>
                <a:cxn ang="0">
                  <a:pos x="wd2" y="hd2"/>
                </a:cxn>
                <a:cxn ang="5400000">
                  <a:pos x="wd2" y="hd2"/>
                </a:cxn>
                <a:cxn ang="10800000">
                  <a:pos x="wd2" y="hd2"/>
                </a:cxn>
                <a:cxn ang="16200000">
                  <a:pos x="wd2" y="hd2"/>
                </a:cxn>
              </a:cxnLst>
              <a:rect l="0" t="0" r="r" b="b"/>
              <a:pathLst>
                <a:path w="21600" h="21599" extrusionOk="0">
                  <a:moveTo>
                    <a:pt x="951" y="0"/>
                  </a:moveTo>
                  <a:cubicBezTo>
                    <a:pt x="678" y="0"/>
                    <a:pt x="538" y="0"/>
                    <a:pt x="392" y="141"/>
                  </a:cubicBezTo>
                  <a:cubicBezTo>
                    <a:pt x="231" y="319"/>
                    <a:pt x="105" y="702"/>
                    <a:pt x="47" y="1191"/>
                  </a:cubicBezTo>
                  <a:cubicBezTo>
                    <a:pt x="0" y="1638"/>
                    <a:pt x="0" y="2060"/>
                    <a:pt x="0" y="2889"/>
                  </a:cubicBezTo>
                  <a:lnTo>
                    <a:pt x="0" y="18696"/>
                  </a:lnTo>
                  <a:cubicBezTo>
                    <a:pt x="0" y="19538"/>
                    <a:pt x="0" y="19961"/>
                    <a:pt x="47" y="20408"/>
                  </a:cubicBezTo>
                  <a:cubicBezTo>
                    <a:pt x="105" y="20898"/>
                    <a:pt x="231" y="21280"/>
                    <a:pt x="392" y="21458"/>
                  </a:cubicBezTo>
                  <a:cubicBezTo>
                    <a:pt x="539" y="21600"/>
                    <a:pt x="678" y="21599"/>
                    <a:pt x="951" y="21599"/>
                  </a:cubicBezTo>
                  <a:lnTo>
                    <a:pt x="18002" y="21599"/>
                  </a:lnTo>
                  <a:lnTo>
                    <a:pt x="21600" y="0"/>
                  </a:lnTo>
                  <a:lnTo>
                    <a:pt x="951" y="0"/>
                  </a:lnTo>
                  <a:close/>
                </a:path>
              </a:pathLst>
            </a:custGeom>
            <a:gradFill>
              <a:gsLst>
                <a:gs pos="849">
                  <a:srgbClr val="FF00A2"/>
                </a:gs>
                <a:gs pos="62946">
                  <a:srgbClr val="FF0071"/>
                </a:gs>
                <a:gs pos="97627">
                  <a:srgbClr val="FF0040"/>
                </a:gs>
              </a:gsLst>
            </a:gradFill>
            <a:ln w="12700">
              <a:miter lim="400000"/>
            </a:ln>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11" name="Shape">
              <a:extLst>
                <a:ext uri="{FF2B5EF4-FFF2-40B4-BE49-F238E27FC236}">
                  <a16:creationId xmlns:a16="http://schemas.microsoft.com/office/drawing/2014/main" xmlns="" id="{115CFA12-F0F7-DE96-FF24-C0DE7C75A915}"/>
                </a:ext>
              </a:extLst>
            </p:cNvPr>
            <p:cNvSpPr/>
            <p:nvPr/>
          </p:nvSpPr>
          <p:spPr>
            <a:xfrm>
              <a:off x="6173267" y="2245234"/>
              <a:ext cx="1958609" cy="1390964"/>
            </a:xfrm>
            <a:custGeom>
              <a:avLst/>
              <a:gdLst/>
              <a:ahLst/>
              <a:cxnLst>
                <a:cxn ang="0">
                  <a:pos x="wd2" y="hd2"/>
                </a:cxn>
                <a:cxn ang="5400000">
                  <a:pos x="wd2" y="hd2"/>
                </a:cxn>
                <a:cxn ang="10800000">
                  <a:pos x="wd2" y="hd2"/>
                </a:cxn>
                <a:cxn ang="16200000">
                  <a:pos x="wd2" y="hd2"/>
                </a:cxn>
              </a:cxnLst>
              <a:rect l="0" t="0" r="r" b="b"/>
              <a:pathLst>
                <a:path w="21599" h="21598" extrusionOk="0">
                  <a:moveTo>
                    <a:pt x="9229" y="0"/>
                  </a:moveTo>
                  <a:lnTo>
                    <a:pt x="0" y="21598"/>
                  </a:lnTo>
                  <a:lnTo>
                    <a:pt x="19148" y="21598"/>
                  </a:lnTo>
                  <a:cubicBezTo>
                    <a:pt x="19859" y="21598"/>
                    <a:pt x="20216" y="21599"/>
                    <a:pt x="20594" y="21457"/>
                  </a:cubicBezTo>
                  <a:cubicBezTo>
                    <a:pt x="21007" y="21279"/>
                    <a:pt x="21330" y="20897"/>
                    <a:pt x="21480" y="20407"/>
                  </a:cubicBezTo>
                  <a:cubicBezTo>
                    <a:pt x="21600" y="19960"/>
                    <a:pt x="21599" y="19538"/>
                    <a:pt x="21599" y="18709"/>
                  </a:cubicBezTo>
                  <a:lnTo>
                    <a:pt x="21599" y="2903"/>
                  </a:lnTo>
                  <a:cubicBezTo>
                    <a:pt x="21599" y="2061"/>
                    <a:pt x="21600" y="1638"/>
                    <a:pt x="21480" y="1191"/>
                  </a:cubicBezTo>
                  <a:cubicBezTo>
                    <a:pt x="21330" y="701"/>
                    <a:pt x="21007" y="319"/>
                    <a:pt x="20594" y="141"/>
                  </a:cubicBezTo>
                  <a:cubicBezTo>
                    <a:pt x="20216" y="-1"/>
                    <a:pt x="19860" y="0"/>
                    <a:pt x="19160" y="0"/>
                  </a:cubicBezTo>
                  <a:lnTo>
                    <a:pt x="9229" y="0"/>
                  </a:lnTo>
                  <a:close/>
                </a:path>
              </a:pathLst>
            </a:custGeom>
            <a:gradFill>
              <a:gsLst>
                <a:gs pos="22846">
                  <a:srgbClr val="FFFFFF"/>
                </a:gs>
                <a:gs pos="63322">
                  <a:srgbClr val="E6EAEB"/>
                </a:gs>
                <a:gs pos="99960">
                  <a:srgbClr val="CDD5D8"/>
                </a:gs>
              </a:gsLst>
              <a:lin ang="2089255"/>
            </a:gradFill>
            <a:ln w="12700">
              <a:miter lim="400000"/>
            </a:ln>
            <a:effectLst>
              <a:outerShdw blurRad="25400" dist="25441" dir="2315233" rotWithShape="0">
                <a:srgbClr val="000000">
                  <a:alpha val="27168"/>
                </a:srgbClr>
              </a:outerShdw>
            </a:effectLst>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12" name="Shape">
              <a:extLst>
                <a:ext uri="{FF2B5EF4-FFF2-40B4-BE49-F238E27FC236}">
                  <a16:creationId xmlns:a16="http://schemas.microsoft.com/office/drawing/2014/main" xmlns="" id="{2DE40509-2CAE-D1D8-36FD-739D5C7A59C9}"/>
                </a:ext>
              </a:extLst>
            </p:cNvPr>
            <p:cNvSpPr/>
            <p:nvPr/>
          </p:nvSpPr>
          <p:spPr>
            <a:xfrm>
              <a:off x="5896633" y="1661433"/>
              <a:ext cx="1496414" cy="2079085"/>
            </a:xfrm>
            <a:custGeom>
              <a:avLst/>
              <a:gdLst/>
              <a:ahLst/>
              <a:cxnLst>
                <a:cxn ang="0">
                  <a:pos x="wd2" y="hd2"/>
                </a:cxn>
                <a:cxn ang="5400000">
                  <a:pos x="wd2" y="hd2"/>
                </a:cxn>
                <a:cxn ang="10800000">
                  <a:pos x="wd2" y="hd2"/>
                </a:cxn>
                <a:cxn ang="16200000">
                  <a:pos x="wd2" y="hd2"/>
                </a:cxn>
              </a:cxnLst>
              <a:rect l="0" t="0" r="r" b="b"/>
              <a:pathLst>
                <a:path w="21331" h="21310" extrusionOk="0">
                  <a:moveTo>
                    <a:pt x="432" y="7204"/>
                  </a:moveTo>
                  <a:lnTo>
                    <a:pt x="10562" y="108"/>
                  </a:lnTo>
                  <a:cubicBezTo>
                    <a:pt x="13790" y="-290"/>
                    <a:pt x="17115" y="434"/>
                    <a:pt x="19181" y="1985"/>
                  </a:cubicBezTo>
                  <a:cubicBezTo>
                    <a:pt x="20171" y="2728"/>
                    <a:pt x="20792" y="3603"/>
                    <a:pt x="21101" y="4510"/>
                  </a:cubicBezTo>
                  <a:cubicBezTo>
                    <a:pt x="21406" y="5402"/>
                    <a:pt x="21412" y="6334"/>
                    <a:pt x="21096" y="7249"/>
                  </a:cubicBezTo>
                  <a:lnTo>
                    <a:pt x="9234" y="21310"/>
                  </a:lnTo>
                  <a:cubicBezTo>
                    <a:pt x="10617" y="19821"/>
                    <a:pt x="11259" y="18148"/>
                    <a:pt x="11138" y="16480"/>
                  </a:cubicBezTo>
                  <a:cubicBezTo>
                    <a:pt x="11052" y="15280"/>
                    <a:pt x="10564" y="14075"/>
                    <a:pt x="9421" y="13053"/>
                  </a:cubicBezTo>
                  <a:cubicBezTo>
                    <a:pt x="8339" y="12086"/>
                    <a:pt x="6779" y="11382"/>
                    <a:pt x="5108" y="10828"/>
                  </a:cubicBezTo>
                  <a:cubicBezTo>
                    <a:pt x="4298" y="10560"/>
                    <a:pt x="3435" y="10309"/>
                    <a:pt x="2607" y="10063"/>
                  </a:cubicBezTo>
                  <a:cubicBezTo>
                    <a:pt x="1829" y="9832"/>
                    <a:pt x="1080" y="9600"/>
                    <a:pt x="561" y="9170"/>
                  </a:cubicBezTo>
                  <a:cubicBezTo>
                    <a:pt x="-137" y="8591"/>
                    <a:pt x="-188" y="7815"/>
                    <a:pt x="432" y="7204"/>
                  </a:cubicBezTo>
                  <a:close/>
                </a:path>
              </a:pathLst>
            </a:custGeom>
            <a:gradFill>
              <a:gsLst>
                <a:gs pos="0">
                  <a:srgbClr val="E0E3E8"/>
                </a:gs>
                <a:gs pos="100000">
                  <a:srgbClr val="FFFFFF"/>
                </a:gs>
              </a:gsLst>
              <a:path path="circle">
                <a:fillToRect l="119636" t="37721" r="-19636" b="62278"/>
              </a:path>
            </a:gradFill>
            <a:ln w="3175">
              <a:solidFill>
                <a:srgbClr val="F1F3F5"/>
              </a:solidFill>
              <a:miter/>
            </a:ln>
            <a:effectLst>
              <a:outerShdw blurRad="241300" dist="63500" dir="8100000" rotWithShape="0">
                <a:srgbClr val="000000">
                  <a:alpha val="40000"/>
                </a:srgbClr>
              </a:outerShdw>
            </a:effectLst>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13" name="TextBox 36">
              <a:extLst>
                <a:ext uri="{FF2B5EF4-FFF2-40B4-BE49-F238E27FC236}">
                  <a16:creationId xmlns:a16="http://schemas.microsoft.com/office/drawing/2014/main" xmlns="" id="{EC370F99-AEE8-599B-DF4D-2C38F9B44BB7}"/>
                </a:ext>
              </a:extLst>
            </p:cNvPr>
            <p:cNvSpPr txBox="1"/>
            <p:nvPr/>
          </p:nvSpPr>
          <p:spPr>
            <a:xfrm>
              <a:off x="6984347" y="2292117"/>
              <a:ext cx="714493" cy="861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5000">
                  <a:solidFill>
                    <a:srgbClr val="FF00A2"/>
                  </a:solidFill>
                  <a:latin typeface="Impact"/>
                  <a:ea typeface="Impact"/>
                  <a:cs typeface="Impact"/>
                  <a:sym typeface="Impac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t>2</a:t>
              </a:r>
              <a:endParaRPr kumimoji="0" sz="5000" b="0" i="0" u="none" strike="noStrike" kern="0" cap="none" spc="0" normalizeH="0" baseline="0" noProof="0" dirty="0">
                <a:ln>
                  <a:noFill/>
                </a:ln>
                <a:solidFill>
                  <a:srgbClr val="FF00A2"/>
                </a:solidFill>
                <a:effectLst/>
                <a:uLnTx/>
                <a:uFillTx/>
                <a:latin typeface="Impact"/>
                <a:sym typeface="Impact"/>
              </a:endParaRPr>
            </a:p>
          </p:txBody>
        </p:sp>
        <p:sp>
          <p:nvSpPr>
            <p:cNvPr id="14" name="TextBox 34">
              <a:extLst>
                <a:ext uri="{FF2B5EF4-FFF2-40B4-BE49-F238E27FC236}">
                  <a16:creationId xmlns:a16="http://schemas.microsoft.com/office/drawing/2014/main" xmlns="" id="{3568DC23-55C5-0210-58AA-9AF5370A9F3C}"/>
                </a:ext>
              </a:extLst>
            </p:cNvPr>
            <p:cNvSpPr txBox="1"/>
            <p:nvPr/>
          </p:nvSpPr>
          <p:spPr>
            <a:xfrm>
              <a:off x="6723792" y="3110092"/>
              <a:ext cx="1235597"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500" b="1">
                  <a:solidFill>
                    <a:srgbClr val="FF00A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A2"/>
                  </a:solidFill>
                  <a:effectLst/>
                  <a:uLnTx/>
                  <a:uFillTx/>
                  <a:latin typeface="Times New Roman" panose="02020603050405020304" pitchFamily="18" charset="0"/>
                  <a:cs typeface="Times New Roman" panose="02020603050405020304" pitchFamily="18" charset="0"/>
                </a:rPr>
                <a:t>NHÓM</a:t>
              </a:r>
            </a:p>
          </p:txBody>
        </p:sp>
        <p:sp>
          <p:nvSpPr>
            <p:cNvPr id="15" name="TextBox 14">
              <a:extLst>
                <a:ext uri="{FF2B5EF4-FFF2-40B4-BE49-F238E27FC236}">
                  <a16:creationId xmlns:a16="http://schemas.microsoft.com/office/drawing/2014/main" xmlns="" id="{85FF7A05-A5A9-D08A-A892-D08CBE3312D3}"/>
                </a:ext>
              </a:extLst>
            </p:cNvPr>
            <p:cNvSpPr txBox="1"/>
            <p:nvPr/>
          </p:nvSpPr>
          <p:spPr>
            <a:xfrm>
              <a:off x="624295" y="2396731"/>
              <a:ext cx="5904656" cy="954107"/>
            </a:xfrm>
            <a:prstGeom prst="rect">
              <a:avLst/>
            </a:prstGeom>
            <a:noFill/>
          </p:spPr>
          <p:txBody>
            <a:bodyPr wrap="square" rtlCol="0">
              <a:spAutoFit/>
            </a:bodyPr>
            <a:lstStyle/>
            <a:p>
              <a:pPr algn="ctr"/>
              <a:r>
                <a:rPr lang="vi-VN" sz="2800" dirty="0">
                  <a:solidFill>
                    <a:schemeClr val="bg1"/>
                  </a:solidFill>
                  <a:latin typeface="Times New Roman" panose="02020603050405020304" pitchFamily="18" charset="0"/>
                  <a:cs typeface="Times New Roman" panose="02020603050405020304" pitchFamily="18" charset="0"/>
                </a:rPr>
                <a:t>Trình bày nội dung cuộc cải cách của Lê Thánh Tông trong luật pháp, quân </a:t>
              </a:r>
              <a:r>
                <a:rPr lang="vi-VN" sz="2800" dirty="0" smtClean="0">
                  <a:solidFill>
                    <a:schemeClr val="bg1"/>
                  </a:solidFill>
                  <a:latin typeface="Times New Roman" panose="02020603050405020304" pitchFamily="18" charset="0"/>
                  <a:cs typeface="Times New Roman" panose="02020603050405020304" pitchFamily="18" charset="0"/>
                </a:rPr>
                <a:t>đội.</a:t>
              </a:r>
              <a:endParaRPr lang="en-US" sz="2800" dirty="0">
                <a:solidFill>
                  <a:schemeClr val="bg1"/>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xmlns="" id="{783FC972-83EB-4669-5078-7BE93933B694}"/>
              </a:ext>
            </a:extLst>
          </p:cNvPr>
          <p:cNvGrpSpPr/>
          <p:nvPr/>
        </p:nvGrpSpPr>
        <p:grpSpPr>
          <a:xfrm>
            <a:off x="107504" y="4662285"/>
            <a:ext cx="8978663" cy="2079083"/>
            <a:chOff x="1223682" y="3187787"/>
            <a:chExt cx="8978663" cy="2079083"/>
          </a:xfrm>
        </p:grpSpPr>
        <p:sp>
          <p:nvSpPr>
            <p:cNvPr id="17" name="Shape">
              <a:extLst>
                <a:ext uri="{FF2B5EF4-FFF2-40B4-BE49-F238E27FC236}">
                  <a16:creationId xmlns:a16="http://schemas.microsoft.com/office/drawing/2014/main" xmlns="" id="{A9578F14-8638-FC51-2127-047E89EC37F6}"/>
                </a:ext>
              </a:extLst>
            </p:cNvPr>
            <p:cNvSpPr/>
            <p:nvPr/>
          </p:nvSpPr>
          <p:spPr>
            <a:xfrm>
              <a:off x="1223682" y="3844838"/>
              <a:ext cx="8183955" cy="1390964"/>
            </a:xfrm>
            <a:custGeom>
              <a:avLst/>
              <a:gdLst/>
              <a:ahLst/>
              <a:cxnLst>
                <a:cxn ang="0">
                  <a:pos x="wd2" y="hd2"/>
                </a:cxn>
                <a:cxn ang="5400000">
                  <a:pos x="wd2" y="hd2"/>
                </a:cxn>
                <a:cxn ang="10800000">
                  <a:pos x="wd2" y="hd2"/>
                </a:cxn>
                <a:cxn ang="16200000">
                  <a:pos x="wd2" y="hd2"/>
                </a:cxn>
              </a:cxnLst>
              <a:rect l="0" t="0" r="r" b="b"/>
              <a:pathLst>
                <a:path w="21600" h="21599" extrusionOk="0">
                  <a:moveTo>
                    <a:pt x="951" y="0"/>
                  </a:moveTo>
                  <a:cubicBezTo>
                    <a:pt x="678" y="0"/>
                    <a:pt x="538" y="0"/>
                    <a:pt x="392" y="141"/>
                  </a:cubicBezTo>
                  <a:cubicBezTo>
                    <a:pt x="231" y="319"/>
                    <a:pt x="105" y="702"/>
                    <a:pt x="47" y="1191"/>
                  </a:cubicBezTo>
                  <a:cubicBezTo>
                    <a:pt x="0" y="1638"/>
                    <a:pt x="0" y="2060"/>
                    <a:pt x="0" y="2889"/>
                  </a:cubicBezTo>
                  <a:lnTo>
                    <a:pt x="0" y="18696"/>
                  </a:lnTo>
                  <a:cubicBezTo>
                    <a:pt x="0" y="19538"/>
                    <a:pt x="0" y="19961"/>
                    <a:pt x="47" y="20408"/>
                  </a:cubicBezTo>
                  <a:cubicBezTo>
                    <a:pt x="105" y="20898"/>
                    <a:pt x="231" y="21280"/>
                    <a:pt x="392" y="21458"/>
                  </a:cubicBezTo>
                  <a:cubicBezTo>
                    <a:pt x="539" y="21600"/>
                    <a:pt x="678" y="21599"/>
                    <a:pt x="951" y="21599"/>
                  </a:cubicBezTo>
                  <a:lnTo>
                    <a:pt x="18002" y="21599"/>
                  </a:lnTo>
                  <a:lnTo>
                    <a:pt x="21600" y="0"/>
                  </a:lnTo>
                  <a:lnTo>
                    <a:pt x="951" y="0"/>
                  </a:lnTo>
                  <a:close/>
                </a:path>
              </a:pathLst>
            </a:custGeom>
            <a:gradFill>
              <a:gsLst>
                <a:gs pos="924">
                  <a:srgbClr val="C3EA03"/>
                </a:gs>
                <a:gs pos="53178">
                  <a:srgbClr val="67CE02"/>
                </a:gs>
                <a:gs pos="100000">
                  <a:srgbClr val="0CB100"/>
                </a:gs>
              </a:gsLst>
            </a:gradFill>
            <a:ln w="12700">
              <a:miter lim="400000"/>
            </a:ln>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18" name="Shape">
              <a:extLst>
                <a:ext uri="{FF2B5EF4-FFF2-40B4-BE49-F238E27FC236}">
                  <a16:creationId xmlns:a16="http://schemas.microsoft.com/office/drawing/2014/main" xmlns="" id="{F95F6BF6-588D-CE84-789D-2CAE78CADB28}"/>
                </a:ext>
              </a:extLst>
            </p:cNvPr>
            <p:cNvSpPr/>
            <p:nvPr/>
          </p:nvSpPr>
          <p:spPr>
            <a:xfrm>
              <a:off x="8243736" y="3844838"/>
              <a:ext cx="1958609" cy="1390964"/>
            </a:xfrm>
            <a:custGeom>
              <a:avLst/>
              <a:gdLst/>
              <a:ahLst/>
              <a:cxnLst>
                <a:cxn ang="0">
                  <a:pos x="wd2" y="hd2"/>
                </a:cxn>
                <a:cxn ang="5400000">
                  <a:pos x="wd2" y="hd2"/>
                </a:cxn>
                <a:cxn ang="10800000">
                  <a:pos x="wd2" y="hd2"/>
                </a:cxn>
                <a:cxn ang="16200000">
                  <a:pos x="wd2" y="hd2"/>
                </a:cxn>
              </a:cxnLst>
              <a:rect l="0" t="0" r="r" b="b"/>
              <a:pathLst>
                <a:path w="21599" h="21598" extrusionOk="0">
                  <a:moveTo>
                    <a:pt x="9229" y="0"/>
                  </a:moveTo>
                  <a:lnTo>
                    <a:pt x="0" y="21598"/>
                  </a:lnTo>
                  <a:lnTo>
                    <a:pt x="19148" y="21598"/>
                  </a:lnTo>
                  <a:cubicBezTo>
                    <a:pt x="19859" y="21598"/>
                    <a:pt x="20216" y="21599"/>
                    <a:pt x="20594" y="21457"/>
                  </a:cubicBezTo>
                  <a:cubicBezTo>
                    <a:pt x="21007" y="21279"/>
                    <a:pt x="21330" y="20897"/>
                    <a:pt x="21480" y="20407"/>
                  </a:cubicBezTo>
                  <a:cubicBezTo>
                    <a:pt x="21600" y="19960"/>
                    <a:pt x="21599" y="19538"/>
                    <a:pt x="21599" y="18709"/>
                  </a:cubicBezTo>
                  <a:lnTo>
                    <a:pt x="21599" y="2903"/>
                  </a:lnTo>
                  <a:cubicBezTo>
                    <a:pt x="21599" y="2061"/>
                    <a:pt x="21600" y="1638"/>
                    <a:pt x="21480" y="1191"/>
                  </a:cubicBezTo>
                  <a:cubicBezTo>
                    <a:pt x="21330" y="701"/>
                    <a:pt x="21007" y="319"/>
                    <a:pt x="20594" y="141"/>
                  </a:cubicBezTo>
                  <a:cubicBezTo>
                    <a:pt x="20216" y="-1"/>
                    <a:pt x="19860" y="0"/>
                    <a:pt x="19160" y="0"/>
                  </a:cubicBezTo>
                  <a:lnTo>
                    <a:pt x="9229" y="0"/>
                  </a:lnTo>
                  <a:close/>
                </a:path>
              </a:pathLst>
            </a:custGeom>
            <a:gradFill>
              <a:gsLst>
                <a:gs pos="22846">
                  <a:srgbClr val="FFFFFF"/>
                </a:gs>
                <a:gs pos="63322">
                  <a:srgbClr val="E6EAEB"/>
                </a:gs>
                <a:gs pos="99960">
                  <a:srgbClr val="CDD5D8"/>
                </a:gs>
              </a:gsLst>
              <a:lin ang="2089255"/>
            </a:gradFill>
            <a:ln w="12700">
              <a:miter lim="400000"/>
            </a:ln>
            <a:effectLst>
              <a:outerShdw blurRad="25400" dist="25441" dir="2315233" rotWithShape="0">
                <a:srgbClr val="000000">
                  <a:alpha val="27168"/>
                </a:srgbClr>
              </a:outerShdw>
            </a:effectLst>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19" name="Shape">
              <a:extLst>
                <a:ext uri="{FF2B5EF4-FFF2-40B4-BE49-F238E27FC236}">
                  <a16:creationId xmlns:a16="http://schemas.microsoft.com/office/drawing/2014/main" xmlns="" id="{CC86D659-02A0-5AFE-90A9-298FE61586A8}"/>
                </a:ext>
              </a:extLst>
            </p:cNvPr>
            <p:cNvSpPr/>
            <p:nvPr/>
          </p:nvSpPr>
          <p:spPr>
            <a:xfrm>
              <a:off x="7576140" y="3187787"/>
              <a:ext cx="1496414" cy="2079083"/>
            </a:xfrm>
            <a:custGeom>
              <a:avLst/>
              <a:gdLst/>
              <a:ahLst/>
              <a:cxnLst>
                <a:cxn ang="0">
                  <a:pos x="wd2" y="hd2"/>
                </a:cxn>
                <a:cxn ang="5400000">
                  <a:pos x="wd2" y="hd2"/>
                </a:cxn>
                <a:cxn ang="10800000">
                  <a:pos x="wd2" y="hd2"/>
                </a:cxn>
                <a:cxn ang="16200000">
                  <a:pos x="wd2" y="hd2"/>
                </a:cxn>
              </a:cxnLst>
              <a:rect l="0" t="0" r="r" b="b"/>
              <a:pathLst>
                <a:path w="21331" h="21310" extrusionOk="0">
                  <a:moveTo>
                    <a:pt x="432" y="7204"/>
                  </a:moveTo>
                  <a:lnTo>
                    <a:pt x="10562" y="108"/>
                  </a:lnTo>
                  <a:cubicBezTo>
                    <a:pt x="13790" y="-290"/>
                    <a:pt x="17115" y="434"/>
                    <a:pt x="19181" y="1985"/>
                  </a:cubicBezTo>
                  <a:cubicBezTo>
                    <a:pt x="20171" y="2728"/>
                    <a:pt x="20792" y="3603"/>
                    <a:pt x="21101" y="4510"/>
                  </a:cubicBezTo>
                  <a:cubicBezTo>
                    <a:pt x="21406" y="5402"/>
                    <a:pt x="21412" y="6334"/>
                    <a:pt x="21096" y="7249"/>
                  </a:cubicBezTo>
                  <a:lnTo>
                    <a:pt x="9234" y="21310"/>
                  </a:lnTo>
                  <a:cubicBezTo>
                    <a:pt x="10617" y="19821"/>
                    <a:pt x="11259" y="18148"/>
                    <a:pt x="11138" y="16480"/>
                  </a:cubicBezTo>
                  <a:cubicBezTo>
                    <a:pt x="11052" y="15280"/>
                    <a:pt x="10564" y="14075"/>
                    <a:pt x="9421" y="13053"/>
                  </a:cubicBezTo>
                  <a:cubicBezTo>
                    <a:pt x="8339" y="12086"/>
                    <a:pt x="6779" y="11382"/>
                    <a:pt x="5108" y="10828"/>
                  </a:cubicBezTo>
                  <a:cubicBezTo>
                    <a:pt x="4298" y="10560"/>
                    <a:pt x="3435" y="10309"/>
                    <a:pt x="2607" y="10063"/>
                  </a:cubicBezTo>
                  <a:cubicBezTo>
                    <a:pt x="1829" y="9832"/>
                    <a:pt x="1080" y="9600"/>
                    <a:pt x="561" y="9170"/>
                  </a:cubicBezTo>
                  <a:cubicBezTo>
                    <a:pt x="-137" y="8591"/>
                    <a:pt x="-188" y="7815"/>
                    <a:pt x="432" y="7204"/>
                  </a:cubicBezTo>
                  <a:close/>
                </a:path>
              </a:pathLst>
            </a:custGeom>
            <a:gradFill>
              <a:gsLst>
                <a:gs pos="0">
                  <a:srgbClr val="E0E3E8"/>
                </a:gs>
                <a:gs pos="100000">
                  <a:srgbClr val="FFFFFF"/>
                </a:gs>
              </a:gsLst>
              <a:path path="circle">
                <a:fillToRect l="119636" t="37721" r="-19636" b="62278"/>
              </a:path>
            </a:gradFill>
            <a:ln w="3175">
              <a:solidFill>
                <a:srgbClr val="F1F3F5"/>
              </a:solidFill>
              <a:miter/>
            </a:ln>
            <a:effectLst>
              <a:outerShdw blurRad="241300" dist="63500" dir="8100000" rotWithShape="0">
                <a:srgbClr val="000000">
                  <a:alpha val="40000"/>
                </a:srgbClr>
              </a:outerShdw>
            </a:effectLst>
          </p:spPr>
          <p:txBody>
            <a:bodyPr lIns="45718" tIns="45718" rIns="45718" bIns="45718" anchor="ct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cs typeface="Helvetica"/>
              </a:endParaRPr>
            </a:p>
          </p:txBody>
        </p:sp>
        <p:sp>
          <p:nvSpPr>
            <p:cNvPr id="20" name="TextBox 36">
              <a:extLst>
                <a:ext uri="{FF2B5EF4-FFF2-40B4-BE49-F238E27FC236}">
                  <a16:creationId xmlns:a16="http://schemas.microsoft.com/office/drawing/2014/main" xmlns="" id="{0E13719E-4A28-7FF7-345B-B3042C2707AC}"/>
                </a:ext>
              </a:extLst>
            </p:cNvPr>
            <p:cNvSpPr txBox="1"/>
            <p:nvPr/>
          </p:nvSpPr>
          <p:spPr>
            <a:xfrm>
              <a:off x="9054815" y="3891720"/>
              <a:ext cx="714493" cy="861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5000">
                  <a:solidFill>
                    <a:srgbClr val="29BF12"/>
                  </a:solidFill>
                  <a:latin typeface="Impact"/>
                  <a:ea typeface="Impact"/>
                  <a:cs typeface="Impact"/>
                  <a:sym typeface="Impact"/>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t>3</a:t>
              </a:r>
              <a:endParaRPr kumimoji="0" sz="5000" b="0" i="0" u="none" strike="noStrike" kern="0" cap="none" spc="0" normalizeH="0" baseline="0" noProof="0" dirty="0">
                <a:ln>
                  <a:noFill/>
                </a:ln>
                <a:solidFill>
                  <a:srgbClr val="29BF12"/>
                </a:solidFill>
                <a:effectLst/>
                <a:uLnTx/>
                <a:uFillTx/>
                <a:latin typeface="Impact"/>
                <a:sym typeface="Impact"/>
              </a:endParaRPr>
            </a:p>
          </p:txBody>
        </p:sp>
        <p:sp>
          <p:nvSpPr>
            <p:cNvPr id="21" name="TextBox 34">
              <a:extLst>
                <a:ext uri="{FF2B5EF4-FFF2-40B4-BE49-F238E27FC236}">
                  <a16:creationId xmlns:a16="http://schemas.microsoft.com/office/drawing/2014/main" xmlns="" id="{C03D84D6-6B2B-6C6B-1499-8A38E986ADAC}"/>
                </a:ext>
              </a:extLst>
            </p:cNvPr>
            <p:cNvSpPr txBox="1"/>
            <p:nvPr/>
          </p:nvSpPr>
          <p:spPr>
            <a:xfrm>
              <a:off x="8794264" y="4709697"/>
              <a:ext cx="1235597"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500" b="1">
                  <a:solidFill>
                    <a:srgbClr val="29BF1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9BF12"/>
                  </a:solidFill>
                  <a:effectLst/>
                  <a:uLnTx/>
                  <a:uFillTx/>
                  <a:latin typeface="Times New Roman" panose="02020603050405020304" pitchFamily="18" charset="0"/>
                  <a:cs typeface="Times New Roman" panose="02020603050405020304" pitchFamily="18" charset="0"/>
                </a:rPr>
                <a:t>NHÓM</a:t>
              </a:r>
            </a:p>
          </p:txBody>
        </p:sp>
        <p:sp>
          <p:nvSpPr>
            <p:cNvPr id="22" name="TextBox 21">
              <a:extLst>
                <a:ext uri="{FF2B5EF4-FFF2-40B4-BE49-F238E27FC236}">
                  <a16:creationId xmlns:a16="http://schemas.microsoft.com/office/drawing/2014/main" xmlns="" id="{D3338E9A-D4F1-4397-4481-3A5B4389C007}"/>
                </a:ext>
              </a:extLst>
            </p:cNvPr>
            <p:cNvSpPr txBox="1"/>
            <p:nvPr/>
          </p:nvSpPr>
          <p:spPr>
            <a:xfrm>
              <a:off x="1744407" y="4062245"/>
              <a:ext cx="6487399"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Trình bày nội dung cuộc cải cách của Lê Thánh Tông trong kinh tế, văn hóa</a:t>
              </a:r>
              <a:r>
                <a:rPr lang="vi-VN"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sp>
        <p:nvSpPr>
          <p:cNvPr id="30" name="Rectangle 29">
            <a:extLst>
              <a:ext uri="{FF2B5EF4-FFF2-40B4-BE49-F238E27FC236}">
                <a16:creationId xmlns:a16="http://schemas.microsoft.com/office/drawing/2014/main" xmlns="" id="{24820B0F-C098-C236-CB97-45A16D481A3B}"/>
              </a:ext>
            </a:extLst>
          </p:cNvPr>
          <p:cNvSpPr/>
          <p:nvPr/>
        </p:nvSpPr>
        <p:spPr>
          <a:xfrm>
            <a:off x="6516216" y="179615"/>
            <a:ext cx="2514120" cy="2585323"/>
          </a:xfrm>
          <a:prstGeom prst="rect">
            <a:avLst/>
          </a:prstGeom>
          <a:noFill/>
        </p:spPr>
        <p:txBody>
          <a:bodyPr wrap="square" lIns="91440" tIns="45720" rIns="91440" bIns="45720">
            <a:spAutoFit/>
          </a:bodyPr>
          <a:lstStyle/>
          <a:p>
            <a:pPr algn="ctr"/>
            <a:r>
              <a:rPr lang="en-US" sz="5400" b="1"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NHÓM</a:t>
            </a:r>
          </a:p>
        </p:txBody>
      </p:sp>
      <p:sp>
        <p:nvSpPr>
          <p:cNvPr id="31" name="Freeform 9">
            <a:extLst>
              <a:ext uri="{FF2B5EF4-FFF2-40B4-BE49-F238E27FC236}">
                <a16:creationId xmlns:a16="http://schemas.microsoft.com/office/drawing/2014/main" xmlns="" id="{E77ABFC1-F88E-2D21-EFD4-78D43C3D037D}"/>
              </a:ext>
            </a:extLst>
          </p:cNvPr>
          <p:cNvSpPr/>
          <p:nvPr/>
        </p:nvSpPr>
        <p:spPr>
          <a:xfrm>
            <a:off x="-137159" y="5922191"/>
            <a:ext cx="896031" cy="819177"/>
          </a:xfrm>
          <a:custGeom>
            <a:avLst/>
            <a:gdLst/>
            <a:ahLst/>
            <a:cxnLst>
              <a:cxn ang="0">
                <a:pos x="wd2" y="hd2"/>
              </a:cxn>
              <a:cxn ang="5400000">
                <a:pos x="wd2" y="hd2"/>
              </a:cxn>
              <a:cxn ang="10800000">
                <a:pos x="wd2" y="hd2"/>
              </a:cxn>
              <a:cxn ang="16200000">
                <a:pos x="wd2" y="hd2"/>
              </a:cxn>
            </a:cxnLst>
            <a:rect l="0" t="0" r="r" b="b"/>
            <a:pathLst>
              <a:path w="21594" h="21600" extrusionOk="0">
                <a:moveTo>
                  <a:pt x="9083" y="20039"/>
                </a:moveTo>
                <a:cubicBezTo>
                  <a:pt x="9083" y="20901"/>
                  <a:pt x="9843" y="21600"/>
                  <a:pt x="10780" y="21600"/>
                </a:cubicBezTo>
                <a:cubicBezTo>
                  <a:pt x="11717" y="21600"/>
                  <a:pt x="12477" y="20901"/>
                  <a:pt x="12477" y="20039"/>
                </a:cubicBezTo>
                <a:close/>
                <a:moveTo>
                  <a:pt x="8444" y="17613"/>
                </a:moveTo>
                <a:cubicBezTo>
                  <a:pt x="8015" y="17641"/>
                  <a:pt x="7691" y="17983"/>
                  <a:pt x="7720" y="18378"/>
                </a:cubicBezTo>
                <a:cubicBezTo>
                  <a:pt x="7740" y="18738"/>
                  <a:pt x="8053" y="19026"/>
                  <a:pt x="8444" y="19044"/>
                </a:cubicBezTo>
                <a:lnTo>
                  <a:pt x="13110" y="19044"/>
                </a:lnTo>
                <a:cubicBezTo>
                  <a:pt x="13540" y="19017"/>
                  <a:pt x="13866" y="18675"/>
                  <a:pt x="13840" y="18279"/>
                </a:cubicBezTo>
                <a:cubicBezTo>
                  <a:pt x="13817" y="17918"/>
                  <a:pt x="13503" y="17631"/>
                  <a:pt x="13110" y="17613"/>
                </a:cubicBezTo>
                <a:close/>
                <a:moveTo>
                  <a:pt x="4417" y="14704"/>
                </a:moveTo>
                <a:lnTo>
                  <a:pt x="3071" y="15953"/>
                </a:lnTo>
                <a:cubicBezTo>
                  <a:pt x="2895" y="16190"/>
                  <a:pt x="2961" y="16514"/>
                  <a:pt x="3219" y="16676"/>
                </a:cubicBezTo>
                <a:cubicBezTo>
                  <a:pt x="3384" y="16780"/>
                  <a:pt x="3597" y="16796"/>
                  <a:pt x="3778" y="16718"/>
                </a:cubicBezTo>
                <a:cubicBezTo>
                  <a:pt x="3799" y="16698"/>
                  <a:pt x="3818" y="16677"/>
                  <a:pt x="3835" y="16655"/>
                </a:cubicBezTo>
                <a:lnTo>
                  <a:pt x="5175" y="15417"/>
                </a:lnTo>
                <a:cubicBezTo>
                  <a:pt x="5366" y="15204"/>
                  <a:pt x="5344" y="14891"/>
                  <a:pt x="5124" y="14704"/>
                </a:cubicBezTo>
                <a:cubicBezTo>
                  <a:pt x="4913" y="14557"/>
                  <a:pt x="4619" y="14566"/>
                  <a:pt x="4417" y="14724"/>
                </a:cubicBezTo>
                <a:close/>
                <a:moveTo>
                  <a:pt x="16894" y="14459"/>
                </a:moveTo>
                <a:cubicBezTo>
                  <a:pt x="16752" y="14445"/>
                  <a:pt x="16611" y="14487"/>
                  <a:pt x="16504" y="14573"/>
                </a:cubicBezTo>
                <a:cubicBezTo>
                  <a:pt x="16289" y="14765"/>
                  <a:pt x="16274" y="15078"/>
                  <a:pt x="16470" y="15287"/>
                </a:cubicBezTo>
                <a:lnTo>
                  <a:pt x="16504" y="15318"/>
                </a:lnTo>
                <a:lnTo>
                  <a:pt x="17850" y="16556"/>
                </a:lnTo>
                <a:cubicBezTo>
                  <a:pt x="18112" y="16713"/>
                  <a:pt x="18462" y="16645"/>
                  <a:pt x="18633" y="16405"/>
                </a:cubicBezTo>
                <a:cubicBezTo>
                  <a:pt x="18734" y="16261"/>
                  <a:pt x="18753" y="16080"/>
                  <a:pt x="18681" y="15922"/>
                </a:cubicBezTo>
                <a:lnTo>
                  <a:pt x="18591" y="15838"/>
                </a:lnTo>
                <a:lnTo>
                  <a:pt x="17267" y="14620"/>
                </a:lnTo>
                <a:cubicBezTo>
                  <a:pt x="17168" y="14529"/>
                  <a:pt x="17034" y="14479"/>
                  <a:pt x="16894" y="14480"/>
                </a:cubicBezTo>
                <a:close/>
                <a:moveTo>
                  <a:pt x="526" y="9317"/>
                </a:moveTo>
                <a:cubicBezTo>
                  <a:pt x="229" y="9336"/>
                  <a:pt x="0" y="9563"/>
                  <a:pt x="0" y="9837"/>
                </a:cubicBezTo>
                <a:cubicBezTo>
                  <a:pt x="-6" y="10101"/>
                  <a:pt x="222" y="10321"/>
                  <a:pt x="509" y="10326"/>
                </a:cubicBezTo>
                <a:cubicBezTo>
                  <a:pt x="515" y="10326"/>
                  <a:pt x="521" y="10326"/>
                  <a:pt x="526" y="10326"/>
                </a:cubicBezTo>
                <a:lnTo>
                  <a:pt x="2438" y="10326"/>
                </a:lnTo>
                <a:cubicBezTo>
                  <a:pt x="2728" y="10329"/>
                  <a:pt x="2966" y="10115"/>
                  <a:pt x="2970" y="9848"/>
                </a:cubicBezTo>
                <a:cubicBezTo>
                  <a:pt x="2970" y="9844"/>
                  <a:pt x="2970" y="9841"/>
                  <a:pt x="2970" y="9837"/>
                </a:cubicBezTo>
                <a:cubicBezTo>
                  <a:pt x="2970" y="9561"/>
                  <a:pt x="2737" y="9333"/>
                  <a:pt x="2438" y="9317"/>
                </a:cubicBezTo>
                <a:close/>
                <a:moveTo>
                  <a:pt x="19139" y="9317"/>
                </a:moveTo>
                <a:cubicBezTo>
                  <a:pt x="18827" y="9317"/>
                  <a:pt x="18574" y="9550"/>
                  <a:pt x="18574" y="9837"/>
                </a:cubicBezTo>
                <a:cubicBezTo>
                  <a:pt x="18592" y="10112"/>
                  <a:pt x="18840" y="10327"/>
                  <a:pt x="19139" y="10326"/>
                </a:cubicBezTo>
                <a:lnTo>
                  <a:pt x="21028" y="10326"/>
                </a:lnTo>
                <a:cubicBezTo>
                  <a:pt x="21328" y="10327"/>
                  <a:pt x="21576" y="10112"/>
                  <a:pt x="21594" y="9837"/>
                </a:cubicBezTo>
                <a:cubicBezTo>
                  <a:pt x="21594" y="9550"/>
                  <a:pt x="21341" y="9317"/>
                  <a:pt x="21028" y="9317"/>
                </a:cubicBezTo>
                <a:close/>
                <a:moveTo>
                  <a:pt x="10780" y="8911"/>
                </a:moveTo>
                <a:cubicBezTo>
                  <a:pt x="11380" y="8911"/>
                  <a:pt x="11866" y="9358"/>
                  <a:pt x="11866" y="9910"/>
                </a:cubicBezTo>
                <a:cubicBezTo>
                  <a:pt x="11866" y="10462"/>
                  <a:pt x="11380" y="10909"/>
                  <a:pt x="10780" y="10909"/>
                </a:cubicBezTo>
                <a:cubicBezTo>
                  <a:pt x="10182" y="10904"/>
                  <a:pt x="9700" y="10456"/>
                  <a:pt x="9700" y="9905"/>
                </a:cubicBezTo>
                <a:cubicBezTo>
                  <a:pt x="9700" y="9359"/>
                  <a:pt x="10181" y="8916"/>
                  <a:pt x="10774" y="8916"/>
                </a:cubicBezTo>
                <a:cubicBezTo>
                  <a:pt x="10776" y="8916"/>
                  <a:pt x="10778" y="8916"/>
                  <a:pt x="10780" y="8916"/>
                </a:cubicBezTo>
                <a:close/>
                <a:moveTo>
                  <a:pt x="10452" y="7079"/>
                </a:moveTo>
                <a:lnTo>
                  <a:pt x="10135" y="7661"/>
                </a:lnTo>
                <a:cubicBezTo>
                  <a:pt x="9938" y="7712"/>
                  <a:pt x="9749" y="7783"/>
                  <a:pt x="9570" y="7875"/>
                </a:cubicBezTo>
                <a:lnTo>
                  <a:pt x="8880" y="7661"/>
                </a:lnTo>
                <a:lnTo>
                  <a:pt x="8371" y="8135"/>
                </a:lnTo>
                <a:lnTo>
                  <a:pt x="8580" y="8770"/>
                </a:lnTo>
                <a:cubicBezTo>
                  <a:pt x="8478" y="8933"/>
                  <a:pt x="8402" y="9108"/>
                  <a:pt x="8354" y="9291"/>
                </a:cubicBezTo>
                <a:lnTo>
                  <a:pt x="7698" y="9598"/>
                </a:lnTo>
                <a:lnTo>
                  <a:pt x="7698" y="10248"/>
                </a:lnTo>
                <a:lnTo>
                  <a:pt x="8354" y="10540"/>
                </a:lnTo>
                <a:cubicBezTo>
                  <a:pt x="8403" y="10722"/>
                  <a:pt x="8479" y="10897"/>
                  <a:pt x="8580" y="11060"/>
                </a:cubicBezTo>
                <a:lnTo>
                  <a:pt x="8354" y="11695"/>
                </a:lnTo>
                <a:lnTo>
                  <a:pt x="8880" y="12169"/>
                </a:lnTo>
                <a:lnTo>
                  <a:pt x="9570" y="11955"/>
                </a:lnTo>
                <a:cubicBezTo>
                  <a:pt x="9749" y="12047"/>
                  <a:pt x="9938" y="12118"/>
                  <a:pt x="10135" y="12169"/>
                </a:cubicBezTo>
                <a:lnTo>
                  <a:pt x="10452" y="12752"/>
                </a:lnTo>
                <a:lnTo>
                  <a:pt x="11182" y="12752"/>
                </a:lnTo>
                <a:lnTo>
                  <a:pt x="11498" y="12184"/>
                </a:lnTo>
                <a:cubicBezTo>
                  <a:pt x="11696" y="12135"/>
                  <a:pt x="11886" y="12064"/>
                  <a:pt x="12064" y="11971"/>
                </a:cubicBezTo>
                <a:lnTo>
                  <a:pt x="12754" y="12184"/>
                </a:lnTo>
                <a:lnTo>
                  <a:pt x="13263" y="11711"/>
                </a:lnTo>
                <a:lnTo>
                  <a:pt x="13037" y="11076"/>
                </a:lnTo>
                <a:cubicBezTo>
                  <a:pt x="13141" y="10912"/>
                  <a:pt x="13222" y="10737"/>
                  <a:pt x="13280" y="10555"/>
                </a:cubicBezTo>
                <a:lnTo>
                  <a:pt x="13919" y="10264"/>
                </a:lnTo>
                <a:lnTo>
                  <a:pt x="13919" y="9598"/>
                </a:lnTo>
                <a:lnTo>
                  <a:pt x="13280" y="9291"/>
                </a:lnTo>
                <a:cubicBezTo>
                  <a:pt x="13230" y="9109"/>
                  <a:pt x="13154" y="8933"/>
                  <a:pt x="13054" y="8770"/>
                </a:cubicBezTo>
                <a:lnTo>
                  <a:pt x="13280" y="8151"/>
                </a:lnTo>
                <a:lnTo>
                  <a:pt x="12754" y="7661"/>
                </a:lnTo>
                <a:lnTo>
                  <a:pt x="12081" y="7875"/>
                </a:lnTo>
                <a:cubicBezTo>
                  <a:pt x="11902" y="7783"/>
                  <a:pt x="11712" y="7712"/>
                  <a:pt x="11515" y="7661"/>
                </a:cubicBezTo>
                <a:lnTo>
                  <a:pt x="11199" y="7094"/>
                </a:lnTo>
                <a:close/>
                <a:moveTo>
                  <a:pt x="10791" y="5142"/>
                </a:moveTo>
                <a:cubicBezTo>
                  <a:pt x="13631" y="5162"/>
                  <a:pt x="15937" y="7260"/>
                  <a:pt x="15989" y="9874"/>
                </a:cubicBezTo>
                <a:lnTo>
                  <a:pt x="15989" y="10056"/>
                </a:lnTo>
                <a:cubicBezTo>
                  <a:pt x="15970" y="10628"/>
                  <a:pt x="15850" y="11195"/>
                  <a:pt x="15633" y="11732"/>
                </a:cubicBezTo>
                <a:cubicBezTo>
                  <a:pt x="15424" y="12214"/>
                  <a:pt x="15125" y="12660"/>
                  <a:pt x="14750" y="13048"/>
                </a:cubicBezTo>
                <a:cubicBezTo>
                  <a:pt x="14155" y="13706"/>
                  <a:pt x="13644" y="14426"/>
                  <a:pt x="13229" y="15193"/>
                </a:cubicBezTo>
                <a:lnTo>
                  <a:pt x="8354" y="15193"/>
                </a:lnTo>
                <a:cubicBezTo>
                  <a:pt x="7939" y="14421"/>
                  <a:pt x="7429" y="13696"/>
                  <a:pt x="6832" y="13033"/>
                </a:cubicBezTo>
                <a:cubicBezTo>
                  <a:pt x="6448" y="12645"/>
                  <a:pt x="6141" y="12198"/>
                  <a:pt x="5927" y="11711"/>
                </a:cubicBezTo>
                <a:cubicBezTo>
                  <a:pt x="5702" y="11175"/>
                  <a:pt x="5576" y="10609"/>
                  <a:pt x="5554" y="10035"/>
                </a:cubicBezTo>
                <a:lnTo>
                  <a:pt x="5554" y="9853"/>
                </a:lnTo>
                <a:cubicBezTo>
                  <a:pt x="5616" y="7243"/>
                  <a:pt x="7926" y="5153"/>
                  <a:pt x="10763" y="5142"/>
                </a:cubicBezTo>
                <a:close/>
                <a:moveTo>
                  <a:pt x="10791" y="3711"/>
                </a:moveTo>
                <a:cubicBezTo>
                  <a:pt x="7085" y="3711"/>
                  <a:pt x="4063" y="6447"/>
                  <a:pt x="4005" y="9858"/>
                </a:cubicBezTo>
                <a:lnTo>
                  <a:pt x="4005" y="10087"/>
                </a:lnTo>
                <a:cubicBezTo>
                  <a:pt x="4031" y="10821"/>
                  <a:pt x="4192" y="11546"/>
                  <a:pt x="4480" y="12231"/>
                </a:cubicBezTo>
                <a:cubicBezTo>
                  <a:pt x="4753" y="12882"/>
                  <a:pt x="5149" y="13483"/>
                  <a:pt x="5650" y="14006"/>
                </a:cubicBezTo>
                <a:cubicBezTo>
                  <a:pt x="6277" y="14733"/>
                  <a:pt x="6810" y="15524"/>
                  <a:pt x="7240" y="16364"/>
                </a:cubicBezTo>
                <a:cubicBezTo>
                  <a:pt x="7323" y="16528"/>
                  <a:pt x="7501" y="16635"/>
                  <a:pt x="7698" y="16640"/>
                </a:cubicBezTo>
                <a:lnTo>
                  <a:pt x="13846" y="16640"/>
                </a:lnTo>
                <a:cubicBezTo>
                  <a:pt x="14046" y="16632"/>
                  <a:pt x="14227" y="16527"/>
                  <a:pt x="14321" y="16364"/>
                </a:cubicBezTo>
                <a:cubicBezTo>
                  <a:pt x="14743" y="15524"/>
                  <a:pt x="15270" y="14733"/>
                  <a:pt x="15893" y="14006"/>
                </a:cubicBezTo>
                <a:cubicBezTo>
                  <a:pt x="16398" y="13484"/>
                  <a:pt x="16796" y="12883"/>
                  <a:pt x="17069" y="12231"/>
                </a:cubicBezTo>
                <a:cubicBezTo>
                  <a:pt x="17353" y="11545"/>
                  <a:pt x="17510" y="10821"/>
                  <a:pt x="17533" y="10087"/>
                </a:cubicBezTo>
                <a:lnTo>
                  <a:pt x="17533" y="9858"/>
                </a:lnTo>
                <a:cubicBezTo>
                  <a:pt x="17475" y="6459"/>
                  <a:pt x="14474" y="3728"/>
                  <a:pt x="10780" y="3711"/>
                </a:cubicBezTo>
                <a:close/>
                <a:moveTo>
                  <a:pt x="17844" y="3092"/>
                </a:moveTo>
                <a:lnTo>
                  <a:pt x="16498" y="4330"/>
                </a:lnTo>
                <a:cubicBezTo>
                  <a:pt x="16293" y="4531"/>
                  <a:pt x="16293" y="4843"/>
                  <a:pt x="16498" y="5043"/>
                </a:cubicBezTo>
                <a:cubicBezTo>
                  <a:pt x="16603" y="5135"/>
                  <a:pt x="16744" y="5182"/>
                  <a:pt x="16888" y="5174"/>
                </a:cubicBezTo>
                <a:cubicBezTo>
                  <a:pt x="17034" y="5173"/>
                  <a:pt x="17174" y="5121"/>
                  <a:pt x="17279" y="5028"/>
                </a:cubicBezTo>
                <a:lnTo>
                  <a:pt x="18619" y="3773"/>
                </a:lnTo>
                <a:cubicBezTo>
                  <a:pt x="18790" y="3557"/>
                  <a:pt x="18738" y="3255"/>
                  <a:pt x="18503" y="3097"/>
                </a:cubicBezTo>
                <a:cubicBezTo>
                  <a:pt x="18500" y="3095"/>
                  <a:pt x="18497" y="3094"/>
                  <a:pt x="18495" y="3092"/>
                </a:cubicBezTo>
                <a:cubicBezTo>
                  <a:pt x="18297" y="2961"/>
                  <a:pt x="18030" y="2961"/>
                  <a:pt x="17833" y="3092"/>
                </a:cubicBezTo>
                <a:close/>
                <a:moveTo>
                  <a:pt x="3445" y="2863"/>
                </a:moveTo>
                <a:cubicBezTo>
                  <a:pt x="3302" y="2873"/>
                  <a:pt x="3168" y="2932"/>
                  <a:pt x="3071" y="3029"/>
                </a:cubicBezTo>
                <a:cubicBezTo>
                  <a:pt x="2897" y="3222"/>
                  <a:pt x="2897" y="3502"/>
                  <a:pt x="3071" y="3695"/>
                </a:cubicBezTo>
                <a:lnTo>
                  <a:pt x="4417" y="4929"/>
                </a:lnTo>
                <a:cubicBezTo>
                  <a:pt x="4642" y="5108"/>
                  <a:pt x="4981" y="5085"/>
                  <a:pt x="5175" y="4878"/>
                </a:cubicBezTo>
                <a:cubicBezTo>
                  <a:pt x="5350" y="4693"/>
                  <a:pt x="5350" y="4417"/>
                  <a:pt x="5175" y="4231"/>
                </a:cubicBezTo>
                <a:lnTo>
                  <a:pt x="3835" y="2993"/>
                </a:lnTo>
                <a:cubicBezTo>
                  <a:pt x="3727" y="2905"/>
                  <a:pt x="3588" y="2859"/>
                  <a:pt x="3445" y="2863"/>
                </a:cubicBezTo>
                <a:close/>
                <a:moveTo>
                  <a:pt x="10831" y="0"/>
                </a:moveTo>
                <a:cubicBezTo>
                  <a:pt x="10519" y="0"/>
                  <a:pt x="10265" y="233"/>
                  <a:pt x="10265" y="520"/>
                </a:cubicBezTo>
                <a:lnTo>
                  <a:pt x="10265" y="2264"/>
                </a:lnTo>
                <a:cubicBezTo>
                  <a:pt x="10341" y="2543"/>
                  <a:pt x="10649" y="2712"/>
                  <a:pt x="10952" y="2642"/>
                </a:cubicBezTo>
                <a:cubicBezTo>
                  <a:pt x="11154" y="2596"/>
                  <a:pt x="11312" y="2450"/>
                  <a:pt x="11363" y="2264"/>
                </a:cubicBezTo>
                <a:lnTo>
                  <a:pt x="11363" y="520"/>
                </a:lnTo>
                <a:cubicBezTo>
                  <a:pt x="11363" y="245"/>
                  <a:pt x="11130" y="17"/>
                  <a:pt x="10831" y="0"/>
                </a:cubicBezTo>
                <a:close/>
              </a:path>
            </a:pathLst>
          </a:custGeom>
          <a:solidFill>
            <a:srgbClr val="C00000"/>
          </a:solidFill>
          <a:ln w="6350">
            <a:solidFill>
              <a:srgbClr val="FFFFFF"/>
            </a:solidFill>
            <a:miter/>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Freeform 16">
            <a:extLst>
              <a:ext uri="{FF2B5EF4-FFF2-40B4-BE49-F238E27FC236}">
                <a16:creationId xmlns:a16="http://schemas.microsoft.com/office/drawing/2014/main" xmlns="" id="{618B09D6-BCD4-34E8-6E93-D8B48486076A}"/>
              </a:ext>
            </a:extLst>
          </p:cNvPr>
          <p:cNvSpPr/>
          <p:nvPr/>
        </p:nvSpPr>
        <p:spPr>
          <a:xfrm>
            <a:off x="184399" y="446941"/>
            <a:ext cx="830472" cy="778857"/>
          </a:xfrm>
          <a:custGeom>
            <a:avLst/>
            <a:gdLst/>
            <a:ahLst/>
            <a:cxnLst>
              <a:cxn ang="0">
                <a:pos x="wd2" y="hd2"/>
              </a:cxn>
              <a:cxn ang="5400000">
                <a:pos x="wd2" y="hd2"/>
              </a:cxn>
              <a:cxn ang="10800000">
                <a:pos x="wd2" y="hd2"/>
              </a:cxn>
              <a:cxn ang="16200000">
                <a:pos x="wd2" y="hd2"/>
              </a:cxn>
            </a:cxnLst>
            <a:rect l="0" t="0" r="r" b="b"/>
            <a:pathLst>
              <a:path w="21600" h="21600" extrusionOk="0">
                <a:moveTo>
                  <a:pt x="7429" y="18876"/>
                </a:moveTo>
                <a:cubicBezTo>
                  <a:pt x="6923" y="18876"/>
                  <a:pt x="6514" y="19243"/>
                  <a:pt x="6514" y="19696"/>
                </a:cubicBezTo>
                <a:cubicBezTo>
                  <a:pt x="6514" y="20150"/>
                  <a:pt x="6923" y="20517"/>
                  <a:pt x="7429" y="20517"/>
                </a:cubicBezTo>
                <a:cubicBezTo>
                  <a:pt x="7934" y="20517"/>
                  <a:pt x="8344" y="20150"/>
                  <a:pt x="8344" y="19696"/>
                </a:cubicBezTo>
                <a:cubicBezTo>
                  <a:pt x="8340" y="19245"/>
                  <a:pt x="7933" y="18879"/>
                  <a:pt x="7429" y="18876"/>
                </a:cubicBezTo>
                <a:close/>
                <a:moveTo>
                  <a:pt x="18995" y="17200"/>
                </a:moveTo>
                <a:cubicBezTo>
                  <a:pt x="19778" y="17197"/>
                  <a:pt x="20417" y="17763"/>
                  <a:pt x="20424" y="18465"/>
                </a:cubicBezTo>
                <a:cubicBezTo>
                  <a:pt x="20424" y="18642"/>
                  <a:pt x="20265" y="18785"/>
                  <a:pt x="20069" y="18785"/>
                </a:cubicBezTo>
                <a:cubicBezTo>
                  <a:pt x="19872" y="18785"/>
                  <a:pt x="19713" y="18642"/>
                  <a:pt x="19713" y="18465"/>
                </a:cubicBezTo>
                <a:cubicBezTo>
                  <a:pt x="19706" y="18116"/>
                  <a:pt x="19384" y="17838"/>
                  <a:pt x="18995" y="17844"/>
                </a:cubicBezTo>
                <a:cubicBezTo>
                  <a:pt x="18995" y="17844"/>
                  <a:pt x="18995" y="17844"/>
                  <a:pt x="18995" y="17844"/>
                </a:cubicBezTo>
                <a:cubicBezTo>
                  <a:pt x="18796" y="17820"/>
                  <a:pt x="18657" y="17657"/>
                  <a:pt x="18683" y="17479"/>
                </a:cubicBezTo>
                <a:cubicBezTo>
                  <a:pt x="18705" y="17334"/>
                  <a:pt x="18833" y="17220"/>
                  <a:pt x="18995" y="17200"/>
                </a:cubicBezTo>
                <a:close/>
                <a:moveTo>
                  <a:pt x="18562" y="16152"/>
                </a:moveTo>
                <a:cubicBezTo>
                  <a:pt x="16885" y="16152"/>
                  <a:pt x="15525" y="17371"/>
                  <a:pt x="15525" y="18876"/>
                </a:cubicBezTo>
                <a:cubicBezTo>
                  <a:pt x="15525" y="20380"/>
                  <a:pt x="16885" y="21600"/>
                  <a:pt x="18562" y="21600"/>
                </a:cubicBezTo>
                <a:cubicBezTo>
                  <a:pt x="20240" y="21600"/>
                  <a:pt x="21600" y="20380"/>
                  <a:pt x="21600" y="18876"/>
                </a:cubicBezTo>
                <a:cubicBezTo>
                  <a:pt x="21590" y="17364"/>
                  <a:pt x="20216" y="16145"/>
                  <a:pt x="18531" y="16152"/>
                </a:cubicBezTo>
                <a:close/>
                <a:moveTo>
                  <a:pt x="2434" y="15884"/>
                </a:moveTo>
                <a:cubicBezTo>
                  <a:pt x="1090" y="15884"/>
                  <a:pt x="0" y="16861"/>
                  <a:pt x="0" y="18066"/>
                </a:cubicBezTo>
                <a:cubicBezTo>
                  <a:pt x="0" y="19272"/>
                  <a:pt x="1090" y="20249"/>
                  <a:pt x="2434" y="20249"/>
                </a:cubicBezTo>
                <a:cubicBezTo>
                  <a:pt x="3778" y="20249"/>
                  <a:pt x="4868" y="19272"/>
                  <a:pt x="4868" y="18066"/>
                </a:cubicBezTo>
                <a:cubicBezTo>
                  <a:pt x="4868" y="16861"/>
                  <a:pt x="3778" y="15884"/>
                  <a:pt x="2434" y="15884"/>
                </a:cubicBezTo>
                <a:close/>
                <a:moveTo>
                  <a:pt x="19592" y="12875"/>
                </a:moveTo>
                <a:cubicBezTo>
                  <a:pt x="19087" y="12875"/>
                  <a:pt x="18677" y="13242"/>
                  <a:pt x="18677" y="13695"/>
                </a:cubicBezTo>
                <a:cubicBezTo>
                  <a:pt x="18677" y="14148"/>
                  <a:pt x="19087" y="14516"/>
                  <a:pt x="19592" y="14516"/>
                </a:cubicBezTo>
                <a:cubicBezTo>
                  <a:pt x="20097" y="14516"/>
                  <a:pt x="20507" y="14148"/>
                  <a:pt x="20507" y="13695"/>
                </a:cubicBezTo>
                <a:cubicBezTo>
                  <a:pt x="20511" y="13245"/>
                  <a:pt x="20107" y="12878"/>
                  <a:pt x="19605" y="12874"/>
                </a:cubicBezTo>
                <a:cubicBezTo>
                  <a:pt x="19596" y="12874"/>
                  <a:pt x="19588" y="12874"/>
                  <a:pt x="19579" y="12875"/>
                </a:cubicBezTo>
                <a:close/>
                <a:moveTo>
                  <a:pt x="10320" y="11256"/>
                </a:moveTo>
                <a:cubicBezTo>
                  <a:pt x="11489" y="11253"/>
                  <a:pt x="12439" y="12100"/>
                  <a:pt x="12443" y="13148"/>
                </a:cubicBezTo>
                <a:cubicBezTo>
                  <a:pt x="12443" y="13152"/>
                  <a:pt x="12443" y="13156"/>
                  <a:pt x="12443" y="13159"/>
                </a:cubicBezTo>
                <a:cubicBezTo>
                  <a:pt x="12467" y="13306"/>
                  <a:pt x="12354" y="13442"/>
                  <a:pt x="12191" y="13463"/>
                </a:cubicBezTo>
                <a:cubicBezTo>
                  <a:pt x="12027" y="13485"/>
                  <a:pt x="11876" y="13384"/>
                  <a:pt x="11852" y="13237"/>
                </a:cubicBezTo>
                <a:cubicBezTo>
                  <a:pt x="11847" y="13212"/>
                  <a:pt x="11847" y="13185"/>
                  <a:pt x="11852" y="13159"/>
                </a:cubicBezTo>
                <a:cubicBezTo>
                  <a:pt x="11848" y="12402"/>
                  <a:pt x="11165" y="11789"/>
                  <a:pt x="10320" y="11786"/>
                </a:cubicBezTo>
                <a:cubicBezTo>
                  <a:pt x="10157" y="11807"/>
                  <a:pt x="10005" y="11706"/>
                  <a:pt x="9981" y="11560"/>
                </a:cubicBezTo>
                <a:cubicBezTo>
                  <a:pt x="9957" y="11414"/>
                  <a:pt x="10070" y="11277"/>
                  <a:pt x="10233" y="11256"/>
                </a:cubicBezTo>
                <a:cubicBezTo>
                  <a:pt x="10262" y="11252"/>
                  <a:pt x="10291" y="11252"/>
                  <a:pt x="10320" y="11256"/>
                </a:cubicBezTo>
                <a:close/>
                <a:moveTo>
                  <a:pt x="9723" y="10150"/>
                </a:moveTo>
                <a:cubicBezTo>
                  <a:pt x="7540" y="10150"/>
                  <a:pt x="5770" y="11737"/>
                  <a:pt x="5770" y="13695"/>
                </a:cubicBezTo>
                <a:cubicBezTo>
                  <a:pt x="5770" y="15653"/>
                  <a:pt x="7540" y="17240"/>
                  <a:pt x="9723" y="17240"/>
                </a:cubicBezTo>
                <a:cubicBezTo>
                  <a:pt x="11906" y="17240"/>
                  <a:pt x="13676" y="15653"/>
                  <a:pt x="13676" y="13695"/>
                </a:cubicBezTo>
                <a:cubicBezTo>
                  <a:pt x="13665" y="11737"/>
                  <a:pt x="11894" y="10153"/>
                  <a:pt x="9710" y="10150"/>
                </a:cubicBezTo>
                <a:close/>
                <a:moveTo>
                  <a:pt x="12900" y="6731"/>
                </a:moveTo>
                <a:cubicBezTo>
                  <a:pt x="14413" y="6731"/>
                  <a:pt x="15639" y="7830"/>
                  <a:pt x="15639" y="9187"/>
                </a:cubicBezTo>
                <a:cubicBezTo>
                  <a:pt x="15646" y="9329"/>
                  <a:pt x="15524" y="9448"/>
                  <a:pt x="15366" y="9455"/>
                </a:cubicBezTo>
                <a:cubicBezTo>
                  <a:pt x="15360" y="9455"/>
                  <a:pt x="15353" y="9455"/>
                  <a:pt x="15347" y="9455"/>
                </a:cubicBezTo>
                <a:cubicBezTo>
                  <a:pt x="15179" y="9461"/>
                  <a:pt x="15036" y="9344"/>
                  <a:pt x="15029" y="9193"/>
                </a:cubicBezTo>
                <a:cubicBezTo>
                  <a:pt x="15029" y="9191"/>
                  <a:pt x="15029" y="9189"/>
                  <a:pt x="15029" y="9187"/>
                </a:cubicBezTo>
                <a:cubicBezTo>
                  <a:pt x="15029" y="8136"/>
                  <a:pt x="14079" y="7284"/>
                  <a:pt x="12907" y="7284"/>
                </a:cubicBezTo>
                <a:cubicBezTo>
                  <a:pt x="12905" y="7284"/>
                  <a:pt x="12902" y="7284"/>
                  <a:pt x="12900" y="7284"/>
                </a:cubicBezTo>
                <a:cubicBezTo>
                  <a:pt x="12732" y="7275"/>
                  <a:pt x="12601" y="7150"/>
                  <a:pt x="12602" y="6999"/>
                </a:cubicBezTo>
                <a:cubicBezTo>
                  <a:pt x="12608" y="6860"/>
                  <a:pt x="12733" y="6751"/>
                  <a:pt x="12888" y="6748"/>
                </a:cubicBezTo>
                <a:close/>
                <a:moveTo>
                  <a:pt x="4086" y="6731"/>
                </a:moveTo>
                <a:cubicBezTo>
                  <a:pt x="4759" y="6731"/>
                  <a:pt x="5306" y="7216"/>
                  <a:pt x="5313" y="7819"/>
                </a:cubicBezTo>
                <a:cubicBezTo>
                  <a:pt x="5309" y="7975"/>
                  <a:pt x="5169" y="8101"/>
                  <a:pt x="4995" y="8104"/>
                </a:cubicBezTo>
                <a:cubicBezTo>
                  <a:pt x="4828" y="8095"/>
                  <a:pt x="4699" y="7969"/>
                  <a:pt x="4703" y="7819"/>
                </a:cubicBezTo>
                <a:cubicBezTo>
                  <a:pt x="4682" y="7518"/>
                  <a:pt x="4404" y="7283"/>
                  <a:pt x="4067" y="7284"/>
                </a:cubicBezTo>
                <a:cubicBezTo>
                  <a:pt x="3898" y="7277"/>
                  <a:pt x="3765" y="7151"/>
                  <a:pt x="3768" y="6999"/>
                </a:cubicBezTo>
                <a:cubicBezTo>
                  <a:pt x="3775" y="6854"/>
                  <a:pt x="3912" y="6742"/>
                  <a:pt x="4073" y="6748"/>
                </a:cubicBezTo>
                <a:cubicBezTo>
                  <a:pt x="4073" y="6748"/>
                  <a:pt x="4073" y="6748"/>
                  <a:pt x="4073" y="6748"/>
                </a:cubicBezTo>
                <a:close/>
                <a:moveTo>
                  <a:pt x="3629" y="5768"/>
                </a:moveTo>
                <a:cubicBezTo>
                  <a:pt x="2112" y="5764"/>
                  <a:pt x="881" y="6864"/>
                  <a:pt x="877" y="8224"/>
                </a:cubicBezTo>
                <a:cubicBezTo>
                  <a:pt x="874" y="9584"/>
                  <a:pt x="2100" y="10689"/>
                  <a:pt x="3616" y="10692"/>
                </a:cubicBezTo>
                <a:cubicBezTo>
                  <a:pt x="5132" y="10695"/>
                  <a:pt x="6364" y="9595"/>
                  <a:pt x="6368" y="8235"/>
                </a:cubicBezTo>
                <a:cubicBezTo>
                  <a:pt x="6368" y="8232"/>
                  <a:pt x="6368" y="8228"/>
                  <a:pt x="6368" y="8224"/>
                </a:cubicBezTo>
                <a:cubicBezTo>
                  <a:pt x="6364" y="6874"/>
                  <a:pt x="5141" y="5782"/>
                  <a:pt x="3635" y="5785"/>
                </a:cubicBezTo>
                <a:cubicBezTo>
                  <a:pt x="3629" y="5785"/>
                  <a:pt x="3622" y="5785"/>
                  <a:pt x="3616" y="5785"/>
                </a:cubicBezTo>
                <a:close/>
                <a:moveTo>
                  <a:pt x="12303" y="5642"/>
                </a:moveTo>
                <a:cubicBezTo>
                  <a:pt x="9787" y="5639"/>
                  <a:pt x="7744" y="7466"/>
                  <a:pt x="7740" y="9723"/>
                </a:cubicBezTo>
                <a:lnTo>
                  <a:pt x="7740" y="10008"/>
                </a:lnTo>
                <a:cubicBezTo>
                  <a:pt x="9972" y="9013"/>
                  <a:pt x="12680" y="9830"/>
                  <a:pt x="13788" y="11831"/>
                </a:cubicBezTo>
                <a:cubicBezTo>
                  <a:pt x="14064" y="12329"/>
                  <a:pt x="14223" y="12872"/>
                  <a:pt x="14254" y="13427"/>
                </a:cubicBezTo>
                <a:cubicBezTo>
                  <a:pt x="16521" y="12448"/>
                  <a:pt x="17474" y="10006"/>
                  <a:pt x="16382" y="7973"/>
                </a:cubicBezTo>
                <a:cubicBezTo>
                  <a:pt x="15627" y="6566"/>
                  <a:pt x="14044" y="5668"/>
                  <a:pt x="12303" y="5659"/>
                </a:cubicBezTo>
                <a:close/>
                <a:moveTo>
                  <a:pt x="1341" y="2223"/>
                </a:moveTo>
                <a:cubicBezTo>
                  <a:pt x="835" y="2223"/>
                  <a:pt x="426" y="2590"/>
                  <a:pt x="426" y="3043"/>
                </a:cubicBezTo>
                <a:cubicBezTo>
                  <a:pt x="426" y="3497"/>
                  <a:pt x="835" y="3864"/>
                  <a:pt x="1341" y="3864"/>
                </a:cubicBezTo>
                <a:cubicBezTo>
                  <a:pt x="1846" y="3864"/>
                  <a:pt x="2256" y="3497"/>
                  <a:pt x="2256" y="3043"/>
                </a:cubicBezTo>
                <a:cubicBezTo>
                  <a:pt x="2256" y="2590"/>
                  <a:pt x="1846" y="2223"/>
                  <a:pt x="1341" y="2223"/>
                </a:cubicBezTo>
                <a:close/>
                <a:moveTo>
                  <a:pt x="17927" y="1904"/>
                </a:moveTo>
                <a:cubicBezTo>
                  <a:pt x="16713" y="1897"/>
                  <a:pt x="15723" y="2775"/>
                  <a:pt x="15716" y="3864"/>
                </a:cubicBezTo>
                <a:cubicBezTo>
                  <a:pt x="15709" y="4953"/>
                  <a:pt x="16687" y="5841"/>
                  <a:pt x="17902" y="5847"/>
                </a:cubicBezTo>
                <a:cubicBezTo>
                  <a:pt x="19116" y="5854"/>
                  <a:pt x="20106" y="4976"/>
                  <a:pt x="20113" y="3887"/>
                </a:cubicBezTo>
                <a:cubicBezTo>
                  <a:pt x="20113" y="3879"/>
                  <a:pt x="20113" y="3872"/>
                  <a:pt x="20113" y="3864"/>
                </a:cubicBezTo>
                <a:cubicBezTo>
                  <a:pt x="20099" y="2785"/>
                  <a:pt x="19118" y="1917"/>
                  <a:pt x="17914" y="1921"/>
                </a:cubicBezTo>
                <a:close/>
                <a:moveTo>
                  <a:pt x="6526" y="0"/>
                </a:moveTo>
                <a:cubicBezTo>
                  <a:pt x="5474" y="0"/>
                  <a:pt x="4620" y="766"/>
                  <a:pt x="4620" y="1710"/>
                </a:cubicBezTo>
                <a:cubicBezTo>
                  <a:pt x="4620" y="2654"/>
                  <a:pt x="5474" y="3420"/>
                  <a:pt x="6526" y="3420"/>
                </a:cubicBezTo>
                <a:cubicBezTo>
                  <a:pt x="7579" y="3420"/>
                  <a:pt x="8433" y="2654"/>
                  <a:pt x="8433" y="1710"/>
                </a:cubicBezTo>
                <a:cubicBezTo>
                  <a:pt x="8422" y="768"/>
                  <a:pt x="7564" y="11"/>
                  <a:pt x="6514" y="17"/>
                </a:cubicBezTo>
                <a:close/>
              </a:path>
            </a:pathLst>
          </a:custGeom>
          <a:solidFill>
            <a:srgbClr val="C00000"/>
          </a:solidFill>
          <a:ln w="6350">
            <a:solidFill>
              <a:srgbClr val="FFFFFF"/>
            </a:solidFill>
            <a:miter/>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4" name="Freeform 17">
            <a:extLst>
              <a:ext uri="{FF2B5EF4-FFF2-40B4-BE49-F238E27FC236}">
                <a16:creationId xmlns:a16="http://schemas.microsoft.com/office/drawing/2014/main" xmlns="" id="{80E043D5-3275-D8FB-CF22-7E640D1928C7}"/>
              </a:ext>
            </a:extLst>
          </p:cNvPr>
          <p:cNvSpPr/>
          <p:nvPr/>
        </p:nvSpPr>
        <p:spPr>
          <a:xfrm>
            <a:off x="410071" y="4279543"/>
            <a:ext cx="777553" cy="661625"/>
          </a:xfrm>
          <a:custGeom>
            <a:avLst/>
            <a:gdLst/>
            <a:ahLst/>
            <a:cxnLst>
              <a:cxn ang="0">
                <a:pos x="wd2" y="hd2"/>
              </a:cxn>
              <a:cxn ang="5400000">
                <a:pos x="wd2" y="hd2"/>
              </a:cxn>
              <a:cxn ang="10800000">
                <a:pos x="wd2" y="hd2"/>
              </a:cxn>
              <a:cxn ang="16200000">
                <a:pos x="wd2" y="hd2"/>
              </a:cxn>
            </a:cxnLst>
            <a:rect l="0" t="0" r="r" b="b"/>
            <a:pathLst>
              <a:path w="21354" h="21600" extrusionOk="0">
                <a:moveTo>
                  <a:pt x="10035" y="6852"/>
                </a:moveTo>
                <a:lnTo>
                  <a:pt x="10035" y="11318"/>
                </a:lnTo>
                <a:lnTo>
                  <a:pt x="5555" y="11318"/>
                </a:lnTo>
                <a:lnTo>
                  <a:pt x="5555" y="12615"/>
                </a:lnTo>
                <a:lnTo>
                  <a:pt x="10703" y="12615"/>
                </a:lnTo>
                <a:cubicBezTo>
                  <a:pt x="11072" y="12615"/>
                  <a:pt x="11372" y="12316"/>
                  <a:pt x="11372" y="11947"/>
                </a:cubicBezTo>
                <a:lnTo>
                  <a:pt x="11372" y="6832"/>
                </a:lnTo>
                <a:close/>
                <a:moveTo>
                  <a:pt x="10703" y="4927"/>
                </a:moveTo>
                <a:cubicBezTo>
                  <a:pt x="14592" y="4927"/>
                  <a:pt x="17744" y="8079"/>
                  <a:pt x="17744" y="11967"/>
                </a:cubicBezTo>
                <a:cubicBezTo>
                  <a:pt x="17744" y="15854"/>
                  <a:pt x="14592" y="19006"/>
                  <a:pt x="10703" y="19006"/>
                </a:cubicBezTo>
                <a:cubicBezTo>
                  <a:pt x="6815" y="19006"/>
                  <a:pt x="3663" y="15854"/>
                  <a:pt x="3663" y="11967"/>
                </a:cubicBezTo>
                <a:cubicBezTo>
                  <a:pt x="3677" y="8085"/>
                  <a:pt x="6821" y="4942"/>
                  <a:pt x="10703" y="4927"/>
                </a:cubicBezTo>
                <a:close/>
                <a:moveTo>
                  <a:pt x="8784" y="455"/>
                </a:moveTo>
                <a:cubicBezTo>
                  <a:pt x="8441" y="451"/>
                  <a:pt x="8159" y="726"/>
                  <a:pt x="8156" y="1070"/>
                </a:cubicBezTo>
                <a:cubicBezTo>
                  <a:pt x="8156" y="1074"/>
                  <a:pt x="8156" y="1079"/>
                  <a:pt x="8156" y="1083"/>
                </a:cubicBezTo>
                <a:cubicBezTo>
                  <a:pt x="8155" y="1437"/>
                  <a:pt x="8431" y="1730"/>
                  <a:pt x="8784" y="1752"/>
                </a:cubicBezTo>
                <a:lnTo>
                  <a:pt x="10035" y="1752"/>
                </a:lnTo>
                <a:lnTo>
                  <a:pt x="10035" y="3089"/>
                </a:lnTo>
                <a:cubicBezTo>
                  <a:pt x="5109" y="3430"/>
                  <a:pt x="1394" y="7699"/>
                  <a:pt x="1735" y="12624"/>
                </a:cubicBezTo>
                <a:cubicBezTo>
                  <a:pt x="1883" y="14752"/>
                  <a:pt x="2787" y="16758"/>
                  <a:pt x="4284" y="18277"/>
                </a:cubicBezTo>
                <a:lnTo>
                  <a:pt x="3074" y="20677"/>
                </a:lnTo>
                <a:cubicBezTo>
                  <a:pt x="2912" y="20984"/>
                  <a:pt x="3029" y="21364"/>
                  <a:pt x="3336" y="21527"/>
                </a:cubicBezTo>
                <a:cubicBezTo>
                  <a:pt x="3340" y="21529"/>
                  <a:pt x="3344" y="21531"/>
                  <a:pt x="3348" y="21533"/>
                </a:cubicBezTo>
                <a:cubicBezTo>
                  <a:pt x="3440" y="21571"/>
                  <a:pt x="3537" y="21594"/>
                  <a:pt x="3636" y="21600"/>
                </a:cubicBezTo>
                <a:cubicBezTo>
                  <a:pt x="3882" y="21599"/>
                  <a:pt x="4108" y="21463"/>
                  <a:pt x="4224" y="21246"/>
                </a:cubicBezTo>
                <a:lnTo>
                  <a:pt x="5267" y="19133"/>
                </a:lnTo>
                <a:cubicBezTo>
                  <a:pt x="8459" y="21584"/>
                  <a:pt x="12900" y="21584"/>
                  <a:pt x="16092" y="19133"/>
                </a:cubicBezTo>
                <a:lnTo>
                  <a:pt x="17135" y="21246"/>
                </a:lnTo>
                <a:cubicBezTo>
                  <a:pt x="17251" y="21463"/>
                  <a:pt x="17477" y="21599"/>
                  <a:pt x="17724" y="21600"/>
                </a:cubicBezTo>
                <a:cubicBezTo>
                  <a:pt x="17823" y="21594"/>
                  <a:pt x="17920" y="21571"/>
                  <a:pt x="18011" y="21533"/>
                </a:cubicBezTo>
                <a:cubicBezTo>
                  <a:pt x="18322" y="21378"/>
                  <a:pt x="18447" y="21000"/>
                  <a:pt x="18292" y="20690"/>
                </a:cubicBezTo>
                <a:cubicBezTo>
                  <a:pt x="18290" y="20686"/>
                  <a:pt x="18288" y="20682"/>
                  <a:pt x="18285" y="20677"/>
                </a:cubicBezTo>
                <a:lnTo>
                  <a:pt x="17075" y="18277"/>
                </a:lnTo>
                <a:cubicBezTo>
                  <a:pt x="20540" y="14760"/>
                  <a:pt x="20497" y="9101"/>
                  <a:pt x="16979" y="5637"/>
                </a:cubicBezTo>
                <a:cubicBezTo>
                  <a:pt x="15459" y="4140"/>
                  <a:pt x="13454" y="3236"/>
                  <a:pt x="11325" y="3089"/>
                </a:cubicBezTo>
                <a:lnTo>
                  <a:pt x="11325" y="1752"/>
                </a:lnTo>
                <a:lnTo>
                  <a:pt x="12602" y="1752"/>
                </a:lnTo>
                <a:cubicBezTo>
                  <a:pt x="12971" y="1752"/>
                  <a:pt x="13271" y="1452"/>
                  <a:pt x="13271" y="1083"/>
                </a:cubicBezTo>
                <a:cubicBezTo>
                  <a:pt x="13249" y="730"/>
                  <a:pt x="12956" y="454"/>
                  <a:pt x="12602" y="455"/>
                </a:cubicBezTo>
                <a:close/>
                <a:moveTo>
                  <a:pt x="17436" y="40"/>
                </a:moveTo>
                <a:cubicBezTo>
                  <a:pt x="17097" y="40"/>
                  <a:pt x="16772" y="174"/>
                  <a:pt x="16534" y="415"/>
                </a:cubicBezTo>
                <a:lnTo>
                  <a:pt x="14862" y="2046"/>
                </a:lnTo>
                <a:lnTo>
                  <a:pt x="19335" y="6538"/>
                </a:lnTo>
                <a:lnTo>
                  <a:pt x="21007" y="4867"/>
                </a:lnTo>
                <a:cubicBezTo>
                  <a:pt x="21470" y="4357"/>
                  <a:pt x="21470" y="3578"/>
                  <a:pt x="21007" y="3069"/>
                </a:cubicBezTo>
                <a:lnTo>
                  <a:pt x="18332" y="394"/>
                </a:lnTo>
                <a:cubicBezTo>
                  <a:pt x="18079" y="153"/>
                  <a:pt x="17739" y="26"/>
                  <a:pt x="17389" y="40"/>
                </a:cubicBezTo>
                <a:close/>
                <a:moveTo>
                  <a:pt x="3977" y="0"/>
                </a:moveTo>
                <a:cubicBezTo>
                  <a:pt x="3632" y="8"/>
                  <a:pt x="3304" y="150"/>
                  <a:pt x="3061" y="394"/>
                </a:cubicBezTo>
                <a:lnTo>
                  <a:pt x="386" y="3069"/>
                </a:lnTo>
                <a:cubicBezTo>
                  <a:pt x="-116" y="3553"/>
                  <a:pt x="-130" y="4353"/>
                  <a:pt x="355" y="4855"/>
                </a:cubicBezTo>
                <a:cubicBezTo>
                  <a:pt x="365" y="4866"/>
                  <a:pt x="376" y="4877"/>
                  <a:pt x="386" y="4887"/>
                </a:cubicBezTo>
                <a:lnTo>
                  <a:pt x="2058" y="6558"/>
                </a:lnTo>
                <a:lnTo>
                  <a:pt x="6531" y="2066"/>
                </a:lnTo>
                <a:lnTo>
                  <a:pt x="4859" y="415"/>
                </a:lnTo>
                <a:cubicBezTo>
                  <a:pt x="4623" y="158"/>
                  <a:pt x="4292" y="9"/>
                  <a:pt x="3943" y="0"/>
                </a:cubicBezTo>
                <a:close/>
              </a:path>
            </a:pathLst>
          </a:custGeom>
          <a:solidFill>
            <a:srgbClr val="C00000"/>
          </a:solidFill>
          <a:ln w="6350">
            <a:solidFill>
              <a:srgbClr val="FFFFFF"/>
            </a:solidFill>
            <a:miter/>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023913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0"/>
                                            </p:tgtEl>
                                            <p:attrNameLst>
                                              <p:attrName>ppt_x</p:attrName>
                                              <p:attrName>ppt_y</p:attrName>
                                            </p:attrNameLst>
                                          </p:cBhvr>
                                        </p:animMotion>
                                        <p:animRot by="1500000">
                                          <p:cBhvr>
                                            <p:cTn id="7" dur="125" fill="hold">
                                              <p:stCondLst>
                                                <p:cond delay="0"/>
                                              </p:stCondLst>
                                            </p:cTn>
                                            <p:tgtEl>
                                              <p:spTgt spid="30"/>
                                            </p:tgtEl>
                                            <p:attrNameLst>
                                              <p:attrName>r</p:attrName>
                                            </p:attrNameLst>
                                          </p:cBhvr>
                                        </p:animRot>
                                        <p:animRot by="-1500000">
                                          <p:cBhvr>
                                            <p:cTn id="8" dur="125" fill="hold">
                                              <p:stCondLst>
                                                <p:cond delay="125"/>
                                              </p:stCondLst>
                                            </p:cTn>
                                            <p:tgtEl>
                                              <p:spTgt spid="30"/>
                                            </p:tgtEl>
                                            <p:attrNameLst>
                                              <p:attrName>r</p:attrName>
                                            </p:attrNameLst>
                                          </p:cBhvr>
                                        </p:animRot>
                                        <p:animRot by="-1500000">
                                          <p:cBhvr>
                                            <p:cTn id="9" dur="125" fill="hold">
                                              <p:stCondLst>
                                                <p:cond delay="250"/>
                                              </p:stCondLst>
                                            </p:cTn>
                                            <p:tgtEl>
                                              <p:spTgt spid="30"/>
                                            </p:tgtEl>
                                            <p:attrNameLst>
                                              <p:attrName>r</p:attrName>
                                            </p:attrNameLst>
                                          </p:cBhvr>
                                        </p:animRot>
                                        <p:animRot by="1500000">
                                          <p:cBhvr>
                                            <p:cTn id="10" dur="125" fill="hold">
                                              <p:stCondLst>
                                                <p:cond delay="375"/>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2" accel="80000" fill="hold" nodeType="clickEffect" p14:presetBounceEnd="8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80000">
                                          <p:cBhvr additive="base">
                                            <p:cTn id="15" dur="1250" fill="hold"/>
                                            <p:tgtEl>
                                              <p:spTgt spid="2"/>
                                            </p:tgtEl>
                                            <p:attrNameLst>
                                              <p:attrName>ppt_x</p:attrName>
                                            </p:attrNameLst>
                                          </p:cBhvr>
                                          <p:tavLst>
                                            <p:tav tm="0">
                                              <p:val>
                                                <p:strVal val="1+#ppt_w/2"/>
                                              </p:val>
                                            </p:tav>
                                            <p:tav tm="100000">
                                              <p:val>
                                                <p:strVal val="#ppt_x"/>
                                              </p:val>
                                            </p:tav>
                                          </p:tavLst>
                                        </p:anim>
                                        <p:anim calcmode="lin" valueType="num" p14:bounceEnd="80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1" accel="60000" fill="hold" grpId="0" nodeType="withEffect" p14:presetBounceEnd="60000">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14:bounceEnd="60000">
                                          <p:cBhvr additive="base">
                                            <p:cTn id="19" dur="50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80000" fill="hold" nodeType="clickEffect" p14:presetBounceEnd="80000">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14:bounceEnd="80000">
                                          <p:cBhvr additive="base">
                                            <p:cTn id="25" dur="1250" fill="hold"/>
                                            <p:tgtEl>
                                              <p:spTgt spid="9"/>
                                            </p:tgtEl>
                                            <p:attrNameLst>
                                              <p:attrName>ppt_x</p:attrName>
                                            </p:attrNameLst>
                                          </p:cBhvr>
                                          <p:tavLst>
                                            <p:tav tm="0">
                                              <p:val>
                                                <p:strVal val="1+#ppt_w/2"/>
                                              </p:val>
                                            </p:tav>
                                            <p:tav tm="100000">
                                              <p:val>
                                                <p:strVal val="#ppt_x"/>
                                              </p:val>
                                            </p:tav>
                                          </p:tavLst>
                                        </p:anim>
                                        <p:anim calcmode="lin" valueType="num" p14:bounceEnd="80000">
                                          <p:cBhvr additive="base">
                                            <p:cTn id="26" dur="125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1" accel="60000" fill="hold" grpId="0" nodeType="withEffect" p14:presetBounceEnd="60000">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14:bounceEnd="60000">
                                          <p:cBhvr additive="base">
                                            <p:cTn id="29" dur="500" fill="hold"/>
                                            <p:tgtEl>
                                              <p:spTgt spid="34"/>
                                            </p:tgtEl>
                                            <p:attrNameLst>
                                              <p:attrName>ppt_x</p:attrName>
                                            </p:attrNameLst>
                                          </p:cBhvr>
                                          <p:tavLst>
                                            <p:tav tm="0">
                                              <p:val>
                                                <p:strVal val="#ppt_x"/>
                                              </p:val>
                                            </p:tav>
                                            <p:tav tm="100000">
                                              <p:val>
                                                <p:strVal val="#ppt_x"/>
                                              </p:val>
                                            </p:tav>
                                          </p:tavLst>
                                        </p:anim>
                                        <p:anim calcmode="lin" valueType="num" p14:bounceEnd="60000">
                                          <p:cBhvr additive="base">
                                            <p:cTn id="30"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accel="80000" fill="hold" nodeType="clickEffect" p14:presetBounceEnd="80000">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14:bounceEnd="80000">
                                          <p:cBhvr additive="base">
                                            <p:cTn id="35" dur="1250" fill="hold"/>
                                            <p:tgtEl>
                                              <p:spTgt spid="16"/>
                                            </p:tgtEl>
                                            <p:attrNameLst>
                                              <p:attrName>ppt_x</p:attrName>
                                            </p:attrNameLst>
                                          </p:cBhvr>
                                          <p:tavLst>
                                            <p:tav tm="0">
                                              <p:val>
                                                <p:strVal val="1+#ppt_w/2"/>
                                              </p:val>
                                            </p:tav>
                                            <p:tav tm="100000">
                                              <p:val>
                                                <p:strVal val="#ppt_x"/>
                                              </p:val>
                                            </p:tav>
                                          </p:tavLst>
                                        </p:anim>
                                        <p:anim calcmode="lin" valueType="num" p14:bounceEnd="80000">
                                          <p:cBhvr additive="base">
                                            <p:cTn id="36" dur="1250" fill="hold"/>
                                            <p:tgtEl>
                                              <p:spTgt spid="16"/>
                                            </p:tgtEl>
                                            <p:attrNameLst>
                                              <p:attrName>ppt_y</p:attrName>
                                            </p:attrNameLst>
                                          </p:cBhvr>
                                          <p:tavLst>
                                            <p:tav tm="0">
                                              <p:val>
                                                <p:strVal val="#ppt_y"/>
                                              </p:val>
                                            </p:tav>
                                            <p:tav tm="100000">
                                              <p:val>
                                                <p:strVal val="#ppt_y"/>
                                              </p:val>
                                            </p:tav>
                                          </p:tavLst>
                                        </p:anim>
                                      </p:childTnLst>
                                    </p:cTn>
                                  </p:par>
                                  <p:par>
                                    <p:cTn id="37" presetID="2" presetClass="entr" presetSubtype="1" accel="60000" fill="hold" grpId="0" nodeType="withEffect" p14:presetBounceEnd="60000">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14:bounceEnd="60000">
                                          <p:cBhvr additive="base">
                                            <p:cTn id="39" dur="50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40"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3" grpId="0" animBg="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0"/>
                                            </p:tgtEl>
                                            <p:attrNameLst>
                                              <p:attrName>ppt_x</p:attrName>
                                              <p:attrName>ppt_y</p:attrName>
                                            </p:attrNameLst>
                                          </p:cBhvr>
                                        </p:animMotion>
                                        <p:animRot by="1500000">
                                          <p:cBhvr>
                                            <p:cTn id="7" dur="125" fill="hold">
                                              <p:stCondLst>
                                                <p:cond delay="0"/>
                                              </p:stCondLst>
                                            </p:cTn>
                                            <p:tgtEl>
                                              <p:spTgt spid="30"/>
                                            </p:tgtEl>
                                            <p:attrNameLst>
                                              <p:attrName>r</p:attrName>
                                            </p:attrNameLst>
                                          </p:cBhvr>
                                        </p:animRot>
                                        <p:animRot by="-1500000">
                                          <p:cBhvr>
                                            <p:cTn id="8" dur="125" fill="hold">
                                              <p:stCondLst>
                                                <p:cond delay="125"/>
                                              </p:stCondLst>
                                            </p:cTn>
                                            <p:tgtEl>
                                              <p:spTgt spid="30"/>
                                            </p:tgtEl>
                                            <p:attrNameLst>
                                              <p:attrName>r</p:attrName>
                                            </p:attrNameLst>
                                          </p:cBhvr>
                                        </p:animRot>
                                        <p:animRot by="-1500000">
                                          <p:cBhvr>
                                            <p:cTn id="9" dur="125" fill="hold">
                                              <p:stCondLst>
                                                <p:cond delay="250"/>
                                              </p:stCondLst>
                                            </p:cTn>
                                            <p:tgtEl>
                                              <p:spTgt spid="30"/>
                                            </p:tgtEl>
                                            <p:attrNameLst>
                                              <p:attrName>r</p:attrName>
                                            </p:attrNameLst>
                                          </p:cBhvr>
                                        </p:animRot>
                                        <p:animRot by="1500000">
                                          <p:cBhvr>
                                            <p:cTn id="10" dur="125" fill="hold">
                                              <p:stCondLst>
                                                <p:cond delay="375"/>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2" accel="8000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1+#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1" accel="6000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8000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250" fill="hold"/>
                                            <p:tgtEl>
                                              <p:spTgt spid="9"/>
                                            </p:tgtEl>
                                            <p:attrNameLst>
                                              <p:attrName>ppt_x</p:attrName>
                                            </p:attrNameLst>
                                          </p:cBhvr>
                                          <p:tavLst>
                                            <p:tav tm="0">
                                              <p:val>
                                                <p:strVal val="1+#ppt_w/2"/>
                                              </p:val>
                                            </p:tav>
                                            <p:tav tm="100000">
                                              <p:val>
                                                <p:strVal val="#ppt_x"/>
                                              </p:val>
                                            </p:tav>
                                          </p:tavLst>
                                        </p:anim>
                                        <p:anim calcmode="lin" valueType="num">
                                          <p:cBhvr additive="base">
                                            <p:cTn id="26" dur="125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1" accel="6000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accel="8000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250" fill="hold"/>
                                            <p:tgtEl>
                                              <p:spTgt spid="16"/>
                                            </p:tgtEl>
                                            <p:attrNameLst>
                                              <p:attrName>ppt_x</p:attrName>
                                            </p:attrNameLst>
                                          </p:cBhvr>
                                          <p:tavLst>
                                            <p:tav tm="0">
                                              <p:val>
                                                <p:strVal val="1+#ppt_w/2"/>
                                              </p:val>
                                            </p:tav>
                                            <p:tav tm="100000">
                                              <p:val>
                                                <p:strVal val="#ppt_x"/>
                                              </p:val>
                                            </p:tav>
                                          </p:tavLst>
                                        </p:anim>
                                        <p:anim calcmode="lin" valueType="num">
                                          <p:cBhvr additive="base">
                                            <p:cTn id="36" dur="1250" fill="hold"/>
                                            <p:tgtEl>
                                              <p:spTgt spid="16"/>
                                            </p:tgtEl>
                                            <p:attrNameLst>
                                              <p:attrName>ppt_y</p:attrName>
                                            </p:attrNameLst>
                                          </p:cBhvr>
                                          <p:tavLst>
                                            <p:tav tm="0">
                                              <p:val>
                                                <p:strVal val="#ppt_y"/>
                                              </p:val>
                                            </p:tav>
                                            <p:tav tm="100000">
                                              <p:val>
                                                <p:strVal val="#ppt_y"/>
                                              </p:val>
                                            </p:tav>
                                          </p:tavLst>
                                        </p:anim>
                                      </p:childTnLst>
                                    </p:cTn>
                                  </p:par>
                                  <p:par>
                                    <p:cTn id="37" presetID="2" presetClass="entr" presetSubtype="1" accel="6000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3" grpId="0" animBg="1"/>
          <p:bldP spid="3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7219512"/>
              </p:ext>
            </p:extLst>
          </p:nvPr>
        </p:nvGraphicFramePr>
        <p:xfrm>
          <a:off x="251520" y="260648"/>
          <a:ext cx="8712968" cy="6264696"/>
        </p:xfrm>
        <a:graphic>
          <a:graphicData uri="http://schemas.openxmlformats.org/drawingml/2006/table">
            <a:tbl>
              <a:tblPr firstRow="1" bandRow="1">
                <a:tableStyleId>{93296810-A885-4BE3-A3E7-6D5BEEA58F35}</a:tableStyleId>
              </a:tblPr>
              <a:tblGrid>
                <a:gridCol w="2592288"/>
                <a:gridCol w="6120680"/>
              </a:tblGrid>
              <a:tr h="1566174">
                <a:tc>
                  <a:txBody>
                    <a:bodyPr/>
                    <a:lstStyle/>
                    <a:p>
                      <a:pPr algn="ctr"/>
                      <a:r>
                        <a:rPr lang="vi-VN" sz="3200" dirty="0" smtClean="0"/>
                        <a:t>Lĩnh  vực</a:t>
                      </a:r>
                      <a:endParaRPr lang="vi-VN" sz="3200" dirty="0"/>
                    </a:p>
                  </a:txBody>
                  <a:tcPr anchor="ctr"/>
                </a:tc>
                <a:tc>
                  <a:txBody>
                    <a:bodyPr/>
                    <a:lstStyle/>
                    <a:p>
                      <a:pPr algn="ctr"/>
                      <a:r>
                        <a:rPr lang="vi-VN" sz="3200" dirty="0" smtClean="0"/>
                        <a:t>Nội</a:t>
                      </a:r>
                      <a:r>
                        <a:rPr lang="vi-VN" sz="3200" baseline="0" dirty="0" smtClean="0"/>
                        <a:t> dung</a:t>
                      </a:r>
                      <a:endParaRPr lang="vi-VN" sz="3200" dirty="0"/>
                    </a:p>
                  </a:txBody>
                  <a:tcPr anchor="ctr"/>
                </a:tc>
              </a:tr>
              <a:tr h="1566174">
                <a:tc>
                  <a:txBody>
                    <a:bodyPr/>
                    <a:lstStyle/>
                    <a:p>
                      <a:pPr algn="ctr"/>
                      <a:r>
                        <a:rPr lang="vi-VN" sz="4000" dirty="0" smtClean="0"/>
                        <a:t>Chính trị</a:t>
                      </a:r>
                      <a:endParaRPr lang="vi-VN" sz="4000" dirty="0"/>
                    </a:p>
                  </a:txBody>
                  <a:tcPr anchor="ctr"/>
                </a:tc>
                <a:tc>
                  <a:txBody>
                    <a:bodyPr/>
                    <a:lstStyle/>
                    <a:p>
                      <a:endParaRPr lang="vi-VN" dirty="0"/>
                    </a:p>
                  </a:txBody>
                  <a:tcPr/>
                </a:tc>
              </a:tr>
              <a:tr h="1566174">
                <a:tc>
                  <a:txBody>
                    <a:bodyPr/>
                    <a:lstStyle/>
                    <a:p>
                      <a:pPr algn="ctr"/>
                      <a:r>
                        <a:rPr lang="vi-VN" sz="4000" dirty="0" smtClean="0"/>
                        <a:t>Kinh tế</a:t>
                      </a:r>
                      <a:endParaRPr lang="vi-VN" sz="4000" dirty="0"/>
                    </a:p>
                  </a:txBody>
                  <a:tcPr anchor="ctr"/>
                </a:tc>
                <a:tc>
                  <a:txBody>
                    <a:bodyPr/>
                    <a:lstStyle/>
                    <a:p>
                      <a:endParaRPr lang="vi-VN" dirty="0"/>
                    </a:p>
                  </a:txBody>
                  <a:tcPr/>
                </a:tc>
              </a:tr>
              <a:tr h="1566174">
                <a:tc>
                  <a:txBody>
                    <a:bodyPr/>
                    <a:lstStyle/>
                    <a:p>
                      <a:pPr algn="ctr"/>
                      <a:r>
                        <a:rPr lang="vi-VN" sz="4000" dirty="0" smtClean="0"/>
                        <a:t>Văn hóa</a:t>
                      </a:r>
                      <a:endParaRPr lang="vi-VN" sz="4000" dirty="0"/>
                    </a:p>
                  </a:txBody>
                  <a:tcPr anchor="ctr"/>
                </a:tc>
                <a:tc>
                  <a:txBody>
                    <a:bodyPr/>
                    <a:lstStyle/>
                    <a:p>
                      <a:endParaRPr lang="vi-VN" dirty="0"/>
                    </a:p>
                  </a:txBody>
                  <a:tcPr/>
                </a:tc>
              </a:tr>
            </a:tbl>
          </a:graphicData>
        </a:graphic>
      </p:graphicFrame>
    </p:spTree>
    <p:extLst>
      <p:ext uri="{BB962C8B-B14F-4D97-AF65-F5344CB8AC3E}">
        <p14:creationId xmlns:p14="http://schemas.microsoft.com/office/powerpoint/2010/main" val="31708978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94941002"/>
              </p:ext>
            </p:extLst>
          </p:nvPr>
        </p:nvGraphicFramePr>
        <p:xfrm>
          <a:off x="179512" y="188640"/>
          <a:ext cx="8856984" cy="6517824"/>
        </p:xfrm>
        <a:graphic>
          <a:graphicData uri="http://schemas.openxmlformats.org/drawingml/2006/table">
            <a:tbl>
              <a:tblPr firstRow="1" bandRow="1">
                <a:tableStyleId>{93296810-A885-4BE3-A3E7-6D5BEEA58F35}</a:tableStyleId>
              </a:tblPr>
              <a:tblGrid>
                <a:gridCol w="1584176"/>
                <a:gridCol w="7272808"/>
              </a:tblGrid>
              <a:tr h="885680">
                <a:tc>
                  <a:txBody>
                    <a:bodyPr/>
                    <a:lstStyle/>
                    <a:p>
                      <a:pPr algn="ctr"/>
                      <a:r>
                        <a:rPr lang="vi-VN" sz="3200" dirty="0" smtClean="0"/>
                        <a:t>Lĩnh  vực</a:t>
                      </a:r>
                      <a:endParaRPr lang="vi-VN" sz="3200" dirty="0"/>
                    </a:p>
                  </a:txBody>
                  <a:tcPr anchor="ctr"/>
                </a:tc>
                <a:tc>
                  <a:txBody>
                    <a:bodyPr/>
                    <a:lstStyle/>
                    <a:p>
                      <a:pPr algn="ctr"/>
                      <a:r>
                        <a:rPr lang="vi-VN" sz="3200" dirty="0" smtClean="0"/>
                        <a:t>Nội</a:t>
                      </a:r>
                      <a:r>
                        <a:rPr lang="vi-VN" sz="3200" baseline="0" dirty="0" smtClean="0"/>
                        <a:t> dung</a:t>
                      </a:r>
                      <a:endParaRPr lang="vi-VN" sz="3200" dirty="0"/>
                    </a:p>
                  </a:txBody>
                  <a:tcPr anchor="ctr"/>
                </a:tc>
              </a:tr>
              <a:tr h="5451024">
                <a:tc>
                  <a:txBody>
                    <a:bodyPr/>
                    <a:lstStyle/>
                    <a:p>
                      <a:pPr algn="ctr"/>
                      <a:r>
                        <a:rPr lang="vi-VN" sz="4000" dirty="0" smtClean="0"/>
                        <a:t>Chính trị</a:t>
                      </a:r>
                      <a:endParaRPr lang="vi-VN" sz="4000" dirty="0"/>
                    </a:p>
                  </a:txBody>
                  <a:tcPr anchor="ctr"/>
                </a:tc>
                <a:tc>
                  <a:txBody>
                    <a:bodyPr/>
                    <a:lstStyle/>
                    <a:p>
                      <a:pPr marL="0" indent="0">
                        <a:buFontTx/>
                        <a:buNone/>
                      </a:pPr>
                      <a:r>
                        <a:rPr lang="en-US" sz="4000" dirty="0" smtClean="0"/>
                        <a:t>* </a:t>
                      </a:r>
                      <a:r>
                        <a:rPr lang="en-US" sz="4000" dirty="0" err="1" smtClean="0"/>
                        <a:t>Tổ</a:t>
                      </a:r>
                      <a:r>
                        <a:rPr lang="en-US" sz="4000" baseline="0" dirty="0" smtClean="0"/>
                        <a:t> </a:t>
                      </a:r>
                      <a:r>
                        <a:rPr lang="en-US" sz="4000" baseline="0" dirty="0" err="1" smtClean="0"/>
                        <a:t>chức</a:t>
                      </a:r>
                      <a:r>
                        <a:rPr lang="en-US" sz="4000" baseline="0" dirty="0" smtClean="0"/>
                        <a:t> </a:t>
                      </a:r>
                      <a:r>
                        <a:rPr lang="en-US" sz="4000" baseline="0" dirty="0" err="1" smtClean="0"/>
                        <a:t>bộ</a:t>
                      </a:r>
                      <a:r>
                        <a:rPr lang="en-US" sz="4000" baseline="0" dirty="0" smtClean="0"/>
                        <a:t> </a:t>
                      </a:r>
                      <a:r>
                        <a:rPr lang="en-US" sz="4000" baseline="0" dirty="0" err="1" smtClean="0"/>
                        <a:t>máy</a:t>
                      </a:r>
                      <a:r>
                        <a:rPr lang="en-US" sz="4000" baseline="0" dirty="0" smtClean="0"/>
                        <a:t> </a:t>
                      </a:r>
                      <a:r>
                        <a:rPr lang="en-US" sz="4000" baseline="0" dirty="0" err="1" smtClean="0"/>
                        <a:t>chính</a:t>
                      </a:r>
                      <a:r>
                        <a:rPr lang="en-US" sz="4000" baseline="0" dirty="0" smtClean="0"/>
                        <a:t> </a:t>
                      </a:r>
                      <a:r>
                        <a:rPr lang="en-US" sz="4000" baseline="0" dirty="0" err="1" smtClean="0"/>
                        <a:t>quyền</a:t>
                      </a:r>
                      <a:endParaRPr lang="en-US" sz="4000" dirty="0" smtClean="0"/>
                    </a:p>
                    <a:p>
                      <a:pPr marL="0" indent="0">
                        <a:buFontTx/>
                        <a:buNone/>
                      </a:pPr>
                      <a:endParaRPr lang="vi-VN" dirty="0"/>
                    </a:p>
                  </a:txBody>
                  <a:tcPr/>
                </a:tc>
              </a:tr>
            </a:tbl>
          </a:graphicData>
        </a:graphic>
      </p:graphicFrame>
      <p:grpSp>
        <p:nvGrpSpPr>
          <p:cNvPr id="3" name="Group 2">
            <a:extLst>
              <a:ext uri="{FF2B5EF4-FFF2-40B4-BE49-F238E27FC236}">
                <a16:creationId xmlns="" xmlns:a16="http://schemas.microsoft.com/office/drawing/2014/main" id="{2E1BA7B3-36FA-208F-3301-2D6126F36F35}"/>
              </a:ext>
            </a:extLst>
          </p:cNvPr>
          <p:cNvGrpSpPr/>
          <p:nvPr/>
        </p:nvGrpSpPr>
        <p:grpSpPr>
          <a:xfrm>
            <a:off x="1907704" y="2727602"/>
            <a:ext cx="7007696" cy="3365694"/>
            <a:chOff x="304800" y="520504"/>
            <a:chExt cx="11582398" cy="3365694"/>
          </a:xfrm>
        </p:grpSpPr>
        <p:sp>
          <p:nvSpPr>
            <p:cNvPr id="4" name="Rectangle 3">
              <a:extLst>
                <a:ext uri="{FF2B5EF4-FFF2-40B4-BE49-F238E27FC236}">
                  <a16:creationId xmlns="" xmlns:a16="http://schemas.microsoft.com/office/drawing/2014/main" id="{4FE9BF13-0866-E318-31C8-65D8EAA08433}"/>
                </a:ext>
              </a:extLst>
            </p:cNvPr>
            <p:cNvSpPr/>
            <p:nvPr/>
          </p:nvSpPr>
          <p:spPr>
            <a:xfrm>
              <a:off x="3149598" y="520504"/>
              <a:ext cx="5994400" cy="85109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600" dirty="0" err="1"/>
                <a:t>Mô</a:t>
              </a:r>
              <a:r>
                <a:rPr lang="en-US" sz="2600" dirty="0"/>
                <a:t> </a:t>
              </a:r>
              <a:r>
                <a:rPr lang="en-US" sz="2600" dirty="0" err="1"/>
                <a:t>hình</a:t>
              </a:r>
              <a:r>
                <a:rPr lang="en-US" sz="2600" dirty="0"/>
                <a:t> </a:t>
              </a:r>
              <a:r>
                <a:rPr lang="en-US" sz="2600" dirty="0" err="1"/>
                <a:t>nhà</a:t>
              </a:r>
              <a:r>
                <a:rPr lang="en-US" sz="2600" dirty="0"/>
                <a:t> </a:t>
              </a:r>
              <a:r>
                <a:rPr lang="en-US" sz="2600" dirty="0" err="1"/>
                <a:t>nước</a:t>
              </a:r>
              <a:r>
                <a:rPr lang="en-US" sz="2600" dirty="0"/>
                <a:t> </a:t>
              </a:r>
              <a:r>
                <a:rPr lang="en-US" sz="2600" dirty="0" err="1"/>
                <a:t>quân</a:t>
              </a:r>
              <a:r>
                <a:rPr lang="en-US" sz="2600" dirty="0"/>
                <a:t> </a:t>
              </a:r>
              <a:r>
                <a:rPr lang="en-US" sz="2600" dirty="0" err="1"/>
                <a:t>chủ</a:t>
              </a:r>
              <a:r>
                <a:rPr lang="en-US" sz="2600" dirty="0"/>
                <a:t> </a:t>
              </a:r>
              <a:r>
                <a:rPr lang="en-US" sz="2600" dirty="0" err="1"/>
                <a:t>tập</a:t>
              </a:r>
              <a:r>
                <a:rPr lang="en-US" sz="2600" dirty="0"/>
                <a:t> </a:t>
              </a:r>
              <a:r>
                <a:rPr lang="en-US" sz="2600" dirty="0" err="1"/>
                <a:t>quyền</a:t>
              </a:r>
              <a:r>
                <a:rPr lang="en-US" sz="2600" dirty="0"/>
                <a:t> </a:t>
              </a:r>
              <a:r>
                <a:rPr lang="en-US" sz="2600" dirty="0" err="1"/>
                <a:t>quan</a:t>
              </a:r>
              <a:r>
                <a:rPr lang="en-US" sz="2600" dirty="0"/>
                <a:t> </a:t>
              </a:r>
              <a:r>
                <a:rPr lang="en-US" sz="2600" dirty="0" err="1"/>
                <a:t>liêu</a:t>
              </a:r>
              <a:endParaRPr lang="en-US" sz="2600" dirty="0"/>
            </a:p>
          </p:txBody>
        </p:sp>
        <p:cxnSp>
          <p:nvCxnSpPr>
            <p:cNvPr id="5" name="Straight Arrow Connector 4">
              <a:extLst>
                <a:ext uri="{FF2B5EF4-FFF2-40B4-BE49-F238E27FC236}">
                  <a16:creationId xmlns="" xmlns:a16="http://schemas.microsoft.com/office/drawing/2014/main" id="{293F94B5-8808-80A8-CF05-8E389C79ABB2}"/>
                </a:ext>
              </a:extLst>
            </p:cNvPr>
            <p:cNvCxnSpPr>
              <a:stCxn id="4" idx="2"/>
            </p:cNvCxnSpPr>
            <p:nvPr/>
          </p:nvCxnSpPr>
          <p:spPr>
            <a:xfrm flipH="1">
              <a:off x="5992054" y="1371598"/>
              <a:ext cx="154744" cy="1076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8E1F2B43-8472-1495-132F-85E3323E698C}"/>
                </a:ext>
              </a:extLst>
            </p:cNvPr>
            <p:cNvCxnSpPr>
              <a:stCxn id="4" idx="2"/>
            </p:cNvCxnSpPr>
            <p:nvPr/>
          </p:nvCxnSpPr>
          <p:spPr>
            <a:xfrm>
              <a:off x="6146798" y="1371598"/>
              <a:ext cx="3664633" cy="1076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 xmlns:a16="http://schemas.microsoft.com/office/drawing/2014/main" id="{4412FDFC-A1C5-C76A-FA1F-E3A8AD62D4B0}"/>
                </a:ext>
              </a:extLst>
            </p:cNvPr>
            <p:cNvCxnSpPr>
              <a:stCxn id="4" idx="2"/>
            </p:cNvCxnSpPr>
            <p:nvPr/>
          </p:nvCxnSpPr>
          <p:spPr>
            <a:xfrm flipH="1">
              <a:off x="2355556" y="1371598"/>
              <a:ext cx="3791243" cy="1076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 xmlns:a16="http://schemas.microsoft.com/office/drawing/2014/main" id="{F354BA27-588E-CEB5-C139-F6F76E258BC6}"/>
                </a:ext>
              </a:extLst>
            </p:cNvPr>
            <p:cNvSpPr/>
            <p:nvPr/>
          </p:nvSpPr>
          <p:spPr>
            <a:xfrm>
              <a:off x="304800" y="2447777"/>
              <a:ext cx="3149599" cy="1438421"/>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dirty="0" err="1"/>
                <a:t>Vua</a:t>
              </a:r>
              <a:r>
                <a:rPr lang="en-US" sz="2000" dirty="0"/>
                <a:t> </a:t>
              </a:r>
              <a:r>
                <a:rPr lang="en-US" sz="2000" dirty="0" err="1"/>
                <a:t>nắm</a:t>
              </a:r>
              <a:r>
                <a:rPr lang="en-US" sz="2000" dirty="0"/>
                <a:t> </a:t>
              </a:r>
              <a:r>
                <a:rPr lang="en-US" sz="2000" dirty="0" err="1"/>
                <a:t>giữ</a:t>
              </a:r>
              <a:r>
                <a:rPr lang="en-US" sz="2000" dirty="0"/>
                <a:t> </a:t>
              </a:r>
              <a:r>
                <a:rPr lang="en-US" sz="2000" dirty="0" err="1"/>
                <a:t>quyền</a:t>
              </a:r>
              <a:r>
                <a:rPr lang="en-US" sz="2000" dirty="0"/>
                <a:t> </a:t>
              </a:r>
              <a:r>
                <a:rPr lang="en-US" sz="2000" dirty="0" err="1"/>
                <a:t>lực</a:t>
              </a:r>
              <a:r>
                <a:rPr lang="en-US" sz="2000" dirty="0"/>
                <a:t> </a:t>
              </a:r>
              <a:r>
                <a:rPr lang="en-US" sz="2000" dirty="0" err="1"/>
                <a:t>tối</a:t>
              </a:r>
              <a:r>
                <a:rPr lang="en-US" sz="2000" dirty="0"/>
                <a:t> </a:t>
              </a:r>
              <a:r>
                <a:rPr lang="en-US" sz="2000" dirty="0" err="1"/>
                <a:t>cao</a:t>
              </a:r>
              <a:endParaRPr lang="en-US" sz="2000" dirty="0"/>
            </a:p>
          </p:txBody>
        </p:sp>
        <p:sp>
          <p:nvSpPr>
            <p:cNvPr id="9" name="Rectangle 8">
              <a:extLst>
                <a:ext uri="{FF2B5EF4-FFF2-40B4-BE49-F238E27FC236}">
                  <a16:creationId xmlns="" xmlns:a16="http://schemas.microsoft.com/office/drawing/2014/main" id="{775EB3AB-7851-6E31-7A52-3FE02868DBDE}"/>
                </a:ext>
              </a:extLst>
            </p:cNvPr>
            <p:cNvSpPr/>
            <p:nvPr/>
          </p:nvSpPr>
          <p:spPr>
            <a:xfrm>
              <a:off x="3988189" y="2447778"/>
              <a:ext cx="4139810" cy="143842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dirty="0" err="1"/>
                <a:t>Nhà</a:t>
              </a:r>
              <a:r>
                <a:rPr lang="en-US" sz="2000" dirty="0"/>
                <a:t> </a:t>
              </a:r>
              <a:r>
                <a:rPr lang="en-US" sz="2000" dirty="0" err="1"/>
                <a:t>nước</a:t>
              </a:r>
              <a:r>
                <a:rPr lang="en-US" sz="2000" dirty="0"/>
                <a:t> </a:t>
              </a:r>
              <a:r>
                <a:rPr lang="en-US" sz="2000" dirty="0" err="1"/>
                <a:t>thống</a:t>
              </a:r>
              <a:r>
                <a:rPr lang="en-US" sz="2000" dirty="0"/>
                <a:t> </a:t>
              </a:r>
              <a:r>
                <a:rPr lang="en-US" sz="2000" dirty="0" err="1"/>
                <a:t>nhất</a:t>
              </a:r>
              <a:r>
                <a:rPr lang="en-US" sz="2000" dirty="0"/>
                <a:t>, </a:t>
              </a:r>
              <a:r>
                <a:rPr lang="en-US" sz="2000" dirty="0" err="1"/>
                <a:t>quyền</a:t>
              </a:r>
              <a:r>
                <a:rPr lang="en-US" sz="2000" dirty="0"/>
                <a:t> </a:t>
              </a:r>
              <a:r>
                <a:rPr lang="en-US" sz="2000" dirty="0" err="1"/>
                <a:t>lực</a:t>
              </a:r>
              <a:r>
                <a:rPr lang="en-US" sz="2000" dirty="0"/>
                <a:t> </a:t>
              </a:r>
              <a:r>
                <a:rPr lang="en-US" sz="2000" dirty="0" err="1"/>
                <a:t>tập</a:t>
              </a:r>
              <a:r>
                <a:rPr lang="en-US" sz="2000" dirty="0"/>
                <a:t> </a:t>
              </a:r>
              <a:r>
                <a:rPr lang="en-US" sz="2000" dirty="0" err="1"/>
                <a:t>trung</a:t>
              </a:r>
              <a:r>
                <a:rPr lang="en-US" sz="2000" dirty="0"/>
                <a:t> </a:t>
              </a:r>
              <a:r>
                <a:rPr lang="en-US" sz="2000" dirty="0" err="1"/>
                <a:t>vào</a:t>
              </a:r>
              <a:r>
                <a:rPr lang="en-US" sz="2000" dirty="0"/>
                <a:t> </a:t>
              </a:r>
              <a:r>
                <a:rPr lang="en-US" sz="2000" dirty="0" err="1"/>
                <a:t>chính</a:t>
              </a:r>
              <a:r>
                <a:rPr lang="en-US" sz="2000" dirty="0"/>
                <a:t> </a:t>
              </a:r>
              <a:r>
                <a:rPr lang="en-US" sz="2000" dirty="0" err="1"/>
                <a:t>quyền</a:t>
              </a:r>
              <a:r>
                <a:rPr lang="en-US" sz="2000" dirty="0"/>
                <a:t> </a:t>
              </a:r>
              <a:r>
                <a:rPr lang="en-US" sz="2000" dirty="0" err="1"/>
                <a:t>trung</a:t>
              </a:r>
              <a:r>
                <a:rPr lang="en-US" sz="2000" dirty="0"/>
                <a:t> </a:t>
              </a:r>
              <a:r>
                <a:rPr lang="en-US" sz="2000" dirty="0" err="1"/>
                <a:t>ương</a:t>
              </a:r>
              <a:endParaRPr lang="en-US" sz="2000" dirty="0"/>
            </a:p>
          </p:txBody>
        </p:sp>
        <p:sp>
          <p:nvSpPr>
            <p:cNvPr id="10" name="Rectangle 9">
              <a:extLst>
                <a:ext uri="{FF2B5EF4-FFF2-40B4-BE49-F238E27FC236}">
                  <a16:creationId xmlns="" xmlns:a16="http://schemas.microsoft.com/office/drawing/2014/main" id="{DD2327EC-F2EC-4940-2B13-F0C80CDFE156}"/>
                </a:ext>
              </a:extLst>
            </p:cNvPr>
            <p:cNvSpPr/>
            <p:nvPr/>
          </p:nvSpPr>
          <p:spPr>
            <a:xfrm>
              <a:off x="8432801" y="2447778"/>
              <a:ext cx="3454397" cy="143842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200" dirty="0" err="1"/>
                <a:t>Lập</a:t>
              </a:r>
              <a:r>
                <a:rPr lang="en-US" sz="2200" dirty="0"/>
                <a:t> </a:t>
              </a:r>
              <a:r>
                <a:rPr lang="en-US" sz="2200" dirty="0" err="1"/>
                <a:t>thêm</a:t>
              </a:r>
              <a:r>
                <a:rPr lang="en-US" sz="2200" dirty="0"/>
                <a:t> </a:t>
              </a:r>
              <a:r>
                <a:rPr lang="en-US" sz="2200" dirty="0" err="1"/>
                <a:t>nhiều</a:t>
              </a:r>
              <a:r>
                <a:rPr lang="en-US" sz="2200" dirty="0"/>
                <a:t> </a:t>
              </a:r>
              <a:r>
                <a:rPr lang="en-US" sz="2200" dirty="0" err="1"/>
                <a:t>cơ</a:t>
              </a:r>
              <a:r>
                <a:rPr lang="en-US" sz="2200" dirty="0"/>
                <a:t> </a:t>
              </a:r>
              <a:r>
                <a:rPr lang="en-US" sz="2200" dirty="0" err="1"/>
                <a:t>quan</a:t>
              </a:r>
              <a:r>
                <a:rPr lang="en-US" sz="2200" dirty="0"/>
                <a:t> </a:t>
              </a:r>
              <a:r>
                <a:rPr lang="en-US" sz="2200" dirty="0" err="1"/>
                <a:t>trung</a:t>
              </a:r>
              <a:r>
                <a:rPr lang="en-US" sz="2200" dirty="0"/>
                <a:t> </a:t>
              </a:r>
              <a:r>
                <a:rPr lang="en-US" sz="2200" dirty="0" err="1"/>
                <a:t>ương</a:t>
              </a:r>
              <a:r>
                <a:rPr lang="en-US" sz="2200" dirty="0"/>
                <a:t>, </a:t>
              </a:r>
              <a:r>
                <a:rPr lang="en-US" sz="2200" dirty="0" err="1"/>
                <a:t>cơ</a:t>
              </a:r>
              <a:r>
                <a:rPr lang="en-US" sz="2200" dirty="0"/>
                <a:t> </a:t>
              </a:r>
              <a:r>
                <a:rPr lang="en-US" sz="2200" dirty="0" err="1"/>
                <a:t>quan</a:t>
              </a:r>
              <a:r>
                <a:rPr lang="en-US" sz="2200" dirty="0"/>
                <a:t> </a:t>
              </a:r>
              <a:r>
                <a:rPr lang="en-US" sz="2200" dirty="0" err="1"/>
                <a:t>chuyên</a:t>
              </a:r>
              <a:r>
                <a:rPr lang="en-US" sz="2200" dirty="0"/>
                <a:t> </a:t>
              </a:r>
              <a:r>
                <a:rPr lang="en-US" sz="2200" dirty="0" err="1"/>
                <a:t>môn</a:t>
              </a:r>
              <a:endParaRPr lang="en-US" sz="2200" dirty="0"/>
            </a:p>
          </p:txBody>
        </p:sp>
      </p:grpSp>
      <p:sp>
        <p:nvSpPr>
          <p:cNvPr id="11" name="TextBox 10"/>
          <p:cNvSpPr txBox="1"/>
          <p:nvPr/>
        </p:nvSpPr>
        <p:spPr>
          <a:xfrm>
            <a:off x="1841616" y="1988840"/>
            <a:ext cx="2874400" cy="646331"/>
          </a:xfrm>
          <a:prstGeom prst="rect">
            <a:avLst/>
          </a:prstGeom>
          <a:noFill/>
        </p:spPr>
        <p:txBody>
          <a:bodyPr wrap="square" rtlCol="0">
            <a:spAutoFit/>
          </a:bodyPr>
          <a:lstStyle/>
          <a:p>
            <a:r>
              <a:rPr lang="en-US" sz="3600" dirty="0"/>
              <a:t>- </a:t>
            </a:r>
            <a:r>
              <a:rPr lang="en-US" sz="3600" dirty="0" err="1"/>
              <a:t>Trung</a:t>
            </a:r>
            <a:r>
              <a:rPr lang="en-US" sz="3600" dirty="0"/>
              <a:t> </a:t>
            </a:r>
            <a:r>
              <a:rPr lang="en-US" sz="3600" dirty="0" err="1"/>
              <a:t>ương</a:t>
            </a:r>
            <a:r>
              <a:rPr lang="en-US" sz="3600" dirty="0" smtClean="0"/>
              <a:t>:</a:t>
            </a:r>
            <a:endParaRPr lang="en-US" sz="3600" dirty="0"/>
          </a:p>
        </p:txBody>
      </p:sp>
    </p:spTree>
    <p:extLst>
      <p:ext uri="{BB962C8B-B14F-4D97-AF65-F5344CB8AC3E}">
        <p14:creationId xmlns:p14="http://schemas.microsoft.com/office/powerpoint/2010/main" val="335426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plus(in)">
                                      <p:cBhvr>
                                        <p:cTn id="11"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m hãy trình bày và vẽ sơ đồ tổ chức bộ máy chính quyền thời Lê sơ. | Lịch  sử 7 Trang 94 – 96 | Tech12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476672"/>
            <a:ext cx="8736906"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400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71906900"/>
              </p:ext>
            </p:extLst>
          </p:nvPr>
        </p:nvGraphicFramePr>
        <p:xfrm>
          <a:off x="179512" y="188640"/>
          <a:ext cx="8856984" cy="6517824"/>
        </p:xfrm>
        <a:graphic>
          <a:graphicData uri="http://schemas.openxmlformats.org/drawingml/2006/table">
            <a:tbl>
              <a:tblPr firstRow="1" bandRow="1">
                <a:tableStyleId>{93296810-A885-4BE3-A3E7-6D5BEEA58F35}</a:tableStyleId>
              </a:tblPr>
              <a:tblGrid>
                <a:gridCol w="1584176"/>
                <a:gridCol w="7272808"/>
              </a:tblGrid>
              <a:tr h="885680">
                <a:tc>
                  <a:txBody>
                    <a:bodyPr/>
                    <a:lstStyle/>
                    <a:p>
                      <a:pPr algn="ctr"/>
                      <a:r>
                        <a:rPr lang="vi-VN" sz="3200" dirty="0" smtClean="0"/>
                        <a:t>Lĩnh  vực</a:t>
                      </a:r>
                      <a:endParaRPr lang="vi-VN" sz="3200" dirty="0"/>
                    </a:p>
                  </a:txBody>
                  <a:tcPr anchor="ctr"/>
                </a:tc>
                <a:tc>
                  <a:txBody>
                    <a:bodyPr/>
                    <a:lstStyle/>
                    <a:p>
                      <a:pPr algn="ctr"/>
                      <a:r>
                        <a:rPr lang="vi-VN" sz="3200" dirty="0" smtClean="0"/>
                        <a:t>Nội</a:t>
                      </a:r>
                      <a:r>
                        <a:rPr lang="vi-VN" sz="3200" baseline="0" dirty="0" smtClean="0"/>
                        <a:t> dung</a:t>
                      </a:r>
                      <a:endParaRPr lang="vi-VN" sz="3200" dirty="0"/>
                    </a:p>
                  </a:txBody>
                  <a:tcPr anchor="ctr"/>
                </a:tc>
              </a:tr>
              <a:tr h="5451024">
                <a:tc>
                  <a:txBody>
                    <a:bodyPr/>
                    <a:lstStyle/>
                    <a:p>
                      <a:pPr algn="ctr"/>
                      <a:r>
                        <a:rPr lang="vi-VN" sz="4000" dirty="0" smtClean="0"/>
                        <a:t>Chính trị</a:t>
                      </a:r>
                      <a:endParaRPr lang="vi-VN" sz="4000" dirty="0"/>
                    </a:p>
                  </a:txBody>
                  <a:tcPr anchor="ctr"/>
                </a:tc>
                <a:tc>
                  <a:txBody>
                    <a:bodyPr/>
                    <a:lstStyle/>
                    <a:p>
                      <a:pPr marL="0" indent="0">
                        <a:buFontTx/>
                        <a:buNone/>
                      </a:pPr>
                      <a:r>
                        <a:rPr lang="en-US" sz="4000" dirty="0" smtClean="0"/>
                        <a:t>- </a:t>
                      </a:r>
                      <a:r>
                        <a:rPr lang="en-US" sz="4000" dirty="0" err="1" smtClean="0"/>
                        <a:t>Địa</a:t>
                      </a:r>
                      <a:r>
                        <a:rPr lang="en-US" sz="4000" baseline="0" dirty="0" smtClean="0"/>
                        <a:t> </a:t>
                      </a:r>
                      <a:r>
                        <a:rPr lang="en-US" sz="4000" baseline="0" dirty="0" err="1" smtClean="0"/>
                        <a:t>phương</a:t>
                      </a:r>
                      <a:r>
                        <a:rPr lang="en-US" sz="4000" dirty="0" smtClean="0"/>
                        <a:t>:</a:t>
                      </a:r>
                    </a:p>
                    <a:p>
                      <a:pPr marL="0" indent="0">
                        <a:buFontTx/>
                        <a:buNone/>
                      </a:pPr>
                      <a:endParaRPr lang="vi-VN" dirty="0"/>
                    </a:p>
                  </a:txBody>
                  <a:tcPr/>
                </a:tc>
              </a:tr>
            </a:tbl>
          </a:graphicData>
        </a:graphic>
      </p:graphicFrame>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714" y="2276872"/>
            <a:ext cx="6822758"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35047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cdn.pupi.vn/images/textbook/11023_20220517053440_wm_shs-lich-su-va-dia-li-7--88.jpg"/>
          <p:cNvPicPr>
            <a:picLocks noChangeAspect="1" noChangeArrowheads="1"/>
          </p:cNvPicPr>
          <p:nvPr/>
        </p:nvPicPr>
        <p:blipFill rotWithShape="1">
          <a:blip r:embed="rId2">
            <a:extLst>
              <a:ext uri="{28A0092B-C50C-407E-A947-70E740481C1C}">
                <a14:useLocalDpi xmlns:a14="http://schemas.microsoft.com/office/drawing/2010/main" val="0"/>
              </a:ext>
            </a:extLst>
          </a:blip>
          <a:srcRect l="37261" t="1957" r="3720" b="35702"/>
          <a:stretch/>
        </p:blipFill>
        <p:spPr bwMode="auto">
          <a:xfrm>
            <a:off x="1259632" y="136186"/>
            <a:ext cx="4533107" cy="6720412"/>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961" t="55950" r="64402" b="6909"/>
          <a:stretch/>
        </p:blipFill>
        <p:spPr bwMode="auto">
          <a:xfrm>
            <a:off x="6012160" y="2050892"/>
            <a:ext cx="2808312" cy="480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816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ịch sử 11 (Cánh Diều) Bài 10: Cuộc cải cách của Lê Thánh Tông (thế kỉ XV)"/>
          <p:cNvPicPr>
            <a:picLocks noChangeAspect="1" noChangeArrowheads="1"/>
          </p:cNvPicPr>
          <p:nvPr/>
        </p:nvPicPr>
        <p:blipFill rotWithShape="1">
          <a:blip r:embed="rId2">
            <a:extLst>
              <a:ext uri="{28A0092B-C50C-407E-A947-70E740481C1C}">
                <a14:useLocalDpi xmlns:a14="http://schemas.microsoft.com/office/drawing/2010/main" val="0"/>
              </a:ext>
            </a:extLst>
          </a:blip>
          <a:srcRect r="5440"/>
          <a:stretch/>
        </p:blipFill>
        <p:spPr bwMode="auto">
          <a:xfrm>
            <a:off x="-2843" y="768232"/>
            <a:ext cx="9146843" cy="518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454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1144"/>
          <a:stretch/>
        </p:blipFill>
        <p:spPr bwMode="auto">
          <a:xfrm>
            <a:off x="13110" y="1969421"/>
            <a:ext cx="9130890" cy="491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1560" y="260648"/>
            <a:ext cx="7848872" cy="1446550"/>
          </a:xfrm>
          <a:prstGeom prst="rect">
            <a:avLst/>
          </a:prstGeom>
          <a:noFill/>
        </p:spPr>
        <p:txBody>
          <a:bodyPr wrap="square" rtlCol="0">
            <a:spAutoFit/>
          </a:bodyPr>
          <a:lstStyle/>
          <a:p>
            <a:r>
              <a:rPr lang="en-US" sz="4400" b="1" cap="all" dirty="0" smtClean="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Times New Roman" pitchFamily="18" charset="0"/>
                <a:cs typeface="Times New Roman" pitchFamily="18" charset="0"/>
              </a:rPr>
              <a:t>TRÒ CHƠI:</a:t>
            </a:r>
          </a:p>
          <a:p>
            <a:pPr algn="ctr"/>
            <a:r>
              <a:rPr lang="en-US" sz="4400" b="1" cap="all" dirty="0" smtClean="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Times New Roman" pitchFamily="18" charset="0"/>
                <a:cs typeface="Times New Roman" pitchFamily="18" charset="0"/>
              </a:rPr>
              <a:t>NHẬN DIỆN LỊCH SỬ</a:t>
            </a:r>
            <a:endParaRPr lang="vi-VN" sz="44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9965619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iáo án điện tử lịch sử 7 chân trời bài 20: Đại Việt thời Lê Sơ (1428 – 15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25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015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32866322"/>
              </p:ext>
            </p:extLst>
          </p:nvPr>
        </p:nvGraphicFramePr>
        <p:xfrm>
          <a:off x="179512" y="188640"/>
          <a:ext cx="8856984" cy="6517824"/>
        </p:xfrm>
        <a:graphic>
          <a:graphicData uri="http://schemas.openxmlformats.org/drawingml/2006/table">
            <a:tbl>
              <a:tblPr firstRow="1" bandRow="1">
                <a:tableStyleId>{93296810-A885-4BE3-A3E7-6D5BEEA58F35}</a:tableStyleId>
              </a:tblPr>
              <a:tblGrid>
                <a:gridCol w="1584176"/>
                <a:gridCol w="7272808"/>
              </a:tblGrid>
              <a:tr h="885680">
                <a:tc>
                  <a:txBody>
                    <a:bodyPr/>
                    <a:lstStyle/>
                    <a:p>
                      <a:pPr algn="ctr"/>
                      <a:r>
                        <a:rPr lang="vi-VN" sz="3200" dirty="0" smtClean="0"/>
                        <a:t>Lĩnh  vực</a:t>
                      </a:r>
                      <a:endParaRPr lang="vi-VN" sz="3200" dirty="0"/>
                    </a:p>
                  </a:txBody>
                  <a:tcPr anchor="ctr"/>
                </a:tc>
                <a:tc>
                  <a:txBody>
                    <a:bodyPr/>
                    <a:lstStyle/>
                    <a:p>
                      <a:pPr algn="ctr"/>
                      <a:r>
                        <a:rPr lang="vi-VN" sz="3200" dirty="0" smtClean="0"/>
                        <a:t>Nội</a:t>
                      </a:r>
                      <a:r>
                        <a:rPr lang="vi-VN" sz="3200" baseline="0" dirty="0" smtClean="0"/>
                        <a:t> dung</a:t>
                      </a:r>
                      <a:endParaRPr lang="vi-VN" sz="3200" dirty="0"/>
                    </a:p>
                  </a:txBody>
                  <a:tcPr anchor="ctr"/>
                </a:tc>
              </a:tr>
              <a:tr h="5451024">
                <a:tc>
                  <a:txBody>
                    <a:bodyPr/>
                    <a:lstStyle/>
                    <a:p>
                      <a:pPr algn="ctr"/>
                      <a:r>
                        <a:rPr lang="vi-VN" sz="4000" dirty="0" smtClean="0"/>
                        <a:t>Chính trị</a:t>
                      </a:r>
                      <a:endParaRPr lang="vi-VN" sz="4000" dirty="0"/>
                    </a:p>
                  </a:txBody>
                  <a:tcPr anchor="ctr"/>
                </a:tc>
                <a:tc>
                  <a:txBody>
                    <a:bodyPr/>
                    <a:lstStyle/>
                    <a:p>
                      <a:pPr marL="0" indent="0" algn="just">
                        <a:buFontTx/>
                        <a:buNone/>
                      </a:pPr>
                      <a:r>
                        <a:rPr lang="en-US" sz="4000" dirty="0" smtClean="0"/>
                        <a:t>* </a:t>
                      </a:r>
                      <a:r>
                        <a:rPr lang="en-US" sz="4000" dirty="0" err="1" smtClean="0"/>
                        <a:t>Luật</a:t>
                      </a:r>
                      <a:r>
                        <a:rPr lang="en-US" sz="4000" baseline="0" dirty="0" smtClean="0"/>
                        <a:t> </a:t>
                      </a:r>
                      <a:r>
                        <a:rPr lang="en-US" sz="4000" baseline="0" dirty="0" err="1" smtClean="0"/>
                        <a:t>pháp</a:t>
                      </a:r>
                      <a:r>
                        <a:rPr lang="en-US" sz="4000" baseline="0" dirty="0" smtClean="0"/>
                        <a:t>:</a:t>
                      </a:r>
                      <a:endParaRPr lang="vi-VN" dirty="0"/>
                    </a:p>
                  </a:txBody>
                  <a:tcPr/>
                </a:tc>
              </a:tr>
            </a:tbl>
          </a:graphicData>
        </a:graphic>
      </p:graphicFrame>
      <p:pic>
        <p:nvPicPr>
          <p:cNvPr id="3" name="Picture 2" descr="Lưu trữ Bộ Quốc triều hình luật hình luật được ban hành dưới thời - Chọn  giá đú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168240"/>
            <a:ext cx="4418040" cy="33661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688" y="1916832"/>
            <a:ext cx="7200800" cy="1200329"/>
          </a:xfrm>
          <a:prstGeom prst="rect">
            <a:avLst/>
          </a:prstGeom>
          <a:noFill/>
        </p:spPr>
        <p:txBody>
          <a:bodyPr wrap="square" rtlCol="0">
            <a:spAutoFit/>
          </a:bodyPr>
          <a:lstStyle/>
          <a:p>
            <a:pPr algn="just"/>
            <a:r>
              <a:rPr lang="vi-VN" sz="2400" dirty="0">
                <a:latin typeface="+mj-lt"/>
              </a:rPr>
              <a:t>Dưới thời Lê Thánh Tông, bộ Quốc triều hình luật (còn được gọi là Luật Hồng Đức) được hoàn chỉnh và ban hành trên cơ sở bộ luật khởi thảo từ thời vua Lê Thái Tổ</a:t>
            </a:r>
            <a:r>
              <a:rPr lang="vi-VN" sz="2400" dirty="0" smtClean="0">
                <a:latin typeface="+mj-lt"/>
              </a:rPr>
              <a:t>.</a:t>
            </a:r>
            <a:endParaRPr lang="en-US" sz="2400" dirty="0">
              <a:latin typeface="+mj-lt"/>
            </a:endParaRPr>
          </a:p>
        </p:txBody>
      </p:sp>
    </p:spTree>
    <p:extLst>
      <p:ext uri="{BB962C8B-B14F-4D97-AF65-F5344CB8AC3E}">
        <p14:creationId xmlns:p14="http://schemas.microsoft.com/office/powerpoint/2010/main" val="175178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36630886"/>
              </p:ext>
            </p:extLst>
          </p:nvPr>
        </p:nvGraphicFramePr>
        <p:xfrm>
          <a:off x="179512" y="188640"/>
          <a:ext cx="8856984" cy="6517824"/>
        </p:xfrm>
        <a:graphic>
          <a:graphicData uri="http://schemas.openxmlformats.org/drawingml/2006/table">
            <a:tbl>
              <a:tblPr firstRow="1" bandRow="1">
                <a:tableStyleId>{93296810-A885-4BE3-A3E7-6D5BEEA58F35}</a:tableStyleId>
              </a:tblPr>
              <a:tblGrid>
                <a:gridCol w="1584176"/>
                <a:gridCol w="7272808"/>
              </a:tblGrid>
              <a:tr h="885680">
                <a:tc>
                  <a:txBody>
                    <a:bodyPr/>
                    <a:lstStyle/>
                    <a:p>
                      <a:pPr algn="ctr"/>
                      <a:r>
                        <a:rPr lang="vi-VN" sz="3200" dirty="0" smtClean="0"/>
                        <a:t>Lĩnh  vực</a:t>
                      </a:r>
                      <a:endParaRPr lang="vi-VN" sz="3200" dirty="0"/>
                    </a:p>
                  </a:txBody>
                  <a:tcPr anchor="ctr"/>
                </a:tc>
                <a:tc>
                  <a:txBody>
                    <a:bodyPr/>
                    <a:lstStyle/>
                    <a:p>
                      <a:pPr algn="ctr"/>
                      <a:r>
                        <a:rPr lang="vi-VN" sz="3200" dirty="0" smtClean="0"/>
                        <a:t>Nội</a:t>
                      </a:r>
                      <a:r>
                        <a:rPr lang="vi-VN" sz="3200" baseline="0" dirty="0" smtClean="0"/>
                        <a:t> dung</a:t>
                      </a:r>
                      <a:endParaRPr lang="vi-VN" sz="3200" dirty="0"/>
                    </a:p>
                  </a:txBody>
                  <a:tcPr anchor="ctr"/>
                </a:tc>
              </a:tr>
              <a:tr h="5451024">
                <a:tc>
                  <a:txBody>
                    <a:bodyPr/>
                    <a:lstStyle/>
                    <a:p>
                      <a:pPr algn="ctr"/>
                      <a:r>
                        <a:rPr lang="vi-VN" sz="4000" dirty="0" smtClean="0"/>
                        <a:t>Chính trị</a:t>
                      </a:r>
                      <a:endParaRPr lang="vi-VN" sz="4000" dirty="0"/>
                    </a:p>
                  </a:txBody>
                  <a:tcPr anchor="ctr"/>
                </a:tc>
                <a:tc>
                  <a:txBody>
                    <a:bodyPr/>
                    <a:lstStyle/>
                    <a:p>
                      <a:pPr marL="0" indent="0" algn="just">
                        <a:buFontTx/>
                        <a:buNone/>
                      </a:pP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Qu</a:t>
                      </a:r>
                      <a:r>
                        <a:rPr lang="vi-VN" sz="4000" dirty="0" smtClean="0">
                          <a:latin typeface="Times New Roman" pitchFamily="18" charset="0"/>
                          <a:cs typeface="Times New Roman" pitchFamily="18" charset="0"/>
                        </a:rPr>
                        <a:t>ân</a:t>
                      </a:r>
                      <a:r>
                        <a:rPr lang="vi-VN" sz="4000" baseline="0" dirty="0" smtClean="0">
                          <a:latin typeface="Times New Roman" pitchFamily="18" charset="0"/>
                          <a:cs typeface="Times New Roman" pitchFamily="18" charset="0"/>
                        </a:rPr>
                        <a:t> đội:</a:t>
                      </a:r>
                    </a:p>
                  </a:txBody>
                  <a:tcPr/>
                </a:tc>
              </a:tr>
            </a:tbl>
          </a:graphicData>
        </a:graphic>
      </p:graphicFrame>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3597019"/>
            <a:ext cx="4517232" cy="301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63688" y="1830303"/>
            <a:ext cx="7272808" cy="2246769"/>
          </a:xfrm>
          <a:prstGeom prst="rect">
            <a:avLst/>
          </a:prstGeom>
          <a:noFill/>
        </p:spPr>
        <p:txBody>
          <a:bodyPr wrap="square" rtlCol="0">
            <a:spAutoFit/>
          </a:bodyPr>
          <a:lstStyle/>
          <a:p>
            <a:pPr algn="just"/>
            <a:r>
              <a:rPr lang="vi-VN" sz="2800" dirty="0">
                <a:latin typeface="Times New Roman" pitchFamily="18" charset="0"/>
                <a:cs typeface="Times New Roman" pitchFamily="18" charset="0"/>
              </a:rPr>
              <a:t>- Từ năm 1466, hệ thống tổ chức quân đội Đại Việt được cải tổ trên quy mô lớn. Cả nước được chia thành 5 khu vực quân sự (Ngũ phủ quân). Mỗi phủ quân phụ trách từ hai đến ba địa phương lớn</a:t>
            </a:r>
            <a:r>
              <a:rPr lang="vi-VN"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242920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25198174"/>
              </p:ext>
            </p:extLst>
          </p:nvPr>
        </p:nvGraphicFramePr>
        <p:xfrm>
          <a:off x="179512" y="188640"/>
          <a:ext cx="8856984" cy="6517824"/>
        </p:xfrm>
        <a:graphic>
          <a:graphicData uri="http://schemas.openxmlformats.org/drawingml/2006/table">
            <a:tbl>
              <a:tblPr firstRow="1" bandRow="1">
                <a:tableStyleId>{93296810-A885-4BE3-A3E7-6D5BEEA58F35}</a:tableStyleId>
              </a:tblPr>
              <a:tblGrid>
                <a:gridCol w="1584176"/>
                <a:gridCol w="7272808"/>
              </a:tblGrid>
              <a:tr h="885680">
                <a:tc>
                  <a:txBody>
                    <a:bodyPr/>
                    <a:lstStyle/>
                    <a:p>
                      <a:pPr algn="ctr"/>
                      <a:r>
                        <a:rPr lang="vi-VN" sz="3200" dirty="0" smtClean="0"/>
                        <a:t>Lĩnh  vực</a:t>
                      </a:r>
                      <a:endParaRPr lang="vi-VN" sz="3200" dirty="0"/>
                    </a:p>
                  </a:txBody>
                  <a:tcPr anchor="ctr"/>
                </a:tc>
                <a:tc>
                  <a:txBody>
                    <a:bodyPr/>
                    <a:lstStyle/>
                    <a:p>
                      <a:pPr algn="ctr"/>
                      <a:r>
                        <a:rPr lang="vi-VN" sz="3200" dirty="0" smtClean="0"/>
                        <a:t>Nội</a:t>
                      </a:r>
                      <a:r>
                        <a:rPr lang="vi-VN" sz="3200" baseline="0" dirty="0" smtClean="0"/>
                        <a:t> dung</a:t>
                      </a:r>
                      <a:endParaRPr lang="vi-VN" sz="3200" dirty="0"/>
                    </a:p>
                  </a:txBody>
                  <a:tcPr anchor="ctr"/>
                </a:tc>
              </a:tr>
              <a:tr h="5451024">
                <a:tc>
                  <a:txBody>
                    <a:bodyPr/>
                    <a:lstStyle/>
                    <a:p>
                      <a:pPr algn="ctr"/>
                      <a:r>
                        <a:rPr lang="vi-VN" sz="4000" dirty="0" smtClean="0"/>
                        <a:t>Kinh tế</a:t>
                      </a:r>
                      <a:endParaRPr lang="vi-VN" sz="4000" dirty="0"/>
                    </a:p>
                  </a:txBody>
                  <a:tcPr anchor="ctr"/>
                </a:tc>
                <a:tc>
                  <a:txBody>
                    <a:bodyPr/>
                    <a:lstStyle/>
                    <a:p>
                      <a:pPr marL="0" indent="0" algn="just">
                        <a:buFontTx/>
                        <a:buNone/>
                      </a:pPr>
                      <a:endParaRPr lang="vi-VN" sz="4000" dirty="0">
                        <a:latin typeface="Times New Roman" pitchFamily="18" charset="0"/>
                        <a:cs typeface="Times New Roman" pitchFamily="18" charset="0"/>
                      </a:endParaRPr>
                    </a:p>
                  </a:txBody>
                  <a:tcPr/>
                </a:tc>
              </a:tr>
            </a:tbl>
          </a:graphicData>
        </a:graphic>
      </p:graphicFrame>
      <p:sp>
        <p:nvSpPr>
          <p:cNvPr id="3" name="TextBox 2"/>
          <p:cNvSpPr txBox="1"/>
          <p:nvPr/>
        </p:nvSpPr>
        <p:spPr>
          <a:xfrm>
            <a:off x="1907704" y="1530658"/>
            <a:ext cx="6984776" cy="1754326"/>
          </a:xfrm>
          <a:prstGeom prst="rect">
            <a:avLst/>
          </a:prstGeom>
          <a:noFill/>
        </p:spPr>
        <p:txBody>
          <a:bodyPr wrap="square" rtlCol="0">
            <a:spAutoFit/>
          </a:bodyPr>
          <a:lstStyle/>
          <a:p>
            <a:pPr algn="just"/>
            <a:r>
              <a:rPr lang="vi-VN" sz="3600" dirty="0">
                <a:latin typeface="Times New Roman" pitchFamily="18" charset="0"/>
                <a:cs typeface="Times New Roman" pitchFamily="18" charset="0"/>
              </a:rPr>
              <a:t>- Năm 1477, Lê Thánh Tông ban hành chính sách lộc điền và chính sách quân điền</a:t>
            </a:r>
            <a:r>
              <a:rPr lang="vi-VN" sz="3600" dirty="0" smtClean="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
        <p:nvSpPr>
          <p:cNvPr id="4" name="TextBox 3"/>
          <p:cNvSpPr txBox="1"/>
          <p:nvPr/>
        </p:nvSpPr>
        <p:spPr>
          <a:xfrm>
            <a:off x="1979712" y="3356992"/>
            <a:ext cx="6840760" cy="2308324"/>
          </a:xfrm>
          <a:prstGeom prst="rect">
            <a:avLst/>
          </a:prstGeom>
          <a:noFill/>
        </p:spPr>
        <p:txBody>
          <a:bodyPr wrap="square" rtlCol="0">
            <a:spAutoFit/>
          </a:bodyPr>
          <a:lstStyle/>
          <a:p>
            <a:pPr algn="just"/>
            <a:r>
              <a:rPr lang="vi-VN" sz="3600" dirty="0">
                <a:latin typeface="Times New Roman" pitchFamily="18" charset="0"/>
                <a:cs typeface="Times New Roman" pitchFamily="18" charset="0"/>
              </a:rPr>
              <a:t>- Nhà nước cũng thực hiện chính sách khuyến khích khai khẩn đồn điền, mở rộng diện tích canh tác trên cả nước</a:t>
            </a:r>
            <a:r>
              <a:rPr lang="vi-VN" sz="3600" dirty="0" smtClean="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255959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a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84" y="0"/>
            <a:ext cx="3804882" cy="39496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5473" y="3949665"/>
            <a:ext cx="2996333" cy="369332"/>
          </a:xfrm>
          <a:prstGeom prst="rect">
            <a:avLst/>
          </a:prstGeom>
        </p:spPr>
        <p:txBody>
          <a:bodyPr wrap="none">
            <a:spAutoFit/>
          </a:bodyPr>
          <a:lstStyle/>
          <a:p>
            <a:r>
              <a:rPr lang="vi-VN" i="1" dirty="0"/>
              <a:t>Gốm Chu Đậu (Hải Dương)</a:t>
            </a:r>
            <a:endParaRPr lang="vi-VN"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966" y="3388476"/>
            <a:ext cx="5233034" cy="3488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65" y="4321723"/>
            <a:ext cx="3242548" cy="243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206073"/>
            <a:ext cx="3829386" cy="316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787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7" y="9128"/>
            <a:ext cx="9110554" cy="54360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7704" y="5445224"/>
            <a:ext cx="5904656" cy="830997"/>
          </a:xfrm>
          <a:prstGeom prst="rect">
            <a:avLst/>
          </a:prstGeom>
        </p:spPr>
        <p:txBody>
          <a:bodyPr wrap="square">
            <a:spAutoFit/>
          </a:bodyPr>
          <a:lstStyle/>
          <a:p>
            <a:pPr algn="ctr"/>
            <a:r>
              <a:rPr lang="vi-VN" sz="2400" dirty="0" smtClean="0"/>
              <a:t>Đời </a:t>
            </a:r>
            <a:r>
              <a:rPr lang="vi-VN" sz="2400" dirty="0"/>
              <a:t>vua Thái Tổ, Thái </a:t>
            </a:r>
            <a:r>
              <a:rPr lang="vi-VN" sz="2400" dirty="0" smtClean="0"/>
              <a:t>Tông</a:t>
            </a:r>
            <a:endParaRPr lang="vi-VN" sz="2400" dirty="0"/>
          </a:p>
          <a:p>
            <a:pPr algn="ctr"/>
            <a:r>
              <a:rPr lang="vi-VN" sz="2400" dirty="0"/>
              <a:t>Thóc lúa đầy đồng, trâu chẳng buồn </a:t>
            </a:r>
            <a:r>
              <a:rPr lang="vi-VN" sz="2400" dirty="0" smtClean="0"/>
              <a:t>ăn.</a:t>
            </a:r>
            <a:endParaRPr lang="vi-VN" sz="2400" dirty="0"/>
          </a:p>
        </p:txBody>
      </p:sp>
    </p:spTree>
    <p:extLst>
      <p:ext uri="{BB962C8B-B14F-4D97-AF65-F5344CB8AC3E}">
        <p14:creationId xmlns:p14="http://schemas.microsoft.com/office/powerpoint/2010/main" val="32126325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7545813"/>
              </p:ext>
            </p:extLst>
          </p:nvPr>
        </p:nvGraphicFramePr>
        <p:xfrm>
          <a:off x="179512" y="188640"/>
          <a:ext cx="8856984" cy="6517824"/>
        </p:xfrm>
        <a:graphic>
          <a:graphicData uri="http://schemas.openxmlformats.org/drawingml/2006/table">
            <a:tbl>
              <a:tblPr firstRow="1" bandRow="1">
                <a:tableStyleId>{93296810-A885-4BE3-A3E7-6D5BEEA58F35}</a:tableStyleId>
              </a:tblPr>
              <a:tblGrid>
                <a:gridCol w="1584176"/>
                <a:gridCol w="7272808"/>
              </a:tblGrid>
              <a:tr h="885680">
                <a:tc>
                  <a:txBody>
                    <a:bodyPr/>
                    <a:lstStyle/>
                    <a:p>
                      <a:pPr algn="ctr"/>
                      <a:r>
                        <a:rPr lang="vi-VN" sz="3200" dirty="0" smtClean="0"/>
                        <a:t>Lĩnh  vực</a:t>
                      </a:r>
                      <a:endParaRPr lang="vi-VN" sz="3200" dirty="0"/>
                    </a:p>
                  </a:txBody>
                  <a:tcPr anchor="ctr"/>
                </a:tc>
                <a:tc>
                  <a:txBody>
                    <a:bodyPr/>
                    <a:lstStyle/>
                    <a:p>
                      <a:pPr algn="ctr"/>
                      <a:r>
                        <a:rPr lang="vi-VN" sz="3200" dirty="0" smtClean="0"/>
                        <a:t>Nội</a:t>
                      </a:r>
                      <a:r>
                        <a:rPr lang="vi-VN" sz="3200" baseline="0" dirty="0" smtClean="0"/>
                        <a:t> dung</a:t>
                      </a:r>
                      <a:endParaRPr lang="vi-VN" sz="3200" dirty="0"/>
                    </a:p>
                  </a:txBody>
                  <a:tcPr anchor="ctr"/>
                </a:tc>
              </a:tr>
              <a:tr h="5451024">
                <a:tc>
                  <a:txBody>
                    <a:bodyPr/>
                    <a:lstStyle/>
                    <a:p>
                      <a:pPr algn="ctr"/>
                      <a:r>
                        <a:rPr lang="vi-VN" sz="4000" dirty="0" smtClean="0"/>
                        <a:t>Văn hóa</a:t>
                      </a:r>
                      <a:endParaRPr lang="vi-VN" sz="4000" dirty="0"/>
                    </a:p>
                  </a:txBody>
                  <a:tcPr anchor="ctr"/>
                </a:tc>
                <a:tc>
                  <a:txBody>
                    <a:bodyPr/>
                    <a:lstStyle/>
                    <a:p>
                      <a:pPr marL="0" indent="0" algn="just">
                        <a:buFontTx/>
                        <a:buNone/>
                      </a:pPr>
                      <a:endParaRPr lang="vi-VN" sz="4000" dirty="0">
                        <a:latin typeface="Times New Roman" pitchFamily="18" charset="0"/>
                        <a:cs typeface="Times New Roman" pitchFamily="18" charset="0"/>
                      </a:endParaRPr>
                    </a:p>
                  </a:txBody>
                  <a:tcPr/>
                </a:tc>
              </a:tr>
            </a:tbl>
          </a:graphicData>
        </a:graphic>
      </p:graphicFrame>
      <p:sp>
        <p:nvSpPr>
          <p:cNvPr id="3" name="TextBox 2"/>
          <p:cNvSpPr txBox="1"/>
          <p:nvPr/>
        </p:nvSpPr>
        <p:spPr>
          <a:xfrm>
            <a:off x="1907704" y="1412776"/>
            <a:ext cx="6984776" cy="1754326"/>
          </a:xfrm>
          <a:prstGeom prst="rect">
            <a:avLst/>
          </a:prstGeom>
          <a:noFill/>
        </p:spPr>
        <p:txBody>
          <a:bodyPr wrap="square" rtlCol="0">
            <a:spAutoFit/>
          </a:bodyPr>
          <a:lstStyle/>
          <a:p>
            <a:pPr algn="just"/>
            <a:r>
              <a:rPr lang="vi-VN" sz="3600" dirty="0">
                <a:latin typeface="Times New Roman" pitchFamily="18" charset="0"/>
                <a:cs typeface="Times New Roman" pitchFamily="18" charset="0"/>
              </a:rPr>
              <a:t>- Đề cao Nho giáo, đưa Nho giáo trở thành hệ tư tưởng độc tôn, chính thống của triều đình và toàn xã hội.</a:t>
            </a:r>
          </a:p>
        </p:txBody>
      </p:sp>
      <p:sp>
        <p:nvSpPr>
          <p:cNvPr id="4" name="TextBox 3"/>
          <p:cNvSpPr txBox="1"/>
          <p:nvPr/>
        </p:nvSpPr>
        <p:spPr>
          <a:xfrm>
            <a:off x="1979712" y="3356992"/>
            <a:ext cx="6840760" cy="1200329"/>
          </a:xfrm>
          <a:prstGeom prst="rect">
            <a:avLst/>
          </a:prstGeom>
          <a:noFill/>
        </p:spPr>
        <p:txBody>
          <a:bodyPr wrap="square" rtlCol="0">
            <a:spAutoFit/>
          </a:bodyPr>
          <a:lstStyle/>
          <a:p>
            <a:pPr algn="just"/>
            <a:r>
              <a:rPr lang="vi-VN" sz="3600" dirty="0">
                <a:latin typeface="Times New Roman" pitchFamily="18" charset="0"/>
                <a:cs typeface="Times New Roman" pitchFamily="18" charset="0"/>
              </a:rPr>
              <a:t>- Giáo dục - khoa cử được chú trọng và có nhiều đổi mới.</a:t>
            </a:r>
            <a:endParaRPr lang="vi-VN" sz="3600" dirty="0"/>
          </a:p>
        </p:txBody>
      </p:sp>
    </p:spTree>
    <p:extLst>
      <p:ext uri="{BB962C8B-B14F-4D97-AF65-F5344CB8AC3E}">
        <p14:creationId xmlns:p14="http://schemas.microsoft.com/office/powerpoint/2010/main" val="88806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ý thuyết Lịch Sử 7 Bài 17: Đại Việt thời Lê sơ (1428 – 1527) - Kết nối tri thức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6992"/>
            <a:ext cx="5267857" cy="352123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0"/>
            <a:ext cx="5004048" cy="333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834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1528" y="506264"/>
            <a:ext cx="7660753" cy="812800"/>
            <a:chOff x="564979" y="2844800"/>
            <a:chExt cx="7660753" cy="812800"/>
          </a:xfrm>
        </p:grpSpPr>
        <p:sp>
          <p:nvSpPr>
            <p:cNvPr id="4" name="Rectangle 3"/>
            <p:cNvSpPr/>
            <p:nvPr/>
          </p:nvSpPr>
          <p:spPr>
            <a:xfrm>
              <a:off x="564979" y="2844800"/>
              <a:ext cx="7660753" cy="812800"/>
            </a:xfrm>
            <a:prstGeom prst="rect">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5" name="Rectangle 4"/>
            <p:cNvSpPr/>
            <p:nvPr/>
          </p:nvSpPr>
          <p:spPr>
            <a:xfrm>
              <a:off x="564979" y="2844800"/>
              <a:ext cx="7660753" cy="812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5160" tIns="111760" rIns="111760" bIns="111760" numCol="1" spcCol="1270" anchor="ctr" anchorCtr="0">
              <a:noAutofit/>
            </a:bodyPr>
            <a:lstStyle/>
            <a:p>
              <a:pPr lvl="0" algn="l" defTabSz="1955800">
                <a:lnSpc>
                  <a:spcPct val="90000"/>
                </a:lnSpc>
                <a:spcBef>
                  <a:spcPct val="0"/>
                </a:spcBef>
                <a:spcAft>
                  <a:spcPct val="35000"/>
                </a:spcAft>
              </a:pPr>
              <a:r>
                <a:rPr lang="vi-VN" sz="4400" kern="1200" dirty="0" smtClean="0"/>
                <a:t>Kết quả, ý nghĩa</a:t>
              </a:r>
              <a:endParaRPr lang="vi-VN" sz="4400" kern="1200" dirty="0"/>
            </a:p>
          </p:txBody>
        </p:sp>
      </p:grpSp>
      <p:sp>
        <p:nvSpPr>
          <p:cNvPr id="3" name="Oval 2"/>
          <p:cNvSpPr/>
          <p:nvPr/>
        </p:nvSpPr>
        <p:spPr>
          <a:xfrm>
            <a:off x="323528" y="404664"/>
            <a:ext cx="1016000" cy="1016000"/>
          </a:xfrm>
          <a:prstGeom prst="ellipse">
            <a:avLst/>
          </a:prstGeom>
        </p:spPr>
        <p:style>
          <a:lnRef idx="2">
            <a:schemeClr val="accent2">
              <a:hueOff val="4681519"/>
              <a:satOff val="-5839"/>
              <a:lumOff val="1373"/>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435484" y="558721"/>
            <a:ext cx="792088" cy="707886"/>
          </a:xfrm>
          <a:prstGeom prst="rect">
            <a:avLst/>
          </a:prstGeom>
          <a:noFill/>
        </p:spPr>
        <p:txBody>
          <a:bodyPr wrap="square" rtlCol="0">
            <a:spAutoFit/>
          </a:bodyPr>
          <a:lstStyle/>
          <a:p>
            <a:pPr algn="ctr"/>
            <a:r>
              <a:rPr lang="en-US" sz="4000" dirty="0" smtClean="0"/>
              <a:t>3</a:t>
            </a:r>
            <a:endParaRPr lang="vi-VN" sz="4000" dirty="0"/>
          </a:p>
        </p:txBody>
      </p:sp>
      <p:sp>
        <p:nvSpPr>
          <p:cNvPr id="7" name="Cloud Callout 6"/>
          <p:cNvSpPr/>
          <p:nvPr/>
        </p:nvSpPr>
        <p:spPr>
          <a:xfrm>
            <a:off x="2454784" y="1628800"/>
            <a:ext cx="6037497" cy="2736304"/>
          </a:xfrm>
          <a:prstGeom prst="cloudCallout">
            <a:avLst>
              <a:gd name="adj1" fmla="val -33621"/>
              <a:gd name="adj2" fmla="val 59833"/>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2800" dirty="0" smtClean="0"/>
              <a:t>Em hãy trình bày k</a:t>
            </a:r>
            <a:r>
              <a:rPr lang="vi-VN" sz="2800" dirty="0" smtClean="0"/>
              <a:t>ết quả và ý nghĩa </a:t>
            </a:r>
            <a:r>
              <a:rPr lang="vi-VN" sz="2800" dirty="0" smtClean="0"/>
              <a:t>cuộc cải cách của Lê Thánh Tông?</a:t>
            </a:r>
            <a:endParaRPr lang="vi-VN" sz="28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149081"/>
            <a:ext cx="3611893" cy="27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14509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186874"/>
            <a:ext cx="8352928" cy="3970318"/>
          </a:xfrm>
          <a:prstGeom prst="rect">
            <a:avLst/>
          </a:prstGeom>
        </p:spPr>
        <p:txBody>
          <a:bodyPr wrap="square">
            <a:spAutoFit/>
          </a:bodyPr>
          <a:lstStyle/>
          <a:p>
            <a:pPr algn="just"/>
            <a:r>
              <a:rPr lang="vi-VN" sz="2800" dirty="0" smtClean="0"/>
              <a:t>- Kết quả:</a:t>
            </a:r>
          </a:p>
          <a:p>
            <a:pPr algn="just"/>
            <a:r>
              <a:rPr lang="vi-VN" sz="2800" dirty="0" smtClean="0"/>
              <a:t>+ Đưa tới sự xác lập của thể chế quân chủ chuyên chế trung ương tập quyền mang tính quan liêu theo đường lối pháp trị. Bộ máy nhà nước thời Lê sơ trở nên hoàn chỉnh, chặt chẽ.</a:t>
            </a:r>
          </a:p>
          <a:p>
            <a:pPr algn="just"/>
            <a:r>
              <a:rPr lang="vi-VN" sz="2800" dirty="0" smtClean="0"/>
              <a:t>+ Đời sống kinh tế, xã hội, văn hoá của Đại Việt cũng có những biến đổi lớn, trong đó nổi bật là sự phát triển của nền kinh tế tiểu nông và sự thống trị của tư tưởng Nho giáo.</a:t>
            </a:r>
            <a:endParaRPr lang="vi-VN" sz="2800" dirty="0"/>
          </a:p>
        </p:txBody>
      </p:sp>
    </p:spTree>
    <p:extLst>
      <p:ext uri="{BB962C8B-B14F-4D97-AF65-F5344CB8AC3E}">
        <p14:creationId xmlns:p14="http://schemas.microsoft.com/office/powerpoint/2010/main" val="4268217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359024" y="548680"/>
            <a:ext cx="3024336" cy="1584176"/>
          </a:xfrm>
          <a:prstGeom prst="horizontalScroll">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dirty="0" err="1" smtClean="0"/>
              <a:t>Năm</a:t>
            </a:r>
            <a:r>
              <a:rPr lang="en-US" sz="4000" dirty="0" smtClean="0"/>
              <a:t> 1428</a:t>
            </a:r>
            <a:endParaRPr lang="vi-VN" sz="4000" dirty="0"/>
          </a:p>
        </p:txBody>
      </p:sp>
      <p:sp>
        <p:nvSpPr>
          <p:cNvPr id="6" name="Snip Diagonal Corner Rectangle 5"/>
          <p:cNvSpPr/>
          <p:nvPr/>
        </p:nvSpPr>
        <p:spPr>
          <a:xfrm>
            <a:off x="5364088" y="404664"/>
            <a:ext cx="3240360" cy="1368152"/>
          </a:xfrm>
          <a:prstGeom prst="snip2Diag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smtClean="0"/>
              <a:t>Khởi</a:t>
            </a:r>
            <a:r>
              <a:rPr lang="en-US" sz="3600" dirty="0" smtClean="0"/>
              <a:t> </a:t>
            </a:r>
            <a:r>
              <a:rPr lang="en-US" sz="3600" dirty="0" err="1" smtClean="0"/>
              <a:t>nghĩa</a:t>
            </a:r>
            <a:r>
              <a:rPr lang="en-US" sz="3600" dirty="0" smtClean="0"/>
              <a:t> Lam </a:t>
            </a:r>
            <a:r>
              <a:rPr lang="en-US" sz="3600" dirty="0" err="1" smtClean="0"/>
              <a:t>Sơn</a:t>
            </a:r>
            <a:endParaRPr lang="vi-VN" sz="3600" dirty="0"/>
          </a:p>
        </p:txBody>
      </p:sp>
      <p:sp>
        <p:nvSpPr>
          <p:cNvPr id="7" name="Round Diagonal Corner Rectangle 6"/>
          <p:cNvSpPr/>
          <p:nvPr/>
        </p:nvSpPr>
        <p:spPr>
          <a:xfrm>
            <a:off x="395536" y="3212976"/>
            <a:ext cx="3456384" cy="1368152"/>
          </a:xfrm>
          <a:prstGeom prst="round2Diag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dirty="0" err="1" smtClean="0"/>
              <a:t>Cải</a:t>
            </a:r>
            <a:r>
              <a:rPr lang="en-US" sz="3600" dirty="0" smtClean="0"/>
              <a:t> </a:t>
            </a:r>
            <a:r>
              <a:rPr lang="en-US" sz="3600" dirty="0" err="1" smtClean="0"/>
              <a:t>cách</a:t>
            </a:r>
            <a:endParaRPr lang="vi-VN" sz="3600" dirty="0"/>
          </a:p>
        </p:txBody>
      </p:sp>
      <p:sp>
        <p:nvSpPr>
          <p:cNvPr id="8" name="Regular Pentagon 7"/>
          <p:cNvSpPr/>
          <p:nvPr/>
        </p:nvSpPr>
        <p:spPr>
          <a:xfrm>
            <a:off x="6444208" y="2960948"/>
            <a:ext cx="2160240" cy="1872208"/>
          </a:xfrm>
          <a:prstGeom prst="pentagon">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dirty="0" err="1" smtClean="0"/>
              <a:t>Hồng</a:t>
            </a:r>
            <a:r>
              <a:rPr lang="en-US" sz="4000" dirty="0" smtClean="0"/>
              <a:t> </a:t>
            </a:r>
            <a:r>
              <a:rPr lang="en-US" sz="4000" dirty="0" err="1" smtClean="0"/>
              <a:t>Đức</a:t>
            </a:r>
            <a:endParaRPr lang="en-US" sz="4000" dirty="0" smtClean="0"/>
          </a:p>
        </p:txBody>
      </p:sp>
      <p:sp>
        <p:nvSpPr>
          <p:cNvPr id="9" name="Right Arrow 8"/>
          <p:cNvSpPr/>
          <p:nvPr/>
        </p:nvSpPr>
        <p:spPr>
          <a:xfrm>
            <a:off x="179512" y="6093296"/>
            <a:ext cx="864096" cy="57606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sz="2800"/>
          </a:p>
        </p:txBody>
      </p:sp>
      <p:sp>
        <p:nvSpPr>
          <p:cNvPr id="10" name="Rounded Rectangle 9"/>
          <p:cNvSpPr/>
          <p:nvPr/>
        </p:nvSpPr>
        <p:spPr>
          <a:xfrm>
            <a:off x="1187624" y="5805264"/>
            <a:ext cx="7776864" cy="9361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800" i="1" dirty="0"/>
              <a:t>Những gợi ý trên đây nhắc em nhớ lại vị vua nào trong lịch sử dân tộc Việt Nam? </a:t>
            </a:r>
            <a:endParaRPr lang="vi-VN" sz="2800" dirty="0"/>
          </a:p>
        </p:txBody>
      </p:sp>
      <p:sp>
        <p:nvSpPr>
          <p:cNvPr id="11" name="Snip Same Side Corner Rectangle 10"/>
          <p:cNvSpPr/>
          <p:nvPr/>
        </p:nvSpPr>
        <p:spPr>
          <a:xfrm>
            <a:off x="4195027" y="2052042"/>
            <a:ext cx="2232248" cy="1224136"/>
          </a:xfrm>
          <a:prstGeom prst="snip2Same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smtClean="0"/>
              <a:t>36 </a:t>
            </a:r>
            <a:r>
              <a:rPr lang="en-US" sz="3600" dirty="0" err="1" smtClean="0"/>
              <a:t>năm</a:t>
            </a:r>
            <a:endParaRPr lang="vi-VN" sz="3600" dirty="0"/>
          </a:p>
        </p:txBody>
      </p:sp>
    </p:spTree>
    <p:extLst>
      <p:ext uri="{BB962C8B-B14F-4D97-AF65-F5344CB8AC3E}">
        <p14:creationId xmlns:p14="http://schemas.microsoft.com/office/powerpoint/2010/main" val="220167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ircle(in)">
                                      <p:cBhvr>
                                        <p:cTn id="45" dur="750"/>
                                        <p:tgtEl>
                                          <p:spTgt spid="10"/>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circle(in)">
                                      <p:cBhvr>
                                        <p:cTn id="4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628800"/>
            <a:ext cx="8640960" cy="3046988"/>
          </a:xfrm>
          <a:prstGeom prst="rect">
            <a:avLst/>
          </a:prstGeom>
        </p:spPr>
        <p:txBody>
          <a:bodyPr wrap="square">
            <a:spAutoFit/>
          </a:bodyPr>
          <a:lstStyle/>
          <a:p>
            <a:pPr algn="just"/>
            <a:r>
              <a:rPr lang="pt-BR" sz="3200" dirty="0"/>
              <a:t>- Ý nghĩa:</a:t>
            </a:r>
            <a:endParaRPr lang="vi-VN" sz="3200" dirty="0"/>
          </a:p>
          <a:p>
            <a:pPr algn="just"/>
            <a:r>
              <a:rPr lang="pt-BR" sz="3200" dirty="0"/>
              <a:t>+ Thể hiện rõ tinh thần dân tộc của vương triều Lê sơ, đưa nhà nước Lê sơ đạt đến giai đoạn phát triển đỉnh cao.</a:t>
            </a:r>
            <a:endParaRPr lang="vi-VN" sz="3200" dirty="0"/>
          </a:p>
          <a:p>
            <a:pPr algn="just"/>
            <a:r>
              <a:rPr lang="pt-BR" sz="3200" dirty="0"/>
              <a:t>+ Đặt cơ sở cho hệ thống hành chính của Đại Việt nhiều thế kỉ sau đó.</a:t>
            </a:r>
            <a:endParaRPr lang="vi-VN" sz="3200" dirty="0"/>
          </a:p>
        </p:txBody>
      </p:sp>
    </p:spTree>
    <p:extLst>
      <p:ext uri="{BB962C8B-B14F-4D97-AF65-F5344CB8AC3E}">
        <p14:creationId xmlns:p14="http://schemas.microsoft.com/office/powerpoint/2010/main" val="2255460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 xmlns:a16="http://schemas.microsoft.com/office/drawing/2014/main" id="{7BAAEF51-97C5-4A9B-93A0-BDE09ECEB49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040244" y="-201445"/>
            <a:ext cx="7371113" cy="7539309"/>
          </a:xfrm>
          <a:prstGeom prst="rect">
            <a:avLst/>
          </a:prstGeom>
        </p:spPr>
      </p:pic>
      <p:pic>
        <p:nvPicPr>
          <p:cNvPr id="3" name="图片 13">
            <a:extLst>
              <a:ext uri="{FF2B5EF4-FFF2-40B4-BE49-F238E27FC236}">
                <a16:creationId xmlns=""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3096949" y="4922671"/>
            <a:ext cx="798636" cy="1064848"/>
          </a:xfrm>
          <a:prstGeom prst="rect">
            <a:avLst/>
          </a:prstGeom>
        </p:spPr>
      </p:pic>
      <p:pic>
        <p:nvPicPr>
          <p:cNvPr id="13" name="图片 18">
            <a:extLst>
              <a:ext uri="{FF2B5EF4-FFF2-40B4-BE49-F238E27FC236}">
                <a16:creationId xmlns=""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9" y="-497173"/>
            <a:ext cx="1498473" cy="2157801"/>
          </a:xfrm>
          <a:prstGeom prst="rect">
            <a:avLst/>
          </a:prstGeom>
        </p:spPr>
      </p:pic>
      <p:pic>
        <p:nvPicPr>
          <p:cNvPr id="14" name="图片 20">
            <a:extLst>
              <a:ext uri="{FF2B5EF4-FFF2-40B4-BE49-F238E27FC236}">
                <a16:creationId xmlns=""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984" y="-2219"/>
            <a:ext cx="1110365" cy="1888641"/>
          </a:xfrm>
          <a:prstGeom prst="rect">
            <a:avLst/>
          </a:prstGeom>
        </p:spPr>
      </p:pic>
      <p:pic>
        <p:nvPicPr>
          <p:cNvPr id="15" name="图片 17">
            <a:extLst>
              <a:ext uri="{FF2B5EF4-FFF2-40B4-BE49-F238E27FC236}">
                <a16:creationId xmlns=""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28" y="4968010"/>
            <a:ext cx="1796546" cy="2006613"/>
          </a:xfrm>
          <a:prstGeom prst="rect">
            <a:avLst/>
          </a:prstGeom>
        </p:spPr>
      </p:pic>
      <p:pic>
        <p:nvPicPr>
          <p:cNvPr id="16" name="图片 19">
            <a:extLst>
              <a:ext uri="{FF2B5EF4-FFF2-40B4-BE49-F238E27FC236}">
                <a16:creationId xmlns=""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344" y="4982935"/>
            <a:ext cx="1967091" cy="2041068"/>
          </a:xfrm>
          <a:prstGeom prst="rect">
            <a:avLst/>
          </a:prstGeom>
        </p:spPr>
      </p:pic>
      <p:sp>
        <p:nvSpPr>
          <p:cNvPr id="4" name="Rectangle 3">
            <a:extLst>
              <a:ext uri="{FF2B5EF4-FFF2-40B4-BE49-F238E27FC236}">
                <a16:creationId xmlns="" xmlns:a16="http://schemas.microsoft.com/office/drawing/2014/main" id="{8267DBBC-A944-4546-B31A-69D788E55C9B}"/>
              </a:ext>
            </a:extLst>
          </p:cNvPr>
          <p:cNvSpPr/>
          <p:nvPr/>
        </p:nvSpPr>
        <p:spPr>
          <a:xfrm>
            <a:off x="2245218" y="1286256"/>
            <a:ext cx="4107856" cy="900246"/>
          </a:xfrm>
          <a:prstGeom prst="rect">
            <a:avLst/>
          </a:prstGeom>
          <a:noFill/>
        </p:spPr>
        <p:txBody>
          <a:bodyPr wrap="none" lIns="68580" tIns="34290" rIns="68580" bIns="34290">
            <a:spAutoFit/>
          </a:bodyPr>
          <a:lstStyle/>
          <a:p>
            <a:pPr algn="ctr" defTabSz="685783">
              <a:buClrTx/>
            </a:pPr>
            <a:r>
              <a:rPr lang="en-US" sz="5400" b="1" kern="120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59751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9552" y="1981200"/>
            <a:ext cx="7992888" cy="3416320"/>
          </a:xfrm>
          <a:prstGeom prst="rect">
            <a:avLst/>
          </a:prstGeom>
        </p:spPr>
        <p:txBody>
          <a:bodyPr wrap="square">
            <a:spAutoFit/>
          </a:bodyPr>
          <a:lstStyle/>
          <a:p>
            <a:pPr algn="just"/>
            <a:r>
              <a:rPr lang="vi-VN" sz="2400" b="1" i="1" dirty="0"/>
              <a:t>Câu 1: Một trong những nội dung nào dưới đây thể hiện bối cảnh đất nước khi Lê Thánh tông lên ngôi hoàng đế?</a:t>
            </a:r>
            <a:endParaRPr lang="vi-VN" sz="2400" b="1" dirty="0"/>
          </a:p>
          <a:p>
            <a:pPr algn="just"/>
            <a:r>
              <a:rPr lang="vi-VN" sz="2400" dirty="0"/>
              <a:t>A. Bộ máy hành chính nhà nước chưa được củng cố.</a:t>
            </a:r>
          </a:p>
          <a:p>
            <a:pPr algn="just"/>
            <a:r>
              <a:rPr lang="vi-VN" sz="2400" dirty="0"/>
              <a:t>B. Sau khi vua Lê Thái Tổ qua đời, các vua kế vị thường ít tuổi.</a:t>
            </a:r>
          </a:p>
          <a:p>
            <a:pPr algn="just"/>
            <a:r>
              <a:rPr lang="vi-VN" sz="2400" dirty="0"/>
              <a:t>C. Nguy cơ diễn ra các mâu thuẫn nội bộ.</a:t>
            </a:r>
          </a:p>
          <a:p>
            <a:pPr algn="just"/>
            <a:r>
              <a:rPr lang="vi-VN" sz="2400" dirty="0"/>
              <a:t>D. Đất nước đang gặp nhiều khó khăn do hậu quả chiến tranh để lại.</a:t>
            </a:r>
          </a:p>
        </p:txBody>
      </p:sp>
      <p:sp>
        <p:nvSpPr>
          <p:cNvPr id="3" name="Oval 2"/>
          <p:cNvSpPr/>
          <p:nvPr/>
        </p:nvSpPr>
        <p:spPr>
          <a:xfrm>
            <a:off x="539552" y="342900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0915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67544" y="1922056"/>
            <a:ext cx="8064896" cy="3970318"/>
          </a:xfrm>
          <a:prstGeom prst="rect">
            <a:avLst/>
          </a:prstGeom>
        </p:spPr>
        <p:txBody>
          <a:bodyPr wrap="square">
            <a:spAutoFit/>
          </a:bodyPr>
          <a:lstStyle/>
          <a:p>
            <a:pPr algn="just"/>
            <a:r>
              <a:rPr lang="vi-VN" sz="2800" b="1" i="1" dirty="0"/>
              <a:t>Câu 2: Nội dung nào dưới đây </a:t>
            </a:r>
            <a:r>
              <a:rPr lang="vi-VN" sz="2800" b="1" i="1" u="sng" dirty="0"/>
              <a:t>không</a:t>
            </a:r>
            <a:r>
              <a:rPr lang="vi-VN" sz="2800" b="1" i="1" dirty="0"/>
              <a:t> thuộc nội dung cải cách hành chính của Lê Thánh Tông ở trung ương?</a:t>
            </a:r>
            <a:endParaRPr lang="vi-VN" sz="2800" dirty="0"/>
          </a:p>
          <a:p>
            <a:pPr algn="just"/>
            <a:r>
              <a:rPr lang="vi-VN" sz="2800" dirty="0"/>
              <a:t>A. Đứng đầu là vua, nắm mọi quyền hành.</a:t>
            </a:r>
          </a:p>
          <a:p>
            <a:pPr algn="just"/>
            <a:r>
              <a:rPr lang="vi-VN" sz="2800" dirty="0"/>
              <a:t>B. Giúp vua có các quan đại thần như thái sư, thái phó, thái bảo, ….</a:t>
            </a:r>
          </a:p>
          <a:p>
            <a:pPr algn="just"/>
            <a:r>
              <a:rPr lang="vi-VN" sz="2800" dirty="0"/>
              <a:t>C. Nhà nước đặt ra lục bộ, đứng đầu mỗi bộ là thượng thư.</a:t>
            </a:r>
          </a:p>
          <a:p>
            <a:pPr algn="just"/>
            <a:r>
              <a:rPr lang="vi-VN" sz="2800" dirty="0"/>
              <a:t>D. Chia cả nước làm 13 đạo thừa tuyên.</a:t>
            </a:r>
          </a:p>
        </p:txBody>
      </p:sp>
      <p:sp>
        <p:nvSpPr>
          <p:cNvPr id="5" name="Oval 4"/>
          <p:cNvSpPr/>
          <p:nvPr/>
        </p:nvSpPr>
        <p:spPr>
          <a:xfrm>
            <a:off x="467544" y="537321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78961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600" y="1905794"/>
            <a:ext cx="7994848" cy="3539430"/>
          </a:xfrm>
          <a:prstGeom prst="rect">
            <a:avLst/>
          </a:prstGeom>
        </p:spPr>
        <p:txBody>
          <a:bodyPr wrap="square">
            <a:spAutoFit/>
          </a:bodyPr>
          <a:lstStyle/>
          <a:p>
            <a:pPr algn="just"/>
            <a:r>
              <a:rPr lang="vi-VN" sz="3200" b="1" i="1" dirty="0"/>
              <a:t>Câu 3: Vua Lê Thánh Tông cho biên soạn và ban hành bộ luật mới mang tên là gì?</a:t>
            </a:r>
            <a:endParaRPr lang="vi-VN" sz="3200" dirty="0"/>
          </a:p>
          <a:p>
            <a:pPr algn="just"/>
            <a:r>
              <a:rPr lang="vi-VN" sz="3200" dirty="0" smtClean="0"/>
              <a:t>A. Hình </a:t>
            </a:r>
            <a:r>
              <a:rPr lang="vi-VN" sz="3200" dirty="0"/>
              <a:t>luật.						</a:t>
            </a:r>
            <a:endParaRPr lang="vi-VN" sz="3200" dirty="0"/>
          </a:p>
          <a:p>
            <a:pPr algn="just"/>
            <a:r>
              <a:rPr lang="vi-VN" sz="3200" dirty="0" smtClean="0"/>
              <a:t>B. Hình </a:t>
            </a:r>
            <a:r>
              <a:rPr lang="vi-VN" sz="3200" dirty="0"/>
              <a:t>thư.</a:t>
            </a:r>
          </a:p>
          <a:p>
            <a:pPr algn="just"/>
            <a:r>
              <a:rPr lang="vi-VN" sz="3200" dirty="0" smtClean="0"/>
              <a:t>C. Luật Gia Long.</a:t>
            </a:r>
            <a:r>
              <a:rPr lang="vi-VN" sz="3200" dirty="0"/>
              <a:t>					</a:t>
            </a:r>
            <a:endParaRPr lang="vi-VN" sz="3200" dirty="0" smtClean="0"/>
          </a:p>
          <a:p>
            <a:pPr algn="just"/>
            <a:r>
              <a:rPr lang="vi-VN" sz="3200" dirty="0" smtClean="0"/>
              <a:t>D</a:t>
            </a:r>
            <a:r>
              <a:rPr lang="vi-VN" sz="3200" dirty="0"/>
              <a:t>. Luật Hồng Đức.</a:t>
            </a:r>
          </a:p>
        </p:txBody>
      </p:sp>
      <p:sp>
        <p:nvSpPr>
          <p:cNvPr id="7" name="Oval 6"/>
          <p:cNvSpPr/>
          <p:nvPr/>
        </p:nvSpPr>
        <p:spPr>
          <a:xfrm>
            <a:off x="611560" y="486916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7341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09600" y="1884888"/>
            <a:ext cx="7994848" cy="3416320"/>
          </a:xfrm>
          <a:prstGeom prst="rect">
            <a:avLst/>
          </a:prstGeom>
        </p:spPr>
        <p:txBody>
          <a:bodyPr wrap="square">
            <a:spAutoFit/>
          </a:bodyPr>
          <a:lstStyle/>
          <a:p>
            <a:pPr algn="just"/>
            <a:r>
              <a:rPr lang="vi-VN" sz="2400" b="1" i="1" dirty="0" smtClean="0"/>
              <a:t>Câu 4. “Một thước núi, một tấc sông của ta lẽ nào lại vứt bỏ…Kẻ nào dám đem một tấc đất của Thái Tổ làm mồi cho giặc, thì tội phải tru di” (Đại Việt sử ký toàn thư). Lời căn dặn trên của vua Lê Thánh Tông phản ánh điều gì?</a:t>
            </a:r>
            <a:endParaRPr lang="vi-VN" sz="2400" dirty="0" smtClean="0"/>
          </a:p>
          <a:p>
            <a:pPr algn="just"/>
            <a:r>
              <a:rPr lang="vi-VN" sz="2400" dirty="0" smtClean="0"/>
              <a:t>A. Ý thức về việc bảo vệ chủ quyền quốc gia dân tộc.</a:t>
            </a:r>
          </a:p>
          <a:p>
            <a:pPr algn="just"/>
            <a:r>
              <a:rPr lang="vi-VN" sz="2400" dirty="0" smtClean="0"/>
              <a:t>B. Sách lược ngoại giao của nhà Lê với Trung Hoa.</a:t>
            </a:r>
          </a:p>
          <a:p>
            <a:pPr algn="just"/>
            <a:r>
              <a:rPr lang="vi-VN" sz="2400" dirty="0" smtClean="0"/>
              <a:t>C. Chính sách đoàn kết để bảo vệ chủ quyền dân tộc.</a:t>
            </a:r>
          </a:p>
          <a:p>
            <a:pPr algn="just"/>
            <a:r>
              <a:rPr lang="vi-VN" sz="2400" dirty="0" smtClean="0"/>
              <a:t>D. Chính sách Nam tiến của nhà Lê.</a:t>
            </a:r>
            <a:endParaRPr lang="vi-VN" sz="2400" dirty="0"/>
          </a:p>
        </p:txBody>
      </p:sp>
      <p:sp>
        <p:nvSpPr>
          <p:cNvPr id="6" name="Oval 5"/>
          <p:cNvSpPr/>
          <p:nvPr/>
        </p:nvSpPr>
        <p:spPr>
          <a:xfrm>
            <a:off x="611560" y="3717032"/>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1817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09600" y="2172920"/>
            <a:ext cx="7994848" cy="3416320"/>
          </a:xfrm>
          <a:prstGeom prst="rect">
            <a:avLst/>
          </a:prstGeom>
        </p:spPr>
        <p:txBody>
          <a:bodyPr wrap="square">
            <a:spAutoFit/>
          </a:bodyPr>
          <a:lstStyle/>
          <a:p>
            <a:pPr algn="just"/>
            <a:r>
              <a:rPr lang="vi-VN" sz="2400" b="1" i="1" dirty="0"/>
              <a:t>Câu 5: Điểm khác biệt cơ bản giữa tổ chức bộ máy nhà nước thời Lê sơ so với thời Lý – Trần là gì?</a:t>
            </a:r>
            <a:endParaRPr lang="vi-VN" sz="2400" dirty="0"/>
          </a:p>
          <a:p>
            <a:pPr algn="just"/>
            <a:r>
              <a:rPr lang="vi-VN" sz="2400" dirty="0"/>
              <a:t>A. Bộ máy nhà nước được hoàn chỉnh và tính tập quyền cao độ.</a:t>
            </a:r>
          </a:p>
          <a:p>
            <a:pPr algn="just"/>
            <a:r>
              <a:rPr lang="vi-VN" sz="2400" dirty="0"/>
              <a:t>B. Quyền lực của nhà vua bị hạn chế bởi tể tướng và đại hành khiển.</a:t>
            </a:r>
          </a:p>
          <a:p>
            <a:pPr algn="just"/>
            <a:r>
              <a:rPr lang="vi-VN" sz="2400" dirty="0"/>
              <a:t>C. Xuất hiện thêm 6 bộ tồn tại song song với tể tướng và đại hành khiển.</a:t>
            </a:r>
          </a:p>
          <a:p>
            <a:pPr algn="just"/>
            <a:r>
              <a:rPr lang="vi-VN" sz="2400" dirty="0"/>
              <a:t>D. Nhà nước được xây dựng trên cơ sở pháp luật. </a:t>
            </a:r>
          </a:p>
        </p:txBody>
      </p:sp>
      <p:sp>
        <p:nvSpPr>
          <p:cNvPr id="6" name="Oval 5"/>
          <p:cNvSpPr/>
          <p:nvPr/>
        </p:nvSpPr>
        <p:spPr>
          <a:xfrm>
            <a:off x="611560" y="292494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69563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pic>
        <p:nvPicPr>
          <p:cNvPr id="12"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13" name="图片 3">
            <a:extLst>
              <a:ext uri="{FF2B5EF4-FFF2-40B4-BE49-F238E27FC236}">
                <a16:creationId xmlns="" xmlns:a16="http://schemas.microsoft.com/office/drawing/2014/main" id="{653F8F17-3EC4-4718-8736-B56583C3D6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4573" y="4508460"/>
            <a:ext cx="5062852" cy="2845323"/>
          </a:xfrm>
          <a:prstGeom prst="rect">
            <a:avLst/>
          </a:prstGeom>
        </p:spPr>
      </p:pic>
      <p:sp>
        <p:nvSpPr>
          <p:cNvPr id="14" name="Rectangle 13">
            <a:extLst>
              <a:ext uri="{FF2B5EF4-FFF2-40B4-BE49-F238E27FC236}">
                <a16:creationId xmlns="" xmlns:a16="http://schemas.microsoft.com/office/drawing/2014/main" id="{DFE0A350-8463-A442-8201-52163F8652C1}"/>
              </a:ext>
            </a:extLst>
          </p:cNvPr>
          <p:cNvSpPr/>
          <p:nvPr/>
        </p:nvSpPr>
        <p:spPr>
          <a:xfrm>
            <a:off x="867719" y="2169995"/>
            <a:ext cx="10720173" cy="1815690"/>
          </a:xfrm>
          <a:prstGeom prst="rect">
            <a:avLst/>
          </a:prstGeom>
        </p:spPr>
        <p:txBody>
          <a:bodyPr wrap="square">
            <a:spAutoFit/>
          </a:bodyPr>
          <a:lstStyle/>
          <a:p>
            <a:pPr lvl="0" algn="ctr" defTabSz="1219170">
              <a:buClr>
                <a:srgbClr val="000000"/>
              </a:buClr>
              <a:defRPr/>
            </a:pPr>
            <a:r>
              <a:rPr lang="en-US" sz="3733" kern="0" dirty="0" err="1" smtClean="0">
                <a:solidFill>
                  <a:srgbClr val="000000"/>
                </a:solidFill>
                <a:latin typeface="Times New Roman" panose="02020603050405020304" pitchFamily="18" charset="0"/>
                <a:ea typeface="Times New Roman" panose="02020603050405020304" pitchFamily="18" charset="0"/>
                <a:cs typeface="Arial"/>
                <a:sym typeface="Arial"/>
              </a:rPr>
              <a:t>Những</a:t>
            </a:r>
            <a:r>
              <a:rPr lang="en-US" sz="3733" kern="0" dirty="0" smtClean="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kinh</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nghiệm</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hoặc</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bài</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học</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nào</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từ</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cuộc</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cải</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cách</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của</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Lê</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Thánh</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Tông</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có</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thể</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vận</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dụng</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trong</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công</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cuộc</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cải</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cách</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hành</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chính</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ở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Việt</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Nam </a:t>
            </a:r>
            <a:r>
              <a:rPr lang="en-US" sz="3733" kern="0" dirty="0" err="1">
                <a:solidFill>
                  <a:srgbClr val="000000"/>
                </a:solidFill>
                <a:latin typeface="Times New Roman" panose="02020603050405020304" pitchFamily="18" charset="0"/>
                <a:ea typeface="Times New Roman" panose="02020603050405020304" pitchFamily="18" charset="0"/>
                <a:cs typeface="Arial"/>
                <a:sym typeface="Arial"/>
              </a:rPr>
              <a:t>hiện</a:t>
            </a:r>
            <a:r>
              <a:rPr lang="en-US" sz="3733" kern="0" dirty="0">
                <a:solidFill>
                  <a:srgbClr val="000000"/>
                </a:solidFill>
                <a:latin typeface="Times New Roman" panose="02020603050405020304" pitchFamily="18" charset="0"/>
                <a:ea typeface="Times New Roman" panose="02020603050405020304" pitchFamily="18" charset="0"/>
                <a:cs typeface="Arial"/>
                <a:sym typeface="Arial"/>
              </a:rPr>
              <a:t> nay?</a:t>
            </a:r>
            <a:endParaRPr kumimoji="0" lang="x-none" sz="3733"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5" name="Group 14">
            <a:extLst>
              <a:ext uri="{FF2B5EF4-FFF2-40B4-BE49-F238E27FC236}">
                <a16:creationId xmlns="" xmlns:a16="http://schemas.microsoft.com/office/drawing/2014/main" id="{135AE706-F10D-0D44-949A-4951C733462D}"/>
              </a:ext>
            </a:extLst>
          </p:cNvPr>
          <p:cNvGrpSpPr/>
          <p:nvPr/>
        </p:nvGrpSpPr>
        <p:grpSpPr>
          <a:xfrm>
            <a:off x="867719" y="542968"/>
            <a:ext cx="4459416" cy="1025921"/>
            <a:chOff x="650789" y="407225"/>
            <a:chExt cx="3344562" cy="769441"/>
          </a:xfrm>
        </p:grpSpPr>
        <p:sp>
          <p:nvSpPr>
            <p:cNvPr id="16" name="Rounded Rectangle 15">
              <a:extLst>
                <a:ext uri="{FF2B5EF4-FFF2-40B4-BE49-F238E27FC236}">
                  <a16:creationId xmlns="" xmlns:a16="http://schemas.microsoft.com/office/drawing/2014/main" id="{75CC1A36-FF05-774E-B140-70B0410E670A}"/>
                </a:ext>
              </a:extLst>
            </p:cNvPr>
            <p:cNvSpPr/>
            <p:nvPr/>
          </p:nvSpPr>
          <p:spPr>
            <a:xfrm>
              <a:off x="650789" y="542353"/>
              <a:ext cx="3344562" cy="6343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 xmlns:a16="http://schemas.microsoft.com/office/drawing/2014/main" id="{9EAA6765-B5B3-4143-924B-3495991F49F7}"/>
                </a:ext>
              </a:extLst>
            </p:cNvPr>
            <p:cNvSpPr/>
            <p:nvPr/>
          </p:nvSpPr>
          <p:spPr>
            <a:xfrm>
              <a:off x="1069602" y="407225"/>
              <a:ext cx="2506937" cy="746407"/>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a:t>
              </a:r>
              <a:r>
                <a:rPr kumimoji="0" lang="en-US" sz="5867"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 </a:t>
              </a:r>
              <a:r>
                <a:rPr kumimoji="0" lang="en-US" sz="5867"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dụng</a:t>
              </a:r>
              <a:endParaRPr kumimoji="0" lang="en-US" sz="5867"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222900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ê Thánh Tôn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4257055" cy="6418841"/>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5260563" y="1165812"/>
            <a:ext cx="3528392" cy="2304256"/>
          </a:xfrm>
          <a:prstGeom prst="cloudCallout">
            <a:avLst>
              <a:gd name="adj1" fmla="val -62444"/>
              <a:gd name="adj2" fmla="val 6026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3200" i="1" dirty="0">
                <a:solidFill>
                  <a:schemeClr val="tx1"/>
                </a:solidFill>
              </a:rPr>
              <a:t>Em biết gì về nhân vật này?</a:t>
            </a:r>
            <a:endParaRPr lang="vi-VN" sz="3200" dirty="0">
              <a:solidFill>
                <a:schemeClr val="tx1"/>
              </a:solidFill>
            </a:endParaRPr>
          </a:p>
        </p:txBody>
      </p:sp>
      <p:sp>
        <p:nvSpPr>
          <p:cNvPr id="3" name="TextBox 2"/>
          <p:cNvSpPr txBox="1"/>
          <p:nvPr/>
        </p:nvSpPr>
        <p:spPr>
          <a:xfrm>
            <a:off x="5076055" y="5877272"/>
            <a:ext cx="3712899" cy="830997"/>
          </a:xfrm>
          <a:prstGeom prst="rect">
            <a:avLst/>
          </a:prstGeom>
          <a:noFill/>
        </p:spPr>
        <p:txBody>
          <a:bodyPr wrap="square" rtlCol="0">
            <a:spAutoFit/>
          </a:bodyPr>
          <a:lstStyle/>
          <a:p>
            <a:pPr algn="ctr"/>
            <a:r>
              <a:rPr lang="vi-VN" sz="2400" dirty="0" smtClean="0"/>
              <a:t>Vua Lê Thánh Tông (1442-1497)</a:t>
            </a:r>
            <a:endParaRPr lang="vi-VN" sz="2400" dirty="0"/>
          </a:p>
        </p:txBody>
      </p:sp>
      <p:sp>
        <p:nvSpPr>
          <p:cNvPr id="4" name="Rectangle 3"/>
          <p:cNvSpPr/>
          <p:nvPr/>
        </p:nvSpPr>
        <p:spPr>
          <a:xfrm>
            <a:off x="4644008" y="704147"/>
            <a:ext cx="4320480" cy="4832092"/>
          </a:xfrm>
          <a:prstGeom prst="rect">
            <a:avLst/>
          </a:prstGeom>
        </p:spPr>
        <p:txBody>
          <a:bodyPr wrap="square">
            <a:spAutoFit/>
          </a:bodyPr>
          <a:lstStyle/>
          <a:p>
            <a:pPr algn="just"/>
            <a:r>
              <a:rPr lang="pt-BR" sz="4000" dirty="0"/>
              <a:t> </a:t>
            </a:r>
            <a:r>
              <a:rPr lang="pt-BR" sz="4000" i="1" dirty="0"/>
              <a:t>“Vua sáng lập chế độ, văn vật khả quan, mở mang đất đai, bờ cõi khá rộng, thực là bậc vua anh hùng tài lược”. </a:t>
            </a:r>
            <a:endParaRPr lang="vi-VN" sz="4000" i="1" dirty="0" smtClean="0"/>
          </a:p>
          <a:p>
            <a:pPr algn="r"/>
            <a:r>
              <a:rPr lang="vi-VN" sz="2800" dirty="0" smtClean="0"/>
              <a:t>(Đại </a:t>
            </a:r>
            <a:r>
              <a:rPr lang="vi-VN" sz="2800" dirty="0"/>
              <a:t>Việt sử ký toàn </a:t>
            </a:r>
            <a:r>
              <a:rPr lang="vi-VN" sz="2800" dirty="0" smtClean="0"/>
              <a:t>thư)</a:t>
            </a:r>
            <a:endParaRPr lang="vi-VN" sz="2800" dirty="0"/>
          </a:p>
        </p:txBody>
      </p:sp>
    </p:spTree>
    <p:extLst>
      <p:ext uri="{BB962C8B-B14F-4D97-AF65-F5344CB8AC3E}">
        <p14:creationId xmlns:p14="http://schemas.microsoft.com/office/powerpoint/2010/main" val="331332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mages.baoquangnam.vn/Storage/NewsPortal/2021/7/3/114071/MINH-QUAN-LE-THANH-T-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98308"/>
            <a:ext cx="8352928" cy="46985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3528" y="695598"/>
            <a:ext cx="8640960" cy="1077218"/>
          </a:xfrm>
          <a:prstGeom prst="rect">
            <a:avLst/>
          </a:prstGeom>
        </p:spPr>
        <p:txBody>
          <a:bodyPr wrap="square">
            <a:spAutoFit/>
          </a:bodyPr>
          <a:lstStyle/>
          <a:p>
            <a:pPr algn="ctr"/>
            <a:r>
              <a:rPr lang="nl-NL" sz="3200" b="1" dirty="0"/>
              <a:t>Bài 10. CUỘC CẢI CÁCH CỦA LÊ THÁNH TÔNG </a:t>
            </a:r>
            <a:endParaRPr lang="vi-VN" sz="3200" b="1" dirty="0" smtClean="0"/>
          </a:p>
          <a:p>
            <a:pPr algn="ctr"/>
            <a:r>
              <a:rPr lang="nl-NL" sz="3200" b="1" dirty="0" smtClean="0"/>
              <a:t>(</a:t>
            </a:r>
            <a:r>
              <a:rPr lang="nl-NL" sz="3200" b="1" dirty="0"/>
              <a:t>THẾ KỈ XV)</a:t>
            </a:r>
            <a:endParaRPr lang="vi-VN" sz="3200" dirty="0"/>
          </a:p>
        </p:txBody>
      </p:sp>
    </p:spTree>
    <p:extLst>
      <p:ext uri="{BB962C8B-B14F-4D97-AF65-F5344CB8AC3E}">
        <p14:creationId xmlns:p14="http://schemas.microsoft.com/office/powerpoint/2010/main" val="2390344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697968231"/>
              </p:ext>
            </p:extLst>
          </p:nvPr>
        </p:nvGraphicFramePr>
        <p:xfrm>
          <a:off x="467544" y="1916832"/>
          <a:ext cx="828092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907704" y="620688"/>
            <a:ext cx="6048672" cy="830997"/>
          </a:xfrm>
          <a:prstGeom prst="rect">
            <a:avLst/>
          </a:prstGeom>
          <a:noFill/>
        </p:spPr>
        <p:txBody>
          <a:bodyPr wrap="square" rtlCol="0">
            <a:spAutoFit/>
          </a:bodyPr>
          <a:lstStyle/>
          <a:p>
            <a:r>
              <a:rPr lang="vi-VN" sz="4800" dirty="0" smtClean="0"/>
              <a:t>NỘI DUNG BÀI HỌC</a:t>
            </a:r>
            <a:endParaRPr lang="vi-VN" sz="4800" dirty="0"/>
          </a:p>
        </p:txBody>
      </p:sp>
      <p:sp>
        <p:nvSpPr>
          <p:cNvPr id="2" name="TextBox 1"/>
          <p:cNvSpPr txBox="1"/>
          <p:nvPr/>
        </p:nvSpPr>
        <p:spPr>
          <a:xfrm>
            <a:off x="611560" y="2361074"/>
            <a:ext cx="792088" cy="707886"/>
          </a:xfrm>
          <a:prstGeom prst="rect">
            <a:avLst/>
          </a:prstGeom>
          <a:noFill/>
        </p:spPr>
        <p:txBody>
          <a:bodyPr wrap="square" rtlCol="0">
            <a:spAutoFit/>
          </a:bodyPr>
          <a:lstStyle/>
          <a:p>
            <a:pPr algn="ctr"/>
            <a:r>
              <a:rPr lang="en-US" sz="4000" dirty="0" smtClean="0"/>
              <a:t>1</a:t>
            </a:r>
            <a:endParaRPr lang="vi-VN" sz="4000" dirty="0"/>
          </a:p>
        </p:txBody>
      </p:sp>
      <p:sp>
        <p:nvSpPr>
          <p:cNvPr id="6" name="TextBox 5"/>
          <p:cNvSpPr txBox="1"/>
          <p:nvPr/>
        </p:nvSpPr>
        <p:spPr>
          <a:xfrm>
            <a:off x="965996" y="3585210"/>
            <a:ext cx="792088" cy="707886"/>
          </a:xfrm>
          <a:prstGeom prst="rect">
            <a:avLst/>
          </a:prstGeom>
          <a:noFill/>
        </p:spPr>
        <p:txBody>
          <a:bodyPr wrap="square" rtlCol="0">
            <a:spAutoFit/>
          </a:bodyPr>
          <a:lstStyle/>
          <a:p>
            <a:pPr algn="ctr"/>
            <a:r>
              <a:rPr lang="en-US" sz="4000" dirty="0"/>
              <a:t>2</a:t>
            </a:r>
            <a:endParaRPr lang="vi-VN" sz="4000" dirty="0"/>
          </a:p>
        </p:txBody>
      </p:sp>
      <p:sp>
        <p:nvSpPr>
          <p:cNvPr id="7" name="TextBox 6"/>
          <p:cNvSpPr txBox="1"/>
          <p:nvPr/>
        </p:nvSpPr>
        <p:spPr>
          <a:xfrm>
            <a:off x="611560" y="4809346"/>
            <a:ext cx="792088" cy="707886"/>
          </a:xfrm>
          <a:prstGeom prst="rect">
            <a:avLst/>
          </a:prstGeom>
          <a:noFill/>
        </p:spPr>
        <p:txBody>
          <a:bodyPr wrap="square" rtlCol="0">
            <a:spAutoFit/>
          </a:bodyPr>
          <a:lstStyle/>
          <a:p>
            <a:pPr algn="ctr"/>
            <a:r>
              <a:rPr lang="en-US" sz="4000" dirty="0" smtClean="0"/>
              <a:t>3</a:t>
            </a:r>
            <a:endParaRPr lang="vi-VN" sz="4000" dirty="0"/>
          </a:p>
        </p:txBody>
      </p:sp>
    </p:spTree>
    <p:extLst>
      <p:ext uri="{BB962C8B-B14F-4D97-AF65-F5344CB8AC3E}">
        <p14:creationId xmlns:p14="http://schemas.microsoft.com/office/powerpoint/2010/main" val="2029224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95623" y="578272"/>
            <a:ext cx="7660753" cy="812800"/>
            <a:chOff x="564979" y="406400"/>
            <a:chExt cx="7660753" cy="812800"/>
          </a:xfrm>
        </p:grpSpPr>
        <p:sp>
          <p:nvSpPr>
            <p:cNvPr id="5" name="Rectangle 4"/>
            <p:cNvSpPr/>
            <p:nvPr/>
          </p:nvSpPr>
          <p:spPr>
            <a:xfrm>
              <a:off x="564979" y="406400"/>
              <a:ext cx="7660753" cy="812800"/>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5"/>
            <p:cNvSpPr/>
            <p:nvPr/>
          </p:nvSpPr>
          <p:spPr>
            <a:xfrm>
              <a:off x="564979" y="406400"/>
              <a:ext cx="7660753" cy="812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5160" tIns="111760" rIns="111760" bIns="111760" numCol="1" spcCol="1270" anchor="ctr" anchorCtr="0">
              <a:noAutofit/>
            </a:bodyPr>
            <a:lstStyle/>
            <a:p>
              <a:pPr lvl="0" algn="l" defTabSz="1955800">
                <a:lnSpc>
                  <a:spcPct val="90000"/>
                </a:lnSpc>
                <a:spcBef>
                  <a:spcPct val="0"/>
                </a:spcBef>
                <a:spcAft>
                  <a:spcPct val="35000"/>
                </a:spcAft>
              </a:pPr>
              <a:r>
                <a:rPr lang="vi-VN" sz="4400" kern="1200" dirty="0" smtClean="0"/>
                <a:t>Bối cảnh lịch sử</a:t>
              </a:r>
              <a:endParaRPr lang="vi-VN" sz="4400" kern="1200" dirty="0"/>
            </a:p>
          </p:txBody>
        </p:sp>
      </p:grpSp>
      <p:sp>
        <p:nvSpPr>
          <p:cNvPr id="4" name="Oval 3"/>
          <p:cNvSpPr/>
          <p:nvPr/>
        </p:nvSpPr>
        <p:spPr>
          <a:xfrm>
            <a:off x="487623" y="476672"/>
            <a:ext cx="1016000" cy="1016000"/>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789040"/>
            <a:ext cx="4238328" cy="282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857" y="1844824"/>
            <a:ext cx="4193704" cy="279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99579" y="578272"/>
            <a:ext cx="792088" cy="707886"/>
          </a:xfrm>
          <a:prstGeom prst="rect">
            <a:avLst/>
          </a:prstGeom>
          <a:noFill/>
        </p:spPr>
        <p:txBody>
          <a:bodyPr wrap="square" rtlCol="0">
            <a:spAutoFit/>
          </a:bodyPr>
          <a:lstStyle/>
          <a:p>
            <a:pPr algn="ctr"/>
            <a:r>
              <a:rPr lang="en-US" sz="4000" dirty="0" smtClean="0"/>
              <a:t>1</a:t>
            </a:r>
            <a:endParaRPr lang="vi-VN" sz="4000" dirty="0"/>
          </a:p>
        </p:txBody>
      </p:sp>
    </p:spTree>
    <p:extLst>
      <p:ext uri="{BB962C8B-B14F-4D97-AF65-F5344CB8AC3E}">
        <p14:creationId xmlns:p14="http://schemas.microsoft.com/office/powerpoint/2010/main" val="4002976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915816" y="260648"/>
            <a:ext cx="6037497" cy="2736304"/>
          </a:xfrm>
          <a:prstGeom prst="cloudCallout">
            <a:avLst>
              <a:gd name="adj1" fmla="val -51753"/>
              <a:gd name="adj2" fmla="val 101252"/>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2800" dirty="0"/>
              <a:t>Em hãy trình bày bối cảnh lịch sử cuộc cải cách của Lê Thánh Tông?</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149081"/>
            <a:ext cx="3611893" cy="27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6846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966207"/>
            <a:ext cx="8424936" cy="2246769"/>
          </a:xfrm>
          <a:prstGeom prst="rect">
            <a:avLst/>
          </a:prstGeom>
        </p:spPr>
        <p:txBody>
          <a:bodyPr wrap="square">
            <a:spAutoFit/>
          </a:bodyPr>
          <a:lstStyle/>
          <a:p>
            <a:pPr algn="just"/>
            <a:r>
              <a:rPr lang="pt-BR" sz="2800" dirty="0">
                <a:latin typeface="Times New Roman" pitchFamily="18" charset="0"/>
                <a:cs typeface="Times New Roman" pitchFamily="18" charset="0"/>
              </a:rPr>
              <a:t>- Về kinh tế</a:t>
            </a:r>
            <a:r>
              <a:rPr lang="vi-VN" sz="2800" dirty="0">
                <a:latin typeface="Times New Roman" pitchFamily="18" charset="0"/>
                <a:cs typeface="Times New Roman" pitchFamily="18" charset="0"/>
              </a:rPr>
              <a:t>: </a:t>
            </a:r>
            <a:r>
              <a:rPr lang="pt-BR" sz="2800" dirty="0">
                <a:latin typeface="Times New Roman" pitchFamily="18" charset="0"/>
                <a:cs typeface="Times New Roman" pitchFamily="18" charset="0"/>
              </a:rPr>
              <a:t>Nền kinh tế Đại Việt sau chiến tranh đã được phục hồi. Tuy vậy, chế độ ruộng đất vẫn tồn tại nhiều hạn chế, bất cập. Một bộ phận nông dân thiếu ruộng đất canh tác, nguồn thu của nhà nước bị ảnh hưởng</a:t>
            </a:r>
            <a:r>
              <a:rPr lang="pt-BR" sz="2800" dirty="0"/>
              <a:t>.</a:t>
            </a:r>
            <a:endParaRPr lang="vi-VN" sz="2800" dirty="0"/>
          </a:p>
        </p:txBody>
      </p:sp>
      <p:sp>
        <p:nvSpPr>
          <p:cNvPr id="4" name="Rectangle 3"/>
          <p:cNvSpPr/>
          <p:nvPr/>
        </p:nvSpPr>
        <p:spPr>
          <a:xfrm>
            <a:off x="395536" y="3887177"/>
            <a:ext cx="8424936" cy="1569660"/>
          </a:xfrm>
          <a:prstGeom prst="rect">
            <a:avLst/>
          </a:prstGeom>
        </p:spPr>
        <p:txBody>
          <a:bodyPr wrap="square">
            <a:spAutoFit/>
          </a:bodyPr>
          <a:lstStyle/>
          <a:p>
            <a:pPr algn="just"/>
            <a:r>
              <a:rPr lang="vi-VN" sz="3200" dirty="0" smtClean="0">
                <a:latin typeface="Times New Roman" pitchFamily="18" charset="0"/>
                <a:cs typeface="Times New Roman" pitchFamily="18" charset="0"/>
              </a:rPr>
              <a:t>- Về </a:t>
            </a:r>
            <a:r>
              <a:rPr lang="vi-VN" sz="3200" dirty="0">
                <a:latin typeface="Times New Roman" pitchFamily="18" charset="0"/>
                <a:cs typeface="Times New Roman" pitchFamily="18" charset="0"/>
              </a:rPr>
              <a:t>xã </a:t>
            </a:r>
            <a:r>
              <a:rPr lang="vi-VN" sz="3200" dirty="0" smtClean="0">
                <a:latin typeface="Times New Roman" pitchFamily="18" charset="0"/>
                <a:cs typeface="Times New Roman" pitchFamily="18" charset="0"/>
              </a:rPr>
              <a:t>hội: </a:t>
            </a:r>
            <a:r>
              <a:rPr lang="vi-VN" sz="3200" dirty="0">
                <a:latin typeface="Times New Roman" pitchFamily="18" charset="0"/>
                <a:cs typeface="Times New Roman" pitchFamily="18" charset="0"/>
              </a:rPr>
              <a:t>nạn cường hào lộng hành và quan lại tham ô, nhũng nhiễu ngày càng nhức nhối, tình trạng coi thường pháp luật trở nên phổ biến.</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217303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186</TotalTime>
  <Words>1345</Words>
  <Application>Microsoft Office PowerPoint</Application>
  <PresentationFormat>On-screen Show (4:3)</PresentationFormat>
  <Paragraphs>120</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TGDD</dc:creator>
  <cp:lastModifiedBy>TGDD</cp:lastModifiedBy>
  <cp:revision>16</cp:revision>
  <dcterms:created xsi:type="dcterms:W3CDTF">2023-07-20T01:47:36Z</dcterms:created>
  <dcterms:modified xsi:type="dcterms:W3CDTF">2023-07-21T02:01:00Z</dcterms:modified>
</cp:coreProperties>
</file>